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5"/>
  </p:notesMasterIdLst>
  <p:sldIdLst>
    <p:sldId id="256" r:id="rId2"/>
    <p:sldId id="507" r:id="rId3"/>
    <p:sldId id="528" r:id="rId4"/>
    <p:sldId id="541" r:id="rId5"/>
    <p:sldId id="544" r:id="rId6"/>
    <p:sldId id="529" r:id="rId7"/>
    <p:sldId id="530" r:id="rId8"/>
    <p:sldId id="534" r:id="rId9"/>
    <p:sldId id="533" r:id="rId10"/>
    <p:sldId id="531" r:id="rId11"/>
    <p:sldId id="537" r:id="rId12"/>
    <p:sldId id="542" r:id="rId13"/>
    <p:sldId id="538" r:id="rId14"/>
    <p:sldId id="539" r:id="rId15"/>
    <p:sldId id="540" r:id="rId16"/>
    <p:sldId id="543" r:id="rId17"/>
    <p:sldId id="545" r:id="rId18"/>
    <p:sldId id="546" r:id="rId19"/>
    <p:sldId id="547" r:id="rId20"/>
    <p:sldId id="548" r:id="rId21"/>
    <p:sldId id="535" r:id="rId22"/>
    <p:sldId id="536" r:id="rId23"/>
    <p:sldId id="50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宋宇轩" initials="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8"/>
    <p:restoredTop sz="81225"/>
  </p:normalViewPr>
  <p:slideViewPr>
    <p:cSldViewPr snapToGrid="0" snapToObjects="1">
      <p:cViewPr varScale="1">
        <p:scale>
          <a:sx n="105" d="100"/>
          <a:sy n="105" d="100"/>
        </p:scale>
        <p:origin x="21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9:30:04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16645 17190 7533,'-29'26'655,"0"1"0,0-1 1,-8 9-1,-2 2 0,5-1-1804,8-1 1,2-1 1028,-1-6 0,-1 1 0,3-2 75,7-3 0,-1 1-784,-7 7 1,-5 4 0,4-3 783,5-4 0,0-1-135,-7 7 0,-3 3 0,7-4-2025,5 9 2205,-4-4 0,22-8 0,5-17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DE394-1F10-DF4E-BD74-865E5DD74903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01C15-8428-9A41-862E-504A26027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0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59"/>
          <p:cNvSpPr>
            <a:spLocks noChangeArrowheads="1"/>
          </p:cNvSpPr>
          <p:nvPr userDrawn="1"/>
        </p:nvSpPr>
        <p:spPr bwMode="gray">
          <a:xfrm>
            <a:off x="2362200" y="277813"/>
            <a:ext cx="1012825" cy="1025525"/>
          </a:xfrm>
          <a:prstGeom prst="rect">
            <a:avLst/>
          </a:prstGeom>
          <a:solidFill>
            <a:srgbClr val="FFFF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ctrTitle"/>
          </p:nvPr>
        </p:nvSpPr>
        <p:spPr>
          <a:xfrm>
            <a:off x="326571" y="1219200"/>
            <a:ext cx="8360229" cy="24645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1" i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err="1"/>
              <a:t>abc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BA4C7-8DF8-2641-AB69-4B0B64C3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80D51-C939-0148-BEB4-A406E7B6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57D8B-BAEC-3F48-98D5-4EEEE6BD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 defTabSz="914400"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73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3008313" cy="4830763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AE082C4-2125-0841-A7C5-9D669E0A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224"/>
            <a:ext cx="3008313" cy="11787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67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09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BE0F4C8-4A35-4F41-BD8B-52A6AAF7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5221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25438"/>
            <a:ext cx="2057400" cy="58007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25438"/>
            <a:ext cx="6019800" cy="58007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332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ABCCAE-9BF4-4149-9BAD-4472722D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7024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813095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044283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6007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FDC4DF4-96B1-624A-BDD8-C0F22379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91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84204" y="0"/>
            <a:ext cx="1359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2800" dirty="0">
                <a:solidFill>
                  <a:srgbClr val="1F497D"/>
                </a:solidFill>
                <a:latin typeface="Calibri"/>
              </a:rPr>
              <a:t>(details)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F4CABD9-ABA0-8540-A8DF-96CB1057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563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68825" y="0"/>
            <a:ext cx="1575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>
                <a:solidFill>
                  <a:srgbClr val="FF0000"/>
                </a:solidFill>
                <a:latin typeface="Calibri"/>
              </a:rPr>
              <a:t>(Background)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EF31AB7-96A5-044B-BBB9-0DBB8DD9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69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6000" b="1" i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alibri"/>
              </a:rPr>
              <a:t>4/8/19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A912-1C00-42CF-ACEF-75D24F7DC090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08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05006"/>
            <a:ext cx="4038600" cy="47211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05004"/>
            <a:ext cx="4038600" cy="47211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27B1F7A-1A65-D544-A602-3B5C5B11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930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A9594DF-8337-7648-8777-2309C308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500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F9B263F-13CC-2246-B9F4-801647B8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69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302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en-US" altLang="zh-CN" dirty="0" err="1"/>
              <a:t>abc</a:t>
            </a:r>
            <a:endParaRPr lang="zh-CN" altLang="en-US" dirty="0"/>
          </a:p>
          <a:p>
            <a:pPr lvl="2"/>
            <a:r>
              <a:rPr lang="en-US" altLang="zh-CN" dirty="0" err="1"/>
              <a:t>abc</a:t>
            </a:r>
            <a:endParaRPr lang="zh-CN" altLang="en-US" dirty="0"/>
          </a:p>
          <a:p>
            <a:pPr lvl="3"/>
            <a:r>
              <a:rPr lang="en-US" altLang="zh-CN" dirty="0" err="1"/>
              <a:t>abc</a:t>
            </a:r>
            <a:endParaRPr lang="zh-CN" altLang="en-US" dirty="0"/>
          </a:p>
          <a:p>
            <a:pPr lvl="4"/>
            <a:r>
              <a:rPr lang="en-US" altLang="zh-CN" dirty="0" err="1"/>
              <a:t>abc</a:t>
            </a:r>
            <a:endParaRPr lang="en-US" altLang="zh-CN" dirty="0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7459663" y="4937125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549275" y="3808413"/>
            <a:ext cx="1128713" cy="10795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gray">
          <a:xfrm>
            <a:off x="6307138" y="6064250"/>
            <a:ext cx="1128712" cy="796925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2846388" y="0"/>
            <a:ext cx="1128712" cy="404813"/>
          </a:xfrm>
          <a:prstGeom prst="rect">
            <a:avLst/>
          </a:prstGeom>
          <a:solidFill>
            <a:srgbClr val="FFFFFF">
              <a:alpha val="39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gray">
          <a:xfrm>
            <a:off x="2852738" y="4938713"/>
            <a:ext cx="1120775" cy="1079500"/>
          </a:xfrm>
          <a:prstGeom prst="rect">
            <a:avLst/>
          </a:prstGeom>
          <a:solidFill>
            <a:srgbClr val="FFFFF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charset="-122"/>
              </a:defRPr>
            </a:lvl1pPr>
          </a:lstStyle>
          <a:p>
            <a:pPr defTabSz="914400"/>
            <a:r>
              <a:rPr lang="en-US" sz="900">
                <a:solidFill>
                  <a:srgbClr val="C34441"/>
                </a:solidFill>
                <a:latin typeface="Calibri"/>
              </a:rPr>
              <a:t>4/8/19</a:t>
            </a:r>
            <a:endParaRPr lang="en-US" sz="900" dirty="0">
              <a:solidFill>
                <a:srgbClr val="C34441"/>
              </a:solidFill>
              <a:latin typeface="Calibri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1"/>
                </a:solidFill>
                <a:ea typeface="宋体" charset="-122"/>
              </a:defRPr>
            </a:lvl1pPr>
          </a:lstStyle>
          <a:p>
            <a:pPr defTabSz="914400"/>
            <a:r>
              <a:rPr lang="en-US">
                <a:solidFill>
                  <a:prstClr val="black"/>
                </a:solidFill>
                <a:latin typeface="Calibri"/>
              </a:rPr>
              <a:t>Stanford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charset="-122"/>
              </a:defRPr>
            </a:lvl1pPr>
          </a:lstStyle>
          <a:p>
            <a:pPr defTabSz="914400"/>
            <a:fld id="{96652B35-718D-4E28-AFEB-B694A3B357E8}" type="slidenum">
              <a:rPr lang="en-US">
                <a:solidFill>
                  <a:prstClr val="black"/>
                </a:solidFill>
                <a:latin typeface="Calibri"/>
              </a:rPr>
              <a:pPr defTabSz="914400"/>
              <a:t>‹#›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77416-3288-5844-BF2A-9D9A79FF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224"/>
            <a:ext cx="9144000" cy="1178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55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zh-CN" sz="4800" b="1" dirty="0">
          <a:ln>
            <a:noFill/>
          </a:ln>
          <a:solidFill>
            <a:srgbClr val="C00000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.png"/><Relationship Id="rId7" Type="http://schemas.openxmlformats.org/officeDocument/2006/relationships/image" Target="../media/image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BD9E-CFC6-1A4F-A1F9-2D6EBD656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Lecture 11</a:t>
            </a:r>
            <a:br>
              <a:rPr lang="en-US" sz="4800" dirty="0"/>
            </a:br>
            <a:r>
              <a:rPr lang="en-US" sz="4800" dirty="0"/>
              <a:t>Dynamic Bayesian Networks</a:t>
            </a:r>
            <a:br>
              <a:rPr lang="en-US" sz="4800" dirty="0"/>
            </a:br>
            <a:r>
              <a:rPr lang="en-US" sz="4800" dirty="0"/>
              <a:t>Linear Dynamical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E173D-8CDE-3A41-A3F7-D01FE71D8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Lei Li </a:t>
            </a:r>
            <a:r>
              <a:rPr lang="en-US" altLang="zh-CN" dirty="0"/>
              <a:t>and Yu-</a:t>
            </a:r>
            <a:r>
              <a:rPr lang="en-US" altLang="zh-CN" dirty="0" err="1"/>
              <a:t>xiang</a:t>
            </a:r>
            <a:r>
              <a:rPr lang="en-US" altLang="zh-CN" dirty="0"/>
              <a:t> Wang</a:t>
            </a:r>
          </a:p>
          <a:p>
            <a:r>
              <a:rPr lang="en-US" altLang="zh-CN" dirty="0"/>
              <a:t>UCSB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9BA39-D104-044B-9003-80D95FD6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 defTabSz="914400"/>
              <a:t>1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1E29D-7917-24BB-932E-CCA11BA17737}"/>
              </a:ext>
            </a:extLst>
          </p:cNvPr>
          <p:cNvSpPr txBox="1"/>
          <p:nvPr/>
        </p:nvSpPr>
        <p:spPr>
          <a:xfrm>
            <a:off x="2949207" y="0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291K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50275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B411A5-C4D5-A474-DF90-0C1D49B297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Forward-backward algorithm</a:t>
                </a:r>
              </a:p>
              <a:p>
                <a:r>
                  <a:rPr lang="en-US" dirty="0"/>
                  <a:t>Forward: also known as Kalman filter, estimate filtering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Backward: also known as Kalman smoothing, estimate smoothing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B411A5-C4D5-A474-DF90-0C1D49B29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DFD1F9-1DA1-FDDF-AADF-7AA5ADFF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3E677BF-3B77-6AC6-EACC-B3D4103DFA2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Estimating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D3E677BF-3B77-6AC6-EACC-B3D4103DF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23772F6-D544-40AB-0C97-37F9BA694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4134576"/>
            <a:ext cx="2794000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2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3FD58C-3E09-0BC5-1F8D-36E73B1F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B44B3-0B10-2EB4-199D-17C01AFC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9619830A-5A25-5FBA-C564-FE32B9D40F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Forward: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9619830A-5A25-5FBA-C564-FE32B9D40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82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132F23-3F21-60E9-373E-8ADD9A3E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1FCFFD-8AE4-808B-1098-6588CA1B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What does Kalman filter (forward-pass) do?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8158E-D6CE-94B9-D1D9-4905A5F39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" y="1691928"/>
            <a:ext cx="3263900" cy="246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8A836A-094D-E24E-3DB4-A3DEF29A7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424" y="1689100"/>
            <a:ext cx="3175000" cy="238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264154-B97A-B5FA-7033-ABC23A960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216" y="4150681"/>
            <a:ext cx="2971800" cy="242570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97DBF004-DE46-1C9F-6BA3-4075A9321184}"/>
              </a:ext>
            </a:extLst>
          </p:cNvPr>
          <p:cNvSpPr/>
          <p:nvPr/>
        </p:nvSpPr>
        <p:spPr>
          <a:xfrm>
            <a:off x="3413760" y="2455838"/>
            <a:ext cx="1255776" cy="43959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180CC-260B-7458-33F2-D1318D163C77}"/>
              </a:ext>
            </a:extLst>
          </p:cNvPr>
          <p:cNvSpPr txBox="1"/>
          <p:nvPr/>
        </p:nvSpPr>
        <p:spPr>
          <a:xfrm>
            <a:off x="2978404" y="1845504"/>
            <a:ext cx="230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 one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2CECBD-5434-163B-C1C5-6AF0A30D9C2C}"/>
                  </a:ext>
                </a:extLst>
              </p:cNvPr>
              <p:cNvSpPr txBox="1"/>
              <p:nvPr/>
            </p:nvSpPr>
            <p:spPr>
              <a:xfrm>
                <a:off x="408432" y="1375487"/>
                <a:ext cx="2304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2CECBD-5434-163B-C1C5-6AF0A30D9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2" y="1375487"/>
                <a:ext cx="2304288" cy="461665"/>
              </a:xfrm>
              <a:prstGeom prst="rect">
                <a:avLst/>
              </a:prstGeom>
              <a:blipFill>
                <a:blip r:embed="rId5"/>
                <a:stretch>
                  <a:fillRect l="-549" r="-12088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69D1AA-2A1A-1377-1A2D-CD41F4C51D99}"/>
                  </a:ext>
                </a:extLst>
              </p:cNvPr>
              <p:cNvSpPr txBox="1"/>
              <p:nvPr/>
            </p:nvSpPr>
            <p:spPr>
              <a:xfrm>
                <a:off x="6839712" y="2521876"/>
                <a:ext cx="2304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69D1AA-2A1A-1377-1A2D-CD41F4C51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712" y="2521876"/>
                <a:ext cx="2304288" cy="461665"/>
              </a:xfrm>
              <a:prstGeom prst="rect">
                <a:avLst/>
              </a:prstGeom>
              <a:blipFill>
                <a:blip r:embed="rId6"/>
                <a:stretch>
                  <a:fillRect r="-1099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>
            <a:extLst>
              <a:ext uri="{FF2B5EF4-FFF2-40B4-BE49-F238E27FC236}">
                <a16:creationId xmlns:a16="http://schemas.microsoft.com/office/drawing/2014/main" id="{0A4B50FC-D585-6D07-03F7-2DA37C4E881C}"/>
              </a:ext>
            </a:extLst>
          </p:cNvPr>
          <p:cNvSpPr/>
          <p:nvPr/>
        </p:nvSpPr>
        <p:spPr>
          <a:xfrm rot="7423253">
            <a:off x="4438924" y="4331035"/>
            <a:ext cx="1255776" cy="439595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BD1EE2-4EFB-3791-E13B-984B5639A682}"/>
                  </a:ext>
                </a:extLst>
              </p:cNvPr>
              <p:cNvSpPr txBox="1"/>
              <p:nvPr/>
            </p:nvSpPr>
            <p:spPr>
              <a:xfrm>
                <a:off x="2682240" y="4100048"/>
                <a:ext cx="2304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BD1EE2-4EFB-3791-E13B-984B5639A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240" y="4100048"/>
                <a:ext cx="2304288" cy="461665"/>
              </a:xfrm>
              <a:prstGeom prst="rect">
                <a:avLst/>
              </a:prstGeom>
              <a:blipFill>
                <a:blip r:embed="rId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8A7A910-DC77-FFAE-066F-7BCF4940C22E}"/>
              </a:ext>
            </a:extLst>
          </p:cNvPr>
          <p:cNvSpPr txBox="1"/>
          <p:nvPr/>
        </p:nvSpPr>
        <p:spPr>
          <a:xfrm>
            <a:off x="5314736" y="4309311"/>
            <a:ext cx="2810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 estimation given a new 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714E1D-D07C-7AD3-48C9-B8FAC7FA4AFD}"/>
                  </a:ext>
                </a:extLst>
              </p:cNvPr>
              <p:cNvSpPr txBox="1"/>
              <p:nvPr/>
            </p:nvSpPr>
            <p:spPr>
              <a:xfrm>
                <a:off x="1980956" y="5364511"/>
                <a:ext cx="14025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714E1D-D07C-7AD3-48C9-B8FAC7FA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956" y="5364511"/>
                <a:ext cx="1402568" cy="461665"/>
              </a:xfrm>
              <a:prstGeom prst="rect">
                <a:avLst/>
              </a:prstGeom>
              <a:blipFill>
                <a:blip r:embed="rId8"/>
                <a:stretch>
                  <a:fillRect r="-90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24B8B5-411E-04E2-9B1B-B76A1FABA314}"/>
                  </a:ext>
                </a:extLst>
              </p:cNvPr>
              <p:cNvSpPr txBox="1"/>
              <p:nvPr/>
            </p:nvSpPr>
            <p:spPr>
              <a:xfrm>
                <a:off x="5066812" y="5645949"/>
                <a:ext cx="2304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24B8B5-411E-04E2-9B1B-B76A1FABA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12" y="5645949"/>
                <a:ext cx="2304288" cy="461665"/>
              </a:xfrm>
              <a:prstGeom prst="rect">
                <a:avLst/>
              </a:prstGeom>
              <a:blipFill>
                <a:blip r:embed="rId9"/>
                <a:stretch>
                  <a:fillRect r="-546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08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A44640-479F-EB1B-0258-9D86DF0DE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16F81-1A4D-2F0E-FBA5-8EA7EAB6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51E1B8E7-2BDB-359E-82B0-D26CBA9A56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Backward: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51E1B8E7-2BDB-359E-82B0-D26CBA9A5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619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BA794E-0CE5-553E-FF46-F4A42F864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>
                    <a:latin typeface="+mn-lt"/>
                  </a:rPr>
                  <a:t>Observation: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Iterate until convergence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E step: use X and current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calculate marginal posterior mean E[</a:t>
                </a:r>
                <a:r>
                  <a:rPr lang="en-US" dirty="0" err="1"/>
                  <a:t>z|x</a:t>
                </a:r>
                <a:r>
                  <a:rPr lang="en-US" dirty="0"/>
                  <a:t>] and co-variance </a:t>
                </a:r>
                <a:r>
                  <a:rPr lang="en-US" dirty="0" err="1"/>
                  <a:t>Cov</a:t>
                </a:r>
                <a:r>
                  <a:rPr lang="en-US" dirty="0"/>
                  <a:t>[</a:t>
                </a:r>
                <a:r>
                  <a:rPr lang="en-US" dirty="0" err="1"/>
                  <a:t>z|x</a:t>
                </a:r>
                <a:r>
                  <a:rPr lang="en-US" dirty="0"/>
                  <a:t>]</a:t>
                </a:r>
              </a:p>
              <a:p>
                <a:pPr marL="1371600" lvl="2" indent="-514350"/>
                <a:r>
                  <a:rPr lang="en-US" dirty="0"/>
                  <a:t>Using forward (Kalman filtering) and backward (Kalman smoothing)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M step: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BA794E-0CE5-553E-FF46-F4A42F864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6" t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FF2D8-8696-00F1-4033-9F5D73CC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86670B-7B44-A7B8-CD29-19782B94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for LDS</a:t>
            </a:r>
          </a:p>
        </p:txBody>
      </p:sp>
    </p:spTree>
    <p:extLst>
      <p:ext uri="{BB962C8B-B14F-4D97-AF65-F5344CB8AC3E}">
        <p14:creationId xmlns:p14="http://schemas.microsoft.com/office/powerpoint/2010/main" val="191033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1D1561-6C5B-BB29-7A96-115A255F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Kalman filter: Tracking object movement</a:t>
            </a:r>
          </a:p>
          <a:p>
            <a:r>
              <a:rPr lang="en-US" dirty="0"/>
              <a:t>Time series forecasting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3709F-C801-BB71-4A85-460B06F8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35C8B6-A112-CC89-CEA5-EA4E55DF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LDS</a:t>
            </a:r>
          </a:p>
        </p:txBody>
      </p:sp>
    </p:spTree>
    <p:extLst>
      <p:ext uri="{BB962C8B-B14F-4D97-AF65-F5344CB8AC3E}">
        <p14:creationId xmlns:p14="http://schemas.microsoft.com/office/powerpoint/2010/main" val="85160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F0C3A9-BDAB-1991-52FD-1431B339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6971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Same graph topology, but different distribution</a:t>
            </a:r>
          </a:p>
          <a:p>
            <a:r>
              <a:rPr lang="en-US" dirty="0"/>
              <a:t>Sequential version of GMM</a:t>
            </a:r>
          </a:p>
          <a:p>
            <a:r>
              <a:rPr lang="en-US" dirty="0"/>
              <a:t>Transition: a probability matrix</a:t>
            </a:r>
          </a:p>
          <a:p>
            <a:r>
              <a:rPr lang="en-US" dirty="0"/>
              <a:t>Emission: Gaussian </a:t>
            </a:r>
          </a:p>
          <a:p>
            <a:r>
              <a:rPr lang="en-US" dirty="0"/>
              <a:t>Wide applications in Speech, Communication, Genetics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2DAA3-AD94-F39A-7BE1-3582210C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7F5E2C-8562-B07B-FE66-8B9AE3FF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6FB4DC-E013-03C0-2136-51BB724FEC21}"/>
              </a:ext>
            </a:extLst>
          </p:cNvPr>
          <p:cNvSpPr/>
          <p:nvPr/>
        </p:nvSpPr>
        <p:spPr>
          <a:xfrm>
            <a:off x="1480186" y="128594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7AD57D-02E6-85AF-BAC0-F1149B0BCEBA}"/>
              </a:ext>
            </a:extLst>
          </p:cNvPr>
          <p:cNvSpPr/>
          <p:nvPr/>
        </p:nvSpPr>
        <p:spPr>
          <a:xfrm>
            <a:off x="1480186" y="2505143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2DAF84-A155-694B-C750-EDFDF9B6C91F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1823086" y="197174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B8E0E0-CE8A-4985-B467-96703E07EBFF}"/>
              </a:ext>
            </a:extLst>
          </p:cNvPr>
          <p:cNvSpPr/>
          <p:nvPr/>
        </p:nvSpPr>
        <p:spPr>
          <a:xfrm>
            <a:off x="3282431" y="128594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C58A41-7D46-5559-59B7-F09972968113}"/>
              </a:ext>
            </a:extLst>
          </p:cNvPr>
          <p:cNvSpPr/>
          <p:nvPr/>
        </p:nvSpPr>
        <p:spPr>
          <a:xfrm>
            <a:off x="3282431" y="2505143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335124-E954-8F0D-7F66-08A6428D4BD3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3625331" y="197174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C9BF8E-B111-62F4-43B2-8995F27E8604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2165986" y="1628843"/>
            <a:ext cx="1116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6B8188F-F80D-0D9A-2CDB-38EDECE0D4E8}"/>
              </a:ext>
            </a:extLst>
          </p:cNvPr>
          <p:cNvSpPr/>
          <p:nvPr/>
        </p:nvSpPr>
        <p:spPr>
          <a:xfrm>
            <a:off x="5035031" y="128594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E123C4-BC6B-AA8D-29A1-81EE9801FFE4}"/>
              </a:ext>
            </a:extLst>
          </p:cNvPr>
          <p:cNvSpPr/>
          <p:nvPr/>
        </p:nvSpPr>
        <p:spPr>
          <a:xfrm>
            <a:off x="5035031" y="2505143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24FD64-DF45-1609-9B76-E74E48886E73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5377931" y="197174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974300-214F-3D00-8D01-053A8651C6A8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3968231" y="1628843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D55C631-72A4-4FE7-5BC0-4316CD71DCCE}"/>
              </a:ext>
            </a:extLst>
          </p:cNvPr>
          <p:cNvSpPr/>
          <p:nvPr/>
        </p:nvSpPr>
        <p:spPr>
          <a:xfrm>
            <a:off x="6863831" y="128594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C87F43-2983-3B4D-C140-1291F10CD2FB}"/>
              </a:ext>
            </a:extLst>
          </p:cNvPr>
          <p:cNvSpPr/>
          <p:nvPr/>
        </p:nvSpPr>
        <p:spPr>
          <a:xfrm>
            <a:off x="6863831" y="2505143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F8B451-EF42-E906-C84E-DEBF773C74FD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7206731" y="197174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DC5777-57D6-014E-A0E9-4204BFADD5D4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>
            <a:off x="5720831" y="1628843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8AEFE4-26B5-6CC3-171B-B8FB1FD516AA}"/>
              </a:ext>
            </a:extLst>
          </p:cNvPr>
          <p:cNvSpPr txBox="1"/>
          <p:nvPr/>
        </p:nvSpPr>
        <p:spPr>
          <a:xfrm>
            <a:off x="2064509" y="1197811"/>
            <a:ext cx="138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transition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DCA1E5-2D4D-B341-5059-B7F600F29048}"/>
              </a:ext>
            </a:extLst>
          </p:cNvPr>
          <p:cNvSpPr txBox="1"/>
          <p:nvPr/>
        </p:nvSpPr>
        <p:spPr>
          <a:xfrm>
            <a:off x="1468096" y="1971743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emission</a:t>
            </a:r>
          </a:p>
        </p:txBody>
      </p:sp>
    </p:spTree>
    <p:extLst>
      <p:ext uri="{BB962C8B-B14F-4D97-AF65-F5344CB8AC3E}">
        <p14:creationId xmlns:p14="http://schemas.microsoft.com/office/powerpoint/2010/main" val="1029658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F0C3A9-BDAB-1991-52FD-1431B3391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311" y="3537676"/>
                <a:ext cx="7418832" cy="26971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Very similar algorithm</a:t>
                </a:r>
              </a:p>
              <a:p>
                <a:r>
                  <a:rPr lang="en-US" dirty="0"/>
                  <a:t>Inference: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using forward-backward</a:t>
                </a:r>
              </a:p>
              <a:p>
                <a:r>
                  <a:rPr lang="en-US" dirty="0"/>
                  <a:t>Learning: same EM </a:t>
                </a:r>
                <a:r>
                  <a:rPr lang="en-US" dirty="0" err="1"/>
                  <a:t>alg</a:t>
                </a:r>
                <a:r>
                  <a:rPr lang="en-US" dirty="0"/>
                  <a:t> as LDS (different update eq.), also known as Baum-Welch alg.</a:t>
                </a:r>
              </a:p>
              <a:p>
                <a:r>
                  <a:rPr lang="en-US" dirty="0"/>
                  <a:t>Decoding: finding max prob. codes for z, again forward-backward, also known as Viterbi alg.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F0C3A9-BDAB-1991-52FD-1431B3391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11" y="3537676"/>
                <a:ext cx="7418832" cy="2697163"/>
              </a:xfrm>
              <a:blipFill>
                <a:blip r:embed="rId2"/>
                <a:stretch>
                  <a:fillRect l="-1195" t="-4673" r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2DAA3-AD94-F39A-7BE1-3582210C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7F5E2C-8562-B07B-FE66-8B9AE3FF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6FB4DC-E013-03C0-2136-51BB724FEC21}"/>
              </a:ext>
            </a:extLst>
          </p:cNvPr>
          <p:cNvSpPr/>
          <p:nvPr/>
        </p:nvSpPr>
        <p:spPr>
          <a:xfrm>
            <a:off x="1480186" y="128594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7AD57D-02E6-85AF-BAC0-F1149B0BCEBA}"/>
              </a:ext>
            </a:extLst>
          </p:cNvPr>
          <p:cNvSpPr/>
          <p:nvPr/>
        </p:nvSpPr>
        <p:spPr>
          <a:xfrm>
            <a:off x="1480186" y="2505143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2DAF84-A155-694B-C750-EDFDF9B6C91F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1823086" y="197174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FB8E0E0-CE8A-4985-B467-96703E07EBFF}"/>
              </a:ext>
            </a:extLst>
          </p:cNvPr>
          <p:cNvSpPr/>
          <p:nvPr/>
        </p:nvSpPr>
        <p:spPr>
          <a:xfrm>
            <a:off x="3282431" y="128594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C58A41-7D46-5559-59B7-F09972968113}"/>
              </a:ext>
            </a:extLst>
          </p:cNvPr>
          <p:cNvSpPr/>
          <p:nvPr/>
        </p:nvSpPr>
        <p:spPr>
          <a:xfrm>
            <a:off x="3282431" y="2505143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335124-E954-8F0D-7F66-08A6428D4BD3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3625331" y="197174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C9BF8E-B111-62F4-43B2-8995F27E8604}"/>
              </a:ext>
            </a:extLst>
          </p:cNvPr>
          <p:cNvCxnSpPr>
            <a:stCxn id="5" idx="6"/>
            <a:endCxn id="8" idx="2"/>
          </p:cNvCxnSpPr>
          <p:nvPr/>
        </p:nvCxnSpPr>
        <p:spPr>
          <a:xfrm>
            <a:off x="2165986" y="1628843"/>
            <a:ext cx="1116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6B8188F-F80D-0D9A-2CDB-38EDECE0D4E8}"/>
              </a:ext>
            </a:extLst>
          </p:cNvPr>
          <p:cNvSpPr/>
          <p:nvPr/>
        </p:nvSpPr>
        <p:spPr>
          <a:xfrm>
            <a:off x="5035031" y="128594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E123C4-BC6B-AA8D-29A1-81EE9801FFE4}"/>
              </a:ext>
            </a:extLst>
          </p:cNvPr>
          <p:cNvSpPr/>
          <p:nvPr/>
        </p:nvSpPr>
        <p:spPr>
          <a:xfrm>
            <a:off x="5035031" y="2505143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24FD64-DF45-1609-9B76-E74E48886E73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5377931" y="197174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974300-214F-3D00-8D01-053A8651C6A8}"/>
              </a:ext>
            </a:extLst>
          </p:cNvPr>
          <p:cNvCxnSpPr>
            <a:stCxn id="8" idx="6"/>
            <a:endCxn id="12" idx="2"/>
          </p:cNvCxnSpPr>
          <p:nvPr/>
        </p:nvCxnSpPr>
        <p:spPr>
          <a:xfrm>
            <a:off x="3968231" y="1628843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D55C631-72A4-4FE7-5BC0-4316CD71DCCE}"/>
              </a:ext>
            </a:extLst>
          </p:cNvPr>
          <p:cNvSpPr/>
          <p:nvPr/>
        </p:nvSpPr>
        <p:spPr>
          <a:xfrm>
            <a:off x="6863831" y="128594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C87F43-2983-3B4D-C140-1291F10CD2FB}"/>
              </a:ext>
            </a:extLst>
          </p:cNvPr>
          <p:cNvSpPr/>
          <p:nvPr/>
        </p:nvSpPr>
        <p:spPr>
          <a:xfrm>
            <a:off x="6863831" y="2505143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F8B451-EF42-E906-C84E-DEBF773C74FD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7206731" y="197174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DC5777-57D6-014E-A0E9-4204BFADD5D4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>
            <a:off x="5720831" y="1628843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8AEFE4-26B5-6CC3-171B-B8FB1FD516AA}"/>
              </a:ext>
            </a:extLst>
          </p:cNvPr>
          <p:cNvSpPr txBox="1"/>
          <p:nvPr/>
        </p:nvSpPr>
        <p:spPr>
          <a:xfrm>
            <a:off x="2064509" y="1197811"/>
            <a:ext cx="138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transition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DCA1E5-2D4D-B341-5059-B7F600F29048}"/>
              </a:ext>
            </a:extLst>
          </p:cNvPr>
          <p:cNvSpPr txBox="1"/>
          <p:nvPr/>
        </p:nvSpPr>
        <p:spPr>
          <a:xfrm>
            <a:off x="1468096" y="1971743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emission</a:t>
            </a:r>
          </a:p>
        </p:txBody>
      </p:sp>
      <p:pic>
        <p:nvPicPr>
          <p:cNvPr id="1026" name="Picture 2" descr="Photo of Andrew Viterbi">
            <a:extLst>
              <a:ext uri="{FF2B5EF4-FFF2-40B4-BE49-F238E27FC236}">
                <a16:creationId xmlns:a16="http://schemas.microsoft.com/office/drawing/2014/main" id="{081189B5-9218-C9D6-667F-10728CABC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929" y="3396014"/>
            <a:ext cx="1762760" cy="264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A67D87-6C66-043C-3854-C4AD9E2C1787}"/>
              </a:ext>
            </a:extLst>
          </p:cNvPr>
          <p:cNvSpPr txBox="1"/>
          <p:nvPr/>
        </p:nvSpPr>
        <p:spPr>
          <a:xfrm>
            <a:off x="7206731" y="5976789"/>
            <a:ext cx="2068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Andrew Viterbi</a:t>
            </a:r>
          </a:p>
        </p:txBody>
      </p:sp>
    </p:spTree>
    <p:extLst>
      <p:ext uri="{BB962C8B-B14F-4D97-AF65-F5344CB8AC3E}">
        <p14:creationId xmlns:p14="http://schemas.microsoft.com/office/powerpoint/2010/main" val="207778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CA28BE-8806-6D15-49C3-9DA10FE6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A14357-8DCF-F25F-BF1E-9C7DA1C5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DE3C6-C884-9C41-027F-A71ECA2FC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22" y="1676243"/>
            <a:ext cx="7174370" cy="4045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D950D-139E-C478-0B8B-F2401D94CFD3}"/>
              </a:ext>
            </a:extLst>
          </p:cNvPr>
          <p:cNvSpPr txBox="1"/>
          <p:nvPr/>
        </p:nvSpPr>
        <p:spPr>
          <a:xfrm>
            <a:off x="1926336" y="6032647"/>
            <a:ext cx="5971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Observation also dependent on previous steps</a:t>
            </a:r>
          </a:p>
        </p:txBody>
      </p:sp>
    </p:spTree>
    <p:extLst>
      <p:ext uri="{BB962C8B-B14F-4D97-AF65-F5344CB8AC3E}">
        <p14:creationId xmlns:p14="http://schemas.microsoft.com/office/powerpoint/2010/main" val="4108153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CA28BE-8806-6D15-49C3-9DA10FE6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A14357-8DCF-F25F-BF1E-9C7DA1C5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D950D-139E-C478-0B8B-F2401D94CFD3}"/>
              </a:ext>
            </a:extLst>
          </p:cNvPr>
          <p:cNvSpPr txBox="1"/>
          <p:nvPr/>
        </p:nvSpPr>
        <p:spPr>
          <a:xfrm>
            <a:off x="2590801" y="5910727"/>
            <a:ext cx="319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Input-Output HMM/LDS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8FBD51-E913-B719-E92A-C325F02B1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44" y="1150033"/>
            <a:ext cx="5852160" cy="45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B67FB-FB8D-A0AD-3D9D-B90E591F89D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Bayesian networks: </a:t>
            </a:r>
          </a:p>
          <a:p>
            <a:pPr lvl="1"/>
            <a:r>
              <a:rPr lang="en-US" dirty="0"/>
              <a:t>Directed acyclic graph</a:t>
            </a:r>
          </a:p>
          <a:p>
            <a:pPr lvl="1"/>
            <a:r>
              <a:rPr lang="en-US" dirty="0"/>
              <a:t>Nodes are random variables</a:t>
            </a:r>
          </a:p>
          <a:p>
            <a:pPr lvl="1"/>
            <a:r>
              <a:rPr lang="en-US" dirty="0"/>
              <a:t>arcs are probabilistic dependencies</a:t>
            </a:r>
          </a:p>
          <a:p>
            <a:r>
              <a:rPr lang="en-US" dirty="0"/>
              <a:t>Mixture of Gaussian Model</a:t>
            </a:r>
          </a:p>
          <a:p>
            <a:r>
              <a:rPr lang="en-US" dirty="0"/>
              <a:t>Expectation-Maximization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A3FC1-8253-A2D0-FC4F-50319B86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FD6CAA-7238-6161-CD0F-67FCBDFF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43994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CA28BE-8806-6D15-49C3-9DA10FE6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A14357-8DCF-F25F-BF1E-9C7DA1C5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D950D-139E-C478-0B8B-F2401D94CFD3}"/>
              </a:ext>
            </a:extLst>
          </p:cNvPr>
          <p:cNvSpPr txBox="1"/>
          <p:nvPr/>
        </p:nvSpPr>
        <p:spPr>
          <a:xfrm>
            <a:off x="2590801" y="5910727"/>
            <a:ext cx="462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Factorial HMM with multiple chains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3FA41-887F-6CF7-684F-935D57FC2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0" t="6678" r="9455" b="9747"/>
          <a:stretch/>
        </p:blipFill>
        <p:spPr>
          <a:xfrm>
            <a:off x="1427018" y="1164787"/>
            <a:ext cx="5943600" cy="45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37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D082AC-E7B2-85BD-3403-DB5817FFF87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r>
              <a:rPr lang="en-US" dirty="0"/>
              <a:t>Mixture Distribution: to build more complex distribution from simple ones</a:t>
            </a:r>
          </a:p>
          <a:p>
            <a:r>
              <a:rPr lang="en-US" dirty="0"/>
              <a:t>Gaussian Mixture Model: k Gaussian components</a:t>
            </a:r>
          </a:p>
          <a:p>
            <a:r>
              <a:rPr lang="en-US" dirty="0"/>
              <a:t>Expectation-Maximization: general for graphical models with latent variables</a:t>
            </a:r>
          </a:p>
          <a:p>
            <a:pPr lvl="1"/>
            <a:r>
              <a:rPr lang="en-US" dirty="0"/>
              <a:t>E-step: fix parameter, estimate posterior mean/variance</a:t>
            </a:r>
          </a:p>
          <a:p>
            <a:pPr lvl="1"/>
            <a:r>
              <a:rPr lang="en-US" dirty="0"/>
              <a:t>M-step: update parameter </a:t>
            </a:r>
          </a:p>
          <a:p>
            <a:r>
              <a:rPr lang="en-US" dirty="0"/>
              <a:t>Probabilistic PCA: latent is continuous</a:t>
            </a:r>
          </a:p>
          <a:p>
            <a:r>
              <a:rPr lang="en-US" dirty="0"/>
              <a:t>Linear Dynamical System:</a:t>
            </a:r>
          </a:p>
          <a:p>
            <a:pPr lvl="1"/>
            <a:r>
              <a:rPr lang="en-US" dirty="0"/>
              <a:t>E-step: Forward-backward alg.</a:t>
            </a:r>
          </a:p>
          <a:p>
            <a:pPr lvl="1"/>
            <a:r>
              <a:rPr lang="en-US" dirty="0"/>
              <a:t>M-step: update parameters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0AD90-B95F-B8B6-55A6-124E095B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54ECB2-D486-5AFA-5240-F7AF33EF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3944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972DC0-2304-8CD2-BCAD-91E7960C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PRML Chapter 9, 12.2, 13.3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C8B90-8A6B-5829-FF54-A06A1CF7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B5E168-9D45-79E4-B98C-5B077311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</p:spTree>
    <p:extLst>
      <p:ext uri="{BB962C8B-B14F-4D97-AF65-F5344CB8AC3E}">
        <p14:creationId xmlns:p14="http://schemas.microsoft.com/office/powerpoint/2010/main" val="22127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4C8C93-A6A4-14DC-6A20-0922502D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Undirected Graphical Models</a:t>
            </a:r>
          </a:p>
          <a:p>
            <a:r>
              <a:rPr lang="en-US" dirty="0"/>
              <a:t>Approximate Inference</a:t>
            </a:r>
          </a:p>
          <a:p>
            <a:pPr lvl="1"/>
            <a:r>
              <a:rPr lang="en-US" dirty="0"/>
              <a:t>Variational Inference</a:t>
            </a:r>
          </a:p>
          <a:p>
            <a:pPr lvl="1"/>
            <a:r>
              <a:rPr lang="en-US" dirty="0"/>
              <a:t>Sampling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D75E8-AD23-8C6F-20BC-F2BB2FF4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925512-8D0A-2807-7EEB-150E0F49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</a:t>
            </a:r>
          </a:p>
        </p:txBody>
      </p:sp>
    </p:spTree>
    <p:extLst>
      <p:ext uri="{BB962C8B-B14F-4D97-AF65-F5344CB8AC3E}">
        <p14:creationId xmlns:p14="http://schemas.microsoft.com/office/powerpoint/2010/main" val="140540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51CC4F-91E8-597D-54A6-CF067966A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non-IID data / sequential data</a:t>
            </a:r>
          </a:p>
          <a:p>
            <a:r>
              <a:rPr lang="en-US" dirty="0"/>
              <a:t>Markov assumption</a:t>
            </a:r>
          </a:p>
          <a:p>
            <a:endParaRPr lang="en-US" dirty="0"/>
          </a:p>
          <a:p>
            <a:r>
              <a:rPr lang="en-US" dirty="0"/>
              <a:t>GMM =&gt; Sequential =&gt; HMM</a:t>
            </a:r>
          </a:p>
          <a:p>
            <a:r>
              <a:rPr lang="en-US" dirty="0"/>
              <a:t>PPCA </a:t>
            </a:r>
            <a:r>
              <a:rPr lang="en-US" dirty="0">
                <a:sym typeface="Wingdings" pitchFamily="2" charset="2"/>
              </a:rPr>
              <a:t> Sequential  LDS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9CB7AC-0FEA-7D0D-953A-AF8D637D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1A7FE2-D7E0-4FE5-61C8-B9663C45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96643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11DF77-C721-B60F-7409-635B9095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82DD72-4833-AED9-5C09-471CCB0B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true trajectory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5D38CE8-3216-E3A9-37E1-EBCE97915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948" y="1391958"/>
            <a:ext cx="8040104" cy="45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2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DBFB7E-70FC-588A-BA18-6849AD5B8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33220"/>
            <a:ext cx="7906512" cy="2492943"/>
          </a:xfrm>
        </p:spPr>
        <p:txBody>
          <a:bodyPr/>
          <a:lstStyle/>
          <a:p>
            <a:r>
              <a:rPr lang="en-US" dirty="0"/>
              <a:t>Markov chain</a:t>
            </a:r>
          </a:p>
          <a:p>
            <a:r>
              <a:rPr lang="en-US" dirty="0"/>
              <a:t>Current value only dependent on the previous step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A2291-45E8-0BD3-9508-390BF771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84E372-B1EA-CD06-6B80-6BB2B7D3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Process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66633E-9E1E-3E9E-D624-1FFC09B09507}"/>
              </a:ext>
            </a:extLst>
          </p:cNvPr>
          <p:cNvSpPr/>
          <p:nvPr/>
        </p:nvSpPr>
        <p:spPr>
          <a:xfrm>
            <a:off x="1443610" y="179848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C0F28F-3F17-638F-A88E-22DA8FD55DD3}"/>
              </a:ext>
            </a:extLst>
          </p:cNvPr>
          <p:cNvSpPr/>
          <p:nvPr/>
        </p:nvSpPr>
        <p:spPr>
          <a:xfrm>
            <a:off x="3245855" y="179848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D85BE6-77C7-02B7-CA8E-2D6A3C321AEC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129410" y="2141388"/>
            <a:ext cx="1116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B8B4CC1-7111-E1AC-6B2A-9C7C69595DE6}"/>
              </a:ext>
            </a:extLst>
          </p:cNvPr>
          <p:cNvSpPr/>
          <p:nvPr/>
        </p:nvSpPr>
        <p:spPr>
          <a:xfrm>
            <a:off x="4998455" y="179848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38419-0F4D-9FAE-1882-2C2172BC30E6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3931655" y="2141388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CE75B69-3440-27FA-51E7-35F008FA55D7}"/>
              </a:ext>
            </a:extLst>
          </p:cNvPr>
          <p:cNvSpPr/>
          <p:nvPr/>
        </p:nvSpPr>
        <p:spPr>
          <a:xfrm>
            <a:off x="6827255" y="179848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DF2AFB-3B94-5797-3ABF-3A15F4505307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5684255" y="2141388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56790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A76673-25C0-7990-DBBD-D877325E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1F660F-54EE-46B9-E22F-C3C55032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Dynamical Systems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EBF801-A56F-A927-3DCB-88F3CC857D96}"/>
              </a:ext>
            </a:extLst>
          </p:cNvPr>
          <p:cNvSpPr/>
          <p:nvPr/>
        </p:nvSpPr>
        <p:spPr>
          <a:xfrm>
            <a:off x="1882522" y="2249592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60A0FB-EADF-D037-C427-F18949D602C3}"/>
              </a:ext>
            </a:extLst>
          </p:cNvPr>
          <p:cNvSpPr/>
          <p:nvPr/>
        </p:nvSpPr>
        <p:spPr>
          <a:xfrm>
            <a:off x="1882522" y="3468792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78FD6E-7E9E-9CEB-2C28-E7429A018911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>
            <a:off x="2225422" y="293539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A9B7167-DA90-BE14-506E-73A8A25FADC1}"/>
              </a:ext>
            </a:extLst>
          </p:cNvPr>
          <p:cNvSpPr/>
          <p:nvPr/>
        </p:nvSpPr>
        <p:spPr>
          <a:xfrm>
            <a:off x="3684767" y="2249592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26A9D9-37E3-D622-A82C-D493AD858407}"/>
              </a:ext>
            </a:extLst>
          </p:cNvPr>
          <p:cNvSpPr/>
          <p:nvPr/>
        </p:nvSpPr>
        <p:spPr>
          <a:xfrm>
            <a:off x="3684767" y="3468792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AE63C2-466C-68EB-57E9-7815476CFE6A}"/>
              </a:ext>
            </a:extLst>
          </p:cNvPr>
          <p:cNvCxnSpPr>
            <a:stCxn id="25" idx="4"/>
            <a:endCxn id="26" idx="0"/>
          </p:cNvCxnSpPr>
          <p:nvPr/>
        </p:nvCxnSpPr>
        <p:spPr>
          <a:xfrm>
            <a:off x="4027667" y="293539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028E1A-377C-99B9-4191-95D3B1D524EC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>
            <a:off x="2568322" y="2592492"/>
            <a:ext cx="1116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2FC555A-02D0-0E93-F418-0C13A6710EDE}"/>
              </a:ext>
            </a:extLst>
          </p:cNvPr>
          <p:cNvSpPr/>
          <p:nvPr/>
        </p:nvSpPr>
        <p:spPr>
          <a:xfrm>
            <a:off x="5437367" y="2249592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163C422-3668-8431-598F-141E3689815B}"/>
              </a:ext>
            </a:extLst>
          </p:cNvPr>
          <p:cNvSpPr/>
          <p:nvPr/>
        </p:nvSpPr>
        <p:spPr>
          <a:xfrm>
            <a:off x="5437367" y="3468792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C54849-5306-09A3-CE79-1B4BA108AA66}"/>
              </a:ext>
            </a:extLst>
          </p:cNvPr>
          <p:cNvCxnSpPr>
            <a:stCxn id="29" idx="4"/>
            <a:endCxn id="30" idx="0"/>
          </p:cNvCxnSpPr>
          <p:nvPr/>
        </p:nvCxnSpPr>
        <p:spPr>
          <a:xfrm>
            <a:off x="5780267" y="293539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8EE775-34CF-5F47-268D-7E0D74FA5103}"/>
              </a:ext>
            </a:extLst>
          </p:cNvPr>
          <p:cNvCxnSpPr>
            <a:stCxn id="25" idx="6"/>
            <a:endCxn id="29" idx="2"/>
          </p:cNvCxnSpPr>
          <p:nvPr/>
        </p:nvCxnSpPr>
        <p:spPr>
          <a:xfrm>
            <a:off x="4370567" y="2592492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1AD8843-E7FA-8BD1-ABDC-EC5150D2FD0D}"/>
              </a:ext>
            </a:extLst>
          </p:cNvPr>
          <p:cNvSpPr/>
          <p:nvPr/>
        </p:nvSpPr>
        <p:spPr>
          <a:xfrm>
            <a:off x="7266167" y="2249592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z</a:t>
            </a:r>
            <a:r>
              <a:rPr lang="en-US" sz="3200" baseline="-25000" dirty="0"/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2D987B-C199-1D9E-390E-C4BFD4500CED}"/>
              </a:ext>
            </a:extLst>
          </p:cNvPr>
          <p:cNvSpPr/>
          <p:nvPr/>
        </p:nvSpPr>
        <p:spPr>
          <a:xfrm>
            <a:off x="7266167" y="3468792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just"/>
            <a:r>
              <a:rPr lang="en-US" sz="3200" dirty="0"/>
              <a:t>x</a:t>
            </a:r>
            <a:r>
              <a:rPr lang="en-US" sz="3200" baseline="-25000" dirty="0"/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71EC86-520A-9753-70DE-CB14D2B0E9C8}"/>
              </a:ext>
            </a:extLst>
          </p:cNvPr>
          <p:cNvCxnSpPr>
            <a:stCxn id="33" idx="4"/>
            <a:endCxn id="34" idx="0"/>
          </p:cNvCxnSpPr>
          <p:nvPr/>
        </p:nvCxnSpPr>
        <p:spPr>
          <a:xfrm>
            <a:off x="7609067" y="2935392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D65D3A-945E-B636-77B5-A015E6430BE6}"/>
              </a:ext>
            </a:extLst>
          </p:cNvPr>
          <p:cNvCxnSpPr>
            <a:stCxn id="29" idx="6"/>
            <a:endCxn id="33" idx="2"/>
          </p:cNvCxnSpPr>
          <p:nvPr/>
        </p:nvCxnSpPr>
        <p:spPr>
          <a:xfrm>
            <a:off x="6123167" y="2592492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BB0E63-6CE8-6BA2-61F7-4344B77A07B0}"/>
              </a:ext>
            </a:extLst>
          </p:cNvPr>
          <p:cNvSpPr txBox="1"/>
          <p:nvPr/>
        </p:nvSpPr>
        <p:spPr>
          <a:xfrm>
            <a:off x="2466845" y="2161460"/>
            <a:ext cx="138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transition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55688E-BD67-8777-EEFA-4F4D01A64D3A}"/>
              </a:ext>
            </a:extLst>
          </p:cNvPr>
          <p:cNvSpPr txBox="1"/>
          <p:nvPr/>
        </p:nvSpPr>
        <p:spPr>
          <a:xfrm>
            <a:off x="1870432" y="2935392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emission</a:t>
            </a:r>
          </a:p>
        </p:txBody>
      </p:sp>
    </p:spTree>
    <p:extLst>
      <p:ext uri="{BB962C8B-B14F-4D97-AF65-F5344CB8AC3E}">
        <p14:creationId xmlns:p14="http://schemas.microsoft.com/office/powerpoint/2010/main" val="224231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44E1E0-78BA-8420-2B81-F9BAF96F2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EM again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𝑜𝑙𝑑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E-step: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M-step: optimizing for params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44E1E0-78BA-8420-2B81-F9BAF96F2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82764-D0CB-FA89-715B-B96FB2AF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F109C3-D92E-CC8C-0059-55203314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LDS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0504AEE-B322-C1C0-6520-B82534BDF4FF}"/>
                  </a:ext>
                </a:extLst>
              </p14:cNvPr>
              <p14:cNvContentPartPr/>
              <p14:nvPr/>
            </p14:nvContentPartPr>
            <p14:xfrm>
              <a:off x="5779080" y="6188400"/>
              <a:ext cx="213480" cy="281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0504AEE-B322-C1C0-6520-B82534BDF4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9720" y="6179040"/>
                <a:ext cx="232200" cy="3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611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36CC7C-83AC-FAE5-9636-20D7C4EFA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36CC7C-83AC-FAE5-9636-20D7C4EFA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5B3F54-F5B7-BA4F-3669-F4969694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E59F07-A231-CAA5-B4EE-C74E670C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Objective: Expected log-likelihood</a:t>
            </a:r>
          </a:p>
        </p:txBody>
      </p:sp>
    </p:spTree>
    <p:extLst>
      <p:ext uri="{BB962C8B-B14F-4D97-AF65-F5344CB8AC3E}">
        <p14:creationId xmlns:p14="http://schemas.microsoft.com/office/powerpoint/2010/main" val="131875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FC7AD8-DC71-C787-2DAE-B07D483BE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4AB59-A6B4-32C9-B1C0-089A48FD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 sz="2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FD7844-6DE7-2AE4-4B5C-78B838C3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Maximization</a:t>
            </a:r>
          </a:p>
        </p:txBody>
      </p:sp>
    </p:spTree>
    <p:extLst>
      <p:ext uri="{BB962C8B-B14F-4D97-AF65-F5344CB8AC3E}">
        <p14:creationId xmlns:p14="http://schemas.microsoft.com/office/powerpoint/2010/main" val="779741905"/>
      </p:ext>
    </p:extLst>
  </p:cSld>
  <p:clrMapOvr>
    <a:masterClrMapping/>
  </p:clrMapOvr>
</p:sld>
</file>

<file path=ppt/theme/theme1.xml><?xml version="1.0" encoding="utf-8"?>
<a:theme xmlns:a="http://schemas.openxmlformats.org/drawingml/2006/main" name="li2012-template">
  <a:themeElements>
    <a:clrScheme name="leitheme">
      <a:dk1>
        <a:sysClr val="windowText" lastClr="000000"/>
      </a:dk1>
      <a:lt1>
        <a:sysClr val="window" lastClr="FFFFFF"/>
      </a:lt1>
      <a:dk2>
        <a:srgbClr val="1F497D"/>
      </a:dk2>
      <a:lt2>
        <a:srgbClr val="F2F2F2"/>
      </a:lt2>
      <a:accent1>
        <a:srgbClr val="006CDB"/>
      </a:accent1>
      <a:accent2>
        <a:srgbClr val="C34441"/>
      </a:accent2>
      <a:accent3>
        <a:srgbClr val="93BC36"/>
      </a:accent3>
      <a:accent4>
        <a:srgbClr val="8040C6"/>
      </a:accent4>
      <a:accent5>
        <a:srgbClr val="4BACC6"/>
      </a:accent5>
      <a:accent6>
        <a:srgbClr val="F5801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 fontScale="70000" lnSpcReduction="20000"/>
      </a:bodyPr>
      <a:lstStyle>
        <a:defPPr algn="ctr">
          <a:defRPr sz="2400" dirty="0" smtClean="0">
            <a:solidFill>
              <a:schemeClr val="tx1">
                <a:lumMod val="95000"/>
                <a:lumOff val="5000"/>
              </a:schemeClr>
            </a:solidFill>
            <a:effectLst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DF58D"/>
        </a:lt1>
        <a:dk2>
          <a:srgbClr val="CC3300"/>
        </a:dk2>
        <a:lt2>
          <a:srgbClr val="808080"/>
        </a:lt2>
        <a:accent1>
          <a:srgbClr val="FF6161"/>
        </a:accent1>
        <a:accent2>
          <a:srgbClr val="FFC319"/>
        </a:accent2>
        <a:accent3>
          <a:srgbClr val="FEF9C5"/>
        </a:accent3>
        <a:accent4>
          <a:srgbClr val="000000"/>
        </a:accent4>
        <a:accent5>
          <a:srgbClr val="FFB7B7"/>
        </a:accent5>
        <a:accent6>
          <a:srgbClr val="E7B016"/>
        </a:accent6>
        <a:hlink>
          <a:srgbClr val="A8D02A"/>
        </a:hlink>
        <a:folHlink>
          <a:srgbClr val="5CB1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1F4D8"/>
        </a:lt1>
        <a:dk2>
          <a:srgbClr val="003366"/>
        </a:dk2>
        <a:lt2>
          <a:srgbClr val="808080"/>
        </a:lt2>
        <a:accent1>
          <a:srgbClr val="FFC319"/>
        </a:accent1>
        <a:accent2>
          <a:srgbClr val="A8D02A"/>
        </a:accent2>
        <a:accent3>
          <a:srgbClr val="EEF8E9"/>
        </a:accent3>
        <a:accent4>
          <a:srgbClr val="000000"/>
        </a:accent4>
        <a:accent5>
          <a:srgbClr val="FFDEAB"/>
        </a:accent5>
        <a:accent6>
          <a:srgbClr val="98BC25"/>
        </a:accent6>
        <a:hlink>
          <a:srgbClr val="5CB1FE"/>
        </a:hlink>
        <a:folHlink>
          <a:srgbClr val="FF61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EE9DE"/>
        </a:lt1>
        <a:dk2>
          <a:srgbClr val="000066"/>
        </a:dk2>
        <a:lt2>
          <a:srgbClr val="808080"/>
        </a:lt2>
        <a:accent1>
          <a:srgbClr val="5CB1FE"/>
        </a:accent1>
        <a:accent2>
          <a:srgbClr val="FF7575"/>
        </a:accent2>
        <a:accent3>
          <a:srgbClr val="FEF2EC"/>
        </a:accent3>
        <a:accent4>
          <a:srgbClr val="000000"/>
        </a:accent4>
        <a:accent5>
          <a:srgbClr val="B5D5FE"/>
        </a:accent5>
        <a:accent6>
          <a:srgbClr val="E76969"/>
        </a:accent6>
        <a:hlink>
          <a:srgbClr val="FFC319"/>
        </a:hlink>
        <a:folHlink>
          <a:srgbClr val="A8D0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53BE3240-7290-804E-AE4A-EFEC2B5D8674}" vid="{D48611D9-F981-7045-8FD3-89C1A29CCC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li2012-template</Template>
  <TotalTime>7471</TotalTime>
  <Words>545</Words>
  <Application>Microsoft Macintosh PowerPoint</Application>
  <PresentationFormat>On-screen Show (4:3)</PresentationFormat>
  <Paragraphs>147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Helvetica</vt:lpstr>
      <vt:lpstr>Tahoma</vt:lpstr>
      <vt:lpstr>li2012-template</vt:lpstr>
      <vt:lpstr>Lecture 11 Dynamic Bayesian Networks Linear Dynamical Systems</vt:lpstr>
      <vt:lpstr>Recap</vt:lpstr>
      <vt:lpstr>Dynamic Bayesian Networks</vt:lpstr>
      <vt:lpstr>Estimating the true trajectory</vt:lpstr>
      <vt:lpstr>Markov Process</vt:lpstr>
      <vt:lpstr>Linear Dynamical Systems</vt:lpstr>
      <vt:lpstr>Learning LDS</vt:lpstr>
      <vt:lpstr>Objective: Expected log-likelihood</vt:lpstr>
      <vt:lpstr>Maximization</vt:lpstr>
      <vt:lpstr>Estimating p(z_n |x_(1..N))</vt:lpstr>
      <vt:lpstr>Forward: p(z_n |x_(1..n))</vt:lpstr>
      <vt:lpstr> What does Kalman filter (forward-pass) do?</vt:lpstr>
      <vt:lpstr>Backward: p(z_n |x_(1..N)) </vt:lpstr>
      <vt:lpstr>EM for LDS</vt:lpstr>
      <vt:lpstr>Application of LDS</vt:lpstr>
      <vt:lpstr>Hidden Markov Model</vt:lpstr>
      <vt:lpstr>Hidden Markov Model</vt:lpstr>
      <vt:lpstr>Other Variations</vt:lpstr>
      <vt:lpstr>Other Variations</vt:lpstr>
      <vt:lpstr>Other Variations</vt:lpstr>
      <vt:lpstr>Summary</vt:lpstr>
      <vt:lpstr>Recommended Reading</vt:lpstr>
      <vt:lpstr>Next 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subject/>
  <dc:creator>Lei Li</dc:creator>
  <cp:keywords/>
  <dc:description/>
  <cp:lastModifiedBy>Lei Li</cp:lastModifiedBy>
  <cp:revision>282</cp:revision>
  <dcterms:created xsi:type="dcterms:W3CDTF">2022-09-20T18:01:13Z</dcterms:created>
  <dcterms:modified xsi:type="dcterms:W3CDTF">2022-10-27T23:16:42Z</dcterms:modified>
  <cp:category/>
</cp:coreProperties>
</file>