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7"/>
  </p:notesMasterIdLst>
  <p:sldIdLst>
    <p:sldId id="256" r:id="rId2"/>
    <p:sldId id="507" r:id="rId3"/>
    <p:sldId id="283" r:id="rId4"/>
    <p:sldId id="287" r:id="rId5"/>
    <p:sldId id="509" r:id="rId6"/>
    <p:sldId id="510" r:id="rId7"/>
    <p:sldId id="511" r:id="rId8"/>
    <p:sldId id="513" r:id="rId9"/>
    <p:sldId id="275" r:id="rId10"/>
    <p:sldId id="515" r:id="rId11"/>
    <p:sldId id="279" r:id="rId12"/>
    <p:sldId id="280" r:id="rId13"/>
    <p:sldId id="516" r:id="rId14"/>
    <p:sldId id="265" r:id="rId15"/>
    <p:sldId id="267" r:id="rId16"/>
    <p:sldId id="268" r:id="rId17"/>
    <p:sldId id="269" r:id="rId18"/>
    <p:sldId id="271" r:id="rId19"/>
    <p:sldId id="272" r:id="rId20"/>
    <p:sldId id="273" r:id="rId21"/>
    <p:sldId id="517" r:id="rId22"/>
    <p:sldId id="518" r:id="rId23"/>
    <p:sldId id="519" r:id="rId24"/>
    <p:sldId id="520" r:id="rId25"/>
    <p:sldId id="50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宋宇轩" initials="宋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2"/>
    <p:restoredTop sz="81225"/>
  </p:normalViewPr>
  <p:slideViewPr>
    <p:cSldViewPr snapToGrid="0" snapToObjects="1">
      <p:cViewPr varScale="1">
        <p:scale>
          <a:sx n="105" d="100"/>
          <a:sy n="105" d="100"/>
        </p:scale>
        <p:origin x="15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DE394-1F10-DF4E-BD74-865E5DD74903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01C15-8428-9A41-862E-504A26027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08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59"/>
          <p:cNvSpPr>
            <a:spLocks noChangeArrowheads="1"/>
          </p:cNvSpPr>
          <p:nvPr userDrawn="1"/>
        </p:nvSpPr>
        <p:spPr bwMode="gray">
          <a:xfrm>
            <a:off x="2362200" y="277813"/>
            <a:ext cx="1012825" cy="1025525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43" name="Title 1"/>
          <p:cNvSpPr>
            <a:spLocks noGrp="1"/>
          </p:cNvSpPr>
          <p:nvPr>
            <p:ph type="ctrTitle"/>
          </p:nvPr>
        </p:nvSpPr>
        <p:spPr>
          <a:xfrm>
            <a:off x="326571" y="1219200"/>
            <a:ext cx="8360229" cy="246452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="1" i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err="1"/>
              <a:t>abc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BA4C7-8DF8-2641-AB69-4B0B64C3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80D51-C939-0148-BEB4-A406E7B6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57D8B-BAEC-3F48-98D5-4EEEE6BD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 defTabSz="914400"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73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95400"/>
            <a:ext cx="3008313" cy="4830763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AE082C4-2125-0841-A7C5-9D669E0A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7224"/>
            <a:ext cx="3008313" cy="11787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167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9097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droppedImage.tiff" descr="droppedImage.tif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5644" y="6618833"/>
            <a:ext cx="2500314" cy="22407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xfrm>
            <a:off x="151804" y="178593"/>
            <a:ext cx="8831462" cy="1339454"/>
          </a:xfrm>
          <a:prstGeom prst="rect">
            <a:avLst/>
          </a:prstGeom>
          <a:gradFill>
            <a:gsLst>
              <a:gs pos="0">
                <a:srgbClr val="51A7F9"/>
              </a:gs>
              <a:gs pos="100000">
                <a:srgbClr val="0365C0"/>
              </a:gs>
            </a:gsLst>
            <a:lin ang="5400000"/>
          </a:gradFill>
        </p:spPr>
        <p:txBody>
          <a:bodyPr lIns="35718" tIns="35718" rIns="35718" bIns="35718"/>
          <a:lstStyle>
            <a:lvl1pPr defTabSz="410765">
              <a:defRPr sz="5400" b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/>
          </p:nvPr>
        </p:nvSpPr>
        <p:spPr>
          <a:xfrm>
            <a:off x="142875" y="1607343"/>
            <a:ext cx="8831461" cy="4982767"/>
          </a:xfrm>
          <a:prstGeom prst="rect">
            <a:avLst/>
          </a:prstGeom>
        </p:spPr>
        <p:txBody>
          <a:bodyPr lIns="35718" tIns="35718" rIns="35718" bIns="35718">
            <a:normAutofit/>
          </a:bodyPr>
          <a:lstStyle>
            <a:lvl1pPr marL="698717" indent="-381217" defTabSz="410765">
              <a:spcBef>
                <a:spcPts val="5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lvl1pPr>
            <a:lvl2pPr marL="1143217" indent="-381217" defTabSz="410765">
              <a:spcBef>
                <a:spcPts val="500"/>
              </a:spcBef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lvl2pPr>
            <a:lvl3pPr marL="1587717" indent="-381217" defTabSz="410765">
              <a:spcBef>
                <a:spcPts val="5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lvl3pPr>
            <a:lvl4pPr marL="2032217" indent="-381217" defTabSz="410765">
              <a:spcBef>
                <a:spcPts val="500"/>
              </a:spcBef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lvl4pPr>
            <a:lvl5pPr marL="2476717" indent="-381217" defTabSz="410765">
              <a:spcBef>
                <a:spcPts val="500"/>
              </a:spcBef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49266" y="6482953"/>
            <a:ext cx="236538" cy="274638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410765">
              <a:defRPr sz="1200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219693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droppedImage.tiff" descr="droppedImage.tif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5644" y="6618833"/>
            <a:ext cx="2500314" cy="224070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Title Text"/>
          <p:cNvSpPr txBox="1">
            <a:spLocks noGrp="1"/>
          </p:cNvSpPr>
          <p:nvPr>
            <p:ph type="title"/>
          </p:nvPr>
        </p:nvSpPr>
        <p:spPr>
          <a:xfrm>
            <a:off x="151804" y="178593"/>
            <a:ext cx="8831462" cy="1339454"/>
          </a:xfrm>
          <a:prstGeom prst="rect">
            <a:avLst/>
          </a:prstGeom>
          <a:gradFill>
            <a:gsLst>
              <a:gs pos="0">
                <a:srgbClr val="51A7F9"/>
              </a:gs>
              <a:gs pos="100000">
                <a:srgbClr val="0365C0"/>
              </a:gs>
            </a:gsLst>
            <a:lin ang="5400000"/>
          </a:gradFill>
        </p:spPr>
        <p:txBody>
          <a:bodyPr lIns="35718" tIns="35718" rIns="35718" bIns="35718">
            <a:noAutofit/>
          </a:bodyPr>
          <a:lstStyle>
            <a:lvl1pPr defTabSz="410765">
              <a:defRPr sz="5400" b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49266" y="6482953"/>
            <a:ext cx="236538" cy="274638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410765">
              <a:defRPr sz="1200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524202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FDC4DF4-96B1-624A-BDD8-C0F22379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91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84204" y="0"/>
            <a:ext cx="13597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800" dirty="0">
                <a:solidFill>
                  <a:srgbClr val="1F497D"/>
                </a:solidFill>
                <a:latin typeface="Calibri"/>
              </a:rPr>
              <a:t>(details)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F4CABD9-ABA0-8540-A8DF-96CB1057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563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68825" y="0"/>
            <a:ext cx="1575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>
                <a:solidFill>
                  <a:srgbClr val="FF0000"/>
                </a:solidFill>
                <a:latin typeface="Calibri"/>
              </a:rPr>
              <a:t>(Background)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EF31AB7-96A5-044B-BBB9-0DBB8DD9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693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3997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6000" b="1" i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alibri"/>
              </a:rPr>
              <a:t>4/8/19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A912-1C00-42CF-ACEF-75D24F7DC090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408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05006"/>
            <a:ext cx="4038600" cy="47211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05004"/>
            <a:ext cx="4038600" cy="47211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27B1F7A-1A65-D544-A602-3B5C5B11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393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A9594DF-8337-7648-8777-2309C308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500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F9B263F-13CC-2246-B9F4-801647B8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690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302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3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CN" dirty="0" err="1"/>
              <a:t>abc</a:t>
            </a:r>
            <a:endParaRPr lang="zh-CN" altLang="en-US" dirty="0"/>
          </a:p>
          <a:p>
            <a:pPr lvl="1"/>
            <a:r>
              <a:rPr lang="en-US" altLang="zh-CN" dirty="0" err="1"/>
              <a:t>abc</a:t>
            </a:r>
            <a:endParaRPr lang="zh-CN" altLang="en-US" dirty="0"/>
          </a:p>
          <a:p>
            <a:pPr lvl="2"/>
            <a:r>
              <a:rPr lang="en-US" altLang="zh-CN" dirty="0" err="1"/>
              <a:t>abc</a:t>
            </a:r>
            <a:endParaRPr lang="zh-CN" altLang="en-US" dirty="0"/>
          </a:p>
          <a:p>
            <a:pPr lvl="3"/>
            <a:r>
              <a:rPr lang="en-US" altLang="zh-CN" dirty="0" err="1"/>
              <a:t>abc</a:t>
            </a:r>
            <a:endParaRPr lang="zh-CN" altLang="en-US" dirty="0"/>
          </a:p>
          <a:p>
            <a:pPr lvl="4"/>
            <a:r>
              <a:rPr lang="en-US" altLang="zh-CN" dirty="0" err="1"/>
              <a:t>abc</a:t>
            </a:r>
            <a:endParaRPr lang="en-US" altLang="zh-CN" dirty="0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7459663" y="4937125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549275" y="3808413"/>
            <a:ext cx="1128713" cy="10795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gray">
          <a:xfrm>
            <a:off x="6307138" y="6064250"/>
            <a:ext cx="1128712" cy="796925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2846388" y="0"/>
            <a:ext cx="1128712" cy="404813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gray">
          <a:xfrm>
            <a:off x="2852738" y="4938713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charset="-122"/>
              </a:defRPr>
            </a:lvl1pPr>
          </a:lstStyle>
          <a:p>
            <a:pPr defTabSz="914400"/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1"/>
                </a:solidFill>
                <a:ea typeface="宋体" charset="-122"/>
              </a:defRPr>
            </a:lvl1pPr>
          </a:lstStyle>
          <a:p>
            <a:pPr defTabSz="914400"/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宋体" charset="-122"/>
              </a:defRPr>
            </a:lvl1pPr>
          </a:lstStyle>
          <a:p>
            <a:pPr defTabSz="914400"/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 defTabSz="914400"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77416-3288-5844-BF2A-9D9A79FF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224"/>
            <a:ext cx="9144000" cy="1178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553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altLang="zh-CN" sz="4800" b="1" dirty="0">
          <a:ln>
            <a:noFill/>
          </a:ln>
          <a:solidFill>
            <a:srgbClr val="C00000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BD9E-CFC6-1A4F-A1F9-2D6EBD656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Lecture 12</a:t>
            </a:r>
            <a:br>
              <a:rPr lang="en-US" sz="4800" dirty="0"/>
            </a:br>
            <a:r>
              <a:rPr lang="en-US" sz="4800" dirty="0"/>
              <a:t>Undirected Graphical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E173D-8CDE-3A41-A3F7-D01FE71D8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0148" y="3886200"/>
            <a:ext cx="7053072" cy="1752600"/>
          </a:xfrm>
        </p:spPr>
        <p:txBody>
          <a:bodyPr>
            <a:normAutofit fontScale="92500"/>
          </a:bodyPr>
          <a:lstStyle/>
          <a:p>
            <a:r>
              <a:rPr lang="en-US" altLang="zh-CN" b="1" dirty="0"/>
              <a:t>Lei Li </a:t>
            </a:r>
            <a:r>
              <a:rPr lang="en-US" altLang="zh-CN" dirty="0"/>
              <a:t>and Yu-</a:t>
            </a:r>
            <a:r>
              <a:rPr lang="en-US" altLang="zh-CN" dirty="0" err="1"/>
              <a:t>xiang</a:t>
            </a:r>
            <a:r>
              <a:rPr lang="en-US" altLang="zh-CN" dirty="0"/>
              <a:t> Wang</a:t>
            </a:r>
          </a:p>
          <a:p>
            <a:r>
              <a:rPr lang="en-US" altLang="zh-CN" dirty="0"/>
              <a:t>UCSB</a:t>
            </a:r>
          </a:p>
          <a:p>
            <a:r>
              <a:rPr lang="en-US" altLang="zh-CN" dirty="0"/>
              <a:t>Part of slides borrowed from Alex </a:t>
            </a:r>
            <a:r>
              <a:rPr lang="en-US" altLang="zh-CN" dirty="0" err="1"/>
              <a:t>Smola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9BA39-D104-044B-9003-80D95FD6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 defTabSz="914400"/>
              <a:t>1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1E29D-7917-24BB-932E-CCA11BA17737}"/>
              </a:ext>
            </a:extLst>
          </p:cNvPr>
          <p:cNvSpPr txBox="1"/>
          <p:nvPr/>
        </p:nvSpPr>
        <p:spPr>
          <a:xfrm>
            <a:off x="2949207" y="0"/>
            <a:ext cx="3114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291K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502754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0C7053-C242-71A1-A31B-FE6810BF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25BD27-F881-49CD-05B4-ADB9FC1E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61B989-11FB-F2E9-E465-9BFD7C7E354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803" y="1408811"/>
            <a:ext cx="3821037" cy="377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08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pin Glasses + Ima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Spin Glasses + Images</a:t>
            </a:r>
          </a:p>
        </p:txBody>
      </p:sp>
      <p:grpSp>
        <p:nvGrpSpPr>
          <p:cNvPr id="833" name="Group"/>
          <p:cNvGrpSpPr/>
          <p:nvPr/>
        </p:nvGrpSpPr>
        <p:grpSpPr>
          <a:xfrm>
            <a:off x="1035843" y="1723429"/>
            <a:ext cx="3741541" cy="3741541"/>
            <a:chOff x="0" y="0"/>
            <a:chExt cx="3741539" cy="3741539"/>
          </a:xfrm>
        </p:grpSpPr>
        <p:sp>
          <p:nvSpPr>
            <p:cNvPr id="718" name="Line"/>
            <p:cNvSpPr/>
            <p:nvPr/>
          </p:nvSpPr>
          <p:spPr>
            <a:xfrm flipH="1">
              <a:off x="3302075" y="1623571"/>
              <a:ext cx="307026" cy="438608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9" name="Line"/>
            <p:cNvSpPr/>
            <p:nvPr/>
          </p:nvSpPr>
          <p:spPr>
            <a:xfrm flipH="1">
              <a:off x="2526912" y="1635779"/>
              <a:ext cx="307026" cy="438607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0" name="Line"/>
            <p:cNvSpPr/>
            <p:nvPr/>
          </p:nvSpPr>
          <p:spPr>
            <a:xfrm flipH="1">
              <a:off x="1776163" y="1623571"/>
              <a:ext cx="307025" cy="438608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1" name="Line"/>
            <p:cNvSpPr/>
            <p:nvPr/>
          </p:nvSpPr>
          <p:spPr>
            <a:xfrm flipH="1">
              <a:off x="988791" y="1617467"/>
              <a:ext cx="307026" cy="438608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2" name="Line"/>
            <p:cNvSpPr/>
            <p:nvPr/>
          </p:nvSpPr>
          <p:spPr>
            <a:xfrm flipH="1">
              <a:off x="238042" y="1605260"/>
              <a:ext cx="307025" cy="438607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3" name="Line"/>
            <p:cNvSpPr/>
            <p:nvPr/>
          </p:nvSpPr>
          <p:spPr>
            <a:xfrm flipH="1">
              <a:off x="3302075" y="3064033"/>
              <a:ext cx="307026" cy="438608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4" name="Line"/>
            <p:cNvSpPr/>
            <p:nvPr/>
          </p:nvSpPr>
          <p:spPr>
            <a:xfrm flipH="1">
              <a:off x="2526912" y="3076240"/>
              <a:ext cx="307026" cy="438608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5" name="Line"/>
            <p:cNvSpPr/>
            <p:nvPr/>
          </p:nvSpPr>
          <p:spPr>
            <a:xfrm flipH="1">
              <a:off x="1776163" y="3064033"/>
              <a:ext cx="307025" cy="438608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6" name="Line"/>
            <p:cNvSpPr/>
            <p:nvPr/>
          </p:nvSpPr>
          <p:spPr>
            <a:xfrm flipH="1">
              <a:off x="988791" y="3057929"/>
              <a:ext cx="307026" cy="438608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7" name="Line"/>
            <p:cNvSpPr/>
            <p:nvPr/>
          </p:nvSpPr>
          <p:spPr>
            <a:xfrm flipH="1">
              <a:off x="238042" y="3045722"/>
              <a:ext cx="307025" cy="438608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8" name="Line"/>
            <p:cNvSpPr/>
            <p:nvPr/>
          </p:nvSpPr>
          <p:spPr>
            <a:xfrm flipH="1">
              <a:off x="3302075" y="2313284"/>
              <a:ext cx="307026" cy="438607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9" name="Line"/>
            <p:cNvSpPr/>
            <p:nvPr/>
          </p:nvSpPr>
          <p:spPr>
            <a:xfrm flipH="1">
              <a:off x="2526912" y="2325491"/>
              <a:ext cx="307026" cy="438607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0" name="Line"/>
            <p:cNvSpPr/>
            <p:nvPr/>
          </p:nvSpPr>
          <p:spPr>
            <a:xfrm flipH="1">
              <a:off x="1776163" y="2313284"/>
              <a:ext cx="307025" cy="438607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1" name="Line"/>
            <p:cNvSpPr/>
            <p:nvPr/>
          </p:nvSpPr>
          <p:spPr>
            <a:xfrm flipH="1">
              <a:off x="988791" y="2307181"/>
              <a:ext cx="307026" cy="438607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2" name="Line"/>
            <p:cNvSpPr/>
            <p:nvPr/>
          </p:nvSpPr>
          <p:spPr>
            <a:xfrm flipH="1">
              <a:off x="238042" y="2294973"/>
              <a:ext cx="307025" cy="438607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3" name="Line"/>
            <p:cNvSpPr/>
            <p:nvPr/>
          </p:nvSpPr>
          <p:spPr>
            <a:xfrm flipH="1">
              <a:off x="3302075" y="885029"/>
              <a:ext cx="307026" cy="438607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4" name="Line"/>
            <p:cNvSpPr/>
            <p:nvPr/>
          </p:nvSpPr>
          <p:spPr>
            <a:xfrm flipH="1">
              <a:off x="2526912" y="897237"/>
              <a:ext cx="307026" cy="438607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5" name="Line"/>
            <p:cNvSpPr/>
            <p:nvPr/>
          </p:nvSpPr>
          <p:spPr>
            <a:xfrm flipH="1">
              <a:off x="1776163" y="885029"/>
              <a:ext cx="307025" cy="438607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6" name="Line"/>
            <p:cNvSpPr/>
            <p:nvPr/>
          </p:nvSpPr>
          <p:spPr>
            <a:xfrm flipH="1">
              <a:off x="988791" y="878926"/>
              <a:ext cx="307026" cy="438607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7" name="Line"/>
            <p:cNvSpPr/>
            <p:nvPr/>
          </p:nvSpPr>
          <p:spPr>
            <a:xfrm flipH="1">
              <a:off x="238042" y="866718"/>
              <a:ext cx="307025" cy="438608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8" name="Line"/>
            <p:cNvSpPr/>
            <p:nvPr/>
          </p:nvSpPr>
          <p:spPr>
            <a:xfrm flipH="1">
              <a:off x="3295972" y="158694"/>
              <a:ext cx="307026" cy="438608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39" name="Line"/>
            <p:cNvSpPr/>
            <p:nvPr/>
          </p:nvSpPr>
          <p:spPr>
            <a:xfrm flipH="1">
              <a:off x="2520808" y="170902"/>
              <a:ext cx="307026" cy="438607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0" name="Line"/>
            <p:cNvSpPr/>
            <p:nvPr/>
          </p:nvSpPr>
          <p:spPr>
            <a:xfrm flipH="1">
              <a:off x="1770059" y="158694"/>
              <a:ext cx="307025" cy="438608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1" name="Line"/>
            <p:cNvSpPr/>
            <p:nvPr/>
          </p:nvSpPr>
          <p:spPr>
            <a:xfrm flipH="1">
              <a:off x="982688" y="152591"/>
              <a:ext cx="307025" cy="438607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2" name="Line"/>
            <p:cNvSpPr/>
            <p:nvPr/>
          </p:nvSpPr>
          <p:spPr>
            <a:xfrm flipH="1">
              <a:off x="230939" y="139520"/>
              <a:ext cx="307025" cy="438607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3" name="Line"/>
            <p:cNvSpPr/>
            <p:nvPr/>
          </p:nvSpPr>
          <p:spPr>
            <a:xfrm flipH="1" flipV="1">
              <a:off x="238042" y="830096"/>
              <a:ext cx="1" cy="292405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4" name="Line"/>
            <p:cNvSpPr/>
            <p:nvPr/>
          </p:nvSpPr>
          <p:spPr>
            <a:xfrm flipH="1" flipV="1">
              <a:off x="1000998" y="830096"/>
              <a:ext cx="1" cy="292405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5" name="Line"/>
            <p:cNvSpPr/>
            <p:nvPr/>
          </p:nvSpPr>
          <p:spPr>
            <a:xfrm flipH="1" flipV="1">
              <a:off x="1770058" y="830096"/>
              <a:ext cx="2" cy="292405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6" name="Line"/>
            <p:cNvSpPr/>
            <p:nvPr/>
          </p:nvSpPr>
          <p:spPr>
            <a:xfrm flipH="1" flipV="1">
              <a:off x="2533015" y="830096"/>
              <a:ext cx="1" cy="292405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7" name="Line"/>
            <p:cNvSpPr/>
            <p:nvPr/>
          </p:nvSpPr>
          <p:spPr>
            <a:xfrm flipH="1" flipV="1">
              <a:off x="3295972" y="830096"/>
              <a:ext cx="1" cy="292405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8" name="Line"/>
            <p:cNvSpPr/>
            <p:nvPr/>
          </p:nvSpPr>
          <p:spPr>
            <a:xfrm flipH="1">
              <a:off x="2008101" y="592054"/>
              <a:ext cx="292405" cy="1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49" name="Line"/>
            <p:cNvSpPr/>
            <p:nvPr/>
          </p:nvSpPr>
          <p:spPr>
            <a:xfrm flipH="1">
              <a:off x="1245145" y="585950"/>
              <a:ext cx="292405" cy="1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0" name="Line"/>
            <p:cNvSpPr/>
            <p:nvPr/>
          </p:nvSpPr>
          <p:spPr>
            <a:xfrm flipH="1">
              <a:off x="469981" y="598157"/>
              <a:ext cx="292405" cy="1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1" name="Line"/>
            <p:cNvSpPr/>
            <p:nvPr/>
          </p:nvSpPr>
          <p:spPr>
            <a:xfrm flipH="1">
              <a:off x="2783265" y="585950"/>
              <a:ext cx="292405" cy="1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2" name="Line"/>
            <p:cNvSpPr/>
            <p:nvPr/>
          </p:nvSpPr>
          <p:spPr>
            <a:xfrm flipH="1" flipV="1">
              <a:off x="238042" y="1556431"/>
              <a:ext cx="1" cy="292405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3" name="Line"/>
            <p:cNvSpPr/>
            <p:nvPr/>
          </p:nvSpPr>
          <p:spPr>
            <a:xfrm flipH="1" flipV="1">
              <a:off x="1000998" y="1556431"/>
              <a:ext cx="1" cy="292405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4" name="Line"/>
            <p:cNvSpPr/>
            <p:nvPr/>
          </p:nvSpPr>
          <p:spPr>
            <a:xfrm flipH="1" flipV="1">
              <a:off x="1770058" y="1556431"/>
              <a:ext cx="2" cy="292405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5" name="Line"/>
            <p:cNvSpPr/>
            <p:nvPr/>
          </p:nvSpPr>
          <p:spPr>
            <a:xfrm flipH="1" flipV="1">
              <a:off x="2533015" y="1556431"/>
              <a:ext cx="1" cy="292405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6" name="Line"/>
            <p:cNvSpPr/>
            <p:nvPr/>
          </p:nvSpPr>
          <p:spPr>
            <a:xfrm flipH="1" flipV="1">
              <a:off x="3295972" y="1556431"/>
              <a:ext cx="1" cy="292405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7" name="Line"/>
            <p:cNvSpPr/>
            <p:nvPr/>
          </p:nvSpPr>
          <p:spPr>
            <a:xfrm flipH="1">
              <a:off x="2008101" y="1318388"/>
              <a:ext cx="292405" cy="1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8" name="Line"/>
            <p:cNvSpPr/>
            <p:nvPr/>
          </p:nvSpPr>
          <p:spPr>
            <a:xfrm flipH="1">
              <a:off x="1245145" y="1312285"/>
              <a:ext cx="292405" cy="1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59" name="Line"/>
            <p:cNvSpPr/>
            <p:nvPr/>
          </p:nvSpPr>
          <p:spPr>
            <a:xfrm flipH="1">
              <a:off x="469981" y="1324492"/>
              <a:ext cx="292405" cy="1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0" name="Line"/>
            <p:cNvSpPr/>
            <p:nvPr/>
          </p:nvSpPr>
          <p:spPr>
            <a:xfrm flipH="1">
              <a:off x="2783265" y="1312285"/>
              <a:ext cx="292405" cy="1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1" name="Line"/>
            <p:cNvSpPr/>
            <p:nvPr/>
          </p:nvSpPr>
          <p:spPr>
            <a:xfrm flipH="1" flipV="1">
              <a:off x="238042" y="2282766"/>
              <a:ext cx="1" cy="292405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2" name="Line"/>
            <p:cNvSpPr/>
            <p:nvPr/>
          </p:nvSpPr>
          <p:spPr>
            <a:xfrm flipH="1" flipV="1">
              <a:off x="1000998" y="2282766"/>
              <a:ext cx="1" cy="292405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3" name="Line"/>
            <p:cNvSpPr/>
            <p:nvPr/>
          </p:nvSpPr>
          <p:spPr>
            <a:xfrm flipH="1" flipV="1">
              <a:off x="1770058" y="2282766"/>
              <a:ext cx="2" cy="292405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4" name="Line"/>
            <p:cNvSpPr/>
            <p:nvPr/>
          </p:nvSpPr>
          <p:spPr>
            <a:xfrm flipH="1" flipV="1">
              <a:off x="2533015" y="2282766"/>
              <a:ext cx="1" cy="292405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5" name="Line"/>
            <p:cNvSpPr/>
            <p:nvPr/>
          </p:nvSpPr>
          <p:spPr>
            <a:xfrm flipH="1" flipV="1">
              <a:off x="3295972" y="2282766"/>
              <a:ext cx="1" cy="292405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6" name="Line"/>
            <p:cNvSpPr/>
            <p:nvPr/>
          </p:nvSpPr>
          <p:spPr>
            <a:xfrm flipH="1">
              <a:off x="2008101" y="2044723"/>
              <a:ext cx="292405" cy="1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7" name="Line"/>
            <p:cNvSpPr/>
            <p:nvPr/>
          </p:nvSpPr>
          <p:spPr>
            <a:xfrm flipH="1">
              <a:off x="1245145" y="2038620"/>
              <a:ext cx="292405" cy="1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8" name="Line"/>
            <p:cNvSpPr/>
            <p:nvPr/>
          </p:nvSpPr>
          <p:spPr>
            <a:xfrm flipH="1">
              <a:off x="469981" y="2050827"/>
              <a:ext cx="292405" cy="1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69" name="Line"/>
            <p:cNvSpPr/>
            <p:nvPr/>
          </p:nvSpPr>
          <p:spPr>
            <a:xfrm flipH="1">
              <a:off x="2783265" y="2038620"/>
              <a:ext cx="292405" cy="1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0" name="Line"/>
            <p:cNvSpPr/>
            <p:nvPr/>
          </p:nvSpPr>
          <p:spPr>
            <a:xfrm flipH="1" flipV="1">
              <a:off x="238042" y="3009100"/>
              <a:ext cx="1" cy="292405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1" name="Line"/>
            <p:cNvSpPr/>
            <p:nvPr/>
          </p:nvSpPr>
          <p:spPr>
            <a:xfrm flipH="1" flipV="1">
              <a:off x="1000998" y="3009100"/>
              <a:ext cx="1" cy="292405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2" name="Line"/>
            <p:cNvSpPr/>
            <p:nvPr/>
          </p:nvSpPr>
          <p:spPr>
            <a:xfrm flipH="1" flipV="1">
              <a:off x="1770058" y="3009100"/>
              <a:ext cx="2" cy="292405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3" name="Line"/>
            <p:cNvSpPr/>
            <p:nvPr/>
          </p:nvSpPr>
          <p:spPr>
            <a:xfrm flipH="1" flipV="1">
              <a:off x="2533015" y="3009100"/>
              <a:ext cx="1" cy="292405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4" name="Line"/>
            <p:cNvSpPr/>
            <p:nvPr/>
          </p:nvSpPr>
          <p:spPr>
            <a:xfrm flipH="1" flipV="1">
              <a:off x="3295972" y="3009100"/>
              <a:ext cx="1" cy="292405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5" name="Line"/>
            <p:cNvSpPr/>
            <p:nvPr/>
          </p:nvSpPr>
          <p:spPr>
            <a:xfrm flipH="1">
              <a:off x="2008101" y="2771058"/>
              <a:ext cx="292405" cy="1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6" name="Line"/>
            <p:cNvSpPr/>
            <p:nvPr/>
          </p:nvSpPr>
          <p:spPr>
            <a:xfrm flipH="1">
              <a:off x="1245145" y="2764954"/>
              <a:ext cx="292405" cy="1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7" name="Line"/>
            <p:cNvSpPr/>
            <p:nvPr/>
          </p:nvSpPr>
          <p:spPr>
            <a:xfrm flipH="1">
              <a:off x="469981" y="2777162"/>
              <a:ext cx="292405" cy="1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8" name="Line"/>
            <p:cNvSpPr/>
            <p:nvPr/>
          </p:nvSpPr>
          <p:spPr>
            <a:xfrm flipH="1">
              <a:off x="2783265" y="2764954"/>
              <a:ext cx="292405" cy="1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9" name="Line"/>
            <p:cNvSpPr/>
            <p:nvPr/>
          </p:nvSpPr>
          <p:spPr>
            <a:xfrm flipH="1">
              <a:off x="2008101" y="3497393"/>
              <a:ext cx="292405" cy="1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0" name="Line"/>
            <p:cNvSpPr/>
            <p:nvPr/>
          </p:nvSpPr>
          <p:spPr>
            <a:xfrm flipH="1">
              <a:off x="1245145" y="3491288"/>
              <a:ext cx="292405" cy="2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1" name="Line"/>
            <p:cNvSpPr/>
            <p:nvPr/>
          </p:nvSpPr>
          <p:spPr>
            <a:xfrm flipH="1">
              <a:off x="469981" y="3503497"/>
              <a:ext cx="292405" cy="1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2" name="Line"/>
            <p:cNvSpPr/>
            <p:nvPr/>
          </p:nvSpPr>
          <p:spPr>
            <a:xfrm flipH="1">
              <a:off x="2783265" y="3491288"/>
              <a:ext cx="292405" cy="2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3" name="Circle"/>
            <p:cNvSpPr/>
            <p:nvPr/>
          </p:nvSpPr>
          <p:spPr>
            <a:xfrm>
              <a:off x="0" y="341804"/>
              <a:ext cx="482189" cy="482190"/>
            </a:xfrm>
            <a:prstGeom prst="ellipse">
              <a:avLst/>
            </a:prstGeom>
            <a:solidFill>
              <a:srgbClr val="7A81FF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lvl="1" indent="34290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4" name="Circle"/>
            <p:cNvSpPr/>
            <p:nvPr/>
          </p:nvSpPr>
          <p:spPr>
            <a:xfrm>
              <a:off x="762956" y="341804"/>
              <a:ext cx="482190" cy="482190"/>
            </a:xfrm>
            <a:prstGeom prst="ellipse">
              <a:avLst/>
            </a:prstGeom>
            <a:solidFill>
              <a:srgbClr val="7A81FF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lvl="1" indent="34290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5" name="Circle"/>
            <p:cNvSpPr/>
            <p:nvPr/>
          </p:nvSpPr>
          <p:spPr>
            <a:xfrm>
              <a:off x="2288869" y="341804"/>
              <a:ext cx="482190" cy="482190"/>
            </a:xfrm>
            <a:prstGeom prst="ellipse">
              <a:avLst/>
            </a:prstGeom>
            <a:solidFill>
              <a:srgbClr val="7A81FF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6" name="Circle"/>
            <p:cNvSpPr/>
            <p:nvPr/>
          </p:nvSpPr>
          <p:spPr>
            <a:xfrm>
              <a:off x="3051826" y="341804"/>
              <a:ext cx="482190" cy="482190"/>
            </a:xfrm>
            <a:prstGeom prst="ellipse">
              <a:avLst/>
            </a:prstGeom>
            <a:solidFill>
              <a:srgbClr val="7A81FF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7" name="Circle"/>
            <p:cNvSpPr/>
            <p:nvPr/>
          </p:nvSpPr>
          <p:spPr>
            <a:xfrm>
              <a:off x="1532016" y="354011"/>
              <a:ext cx="482190" cy="482190"/>
            </a:xfrm>
            <a:prstGeom prst="ellipse">
              <a:avLst/>
            </a:prstGeom>
            <a:solidFill>
              <a:srgbClr val="7A81FF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8" name="Circle"/>
            <p:cNvSpPr/>
            <p:nvPr/>
          </p:nvSpPr>
          <p:spPr>
            <a:xfrm>
              <a:off x="0" y="1068139"/>
              <a:ext cx="482189" cy="482189"/>
            </a:xfrm>
            <a:prstGeom prst="ellipse">
              <a:avLst/>
            </a:prstGeom>
            <a:solidFill>
              <a:srgbClr val="7A81FF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lvl="1" indent="34290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9" name="Circle"/>
            <p:cNvSpPr/>
            <p:nvPr/>
          </p:nvSpPr>
          <p:spPr>
            <a:xfrm>
              <a:off x="762956" y="1068139"/>
              <a:ext cx="482190" cy="482189"/>
            </a:xfrm>
            <a:prstGeom prst="ellipse">
              <a:avLst/>
            </a:prstGeom>
            <a:solidFill>
              <a:srgbClr val="7A81FF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lvl="1" indent="34290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0" name="Circle"/>
            <p:cNvSpPr/>
            <p:nvPr/>
          </p:nvSpPr>
          <p:spPr>
            <a:xfrm>
              <a:off x="2288869" y="1068139"/>
              <a:ext cx="482190" cy="482189"/>
            </a:xfrm>
            <a:prstGeom prst="ellipse">
              <a:avLst/>
            </a:prstGeom>
            <a:solidFill>
              <a:srgbClr val="7A81FF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1" name="Circle"/>
            <p:cNvSpPr/>
            <p:nvPr/>
          </p:nvSpPr>
          <p:spPr>
            <a:xfrm>
              <a:off x="3051826" y="1068139"/>
              <a:ext cx="482190" cy="482189"/>
            </a:xfrm>
            <a:prstGeom prst="ellipse">
              <a:avLst/>
            </a:prstGeom>
            <a:solidFill>
              <a:srgbClr val="7A81FF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2" name="Circle"/>
            <p:cNvSpPr/>
            <p:nvPr/>
          </p:nvSpPr>
          <p:spPr>
            <a:xfrm>
              <a:off x="1532016" y="1080346"/>
              <a:ext cx="482190" cy="482190"/>
            </a:xfrm>
            <a:prstGeom prst="ellipse">
              <a:avLst/>
            </a:prstGeom>
            <a:solidFill>
              <a:srgbClr val="7A81FF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3" name="Circle"/>
            <p:cNvSpPr/>
            <p:nvPr/>
          </p:nvSpPr>
          <p:spPr>
            <a:xfrm>
              <a:off x="0" y="1794474"/>
              <a:ext cx="482189" cy="482189"/>
            </a:xfrm>
            <a:prstGeom prst="ellipse">
              <a:avLst/>
            </a:prstGeom>
            <a:solidFill>
              <a:srgbClr val="7A81FF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lvl="1" indent="34290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4" name="Circle"/>
            <p:cNvSpPr/>
            <p:nvPr/>
          </p:nvSpPr>
          <p:spPr>
            <a:xfrm>
              <a:off x="762956" y="1794474"/>
              <a:ext cx="482190" cy="482189"/>
            </a:xfrm>
            <a:prstGeom prst="ellipse">
              <a:avLst/>
            </a:prstGeom>
            <a:solidFill>
              <a:srgbClr val="7A81FF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lvl="1" indent="34290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5" name="Circle"/>
            <p:cNvSpPr/>
            <p:nvPr/>
          </p:nvSpPr>
          <p:spPr>
            <a:xfrm>
              <a:off x="2288869" y="1794474"/>
              <a:ext cx="482190" cy="482189"/>
            </a:xfrm>
            <a:prstGeom prst="ellipse">
              <a:avLst/>
            </a:prstGeom>
            <a:solidFill>
              <a:srgbClr val="7A81FF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6" name="Circle"/>
            <p:cNvSpPr/>
            <p:nvPr/>
          </p:nvSpPr>
          <p:spPr>
            <a:xfrm>
              <a:off x="3051826" y="1794474"/>
              <a:ext cx="482190" cy="482189"/>
            </a:xfrm>
            <a:prstGeom prst="ellipse">
              <a:avLst/>
            </a:prstGeom>
            <a:solidFill>
              <a:srgbClr val="7A81FF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7" name="Circle"/>
            <p:cNvSpPr/>
            <p:nvPr/>
          </p:nvSpPr>
          <p:spPr>
            <a:xfrm>
              <a:off x="1532016" y="1806680"/>
              <a:ext cx="482190" cy="482190"/>
            </a:xfrm>
            <a:prstGeom prst="ellipse">
              <a:avLst/>
            </a:prstGeom>
            <a:solidFill>
              <a:srgbClr val="7A81FF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8" name="Circle"/>
            <p:cNvSpPr/>
            <p:nvPr/>
          </p:nvSpPr>
          <p:spPr>
            <a:xfrm>
              <a:off x="0" y="2520808"/>
              <a:ext cx="482189" cy="482190"/>
            </a:xfrm>
            <a:prstGeom prst="ellipse">
              <a:avLst/>
            </a:prstGeom>
            <a:solidFill>
              <a:srgbClr val="7A81FF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lvl="1" indent="34290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99" name="Circle"/>
            <p:cNvSpPr/>
            <p:nvPr/>
          </p:nvSpPr>
          <p:spPr>
            <a:xfrm>
              <a:off x="762956" y="2520808"/>
              <a:ext cx="482190" cy="482190"/>
            </a:xfrm>
            <a:prstGeom prst="ellipse">
              <a:avLst/>
            </a:prstGeom>
            <a:solidFill>
              <a:srgbClr val="7A81FF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lvl="1" indent="34290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0" name="Circle"/>
            <p:cNvSpPr/>
            <p:nvPr/>
          </p:nvSpPr>
          <p:spPr>
            <a:xfrm>
              <a:off x="2288869" y="2520808"/>
              <a:ext cx="482190" cy="482190"/>
            </a:xfrm>
            <a:prstGeom prst="ellipse">
              <a:avLst/>
            </a:prstGeom>
            <a:solidFill>
              <a:srgbClr val="7A81FF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1" name="Circle"/>
            <p:cNvSpPr/>
            <p:nvPr/>
          </p:nvSpPr>
          <p:spPr>
            <a:xfrm>
              <a:off x="3051826" y="2520808"/>
              <a:ext cx="482190" cy="482190"/>
            </a:xfrm>
            <a:prstGeom prst="ellipse">
              <a:avLst/>
            </a:prstGeom>
            <a:solidFill>
              <a:srgbClr val="7A81FF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2" name="Circle"/>
            <p:cNvSpPr/>
            <p:nvPr/>
          </p:nvSpPr>
          <p:spPr>
            <a:xfrm>
              <a:off x="1532016" y="2533015"/>
              <a:ext cx="482190" cy="482190"/>
            </a:xfrm>
            <a:prstGeom prst="ellipse">
              <a:avLst/>
            </a:prstGeom>
            <a:solidFill>
              <a:srgbClr val="7A81FF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3" name="Circle"/>
            <p:cNvSpPr/>
            <p:nvPr/>
          </p:nvSpPr>
          <p:spPr>
            <a:xfrm>
              <a:off x="0" y="3247143"/>
              <a:ext cx="482189" cy="482189"/>
            </a:xfrm>
            <a:prstGeom prst="ellipse">
              <a:avLst/>
            </a:prstGeom>
            <a:solidFill>
              <a:srgbClr val="7A81FF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lvl="1" indent="34290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4" name="Circle"/>
            <p:cNvSpPr/>
            <p:nvPr/>
          </p:nvSpPr>
          <p:spPr>
            <a:xfrm>
              <a:off x="762956" y="3247143"/>
              <a:ext cx="482190" cy="482189"/>
            </a:xfrm>
            <a:prstGeom prst="ellipse">
              <a:avLst/>
            </a:prstGeom>
            <a:solidFill>
              <a:srgbClr val="7A81FF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lvl="1" indent="34290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5" name="Circle"/>
            <p:cNvSpPr/>
            <p:nvPr/>
          </p:nvSpPr>
          <p:spPr>
            <a:xfrm>
              <a:off x="2288869" y="3247143"/>
              <a:ext cx="482190" cy="482189"/>
            </a:xfrm>
            <a:prstGeom prst="ellipse">
              <a:avLst/>
            </a:prstGeom>
            <a:solidFill>
              <a:srgbClr val="7A81FF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6" name="Circle"/>
            <p:cNvSpPr/>
            <p:nvPr/>
          </p:nvSpPr>
          <p:spPr>
            <a:xfrm>
              <a:off x="3051826" y="3247143"/>
              <a:ext cx="482190" cy="482189"/>
            </a:xfrm>
            <a:prstGeom prst="ellipse">
              <a:avLst/>
            </a:prstGeom>
            <a:solidFill>
              <a:srgbClr val="7A81FF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7" name="Circle"/>
            <p:cNvSpPr/>
            <p:nvPr/>
          </p:nvSpPr>
          <p:spPr>
            <a:xfrm>
              <a:off x="1532016" y="3259350"/>
              <a:ext cx="482190" cy="482190"/>
            </a:xfrm>
            <a:prstGeom prst="ellipse">
              <a:avLst/>
            </a:prstGeom>
            <a:solidFill>
              <a:srgbClr val="7A81FF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8" name="Circle"/>
            <p:cNvSpPr/>
            <p:nvPr/>
          </p:nvSpPr>
          <p:spPr>
            <a:xfrm>
              <a:off x="384530" y="0"/>
              <a:ext cx="305183" cy="305183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lvl="1" indent="34290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09" name="Circle"/>
            <p:cNvSpPr/>
            <p:nvPr/>
          </p:nvSpPr>
          <p:spPr>
            <a:xfrm>
              <a:off x="1147486" y="0"/>
              <a:ext cx="305184" cy="305183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lvl="1" indent="34290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0" name="Circle"/>
            <p:cNvSpPr/>
            <p:nvPr/>
          </p:nvSpPr>
          <p:spPr>
            <a:xfrm>
              <a:off x="2673399" y="0"/>
              <a:ext cx="305184" cy="305183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1" name="Circle"/>
            <p:cNvSpPr/>
            <p:nvPr/>
          </p:nvSpPr>
          <p:spPr>
            <a:xfrm>
              <a:off x="3436356" y="0"/>
              <a:ext cx="305184" cy="305183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2" name="Circle"/>
            <p:cNvSpPr/>
            <p:nvPr/>
          </p:nvSpPr>
          <p:spPr>
            <a:xfrm>
              <a:off x="1916547" y="12207"/>
              <a:ext cx="305183" cy="305183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3" name="Circle"/>
            <p:cNvSpPr/>
            <p:nvPr/>
          </p:nvSpPr>
          <p:spPr>
            <a:xfrm>
              <a:off x="384530" y="726334"/>
              <a:ext cx="305183" cy="305184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lvl="1" indent="34290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4" name="Circle"/>
            <p:cNvSpPr/>
            <p:nvPr/>
          </p:nvSpPr>
          <p:spPr>
            <a:xfrm>
              <a:off x="1147486" y="726334"/>
              <a:ext cx="305184" cy="305184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lvl="1" indent="34290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5" name="Circle"/>
            <p:cNvSpPr/>
            <p:nvPr/>
          </p:nvSpPr>
          <p:spPr>
            <a:xfrm>
              <a:off x="2673399" y="726334"/>
              <a:ext cx="305184" cy="305184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6" name="Circle"/>
            <p:cNvSpPr/>
            <p:nvPr/>
          </p:nvSpPr>
          <p:spPr>
            <a:xfrm>
              <a:off x="3436356" y="726334"/>
              <a:ext cx="305184" cy="305184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7" name="Circle"/>
            <p:cNvSpPr/>
            <p:nvPr/>
          </p:nvSpPr>
          <p:spPr>
            <a:xfrm>
              <a:off x="1916547" y="738542"/>
              <a:ext cx="305183" cy="305183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8" name="Circle"/>
            <p:cNvSpPr/>
            <p:nvPr/>
          </p:nvSpPr>
          <p:spPr>
            <a:xfrm>
              <a:off x="384530" y="1452669"/>
              <a:ext cx="305183" cy="305183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lvl="1" indent="34290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19" name="Circle"/>
            <p:cNvSpPr/>
            <p:nvPr/>
          </p:nvSpPr>
          <p:spPr>
            <a:xfrm>
              <a:off x="1147486" y="1452669"/>
              <a:ext cx="305184" cy="305183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lvl="1" indent="34290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0" name="Circle"/>
            <p:cNvSpPr/>
            <p:nvPr/>
          </p:nvSpPr>
          <p:spPr>
            <a:xfrm>
              <a:off x="2673399" y="1452669"/>
              <a:ext cx="305184" cy="305183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1" name="Circle"/>
            <p:cNvSpPr/>
            <p:nvPr/>
          </p:nvSpPr>
          <p:spPr>
            <a:xfrm>
              <a:off x="3436356" y="1452669"/>
              <a:ext cx="305184" cy="305183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2" name="Circle"/>
            <p:cNvSpPr/>
            <p:nvPr/>
          </p:nvSpPr>
          <p:spPr>
            <a:xfrm>
              <a:off x="1916547" y="1464876"/>
              <a:ext cx="305183" cy="305184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3" name="Circle"/>
            <p:cNvSpPr/>
            <p:nvPr/>
          </p:nvSpPr>
          <p:spPr>
            <a:xfrm>
              <a:off x="384530" y="2179004"/>
              <a:ext cx="305183" cy="305183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lvl="1" indent="34290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4" name="Circle"/>
            <p:cNvSpPr/>
            <p:nvPr/>
          </p:nvSpPr>
          <p:spPr>
            <a:xfrm>
              <a:off x="1147486" y="2179004"/>
              <a:ext cx="305184" cy="305183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lvl="1" indent="34290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5" name="Circle"/>
            <p:cNvSpPr/>
            <p:nvPr/>
          </p:nvSpPr>
          <p:spPr>
            <a:xfrm>
              <a:off x="2673399" y="2179004"/>
              <a:ext cx="305184" cy="305183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6" name="Circle"/>
            <p:cNvSpPr/>
            <p:nvPr/>
          </p:nvSpPr>
          <p:spPr>
            <a:xfrm>
              <a:off x="3436356" y="2179004"/>
              <a:ext cx="305184" cy="305183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7" name="Circle"/>
            <p:cNvSpPr/>
            <p:nvPr/>
          </p:nvSpPr>
          <p:spPr>
            <a:xfrm>
              <a:off x="1916547" y="2191211"/>
              <a:ext cx="305183" cy="305184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8" name="Circle"/>
            <p:cNvSpPr/>
            <p:nvPr/>
          </p:nvSpPr>
          <p:spPr>
            <a:xfrm>
              <a:off x="384530" y="2905338"/>
              <a:ext cx="305183" cy="305184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lvl="1" indent="34290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29" name="Circle"/>
            <p:cNvSpPr/>
            <p:nvPr/>
          </p:nvSpPr>
          <p:spPr>
            <a:xfrm>
              <a:off x="1147486" y="2905338"/>
              <a:ext cx="305184" cy="305184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lvl="1" indent="34290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0" name="Circle"/>
            <p:cNvSpPr/>
            <p:nvPr/>
          </p:nvSpPr>
          <p:spPr>
            <a:xfrm>
              <a:off x="2673399" y="2905338"/>
              <a:ext cx="305184" cy="305184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1" name="Circle"/>
            <p:cNvSpPr/>
            <p:nvPr/>
          </p:nvSpPr>
          <p:spPr>
            <a:xfrm>
              <a:off x="3436356" y="2905338"/>
              <a:ext cx="305184" cy="305184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2" name="Circle"/>
            <p:cNvSpPr/>
            <p:nvPr/>
          </p:nvSpPr>
          <p:spPr>
            <a:xfrm>
              <a:off x="1916547" y="2917546"/>
              <a:ext cx="305183" cy="305183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842" name="Group"/>
          <p:cNvGrpSpPr/>
          <p:nvPr/>
        </p:nvGrpSpPr>
        <p:grpSpPr>
          <a:xfrm>
            <a:off x="6107906" y="1808677"/>
            <a:ext cx="1692821" cy="1610558"/>
            <a:chOff x="0" y="0"/>
            <a:chExt cx="1692820" cy="1610557"/>
          </a:xfrm>
        </p:grpSpPr>
        <p:sp>
          <p:nvSpPr>
            <p:cNvPr id="834" name="Line"/>
            <p:cNvSpPr/>
            <p:nvPr/>
          </p:nvSpPr>
          <p:spPr>
            <a:xfrm flipH="1">
              <a:off x="1019038" y="370166"/>
              <a:ext cx="260602" cy="231108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5" name="x"/>
            <p:cNvSpPr/>
            <p:nvPr/>
          </p:nvSpPr>
          <p:spPr>
            <a:xfrm>
              <a:off x="410765" y="486252"/>
              <a:ext cx="705446" cy="705446"/>
            </a:xfrm>
            <a:prstGeom prst="ellipse">
              <a:avLst/>
            </a:prstGeom>
            <a:solidFill>
              <a:srgbClr val="7A81FF">
                <a:alpha val="600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8" tIns="35718" rIns="35718" bIns="35718" numCol="1" anchor="ctr">
              <a:noAutofit/>
            </a:bodyPr>
            <a:lstStyle>
              <a:lvl1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836" name="Line"/>
            <p:cNvSpPr/>
            <p:nvPr/>
          </p:nvSpPr>
          <p:spPr>
            <a:xfrm flipH="1">
              <a:off x="0" y="843439"/>
              <a:ext cx="427790" cy="1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7" name="Line"/>
            <p:cNvSpPr/>
            <p:nvPr/>
          </p:nvSpPr>
          <p:spPr>
            <a:xfrm flipH="1">
              <a:off x="1134070" y="843439"/>
              <a:ext cx="558751" cy="2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8" name="Rectangle"/>
            <p:cNvSpPr/>
            <p:nvPr/>
          </p:nvSpPr>
          <p:spPr>
            <a:xfrm>
              <a:off x="187523" y="137994"/>
              <a:ext cx="1330524" cy="131266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9" name="Line"/>
            <p:cNvSpPr/>
            <p:nvPr/>
          </p:nvSpPr>
          <p:spPr>
            <a:xfrm flipH="1" flipV="1">
              <a:off x="776882" y="1182768"/>
              <a:ext cx="1" cy="427790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0" name="Line"/>
            <p:cNvSpPr/>
            <p:nvPr/>
          </p:nvSpPr>
          <p:spPr>
            <a:xfrm flipH="1" flipV="1">
              <a:off x="767953" y="-1"/>
              <a:ext cx="1" cy="485418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1" name="y"/>
            <p:cNvSpPr/>
            <p:nvPr/>
          </p:nvSpPr>
          <p:spPr>
            <a:xfrm>
              <a:off x="1053703" y="129064"/>
              <a:ext cx="446485" cy="446486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8" tIns="35718" rIns="35718" bIns="35718" numCol="1" anchor="ctr">
              <a:noAutofit/>
            </a:bodyPr>
            <a:lstStyle>
              <a:lvl1pPr marL="0" indent="0" defTabSz="410765"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y</a:t>
              </a:r>
            </a:p>
          </p:txBody>
        </p:sp>
      </p:grpSp>
      <p:sp>
        <p:nvSpPr>
          <p:cNvPr id="843" name="observed pixels"/>
          <p:cNvSpPr txBox="1"/>
          <p:nvPr/>
        </p:nvSpPr>
        <p:spPr>
          <a:xfrm>
            <a:off x="5640894" y="3804046"/>
            <a:ext cx="2624282" cy="535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0" indent="0" defTabSz="410765">
              <a:spcBef>
                <a:spcPts val="0"/>
              </a:spcBef>
              <a:defRPr>
                <a:solidFill>
                  <a:srgbClr val="E324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observed pixels</a:t>
            </a:r>
          </a:p>
        </p:txBody>
      </p:sp>
      <p:sp>
        <p:nvSpPr>
          <p:cNvPr id="844" name="real image"/>
          <p:cNvSpPr txBox="1"/>
          <p:nvPr/>
        </p:nvSpPr>
        <p:spPr>
          <a:xfrm>
            <a:off x="6043253" y="4277320"/>
            <a:ext cx="1819564" cy="535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0" indent="0" defTabSz="410765">
              <a:spcBef>
                <a:spcPts val="0"/>
              </a:spcBef>
              <a:defRPr>
                <a:solidFill>
                  <a:srgbClr val="0061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real image</a:t>
            </a:r>
          </a:p>
        </p:txBody>
      </p:sp>
      <p:pic>
        <p:nvPicPr>
          <p:cNvPr id="845" name="droppedImage.pdf" descr="droppedImage.pd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476" y="5822156"/>
            <a:ext cx="7938493" cy="74116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48" name="Group"/>
          <p:cNvGrpSpPr/>
          <p:nvPr/>
        </p:nvGrpSpPr>
        <p:grpSpPr>
          <a:xfrm>
            <a:off x="2865990" y="4185610"/>
            <a:ext cx="5761731" cy="1392702"/>
            <a:chOff x="0" y="0"/>
            <a:chExt cx="5761730" cy="1392700"/>
          </a:xfrm>
        </p:grpSpPr>
        <p:sp>
          <p:nvSpPr>
            <p:cNvPr id="846" name="Line"/>
            <p:cNvSpPr/>
            <p:nvPr/>
          </p:nvSpPr>
          <p:spPr>
            <a:xfrm>
              <a:off x="0" y="0"/>
              <a:ext cx="1500188" cy="258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21600"/>
                    <a:pt x="6480" y="0"/>
                    <a:pt x="11109" y="0"/>
                  </a:cubicBezTo>
                  <a:cubicBezTo>
                    <a:pt x="15737" y="0"/>
                    <a:pt x="21600" y="17550"/>
                    <a:pt x="21600" y="17550"/>
                  </a:cubicBezTo>
                </a:path>
              </a:pathLst>
            </a:custGeom>
            <a:noFill/>
            <a:ln w="25400" cap="flat">
              <a:solidFill>
                <a:srgbClr val="00BD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7" name="long range interactions"/>
            <p:cNvSpPr/>
            <p:nvPr/>
          </p:nvSpPr>
          <p:spPr>
            <a:xfrm>
              <a:off x="1663597" y="372730"/>
              <a:ext cx="4098133" cy="1019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717" y="14355"/>
                  </a:lnTo>
                  <a:cubicBezTo>
                    <a:pt x="2695" y="14676"/>
                    <a:pt x="2680" y="15007"/>
                    <a:pt x="2680" y="15355"/>
                  </a:cubicBezTo>
                  <a:lnTo>
                    <a:pt x="2680" y="17818"/>
                  </a:lnTo>
                  <a:cubicBezTo>
                    <a:pt x="2680" y="19907"/>
                    <a:pt x="3101" y="21600"/>
                    <a:pt x="3621" y="21600"/>
                  </a:cubicBezTo>
                  <a:lnTo>
                    <a:pt x="20659" y="21600"/>
                  </a:lnTo>
                  <a:cubicBezTo>
                    <a:pt x="21179" y="21600"/>
                    <a:pt x="21600" y="19907"/>
                    <a:pt x="21600" y="17818"/>
                  </a:cubicBezTo>
                  <a:lnTo>
                    <a:pt x="21600" y="15355"/>
                  </a:lnTo>
                  <a:cubicBezTo>
                    <a:pt x="21600" y="13267"/>
                    <a:pt x="21179" y="11573"/>
                    <a:pt x="20659" y="11573"/>
                  </a:cubicBezTo>
                  <a:lnTo>
                    <a:pt x="3621" y="11573"/>
                  </a:lnTo>
                  <a:cubicBezTo>
                    <a:pt x="3551" y="11573"/>
                    <a:pt x="3483" y="11608"/>
                    <a:pt x="3418" y="1166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D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8" tIns="35718" rIns="35718" bIns="35718" numCol="1" anchor="b">
              <a:noAutofit/>
            </a:bodyPr>
            <a:lstStyle>
              <a:lvl1pPr marL="0" indent="0" defTabSz="410765"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dirty="0"/>
                <a:t>long range interactions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Image Denoi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Image Denoising</a:t>
            </a:r>
          </a:p>
        </p:txBody>
      </p:sp>
      <p:sp>
        <p:nvSpPr>
          <p:cNvPr id="851" name="Li&amp;Huttenlocher, ECCV’08"/>
          <p:cNvSpPr txBox="1"/>
          <p:nvPr/>
        </p:nvSpPr>
        <p:spPr>
          <a:xfrm>
            <a:off x="4686097" y="6170414"/>
            <a:ext cx="4355282" cy="535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0" indent="0" defTabSz="410765">
              <a:spcBef>
                <a:spcPts val="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Li&amp;Huttenlocher, ECCV’08</a:t>
            </a:r>
          </a:p>
        </p:txBody>
      </p:sp>
      <p:pic>
        <p:nvPicPr>
          <p:cNvPr id="852" name="huttenlocher.png" descr="huttenloch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5" y="1768078"/>
            <a:ext cx="9013541" cy="41523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E574E-6510-2DB3-1929-1D1B4776B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distributions that factorize according to the graph – F</a:t>
            </a:r>
          </a:p>
          <a:p>
            <a:r>
              <a:rPr lang="en-US" dirty="0"/>
              <a:t>Set of distributions that respect conditional independencies implied by graph-separation – I</a:t>
            </a:r>
          </a:p>
          <a:p>
            <a:r>
              <a:rPr lang="en-US" dirty="0"/>
              <a:t>F </a:t>
            </a:r>
            <a:r>
              <a:rPr lang="en-US" dirty="0">
                <a:sym typeface="Wingdings" pitchFamily="2" charset="2"/>
              </a:rPr>
              <a:t> I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5AB66-BBE6-0320-A5A0-71B54F35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442AD4-B9BC-05AD-3D59-374F0415C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Hammersley-Clifford Theorem</a:t>
            </a:r>
          </a:p>
        </p:txBody>
      </p:sp>
    </p:spTree>
    <p:extLst>
      <p:ext uri="{BB962C8B-B14F-4D97-AF65-F5344CB8AC3E}">
        <p14:creationId xmlns:p14="http://schemas.microsoft.com/office/powerpoint/2010/main" val="88292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ausal description…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698716" indent="-381216">
              <a:defRPr sz="2200"/>
            </a:pPr>
            <a:r>
              <a:rPr dirty="0"/>
              <a:t>Causal description</a:t>
            </a:r>
          </a:p>
          <a:p>
            <a:pPr marL="698716" indent="-381216">
              <a:defRPr sz="2200"/>
            </a:pPr>
            <a:r>
              <a:rPr dirty="0"/>
              <a:t>Normalization automatic</a:t>
            </a:r>
          </a:p>
          <a:p>
            <a:pPr marL="698716" indent="-381216">
              <a:defRPr sz="2200"/>
            </a:pPr>
            <a:r>
              <a:rPr dirty="0"/>
              <a:t>Intuitive</a:t>
            </a:r>
          </a:p>
          <a:p>
            <a:pPr marL="698716" indent="-381216">
              <a:defRPr sz="2200"/>
            </a:pPr>
            <a:r>
              <a:rPr dirty="0"/>
              <a:t>Requires knowledge of dependencies</a:t>
            </a:r>
          </a:p>
          <a:p>
            <a:pPr marL="698716" indent="-381216">
              <a:defRPr sz="2200"/>
            </a:pPr>
            <a:r>
              <a:rPr dirty="0"/>
              <a:t>Conditional independence tricky (</a:t>
            </a:r>
            <a:r>
              <a:rPr lang="en-US" dirty="0"/>
              <a:t>d-separation</a:t>
            </a:r>
            <a:r>
              <a:rPr dirty="0"/>
              <a:t>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322C18-F10E-F679-784C-D000A24BC6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81216" indent="-381216" algn="l" defTabSz="410765">
              <a:spcBef>
                <a:spcPts val="500"/>
              </a:spcBef>
              <a:buSzPct val="100000"/>
              <a:buChar char="•"/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Noncausal description (correlation only)</a:t>
            </a:r>
          </a:p>
          <a:p>
            <a:pPr marL="381216" indent="-381216" algn="l" defTabSz="410765">
              <a:spcBef>
                <a:spcPts val="500"/>
              </a:spcBef>
              <a:buSzPct val="100000"/>
              <a:buChar char="•"/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Intuitive</a:t>
            </a:r>
          </a:p>
          <a:p>
            <a:pPr marL="381216" indent="-381216" algn="l" defTabSz="410765">
              <a:spcBef>
                <a:spcPts val="500"/>
              </a:spcBef>
              <a:buSzPct val="100000"/>
              <a:buChar char="•"/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Easy modeling</a:t>
            </a:r>
          </a:p>
          <a:p>
            <a:pPr marL="381216" indent="-381216" algn="l" defTabSz="410765">
              <a:spcBef>
                <a:spcPts val="500"/>
              </a:spcBef>
              <a:buSzPct val="100000"/>
              <a:buChar char="•"/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Normalization difficult</a:t>
            </a:r>
          </a:p>
          <a:p>
            <a:pPr marL="381216" indent="-381216" algn="l" defTabSz="410765">
              <a:spcBef>
                <a:spcPts val="500"/>
              </a:spcBef>
              <a:buSzPct val="100000"/>
              <a:buChar char="•"/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Conditional independence easy to read off (graph connectivity)</a:t>
            </a:r>
          </a:p>
        </p:txBody>
      </p:sp>
      <p:sp>
        <p:nvSpPr>
          <p:cNvPr id="324" name="Directed vs. Undirect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Directed vs. Undirected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Density function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Density function</a:t>
            </a:r>
            <a:br>
              <a:rPr dirty="0"/>
            </a:br>
            <a:br>
              <a:rPr dirty="0"/>
            </a:br>
            <a:br>
              <a:rPr dirty="0"/>
            </a:br>
            <a:endParaRPr dirty="0"/>
          </a:p>
          <a:p>
            <a:r>
              <a:rPr dirty="0"/>
              <a:t>Log partition function generates cumulants</a:t>
            </a:r>
            <a:br>
              <a:rPr dirty="0"/>
            </a:br>
            <a:br>
              <a:rPr dirty="0"/>
            </a:br>
            <a:br>
              <a:rPr dirty="0"/>
            </a:br>
            <a:endParaRPr dirty="0"/>
          </a:p>
          <a:p>
            <a:r>
              <a:rPr dirty="0"/>
              <a:t>g is convex (second derivative is </a:t>
            </a:r>
            <a:r>
              <a:rPr dirty="0" err="1"/>
              <a:t>p.s.d.</a:t>
            </a:r>
            <a:r>
              <a:rPr dirty="0"/>
              <a:t>)</a:t>
            </a:r>
          </a:p>
        </p:txBody>
      </p:sp>
      <p:sp>
        <p:nvSpPr>
          <p:cNvPr id="334" name="Exponential Family Reca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Exponential Family</a:t>
            </a:r>
          </a:p>
        </p:txBody>
      </p:sp>
      <p:pic>
        <p:nvPicPr>
          <p:cNvPr id="336" name="droppedImage.pdf" descr="droppedImage.pd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4011" y="2268972"/>
            <a:ext cx="4929189" cy="12144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droppedImage.pdf" descr="droppedImage.pd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0406" y="4306401"/>
            <a:ext cx="2643188" cy="8483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Rounded Rectangle"/>
          <p:cNvSpPr/>
          <p:nvPr/>
        </p:nvSpPr>
        <p:spPr>
          <a:xfrm>
            <a:off x="285750" y="4080867"/>
            <a:ext cx="8742165" cy="2786063"/>
          </a:xfrm>
          <a:prstGeom prst="roundRect">
            <a:avLst>
              <a:gd name="adj" fmla="val 4808"/>
            </a:avLst>
          </a:prstGeom>
          <a:solidFill>
            <a:srgbClr val="D4FB79">
              <a:alpha val="52000"/>
            </a:srgbClr>
          </a:solidFill>
          <a:ln w="12700">
            <a:miter lim="400000"/>
          </a:ln>
        </p:spPr>
        <p:txBody>
          <a:bodyPr lIns="35718" tIns="35718" rIns="35718" bIns="35718" anchor="ctr"/>
          <a:lstStyle/>
          <a:p>
            <a:pPr marL="0" indent="0" defTabSz="410765">
              <a:spcBef>
                <a:spcPts val="0"/>
              </a:spcBef>
              <a:defRPr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0" name="Log Partition Fun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200"/>
            </a:lvl1pPr>
          </a:lstStyle>
          <a:p>
            <a:r>
              <a:t>Log Partition Function</a:t>
            </a:r>
          </a:p>
        </p:txBody>
      </p:sp>
      <p:sp>
        <p:nvSpPr>
          <p:cNvPr id="341" name="Unconditional model"/>
          <p:cNvSpPr txBox="1"/>
          <p:nvPr/>
        </p:nvSpPr>
        <p:spPr>
          <a:xfrm>
            <a:off x="4690859" y="1741289"/>
            <a:ext cx="3434930" cy="535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0" indent="0" defTabSz="410765">
              <a:spcBef>
                <a:spcPts val="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Unconditional model</a:t>
            </a:r>
          </a:p>
        </p:txBody>
      </p:sp>
      <p:pic>
        <p:nvPicPr>
          <p:cNvPr id="342" name="droppedImage.pdf" descr="droppedImage.pd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795" y="4197265"/>
            <a:ext cx="8456415" cy="2428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3" name="droppedImage.pdf" descr="droppedImage.pd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620" y="1357380"/>
            <a:ext cx="7467411" cy="2482697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Conditional model"/>
          <p:cNvSpPr txBox="1"/>
          <p:nvPr/>
        </p:nvSpPr>
        <p:spPr>
          <a:xfrm>
            <a:off x="4888079" y="4268390"/>
            <a:ext cx="3052803" cy="535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0" indent="0" defTabSz="410765">
              <a:spcBef>
                <a:spcPts val="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Conditional model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onditional log-likelihood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Conditional log-likelihood</a:t>
            </a:r>
          </a:p>
          <a:p>
            <a:endParaRPr dirty="0"/>
          </a:p>
          <a:p>
            <a:r>
              <a:rPr dirty="0"/>
              <a:t>Log-posterior (Gaussian Prior)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endParaRPr dirty="0"/>
          </a:p>
          <a:p>
            <a:r>
              <a:rPr dirty="0"/>
              <a:t>First order optimality conditions</a:t>
            </a:r>
          </a:p>
        </p:txBody>
      </p:sp>
      <p:sp>
        <p:nvSpPr>
          <p:cNvPr id="346" name="Estim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Estimation</a:t>
            </a:r>
          </a:p>
        </p:txBody>
      </p:sp>
      <p:sp>
        <p:nvSpPr>
          <p:cNvPr id="348" name="Rounded Rectangle"/>
          <p:cNvSpPr/>
          <p:nvPr/>
        </p:nvSpPr>
        <p:spPr>
          <a:xfrm>
            <a:off x="7152679" y="5741789"/>
            <a:ext cx="634009" cy="892969"/>
          </a:xfrm>
          <a:prstGeom prst="roundRect">
            <a:avLst>
              <a:gd name="adj" fmla="val 21127"/>
            </a:avLst>
          </a:prstGeom>
          <a:solidFill>
            <a:srgbClr val="73FCD6"/>
          </a:solidFill>
          <a:ln w="12700">
            <a:miter lim="400000"/>
          </a:ln>
        </p:spPr>
        <p:txBody>
          <a:bodyPr lIns="35718" tIns="35718" rIns="35718" bIns="35718" anchor="ctr"/>
          <a:lstStyle/>
          <a:p>
            <a:pPr marL="0" indent="0" defTabSz="410765">
              <a:spcBef>
                <a:spcPts val="0"/>
              </a:spcBef>
              <a:defRPr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9" name="Rounded Rectangle"/>
          <p:cNvSpPr/>
          <p:nvPr/>
        </p:nvSpPr>
        <p:spPr>
          <a:xfrm>
            <a:off x="2544960" y="5741789"/>
            <a:ext cx="4357689" cy="892969"/>
          </a:xfrm>
          <a:prstGeom prst="roundRect">
            <a:avLst>
              <a:gd name="adj" fmla="val 15000"/>
            </a:avLst>
          </a:prstGeom>
          <a:solidFill>
            <a:srgbClr val="FFD479"/>
          </a:solidFill>
          <a:ln w="12700">
            <a:miter lim="400000"/>
          </a:ln>
        </p:spPr>
        <p:txBody>
          <a:bodyPr lIns="35718" tIns="35718" rIns="35718" bIns="35718" anchor="ctr"/>
          <a:lstStyle/>
          <a:p>
            <a:pPr marL="0" indent="0" defTabSz="410765">
              <a:spcBef>
                <a:spcPts val="0"/>
              </a:spcBef>
              <a:defRPr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0" name="droppedImage.pdf" descr="droppedImage.pd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4878" y="2003984"/>
            <a:ext cx="6339704" cy="4545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1" name="droppedImage.pdf" descr="droppedImage.pd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404" y="3306851"/>
            <a:ext cx="7528652" cy="1455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droppedImage.pdf" descr="droppedImage.pd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9640" y="5822156"/>
            <a:ext cx="4874446" cy="723305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prior"/>
          <p:cNvSpPr/>
          <p:nvPr/>
        </p:nvSpPr>
        <p:spPr>
          <a:xfrm>
            <a:off x="7774582" y="5438179"/>
            <a:ext cx="1217614" cy="5917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927" y="0"/>
                </a:moveTo>
                <a:cubicBezTo>
                  <a:pt x="7178" y="0"/>
                  <a:pt x="5759" y="2919"/>
                  <a:pt x="5759" y="6519"/>
                </a:cubicBezTo>
                <a:lnTo>
                  <a:pt x="5759" y="11763"/>
                </a:lnTo>
                <a:lnTo>
                  <a:pt x="0" y="21600"/>
                </a:lnTo>
                <a:lnTo>
                  <a:pt x="7322" y="17978"/>
                </a:lnTo>
                <a:cubicBezTo>
                  <a:pt x="7794" y="18553"/>
                  <a:pt x="8339" y="18905"/>
                  <a:pt x="8927" y="18905"/>
                </a:cubicBezTo>
                <a:lnTo>
                  <a:pt x="18432" y="18905"/>
                </a:lnTo>
                <a:cubicBezTo>
                  <a:pt x="20182" y="18905"/>
                  <a:pt x="21600" y="15987"/>
                  <a:pt x="21600" y="12386"/>
                </a:cubicBezTo>
                <a:lnTo>
                  <a:pt x="21600" y="6519"/>
                </a:lnTo>
                <a:cubicBezTo>
                  <a:pt x="21600" y="2919"/>
                  <a:pt x="20182" y="0"/>
                  <a:pt x="18432" y="0"/>
                </a:cubicBezTo>
                <a:lnTo>
                  <a:pt x="8927" y="0"/>
                </a:lnTo>
                <a:close/>
              </a:path>
            </a:pathLst>
          </a:custGeom>
          <a:solidFill>
            <a:srgbClr val="50A0E1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marL="0" indent="0" defTabSz="410765">
              <a:spcBef>
                <a:spcPts val="0"/>
              </a:spcBef>
              <a:defRPr sz="1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r"/>
            <a:r>
              <a:rPr dirty="0"/>
              <a:t>prior</a:t>
            </a:r>
          </a:p>
        </p:txBody>
      </p:sp>
      <p:sp>
        <p:nvSpPr>
          <p:cNvPr id="354" name="maxent…"/>
          <p:cNvSpPr/>
          <p:nvPr/>
        </p:nvSpPr>
        <p:spPr>
          <a:xfrm>
            <a:off x="821531" y="5741789"/>
            <a:ext cx="1873251" cy="821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9" y="0"/>
                </a:moveTo>
                <a:cubicBezTo>
                  <a:pt x="922" y="0"/>
                  <a:pt x="0" y="2102"/>
                  <a:pt x="0" y="4696"/>
                </a:cubicBezTo>
                <a:lnTo>
                  <a:pt x="0" y="16904"/>
                </a:lnTo>
                <a:cubicBezTo>
                  <a:pt x="0" y="19498"/>
                  <a:pt x="922" y="21600"/>
                  <a:pt x="2059" y="21600"/>
                </a:cubicBezTo>
                <a:lnTo>
                  <a:pt x="10914" y="21600"/>
                </a:lnTo>
                <a:cubicBezTo>
                  <a:pt x="12052" y="21600"/>
                  <a:pt x="12974" y="19498"/>
                  <a:pt x="12974" y="16904"/>
                </a:cubicBezTo>
                <a:lnTo>
                  <a:pt x="12974" y="12814"/>
                </a:lnTo>
                <a:lnTo>
                  <a:pt x="21600" y="10957"/>
                </a:lnTo>
                <a:lnTo>
                  <a:pt x="12974" y="9089"/>
                </a:lnTo>
                <a:lnTo>
                  <a:pt x="12974" y="4696"/>
                </a:lnTo>
                <a:cubicBezTo>
                  <a:pt x="12974" y="2102"/>
                  <a:pt x="12052" y="0"/>
                  <a:pt x="10914" y="0"/>
                </a:cubicBezTo>
                <a:lnTo>
                  <a:pt x="2059" y="0"/>
                </a:lnTo>
                <a:close/>
              </a:path>
            </a:pathLst>
          </a:custGeom>
          <a:solidFill>
            <a:srgbClr val="50A0E1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8" tIns="35718" rIns="35718" bIns="35718" anchor="ctr"/>
          <a:lstStyle/>
          <a:p>
            <a:pPr marL="0" indent="0" defTabSz="410765">
              <a:spcBef>
                <a:spcPts val="0"/>
              </a:spcBef>
              <a:defRPr sz="1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maxent</a:t>
            </a:r>
          </a:p>
          <a:p>
            <a:pPr marL="0" indent="0" defTabSz="410765">
              <a:spcBef>
                <a:spcPts val="0"/>
              </a:spcBef>
              <a:defRPr sz="1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model</a:t>
            </a:r>
          </a:p>
        </p:txBody>
      </p:sp>
      <p:sp>
        <p:nvSpPr>
          <p:cNvPr id="355" name="expensive"/>
          <p:cNvSpPr/>
          <p:nvPr/>
        </p:nvSpPr>
        <p:spPr>
          <a:xfrm>
            <a:off x="6053704" y="4845867"/>
            <a:ext cx="2693592" cy="924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924" y="0"/>
                </a:moveTo>
                <a:cubicBezTo>
                  <a:pt x="8133" y="0"/>
                  <a:pt x="7492" y="1869"/>
                  <a:pt x="7492" y="4173"/>
                </a:cubicBezTo>
                <a:lnTo>
                  <a:pt x="7492" y="8254"/>
                </a:lnTo>
                <a:lnTo>
                  <a:pt x="0" y="21600"/>
                </a:lnTo>
                <a:lnTo>
                  <a:pt x="8154" y="12066"/>
                </a:lnTo>
                <a:cubicBezTo>
                  <a:pt x="8376" y="12481"/>
                  <a:pt x="8640" y="12734"/>
                  <a:pt x="8924" y="12734"/>
                </a:cubicBezTo>
                <a:lnTo>
                  <a:pt x="20168" y="12734"/>
                </a:lnTo>
                <a:cubicBezTo>
                  <a:pt x="20959" y="12734"/>
                  <a:pt x="21600" y="10865"/>
                  <a:pt x="21600" y="8560"/>
                </a:cubicBezTo>
                <a:lnTo>
                  <a:pt x="21600" y="4173"/>
                </a:lnTo>
                <a:cubicBezTo>
                  <a:pt x="21600" y="1869"/>
                  <a:pt x="20959" y="0"/>
                  <a:pt x="20168" y="0"/>
                </a:cubicBezTo>
                <a:lnTo>
                  <a:pt x="8924" y="0"/>
                </a:lnTo>
                <a:close/>
              </a:path>
            </a:pathLst>
          </a:cu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marL="0" indent="0" defTabSz="410765">
              <a:spcBef>
                <a:spcPts val="0"/>
              </a:spcBef>
              <a:defRPr sz="2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r"/>
            <a:r>
              <a:rPr dirty="0"/>
              <a:t>expensive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Exponential Clique Decompos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4400"/>
            </a:lvl1pPr>
          </a:lstStyle>
          <a:p>
            <a:r>
              <a:rPr dirty="0"/>
              <a:t>Exponential Clique Decomposition</a:t>
            </a:r>
          </a:p>
        </p:txBody>
      </p:sp>
      <p:grpSp>
        <p:nvGrpSpPr>
          <p:cNvPr id="396" name="Group"/>
          <p:cNvGrpSpPr/>
          <p:nvPr/>
        </p:nvGrpSpPr>
        <p:grpSpPr>
          <a:xfrm>
            <a:off x="927807" y="1646084"/>
            <a:ext cx="7160473" cy="2990928"/>
            <a:chOff x="0" y="0"/>
            <a:chExt cx="7160471" cy="2990927"/>
          </a:xfrm>
        </p:grpSpPr>
        <p:sp>
          <p:nvSpPr>
            <p:cNvPr id="370" name="Shape"/>
            <p:cNvSpPr/>
            <p:nvPr/>
          </p:nvSpPr>
          <p:spPr>
            <a:xfrm>
              <a:off x="5647299" y="533144"/>
              <a:ext cx="1454248" cy="1622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07" h="18409" extrusionOk="0">
                  <a:moveTo>
                    <a:pt x="15344" y="1687"/>
                  </a:moveTo>
                  <a:cubicBezTo>
                    <a:pt x="18533" y="4016"/>
                    <a:pt x="15467" y="8968"/>
                    <a:pt x="12887" y="12366"/>
                  </a:cubicBezTo>
                  <a:cubicBezTo>
                    <a:pt x="9622" y="16667"/>
                    <a:pt x="3117" y="20617"/>
                    <a:pt x="1151" y="16976"/>
                  </a:cubicBezTo>
                  <a:cubicBezTo>
                    <a:pt x="-3067" y="9165"/>
                    <a:pt x="5459" y="2770"/>
                    <a:pt x="8341" y="959"/>
                  </a:cubicBezTo>
                  <a:cubicBezTo>
                    <a:pt x="9692" y="109"/>
                    <a:pt x="11690" y="-983"/>
                    <a:pt x="15344" y="1687"/>
                  </a:cubicBezTo>
                  <a:close/>
                </a:path>
              </a:pathLst>
            </a:custGeom>
            <a:solidFill>
              <a:srgbClr val="0096FF">
                <a:alpha val="3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1" name="Shape"/>
            <p:cNvSpPr/>
            <p:nvPr/>
          </p:nvSpPr>
          <p:spPr>
            <a:xfrm>
              <a:off x="0" y="82477"/>
              <a:ext cx="3017021" cy="2200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83" h="20388" extrusionOk="0">
                  <a:moveTo>
                    <a:pt x="8560" y="20"/>
                  </a:moveTo>
                  <a:cubicBezTo>
                    <a:pt x="10611" y="-277"/>
                    <a:pt x="16626" y="2695"/>
                    <a:pt x="17241" y="5767"/>
                  </a:cubicBezTo>
                  <a:cubicBezTo>
                    <a:pt x="17856" y="8839"/>
                    <a:pt x="20864" y="17162"/>
                    <a:pt x="18198" y="19242"/>
                  </a:cubicBezTo>
                  <a:cubicBezTo>
                    <a:pt x="15532" y="21323"/>
                    <a:pt x="8765" y="20629"/>
                    <a:pt x="4596" y="16666"/>
                  </a:cubicBezTo>
                  <a:cubicBezTo>
                    <a:pt x="426" y="12703"/>
                    <a:pt x="-736" y="8442"/>
                    <a:pt x="426" y="6262"/>
                  </a:cubicBezTo>
                  <a:cubicBezTo>
                    <a:pt x="1588" y="4083"/>
                    <a:pt x="5355" y="485"/>
                    <a:pt x="8560" y="20"/>
                  </a:cubicBezTo>
                  <a:close/>
                </a:path>
              </a:pathLst>
            </a:custGeom>
            <a:solidFill>
              <a:srgbClr val="00BD00">
                <a:alpha val="23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2" name="Shape"/>
            <p:cNvSpPr/>
            <p:nvPr/>
          </p:nvSpPr>
          <p:spPr>
            <a:xfrm>
              <a:off x="1476051" y="294724"/>
              <a:ext cx="2855281" cy="1983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87" h="19225" extrusionOk="0">
                  <a:moveTo>
                    <a:pt x="17480" y="3475"/>
                  </a:moveTo>
                  <a:cubicBezTo>
                    <a:pt x="19355" y="5465"/>
                    <a:pt x="20349" y="15849"/>
                    <a:pt x="17532" y="18026"/>
                  </a:cubicBezTo>
                  <a:cubicBezTo>
                    <a:pt x="14714" y="20203"/>
                    <a:pt x="7562" y="19477"/>
                    <a:pt x="3156" y="15331"/>
                  </a:cubicBezTo>
                  <a:cubicBezTo>
                    <a:pt x="-1251" y="11184"/>
                    <a:pt x="-128" y="3164"/>
                    <a:pt x="1100" y="884"/>
                  </a:cubicBezTo>
                  <a:cubicBezTo>
                    <a:pt x="2328" y="-1397"/>
                    <a:pt x="15332" y="1195"/>
                    <a:pt x="17480" y="3475"/>
                  </a:cubicBezTo>
                  <a:close/>
                </a:path>
              </a:pathLst>
            </a:custGeom>
            <a:solidFill>
              <a:srgbClr val="FF2600">
                <a:alpha val="1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3" name="Shape"/>
            <p:cNvSpPr/>
            <p:nvPr/>
          </p:nvSpPr>
          <p:spPr>
            <a:xfrm>
              <a:off x="3288126" y="28267"/>
              <a:ext cx="2170105" cy="2825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94" h="19279" extrusionOk="0">
                  <a:moveTo>
                    <a:pt x="16932" y="616"/>
                  </a:moveTo>
                  <a:cubicBezTo>
                    <a:pt x="19285" y="2017"/>
                    <a:pt x="18836" y="17546"/>
                    <a:pt x="15301" y="19079"/>
                  </a:cubicBezTo>
                  <a:cubicBezTo>
                    <a:pt x="11765" y="20611"/>
                    <a:pt x="2247" y="12949"/>
                    <a:pt x="797" y="10760"/>
                  </a:cubicBezTo>
                  <a:cubicBezTo>
                    <a:pt x="-2315" y="6063"/>
                    <a:pt x="4549" y="3369"/>
                    <a:pt x="6575" y="2163"/>
                  </a:cubicBezTo>
                  <a:cubicBezTo>
                    <a:pt x="8683" y="908"/>
                    <a:pt x="14236" y="-989"/>
                    <a:pt x="16932" y="616"/>
                  </a:cubicBezTo>
                  <a:close/>
                </a:path>
              </a:pathLst>
            </a:custGeom>
            <a:solidFill>
              <a:srgbClr val="00FDFF">
                <a:alpha val="2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4" name="Shape"/>
            <p:cNvSpPr/>
            <p:nvPr/>
          </p:nvSpPr>
          <p:spPr>
            <a:xfrm>
              <a:off x="4447863" y="1291783"/>
              <a:ext cx="2088318" cy="1699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01" h="17967" extrusionOk="0">
                  <a:moveTo>
                    <a:pt x="16932" y="955"/>
                  </a:moveTo>
                  <a:cubicBezTo>
                    <a:pt x="19285" y="3126"/>
                    <a:pt x="15805" y="11230"/>
                    <a:pt x="12269" y="13605"/>
                  </a:cubicBezTo>
                  <a:cubicBezTo>
                    <a:pt x="8734" y="15980"/>
                    <a:pt x="2247" y="20067"/>
                    <a:pt x="797" y="16674"/>
                  </a:cubicBezTo>
                  <a:cubicBezTo>
                    <a:pt x="-2315" y="9396"/>
                    <a:pt x="4549" y="5221"/>
                    <a:pt x="6575" y="3352"/>
                  </a:cubicBezTo>
                  <a:cubicBezTo>
                    <a:pt x="8683" y="1407"/>
                    <a:pt x="14236" y="-1533"/>
                    <a:pt x="16932" y="955"/>
                  </a:cubicBezTo>
                  <a:close/>
                </a:path>
              </a:pathLst>
            </a:custGeom>
            <a:solidFill>
              <a:srgbClr val="FF40FF">
                <a:alpha val="3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5" name="Shape"/>
            <p:cNvSpPr/>
            <p:nvPr/>
          </p:nvSpPr>
          <p:spPr>
            <a:xfrm>
              <a:off x="4394627" y="-1"/>
              <a:ext cx="2765845" cy="1206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76" h="20374" extrusionOk="0">
                  <a:moveTo>
                    <a:pt x="17478" y="10055"/>
                  </a:moveTo>
                  <a:cubicBezTo>
                    <a:pt x="19312" y="13523"/>
                    <a:pt x="17690" y="19165"/>
                    <a:pt x="15570" y="20011"/>
                  </a:cubicBezTo>
                  <a:cubicBezTo>
                    <a:pt x="12477" y="21245"/>
                    <a:pt x="3133" y="19346"/>
                    <a:pt x="1225" y="14107"/>
                  </a:cubicBezTo>
                  <a:cubicBezTo>
                    <a:pt x="-2288" y="4462"/>
                    <a:pt x="2567" y="376"/>
                    <a:pt x="5606" y="15"/>
                  </a:cubicBezTo>
                  <a:cubicBezTo>
                    <a:pt x="8719" y="-355"/>
                    <a:pt x="15376" y="6081"/>
                    <a:pt x="17478" y="10055"/>
                  </a:cubicBezTo>
                  <a:close/>
                </a:path>
              </a:pathLst>
            </a:custGeom>
            <a:solidFill>
              <a:srgbClr val="FFFB00">
                <a:alpha val="5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grpSp>
          <p:nvGrpSpPr>
            <p:cNvPr id="395" name="Group"/>
            <p:cNvGrpSpPr/>
            <p:nvPr/>
          </p:nvGrpSpPr>
          <p:grpSpPr>
            <a:xfrm>
              <a:off x="500941" y="238080"/>
              <a:ext cx="6277572" cy="2411016"/>
              <a:chOff x="0" y="0"/>
              <a:chExt cx="6277570" cy="2411015"/>
            </a:xfrm>
          </p:grpSpPr>
          <p:sp>
            <p:nvSpPr>
              <p:cNvPr id="376" name="Line"/>
              <p:cNvSpPr/>
              <p:nvPr/>
            </p:nvSpPr>
            <p:spPr>
              <a:xfrm>
                <a:off x="3214687" y="1160859"/>
                <a:ext cx="1192882" cy="1007865"/>
              </a:xfrm>
              <a:prstGeom prst="line">
                <a:avLst/>
              </a:prstGeom>
              <a:solidFill>
                <a:srgbClr val="50A0E1"/>
              </a:solidFill>
              <a:ln w="25400" cap="flat">
                <a:solidFill>
                  <a:srgbClr val="86868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77" name="Line"/>
              <p:cNvSpPr/>
              <p:nvPr/>
            </p:nvSpPr>
            <p:spPr>
              <a:xfrm flipH="1">
                <a:off x="4493126" y="1644681"/>
                <a:ext cx="994611" cy="534738"/>
              </a:xfrm>
              <a:prstGeom prst="line">
                <a:avLst/>
              </a:prstGeom>
              <a:solidFill>
                <a:srgbClr val="50A0E1"/>
              </a:solidFill>
              <a:ln w="25400" cap="flat">
                <a:solidFill>
                  <a:srgbClr val="86868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78" name="Line"/>
              <p:cNvSpPr/>
              <p:nvPr/>
            </p:nvSpPr>
            <p:spPr>
              <a:xfrm flipV="1">
                <a:off x="3199063" y="254365"/>
                <a:ext cx="1261979" cy="866275"/>
              </a:xfrm>
              <a:prstGeom prst="line">
                <a:avLst/>
              </a:prstGeom>
              <a:solidFill>
                <a:srgbClr val="50A0E1"/>
              </a:solidFill>
              <a:ln w="25400" cap="flat">
                <a:solidFill>
                  <a:srgbClr val="86868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79" name="Line"/>
              <p:cNvSpPr/>
              <p:nvPr/>
            </p:nvSpPr>
            <p:spPr>
              <a:xfrm>
                <a:off x="4450347" y="232976"/>
                <a:ext cx="1593517" cy="385011"/>
              </a:xfrm>
              <a:prstGeom prst="line">
                <a:avLst/>
              </a:prstGeom>
              <a:solidFill>
                <a:srgbClr val="50A0E1"/>
              </a:solidFill>
              <a:ln w="25400" cap="flat">
                <a:solidFill>
                  <a:srgbClr val="86868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80" name="Line"/>
              <p:cNvSpPr/>
              <p:nvPr/>
            </p:nvSpPr>
            <p:spPr>
              <a:xfrm flipH="1">
                <a:off x="5551905" y="692849"/>
                <a:ext cx="459875" cy="866275"/>
              </a:xfrm>
              <a:prstGeom prst="line">
                <a:avLst/>
              </a:prstGeom>
              <a:solidFill>
                <a:srgbClr val="50A0E1"/>
              </a:solidFill>
              <a:ln w="25400" cap="flat">
                <a:solidFill>
                  <a:srgbClr val="86868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81" name="Line"/>
              <p:cNvSpPr/>
              <p:nvPr/>
            </p:nvSpPr>
            <p:spPr>
              <a:xfrm>
                <a:off x="4450347" y="232976"/>
                <a:ext cx="10696" cy="1946443"/>
              </a:xfrm>
              <a:prstGeom prst="line">
                <a:avLst/>
              </a:prstGeom>
              <a:solidFill>
                <a:srgbClr val="50A0E1"/>
              </a:solidFill>
              <a:ln w="25400" cap="flat">
                <a:solidFill>
                  <a:srgbClr val="86868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82" name="Line"/>
              <p:cNvSpPr/>
              <p:nvPr/>
            </p:nvSpPr>
            <p:spPr>
              <a:xfrm>
                <a:off x="1466515" y="468260"/>
                <a:ext cx="1711159" cy="641685"/>
              </a:xfrm>
              <a:prstGeom prst="line">
                <a:avLst/>
              </a:prstGeom>
              <a:solidFill>
                <a:srgbClr val="50A0E1"/>
              </a:solidFill>
              <a:ln w="25400" cap="flat">
                <a:solidFill>
                  <a:srgbClr val="86868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83" name="Line"/>
              <p:cNvSpPr/>
              <p:nvPr/>
            </p:nvSpPr>
            <p:spPr>
              <a:xfrm flipH="1">
                <a:off x="1969168" y="1131334"/>
                <a:ext cx="1229896" cy="491958"/>
              </a:xfrm>
              <a:prstGeom prst="line">
                <a:avLst/>
              </a:prstGeom>
              <a:solidFill>
                <a:srgbClr val="50A0E1"/>
              </a:solidFill>
              <a:ln w="25400" cap="flat">
                <a:solidFill>
                  <a:srgbClr val="86868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84" name="Line"/>
              <p:cNvSpPr/>
              <p:nvPr/>
            </p:nvSpPr>
            <p:spPr>
              <a:xfrm flipH="1" flipV="1">
                <a:off x="1423736" y="425481"/>
                <a:ext cx="545433" cy="1176422"/>
              </a:xfrm>
              <a:prstGeom prst="line">
                <a:avLst/>
              </a:prstGeom>
              <a:solidFill>
                <a:srgbClr val="50A0E1"/>
              </a:solidFill>
              <a:ln w="25400" cap="flat">
                <a:solidFill>
                  <a:srgbClr val="86868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85" name="Line"/>
              <p:cNvSpPr/>
              <p:nvPr/>
            </p:nvSpPr>
            <p:spPr>
              <a:xfrm flipV="1">
                <a:off x="225926" y="457565"/>
                <a:ext cx="1208506" cy="556127"/>
              </a:xfrm>
              <a:prstGeom prst="line">
                <a:avLst/>
              </a:prstGeom>
              <a:solidFill>
                <a:srgbClr val="50A0E1"/>
              </a:solidFill>
              <a:ln w="25400" cap="flat">
                <a:solidFill>
                  <a:srgbClr val="86868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86" name="Line"/>
              <p:cNvSpPr/>
              <p:nvPr/>
            </p:nvSpPr>
            <p:spPr>
              <a:xfrm flipH="1" flipV="1">
                <a:off x="172452" y="992302"/>
                <a:ext cx="1818106" cy="641685"/>
              </a:xfrm>
              <a:prstGeom prst="line">
                <a:avLst/>
              </a:prstGeom>
              <a:solidFill>
                <a:srgbClr val="50A0E1"/>
              </a:solidFill>
              <a:ln w="25400" cap="flat">
                <a:solidFill>
                  <a:srgbClr val="86868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87" name="Circle"/>
              <p:cNvSpPr/>
              <p:nvPr/>
            </p:nvSpPr>
            <p:spPr>
              <a:xfrm>
                <a:off x="2982515" y="884039"/>
                <a:ext cx="446485" cy="446485"/>
              </a:xfrm>
              <a:prstGeom prst="ellipse">
                <a:avLst/>
              </a:prstGeom>
              <a:solidFill>
                <a:srgbClr val="50A0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88" name="Circle"/>
              <p:cNvSpPr/>
              <p:nvPr/>
            </p:nvSpPr>
            <p:spPr>
              <a:xfrm>
                <a:off x="1196578" y="214312"/>
                <a:ext cx="446485" cy="446485"/>
              </a:xfrm>
              <a:prstGeom prst="ellipse">
                <a:avLst/>
              </a:prstGeom>
              <a:solidFill>
                <a:srgbClr val="50A0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89" name="Circle"/>
              <p:cNvSpPr/>
              <p:nvPr/>
            </p:nvSpPr>
            <p:spPr>
              <a:xfrm>
                <a:off x="1741289" y="1384101"/>
                <a:ext cx="446485" cy="446485"/>
              </a:xfrm>
              <a:prstGeom prst="ellipse">
                <a:avLst/>
              </a:prstGeom>
              <a:solidFill>
                <a:srgbClr val="50A0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90" name="Circle"/>
              <p:cNvSpPr/>
              <p:nvPr/>
            </p:nvSpPr>
            <p:spPr>
              <a:xfrm>
                <a:off x="4232671" y="1964531"/>
                <a:ext cx="446486" cy="446485"/>
              </a:xfrm>
              <a:prstGeom prst="ellipse">
                <a:avLst/>
              </a:prstGeom>
              <a:solidFill>
                <a:srgbClr val="50A0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91" name="Circle"/>
              <p:cNvSpPr/>
              <p:nvPr/>
            </p:nvSpPr>
            <p:spPr>
              <a:xfrm>
                <a:off x="4232671" y="0"/>
                <a:ext cx="446486" cy="446485"/>
              </a:xfrm>
              <a:prstGeom prst="ellipse">
                <a:avLst/>
              </a:prstGeom>
              <a:solidFill>
                <a:srgbClr val="50A0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92" name="Circle"/>
              <p:cNvSpPr/>
              <p:nvPr/>
            </p:nvSpPr>
            <p:spPr>
              <a:xfrm>
                <a:off x="0" y="785812"/>
                <a:ext cx="446485" cy="446485"/>
              </a:xfrm>
              <a:prstGeom prst="ellipse">
                <a:avLst/>
              </a:prstGeom>
              <a:solidFill>
                <a:srgbClr val="50A0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93" name="Circle"/>
              <p:cNvSpPr/>
              <p:nvPr/>
            </p:nvSpPr>
            <p:spPr>
              <a:xfrm>
                <a:off x="5304234" y="1384101"/>
                <a:ext cx="446485" cy="446485"/>
              </a:xfrm>
              <a:prstGeom prst="ellipse">
                <a:avLst/>
              </a:prstGeom>
              <a:solidFill>
                <a:srgbClr val="50A0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94" name="Circle"/>
              <p:cNvSpPr/>
              <p:nvPr/>
            </p:nvSpPr>
            <p:spPr>
              <a:xfrm>
                <a:off x="5831085" y="401835"/>
                <a:ext cx="446486" cy="446486"/>
              </a:xfrm>
              <a:prstGeom prst="ellipse">
                <a:avLst/>
              </a:prstGeom>
              <a:solidFill>
                <a:srgbClr val="50A0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</p:grpSp>
      <p:pic>
        <p:nvPicPr>
          <p:cNvPr id="397" name="droppedImage.pdf" descr="droppedImage.pd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132" y="3857625"/>
            <a:ext cx="2366368" cy="696516"/>
          </a:xfrm>
          <a:prstGeom prst="rect">
            <a:avLst/>
          </a:prstGeom>
          <a:ln w="12700">
            <a:miter lim="400000"/>
          </a:ln>
        </p:spPr>
      </p:pic>
      <p:sp>
        <p:nvSpPr>
          <p:cNvPr id="398" name="Theorem: Clique decomposition holds in sufficient statistics"/>
          <p:cNvSpPr txBox="1"/>
          <p:nvPr/>
        </p:nvSpPr>
        <p:spPr>
          <a:xfrm>
            <a:off x="135218" y="4589859"/>
            <a:ext cx="8742165" cy="500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>
            <a:lvl1pPr marL="0" indent="0" defTabSz="410765">
              <a:spcBef>
                <a:spcPts val="0"/>
              </a:spcBef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Theorem: Clique decomposition holds in sufficient statistics</a:t>
            </a:r>
          </a:p>
        </p:txBody>
      </p:sp>
      <p:pic>
        <p:nvPicPr>
          <p:cNvPr id="399" name="droppedImage.pdf" descr="droppedImage.pd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726" y="5134570"/>
            <a:ext cx="7679532" cy="687587"/>
          </a:xfrm>
          <a:prstGeom prst="rect">
            <a:avLst/>
          </a:prstGeom>
          <a:ln w="12700">
            <a:miter lim="400000"/>
          </a:ln>
        </p:spPr>
      </p:pic>
      <p:sp>
        <p:nvSpPr>
          <p:cNvPr id="400" name="Corollary: we only need expectations on cliques"/>
          <p:cNvSpPr txBox="1"/>
          <p:nvPr/>
        </p:nvSpPr>
        <p:spPr>
          <a:xfrm>
            <a:off x="133945" y="5750718"/>
            <a:ext cx="7375923" cy="500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>
            <a:lvl1pPr marL="0" indent="0" defTabSz="410765">
              <a:spcBef>
                <a:spcPts val="0"/>
              </a:spcBef>
              <a:defRPr sz="2600">
                <a:solidFill>
                  <a:srgbClr val="669C3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Corollary: we only need expectations on cliques</a:t>
            </a:r>
          </a:p>
        </p:txBody>
      </p:sp>
      <p:pic>
        <p:nvPicPr>
          <p:cNvPr id="401" name="droppedImage.pdf" descr="droppedImage.pd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9210" y="6322218"/>
            <a:ext cx="4616650" cy="330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onditional Random Field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Conditional Random Fields</a:t>
            </a:r>
          </a:p>
        </p:txBody>
      </p:sp>
      <p:grpSp>
        <p:nvGrpSpPr>
          <p:cNvPr id="416" name="Group"/>
          <p:cNvGrpSpPr/>
          <p:nvPr/>
        </p:nvGrpSpPr>
        <p:grpSpPr>
          <a:xfrm>
            <a:off x="419695" y="2571749"/>
            <a:ext cx="6277571" cy="1125142"/>
            <a:chOff x="0" y="0"/>
            <a:chExt cx="6277570" cy="1125140"/>
          </a:xfrm>
        </p:grpSpPr>
        <p:sp>
          <p:nvSpPr>
            <p:cNvPr id="404" name="Circle"/>
            <p:cNvSpPr/>
            <p:nvPr/>
          </p:nvSpPr>
          <p:spPr>
            <a:xfrm>
              <a:off x="0" y="401835"/>
              <a:ext cx="705446" cy="705447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5" name="Circle"/>
            <p:cNvSpPr/>
            <p:nvPr/>
          </p:nvSpPr>
          <p:spPr>
            <a:xfrm>
              <a:off x="1116210" y="401835"/>
              <a:ext cx="705447" cy="705447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6" name="Circle"/>
            <p:cNvSpPr/>
            <p:nvPr/>
          </p:nvSpPr>
          <p:spPr>
            <a:xfrm>
              <a:off x="3348632" y="401835"/>
              <a:ext cx="705447" cy="705447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7" name="Circle"/>
            <p:cNvSpPr/>
            <p:nvPr/>
          </p:nvSpPr>
          <p:spPr>
            <a:xfrm>
              <a:off x="4464843" y="401835"/>
              <a:ext cx="705447" cy="705447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8" name="Line"/>
            <p:cNvSpPr/>
            <p:nvPr/>
          </p:nvSpPr>
          <p:spPr>
            <a:xfrm flipH="1" flipV="1">
              <a:off x="339328" y="-1"/>
              <a:ext cx="1" cy="427791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9" name="Circle"/>
            <p:cNvSpPr/>
            <p:nvPr/>
          </p:nvSpPr>
          <p:spPr>
            <a:xfrm>
              <a:off x="2241351" y="419695"/>
              <a:ext cx="705446" cy="705446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H="1" flipV="1">
              <a:off x="1455538" y="-1"/>
              <a:ext cx="2" cy="427791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H="1" flipV="1">
              <a:off x="2580679" y="-1"/>
              <a:ext cx="1" cy="427791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H="1" flipV="1">
              <a:off x="3696890" y="-1"/>
              <a:ext cx="1" cy="427791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H="1" flipV="1">
              <a:off x="4813101" y="-1"/>
              <a:ext cx="1" cy="427791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4" name="Circle"/>
            <p:cNvSpPr/>
            <p:nvPr/>
          </p:nvSpPr>
          <p:spPr>
            <a:xfrm>
              <a:off x="5572125" y="410765"/>
              <a:ext cx="705446" cy="705446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H="1" flipV="1">
              <a:off x="5920383" y="8929"/>
              <a:ext cx="1" cy="427791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428" name="Group"/>
          <p:cNvGrpSpPr/>
          <p:nvPr/>
        </p:nvGrpSpPr>
        <p:grpSpPr>
          <a:xfrm>
            <a:off x="410765" y="1857375"/>
            <a:ext cx="6277571" cy="723305"/>
            <a:chOff x="0" y="0"/>
            <a:chExt cx="6277570" cy="723304"/>
          </a:xfrm>
        </p:grpSpPr>
        <p:sp>
          <p:nvSpPr>
            <p:cNvPr id="417" name="Circle"/>
            <p:cNvSpPr/>
            <p:nvPr/>
          </p:nvSpPr>
          <p:spPr>
            <a:xfrm>
              <a:off x="0" y="0"/>
              <a:ext cx="705446" cy="705446"/>
            </a:xfrm>
            <a:prstGeom prst="ellipse">
              <a:avLst/>
            </a:prstGeom>
            <a:solidFill>
              <a:srgbClr val="7A81FF">
                <a:alpha val="6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lvl="1" indent="34290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8" name="Circle"/>
            <p:cNvSpPr/>
            <p:nvPr/>
          </p:nvSpPr>
          <p:spPr>
            <a:xfrm>
              <a:off x="1116210" y="0"/>
              <a:ext cx="705447" cy="705446"/>
            </a:xfrm>
            <a:prstGeom prst="ellipse">
              <a:avLst/>
            </a:prstGeom>
            <a:solidFill>
              <a:srgbClr val="7A81FF">
                <a:alpha val="6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lvl="1" indent="34290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9" name="Circle"/>
            <p:cNvSpPr/>
            <p:nvPr/>
          </p:nvSpPr>
          <p:spPr>
            <a:xfrm>
              <a:off x="3348632" y="0"/>
              <a:ext cx="705447" cy="705446"/>
            </a:xfrm>
            <a:prstGeom prst="ellipse">
              <a:avLst/>
            </a:prstGeom>
            <a:solidFill>
              <a:srgbClr val="7A81FF">
                <a:alpha val="6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0" name="Circle"/>
            <p:cNvSpPr/>
            <p:nvPr/>
          </p:nvSpPr>
          <p:spPr>
            <a:xfrm>
              <a:off x="4464843" y="0"/>
              <a:ext cx="705447" cy="705446"/>
            </a:xfrm>
            <a:prstGeom prst="ellipse">
              <a:avLst/>
            </a:prstGeom>
            <a:solidFill>
              <a:srgbClr val="7A81FF">
                <a:alpha val="6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1" name="Line"/>
            <p:cNvSpPr/>
            <p:nvPr/>
          </p:nvSpPr>
          <p:spPr>
            <a:xfrm flipH="1">
              <a:off x="2937867" y="366117"/>
              <a:ext cx="427790" cy="1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2" name="Line"/>
            <p:cNvSpPr/>
            <p:nvPr/>
          </p:nvSpPr>
          <p:spPr>
            <a:xfrm flipH="1">
              <a:off x="1821656" y="357187"/>
              <a:ext cx="427790" cy="1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3" name="Line"/>
            <p:cNvSpPr/>
            <p:nvPr/>
          </p:nvSpPr>
          <p:spPr>
            <a:xfrm flipH="1">
              <a:off x="687585" y="375046"/>
              <a:ext cx="427791" cy="1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4" name="Line"/>
            <p:cNvSpPr/>
            <p:nvPr/>
          </p:nvSpPr>
          <p:spPr>
            <a:xfrm flipH="1">
              <a:off x="4071937" y="357187"/>
              <a:ext cx="427790" cy="1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5" name="Line"/>
            <p:cNvSpPr/>
            <p:nvPr/>
          </p:nvSpPr>
          <p:spPr>
            <a:xfrm flipH="1">
              <a:off x="5152429" y="375046"/>
              <a:ext cx="427791" cy="1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6" name="Circle"/>
            <p:cNvSpPr/>
            <p:nvPr/>
          </p:nvSpPr>
          <p:spPr>
            <a:xfrm>
              <a:off x="2241351" y="17859"/>
              <a:ext cx="705446" cy="705446"/>
            </a:xfrm>
            <a:prstGeom prst="ellipse">
              <a:avLst/>
            </a:prstGeom>
            <a:solidFill>
              <a:srgbClr val="7A81FF">
                <a:alpha val="6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7" name="Circle"/>
            <p:cNvSpPr/>
            <p:nvPr/>
          </p:nvSpPr>
          <p:spPr>
            <a:xfrm>
              <a:off x="5572125" y="8929"/>
              <a:ext cx="705446" cy="705446"/>
            </a:xfrm>
            <a:prstGeom prst="ellipse">
              <a:avLst/>
            </a:prstGeom>
            <a:solidFill>
              <a:srgbClr val="7A81FF">
                <a:alpha val="6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011993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435" name="Group"/>
          <p:cNvGrpSpPr/>
          <p:nvPr/>
        </p:nvGrpSpPr>
        <p:grpSpPr>
          <a:xfrm>
            <a:off x="7161609" y="1634132"/>
            <a:ext cx="1561861" cy="2339579"/>
            <a:chOff x="0" y="0"/>
            <a:chExt cx="1561859" cy="2339578"/>
          </a:xfrm>
        </p:grpSpPr>
        <p:sp>
          <p:nvSpPr>
            <p:cNvPr id="429" name="y"/>
            <p:cNvSpPr/>
            <p:nvPr/>
          </p:nvSpPr>
          <p:spPr>
            <a:xfrm>
              <a:off x="410765" y="232171"/>
              <a:ext cx="705446" cy="705447"/>
            </a:xfrm>
            <a:prstGeom prst="ellipse">
              <a:avLst/>
            </a:prstGeom>
            <a:solidFill>
              <a:srgbClr val="7A81FF">
                <a:alpha val="600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8" tIns="35718" rIns="35718" bIns="35718" numCol="1" anchor="ctr">
              <a:noAutofit/>
            </a:bodyPr>
            <a:lstStyle>
              <a:lvl1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y</a:t>
              </a:r>
            </a:p>
          </p:txBody>
        </p:sp>
        <p:sp>
          <p:nvSpPr>
            <p:cNvPr id="430" name="Line"/>
            <p:cNvSpPr/>
            <p:nvPr/>
          </p:nvSpPr>
          <p:spPr>
            <a:xfrm flipH="1">
              <a:off x="0" y="589359"/>
              <a:ext cx="427790" cy="1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31" name="Line"/>
            <p:cNvSpPr/>
            <p:nvPr/>
          </p:nvSpPr>
          <p:spPr>
            <a:xfrm flipH="1">
              <a:off x="1134070" y="589359"/>
              <a:ext cx="427790" cy="1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32" name="Rectangle"/>
            <p:cNvSpPr/>
            <p:nvPr/>
          </p:nvSpPr>
          <p:spPr>
            <a:xfrm>
              <a:off x="178593" y="0"/>
              <a:ext cx="1160861" cy="233957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33" name="x"/>
            <p:cNvSpPr/>
            <p:nvPr/>
          </p:nvSpPr>
          <p:spPr>
            <a:xfrm>
              <a:off x="428625" y="1330523"/>
              <a:ext cx="705446" cy="705446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8" tIns="35718" rIns="35718" bIns="35718" numCol="1" anchor="ctr">
              <a:noAutofit/>
            </a:bodyPr>
            <a:lstStyle>
              <a:lvl1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/>
                <a:t>x</a:t>
              </a:r>
            </a:p>
          </p:txBody>
        </p:sp>
        <p:sp>
          <p:nvSpPr>
            <p:cNvPr id="434" name="Line"/>
            <p:cNvSpPr/>
            <p:nvPr/>
          </p:nvSpPr>
          <p:spPr>
            <a:xfrm flipH="1" flipV="1">
              <a:off x="776882" y="928687"/>
              <a:ext cx="1" cy="427790"/>
            </a:xfrm>
            <a:prstGeom prst="line">
              <a:avLst/>
            </a:prstGeom>
            <a:noFill/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436" name="droppedImage.pdf" descr="droppedImage.pd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539" y="4166231"/>
            <a:ext cx="8518922" cy="2432808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dynamic…"/>
          <p:cNvSpPr txBox="1"/>
          <p:nvPr/>
        </p:nvSpPr>
        <p:spPr>
          <a:xfrm>
            <a:off x="6178942" y="5424170"/>
            <a:ext cx="1726433" cy="903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marL="0" indent="0" defTabSz="410765">
              <a:spcBef>
                <a:spcPts val="0"/>
              </a:spcBef>
              <a:defRPr>
                <a:solidFill>
                  <a:srgbClr val="E324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dynamic</a:t>
            </a:r>
          </a:p>
          <a:p>
            <a:pPr marL="0" indent="0" defTabSz="410765">
              <a:spcBef>
                <a:spcPts val="0"/>
              </a:spcBef>
              <a:defRPr>
                <a:solidFill>
                  <a:srgbClr val="E324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P</a:t>
            </a:r>
            <a:r>
              <a:rPr dirty="0"/>
              <a:t>rogramming</a:t>
            </a:r>
            <a:r>
              <a:rPr lang="en-US" dirty="0"/>
              <a:t> </a:t>
            </a:r>
          </a:p>
          <a:p>
            <a:pPr marL="0" indent="0" defTabSz="410765">
              <a:spcBef>
                <a:spcPts val="0"/>
              </a:spcBef>
              <a:defRPr>
                <a:solidFill>
                  <a:srgbClr val="E324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(examples later)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4F60DE-AE25-DBA0-3A88-BB09E86A0445}"/>
              </a:ext>
            </a:extLst>
          </p:cNvPr>
          <p:cNvSpPr txBox="1"/>
          <p:nvPr/>
        </p:nvSpPr>
        <p:spPr>
          <a:xfrm>
            <a:off x="4189016" y="6468570"/>
            <a:ext cx="5016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Lafferty, McCallum, Pereira, ICML 2001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B67FB-FB8D-A0AD-3D9D-B90E591F89D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Gaussian Mixture Models</a:t>
            </a:r>
          </a:p>
          <a:p>
            <a:r>
              <a:rPr lang="en-US" dirty="0"/>
              <a:t>Expectation-Maximization</a:t>
            </a:r>
          </a:p>
          <a:p>
            <a:r>
              <a:rPr lang="en-US" dirty="0"/>
              <a:t>Linear Dynamical Systems</a:t>
            </a:r>
          </a:p>
          <a:p>
            <a:pPr lvl="1"/>
            <a:r>
              <a:rPr lang="en-US" dirty="0"/>
              <a:t>Forward-backward algorithm (Kalman filter, Kalman smoothing)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A3FC1-8253-A2D0-FC4F-50319B86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FD6CAA-7238-6161-CD0F-67FCBDFF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3439947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ompute distribution over marginal and adjacent labels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671487" indent="-353987">
              <a:defRPr sz="2600"/>
            </a:pPr>
            <a:r>
              <a:t>Compute distribution over marginal and adjacent labels</a:t>
            </a:r>
          </a:p>
          <a:p>
            <a:pPr marL="671487" indent="-353987">
              <a:defRPr sz="2600"/>
            </a:pPr>
            <a:r>
              <a:t>Take conditional expectations</a:t>
            </a:r>
          </a:p>
          <a:p>
            <a:pPr marL="671487" indent="-353987">
              <a:defRPr sz="2600"/>
            </a:pPr>
            <a:r>
              <a:t>Take update step (batch or online)</a:t>
            </a:r>
          </a:p>
          <a:p>
            <a:pPr marL="671487" indent="-353987">
              <a:defRPr sz="2600"/>
            </a:pPr>
            <a:endParaRPr/>
          </a:p>
          <a:p>
            <a:pPr marL="671487" indent="-353987">
              <a:defRPr sz="2600"/>
            </a:pPr>
            <a:r>
              <a:t>More general techniques for computing normalization via message passing ...</a:t>
            </a:r>
          </a:p>
        </p:txBody>
      </p:sp>
      <p:sp>
        <p:nvSpPr>
          <p:cNvPr id="439" name="Conditional Random Field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Conditional Random Fields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FABE0D-7936-EDF7-E610-099B5616D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BiLSTM+CRF</a:t>
            </a:r>
            <a:endParaRPr lang="en-US" dirty="0"/>
          </a:p>
          <a:p>
            <a:r>
              <a:rPr lang="en-US" dirty="0"/>
              <a:t>BERT+CRF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66852A-6E1D-0607-9B8D-A8CF9B24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21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903912-E724-F9DC-93EE-05AEEA0C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NN and CRF</a:t>
            </a:r>
          </a:p>
        </p:txBody>
      </p:sp>
      <p:sp>
        <p:nvSpPr>
          <p:cNvPr id="5" name="Rounded Rectangle 19">
            <a:extLst>
              <a:ext uri="{FF2B5EF4-FFF2-40B4-BE49-F238E27FC236}">
                <a16:creationId xmlns:a16="http://schemas.microsoft.com/office/drawing/2014/main" id="{7C0D77FF-7049-3DBB-6990-BD1E2A856582}"/>
              </a:ext>
            </a:extLst>
          </p:cNvPr>
          <p:cNvSpPr/>
          <p:nvPr/>
        </p:nvSpPr>
        <p:spPr>
          <a:xfrm rot="16200000">
            <a:off x="620999" y="5545542"/>
            <a:ext cx="902302" cy="44450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9" rIns="45719" anchor="ctr">
            <a:normAutofit/>
          </a:bodyPr>
          <a:lstStyle/>
          <a:p>
            <a:pPr marL="0" indent="0" defTabSz="457200">
              <a:spcBef>
                <a:spcPts val="0"/>
              </a:spcBef>
              <a:defRPr sz="2400" baseline="-25000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6D05336B-9F99-8FC4-06A8-EEA34F58DA5B}"/>
              </a:ext>
            </a:extLst>
          </p:cNvPr>
          <p:cNvSpPr/>
          <p:nvPr/>
        </p:nvSpPr>
        <p:spPr>
          <a:xfrm rot="16200000">
            <a:off x="1453859" y="5542189"/>
            <a:ext cx="902302" cy="44450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9" rIns="45719" anchor="ctr">
            <a:normAutofit/>
          </a:bodyPr>
          <a:lstStyle/>
          <a:p>
            <a:pPr marL="0" indent="0" defTabSz="457200">
              <a:spcBef>
                <a:spcPts val="0"/>
              </a:spcBef>
              <a:defRPr sz="2400" baseline="-25000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7" name="Rounded Rectangle 21">
            <a:extLst>
              <a:ext uri="{FF2B5EF4-FFF2-40B4-BE49-F238E27FC236}">
                <a16:creationId xmlns:a16="http://schemas.microsoft.com/office/drawing/2014/main" id="{403DB8AA-217F-686A-466C-7CD2D287923F}"/>
              </a:ext>
            </a:extLst>
          </p:cNvPr>
          <p:cNvSpPr/>
          <p:nvPr/>
        </p:nvSpPr>
        <p:spPr>
          <a:xfrm rot="16200000">
            <a:off x="2286719" y="5545541"/>
            <a:ext cx="902302" cy="44450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9" rIns="45719" anchor="ctr">
            <a:normAutofit/>
          </a:bodyPr>
          <a:lstStyle/>
          <a:p>
            <a:pPr marL="0" indent="0" defTabSz="457200">
              <a:spcBef>
                <a:spcPts val="0"/>
              </a:spcBef>
              <a:defRPr sz="2400" baseline="-25000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8" name="Rounded Rectangle 22">
            <a:extLst>
              <a:ext uri="{FF2B5EF4-FFF2-40B4-BE49-F238E27FC236}">
                <a16:creationId xmlns:a16="http://schemas.microsoft.com/office/drawing/2014/main" id="{24853B91-9D01-ABFA-B7BF-4EB7D20A6357}"/>
              </a:ext>
            </a:extLst>
          </p:cNvPr>
          <p:cNvSpPr/>
          <p:nvPr/>
        </p:nvSpPr>
        <p:spPr>
          <a:xfrm rot="16200000">
            <a:off x="3119579" y="5545543"/>
            <a:ext cx="902302" cy="44450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9" rIns="45719" anchor="ctr">
            <a:normAutofit/>
          </a:bodyPr>
          <a:lstStyle/>
          <a:p>
            <a:pPr marL="0" indent="0" defTabSz="457200">
              <a:spcBef>
                <a:spcPts val="0"/>
              </a:spcBef>
              <a:defRPr sz="2400" baseline="-25000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9" name="Rounded Rectangle 23">
            <a:extLst>
              <a:ext uri="{FF2B5EF4-FFF2-40B4-BE49-F238E27FC236}">
                <a16:creationId xmlns:a16="http://schemas.microsoft.com/office/drawing/2014/main" id="{DEA2B242-1AB1-32F4-7D41-40DBA17E880C}"/>
              </a:ext>
            </a:extLst>
          </p:cNvPr>
          <p:cNvSpPr/>
          <p:nvPr/>
        </p:nvSpPr>
        <p:spPr>
          <a:xfrm rot="16200000">
            <a:off x="3952438" y="5545543"/>
            <a:ext cx="902302" cy="44450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9" rIns="45719" anchor="ctr">
            <a:normAutofit/>
          </a:bodyPr>
          <a:lstStyle/>
          <a:p>
            <a:pPr marL="0" indent="0" defTabSz="457200">
              <a:spcBef>
                <a:spcPts val="0"/>
              </a:spcBef>
              <a:defRPr sz="2400" baseline="-25000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0" name="Rounded Rectangle 24">
            <a:extLst>
              <a:ext uri="{FF2B5EF4-FFF2-40B4-BE49-F238E27FC236}">
                <a16:creationId xmlns:a16="http://schemas.microsoft.com/office/drawing/2014/main" id="{E7106362-CF9D-E707-6597-7B29D1DD2F36}"/>
              </a:ext>
            </a:extLst>
          </p:cNvPr>
          <p:cNvSpPr/>
          <p:nvPr/>
        </p:nvSpPr>
        <p:spPr>
          <a:xfrm rot="16200000">
            <a:off x="4785298" y="5542189"/>
            <a:ext cx="902302" cy="44450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9" rIns="45719" anchor="ctr">
            <a:normAutofit/>
          </a:bodyPr>
          <a:lstStyle/>
          <a:p>
            <a:pPr marL="0" indent="0" defTabSz="457200">
              <a:spcBef>
                <a:spcPts val="0"/>
              </a:spcBef>
              <a:defRPr sz="2400" baseline="-25000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1" name="Rounded Rectangle 25">
            <a:extLst>
              <a:ext uri="{FF2B5EF4-FFF2-40B4-BE49-F238E27FC236}">
                <a16:creationId xmlns:a16="http://schemas.microsoft.com/office/drawing/2014/main" id="{BB5A15CD-13F3-BC54-D589-A7554A15DDBC}"/>
              </a:ext>
            </a:extLst>
          </p:cNvPr>
          <p:cNvSpPr/>
          <p:nvPr/>
        </p:nvSpPr>
        <p:spPr>
          <a:xfrm rot="16200000">
            <a:off x="5618158" y="5545542"/>
            <a:ext cx="902302" cy="44450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9" rIns="45719" anchor="ctr">
            <a:normAutofit/>
          </a:bodyPr>
          <a:lstStyle/>
          <a:p>
            <a:pPr marL="0" indent="0" defTabSz="457200">
              <a:spcBef>
                <a:spcPts val="0"/>
              </a:spcBef>
              <a:defRPr sz="2400" baseline="-25000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2" name="TextBox 26">
            <a:extLst>
              <a:ext uri="{FF2B5EF4-FFF2-40B4-BE49-F238E27FC236}">
                <a16:creationId xmlns:a16="http://schemas.microsoft.com/office/drawing/2014/main" id="{8DBEC69A-4534-6082-B977-E2791E3CB10F}"/>
              </a:ext>
            </a:extLst>
          </p:cNvPr>
          <p:cNvSpPr txBox="1"/>
          <p:nvPr/>
        </p:nvSpPr>
        <p:spPr>
          <a:xfrm>
            <a:off x="750262" y="6258333"/>
            <a:ext cx="8174284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0" indent="0" algn="l" defTabSz="457200">
              <a:spcBef>
                <a:spcPts val="0"/>
              </a:spcBef>
              <a:defRPr sz="2600"/>
            </a:pPr>
            <a:r>
              <a:rPr lang="en-US" dirty="0"/>
              <a:t>How     to       go    from  </a:t>
            </a:r>
            <a:r>
              <a:rPr dirty="0">
                <a:solidFill>
                  <a:schemeClr val="accent6"/>
                </a:solidFill>
              </a:rPr>
              <a:t>Santa Barbara</a:t>
            </a:r>
            <a:r>
              <a:rPr dirty="0"/>
              <a:t> </a:t>
            </a:r>
            <a:r>
              <a:rPr lang="en-US" dirty="0"/>
              <a:t>to</a:t>
            </a:r>
            <a:r>
              <a:rPr dirty="0"/>
              <a:t> </a:t>
            </a:r>
            <a:r>
              <a:rPr lang="en-US" dirty="0"/>
              <a:t>     </a:t>
            </a:r>
            <a:r>
              <a:rPr lang="en-US" dirty="0">
                <a:solidFill>
                  <a:schemeClr val="accent1"/>
                </a:solidFill>
              </a:rPr>
              <a:t>Los</a:t>
            </a:r>
            <a:r>
              <a:rPr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  Angeles</a:t>
            </a:r>
            <a:r>
              <a:rPr dirty="0"/>
              <a:t> </a:t>
            </a:r>
            <a:r>
              <a:rPr lang="en-US" dirty="0"/>
              <a:t> ?</a:t>
            </a:r>
            <a:endParaRPr dirty="0"/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4278B61F-8467-B7EC-5CF9-19DB4D5396D0}"/>
              </a:ext>
            </a:extLst>
          </p:cNvPr>
          <p:cNvSpPr txBox="1"/>
          <p:nvPr/>
        </p:nvSpPr>
        <p:spPr>
          <a:xfrm>
            <a:off x="2679715" y="5399874"/>
            <a:ext cx="2434046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0" indent="0" algn="l" defTabSz="457200">
              <a:spcBef>
                <a:spcPts val="0"/>
              </a:spcBef>
              <a:defRPr sz="4000">
                <a:solidFill>
                  <a:schemeClr val="accent5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Embedding</a:t>
            </a:r>
          </a:p>
        </p:txBody>
      </p:sp>
      <p:sp>
        <p:nvSpPr>
          <p:cNvPr id="14" name="Down Arrow 33">
            <a:extLst>
              <a:ext uri="{FF2B5EF4-FFF2-40B4-BE49-F238E27FC236}">
                <a16:creationId xmlns:a16="http://schemas.microsoft.com/office/drawing/2014/main" id="{8C27D2E1-741B-E5AB-F9B4-BCF2F6B389CA}"/>
              </a:ext>
            </a:extLst>
          </p:cNvPr>
          <p:cNvSpPr/>
          <p:nvPr/>
        </p:nvSpPr>
        <p:spPr>
          <a:xfrm rot="10800000" flipH="1">
            <a:off x="4705224" y="5013955"/>
            <a:ext cx="229589" cy="235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061"/>
                </a:moveTo>
                <a:lnTo>
                  <a:pt x="5400" y="11061"/>
                </a:lnTo>
                <a:lnTo>
                  <a:pt x="5400" y="0"/>
                </a:lnTo>
                <a:lnTo>
                  <a:pt x="16200" y="0"/>
                </a:lnTo>
                <a:lnTo>
                  <a:pt x="16200" y="11061"/>
                </a:lnTo>
                <a:lnTo>
                  <a:pt x="21600" y="11061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chemeClr val="accent1">
                  <a:hueOff val="920269"/>
                  <a:lumOff val="40176"/>
                </a:schemeClr>
              </a:gs>
              <a:gs pos="35000">
                <a:srgbClr val="C2D0FF"/>
              </a:gs>
              <a:gs pos="100000">
                <a:schemeClr val="accent1">
                  <a:hueOff val="995483"/>
                  <a:lumOff val="52516"/>
                </a:schemeClr>
              </a:gs>
            </a:gsLst>
            <a:lin ang="16200000"/>
          </a:gradFill>
          <a:ln>
            <a:solidFill>
              <a:srgbClr val="006AD6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>
            <a:normAutofit fontScale="55000" lnSpcReduction="20000"/>
          </a:bodyPr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defRPr sz="2400">
                <a:solidFill>
                  <a:srgbClr val="0D0D0D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5" name="Down Arrow 34">
            <a:extLst>
              <a:ext uri="{FF2B5EF4-FFF2-40B4-BE49-F238E27FC236}">
                <a16:creationId xmlns:a16="http://schemas.microsoft.com/office/drawing/2014/main" id="{C5008B61-F3CF-AE50-4BD1-42ABA22E19DA}"/>
              </a:ext>
            </a:extLst>
          </p:cNvPr>
          <p:cNvSpPr/>
          <p:nvPr/>
        </p:nvSpPr>
        <p:spPr>
          <a:xfrm rot="10800000" flipH="1">
            <a:off x="1002300" y="3156667"/>
            <a:ext cx="139701" cy="27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0050A1"/>
              </a:gs>
              <a:gs pos="80000">
                <a:srgbClr val="0068D4"/>
              </a:gs>
              <a:gs pos="100000">
                <a:srgbClr val="0069D5"/>
              </a:gs>
            </a:gsLst>
            <a:lin ang="16200000"/>
          </a:gradFill>
          <a:ln>
            <a:solidFill>
              <a:srgbClr val="006AD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>
            <a:normAutofit fontScale="85000" lnSpcReduction="20000"/>
          </a:bodyPr>
          <a:lstStyle/>
          <a:p>
            <a:pPr marL="0" indent="0" defTabSz="457200">
              <a:spcBef>
                <a:spcPts val="0"/>
              </a:spcBef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6" name="Down Arrow 35">
            <a:extLst>
              <a:ext uri="{FF2B5EF4-FFF2-40B4-BE49-F238E27FC236}">
                <a16:creationId xmlns:a16="http://schemas.microsoft.com/office/drawing/2014/main" id="{8EBB141C-4421-E417-B1B2-592741AF36C6}"/>
              </a:ext>
            </a:extLst>
          </p:cNvPr>
          <p:cNvSpPr/>
          <p:nvPr/>
        </p:nvSpPr>
        <p:spPr>
          <a:xfrm rot="10800000" flipH="1">
            <a:off x="1835160" y="3156667"/>
            <a:ext cx="139701" cy="27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0050A1"/>
              </a:gs>
              <a:gs pos="80000">
                <a:srgbClr val="0068D4"/>
              </a:gs>
              <a:gs pos="100000">
                <a:srgbClr val="0069D5"/>
              </a:gs>
            </a:gsLst>
            <a:lin ang="16200000"/>
          </a:gradFill>
          <a:ln>
            <a:solidFill>
              <a:srgbClr val="006AD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>
            <a:normAutofit fontScale="85000" lnSpcReduction="20000"/>
          </a:bodyPr>
          <a:lstStyle/>
          <a:p>
            <a:pPr marL="0" indent="0" defTabSz="457200">
              <a:spcBef>
                <a:spcPts val="0"/>
              </a:spcBef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7" name="Down Arrow 36">
            <a:extLst>
              <a:ext uri="{FF2B5EF4-FFF2-40B4-BE49-F238E27FC236}">
                <a16:creationId xmlns:a16="http://schemas.microsoft.com/office/drawing/2014/main" id="{000669CD-7DB8-20B4-5837-83FCEEA4FDFD}"/>
              </a:ext>
            </a:extLst>
          </p:cNvPr>
          <p:cNvSpPr/>
          <p:nvPr/>
        </p:nvSpPr>
        <p:spPr>
          <a:xfrm rot="10800000" flipH="1">
            <a:off x="2668019" y="3156667"/>
            <a:ext cx="139701" cy="27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0050A1"/>
              </a:gs>
              <a:gs pos="80000">
                <a:srgbClr val="0068D4"/>
              </a:gs>
              <a:gs pos="100000">
                <a:srgbClr val="0069D5"/>
              </a:gs>
            </a:gsLst>
            <a:lin ang="16200000"/>
          </a:gradFill>
          <a:ln>
            <a:solidFill>
              <a:srgbClr val="006AD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>
            <a:normAutofit fontScale="85000" lnSpcReduction="20000"/>
          </a:bodyPr>
          <a:lstStyle/>
          <a:p>
            <a:pPr marL="0" indent="0" defTabSz="457200">
              <a:spcBef>
                <a:spcPts val="0"/>
              </a:spcBef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8" name="Down Arrow 37">
            <a:extLst>
              <a:ext uri="{FF2B5EF4-FFF2-40B4-BE49-F238E27FC236}">
                <a16:creationId xmlns:a16="http://schemas.microsoft.com/office/drawing/2014/main" id="{3C718314-173E-A80C-E2F8-33F392FE7FC2}"/>
              </a:ext>
            </a:extLst>
          </p:cNvPr>
          <p:cNvSpPr/>
          <p:nvPr/>
        </p:nvSpPr>
        <p:spPr>
          <a:xfrm rot="10800000" flipH="1">
            <a:off x="3500879" y="3156667"/>
            <a:ext cx="139701" cy="27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0050A1"/>
              </a:gs>
              <a:gs pos="80000">
                <a:srgbClr val="0068D4"/>
              </a:gs>
              <a:gs pos="100000">
                <a:srgbClr val="0069D5"/>
              </a:gs>
            </a:gsLst>
            <a:lin ang="16200000"/>
          </a:gradFill>
          <a:ln>
            <a:solidFill>
              <a:srgbClr val="006AD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>
            <a:normAutofit fontScale="85000" lnSpcReduction="20000"/>
          </a:bodyPr>
          <a:lstStyle/>
          <a:p>
            <a:pPr marL="0" indent="0" defTabSz="457200">
              <a:spcBef>
                <a:spcPts val="0"/>
              </a:spcBef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9" name="Down Arrow 38">
            <a:extLst>
              <a:ext uri="{FF2B5EF4-FFF2-40B4-BE49-F238E27FC236}">
                <a16:creationId xmlns:a16="http://schemas.microsoft.com/office/drawing/2014/main" id="{EB77CE9C-67B4-A8A8-74A4-5991B23F167F}"/>
              </a:ext>
            </a:extLst>
          </p:cNvPr>
          <p:cNvSpPr/>
          <p:nvPr/>
        </p:nvSpPr>
        <p:spPr>
          <a:xfrm rot="10800000" flipH="1">
            <a:off x="4333739" y="3156667"/>
            <a:ext cx="139701" cy="27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0050A1"/>
              </a:gs>
              <a:gs pos="80000">
                <a:srgbClr val="0068D4"/>
              </a:gs>
              <a:gs pos="100000">
                <a:srgbClr val="0069D5"/>
              </a:gs>
            </a:gsLst>
            <a:lin ang="16200000"/>
          </a:gradFill>
          <a:ln>
            <a:solidFill>
              <a:srgbClr val="006AD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>
            <a:normAutofit fontScale="85000" lnSpcReduction="20000"/>
          </a:bodyPr>
          <a:lstStyle/>
          <a:p>
            <a:pPr marL="0" indent="0" defTabSz="457200">
              <a:spcBef>
                <a:spcPts val="0"/>
              </a:spcBef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20" name="Down Arrow 39">
            <a:extLst>
              <a:ext uri="{FF2B5EF4-FFF2-40B4-BE49-F238E27FC236}">
                <a16:creationId xmlns:a16="http://schemas.microsoft.com/office/drawing/2014/main" id="{6400ACF0-87AA-87E7-B3E3-BF039B01BBB2}"/>
              </a:ext>
            </a:extLst>
          </p:cNvPr>
          <p:cNvSpPr/>
          <p:nvPr/>
        </p:nvSpPr>
        <p:spPr>
          <a:xfrm rot="10800000" flipH="1">
            <a:off x="5166599" y="3156667"/>
            <a:ext cx="139701" cy="27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0050A1"/>
              </a:gs>
              <a:gs pos="80000">
                <a:srgbClr val="0068D4"/>
              </a:gs>
              <a:gs pos="100000">
                <a:srgbClr val="0069D5"/>
              </a:gs>
            </a:gsLst>
            <a:lin ang="16200000"/>
          </a:gradFill>
          <a:ln>
            <a:solidFill>
              <a:srgbClr val="006AD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>
            <a:normAutofit fontScale="85000" lnSpcReduction="20000"/>
          </a:bodyPr>
          <a:lstStyle/>
          <a:p>
            <a:pPr marL="0" indent="0" defTabSz="457200">
              <a:spcBef>
                <a:spcPts val="0"/>
              </a:spcBef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21" name="Down Arrow 40">
            <a:extLst>
              <a:ext uri="{FF2B5EF4-FFF2-40B4-BE49-F238E27FC236}">
                <a16:creationId xmlns:a16="http://schemas.microsoft.com/office/drawing/2014/main" id="{45F532F8-998C-E352-E64A-398E902CBD25}"/>
              </a:ext>
            </a:extLst>
          </p:cNvPr>
          <p:cNvSpPr/>
          <p:nvPr/>
        </p:nvSpPr>
        <p:spPr>
          <a:xfrm rot="10800000" flipH="1">
            <a:off x="6832318" y="3156667"/>
            <a:ext cx="139701" cy="27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0050A1"/>
              </a:gs>
              <a:gs pos="80000">
                <a:srgbClr val="0068D4"/>
              </a:gs>
              <a:gs pos="100000">
                <a:srgbClr val="0069D5"/>
              </a:gs>
            </a:gsLst>
            <a:lin ang="16200000"/>
          </a:gradFill>
          <a:ln>
            <a:solidFill>
              <a:srgbClr val="006AD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>
            <a:normAutofit fontScale="85000" lnSpcReduction="20000"/>
          </a:bodyPr>
          <a:lstStyle/>
          <a:p>
            <a:pPr marL="0" indent="0" defTabSz="457200">
              <a:spcBef>
                <a:spcPts val="0"/>
              </a:spcBef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22" name="TextBox 41">
            <a:extLst>
              <a:ext uri="{FF2B5EF4-FFF2-40B4-BE49-F238E27FC236}">
                <a16:creationId xmlns:a16="http://schemas.microsoft.com/office/drawing/2014/main" id="{1B14FDD9-41AE-E91B-74EE-D0260FCB2546}"/>
              </a:ext>
            </a:extLst>
          </p:cNvPr>
          <p:cNvSpPr txBox="1"/>
          <p:nvPr/>
        </p:nvSpPr>
        <p:spPr>
          <a:xfrm>
            <a:off x="664103" y="2564357"/>
            <a:ext cx="8479897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0" indent="0" algn="l" defTabSz="457200">
              <a:spcBef>
                <a:spcPts val="0"/>
              </a:spcBef>
              <a:defRPr sz="3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endParaRPr dirty="0"/>
          </a:p>
        </p:txBody>
      </p:sp>
      <p:sp>
        <p:nvSpPr>
          <p:cNvPr id="23" name="Rounded Rectangle 25">
            <a:extLst>
              <a:ext uri="{FF2B5EF4-FFF2-40B4-BE49-F238E27FC236}">
                <a16:creationId xmlns:a16="http://schemas.microsoft.com/office/drawing/2014/main" id="{7D015603-A238-689B-97B8-175FD4111C6F}"/>
              </a:ext>
            </a:extLst>
          </p:cNvPr>
          <p:cNvSpPr/>
          <p:nvPr/>
        </p:nvSpPr>
        <p:spPr>
          <a:xfrm rot="16200000">
            <a:off x="6451017" y="5542189"/>
            <a:ext cx="902302" cy="44450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9" rIns="45719" anchor="ctr">
            <a:normAutofit/>
          </a:bodyPr>
          <a:lstStyle/>
          <a:p>
            <a:pPr marL="0" indent="0" defTabSz="457200">
              <a:spcBef>
                <a:spcPts val="0"/>
              </a:spcBef>
              <a:defRPr sz="2400" baseline="-25000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24" name="Rounded Rectangle 25">
            <a:extLst>
              <a:ext uri="{FF2B5EF4-FFF2-40B4-BE49-F238E27FC236}">
                <a16:creationId xmlns:a16="http://schemas.microsoft.com/office/drawing/2014/main" id="{EDD377C9-BC36-13C0-2308-89D7C558B248}"/>
              </a:ext>
            </a:extLst>
          </p:cNvPr>
          <p:cNvSpPr/>
          <p:nvPr/>
        </p:nvSpPr>
        <p:spPr>
          <a:xfrm rot="16200000">
            <a:off x="7283877" y="5542189"/>
            <a:ext cx="902302" cy="44450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9" rIns="45719" anchor="ctr">
            <a:normAutofit/>
          </a:bodyPr>
          <a:lstStyle/>
          <a:p>
            <a:pPr marL="0" indent="0" defTabSz="457200">
              <a:spcBef>
                <a:spcPts val="0"/>
              </a:spcBef>
              <a:defRPr sz="2400" baseline="-25000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25" name="LSTM">
            <a:extLst>
              <a:ext uri="{FF2B5EF4-FFF2-40B4-BE49-F238E27FC236}">
                <a16:creationId xmlns:a16="http://schemas.microsoft.com/office/drawing/2014/main" id="{78D8894F-3A6E-9586-083A-34F3CA58982D}"/>
              </a:ext>
            </a:extLst>
          </p:cNvPr>
          <p:cNvSpPr/>
          <p:nvPr/>
        </p:nvSpPr>
        <p:spPr>
          <a:xfrm>
            <a:off x="849900" y="4375173"/>
            <a:ext cx="7940238" cy="56081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</a:lvl1pPr>
          </a:lstStyle>
          <a:p>
            <a:pPr algn="ctr"/>
            <a:r>
              <a:rPr lang="en-US" sz="2800" dirty="0"/>
              <a:t>BERT</a:t>
            </a:r>
            <a:endParaRPr sz="2800" dirty="0"/>
          </a:p>
        </p:txBody>
      </p:sp>
      <p:sp>
        <p:nvSpPr>
          <p:cNvPr id="26" name="Down Arrow 32">
            <a:extLst>
              <a:ext uri="{FF2B5EF4-FFF2-40B4-BE49-F238E27FC236}">
                <a16:creationId xmlns:a16="http://schemas.microsoft.com/office/drawing/2014/main" id="{F8AE21FF-D790-3AC6-DDF2-36035B1B2136}"/>
              </a:ext>
            </a:extLst>
          </p:cNvPr>
          <p:cNvSpPr/>
          <p:nvPr/>
        </p:nvSpPr>
        <p:spPr>
          <a:xfrm rot="10800000" flipH="1">
            <a:off x="4625840" y="4103242"/>
            <a:ext cx="229589" cy="235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061"/>
                </a:moveTo>
                <a:lnTo>
                  <a:pt x="5400" y="11061"/>
                </a:lnTo>
                <a:lnTo>
                  <a:pt x="5400" y="0"/>
                </a:lnTo>
                <a:lnTo>
                  <a:pt x="16200" y="0"/>
                </a:lnTo>
                <a:lnTo>
                  <a:pt x="16200" y="11061"/>
                </a:lnTo>
                <a:lnTo>
                  <a:pt x="21600" y="11061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chemeClr val="accent1">
                  <a:hueOff val="920269"/>
                  <a:lumOff val="40176"/>
                </a:schemeClr>
              </a:gs>
              <a:gs pos="35000">
                <a:srgbClr val="C2D0FF"/>
              </a:gs>
              <a:gs pos="100000">
                <a:schemeClr val="accent1">
                  <a:hueOff val="995483"/>
                  <a:lumOff val="52516"/>
                </a:schemeClr>
              </a:gs>
            </a:gsLst>
            <a:lin ang="16200000"/>
          </a:gradFill>
          <a:ln>
            <a:solidFill>
              <a:srgbClr val="006AD6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>
            <a:normAutofit fontScale="55000" lnSpcReduction="20000"/>
          </a:bodyPr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defRPr sz="2400">
                <a:solidFill>
                  <a:srgbClr val="0D0D0D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27" name="Linear">
            <a:extLst>
              <a:ext uri="{FF2B5EF4-FFF2-40B4-BE49-F238E27FC236}">
                <a16:creationId xmlns:a16="http://schemas.microsoft.com/office/drawing/2014/main" id="{034C8F4A-73B7-3AAC-AE3A-6E870D94DCC0}"/>
              </a:ext>
            </a:extLst>
          </p:cNvPr>
          <p:cNvSpPr/>
          <p:nvPr/>
        </p:nvSpPr>
        <p:spPr>
          <a:xfrm>
            <a:off x="849900" y="3501122"/>
            <a:ext cx="7940238" cy="56081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</a:lvl1pPr>
          </a:lstStyle>
          <a:p>
            <a:pPr algn="ctr"/>
            <a:r>
              <a:rPr sz="2800" dirty="0"/>
              <a:t>Linear</a:t>
            </a:r>
          </a:p>
        </p:txBody>
      </p:sp>
      <p:sp>
        <p:nvSpPr>
          <p:cNvPr id="28" name="Down Arrow 40">
            <a:extLst>
              <a:ext uri="{FF2B5EF4-FFF2-40B4-BE49-F238E27FC236}">
                <a16:creationId xmlns:a16="http://schemas.microsoft.com/office/drawing/2014/main" id="{70B5D45E-7BF4-F090-C053-94C28EBEECA3}"/>
              </a:ext>
            </a:extLst>
          </p:cNvPr>
          <p:cNvSpPr/>
          <p:nvPr/>
        </p:nvSpPr>
        <p:spPr>
          <a:xfrm rot="10800000" flipH="1">
            <a:off x="5999458" y="3156667"/>
            <a:ext cx="139701" cy="27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0050A1"/>
              </a:gs>
              <a:gs pos="80000">
                <a:srgbClr val="0068D4"/>
              </a:gs>
              <a:gs pos="100000">
                <a:srgbClr val="0069D5"/>
              </a:gs>
            </a:gsLst>
            <a:lin ang="16200000"/>
          </a:gradFill>
          <a:ln>
            <a:solidFill>
              <a:srgbClr val="006AD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>
            <a:normAutofit fontScale="85000" lnSpcReduction="20000"/>
          </a:bodyPr>
          <a:lstStyle/>
          <a:p>
            <a:pPr marL="0" indent="0" defTabSz="457200">
              <a:spcBef>
                <a:spcPts val="0"/>
              </a:spcBef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29" name="Down Arrow 40">
            <a:extLst>
              <a:ext uri="{FF2B5EF4-FFF2-40B4-BE49-F238E27FC236}">
                <a16:creationId xmlns:a16="http://schemas.microsoft.com/office/drawing/2014/main" id="{23D6B240-B61E-C926-4D0C-0221AB75A146}"/>
              </a:ext>
            </a:extLst>
          </p:cNvPr>
          <p:cNvSpPr/>
          <p:nvPr/>
        </p:nvSpPr>
        <p:spPr>
          <a:xfrm rot="10800000" flipH="1">
            <a:off x="7665177" y="3156667"/>
            <a:ext cx="139701" cy="27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0050A1"/>
              </a:gs>
              <a:gs pos="80000">
                <a:srgbClr val="0068D4"/>
              </a:gs>
              <a:gs pos="100000">
                <a:srgbClr val="0069D5"/>
              </a:gs>
            </a:gsLst>
            <a:lin ang="16200000"/>
          </a:gradFill>
          <a:ln>
            <a:solidFill>
              <a:srgbClr val="006AD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>
            <a:normAutofit fontScale="85000" lnSpcReduction="20000"/>
          </a:bodyPr>
          <a:lstStyle/>
          <a:p>
            <a:pPr marL="0" indent="0" defTabSz="457200">
              <a:spcBef>
                <a:spcPts val="0"/>
              </a:spcBef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30" name="Rounded Rectangle 25">
            <a:extLst>
              <a:ext uri="{FF2B5EF4-FFF2-40B4-BE49-F238E27FC236}">
                <a16:creationId xmlns:a16="http://schemas.microsoft.com/office/drawing/2014/main" id="{77CFFF26-0405-97A0-0EEA-E56EFF448B73}"/>
              </a:ext>
            </a:extLst>
          </p:cNvPr>
          <p:cNvSpPr/>
          <p:nvPr/>
        </p:nvSpPr>
        <p:spPr>
          <a:xfrm rot="16200000">
            <a:off x="8116736" y="5550579"/>
            <a:ext cx="902302" cy="44450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9" rIns="45719" anchor="ctr">
            <a:normAutofit/>
          </a:bodyPr>
          <a:lstStyle/>
          <a:p>
            <a:pPr marL="0" indent="0" defTabSz="457200">
              <a:spcBef>
                <a:spcPts val="0"/>
              </a:spcBef>
              <a:defRPr sz="2400" baseline="-25000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31" name="Down Arrow 40">
            <a:extLst>
              <a:ext uri="{FF2B5EF4-FFF2-40B4-BE49-F238E27FC236}">
                <a16:creationId xmlns:a16="http://schemas.microsoft.com/office/drawing/2014/main" id="{E2209886-5F89-E9AE-A455-A249ED6DE666}"/>
              </a:ext>
            </a:extLst>
          </p:cNvPr>
          <p:cNvSpPr/>
          <p:nvPr/>
        </p:nvSpPr>
        <p:spPr>
          <a:xfrm rot="10800000" flipH="1">
            <a:off x="8498036" y="3176319"/>
            <a:ext cx="139701" cy="27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0050A1"/>
              </a:gs>
              <a:gs pos="80000">
                <a:srgbClr val="0068D4"/>
              </a:gs>
              <a:gs pos="100000">
                <a:srgbClr val="0069D5"/>
              </a:gs>
            </a:gsLst>
            <a:lin ang="16200000"/>
          </a:gradFill>
          <a:ln>
            <a:solidFill>
              <a:srgbClr val="006AD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>
            <a:normAutofit fontScale="85000" lnSpcReduction="20000"/>
          </a:bodyPr>
          <a:lstStyle/>
          <a:p>
            <a:pPr marL="0" indent="0" defTabSz="457200">
              <a:spcBef>
                <a:spcPts val="0"/>
              </a:spcBef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32" name="Linear">
            <a:extLst>
              <a:ext uri="{FF2B5EF4-FFF2-40B4-BE49-F238E27FC236}">
                <a16:creationId xmlns:a16="http://schemas.microsoft.com/office/drawing/2014/main" id="{E4405E5C-6BD3-0321-E64D-41C38F673FCE}"/>
              </a:ext>
            </a:extLst>
          </p:cNvPr>
          <p:cNvSpPr/>
          <p:nvPr/>
        </p:nvSpPr>
        <p:spPr>
          <a:xfrm>
            <a:off x="2630413" y="2506084"/>
            <a:ext cx="2304400" cy="560815"/>
          </a:xfrm>
          <a:prstGeom prst="roundRect">
            <a:avLst>
              <a:gd name="adj" fmla="val 16667"/>
            </a:avLst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5719" rIns="45719" anchor="ctr">
            <a:norm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</a:lvl1pPr>
          </a:lstStyle>
          <a:p>
            <a:pPr algn="ctr"/>
            <a:r>
              <a:rPr lang="en-US" sz="2800" dirty="0"/>
              <a:t>CRF-loss</a:t>
            </a:r>
            <a:endParaRPr sz="2800" dirty="0"/>
          </a:p>
        </p:txBody>
      </p:sp>
      <p:sp>
        <p:nvSpPr>
          <p:cNvPr id="33" name="Linear">
            <a:extLst>
              <a:ext uri="{FF2B5EF4-FFF2-40B4-BE49-F238E27FC236}">
                <a16:creationId xmlns:a16="http://schemas.microsoft.com/office/drawing/2014/main" id="{EA4231D3-557B-0014-A8C2-848A0B8433FA}"/>
              </a:ext>
            </a:extLst>
          </p:cNvPr>
          <p:cNvSpPr/>
          <p:nvPr/>
        </p:nvSpPr>
        <p:spPr>
          <a:xfrm>
            <a:off x="5916000" y="2463682"/>
            <a:ext cx="2304400" cy="560815"/>
          </a:xfrm>
          <a:prstGeom prst="roundRect">
            <a:avLst>
              <a:gd name="adj" fmla="val 16667"/>
            </a:avLst>
          </a:prstGeom>
          <a:ln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45719" rIns="45719" anchor="ctr">
            <a:norm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</a:lvl1pPr>
          </a:lstStyle>
          <a:p>
            <a:pPr algn="ctr"/>
            <a:r>
              <a:rPr lang="en-US" sz="2800" dirty="0"/>
              <a:t>CRF-Decoding</a:t>
            </a:r>
            <a:endParaRPr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62678D-E162-8099-1F9D-E9B6385DB4E0}"/>
              </a:ext>
            </a:extLst>
          </p:cNvPr>
          <p:cNvSpPr txBox="1"/>
          <p:nvPr/>
        </p:nvSpPr>
        <p:spPr>
          <a:xfrm>
            <a:off x="5999458" y="3543903"/>
            <a:ext cx="2845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Size: hidden to #label</a:t>
            </a:r>
          </a:p>
        </p:txBody>
      </p:sp>
    </p:spTree>
    <p:extLst>
      <p:ext uri="{BB962C8B-B14F-4D97-AF65-F5344CB8AC3E}">
        <p14:creationId xmlns:p14="http://schemas.microsoft.com/office/powerpoint/2010/main" val="4061952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E785AE-7CFC-8149-E040-E3B261984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Labels: K</a:t>
            </a:r>
          </a:p>
          <a:p>
            <a:r>
              <a:rPr lang="en-US" dirty="0"/>
              <a:t>A: transition matrix (K x K)</a:t>
            </a:r>
          </a:p>
          <a:p>
            <a:r>
              <a:rPr lang="en-US" dirty="0"/>
              <a:t>Using dynamic programming to compute the log-partition function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B7F68A-C2A8-D321-9D85-FCD8610B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22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973EB0-C830-171F-28D0-979B59BD3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BERT-CRF</a:t>
            </a:r>
          </a:p>
        </p:txBody>
      </p:sp>
    </p:spTree>
    <p:extLst>
      <p:ext uri="{BB962C8B-B14F-4D97-AF65-F5344CB8AC3E}">
        <p14:creationId xmlns:p14="http://schemas.microsoft.com/office/powerpoint/2010/main" val="163153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D9E3B8-7792-5E2C-1A44-FAD1CD894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pass to compute last hidden layer from BERT</a:t>
            </a:r>
          </a:p>
          <a:p>
            <a:r>
              <a:rPr lang="en-US" dirty="0"/>
              <a:t>Using Viterbi algorithm to compute max prob. label seq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D76D43-B749-0ADA-58FA-2CF521E9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23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03615A-654D-4871-61EA-FA7BBAB2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</a:t>
            </a:r>
          </a:p>
        </p:txBody>
      </p:sp>
    </p:spTree>
    <p:extLst>
      <p:ext uri="{BB962C8B-B14F-4D97-AF65-F5344CB8AC3E}">
        <p14:creationId xmlns:p14="http://schemas.microsoft.com/office/powerpoint/2010/main" val="936415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6DA99B-BE7A-68F3-6C6D-A3F833B6D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query </a:t>
            </a:r>
            <a:r>
              <a:rPr lang="en-US"/>
              <a:t>intent parsing for Baidu Map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3D6A20-BE8E-A9ED-B2D7-8335359B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24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D35104-A9A6-0DFA-F03E-6C510DCF1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1215707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4C8C93-A6A4-14DC-6A20-0922502D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Approximate Inference</a:t>
            </a:r>
          </a:p>
          <a:p>
            <a:pPr lvl="1"/>
            <a:r>
              <a:rPr lang="en-US" dirty="0"/>
              <a:t>Variational Inference</a:t>
            </a:r>
          </a:p>
          <a:p>
            <a:pPr lvl="1"/>
            <a:r>
              <a:rPr lang="en-US" dirty="0"/>
              <a:t>Sampling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D75E8-AD23-8C6F-20BC-F2BB2FF4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25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925512-8D0A-2807-7EEB-150E0F49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up</a:t>
            </a:r>
          </a:p>
        </p:txBody>
      </p:sp>
    </p:spTree>
    <p:extLst>
      <p:ext uri="{BB962C8B-B14F-4D97-AF65-F5344CB8AC3E}">
        <p14:creationId xmlns:p14="http://schemas.microsoft.com/office/powerpoint/2010/main" val="140540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02429" y="6245225"/>
            <a:ext cx="28437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342900" marR="0" indent="114300" algn="ctr" defTabSz="914400" rtl="0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342900" marR="0" indent="571500" algn="ctr" defTabSz="914400" rtl="0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342900" marR="0" indent="1028700" algn="ctr" defTabSz="914400" rtl="0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342900" marR="0" indent="1485900" algn="ctr" defTabSz="914400" rtl="0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342900" marR="0" indent="1943100" algn="ctr" defTabSz="914400" rtl="0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342900" marR="0" indent="2400300" algn="ctr" defTabSz="914400" rtl="0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342900" marR="0" indent="2857500" algn="ctr" defTabSz="914400" rtl="0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342900" marR="0" indent="3314700" algn="ctr" defTabSz="914400" rtl="0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3</a:t>
            </a:fld>
            <a:endParaRPr/>
          </a:p>
        </p:txBody>
      </p:sp>
      <p:sp>
        <p:nvSpPr>
          <p:cNvPr id="86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r>
              <a:rPr dirty="0"/>
              <a:t>Understanding Query Intent</a:t>
            </a:r>
          </a:p>
        </p:txBody>
      </p:sp>
      <p:sp>
        <p:nvSpPr>
          <p:cNvPr id="869" name="TextBox 11"/>
          <p:cNvSpPr txBox="1"/>
          <p:nvPr/>
        </p:nvSpPr>
        <p:spPr>
          <a:xfrm>
            <a:off x="958891" y="2855656"/>
            <a:ext cx="802032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indent="0" algn="l" defTabSz="548640">
              <a:spcBef>
                <a:spcPts val="0"/>
              </a:spcBef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 sz="2800" dirty="0"/>
              <a:t>How to go from </a:t>
            </a:r>
            <a:r>
              <a:rPr sz="2800" u="sng" dirty="0">
                <a:solidFill>
                  <a:schemeClr val="accent6"/>
                </a:solidFill>
              </a:rPr>
              <a:t>Santa Barbara</a:t>
            </a:r>
            <a:r>
              <a:rPr sz="2800" dirty="0"/>
              <a:t> to </a:t>
            </a:r>
            <a:r>
              <a:rPr sz="2800" u="sng" dirty="0">
                <a:solidFill>
                  <a:schemeClr val="accent4"/>
                </a:solidFill>
              </a:rPr>
              <a:t>Log Angeles</a:t>
            </a:r>
            <a:r>
              <a:rPr sz="2800" dirty="0">
                <a:solidFill>
                  <a:schemeClr val="accent4"/>
                </a:solidFill>
              </a:rPr>
              <a:t> </a:t>
            </a:r>
            <a:r>
              <a:rPr sz="2800" dirty="0"/>
              <a:t>?</a:t>
            </a:r>
          </a:p>
        </p:txBody>
      </p:sp>
      <p:pic>
        <p:nvPicPr>
          <p:cNvPr id="87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55" y="3649341"/>
            <a:ext cx="3086152" cy="3038540"/>
          </a:xfrm>
          <a:prstGeom prst="rect">
            <a:avLst/>
          </a:prstGeom>
          <a:ln w="12700">
            <a:miter lim="400000"/>
          </a:ln>
        </p:spPr>
      </p:pic>
      <p:sp>
        <p:nvSpPr>
          <p:cNvPr id="871" name="TextBox 11"/>
          <p:cNvSpPr txBox="1"/>
          <p:nvPr/>
        </p:nvSpPr>
        <p:spPr>
          <a:xfrm>
            <a:off x="958891" y="2027869"/>
            <a:ext cx="802032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indent="0" algn="l" defTabSz="548640">
              <a:spcBef>
                <a:spcPts val="0"/>
              </a:spcBef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 sz="2800" u="sng" dirty="0">
                <a:solidFill>
                  <a:schemeClr val="accent1"/>
                </a:solidFill>
              </a:rPr>
              <a:t>Noodle house</a:t>
            </a:r>
            <a:r>
              <a:rPr sz="2800" dirty="0"/>
              <a:t> near </a:t>
            </a:r>
            <a:r>
              <a:rPr sz="2800" u="sng" dirty="0">
                <a:solidFill>
                  <a:schemeClr val="accent6"/>
                </a:solidFill>
              </a:rPr>
              <a:t>Santa Barbara</a:t>
            </a:r>
          </a:p>
        </p:txBody>
      </p:sp>
      <p:sp>
        <p:nvSpPr>
          <p:cNvPr id="872" name="[Keyword]"/>
          <p:cNvSpPr txBox="1"/>
          <p:nvPr/>
        </p:nvSpPr>
        <p:spPr>
          <a:xfrm>
            <a:off x="1276154" y="2348065"/>
            <a:ext cx="145937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t>[Keyword]</a:t>
            </a:r>
          </a:p>
        </p:txBody>
      </p:sp>
      <p:sp>
        <p:nvSpPr>
          <p:cNvPr id="873" name="[Location]"/>
          <p:cNvSpPr txBox="1"/>
          <p:nvPr/>
        </p:nvSpPr>
        <p:spPr>
          <a:xfrm>
            <a:off x="4230712" y="2348065"/>
            <a:ext cx="1425883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chemeClr val="accent6"/>
                </a:solidFill>
              </a:defRPr>
            </a:lvl1pPr>
          </a:lstStyle>
          <a:p>
            <a:r>
              <a:t>[Location]</a:t>
            </a:r>
          </a:p>
        </p:txBody>
      </p:sp>
      <p:sp>
        <p:nvSpPr>
          <p:cNvPr id="874" name="[Origin]"/>
          <p:cNvSpPr txBox="1"/>
          <p:nvPr/>
        </p:nvSpPr>
        <p:spPr>
          <a:xfrm>
            <a:off x="3748561" y="3206106"/>
            <a:ext cx="1086556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chemeClr val="accent6"/>
                </a:solidFill>
              </a:defRPr>
            </a:lvl1pPr>
          </a:lstStyle>
          <a:p>
            <a:r>
              <a:rPr dirty="0"/>
              <a:t>[Origin]</a:t>
            </a:r>
          </a:p>
        </p:txBody>
      </p:sp>
      <p:sp>
        <p:nvSpPr>
          <p:cNvPr id="875" name="[Destination]"/>
          <p:cNvSpPr txBox="1"/>
          <p:nvPr/>
        </p:nvSpPr>
        <p:spPr>
          <a:xfrm>
            <a:off x="5805639" y="3206106"/>
            <a:ext cx="17984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chemeClr val="accent4"/>
                </a:solidFill>
              </a:defRPr>
            </a:lvl1pPr>
          </a:lstStyle>
          <a:p>
            <a:r>
              <a:t>[Destination]</a:t>
            </a:r>
          </a:p>
        </p:txBody>
      </p:sp>
      <p:sp>
        <p:nvSpPr>
          <p:cNvPr id="876" name="Sequence Labelling"/>
          <p:cNvSpPr txBox="1"/>
          <p:nvPr/>
        </p:nvSpPr>
        <p:spPr>
          <a:xfrm>
            <a:off x="323402" y="1217133"/>
            <a:ext cx="865581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sz="2800" dirty="0"/>
              <a:t>Building a conversational assistant for Google Map?</a:t>
            </a:r>
            <a:endParaRPr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649DB2-E232-35F5-E232-1900BA114BEF}"/>
              </a:ext>
            </a:extLst>
          </p:cNvPr>
          <p:cNvSpPr txBox="1"/>
          <p:nvPr/>
        </p:nvSpPr>
        <p:spPr>
          <a:xfrm>
            <a:off x="3973616" y="4569736"/>
            <a:ext cx="4657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Sequence Labelling problem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2429" y="6245225"/>
            <a:ext cx="284372" cy="28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342900" marR="0" indent="114300" algn="ctr" defTabSz="914400" rtl="0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342900" marR="0" indent="571500" algn="ctr" defTabSz="914400" rtl="0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342900" marR="0" indent="1028700" algn="ctr" defTabSz="914400" rtl="0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342900" marR="0" indent="1485900" algn="ctr" defTabSz="914400" rtl="0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342900" marR="0" indent="1943100" algn="ctr" defTabSz="914400" rtl="0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342900" marR="0" indent="2400300" algn="ctr" defTabSz="914400" rtl="0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342900" marR="0" indent="2857500" algn="ctr" defTabSz="914400" rtl="0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342900" marR="0" indent="3314700" algn="ctr" defTabSz="914400" rtl="0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4</a:t>
            </a:fld>
            <a:endParaRPr/>
          </a:p>
        </p:txBody>
      </p:sp>
      <p:sp>
        <p:nvSpPr>
          <p:cNvPr id="90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822959">
              <a:defRPr sz="4319"/>
            </a:lvl1pPr>
          </a:lstStyle>
          <a:p>
            <a:r>
              <a:rPr lang="en-US" dirty="0"/>
              <a:t>Parsing Query Intent</a:t>
            </a:r>
            <a:endParaRPr dirty="0"/>
          </a:p>
        </p:txBody>
      </p:sp>
      <p:sp>
        <p:nvSpPr>
          <p:cNvPr id="904" name="Rounded Rectangle 19"/>
          <p:cNvSpPr/>
          <p:nvPr/>
        </p:nvSpPr>
        <p:spPr>
          <a:xfrm rot="16200000">
            <a:off x="372980" y="4639882"/>
            <a:ext cx="902302" cy="44450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9" rIns="45719" anchor="ctr">
            <a:normAutofit/>
          </a:bodyPr>
          <a:lstStyle/>
          <a:p>
            <a:pPr marL="0" indent="0" defTabSz="457200">
              <a:spcBef>
                <a:spcPts val="0"/>
              </a:spcBef>
              <a:defRPr sz="2400" baseline="-25000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905" name="Rounded Rectangle 20"/>
          <p:cNvSpPr/>
          <p:nvPr/>
        </p:nvSpPr>
        <p:spPr>
          <a:xfrm rot="16200000">
            <a:off x="1205840" y="4636529"/>
            <a:ext cx="902302" cy="44450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9" rIns="45719" anchor="ctr">
            <a:normAutofit/>
          </a:bodyPr>
          <a:lstStyle/>
          <a:p>
            <a:pPr marL="0" indent="0" defTabSz="457200">
              <a:spcBef>
                <a:spcPts val="0"/>
              </a:spcBef>
              <a:defRPr sz="2400" baseline="-25000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906" name="Rounded Rectangle 21"/>
          <p:cNvSpPr/>
          <p:nvPr/>
        </p:nvSpPr>
        <p:spPr>
          <a:xfrm rot="16200000">
            <a:off x="2038700" y="4639881"/>
            <a:ext cx="902302" cy="44450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9" rIns="45719" anchor="ctr">
            <a:normAutofit/>
          </a:bodyPr>
          <a:lstStyle/>
          <a:p>
            <a:pPr marL="0" indent="0" defTabSz="457200">
              <a:spcBef>
                <a:spcPts val="0"/>
              </a:spcBef>
              <a:defRPr sz="2400" baseline="-25000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907" name="Rounded Rectangle 22"/>
          <p:cNvSpPr/>
          <p:nvPr/>
        </p:nvSpPr>
        <p:spPr>
          <a:xfrm rot="16200000">
            <a:off x="2871560" y="4639883"/>
            <a:ext cx="902302" cy="44450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9" rIns="45719" anchor="ctr">
            <a:normAutofit/>
          </a:bodyPr>
          <a:lstStyle/>
          <a:p>
            <a:pPr marL="0" indent="0" defTabSz="457200">
              <a:spcBef>
                <a:spcPts val="0"/>
              </a:spcBef>
              <a:defRPr sz="2400" baseline="-25000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908" name="Rounded Rectangle 23"/>
          <p:cNvSpPr/>
          <p:nvPr/>
        </p:nvSpPr>
        <p:spPr>
          <a:xfrm rot="16200000">
            <a:off x="3704419" y="4639883"/>
            <a:ext cx="902302" cy="44450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9" rIns="45719" anchor="ctr">
            <a:normAutofit/>
          </a:bodyPr>
          <a:lstStyle/>
          <a:p>
            <a:pPr marL="0" indent="0" defTabSz="457200">
              <a:spcBef>
                <a:spcPts val="0"/>
              </a:spcBef>
              <a:defRPr sz="2400" baseline="-25000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909" name="Rounded Rectangle 24"/>
          <p:cNvSpPr/>
          <p:nvPr/>
        </p:nvSpPr>
        <p:spPr>
          <a:xfrm rot="16200000">
            <a:off x="4537279" y="4636529"/>
            <a:ext cx="902302" cy="44450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9" rIns="45719" anchor="ctr">
            <a:normAutofit/>
          </a:bodyPr>
          <a:lstStyle/>
          <a:p>
            <a:pPr marL="0" indent="0" defTabSz="457200">
              <a:spcBef>
                <a:spcPts val="0"/>
              </a:spcBef>
              <a:defRPr sz="2400" baseline="-25000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910" name="Rounded Rectangle 25"/>
          <p:cNvSpPr/>
          <p:nvPr/>
        </p:nvSpPr>
        <p:spPr>
          <a:xfrm rot="16200000">
            <a:off x="5370139" y="4639882"/>
            <a:ext cx="902302" cy="44450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9" rIns="45719" anchor="ctr">
            <a:normAutofit/>
          </a:bodyPr>
          <a:lstStyle/>
          <a:p>
            <a:pPr marL="0" indent="0" defTabSz="457200">
              <a:spcBef>
                <a:spcPts val="0"/>
              </a:spcBef>
              <a:defRPr sz="2400" baseline="-25000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911" name="TextBox 26"/>
          <p:cNvSpPr txBox="1"/>
          <p:nvPr/>
        </p:nvSpPr>
        <p:spPr>
          <a:xfrm>
            <a:off x="502243" y="5352673"/>
            <a:ext cx="8174284" cy="89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0" indent="0" algn="l" defTabSz="457200">
              <a:spcBef>
                <a:spcPts val="0"/>
              </a:spcBef>
              <a:defRPr sz="2600"/>
            </a:pPr>
            <a:r>
              <a:rPr lang="en-US" dirty="0"/>
              <a:t>How     to       go    from  </a:t>
            </a:r>
            <a:r>
              <a:rPr dirty="0">
                <a:solidFill>
                  <a:schemeClr val="accent6"/>
                </a:solidFill>
              </a:rPr>
              <a:t>Santa Barbara</a:t>
            </a:r>
            <a:r>
              <a:rPr dirty="0"/>
              <a:t> </a:t>
            </a:r>
            <a:r>
              <a:rPr lang="en-US" dirty="0"/>
              <a:t>to</a:t>
            </a:r>
            <a:r>
              <a:rPr dirty="0"/>
              <a:t> </a:t>
            </a:r>
            <a:r>
              <a:rPr lang="en-US" dirty="0"/>
              <a:t>     </a:t>
            </a:r>
            <a:r>
              <a:rPr lang="en-US" dirty="0">
                <a:solidFill>
                  <a:schemeClr val="accent1"/>
                </a:solidFill>
              </a:rPr>
              <a:t>Los</a:t>
            </a:r>
            <a:r>
              <a:rPr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  Angeles</a:t>
            </a:r>
            <a:r>
              <a:rPr dirty="0"/>
              <a:t> </a:t>
            </a:r>
            <a:r>
              <a:rPr lang="en-US" dirty="0"/>
              <a:t> ?</a:t>
            </a:r>
            <a:endParaRPr dirty="0"/>
          </a:p>
          <a:p>
            <a:pPr marL="0" indent="0" algn="l" defTabSz="457200">
              <a:spcBef>
                <a:spcPts val="0"/>
              </a:spcBef>
              <a:defRPr sz="2600"/>
            </a:pPr>
            <a:r>
              <a:rPr dirty="0"/>
              <a:t>1640  </a:t>
            </a:r>
            <a:r>
              <a:rPr lang="en-US" dirty="0"/>
              <a:t> </a:t>
            </a:r>
            <a:r>
              <a:rPr dirty="0"/>
              <a:t>897     45  </a:t>
            </a:r>
            <a:r>
              <a:rPr lang="en-US" dirty="0"/>
              <a:t>  </a:t>
            </a:r>
            <a:r>
              <a:rPr dirty="0"/>
              <a:t>1890  </a:t>
            </a:r>
            <a:r>
              <a:rPr lang="en-US" dirty="0"/>
              <a:t> </a:t>
            </a:r>
            <a:r>
              <a:rPr dirty="0"/>
              <a:t>  78 </a:t>
            </a:r>
            <a:r>
              <a:rPr lang="en-US" dirty="0"/>
              <a:t>  </a:t>
            </a:r>
            <a:r>
              <a:rPr dirty="0"/>
              <a:t>  943 </a:t>
            </a:r>
            <a:r>
              <a:rPr lang="en-US" dirty="0"/>
              <a:t>   </a:t>
            </a:r>
            <a:r>
              <a:rPr dirty="0"/>
              <a:t> 3521  782 </a:t>
            </a:r>
            <a:r>
              <a:rPr lang="en-US" dirty="0"/>
              <a:t>    </a:t>
            </a:r>
            <a:r>
              <a:rPr dirty="0"/>
              <a:t> 533</a:t>
            </a:r>
            <a:r>
              <a:rPr lang="en-US" dirty="0"/>
              <a:t>     13</a:t>
            </a:r>
            <a:endParaRPr dirty="0"/>
          </a:p>
        </p:txBody>
      </p:sp>
      <p:sp>
        <p:nvSpPr>
          <p:cNvPr id="912" name="TextBox 27"/>
          <p:cNvSpPr txBox="1"/>
          <p:nvPr/>
        </p:nvSpPr>
        <p:spPr>
          <a:xfrm>
            <a:off x="2431696" y="4494214"/>
            <a:ext cx="2434046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0" indent="0" algn="l" defTabSz="457200">
              <a:spcBef>
                <a:spcPts val="0"/>
              </a:spcBef>
              <a:defRPr sz="4000">
                <a:solidFill>
                  <a:schemeClr val="accent5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Embedding</a:t>
            </a:r>
          </a:p>
        </p:txBody>
      </p:sp>
      <p:sp>
        <p:nvSpPr>
          <p:cNvPr id="915" name="Down Arrow 33"/>
          <p:cNvSpPr/>
          <p:nvPr/>
        </p:nvSpPr>
        <p:spPr>
          <a:xfrm rot="10800000" flipH="1">
            <a:off x="4457205" y="4108295"/>
            <a:ext cx="229589" cy="235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061"/>
                </a:moveTo>
                <a:lnTo>
                  <a:pt x="5400" y="11061"/>
                </a:lnTo>
                <a:lnTo>
                  <a:pt x="5400" y="0"/>
                </a:lnTo>
                <a:lnTo>
                  <a:pt x="16200" y="0"/>
                </a:lnTo>
                <a:lnTo>
                  <a:pt x="16200" y="11061"/>
                </a:lnTo>
                <a:lnTo>
                  <a:pt x="21600" y="11061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chemeClr val="accent1">
                  <a:hueOff val="920269"/>
                  <a:lumOff val="40176"/>
                </a:schemeClr>
              </a:gs>
              <a:gs pos="35000">
                <a:srgbClr val="C2D0FF"/>
              </a:gs>
              <a:gs pos="100000">
                <a:schemeClr val="accent1">
                  <a:hueOff val="995483"/>
                  <a:lumOff val="52516"/>
                </a:schemeClr>
              </a:gs>
            </a:gsLst>
            <a:lin ang="16200000"/>
          </a:gradFill>
          <a:ln>
            <a:solidFill>
              <a:srgbClr val="006AD6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>
            <a:normAutofit fontScale="55000" lnSpcReduction="20000"/>
          </a:bodyPr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defRPr sz="2400">
                <a:solidFill>
                  <a:srgbClr val="0D0D0D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916" name="Down Arrow 34"/>
          <p:cNvSpPr/>
          <p:nvPr/>
        </p:nvSpPr>
        <p:spPr>
          <a:xfrm rot="10800000" flipH="1">
            <a:off x="754281" y="2251007"/>
            <a:ext cx="139701" cy="27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0050A1"/>
              </a:gs>
              <a:gs pos="80000">
                <a:srgbClr val="0068D4"/>
              </a:gs>
              <a:gs pos="100000">
                <a:srgbClr val="0069D5"/>
              </a:gs>
            </a:gsLst>
            <a:lin ang="16200000"/>
          </a:gradFill>
          <a:ln>
            <a:solidFill>
              <a:srgbClr val="006AD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>
            <a:normAutofit fontScale="85000" lnSpcReduction="20000"/>
          </a:bodyPr>
          <a:lstStyle/>
          <a:p>
            <a:pPr marL="0" indent="0" defTabSz="457200">
              <a:spcBef>
                <a:spcPts val="0"/>
              </a:spcBef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917" name="Down Arrow 35"/>
          <p:cNvSpPr/>
          <p:nvPr/>
        </p:nvSpPr>
        <p:spPr>
          <a:xfrm rot="10800000" flipH="1">
            <a:off x="1587141" y="2251007"/>
            <a:ext cx="139701" cy="27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0050A1"/>
              </a:gs>
              <a:gs pos="80000">
                <a:srgbClr val="0068D4"/>
              </a:gs>
              <a:gs pos="100000">
                <a:srgbClr val="0069D5"/>
              </a:gs>
            </a:gsLst>
            <a:lin ang="16200000"/>
          </a:gradFill>
          <a:ln>
            <a:solidFill>
              <a:srgbClr val="006AD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>
            <a:normAutofit fontScale="85000" lnSpcReduction="20000"/>
          </a:bodyPr>
          <a:lstStyle/>
          <a:p>
            <a:pPr marL="0" indent="0" defTabSz="457200">
              <a:spcBef>
                <a:spcPts val="0"/>
              </a:spcBef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918" name="Down Arrow 36"/>
          <p:cNvSpPr/>
          <p:nvPr/>
        </p:nvSpPr>
        <p:spPr>
          <a:xfrm rot="10800000" flipH="1">
            <a:off x="2420000" y="2251007"/>
            <a:ext cx="139701" cy="27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0050A1"/>
              </a:gs>
              <a:gs pos="80000">
                <a:srgbClr val="0068D4"/>
              </a:gs>
              <a:gs pos="100000">
                <a:srgbClr val="0069D5"/>
              </a:gs>
            </a:gsLst>
            <a:lin ang="16200000"/>
          </a:gradFill>
          <a:ln>
            <a:solidFill>
              <a:srgbClr val="006AD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>
            <a:normAutofit fontScale="85000" lnSpcReduction="20000"/>
          </a:bodyPr>
          <a:lstStyle/>
          <a:p>
            <a:pPr marL="0" indent="0" defTabSz="457200">
              <a:spcBef>
                <a:spcPts val="0"/>
              </a:spcBef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919" name="Down Arrow 37"/>
          <p:cNvSpPr/>
          <p:nvPr/>
        </p:nvSpPr>
        <p:spPr>
          <a:xfrm rot="10800000" flipH="1">
            <a:off x="3252860" y="2251007"/>
            <a:ext cx="139701" cy="27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0050A1"/>
              </a:gs>
              <a:gs pos="80000">
                <a:srgbClr val="0068D4"/>
              </a:gs>
              <a:gs pos="100000">
                <a:srgbClr val="0069D5"/>
              </a:gs>
            </a:gsLst>
            <a:lin ang="16200000"/>
          </a:gradFill>
          <a:ln>
            <a:solidFill>
              <a:srgbClr val="006AD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>
            <a:normAutofit fontScale="85000" lnSpcReduction="20000"/>
          </a:bodyPr>
          <a:lstStyle/>
          <a:p>
            <a:pPr marL="0" indent="0" defTabSz="457200">
              <a:spcBef>
                <a:spcPts val="0"/>
              </a:spcBef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920" name="Down Arrow 38"/>
          <p:cNvSpPr/>
          <p:nvPr/>
        </p:nvSpPr>
        <p:spPr>
          <a:xfrm rot="10800000" flipH="1">
            <a:off x="4085720" y="2251007"/>
            <a:ext cx="139701" cy="27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0050A1"/>
              </a:gs>
              <a:gs pos="80000">
                <a:srgbClr val="0068D4"/>
              </a:gs>
              <a:gs pos="100000">
                <a:srgbClr val="0069D5"/>
              </a:gs>
            </a:gsLst>
            <a:lin ang="16200000"/>
          </a:gradFill>
          <a:ln>
            <a:solidFill>
              <a:srgbClr val="006AD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>
            <a:normAutofit fontScale="85000" lnSpcReduction="20000"/>
          </a:bodyPr>
          <a:lstStyle/>
          <a:p>
            <a:pPr marL="0" indent="0" defTabSz="457200">
              <a:spcBef>
                <a:spcPts val="0"/>
              </a:spcBef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921" name="Down Arrow 39"/>
          <p:cNvSpPr/>
          <p:nvPr/>
        </p:nvSpPr>
        <p:spPr>
          <a:xfrm rot="10800000" flipH="1">
            <a:off x="4918580" y="2251007"/>
            <a:ext cx="139701" cy="27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0050A1"/>
              </a:gs>
              <a:gs pos="80000">
                <a:srgbClr val="0068D4"/>
              </a:gs>
              <a:gs pos="100000">
                <a:srgbClr val="0069D5"/>
              </a:gs>
            </a:gsLst>
            <a:lin ang="16200000"/>
          </a:gradFill>
          <a:ln>
            <a:solidFill>
              <a:srgbClr val="006AD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>
            <a:normAutofit fontScale="85000" lnSpcReduction="20000"/>
          </a:bodyPr>
          <a:lstStyle/>
          <a:p>
            <a:pPr marL="0" indent="0" defTabSz="457200">
              <a:spcBef>
                <a:spcPts val="0"/>
              </a:spcBef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922" name="Down Arrow 40"/>
          <p:cNvSpPr/>
          <p:nvPr/>
        </p:nvSpPr>
        <p:spPr>
          <a:xfrm rot="10800000" flipH="1">
            <a:off x="6584299" y="2251007"/>
            <a:ext cx="139701" cy="27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0050A1"/>
              </a:gs>
              <a:gs pos="80000">
                <a:srgbClr val="0068D4"/>
              </a:gs>
              <a:gs pos="100000">
                <a:srgbClr val="0069D5"/>
              </a:gs>
            </a:gsLst>
            <a:lin ang="16200000"/>
          </a:gradFill>
          <a:ln>
            <a:solidFill>
              <a:srgbClr val="006AD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>
            <a:normAutofit fontScale="85000" lnSpcReduction="20000"/>
          </a:bodyPr>
          <a:lstStyle/>
          <a:p>
            <a:pPr marL="0" indent="0" defTabSz="457200">
              <a:spcBef>
                <a:spcPts val="0"/>
              </a:spcBef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923" name="TextBox 41"/>
          <p:cNvSpPr txBox="1"/>
          <p:nvPr/>
        </p:nvSpPr>
        <p:spPr>
          <a:xfrm>
            <a:off x="416084" y="1658697"/>
            <a:ext cx="8479897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0" indent="0" algn="l" defTabSz="457200">
              <a:spcBef>
                <a:spcPts val="0"/>
              </a:spcBef>
              <a:defRPr sz="3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/>
              <a:t>  O      O      O </a:t>
            </a:r>
            <a:r>
              <a:rPr lang="en-US" dirty="0"/>
              <a:t>     O  </a:t>
            </a:r>
            <a:r>
              <a:rPr dirty="0"/>
              <a:t> B-</a:t>
            </a:r>
            <a:r>
              <a:rPr lang="en-US" dirty="0"/>
              <a:t>SRC</a:t>
            </a:r>
            <a:r>
              <a:rPr dirty="0"/>
              <a:t> I-</a:t>
            </a:r>
            <a:r>
              <a:rPr lang="en-US" dirty="0"/>
              <a:t>SRC</a:t>
            </a:r>
            <a:r>
              <a:rPr dirty="0"/>
              <a:t> O  B-</a:t>
            </a:r>
            <a:r>
              <a:rPr lang="en-US" dirty="0"/>
              <a:t>DST</a:t>
            </a:r>
            <a:r>
              <a:rPr dirty="0"/>
              <a:t> I-</a:t>
            </a:r>
            <a:r>
              <a:rPr lang="en-US" dirty="0"/>
              <a:t>DST</a:t>
            </a:r>
            <a:r>
              <a:rPr dirty="0"/>
              <a:t> O</a:t>
            </a:r>
          </a:p>
        </p:txBody>
      </p:sp>
      <p:sp>
        <p:nvSpPr>
          <p:cNvPr id="924" name="Rounded Rectangle 25"/>
          <p:cNvSpPr/>
          <p:nvPr/>
        </p:nvSpPr>
        <p:spPr>
          <a:xfrm rot="16200000">
            <a:off x="6202998" y="4636529"/>
            <a:ext cx="902302" cy="44450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9" rIns="45719" anchor="ctr">
            <a:normAutofit/>
          </a:bodyPr>
          <a:lstStyle/>
          <a:p>
            <a:pPr marL="0" indent="0" defTabSz="457200">
              <a:spcBef>
                <a:spcPts val="0"/>
              </a:spcBef>
              <a:defRPr sz="2400" baseline="-25000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925" name="Rounded Rectangle 25"/>
          <p:cNvSpPr/>
          <p:nvPr/>
        </p:nvSpPr>
        <p:spPr>
          <a:xfrm rot="16200000">
            <a:off x="7035858" y="4636529"/>
            <a:ext cx="902302" cy="44450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9" rIns="45719" anchor="ctr">
            <a:normAutofit/>
          </a:bodyPr>
          <a:lstStyle/>
          <a:p>
            <a:pPr marL="0" indent="0" defTabSz="457200">
              <a:spcBef>
                <a:spcPts val="0"/>
              </a:spcBef>
              <a:defRPr sz="2400" baseline="-25000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926" name="LSTM"/>
          <p:cNvSpPr/>
          <p:nvPr/>
        </p:nvSpPr>
        <p:spPr>
          <a:xfrm>
            <a:off x="601881" y="3469513"/>
            <a:ext cx="7940238" cy="56081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</a:lvl1pPr>
          </a:lstStyle>
          <a:p>
            <a:pPr algn="ctr"/>
            <a:r>
              <a:rPr lang="en-US" sz="2800" dirty="0"/>
              <a:t>BERT</a:t>
            </a:r>
            <a:endParaRPr sz="2800" dirty="0"/>
          </a:p>
        </p:txBody>
      </p:sp>
      <p:sp>
        <p:nvSpPr>
          <p:cNvPr id="927" name="Down Arrow 32"/>
          <p:cNvSpPr/>
          <p:nvPr/>
        </p:nvSpPr>
        <p:spPr>
          <a:xfrm rot="10800000" flipH="1">
            <a:off x="4377821" y="3197582"/>
            <a:ext cx="229589" cy="235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061"/>
                </a:moveTo>
                <a:lnTo>
                  <a:pt x="5400" y="11061"/>
                </a:lnTo>
                <a:lnTo>
                  <a:pt x="5400" y="0"/>
                </a:lnTo>
                <a:lnTo>
                  <a:pt x="16200" y="0"/>
                </a:lnTo>
                <a:lnTo>
                  <a:pt x="16200" y="11061"/>
                </a:lnTo>
                <a:lnTo>
                  <a:pt x="21600" y="11061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chemeClr val="accent1">
                  <a:hueOff val="920269"/>
                  <a:lumOff val="40176"/>
                </a:schemeClr>
              </a:gs>
              <a:gs pos="35000">
                <a:srgbClr val="C2D0FF"/>
              </a:gs>
              <a:gs pos="100000">
                <a:schemeClr val="accent1">
                  <a:hueOff val="995483"/>
                  <a:lumOff val="52516"/>
                </a:schemeClr>
              </a:gs>
            </a:gsLst>
            <a:lin ang="16200000"/>
          </a:gradFill>
          <a:ln>
            <a:solidFill>
              <a:srgbClr val="006AD6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>
            <a:normAutofit fontScale="55000" lnSpcReduction="20000"/>
          </a:bodyPr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defRPr sz="2400">
                <a:solidFill>
                  <a:srgbClr val="0D0D0D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928" name="Linear"/>
          <p:cNvSpPr/>
          <p:nvPr/>
        </p:nvSpPr>
        <p:spPr>
          <a:xfrm>
            <a:off x="601881" y="2595462"/>
            <a:ext cx="7940238" cy="56081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</a:lvl1pPr>
          </a:lstStyle>
          <a:p>
            <a:pPr algn="ctr"/>
            <a:r>
              <a:rPr sz="2800" dirty="0" err="1"/>
              <a:t>Linear</a:t>
            </a:r>
            <a:r>
              <a:rPr lang="en-US" sz="2800" dirty="0" err="1"/>
              <a:t>+Softmax</a:t>
            </a:r>
            <a:endParaRPr sz="2800" dirty="0"/>
          </a:p>
        </p:txBody>
      </p:sp>
      <p:sp>
        <p:nvSpPr>
          <p:cNvPr id="929" name="Down Arrow 40"/>
          <p:cNvSpPr/>
          <p:nvPr/>
        </p:nvSpPr>
        <p:spPr>
          <a:xfrm rot="10800000" flipH="1">
            <a:off x="5751439" y="2251007"/>
            <a:ext cx="139701" cy="27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0050A1"/>
              </a:gs>
              <a:gs pos="80000">
                <a:srgbClr val="0068D4"/>
              </a:gs>
              <a:gs pos="100000">
                <a:srgbClr val="0069D5"/>
              </a:gs>
            </a:gsLst>
            <a:lin ang="16200000"/>
          </a:gradFill>
          <a:ln>
            <a:solidFill>
              <a:srgbClr val="006AD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>
            <a:normAutofit fontScale="85000" lnSpcReduction="20000"/>
          </a:bodyPr>
          <a:lstStyle/>
          <a:p>
            <a:pPr marL="0" indent="0" defTabSz="457200">
              <a:spcBef>
                <a:spcPts val="0"/>
              </a:spcBef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930" name="Down Arrow 40"/>
          <p:cNvSpPr/>
          <p:nvPr/>
        </p:nvSpPr>
        <p:spPr>
          <a:xfrm rot="10800000" flipH="1">
            <a:off x="7417158" y="2251007"/>
            <a:ext cx="139701" cy="27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0050A1"/>
              </a:gs>
              <a:gs pos="80000">
                <a:srgbClr val="0068D4"/>
              </a:gs>
              <a:gs pos="100000">
                <a:srgbClr val="0069D5"/>
              </a:gs>
            </a:gsLst>
            <a:lin ang="16200000"/>
          </a:gradFill>
          <a:ln>
            <a:solidFill>
              <a:srgbClr val="006AD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>
            <a:normAutofit fontScale="85000" lnSpcReduction="20000"/>
          </a:bodyPr>
          <a:lstStyle/>
          <a:p>
            <a:pPr marL="0" indent="0" defTabSz="457200">
              <a:spcBef>
                <a:spcPts val="0"/>
              </a:spcBef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2" name="Rounded Rectangle 25">
            <a:extLst>
              <a:ext uri="{FF2B5EF4-FFF2-40B4-BE49-F238E27FC236}">
                <a16:creationId xmlns:a16="http://schemas.microsoft.com/office/drawing/2014/main" id="{A28BD6D2-11F3-89C0-4F36-6BBA5E004FF8}"/>
              </a:ext>
            </a:extLst>
          </p:cNvPr>
          <p:cNvSpPr/>
          <p:nvPr/>
        </p:nvSpPr>
        <p:spPr>
          <a:xfrm rot="16200000">
            <a:off x="7868717" y="4644919"/>
            <a:ext cx="902302" cy="44450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9" rIns="45719" anchor="ctr">
            <a:normAutofit/>
          </a:bodyPr>
          <a:lstStyle/>
          <a:p>
            <a:pPr marL="0" indent="0" defTabSz="457200">
              <a:spcBef>
                <a:spcPts val="0"/>
              </a:spcBef>
              <a:defRPr sz="2400" baseline="-25000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3" name="Down Arrow 40">
            <a:extLst>
              <a:ext uri="{FF2B5EF4-FFF2-40B4-BE49-F238E27FC236}">
                <a16:creationId xmlns:a16="http://schemas.microsoft.com/office/drawing/2014/main" id="{A06E3FAF-61CF-179D-99DD-AAE829871996}"/>
              </a:ext>
            </a:extLst>
          </p:cNvPr>
          <p:cNvSpPr/>
          <p:nvPr/>
        </p:nvSpPr>
        <p:spPr>
          <a:xfrm rot="10800000" flipH="1">
            <a:off x="8250017" y="2270659"/>
            <a:ext cx="139701" cy="27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0050A1"/>
              </a:gs>
              <a:gs pos="80000">
                <a:srgbClr val="0068D4"/>
              </a:gs>
              <a:gs pos="100000">
                <a:srgbClr val="0069D5"/>
              </a:gs>
            </a:gsLst>
            <a:lin ang="16200000"/>
          </a:gradFill>
          <a:ln>
            <a:solidFill>
              <a:srgbClr val="006AD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>
            <a:normAutofit fontScale="85000" lnSpcReduction="20000"/>
          </a:bodyPr>
          <a:lstStyle/>
          <a:p>
            <a:pPr marL="0" indent="0" defTabSz="457200">
              <a:spcBef>
                <a:spcPts val="0"/>
              </a:spcBef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FDD747-40A2-727B-34FB-7496FDFC93EF}"/>
                  </a:ext>
                </a:extLst>
              </p:cNvPr>
              <p:cNvSpPr txBox="1"/>
              <p:nvPr/>
            </p:nvSpPr>
            <p:spPr>
              <a:xfrm>
                <a:off x="301099" y="1078101"/>
                <a:ext cx="41815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FDD747-40A2-727B-34FB-7496FDFC9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99" y="1078101"/>
                <a:ext cx="4181593" cy="584775"/>
              </a:xfrm>
              <a:prstGeom prst="rect">
                <a:avLst/>
              </a:prstGeom>
              <a:blipFill>
                <a:blip r:embed="rId2"/>
                <a:stretch>
                  <a:fillRect r="-606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80429B4-0B52-2CE0-D6A6-A04BD4A2C3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4678731" cy="4754563"/>
              </a:xfrm>
            </p:spPr>
            <p:txBody>
              <a:bodyPr/>
              <a:lstStyle/>
              <a:p>
                <a:r>
                  <a:rPr lang="en-US" dirty="0"/>
                  <a:t>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independent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/>
                  <a:t>?</a:t>
                </a:r>
              </a:p>
              <a:p>
                <a:r>
                  <a:rPr lang="en-US" dirty="0"/>
                  <a:t>But neighboring labels are correlated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80429B4-0B52-2CE0-D6A6-A04BD4A2C3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4678731" cy="4754563"/>
              </a:xfrm>
              <a:blipFill>
                <a:blip r:embed="rId2"/>
                <a:stretch>
                  <a:fillRect l="-3252" t="-1867" r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1E86A1-845F-FAB1-0BF3-2DDEC327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C29243-B584-194D-E2E1-F725122A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Independent?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0DE001D-210F-1469-22F9-94CB95F92DDE}"/>
                  </a:ext>
                </a:extLst>
              </p:cNvPr>
              <p:cNvSpPr/>
              <p:nvPr/>
            </p:nvSpPr>
            <p:spPr>
              <a:xfrm>
                <a:off x="6711314" y="2166713"/>
                <a:ext cx="1030605" cy="1030605"/>
              </a:xfrm>
              <a:prstGeom prst="ellips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1..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0DE001D-210F-1469-22F9-94CB95F92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314" y="2166713"/>
                <a:ext cx="1030605" cy="103060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CCC501F-1422-E9FF-1C3D-C151A42D185D}"/>
                  </a:ext>
                </a:extLst>
              </p:cNvPr>
              <p:cNvSpPr/>
              <p:nvPr/>
            </p:nvSpPr>
            <p:spPr>
              <a:xfrm>
                <a:off x="5367400" y="4050378"/>
                <a:ext cx="795656" cy="795656"/>
              </a:xfrm>
              <a:prstGeom prst="ellipse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CCC501F-1422-E9FF-1C3D-C151A42D1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400" y="4050378"/>
                <a:ext cx="795656" cy="79565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9B194DD-FCAA-789D-A7A5-918564516637}"/>
                  </a:ext>
                </a:extLst>
              </p:cNvPr>
              <p:cNvSpPr/>
              <p:nvPr/>
            </p:nvSpPr>
            <p:spPr>
              <a:xfrm>
                <a:off x="6298056" y="4050378"/>
                <a:ext cx="795656" cy="795656"/>
              </a:xfrm>
              <a:prstGeom prst="ellipse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9B194DD-FCAA-789D-A7A5-918564516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056" y="4050378"/>
                <a:ext cx="795656" cy="79565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95C4509-1BED-29F3-D67A-C9DE3F9998CA}"/>
                  </a:ext>
                </a:extLst>
              </p:cNvPr>
              <p:cNvSpPr/>
              <p:nvPr/>
            </p:nvSpPr>
            <p:spPr>
              <a:xfrm>
                <a:off x="7228712" y="4050378"/>
                <a:ext cx="795656" cy="795656"/>
              </a:xfrm>
              <a:prstGeom prst="ellipse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95C4509-1BED-29F3-D67A-C9DE3F999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712" y="4050378"/>
                <a:ext cx="795656" cy="79565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AE21B59-27BC-1654-DC7A-E57CBE79B279}"/>
                  </a:ext>
                </a:extLst>
              </p:cNvPr>
              <p:cNvSpPr/>
              <p:nvPr/>
            </p:nvSpPr>
            <p:spPr>
              <a:xfrm>
                <a:off x="8159368" y="4050378"/>
                <a:ext cx="795656" cy="795656"/>
              </a:xfrm>
              <a:prstGeom prst="ellipse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AE21B59-27BC-1654-DC7A-E57CBE79B2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368" y="4050378"/>
                <a:ext cx="795656" cy="79565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4E10A3-8320-9F19-55D7-DFC982ED4303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 bwMode="auto">
          <a:xfrm flipH="1">
            <a:off x="5765228" y="3046389"/>
            <a:ext cx="1097015" cy="10039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0DD271-F3A1-69D4-ACFD-ADBB89FB203B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 bwMode="auto">
          <a:xfrm flipH="1">
            <a:off x="6695884" y="3197318"/>
            <a:ext cx="530733" cy="8530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EF9F36-4AFA-0843-8C1E-176FEF139902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 bwMode="auto">
          <a:xfrm>
            <a:off x="7226617" y="3197318"/>
            <a:ext cx="399923" cy="8530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5A9A02-50B3-1937-9927-E053FA50E9A8}"/>
              </a:ext>
            </a:extLst>
          </p:cNvPr>
          <p:cNvCxnSpPr>
            <a:cxnSpLocks/>
            <a:stCxn id="5" idx="5"/>
            <a:endCxn id="12" idx="0"/>
          </p:cNvCxnSpPr>
          <p:nvPr/>
        </p:nvCxnSpPr>
        <p:spPr bwMode="auto">
          <a:xfrm>
            <a:off x="7590990" y="3046389"/>
            <a:ext cx="966206" cy="10039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F5AEB04-4751-70F1-6E9F-400C53BFFC22}"/>
              </a:ext>
            </a:extLst>
          </p:cNvPr>
          <p:cNvSpPr txBox="1"/>
          <p:nvPr/>
        </p:nvSpPr>
        <p:spPr>
          <a:xfrm>
            <a:off x="686123" y="5263502"/>
            <a:ext cx="81286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548640">
              <a:spcBef>
                <a:spcPts val="0"/>
              </a:spcBef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 lang="en-US" sz="3200" dirty="0"/>
              <a:t>How to go from </a:t>
            </a:r>
            <a:r>
              <a:rPr lang="en-US" sz="3200" u="sng" dirty="0">
                <a:solidFill>
                  <a:schemeClr val="accent6"/>
                </a:solidFill>
              </a:rPr>
              <a:t>Santa Barbara</a:t>
            </a:r>
            <a:r>
              <a:rPr lang="en-US" sz="3200" dirty="0"/>
              <a:t> to </a:t>
            </a:r>
            <a:r>
              <a:rPr lang="en-US" sz="3200" u="sng" dirty="0">
                <a:solidFill>
                  <a:schemeClr val="accent4"/>
                </a:solidFill>
              </a:rPr>
              <a:t>Log Angeles</a:t>
            </a:r>
            <a:r>
              <a:rPr lang="en-US" sz="3200" dirty="0">
                <a:solidFill>
                  <a:schemeClr val="accent4"/>
                </a:solidFill>
              </a:rPr>
              <a:t> </a:t>
            </a:r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39766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8CA123F-C668-9E83-BB38-75308A238C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Using undirected graphs to represent probability distributions of random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8CA123F-C668-9E83-BB38-75308A238C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17" t="-35733" b="-84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A8C94F-0F6C-9519-24C8-3A9EE874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16BD4F-25AE-2AFA-DF5E-1631CD3B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Random Fields</a:t>
            </a:r>
          </a:p>
        </p:txBody>
      </p:sp>
      <p:pic>
        <p:nvPicPr>
          <p:cNvPr id="1026" name="Picture 2" descr="Undirected graphical representation of a joint probability of voting preferences over four individuals. The figure on the right illustrates the pairwise factors present in the model.">
            <a:extLst>
              <a:ext uri="{FF2B5EF4-FFF2-40B4-BE49-F238E27FC236}">
                <a16:creationId xmlns:a16="http://schemas.microsoft.com/office/drawing/2014/main" id="{AED4A8B2-7F2B-8E0B-97AE-21F48CAD1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1264" y="3519263"/>
            <a:ext cx="3602736" cy="177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E543FE-1133-265A-079C-E70908BBB85E}"/>
              </a:ext>
            </a:extLst>
          </p:cNvPr>
          <p:cNvSpPr txBox="1"/>
          <p:nvPr/>
        </p:nvSpPr>
        <p:spPr>
          <a:xfrm>
            <a:off x="3706368" y="621182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Normalizing term, also partition function</a:t>
            </a:r>
          </a:p>
          <a:p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66A0AD-61C2-2C1A-D346-92F68CDB3B03}"/>
              </a:ext>
            </a:extLst>
          </p:cNvPr>
          <p:cNvCxnSpPr>
            <a:cxnSpLocks/>
            <a:stCxn id="6" idx="1"/>
          </p:cNvCxnSpPr>
          <p:nvPr/>
        </p:nvCxnSpPr>
        <p:spPr bwMode="auto">
          <a:xfrm flipH="1" flipV="1">
            <a:off x="3389376" y="5954862"/>
            <a:ext cx="316992" cy="67245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173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FCE4A97-03D2-FD03-EA4C-74CCECD266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Markov Random Field is a probability distribution p over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defined by an undirected graph G, </a:t>
                </a:r>
                <a:r>
                  <a:rPr lang="en-US" dirty="0" err="1"/>
                  <a:t>s.t.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the partition function (normalizing constant)</a:t>
                </a:r>
              </a:p>
              <a:p>
                <a:pPr marL="0" indent="0">
                  <a:buNone/>
                </a:pPr>
                <a:r>
                  <a:rPr lang="en-US" dirty="0"/>
                  <a:t>C: max-cliques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FCE4A97-03D2-FD03-EA4C-74CCECD266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5867" r="-2160" b="-8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0C67DA-37C5-CFE0-1C03-DDB0F52F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6F52E4-C62D-B620-4DD3-966352EA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MRF</a:t>
            </a:r>
          </a:p>
        </p:txBody>
      </p:sp>
      <p:grpSp>
        <p:nvGrpSpPr>
          <p:cNvPr id="5" name="Group">
            <a:extLst>
              <a:ext uri="{FF2B5EF4-FFF2-40B4-BE49-F238E27FC236}">
                <a16:creationId xmlns:a16="http://schemas.microsoft.com/office/drawing/2014/main" id="{348F2ADB-7B65-0BBE-67D9-AB3935323E8B}"/>
              </a:ext>
            </a:extLst>
          </p:cNvPr>
          <p:cNvGrpSpPr/>
          <p:nvPr/>
        </p:nvGrpSpPr>
        <p:grpSpPr>
          <a:xfrm>
            <a:off x="4370056" y="4730496"/>
            <a:ext cx="4773944" cy="1990979"/>
            <a:chOff x="0" y="0"/>
            <a:chExt cx="7160471" cy="2990927"/>
          </a:xfrm>
        </p:grpSpPr>
        <p:sp>
          <p:nvSpPr>
            <p:cNvPr id="6" name="Shape">
              <a:extLst>
                <a:ext uri="{FF2B5EF4-FFF2-40B4-BE49-F238E27FC236}">
                  <a16:creationId xmlns:a16="http://schemas.microsoft.com/office/drawing/2014/main" id="{F3FD0DA1-6C7B-8F3C-4495-EF7952E74BD6}"/>
                </a:ext>
              </a:extLst>
            </p:cNvPr>
            <p:cNvSpPr/>
            <p:nvPr/>
          </p:nvSpPr>
          <p:spPr>
            <a:xfrm>
              <a:off x="5647299" y="533144"/>
              <a:ext cx="1454248" cy="1622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07" h="18409" extrusionOk="0">
                  <a:moveTo>
                    <a:pt x="15344" y="1687"/>
                  </a:moveTo>
                  <a:cubicBezTo>
                    <a:pt x="18533" y="4016"/>
                    <a:pt x="15467" y="8968"/>
                    <a:pt x="12887" y="12366"/>
                  </a:cubicBezTo>
                  <a:cubicBezTo>
                    <a:pt x="9622" y="16667"/>
                    <a:pt x="3117" y="20617"/>
                    <a:pt x="1151" y="16976"/>
                  </a:cubicBezTo>
                  <a:cubicBezTo>
                    <a:pt x="-3067" y="9165"/>
                    <a:pt x="5459" y="2770"/>
                    <a:pt x="8341" y="959"/>
                  </a:cubicBezTo>
                  <a:cubicBezTo>
                    <a:pt x="9692" y="109"/>
                    <a:pt x="11690" y="-983"/>
                    <a:pt x="15344" y="1687"/>
                  </a:cubicBezTo>
                  <a:close/>
                </a:path>
              </a:pathLst>
            </a:custGeom>
            <a:solidFill>
              <a:srgbClr val="0096FF">
                <a:alpha val="3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FF186552-CBB9-2A46-B8DF-8AE7AFB254A6}"/>
                </a:ext>
              </a:extLst>
            </p:cNvPr>
            <p:cNvSpPr/>
            <p:nvPr/>
          </p:nvSpPr>
          <p:spPr>
            <a:xfrm>
              <a:off x="0" y="82477"/>
              <a:ext cx="3017021" cy="2200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83" h="20388" extrusionOk="0">
                  <a:moveTo>
                    <a:pt x="8560" y="20"/>
                  </a:moveTo>
                  <a:cubicBezTo>
                    <a:pt x="10611" y="-277"/>
                    <a:pt x="16626" y="2695"/>
                    <a:pt x="17241" y="5767"/>
                  </a:cubicBezTo>
                  <a:cubicBezTo>
                    <a:pt x="17856" y="8839"/>
                    <a:pt x="20864" y="17162"/>
                    <a:pt x="18198" y="19242"/>
                  </a:cubicBezTo>
                  <a:cubicBezTo>
                    <a:pt x="15532" y="21323"/>
                    <a:pt x="8765" y="20629"/>
                    <a:pt x="4596" y="16666"/>
                  </a:cubicBezTo>
                  <a:cubicBezTo>
                    <a:pt x="426" y="12703"/>
                    <a:pt x="-736" y="8442"/>
                    <a:pt x="426" y="6262"/>
                  </a:cubicBezTo>
                  <a:cubicBezTo>
                    <a:pt x="1588" y="4083"/>
                    <a:pt x="5355" y="485"/>
                    <a:pt x="8560" y="20"/>
                  </a:cubicBezTo>
                  <a:close/>
                </a:path>
              </a:pathLst>
            </a:custGeom>
            <a:solidFill>
              <a:srgbClr val="00BD00">
                <a:alpha val="23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A631ADB1-3274-3BE9-DA8E-30B49FE40A99}"/>
                </a:ext>
              </a:extLst>
            </p:cNvPr>
            <p:cNvSpPr/>
            <p:nvPr/>
          </p:nvSpPr>
          <p:spPr>
            <a:xfrm>
              <a:off x="1476051" y="294724"/>
              <a:ext cx="2855281" cy="1983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87" h="19225" extrusionOk="0">
                  <a:moveTo>
                    <a:pt x="17480" y="3475"/>
                  </a:moveTo>
                  <a:cubicBezTo>
                    <a:pt x="19355" y="5465"/>
                    <a:pt x="20349" y="15849"/>
                    <a:pt x="17532" y="18026"/>
                  </a:cubicBezTo>
                  <a:cubicBezTo>
                    <a:pt x="14714" y="20203"/>
                    <a:pt x="7562" y="19477"/>
                    <a:pt x="3156" y="15331"/>
                  </a:cubicBezTo>
                  <a:cubicBezTo>
                    <a:pt x="-1251" y="11184"/>
                    <a:pt x="-128" y="3164"/>
                    <a:pt x="1100" y="884"/>
                  </a:cubicBezTo>
                  <a:cubicBezTo>
                    <a:pt x="2328" y="-1397"/>
                    <a:pt x="15332" y="1195"/>
                    <a:pt x="17480" y="3475"/>
                  </a:cubicBezTo>
                  <a:close/>
                </a:path>
              </a:pathLst>
            </a:custGeom>
            <a:solidFill>
              <a:srgbClr val="FF2600">
                <a:alpha val="19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id="{812F8B8E-CA70-15B2-4FD6-9E79D169959F}"/>
                </a:ext>
              </a:extLst>
            </p:cNvPr>
            <p:cNvSpPr/>
            <p:nvPr/>
          </p:nvSpPr>
          <p:spPr>
            <a:xfrm>
              <a:off x="3288126" y="28267"/>
              <a:ext cx="2170105" cy="2825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94" h="19279" extrusionOk="0">
                  <a:moveTo>
                    <a:pt x="16932" y="616"/>
                  </a:moveTo>
                  <a:cubicBezTo>
                    <a:pt x="19285" y="2017"/>
                    <a:pt x="18836" y="17546"/>
                    <a:pt x="15301" y="19079"/>
                  </a:cubicBezTo>
                  <a:cubicBezTo>
                    <a:pt x="11765" y="20611"/>
                    <a:pt x="2247" y="12949"/>
                    <a:pt x="797" y="10760"/>
                  </a:cubicBezTo>
                  <a:cubicBezTo>
                    <a:pt x="-2315" y="6063"/>
                    <a:pt x="4549" y="3369"/>
                    <a:pt x="6575" y="2163"/>
                  </a:cubicBezTo>
                  <a:cubicBezTo>
                    <a:pt x="8683" y="908"/>
                    <a:pt x="14236" y="-989"/>
                    <a:pt x="16932" y="616"/>
                  </a:cubicBezTo>
                  <a:close/>
                </a:path>
              </a:pathLst>
            </a:custGeom>
            <a:solidFill>
              <a:srgbClr val="00FDFF">
                <a:alpha val="2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4FED450B-8E4F-DFD0-9121-0F9D49F9FE77}"/>
                </a:ext>
              </a:extLst>
            </p:cNvPr>
            <p:cNvSpPr/>
            <p:nvPr/>
          </p:nvSpPr>
          <p:spPr>
            <a:xfrm>
              <a:off x="4447863" y="1291783"/>
              <a:ext cx="2088318" cy="1699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01" h="17967" extrusionOk="0">
                  <a:moveTo>
                    <a:pt x="16932" y="955"/>
                  </a:moveTo>
                  <a:cubicBezTo>
                    <a:pt x="19285" y="3126"/>
                    <a:pt x="15805" y="11230"/>
                    <a:pt x="12269" y="13605"/>
                  </a:cubicBezTo>
                  <a:cubicBezTo>
                    <a:pt x="8734" y="15980"/>
                    <a:pt x="2247" y="20067"/>
                    <a:pt x="797" y="16674"/>
                  </a:cubicBezTo>
                  <a:cubicBezTo>
                    <a:pt x="-2315" y="9396"/>
                    <a:pt x="4549" y="5221"/>
                    <a:pt x="6575" y="3352"/>
                  </a:cubicBezTo>
                  <a:cubicBezTo>
                    <a:pt x="8683" y="1407"/>
                    <a:pt x="14236" y="-1533"/>
                    <a:pt x="16932" y="955"/>
                  </a:cubicBezTo>
                  <a:close/>
                </a:path>
              </a:pathLst>
            </a:custGeom>
            <a:solidFill>
              <a:srgbClr val="FF40FF">
                <a:alpha val="3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E04B76D-E8AF-BC18-911E-65DD50024FF2}"/>
                </a:ext>
              </a:extLst>
            </p:cNvPr>
            <p:cNvSpPr/>
            <p:nvPr/>
          </p:nvSpPr>
          <p:spPr>
            <a:xfrm>
              <a:off x="4394627" y="-1"/>
              <a:ext cx="2765845" cy="1206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76" h="20374" extrusionOk="0">
                  <a:moveTo>
                    <a:pt x="17478" y="10055"/>
                  </a:moveTo>
                  <a:cubicBezTo>
                    <a:pt x="19312" y="13523"/>
                    <a:pt x="17690" y="19165"/>
                    <a:pt x="15570" y="20011"/>
                  </a:cubicBezTo>
                  <a:cubicBezTo>
                    <a:pt x="12477" y="21245"/>
                    <a:pt x="3133" y="19346"/>
                    <a:pt x="1225" y="14107"/>
                  </a:cubicBezTo>
                  <a:cubicBezTo>
                    <a:pt x="-2288" y="4462"/>
                    <a:pt x="2567" y="376"/>
                    <a:pt x="5606" y="15"/>
                  </a:cubicBezTo>
                  <a:cubicBezTo>
                    <a:pt x="8719" y="-355"/>
                    <a:pt x="15376" y="6081"/>
                    <a:pt x="17478" y="10055"/>
                  </a:cubicBezTo>
                  <a:close/>
                </a:path>
              </a:pathLst>
            </a:custGeom>
            <a:solidFill>
              <a:srgbClr val="FFFB00">
                <a:alpha val="5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grpSp>
          <p:nvGrpSpPr>
            <p:cNvPr id="12" name="Group">
              <a:extLst>
                <a:ext uri="{FF2B5EF4-FFF2-40B4-BE49-F238E27FC236}">
                  <a16:creationId xmlns:a16="http://schemas.microsoft.com/office/drawing/2014/main" id="{36458E3E-9B9A-E24D-2F65-85021F936F1E}"/>
                </a:ext>
              </a:extLst>
            </p:cNvPr>
            <p:cNvGrpSpPr/>
            <p:nvPr/>
          </p:nvGrpSpPr>
          <p:grpSpPr>
            <a:xfrm>
              <a:off x="500941" y="238080"/>
              <a:ext cx="6277572" cy="2411016"/>
              <a:chOff x="0" y="0"/>
              <a:chExt cx="6277570" cy="2411015"/>
            </a:xfrm>
          </p:grpSpPr>
          <p:sp>
            <p:nvSpPr>
              <p:cNvPr id="13" name="Line">
                <a:extLst>
                  <a:ext uri="{FF2B5EF4-FFF2-40B4-BE49-F238E27FC236}">
                    <a16:creationId xmlns:a16="http://schemas.microsoft.com/office/drawing/2014/main" id="{CCBFBB1B-9730-ADAF-4D53-6BDFFD650C4C}"/>
                  </a:ext>
                </a:extLst>
              </p:cNvPr>
              <p:cNvSpPr/>
              <p:nvPr/>
            </p:nvSpPr>
            <p:spPr>
              <a:xfrm>
                <a:off x="3214687" y="1160859"/>
                <a:ext cx="1192882" cy="1007865"/>
              </a:xfrm>
              <a:prstGeom prst="line">
                <a:avLst/>
              </a:prstGeom>
              <a:solidFill>
                <a:srgbClr val="50A0E1"/>
              </a:solidFill>
              <a:ln w="25400" cap="flat">
                <a:solidFill>
                  <a:srgbClr val="86868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4" name="Line">
                <a:extLst>
                  <a:ext uri="{FF2B5EF4-FFF2-40B4-BE49-F238E27FC236}">
                    <a16:creationId xmlns:a16="http://schemas.microsoft.com/office/drawing/2014/main" id="{45B72127-DD92-AF46-F127-93C0031A6CCF}"/>
                  </a:ext>
                </a:extLst>
              </p:cNvPr>
              <p:cNvSpPr/>
              <p:nvPr/>
            </p:nvSpPr>
            <p:spPr>
              <a:xfrm flipH="1">
                <a:off x="4493126" y="1644681"/>
                <a:ext cx="994611" cy="534738"/>
              </a:xfrm>
              <a:prstGeom prst="line">
                <a:avLst/>
              </a:prstGeom>
              <a:solidFill>
                <a:srgbClr val="50A0E1"/>
              </a:solidFill>
              <a:ln w="25400" cap="flat">
                <a:solidFill>
                  <a:srgbClr val="86868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5" name="Line">
                <a:extLst>
                  <a:ext uri="{FF2B5EF4-FFF2-40B4-BE49-F238E27FC236}">
                    <a16:creationId xmlns:a16="http://schemas.microsoft.com/office/drawing/2014/main" id="{E4408BEC-30CE-48EE-80C2-5870F5A3915A}"/>
                  </a:ext>
                </a:extLst>
              </p:cNvPr>
              <p:cNvSpPr/>
              <p:nvPr/>
            </p:nvSpPr>
            <p:spPr>
              <a:xfrm flipV="1">
                <a:off x="3199063" y="254365"/>
                <a:ext cx="1261979" cy="866275"/>
              </a:xfrm>
              <a:prstGeom prst="line">
                <a:avLst/>
              </a:prstGeom>
              <a:solidFill>
                <a:srgbClr val="50A0E1"/>
              </a:solidFill>
              <a:ln w="25400" cap="flat">
                <a:solidFill>
                  <a:srgbClr val="86868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6" name="Line">
                <a:extLst>
                  <a:ext uri="{FF2B5EF4-FFF2-40B4-BE49-F238E27FC236}">
                    <a16:creationId xmlns:a16="http://schemas.microsoft.com/office/drawing/2014/main" id="{88EBDE8F-6EFB-0292-D340-9B806C51D25C}"/>
                  </a:ext>
                </a:extLst>
              </p:cNvPr>
              <p:cNvSpPr/>
              <p:nvPr/>
            </p:nvSpPr>
            <p:spPr>
              <a:xfrm>
                <a:off x="4450347" y="232976"/>
                <a:ext cx="1593517" cy="385011"/>
              </a:xfrm>
              <a:prstGeom prst="line">
                <a:avLst/>
              </a:prstGeom>
              <a:solidFill>
                <a:srgbClr val="50A0E1"/>
              </a:solidFill>
              <a:ln w="25400" cap="flat">
                <a:solidFill>
                  <a:srgbClr val="86868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7" name="Line">
                <a:extLst>
                  <a:ext uri="{FF2B5EF4-FFF2-40B4-BE49-F238E27FC236}">
                    <a16:creationId xmlns:a16="http://schemas.microsoft.com/office/drawing/2014/main" id="{14741129-D82F-F523-E323-A086583904A5}"/>
                  </a:ext>
                </a:extLst>
              </p:cNvPr>
              <p:cNvSpPr/>
              <p:nvPr/>
            </p:nvSpPr>
            <p:spPr>
              <a:xfrm flipH="1">
                <a:off x="5551905" y="692849"/>
                <a:ext cx="459875" cy="866275"/>
              </a:xfrm>
              <a:prstGeom prst="line">
                <a:avLst/>
              </a:prstGeom>
              <a:solidFill>
                <a:srgbClr val="50A0E1"/>
              </a:solidFill>
              <a:ln w="25400" cap="flat">
                <a:solidFill>
                  <a:srgbClr val="86868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8" name="Line">
                <a:extLst>
                  <a:ext uri="{FF2B5EF4-FFF2-40B4-BE49-F238E27FC236}">
                    <a16:creationId xmlns:a16="http://schemas.microsoft.com/office/drawing/2014/main" id="{B878DAA3-283E-5AA3-7BA5-74B23631302B}"/>
                  </a:ext>
                </a:extLst>
              </p:cNvPr>
              <p:cNvSpPr/>
              <p:nvPr/>
            </p:nvSpPr>
            <p:spPr>
              <a:xfrm>
                <a:off x="4450347" y="232976"/>
                <a:ext cx="10696" cy="1946443"/>
              </a:xfrm>
              <a:prstGeom prst="line">
                <a:avLst/>
              </a:prstGeom>
              <a:solidFill>
                <a:srgbClr val="50A0E1"/>
              </a:solidFill>
              <a:ln w="25400" cap="flat">
                <a:solidFill>
                  <a:srgbClr val="86868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9" name="Line">
                <a:extLst>
                  <a:ext uri="{FF2B5EF4-FFF2-40B4-BE49-F238E27FC236}">
                    <a16:creationId xmlns:a16="http://schemas.microsoft.com/office/drawing/2014/main" id="{6D47335E-4BE6-44E4-D338-232D925A7F3D}"/>
                  </a:ext>
                </a:extLst>
              </p:cNvPr>
              <p:cNvSpPr/>
              <p:nvPr/>
            </p:nvSpPr>
            <p:spPr>
              <a:xfrm>
                <a:off x="1466515" y="468260"/>
                <a:ext cx="1711159" cy="641685"/>
              </a:xfrm>
              <a:prstGeom prst="line">
                <a:avLst/>
              </a:prstGeom>
              <a:solidFill>
                <a:srgbClr val="50A0E1"/>
              </a:solidFill>
              <a:ln w="25400" cap="flat">
                <a:solidFill>
                  <a:srgbClr val="86868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0" name="Line">
                <a:extLst>
                  <a:ext uri="{FF2B5EF4-FFF2-40B4-BE49-F238E27FC236}">
                    <a16:creationId xmlns:a16="http://schemas.microsoft.com/office/drawing/2014/main" id="{D35405D8-5E7D-1259-239C-0BB8613E21B8}"/>
                  </a:ext>
                </a:extLst>
              </p:cNvPr>
              <p:cNvSpPr/>
              <p:nvPr/>
            </p:nvSpPr>
            <p:spPr>
              <a:xfrm flipH="1">
                <a:off x="1969168" y="1131334"/>
                <a:ext cx="1229896" cy="491958"/>
              </a:xfrm>
              <a:prstGeom prst="line">
                <a:avLst/>
              </a:prstGeom>
              <a:solidFill>
                <a:srgbClr val="50A0E1"/>
              </a:solidFill>
              <a:ln w="25400" cap="flat">
                <a:solidFill>
                  <a:srgbClr val="86868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C68B18D7-5BCD-0780-9FA0-C9A06987119C}"/>
                  </a:ext>
                </a:extLst>
              </p:cNvPr>
              <p:cNvSpPr/>
              <p:nvPr/>
            </p:nvSpPr>
            <p:spPr>
              <a:xfrm flipH="1" flipV="1">
                <a:off x="1423736" y="425481"/>
                <a:ext cx="545433" cy="1176422"/>
              </a:xfrm>
              <a:prstGeom prst="line">
                <a:avLst/>
              </a:prstGeom>
              <a:solidFill>
                <a:srgbClr val="50A0E1"/>
              </a:solidFill>
              <a:ln w="25400" cap="flat">
                <a:solidFill>
                  <a:srgbClr val="86868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2" name="Line">
                <a:extLst>
                  <a:ext uri="{FF2B5EF4-FFF2-40B4-BE49-F238E27FC236}">
                    <a16:creationId xmlns:a16="http://schemas.microsoft.com/office/drawing/2014/main" id="{2DD30107-ACA7-EB42-996C-A19D9BCF44F6}"/>
                  </a:ext>
                </a:extLst>
              </p:cNvPr>
              <p:cNvSpPr/>
              <p:nvPr/>
            </p:nvSpPr>
            <p:spPr>
              <a:xfrm flipV="1">
                <a:off x="225926" y="457565"/>
                <a:ext cx="1208506" cy="556127"/>
              </a:xfrm>
              <a:prstGeom prst="line">
                <a:avLst/>
              </a:prstGeom>
              <a:solidFill>
                <a:srgbClr val="50A0E1"/>
              </a:solidFill>
              <a:ln w="25400" cap="flat">
                <a:solidFill>
                  <a:srgbClr val="86868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3" name="Line">
                <a:extLst>
                  <a:ext uri="{FF2B5EF4-FFF2-40B4-BE49-F238E27FC236}">
                    <a16:creationId xmlns:a16="http://schemas.microsoft.com/office/drawing/2014/main" id="{C09B8613-BCDC-A957-5B58-5170574AA0AA}"/>
                  </a:ext>
                </a:extLst>
              </p:cNvPr>
              <p:cNvSpPr/>
              <p:nvPr/>
            </p:nvSpPr>
            <p:spPr>
              <a:xfrm flipH="1" flipV="1">
                <a:off x="172452" y="992302"/>
                <a:ext cx="1818106" cy="641685"/>
              </a:xfrm>
              <a:prstGeom prst="line">
                <a:avLst/>
              </a:prstGeom>
              <a:solidFill>
                <a:srgbClr val="50A0E1"/>
              </a:solidFill>
              <a:ln w="25400" cap="flat">
                <a:solidFill>
                  <a:srgbClr val="86868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4" name="Circle">
                <a:extLst>
                  <a:ext uri="{FF2B5EF4-FFF2-40B4-BE49-F238E27FC236}">
                    <a16:creationId xmlns:a16="http://schemas.microsoft.com/office/drawing/2014/main" id="{BDA612AD-3C5A-83F1-60DC-D565B2D710E1}"/>
                  </a:ext>
                </a:extLst>
              </p:cNvPr>
              <p:cNvSpPr/>
              <p:nvPr/>
            </p:nvSpPr>
            <p:spPr>
              <a:xfrm>
                <a:off x="2982515" y="884039"/>
                <a:ext cx="446485" cy="446485"/>
              </a:xfrm>
              <a:prstGeom prst="ellipse">
                <a:avLst/>
              </a:prstGeom>
              <a:solidFill>
                <a:srgbClr val="50A0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5" name="Circle">
                <a:extLst>
                  <a:ext uri="{FF2B5EF4-FFF2-40B4-BE49-F238E27FC236}">
                    <a16:creationId xmlns:a16="http://schemas.microsoft.com/office/drawing/2014/main" id="{559C6F4B-4B3E-A708-5827-0192CE15882A}"/>
                  </a:ext>
                </a:extLst>
              </p:cNvPr>
              <p:cNvSpPr/>
              <p:nvPr/>
            </p:nvSpPr>
            <p:spPr>
              <a:xfrm>
                <a:off x="1196578" y="214312"/>
                <a:ext cx="446485" cy="446485"/>
              </a:xfrm>
              <a:prstGeom prst="ellipse">
                <a:avLst/>
              </a:prstGeom>
              <a:solidFill>
                <a:srgbClr val="50A0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6" name="Circle">
                <a:extLst>
                  <a:ext uri="{FF2B5EF4-FFF2-40B4-BE49-F238E27FC236}">
                    <a16:creationId xmlns:a16="http://schemas.microsoft.com/office/drawing/2014/main" id="{75A57C1F-BB80-3E23-3006-AA058535FE0B}"/>
                  </a:ext>
                </a:extLst>
              </p:cNvPr>
              <p:cNvSpPr/>
              <p:nvPr/>
            </p:nvSpPr>
            <p:spPr>
              <a:xfrm>
                <a:off x="1741289" y="1384101"/>
                <a:ext cx="446485" cy="446485"/>
              </a:xfrm>
              <a:prstGeom prst="ellipse">
                <a:avLst/>
              </a:prstGeom>
              <a:solidFill>
                <a:srgbClr val="50A0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7" name="Circle">
                <a:extLst>
                  <a:ext uri="{FF2B5EF4-FFF2-40B4-BE49-F238E27FC236}">
                    <a16:creationId xmlns:a16="http://schemas.microsoft.com/office/drawing/2014/main" id="{056BB60D-F09A-53F9-37A1-1CDDAB5ED3BF}"/>
                  </a:ext>
                </a:extLst>
              </p:cNvPr>
              <p:cNvSpPr/>
              <p:nvPr/>
            </p:nvSpPr>
            <p:spPr>
              <a:xfrm>
                <a:off x="4232671" y="1964531"/>
                <a:ext cx="446486" cy="446485"/>
              </a:xfrm>
              <a:prstGeom prst="ellipse">
                <a:avLst/>
              </a:prstGeom>
              <a:solidFill>
                <a:srgbClr val="50A0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8" name="Circle">
                <a:extLst>
                  <a:ext uri="{FF2B5EF4-FFF2-40B4-BE49-F238E27FC236}">
                    <a16:creationId xmlns:a16="http://schemas.microsoft.com/office/drawing/2014/main" id="{CF2F6859-A74A-0803-677E-AB694B6C35CD}"/>
                  </a:ext>
                </a:extLst>
              </p:cNvPr>
              <p:cNvSpPr/>
              <p:nvPr/>
            </p:nvSpPr>
            <p:spPr>
              <a:xfrm>
                <a:off x="4232671" y="0"/>
                <a:ext cx="446486" cy="446485"/>
              </a:xfrm>
              <a:prstGeom prst="ellipse">
                <a:avLst/>
              </a:prstGeom>
              <a:solidFill>
                <a:srgbClr val="50A0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9" name="Circle">
                <a:extLst>
                  <a:ext uri="{FF2B5EF4-FFF2-40B4-BE49-F238E27FC236}">
                    <a16:creationId xmlns:a16="http://schemas.microsoft.com/office/drawing/2014/main" id="{FA6EA6AA-02C2-5042-9AED-9BA24089851A}"/>
                  </a:ext>
                </a:extLst>
              </p:cNvPr>
              <p:cNvSpPr/>
              <p:nvPr/>
            </p:nvSpPr>
            <p:spPr>
              <a:xfrm>
                <a:off x="0" y="785812"/>
                <a:ext cx="446485" cy="446485"/>
              </a:xfrm>
              <a:prstGeom prst="ellipse">
                <a:avLst/>
              </a:prstGeom>
              <a:solidFill>
                <a:srgbClr val="50A0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0" name="Circle">
                <a:extLst>
                  <a:ext uri="{FF2B5EF4-FFF2-40B4-BE49-F238E27FC236}">
                    <a16:creationId xmlns:a16="http://schemas.microsoft.com/office/drawing/2014/main" id="{729171B6-AC8E-BF1A-3801-DB153E098593}"/>
                  </a:ext>
                </a:extLst>
              </p:cNvPr>
              <p:cNvSpPr/>
              <p:nvPr/>
            </p:nvSpPr>
            <p:spPr>
              <a:xfrm>
                <a:off x="5304234" y="1384101"/>
                <a:ext cx="446485" cy="446485"/>
              </a:xfrm>
              <a:prstGeom prst="ellipse">
                <a:avLst/>
              </a:prstGeom>
              <a:solidFill>
                <a:srgbClr val="50A0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1" name="Circle">
                <a:extLst>
                  <a:ext uri="{FF2B5EF4-FFF2-40B4-BE49-F238E27FC236}">
                    <a16:creationId xmlns:a16="http://schemas.microsoft.com/office/drawing/2014/main" id="{7077A9CA-0991-D9D4-3BEB-245AD1EFE445}"/>
                  </a:ext>
                </a:extLst>
              </p:cNvPr>
              <p:cNvSpPr/>
              <p:nvPr/>
            </p:nvSpPr>
            <p:spPr>
              <a:xfrm>
                <a:off x="5831085" y="401835"/>
                <a:ext cx="446486" cy="446486"/>
              </a:xfrm>
              <a:prstGeom prst="ellipse">
                <a:avLst/>
              </a:prstGeom>
              <a:solidFill>
                <a:srgbClr val="50A0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110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701ED0-A318-2B3D-6689-0A6D240E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B21B10-59AE-291A-B3E4-8C4823E5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in MRF</a:t>
            </a: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F8ADAA90-CC52-E193-ADD1-816212BAC470}"/>
              </a:ext>
            </a:extLst>
          </p:cNvPr>
          <p:cNvSpPr/>
          <p:nvPr/>
        </p:nvSpPr>
        <p:spPr>
          <a:xfrm>
            <a:off x="929076" y="1969421"/>
            <a:ext cx="4161619" cy="2910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5" h="20273" extrusionOk="0">
                <a:moveTo>
                  <a:pt x="2025" y="2968"/>
                </a:moveTo>
                <a:cubicBezTo>
                  <a:pt x="3661" y="1106"/>
                  <a:pt x="8189" y="-905"/>
                  <a:pt x="11952" y="436"/>
                </a:cubicBezTo>
                <a:cubicBezTo>
                  <a:pt x="15716" y="1776"/>
                  <a:pt x="21225" y="5501"/>
                  <a:pt x="21225" y="7512"/>
                </a:cubicBezTo>
                <a:cubicBezTo>
                  <a:pt x="21225" y="9523"/>
                  <a:pt x="14789" y="19801"/>
                  <a:pt x="12334" y="20248"/>
                </a:cubicBezTo>
                <a:cubicBezTo>
                  <a:pt x="9880" y="20695"/>
                  <a:pt x="934" y="14885"/>
                  <a:pt x="280" y="11981"/>
                </a:cubicBezTo>
                <a:cubicBezTo>
                  <a:pt x="-375" y="9076"/>
                  <a:pt x="85" y="5176"/>
                  <a:pt x="2025" y="2968"/>
                </a:cubicBezTo>
                <a:close/>
              </a:path>
            </a:pathLst>
          </a:custGeom>
          <a:solidFill>
            <a:srgbClr val="00BD00">
              <a:alpha val="23000"/>
            </a:srgbClr>
          </a:solidFill>
          <a:ln w="12700">
            <a:miter lim="400000"/>
          </a:ln>
        </p:spPr>
        <p:txBody>
          <a:bodyPr lIns="35718" tIns="35718" rIns="35718" bIns="35718" anchor="ctr"/>
          <a:lstStyle/>
          <a:p>
            <a:pPr marL="0" indent="0" defTabSz="410765">
              <a:spcBef>
                <a:spcPts val="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" name="Oval">
            <a:extLst>
              <a:ext uri="{FF2B5EF4-FFF2-40B4-BE49-F238E27FC236}">
                <a16:creationId xmlns:a16="http://schemas.microsoft.com/office/drawing/2014/main" id="{EE213845-CA91-B9B9-3A61-5A32225B45EA}"/>
              </a:ext>
            </a:extLst>
          </p:cNvPr>
          <p:cNvSpPr/>
          <p:nvPr/>
        </p:nvSpPr>
        <p:spPr>
          <a:xfrm>
            <a:off x="6268640" y="2098476"/>
            <a:ext cx="1518048" cy="2321720"/>
          </a:xfrm>
          <a:prstGeom prst="ellipse">
            <a:avLst/>
          </a:prstGeom>
          <a:solidFill>
            <a:srgbClr val="942193">
              <a:alpha val="30000"/>
            </a:srgbClr>
          </a:solidFill>
          <a:ln w="12700">
            <a:miter lim="400000"/>
          </a:ln>
        </p:spPr>
        <p:txBody>
          <a:bodyPr lIns="35718" tIns="35718" rIns="35718" bIns="35718" anchor="ctr"/>
          <a:lstStyle/>
          <a:p>
            <a:pPr marL="0" indent="0" defTabSz="410765">
              <a:spcBef>
                <a:spcPts val="0"/>
              </a:spcBef>
              <a:defRPr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40DBD03B-5085-0F66-BA00-11367D5FC061}"/>
              </a:ext>
            </a:extLst>
          </p:cNvPr>
          <p:cNvSpPr/>
          <p:nvPr/>
        </p:nvSpPr>
        <p:spPr>
          <a:xfrm>
            <a:off x="4682708" y="1704832"/>
            <a:ext cx="3441799" cy="3102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125" h="20008" extrusionOk="0">
                <a:moveTo>
                  <a:pt x="5032" y="377"/>
                </a:moveTo>
                <a:cubicBezTo>
                  <a:pt x="6756" y="-1072"/>
                  <a:pt x="12727" y="1972"/>
                  <a:pt x="16946" y="4180"/>
                </a:cubicBezTo>
                <a:cubicBezTo>
                  <a:pt x="21165" y="6387"/>
                  <a:pt x="18075" y="11147"/>
                  <a:pt x="17421" y="12112"/>
                </a:cubicBezTo>
                <a:cubicBezTo>
                  <a:pt x="16279" y="13800"/>
                  <a:pt x="8795" y="20528"/>
                  <a:pt x="4992" y="19976"/>
                </a:cubicBezTo>
                <a:cubicBezTo>
                  <a:pt x="1189" y="19424"/>
                  <a:pt x="-435" y="15897"/>
                  <a:pt x="100" y="11069"/>
                </a:cubicBezTo>
                <a:cubicBezTo>
                  <a:pt x="635" y="6240"/>
                  <a:pt x="3416" y="1735"/>
                  <a:pt x="5032" y="377"/>
                </a:cubicBezTo>
                <a:close/>
              </a:path>
            </a:pathLst>
          </a:custGeom>
          <a:solidFill>
            <a:srgbClr val="942192">
              <a:alpha val="24000"/>
            </a:srgbClr>
          </a:solidFill>
          <a:ln w="25400">
            <a:solidFill>
              <a:srgbClr val="868686">
                <a:alpha val="24000"/>
              </a:srgbClr>
            </a:solidFill>
            <a:miter lim="400000"/>
          </a:ln>
        </p:spPr>
        <p:txBody>
          <a:bodyPr lIns="35718" tIns="35718" rIns="35718" bIns="35718" anchor="ctr"/>
          <a:lstStyle/>
          <a:p>
            <a:pPr marL="0" indent="0" defTabSz="410765">
              <a:spcBef>
                <a:spcPts val="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8EA7CFEC-B127-47F6-3043-276E358171B3}"/>
              </a:ext>
            </a:extLst>
          </p:cNvPr>
          <p:cNvSpPr/>
          <p:nvPr/>
        </p:nvSpPr>
        <p:spPr>
          <a:xfrm>
            <a:off x="552547" y="1617472"/>
            <a:ext cx="3522973" cy="2883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27" h="20016" extrusionOk="0">
                <a:moveTo>
                  <a:pt x="5294" y="1764"/>
                </a:moveTo>
                <a:cubicBezTo>
                  <a:pt x="7136" y="205"/>
                  <a:pt x="10376" y="-1057"/>
                  <a:pt x="14887" y="1318"/>
                </a:cubicBezTo>
                <a:cubicBezTo>
                  <a:pt x="19397" y="3694"/>
                  <a:pt x="20795" y="10819"/>
                  <a:pt x="20922" y="13937"/>
                </a:cubicBezTo>
                <a:cubicBezTo>
                  <a:pt x="21049" y="17054"/>
                  <a:pt x="18698" y="20543"/>
                  <a:pt x="14633" y="19949"/>
                </a:cubicBezTo>
                <a:cubicBezTo>
                  <a:pt x="10567" y="19355"/>
                  <a:pt x="-551" y="18465"/>
                  <a:pt x="21" y="13269"/>
                </a:cubicBezTo>
                <a:cubicBezTo>
                  <a:pt x="593" y="8073"/>
                  <a:pt x="3566" y="3225"/>
                  <a:pt x="5294" y="1764"/>
                </a:cubicBezTo>
                <a:close/>
              </a:path>
            </a:pathLst>
          </a:custGeom>
          <a:solidFill>
            <a:srgbClr val="FF2600">
              <a:alpha val="24000"/>
            </a:srgbClr>
          </a:solidFill>
          <a:ln w="25400">
            <a:solidFill>
              <a:srgbClr val="868686">
                <a:alpha val="24000"/>
              </a:srgbClr>
            </a:solidFill>
            <a:miter lim="400000"/>
          </a:ln>
        </p:spPr>
        <p:txBody>
          <a:bodyPr lIns="35718" tIns="35718" rIns="35718" bIns="35718" anchor="ctr"/>
          <a:lstStyle/>
          <a:p>
            <a:pPr marL="0" indent="0" defTabSz="410765">
              <a:spcBef>
                <a:spcPts val="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9" name="Group">
            <a:extLst>
              <a:ext uri="{FF2B5EF4-FFF2-40B4-BE49-F238E27FC236}">
                <a16:creationId xmlns:a16="http://schemas.microsoft.com/office/drawing/2014/main" id="{13891C88-B303-7969-7EAE-B30B6C17D457}"/>
              </a:ext>
            </a:extLst>
          </p:cNvPr>
          <p:cNvGrpSpPr/>
          <p:nvPr/>
        </p:nvGrpSpPr>
        <p:grpSpPr>
          <a:xfrm>
            <a:off x="1143000" y="2098476"/>
            <a:ext cx="6277571" cy="2411017"/>
            <a:chOff x="0" y="0"/>
            <a:chExt cx="6277570" cy="2411015"/>
          </a:xfrm>
        </p:grpSpPr>
        <p:sp>
          <p:nvSpPr>
            <p:cNvPr id="10" name="Line">
              <a:extLst>
                <a:ext uri="{FF2B5EF4-FFF2-40B4-BE49-F238E27FC236}">
                  <a16:creationId xmlns:a16="http://schemas.microsoft.com/office/drawing/2014/main" id="{827BEC8C-4FC0-D5AF-70A1-6A5A10D881D7}"/>
                </a:ext>
              </a:extLst>
            </p:cNvPr>
            <p:cNvSpPr/>
            <p:nvPr/>
          </p:nvSpPr>
          <p:spPr>
            <a:xfrm>
              <a:off x="3214687" y="1160859"/>
              <a:ext cx="1192882" cy="1007865"/>
            </a:xfrm>
            <a:prstGeom prst="line">
              <a:avLst/>
            </a:prstGeom>
            <a:solidFill>
              <a:srgbClr val="50A0E1"/>
            </a:solidFill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Line">
              <a:extLst>
                <a:ext uri="{FF2B5EF4-FFF2-40B4-BE49-F238E27FC236}">
                  <a16:creationId xmlns:a16="http://schemas.microsoft.com/office/drawing/2014/main" id="{8C40EE78-E80E-5EDF-2571-CA28B9103DCF}"/>
                </a:ext>
              </a:extLst>
            </p:cNvPr>
            <p:cNvSpPr/>
            <p:nvPr/>
          </p:nvSpPr>
          <p:spPr>
            <a:xfrm flipH="1">
              <a:off x="4493126" y="1644681"/>
              <a:ext cx="994611" cy="534738"/>
            </a:xfrm>
            <a:prstGeom prst="line">
              <a:avLst/>
            </a:prstGeom>
            <a:solidFill>
              <a:srgbClr val="50A0E1"/>
            </a:solidFill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" name="Line">
              <a:extLst>
                <a:ext uri="{FF2B5EF4-FFF2-40B4-BE49-F238E27FC236}">
                  <a16:creationId xmlns:a16="http://schemas.microsoft.com/office/drawing/2014/main" id="{7F7D5E2A-5BCE-9F97-6F14-B705C01D4F14}"/>
                </a:ext>
              </a:extLst>
            </p:cNvPr>
            <p:cNvSpPr/>
            <p:nvPr/>
          </p:nvSpPr>
          <p:spPr>
            <a:xfrm flipV="1">
              <a:off x="3199063" y="254365"/>
              <a:ext cx="1261979" cy="866275"/>
            </a:xfrm>
            <a:prstGeom prst="line">
              <a:avLst/>
            </a:prstGeom>
            <a:solidFill>
              <a:srgbClr val="50A0E1"/>
            </a:solidFill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" name="Line">
              <a:extLst>
                <a:ext uri="{FF2B5EF4-FFF2-40B4-BE49-F238E27FC236}">
                  <a16:creationId xmlns:a16="http://schemas.microsoft.com/office/drawing/2014/main" id="{9BD87C04-6E7C-698C-0ABF-99E66C6DC144}"/>
                </a:ext>
              </a:extLst>
            </p:cNvPr>
            <p:cNvSpPr/>
            <p:nvPr/>
          </p:nvSpPr>
          <p:spPr>
            <a:xfrm>
              <a:off x="4450347" y="232976"/>
              <a:ext cx="1593517" cy="385011"/>
            </a:xfrm>
            <a:prstGeom prst="line">
              <a:avLst/>
            </a:prstGeom>
            <a:solidFill>
              <a:srgbClr val="50A0E1"/>
            </a:solidFill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" name="Line">
              <a:extLst>
                <a:ext uri="{FF2B5EF4-FFF2-40B4-BE49-F238E27FC236}">
                  <a16:creationId xmlns:a16="http://schemas.microsoft.com/office/drawing/2014/main" id="{5686B4F7-7F7F-54F2-5FC8-E77EA554003C}"/>
                </a:ext>
              </a:extLst>
            </p:cNvPr>
            <p:cNvSpPr/>
            <p:nvPr/>
          </p:nvSpPr>
          <p:spPr>
            <a:xfrm flipH="1">
              <a:off x="5551905" y="692849"/>
              <a:ext cx="459875" cy="866275"/>
            </a:xfrm>
            <a:prstGeom prst="line">
              <a:avLst/>
            </a:prstGeom>
            <a:solidFill>
              <a:srgbClr val="50A0E1"/>
            </a:solidFill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" name="Line">
              <a:extLst>
                <a:ext uri="{FF2B5EF4-FFF2-40B4-BE49-F238E27FC236}">
                  <a16:creationId xmlns:a16="http://schemas.microsoft.com/office/drawing/2014/main" id="{A12938DD-6648-3F1C-A42D-5556BA86B75A}"/>
                </a:ext>
              </a:extLst>
            </p:cNvPr>
            <p:cNvSpPr/>
            <p:nvPr/>
          </p:nvSpPr>
          <p:spPr>
            <a:xfrm>
              <a:off x="4450347" y="232976"/>
              <a:ext cx="10696" cy="1946443"/>
            </a:xfrm>
            <a:prstGeom prst="line">
              <a:avLst/>
            </a:prstGeom>
            <a:solidFill>
              <a:srgbClr val="50A0E1"/>
            </a:solidFill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" name="Line">
              <a:extLst>
                <a:ext uri="{FF2B5EF4-FFF2-40B4-BE49-F238E27FC236}">
                  <a16:creationId xmlns:a16="http://schemas.microsoft.com/office/drawing/2014/main" id="{6ADA91F9-4560-7DAB-2B9E-B6DABA44870C}"/>
                </a:ext>
              </a:extLst>
            </p:cNvPr>
            <p:cNvSpPr/>
            <p:nvPr/>
          </p:nvSpPr>
          <p:spPr>
            <a:xfrm>
              <a:off x="1466515" y="468260"/>
              <a:ext cx="1711159" cy="641685"/>
            </a:xfrm>
            <a:prstGeom prst="line">
              <a:avLst/>
            </a:prstGeom>
            <a:solidFill>
              <a:srgbClr val="50A0E1"/>
            </a:solidFill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" name="Line">
              <a:extLst>
                <a:ext uri="{FF2B5EF4-FFF2-40B4-BE49-F238E27FC236}">
                  <a16:creationId xmlns:a16="http://schemas.microsoft.com/office/drawing/2014/main" id="{A8B91652-0909-540E-3ED9-D6DA7F582941}"/>
                </a:ext>
              </a:extLst>
            </p:cNvPr>
            <p:cNvSpPr/>
            <p:nvPr/>
          </p:nvSpPr>
          <p:spPr>
            <a:xfrm flipH="1">
              <a:off x="1969168" y="1131334"/>
              <a:ext cx="1229896" cy="491958"/>
            </a:xfrm>
            <a:prstGeom prst="line">
              <a:avLst/>
            </a:prstGeom>
            <a:solidFill>
              <a:srgbClr val="50A0E1"/>
            </a:solidFill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" name="Line">
              <a:extLst>
                <a:ext uri="{FF2B5EF4-FFF2-40B4-BE49-F238E27FC236}">
                  <a16:creationId xmlns:a16="http://schemas.microsoft.com/office/drawing/2014/main" id="{85693F35-4F72-7D0A-9B16-95067C52C28B}"/>
                </a:ext>
              </a:extLst>
            </p:cNvPr>
            <p:cNvSpPr/>
            <p:nvPr/>
          </p:nvSpPr>
          <p:spPr>
            <a:xfrm flipH="1" flipV="1">
              <a:off x="1423736" y="425481"/>
              <a:ext cx="545433" cy="1176422"/>
            </a:xfrm>
            <a:prstGeom prst="line">
              <a:avLst/>
            </a:prstGeom>
            <a:solidFill>
              <a:srgbClr val="50A0E1"/>
            </a:solidFill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" name="Line">
              <a:extLst>
                <a:ext uri="{FF2B5EF4-FFF2-40B4-BE49-F238E27FC236}">
                  <a16:creationId xmlns:a16="http://schemas.microsoft.com/office/drawing/2014/main" id="{DFD5CA0C-3FAE-12F0-9E4A-817131055106}"/>
                </a:ext>
              </a:extLst>
            </p:cNvPr>
            <p:cNvSpPr/>
            <p:nvPr/>
          </p:nvSpPr>
          <p:spPr>
            <a:xfrm flipV="1">
              <a:off x="225926" y="457565"/>
              <a:ext cx="1208506" cy="556127"/>
            </a:xfrm>
            <a:prstGeom prst="line">
              <a:avLst/>
            </a:prstGeom>
            <a:solidFill>
              <a:srgbClr val="50A0E1"/>
            </a:solidFill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0" name="Line">
              <a:extLst>
                <a:ext uri="{FF2B5EF4-FFF2-40B4-BE49-F238E27FC236}">
                  <a16:creationId xmlns:a16="http://schemas.microsoft.com/office/drawing/2014/main" id="{35CD0AA8-0679-8F44-367D-25E2B143BF67}"/>
                </a:ext>
              </a:extLst>
            </p:cNvPr>
            <p:cNvSpPr/>
            <p:nvPr/>
          </p:nvSpPr>
          <p:spPr>
            <a:xfrm flipH="1" flipV="1">
              <a:off x="172452" y="992302"/>
              <a:ext cx="1818106" cy="641685"/>
            </a:xfrm>
            <a:prstGeom prst="line">
              <a:avLst/>
            </a:prstGeom>
            <a:solidFill>
              <a:srgbClr val="50A0E1"/>
            </a:solidFill>
            <a:ln w="25400" cap="flat">
              <a:solidFill>
                <a:srgbClr val="8686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1" name="Circle">
              <a:extLst>
                <a:ext uri="{FF2B5EF4-FFF2-40B4-BE49-F238E27FC236}">
                  <a16:creationId xmlns:a16="http://schemas.microsoft.com/office/drawing/2014/main" id="{81E9BC92-7A05-81FC-62CC-06F33FBBB386}"/>
                </a:ext>
              </a:extLst>
            </p:cNvPr>
            <p:cNvSpPr/>
            <p:nvPr/>
          </p:nvSpPr>
          <p:spPr>
            <a:xfrm>
              <a:off x="2982515" y="884039"/>
              <a:ext cx="446485" cy="446485"/>
            </a:xfrm>
            <a:prstGeom prst="ellipse">
              <a:avLst/>
            </a:prstGeom>
            <a:solidFill>
              <a:srgbClr val="50A0E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" name="Circle">
              <a:extLst>
                <a:ext uri="{FF2B5EF4-FFF2-40B4-BE49-F238E27FC236}">
                  <a16:creationId xmlns:a16="http://schemas.microsoft.com/office/drawing/2014/main" id="{136D08D2-C694-1DC2-B148-4D63A9B0A766}"/>
                </a:ext>
              </a:extLst>
            </p:cNvPr>
            <p:cNvSpPr/>
            <p:nvPr/>
          </p:nvSpPr>
          <p:spPr>
            <a:xfrm>
              <a:off x="1196578" y="214312"/>
              <a:ext cx="446485" cy="446485"/>
            </a:xfrm>
            <a:prstGeom prst="ellipse">
              <a:avLst/>
            </a:prstGeom>
            <a:solidFill>
              <a:srgbClr val="50A0E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" name="Circle">
              <a:extLst>
                <a:ext uri="{FF2B5EF4-FFF2-40B4-BE49-F238E27FC236}">
                  <a16:creationId xmlns:a16="http://schemas.microsoft.com/office/drawing/2014/main" id="{E0FE2979-30BF-624A-BF8E-543A4EBC2E97}"/>
                </a:ext>
              </a:extLst>
            </p:cNvPr>
            <p:cNvSpPr/>
            <p:nvPr/>
          </p:nvSpPr>
          <p:spPr>
            <a:xfrm>
              <a:off x="1741289" y="1384101"/>
              <a:ext cx="446485" cy="446485"/>
            </a:xfrm>
            <a:prstGeom prst="ellipse">
              <a:avLst/>
            </a:prstGeom>
            <a:solidFill>
              <a:srgbClr val="50A0E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4" name="Circle">
              <a:extLst>
                <a:ext uri="{FF2B5EF4-FFF2-40B4-BE49-F238E27FC236}">
                  <a16:creationId xmlns:a16="http://schemas.microsoft.com/office/drawing/2014/main" id="{9DDA267E-1C07-6ECE-F1CC-E2E4A3346466}"/>
                </a:ext>
              </a:extLst>
            </p:cNvPr>
            <p:cNvSpPr/>
            <p:nvPr/>
          </p:nvSpPr>
          <p:spPr>
            <a:xfrm>
              <a:off x="4232671" y="1964531"/>
              <a:ext cx="446486" cy="446485"/>
            </a:xfrm>
            <a:prstGeom prst="ellipse">
              <a:avLst/>
            </a:prstGeom>
            <a:solidFill>
              <a:srgbClr val="50A0E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" name="Circle">
              <a:extLst>
                <a:ext uri="{FF2B5EF4-FFF2-40B4-BE49-F238E27FC236}">
                  <a16:creationId xmlns:a16="http://schemas.microsoft.com/office/drawing/2014/main" id="{2186DFA5-0CD6-091F-0323-190C412FA20B}"/>
                </a:ext>
              </a:extLst>
            </p:cNvPr>
            <p:cNvSpPr/>
            <p:nvPr/>
          </p:nvSpPr>
          <p:spPr>
            <a:xfrm>
              <a:off x="4232671" y="0"/>
              <a:ext cx="446486" cy="446485"/>
            </a:xfrm>
            <a:prstGeom prst="ellipse">
              <a:avLst/>
            </a:prstGeom>
            <a:solidFill>
              <a:srgbClr val="50A0E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" name="Circle">
              <a:extLst>
                <a:ext uri="{FF2B5EF4-FFF2-40B4-BE49-F238E27FC236}">
                  <a16:creationId xmlns:a16="http://schemas.microsoft.com/office/drawing/2014/main" id="{A9A44571-3B54-7553-E96B-7A8D2042C8B3}"/>
                </a:ext>
              </a:extLst>
            </p:cNvPr>
            <p:cNvSpPr/>
            <p:nvPr/>
          </p:nvSpPr>
          <p:spPr>
            <a:xfrm>
              <a:off x="0" y="785812"/>
              <a:ext cx="446485" cy="446485"/>
            </a:xfrm>
            <a:prstGeom prst="ellipse">
              <a:avLst/>
            </a:prstGeom>
            <a:solidFill>
              <a:srgbClr val="50A0E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" name="Circle">
              <a:extLst>
                <a:ext uri="{FF2B5EF4-FFF2-40B4-BE49-F238E27FC236}">
                  <a16:creationId xmlns:a16="http://schemas.microsoft.com/office/drawing/2014/main" id="{D6146867-14E4-4F12-FCB1-1708BB5DB99E}"/>
                </a:ext>
              </a:extLst>
            </p:cNvPr>
            <p:cNvSpPr/>
            <p:nvPr/>
          </p:nvSpPr>
          <p:spPr>
            <a:xfrm>
              <a:off x="5304234" y="1384101"/>
              <a:ext cx="446485" cy="446485"/>
            </a:xfrm>
            <a:prstGeom prst="ellipse">
              <a:avLst/>
            </a:prstGeom>
            <a:solidFill>
              <a:srgbClr val="50A0E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" name="Circle">
              <a:extLst>
                <a:ext uri="{FF2B5EF4-FFF2-40B4-BE49-F238E27FC236}">
                  <a16:creationId xmlns:a16="http://schemas.microsoft.com/office/drawing/2014/main" id="{3521447F-A259-5FEC-F74E-5BFC811A7474}"/>
                </a:ext>
              </a:extLst>
            </p:cNvPr>
            <p:cNvSpPr/>
            <p:nvPr/>
          </p:nvSpPr>
          <p:spPr>
            <a:xfrm>
              <a:off x="5831085" y="401835"/>
              <a:ext cx="446486" cy="446486"/>
            </a:xfrm>
            <a:prstGeom prst="ellipse">
              <a:avLst/>
            </a:prstGeom>
            <a:solidFill>
              <a:srgbClr val="50A0E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marL="0" indent="0" defTabSz="410765">
                <a:spcBef>
                  <a:spcPts val="0"/>
                </a:spcBef>
                <a:defRPr sz="3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29" name="Key Concept…">
            <a:extLst>
              <a:ext uri="{FF2B5EF4-FFF2-40B4-BE49-F238E27FC236}">
                <a16:creationId xmlns:a16="http://schemas.microsoft.com/office/drawing/2014/main" id="{8AE176CB-5B78-81B3-9D65-69986482708F}"/>
              </a:ext>
            </a:extLst>
          </p:cNvPr>
          <p:cNvSpPr txBox="1"/>
          <p:nvPr/>
        </p:nvSpPr>
        <p:spPr>
          <a:xfrm>
            <a:off x="1611878" y="4980979"/>
            <a:ext cx="5902524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marL="0" indent="0" defTabSz="410765">
              <a:spcBef>
                <a:spcPts val="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Key Concept</a:t>
            </a:r>
          </a:p>
          <a:p>
            <a:pPr marL="0" indent="0" defTabSz="410765">
              <a:spcBef>
                <a:spcPts val="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Observing nodes makes remainder </a:t>
            </a:r>
          </a:p>
          <a:p>
            <a:pPr marL="0" indent="0" defTabSz="410765">
              <a:spcBef>
                <a:spcPts val="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conditionally independent</a:t>
            </a:r>
          </a:p>
        </p:txBody>
      </p:sp>
      <p:sp>
        <p:nvSpPr>
          <p:cNvPr id="30" name="Circle">
            <a:extLst>
              <a:ext uri="{FF2B5EF4-FFF2-40B4-BE49-F238E27FC236}">
                <a16:creationId xmlns:a16="http://schemas.microsoft.com/office/drawing/2014/main" id="{8E80A53E-542A-6518-74FC-BE655AD87E79}"/>
              </a:ext>
            </a:extLst>
          </p:cNvPr>
          <p:cNvSpPr/>
          <p:nvPr/>
        </p:nvSpPr>
        <p:spPr>
          <a:xfrm>
            <a:off x="4125515" y="2982515"/>
            <a:ext cx="446485" cy="446485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35718" tIns="35718" rIns="35718" bIns="35718" anchor="ctr"/>
          <a:lstStyle/>
          <a:p>
            <a:pPr marL="0" indent="0" defTabSz="410765">
              <a:spcBef>
                <a:spcPts val="0"/>
              </a:spcBef>
              <a:defRPr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" name="Circle">
            <a:extLst>
              <a:ext uri="{FF2B5EF4-FFF2-40B4-BE49-F238E27FC236}">
                <a16:creationId xmlns:a16="http://schemas.microsoft.com/office/drawing/2014/main" id="{6935BAF4-049C-6866-7424-CA7F5029BA84}"/>
              </a:ext>
            </a:extLst>
          </p:cNvPr>
          <p:cNvSpPr/>
          <p:nvPr/>
        </p:nvSpPr>
        <p:spPr>
          <a:xfrm>
            <a:off x="5375671" y="2098476"/>
            <a:ext cx="446486" cy="446485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35718" tIns="35718" rIns="35718" bIns="35718" anchor="ctr"/>
          <a:lstStyle/>
          <a:p>
            <a:pPr marL="0" indent="0" defTabSz="410765">
              <a:spcBef>
                <a:spcPts val="0"/>
              </a:spcBef>
              <a:defRPr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" name="Circle">
            <a:extLst>
              <a:ext uri="{FF2B5EF4-FFF2-40B4-BE49-F238E27FC236}">
                <a16:creationId xmlns:a16="http://schemas.microsoft.com/office/drawing/2014/main" id="{241CE819-383A-3827-2E73-700FEA86D930}"/>
              </a:ext>
            </a:extLst>
          </p:cNvPr>
          <p:cNvSpPr/>
          <p:nvPr/>
        </p:nvSpPr>
        <p:spPr>
          <a:xfrm>
            <a:off x="5375671" y="4063007"/>
            <a:ext cx="446486" cy="446486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35718" tIns="35718" rIns="35718" bIns="35718" anchor="ctr"/>
          <a:lstStyle/>
          <a:p>
            <a:pPr marL="0" indent="0" defTabSz="410765">
              <a:spcBef>
                <a:spcPts val="0"/>
              </a:spcBef>
              <a:defRPr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" name="Circle">
            <a:extLst>
              <a:ext uri="{FF2B5EF4-FFF2-40B4-BE49-F238E27FC236}">
                <a16:creationId xmlns:a16="http://schemas.microsoft.com/office/drawing/2014/main" id="{EE57AF47-6DFA-8366-B753-E4AEF38AC692}"/>
              </a:ext>
            </a:extLst>
          </p:cNvPr>
          <p:cNvSpPr/>
          <p:nvPr/>
        </p:nvSpPr>
        <p:spPr>
          <a:xfrm>
            <a:off x="2884289" y="3482578"/>
            <a:ext cx="446485" cy="446485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35718" tIns="35718" rIns="35718" bIns="35718" anchor="ctr"/>
          <a:lstStyle/>
          <a:p>
            <a:pPr marL="0" indent="0" defTabSz="410765">
              <a:spcBef>
                <a:spcPts val="0"/>
              </a:spcBef>
              <a:defRPr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10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5" grpId="1" animBg="1" advAuto="0"/>
      <p:bldP spid="6" grpId="0" animBg="1" advAuto="0"/>
      <p:bldP spid="6" grpId="1" animBg="1" advAuto="0"/>
      <p:bldP spid="7" grpId="0" animBg="1" advAuto="0"/>
      <p:bldP spid="7" grpId="1" animBg="1" advAuto="0"/>
      <p:bldP spid="8" grpId="0" animBg="1" advAuto="0"/>
      <p:bldP spid="8" grpId="1" animBg="1" advAuto="0"/>
      <p:bldP spid="30" grpId="0" animBg="1" advAuto="0"/>
      <p:bldP spid="30" grpId="1" animBg="1" advAuto="0"/>
      <p:bldP spid="31" grpId="0" animBg="1" advAuto="0"/>
      <p:bldP spid="31" grpId="1" animBg="1" advAuto="0"/>
      <p:bldP spid="32" grpId="0" animBg="1" advAuto="0"/>
      <p:bldP spid="32" grpId="1" animBg="1" advAuto="0"/>
      <p:bldP spid="33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Group"/>
          <p:cNvGrpSpPr/>
          <p:nvPr/>
        </p:nvGrpSpPr>
        <p:grpSpPr>
          <a:xfrm>
            <a:off x="642937" y="1875234"/>
            <a:ext cx="8312705" cy="1902024"/>
            <a:chOff x="0" y="0"/>
            <a:chExt cx="8312703" cy="1902023"/>
          </a:xfrm>
        </p:grpSpPr>
        <p:grpSp>
          <p:nvGrpSpPr>
            <p:cNvPr id="571" name="Group"/>
            <p:cNvGrpSpPr/>
            <p:nvPr/>
          </p:nvGrpSpPr>
          <p:grpSpPr>
            <a:xfrm>
              <a:off x="0" y="205382"/>
              <a:ext cx="6277571" cy="723306"/>
              <a:chOff x="0" y="0"/>
              <a:chExt cx="6277570" cy="723304"/>
            </a:xfrm>
          </p:grpSpPr>
          <p:sp>
            <p:nvSpPr>
              <p:cNvPr id="560" name="Circle"/>
              <p:cNvSpPr/>
              <p:nvPr/>
            </p:nvSpPr>
            <p:spPr>
              <a:xfrm>
                <a:off x="0" y="0"/>
                <a:ext cx="705446" cy="705446"/>
              </a:xfrm>
              <a:prstGeom prst="ellipse">
                <a:avLst/>
              </a:prstGeom>
              <a:solidFill>
                <a:srgbClr val="7A81FF">
                  <a:alpha val="61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0" lvl="1" indent="342900" defTabSz="410765">
                  <a:spcBef>
                    <a:spcPts val="0"/>
                  </a:spcBef>
                  <a:defRPr sz="3000">
                    <a:solidFill>
                      <a:srgbClr val="011993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561" name="Circle"/>
              <p:cNvSpPr/>
              <p:nvPr/>
            </p:nvSpPr>
            <p:spPr>
              <a:xfrm>
                <a:off x="1116210" y="0"/>
                <a:ext cx="705447" cy="705446"/>
              </a:xfrm>
              <a:prstGeom prst="ellipse">
                <a:avLst/>
              </a:prstGeom>
              <a:solidFill>
                <a:srgbClr val="7A81FF">
                  <a:alpha val="61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0" lvl="1" indent="342900" defTabSz="410765">
                  <a:spcBef>
                    <a:spcPts val="0"/>
                  </a:spcBef>
                  <a:defRPr sz="3000">
                    <a:solidFill>
                      <a:srgbClr val="011993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562" name="Circle"/>
              <p:cNvSpPr/>
              <p:nvPr/>
            </p:nvSpPr>
            <p:spPr>
              <a:xfrm>
                <a:off x="3348632" y="0"/>
                <a:ext cx="705447" cy="705446"/>
              </a:xfrm>
              <a:prstGeom prst="ellipse">
                <a:avLst/>
              </a:prstGeom>
              <a:solidFill>
                <a:srgbClr val="7A81FF">
                  <a:alpha val="61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011993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563" name="Circle"/>
              <p:cNvSpPr/>
              <p:nvPr/>
            </p:nvSpPr>
            <p:spPr>
              <a:xfrm>
                <a:off x="4464843" y="0"/>
                <a:ext cx="705447" cy="705446"/>
              </a:xfrm>
              <a:prstGeom prst="ellipse">
                <a:avLst/>
              </a:prstGeom>
              <a:solidFill>
                <a:srgbClr val="7A81FF">
                  <a:alpha val="61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011993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564" name="Line"/>
              <p:cNvSpPr/>
              <p:nvPr/>
            </p:nvSpPr>
            <p:spPr>
              <a:xfrm flipH="1">
                <a:off x="2937867" y="366117"/>
                <a:ext cx="427790" cy="1"/>
              </a:xfrm>
              <a:prstGeom prst="line">
                <a:avLst/>
              </a:prstGeom>
              <a:noFill/>
              <a:ln w="25400" cap="flat">
                <a:solidFill>
                  <a:srgbClr val="86868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565" name="Line"/>
              <p:cNvSpPr/>
              <p:nvPr/>
            </p:nvSpPr>
            <p:spPr>
              <a:xfrm flipH="1">
                <a:off x="1821656" y="357187"/>
                <a:ext cx="427790" cy="1"/>
              </a:xfrm>
              <a:prstGeom prst="line">
                <a:avLst/>
              </a:prstGeom>
              <a:noFill/>
              <a:ln w="25400" cap="flat">
                <a:solidFill>
                  <a:srgbClr val="86868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566" name="Line"/>
              <p:cNvSpPr/>
              <p:nvPr/>
            </p:nvSpPr>
            <p:spPr>
              <a:xfrm flipH="1">
                <a:off x="687585" y="375046"/>
                <a:ext cx="427791" cy="1"/>
              </a:xfrm>
              <a:prstGeom prst="line">
                <a:avLst/>
              </a:prstGeom>
              <a:noFill/>
              <a:ln w="25400" cap="flat">
                <a:solidFill>
                  <a:srgbClr val="86868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567" name="Line"/>
              <p:cNvSpPr/>
              <p:nvPr/>
            </p:nvSpPr>
            <p:spPr>
              <a:xfrm flipH="1">
                <a:off x="4071937" y="357187"/>
                <a:ext cx="427790" cy="1"/>
              </a:xfrm>
              <a:prstGeom prst="line">
                <a:avLst/>
              </a:prstGeom>
              <a:noFill/>
              <a:ln w="25400" cap="flat">
                <a:solidFill>
                  <a:srgbClr val="86868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568" name="Line"/>
              <p:cNvSpPr/>
              <p:nvPr/>
            </p:nvSpPr>
            <p:spPr>
              <a:xfrm flipH="1">
                <a:off x="5152429" y="375046"/>
                <a:ext cx="427791" cy="1"/>
              </a:xfrm>
              <a:prstGeom prst="line">
                <a:avLst/>
              </a:prstGeom>
              <a:noFill/>
              <a:ln w="25400" cap="flat">
                <a:solidFill>
                  <a:srgbClr val="86868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569" name="Circle"/>
              <p:cNvSpPr/>
              <p:nvPr/>
            </p:nvSpPr>
            <p:spPr>
              <a:xfrm>
                <a:off x="2241351" y="17859"/>
                <a:ext cx="705446" cy="705446"/>
              </a:xfrm>
              <a:prstGeom prst="ellipse">
                <a:avLst/>
              </a:prstGeom>
              <a:solidFill>
                <a:srgbClr val="7A81FF">
                  <a:alpha val="61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011993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570" name="Circle"/>
              <p:cNvSpPr/>
              <p:nvPr/>
            </p:nvSpPr>
            <p:spPr>
              <a:xfrm>
                <a:off x="5572125" y="8929"/>
                <a:ext cx="705446" cy="705446"/>
              </a:xfrm>
              <a:prstGeom prst="ellipse">
                <a:avLst/>
              </a:prstGeom>
              <a:solidFill>
                <a:srgbClr val="7A81FF">
                  <a:alpha val="61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011993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576" name="Group"/>
            <p:cNvGrpSpPr/>
            <p:nvPr/>
          </p:nvGrpSpPr>
          <p:grpSpPr>
            <a:xfrm>
              <a:off x="6750843" y="0"/>
              <a:ext cx="1561861" cy="1160860"/>
              <a:chOff x="0" y="0"/>
              <a:chExt cx="1561859" cy="1160859"/>
            </a:xfrm>
          </p:grpSpPr>
          <p:sp>
            <p:nvSpPr>
              <p:cNvPr id="572" name="x"/>
              <p:cNvSpPr/>
              <p:nvPr/>
            </p:nvSpPr>
            <p:spPr>
              <a:xfrm>
                <a:off x="410765" y="232171"/>
                <a:ext cx="705446" cy="705447"/>
              </a:xfrm>
              <a:prstGeom prst="ellipse">
                <a:avLst/>
              </a:prstGeom>
              <a:solidFill>
                <a:srgbClr val="7A81FF">
                  <a:alpha val="60000"/>
                </a:srgb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8" tIns="35718" rIns="35718" bIns="35718" numCol="1" anchor="ctr">
                <a:noAutofit/>
              </a:bodyPr>
              <a:lstStyle>
                <a:lvl1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x</a:t>
                </a:r>
              </a:p>
            </p:txBody>
          </p:sp>
          <p:sp>
            <p:nvSpPr>
              <p:cNvPr id="573" name="Line"/>
              <p:cNvSpPr/>
              <p:nvPr/>
            </p:nvSpPr>
            <p:spPr>
              <a:xfrm flipH="1">
                <a:off x="0" y="589359"/>
                <a:ext cx="427790" cy="1"/>
              </a:xfrm>
              <a:prstGeom prst="line">
                <a:avLst/>
              </a:prstGeom>
              <a:noFill/>
              <a:ln w="25400" cap="flat">
                <a:solidFill>
                  <a:srgbClr val="86868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574" name="Line"/>
              <p:cNvSpPr/>
              <p:nvPr/>
            </p:nvSpPr>
            <p:spPr>
              <a:xfrm flipH="1">
                <a:off x="1134070" y="589359"/>
                <a:ext cx="427790" cy="1"/>
              </a:xfrm>
              <a:prstGeom prst="line">
                <a:avLst/>
              </a:prstGeom>
              <a:noFill/>
              <a:ln w="25400" cap="flat">
                <a:solidFill>
                  <a:srgbClr val="86868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575" name="Square"/>
              <p:cNvSpPr/>
              <p:nvPr/>
            </p:nvSpPr>
            <p:spPr>
              <a:xfrm>
                <a:off x="178593" y="0"/>
                <a:ext cx="1160861" cy="1160860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marL="0" indent="0" defTabSz="410765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pic>
          <p:nvPicPr>
            <p:cNvPr id="577" name="droppedImage.pdf" descr="droppedImage.pdf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84226" y="1205507"/>
              <a:ext cx="3080743" cy="6965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79" name="Chai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</a:t>
            </a:r>
            <a:endParaRPr dirty="0"/>
          </a:p>
        </p:txBody>
      </p:sp>
      <p:sp>
        <p:nvSpPr>
          <p:cNvPr id="593" name="Circle"/>
          <p:cNvSpPr/>
          <p:nvPr/>
        </p:nvSpPr>
        <p:spPr>
          <a:xfrm>
            <a:off x="3991570" y="2080617"/>
            <a:ext cx="705446" cy="705446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35718" tIns="35718" rIns="35718" bIns="35718" anchor="ctr"/>
          <a:lstStyle/>
          <a:p>
            <a:pPr marL="0" indent="0" defTabSz="410765">
              <a:spcBef>
                <a:spcPts val="0"/>
              </a:spcBef>
              <a:defRPr sz="3000">
                <a:solidFill>
                  <a:srgbClr val="0119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" grpId="0" animBg="1" advAuto="0"/>
    </p:bldLst>
  </p:timing>
</p:sld>
</file>

<file path=ppt/theme/theme1.xml><?xml version="1.0" encoding="utf-8"?>
<a:theme xmlns:a="http://schemas.openxmlformats.org/drawingml/2006/main" name="li2012-template">
  <a:themeElements>
    <a:clrScheme name="leitheme">
      <a:dk1>
        <a:sysClr val="windowText" lastClr="000000"/>
      </a:dk1>
      <a:lt1>
        <a:sysClr val="window" lastClr="FFFFFF"/>
      </a:lt1>
      <a:dk2>
        <a:srgbClr val="1F497D"/>
      </a:dk2>
      <a:lt2>
        <a:srgbClr val="F2F2F2"/>
      </a:lt2>
      <a:accent1>
        <a:srgbClr val="006CDB"/>
      </a:accent1>
      <a:accent2>
        <a:srgbClr val="C34441"/>
      </a:accent2>
      <a:accent3>
        <a:srgbClr val="93BC36"/>
      </a:accent3>
      <a:accent4>
        <a:srgbClr val="8040C6"/>
      </a:accent4>
      <a:accent5>
        <a:srgbClr val="4BACC6"/>
      </a:accent5>
      <a:accent6>
        <a:srgbClr val="F5801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rmAutofit fontScale="70000" lnSpcReduction="20000"/>
      </a:bodyPr>
      <a:lstStyle>
        <a:defPPr algn="ctr">
          <a:defRPr sz="2400" dirty="0" smtClean="0">
            <a:solidFill>
              <a:schemeClr val="tx1">
                <a:lumMod val="95000"/>
                <a:lumOff val="5000"/>
              </a:schemeClr>
            </a:solidFill>
            <a:effectLst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DF58D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C319"/>
        </a:accent2>
        <a:accent3>
          <a:srgbClr val="FEF9C5"/>
        </a:accent3>
        <a:accent4>
          <a:srgbClr val="000000"/>
        </a:accent4>
        <a:accent5>
          <a:srgbClr val="FFB7B7"/>
        </a:accent5>
        <a:accent6>
          <a:srgbClr val="E7B0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E1F4D8"/>
        </a:lt1>
        <a:dk2>
          <a:srgbClr val="003366"/>
        </a:dk2>
        <a:lt2>
          <a:srgbClr val="808080"/>
        </a:lt2>
        <a:accent1>
          <a:srgbClr val="FFC319"/>
        </a:accent1>
        <a:accent2>
          <a:srgbClr val="A8D02A"/>
        </a:accent2>
        <a:accent3>
          <a:srgbClr val="EEF8E9"/>
        </a:accent3>
        <a:accent4>
          <a:srgbClr val="000000"/>
        </a:accent4>
        <a:accent5>
          <a:srgbClr val="FFDEAB"/>
        </a:accent5>
        <a:accent6>
          <a:srgbClr val="98BC25"/>
        </a:accent6>
        <a:hlink>
          <a:srgbClr val="5CB1FE"/>
        </a:hlink>
        <a:folHlink>
          <a:srgbClr val="FF61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EE9DE"/>
        </a:lt1>
        <a:dk2>
          <a:srgbClr val="000066"/>
        </a:dk2>
        <a:lt2>
          <a:srgbClr val="808080"/>
        </a:lt2>
        <a:accent1>
          <a:srgbClr val="5CB1FE"/>
        </a:accent1>
        <a:accent2>
          <a:srgbClr val="FF7575"/>
        </a:accent2>
        <a:accent3>
          <a:srgbClr val="FEF2EC"/>
        </a:accent3>
        <a:accent4>
          <a:srgbClr val="000000"/>
        </a:accent4>
        <a:accent5>
          <a:srgbClr val="B5D5FE"/>
        </a:accent5>
        <a:accent6>
          <a:srgbClr val="E76969"/>
        </a:accent6>
        <a:hlink>
          <a:srgbClr val="FFC319"/>
        </a:hlink>
        <a:folHlink>
          <a:srgbClr val="A8D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53BE3240-7290-804E-AE4A-EFEC2B5D8674}" vid="{D48611D9-F981-7045-8FD3-89C1A29CCC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li2012-template</Template>
  <TotalTime>7734</TotalTime>
  <Words>595</Words>
  <Application>Microsoft Macintosh PowerPoint</Application>
  <PresentationFormat>On-screen Show (4:3)</PresentationFormat>
  <Paragraphs>147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Helvetica</vt:lpstr>
      <vt:lpstr>Palatino</vt:lpstr>
      <vt:lpstr>Tahoma</vt:lpstr>
      <vt:lpstr>li2012-template</vt:lpstr>
      <vt:lpstr>Lecture 12 Undirected Graphical Models</vt:lpstr>
      <vt:lpstr>Recap</vt:lpstr>
      <vt:lpstr>Understanding Query Intent</vt:lpstr>
      <vt:lpstr>Parsing Query Intent</vt:lpstr>
      <vt:lpstr>Label Independent?</vt:lpstr>
      <vt:lpstr>Markov Random Fields</vt:lpstr>
      <vt:lpstr>MRF</vt:lpstr>
      <vt:lpstr>Independence in MRF</vt:lpstr>
      <vt:lpstr>Example</vt:lpstr>
      <vt:lpstr>Example</vt:lpstr>
      <vt:lpstr>Spin Glasses + Images</vt:lpstr>
      <vt:lpstr>Image Denoising</vt:lpstr>
      <vt:lpstr>Hammersley-Clifford Theorem</vt:lpstr>
      <vt:lpstr>Directed vs. Undirected</vt:lpstr>
      <vt:lpstr>Exponential Family</vt:lpstr>
      <vt:lpstr>Log Partition Function</vt:lpstr>
      <vt:lpstr>Estimation</vt:lpstr>
      <vt:lpstr>Exponential Clique Decomposition</vt:lpstr>
      <vt:lpstr>Conditional Random Fields</vt:lpstr>
      <vt:lpstr>Conditional Random Fields</vt:lpstr>
      <vt:lpstr>Combining NN and CRF</vt:lpstr>
      <vt:lpstr>Training BERT-CRF</vt:lpstr>
      <vt:lpstr>Decoding</vt:lpstr>
      <vt:lpstr>Case study</vt:lpstr>
      <vt:lpstr>Next up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</dc:title>
  <dc:subject/>
  <dc:creator>Lei Li</dc:creator>
  <cp:keywords/>
  <dc:description/>
  <cp:lastModifiedBy>Lei Li</cp:lastModifiedBy>
  <cp:revision>298</cp:revision>
  <dcterms:created xsi:type="dcterms:W3CDTF">2022-09-20T18:01:13Z</dcterms:created>
  <dcterms:modified xsi:type="dcterms:W3CDTF">2022-11-04T05:12:10Z</dcterms:modified>
  <cp:category/>
</cp:coreProperties>
</file>