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1" r:id="rId6"/>
    <p:sldId id="260"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424" autoAdjust="0"/>
  </p:normalViewPr>
  <p:slideViewPr>
    <p:cSldViewPr snapToGrid="0">
      <p:cViewPr varScale="1">
        <p:scale>
          <a:sx n="112" d="100"/>
          <a:sy n="112" d="100"/>
        </p:scale>
        <p:origin x="49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4EA9225-5592-48BB-AD8D-F97E61043515}" type="datetimeFigureOut">
              <a:rPr lang="zh-CN" altLang="en-US" smtClean="0"/>
              <a:t>2018/10/28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1E7ABD-CBD9-4AE5-9171-CC438460FD6B}" type="slidenum">
              <a:rPr lang="zh-CN" altLang="en-US" smtClean="0"/>
              <a:t>‹#›</a:t>
            </a:fld>
            <a:endParaRPr lang="zh-CN" altLang="en-US"/>
          </a:p>
        </p:txBody>
      </p:sp>
    </p:spTree>
    <p:extLst>
      <p:ext uri="{BB962C8B-B14F-4D97-AF65-F5344CB8AC3E}">
        <p14:creationId xmlns:p14="http://schemas.microsoft.com/office/powerpoint/2010/main" val="3632202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4EA9225-5592-48BB-AD8D-F97E61043515}" type="datetimeFigureOut">
              <a:rPr lang="zh-CN" altLang="en-US" smtClean="0"/>
              <a:t>2018/10/28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1E7ABD-CBD9-4AE5-9171-CC438460FD6B}" type="slidenum">
              <a:rPr lang="zh-CN" altLang="en-US" smtClean="0"/>
              <a:t>‹#›</a:t>
            </a:fld>
            <a:endParaRPr lang="zh-CN" altLang="en-US"/>
          </a:p>
        </p:txBody>
      </p:sp>
    </p:spTree>
    <p:extLst>
      <p:ext uri="{BB962C8B-B14F-4D97-AF65-F5344CB8AC3E}">
        <p14:creationId xmlns:p14="http://schemas.microsoft.com/office/powerpoint/2010/main" val="1967574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4EA9225-5592-48BB-AD8D-F97E61043515}" type="datetimeFigureOut">
              <a:rPr lang="zh-CN" altLang="en-US" smtClean="0"/>
              <a:t>2018/10/28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1E7ABD-CBD9-4AE5-9171-CC438460FD6B}" type="slidenum">
              <a:rPr lang="zh-CN" altLang="en-US" smtClean="0"/>
              <a:t>‹#›</a:t>
            </a:fld>
            <a:endParaRPr lang="zh-CN" altLang="en-US"/>
          </a:p>
        </p:txBody>
      </p:sp>
    </p:spTree>
    <p:extLst>
      <p:ext uri="{BB962C8B-B14F-4D97-AF65-F5344CB8AC3E}">
        <p14:creationId xmlns:p14="http://schemas.microsoft.com/office/powerpoint/2010/main" val="134166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4EA9225-5592-48BB-AD8D-F97E61043515}" type="datetimeFigureOut">
              <a:rPr lang="zh-CN" altLang="en-US" smtClean="0"/>
              <a:t>2018/10/28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1E7ABD-CBD9-4AE5-9171-CC438460FD6B}" type="slidenum">
              <a:rPr lang="zh-CN" altLang="en-US" smtClean="0"/>
              <a:t>‹#›</a:t>
            </a:fld>
            <a:endParaRPr lang="zh-CN" altLang="en-US"/>
          </a:p>
        </p:txBody>
      </p:sp>
    </p:spTree>
    <p:extLst>
      <p:ext uri="{BB962C8B-B14F-4D97-AF65-F5344CB8AC3E}">
        <p14:creationId xmlns:p14="http://schemas.microsoft.com/office/powerpoint/2010/main" val="3116199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4EA9225-5592-48BB-AD8D-F97E61043515}" type="datetimeFigureOut">
              <a:rPr lang="zh-CN" altLang="en-US" smtClean="0"/>
              <a:t>2018/10/28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1E7ABD-CBD9-4AE5-9171-CC438460FD6B}" type="slidenum">
              <a:rPr lang="zh-CN" altLang="en-US" smtClean="0"/>
              <a:t>‹#›</a:t>
            </a:fld>
            <a:endParaRPr lang="zh-CN" altLang="en-US"/>
          </a:p>
        </p:txBody>
      </p:sp>
    </p:spTree>
    <p:extLst>
      <p:ext uri="{BB962C8B-B14F-4D97-AF65-F5344CB8AC3E}">
        <p14:creationId xmlns:p14="http://schemas.microsoft.com/office/powerpoint/2010/main" val="812904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4EA9225-5592-48BB-AD8D-F97E61043515}" type="datetimeFigureOut">
              <a:rPr lang="zh-CN" altLang="en-US" smtClean="0"/>
              <a:t>2018/10/28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1E7ABD-CBD9-4AE5-9171-CC438460FD6B}" type="slidenum">
              <a:rPr lang="zh-CN" altLang="en-US" smtClean="0"/>
              <a:t>‹#›</a:t>
            </a:fld>
            <a:endParaRPr lang="zh-CN" altLang="en-US"/>
          </a:p>
        </p:txBody>
      </p:sp>
    </p:spTree>
    <p:extLst>
      <p:ext uri="{BB962C8B-B14F-4D97-AF65-F5344CB8AC3E}">
        <p14:creationId xmlns:p14="http://schemas.microsoft.com/office/powerpoint/2010/main" val="808653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4EA9225-5592-48BB-AD8D-F97E61043515}" type="datetimeFigureOut">
              <a:rPr lang="zh-CN" altLang="en-US" smtClean="0"/>
              <a:t>2018/10/28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E1E7ABD-CBD9-4AE5-9171-CC438460FD6B}" type="slidenum">
              <a:rPr lang="zh-CN" altLang="en-US" smtClean="0"/>
              <a:t>‹#›</a:t>
            </a:fld>
            <a:endParaRPr lang="zh-CN" altLang="en-US"/>
          </a:p>
        </p:txBody>
      </p:sp>
    </p:spTree>
    <p:extLst>
      <p:ext uri="{BB962C8B-B14F-4D97-AF65-F5344CB8AC3E}">
        <p14:creationId xmlns:p14="http://schemas.microsoft.com/office/powerpoint/2010/main" val="4129857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4EA9225-5592-48BB-AD8D-F97E61043515}" type="datetimeFigureOut">
              <a:rPr lang="zh-CN" altLang="en-US" smtClean="0"/>
              <a:t>2018/10/28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E1E7ABD-CBD9-4AE5-9171-CC438460FD6B}" type="slidenum">
              <a:rPr lang="zh-CN" altLang="en-US" smtClean="0"/>
              <a:t>‹#›</a:t>
            </a:fld>
            <a:endParaRPr lang="zh-CN" altLang="en-US"/>
          </a:p>
        </p:txBody>
      </p:sp>
    </p:spTree>
    <p:extLst>
      <p:ext uri="{BB962C8B-B14F-4D97-AF65-F5344CB8AC3E}">
        <p14:creationId xmlns:p14="http://schemas.microsoft.com/office/powerpoint/2010/main" val="640239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EA9225-5592-48BB-AD8D-F97E61043515}" type="datetimeFigureOut">
              <a:rPr lang="zh-CN" altLang="en-US" smtClean="0"/>
              <a:t>2018/10/28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E1E7ABD-CBD9-4AE5-9171-CC438460FD6B}" type="slidenum">
              <a:rPr lang="zh-CN" altLang="en-US" smtClean="0"/>
              <a:t>‹#›</a:t>
            </a:fld>
            <a:endParaRPr lang="zh-CN" altLang="en-US"/>
          </a:p>
        </p:txBody>
      </p:sp>
    </p:spTree>
    <p:extLst>
      <p:ext uri="{BB962C8B-B14F-4D97-AF65-F5344CB8AC3E}">
        <p14:creationId xmlns:p14="http://schemas.microsoft.com/office/powerpoint/2010/main" val="2741850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4EA9225-5592-48BB-AD8D-F97E61043515}" type="datetimeFigureOut">
              <a:rPr lang="zh-CN" altLang="en-US" smtClean="0"/>
              <a:t>2018/10/28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1E7ABD-CBD9-4AE5-9171-CC438460FD6B}" type="slidenum">
              <a:rPr lang="zh-CN" altLang="en-US" smtClean="0"/>
              <a:t>‹#›</a:t>
            </a:fld>
            <a:endParaRPr lang="zh-CN" altLang="en-US"/>
          </a:p>
        </p:txBody>
      </p:sp>
    </p:spTree>
    <p:extLst>
      <p:ext uri="{BB962C8B-B14F-4D97-AF65-F5344CB8AC3E}">
        <p14:creationId xmlns:p14="http://schemas.microsoft.com/office/powerpoint/2010/main" val="3830280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4EA9225-5592-48BB-AD8D-F97E61043515}" type="datetimeFigureOut">
              <a:rPr lang="zh-CN" altLang="en-US" smtClean="0"/>
              <a:t>2018/10/28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1E7ABD-CBD9-4AE5-9171-CC438460FD6B}" type="slidenum">
              <a:rPr lang="zh-CN" altLang="en-US" smtClean="0"/>
              <a:t>‹#›</a:t>
            </a:fld>
            <a:endParaRPr lang="zh-CN" altLang="en-US"/>
          </a:p>
        </p:txBody>
      </p:sp>
    </p:spTree>
    <p:extLst>
      <p:ext uri="{BB962C8B-B14F-4D97-AF65-F5344CB8AC3E}">
        <p14:creationId xmlns:p14="http://schemas.microsoft.com/office/powerpoint/2010/main" val="2720706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EA9225-5592-48BB-AD8D-F97E61043515}" type="datetimeFigureOut">
              <a:rPr lang="zh-CN" altLang="en-US" smtClean="0"/>
              <a:t>2018/10/28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1E7ABD-CBD9-4AE5-9171-CC438460FD6B}" type="slidenum">
              <a:rPr lang="zh-CN" altLang="en-US" smtClean="0"/>
              <a:t>‹#›</a:t>
            </a:fld>
            <a:endParaRPr lang="zh-CN" altLang="en-US"/>
          </a:p>
        </p:txBody>
      </p:sp>
    </p:spTree>
    <p:extLst>
      <p:ext uri="{BB962C8B-B14F-4D97-AF65-F5344CB8AC3E}">
        <p14:creationId xmlns:p14="http://schemas.microsoft.com/office/powerpoint/2010/main" val="3934213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yihui.name/format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617837"/>
            <a:ext cx="9144000" cy="1088039"/>
          </a:xfrm>
        </p:spPr>
        <p:txBody>
          <a:bodyPr/>
          <a:lstStyle/>
          <a:p>
            <a:r>
              <a:rPr lang="en-US" altLang="zh-CN" dirty="0" smtClean="0"/>
              <a:t>R /python</a:t>
            </a:r>
            <a:r>
              <a:rPr lang="zh-CN" altLang="en-US" dirty="0" smtClean="0"/>
              <a:t>语言实践</a:t>
            </a:r>
            <a:endParaRPr lang="zh-CN" altLang="en-US" dirty="0"/>
          </a:p>
        </p:txBody>
      </p:sp>
      <p:sp>
        <p:nvSpPr>
          <p:cNvPr id="3" name="副标题 2"/>
          <p:cNvSpPr>
            <a:spLocks noGrp="1"/>
          </p:cNvSpPr>
          <p:nvPr>
            <p:ph type="subTitle" idx="1"/>
          </p:nvPr>
        </p:nvSpPr>
        <p:spPr/>
        <p:txBody>
          <a:bodyPr/>
          <a:lstStyle/>
          <a:p>
            <a:r>
              <a:rPr lang="zh-CN" altLang="en-US" dirty="0" smtClean="0"/>
              <a:t>李磊</a:t>
            </a:r>
            <a:endParaRPr lang="zh-CN" altLang="en-US" dirty="0"/>
          </a:p>
        </p:txBody>
      </p:sp>
    </p:spTree>
    <p:extLst>
      <p:ext uri="{BB962C8B-B14F-4D97-AF65-F5344CB8AC3E}">
        <p14:creationId xmlns:p14="http://schemas.microsoft.com/office/powerpoint/2010/main" val="1230716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8540" y="83114"/>
            <a:ext cx="10515600" cy="865469"/>
          </a:xfrm>
        </p:spPr>
        <p:txBody>
          <a:bodyPr/>
          <a:lstStyle/>
          <a:p>
            <a:r>
              <a:rPr lang="zh-CN" altLang="en-US" dirty="0" smtClean="0"/>
              <a:t>语言的规范性</a:t>
            </a:r>
            <a:endParaRPr lang="zh-CN" altLang="en-US" dirty="0"/>
          </a:p>
        </p:txBody>
      </p:sp>
      <p:sp>
        <p:nvSpPr>
          <p:cNvPr id="4" name="Rectangle 1"/>
          <p:cNvSpPr>
            <a:spLocks noGrp="1" noChangeArrowheads="1"/>
          </p:cNvSpPr>
          <p:nvPr>
            <p:ph idx="1"/>
          </p:nvPr>
        </p:nvSpPr>
        <p:spPr bwMode="auto">
          <a:xfrm>
            <a:off x="154536" y="1117444"/>
            <a:ext cx="11698479" cy="5542523"/>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zh-CN" sz="1800" u="sng" dirty="0" smtClean="0">
                <a:solidFill>
                  <a:srgbClr val="333333"/>
                </a:solidFill>
                <a:ea typeface="&amp;quot"/>
              </a:rPr>
              <a:t>R</a:t>
            </a:r>
            <a:r>
              <a:rPr lang="zh-CN" altLang="en-US" sz="1800" u="sng" dirty="0" smtClean="0">
                <a:solidFill>
                  <a:srgbClr val="333333"/>
                </a:solidFill>
                <a:ea typeface="&amp;quot"/>
              </a:rPr>
              <a:t>：</a:t>
            </a:r>
            <a:r>
              <a:rPr lang="zh-CN" altLang="en-US" sz="1800" u="sng" dirty="0" smtClean="0">
                <a:solidFill>
                  <a:srgbClr val="333333"/>
                </a:solidFill>
                <a:ea typeface="&amp;quot"/>
                <a:sym typeface="Wingdings" panose="05000000000000000000" pitchFamily="2" charset="2"/>
              </a:rPr>
              <a:t>（</a:t>
            </a:r>
            <a:r>
              <a:rPr lang="en-US" altLang="zh-CN" sz="1800" u="sng" dirty="0" smtClean="0">
                <a:solidFill>
                  <a:srgbClr val="333333"/>
                </a:solidFill>
                <a:ea typeface="&amp;quot"/>
                <a:sym typeface="Wingdings" panose="05000000000000000000" pitchFamily="2" charset="2"/>
              </a:rPr>
              <a:t>http://r-pkgs.had.co.nz/r.html</a:t>
            </a:r>
            <a:r>
              <a:rPr lang="zh-CN" altLang="en-US" sz="1800" u="sng" dirty="0" smtClean="0">
                <a:solidFill>
                  <a:srgbClr val="333333"/>
                </a:solidFill>
                <a:ea typeface="&amp;quot"/>
                <a:sym typeface="Wingdings" panose="05000000000000000000" pitchFamily="2" charset="2"/>
              </a:rPr>
              <a:t>）</a:t>
            </a:r>
            <a:endParaRPr lang="en-US" altLang="zh-CN" sz="1800" u="sng" dirty="0" smtClean="0">
              <a:solidFill>
                <a:srgbClr val="333333"/>
              </a:solidFill>
              <a:ea typeface="&amp;quot"/>
            </a:endParaRPr>
          </a:p>
          <a:p>
            <a:pPr marL="0" lvl="0" indent="0">
              <a:lnSpc>
                <a:spcPct val="100000"/>
              </a:lnSpc>
              <a:buNone/>
            </a:pPr>
            <a:r>
              <a:rPr lang="zh-CN" altLang="zh-CN" sz="1800" dirty="0" smtClean="0">
                <a:solidFill>
                  <a:srgbClr val="333333"/>
                </a:solidFill>
                <a:ea typeface="&amp;quot"/>
              </a:rPr>
              <a:t>The </a:t>
            </a:r>
            <a:r>
              <a:rPr lang="zh-CN" altLang="zh-CN" sz="1800" dirty="0">
                <a:solidFill>
                  <a:srgbClr val="333333"/>
                </a:solidFill>
                <a:ea typeface="&amp;quot"/>
              </a:rPr>
              <a:t>formatR package, by Yihui Xie, makes it easier to clean up poorly formatted code. It can’t do everything, but it can quickly get your code from terrible to pretty good. Make sure to read </a:t>
            </a:r>
            <a:r>
              <a:rPr lang="zh-CN" altLang="zh-CN" sz="1800" dirty="0">
                <a:solidFill>
                  <a:srgbClr val="428BCA"/>
                </a:solidFill>
                <a:ea typeface="&amp;quot"/>
                <a:hlinkClick r:id="rId2"/>
              </a:rPr>
              <a:t>the notes on the website</a:t>
            </a:r>
            <a:r>
              <a:rPr lang="zh-CN" altLang="zh-CN" sz="1800" dirty="0">
                <a:solidFill>
                  <a:srgbClr val="333333"/>
                </a:solidFill>
                <a:ea typeface="&amp;quot"/>
              </a:rPr>
              <a:t> before using it. It’s as easy as:</a:t>
            </a:r>
            <a:endParaRPr lang="zh-CN" altLang="zh-CN" sz="1400" dirty="0"/>
          </a:p>
          <a:p>
            <a:pPr marL="0" lvl="0" indent="0">
              <a:lnSpc>
                <a:spcPct val="100000"/>
              </a:lnSpc>
              <a:buNone/>
            </a:pPr>
            <a:r>
              <a:rPr kumimoji="0" lang="zh-CN" altLang="zh-CN" sz="1800" b="0" i="0" u="none" strike="noStrike" cap="none" normalizeH="0" baseline="0" dirty="0" smtClean="0">
                <a:ln>
                  <a:noFill/>
                </a:ln>
                <a:solidFill>
                  <a:srgbClr val="428BCA"/>
                </a:solidFill>
                <a:effectLst/>
                <a:latin typeface="Arial Unicode MS" panose="020B0604020202020204" pitchFamily="34" charset="-122"/>
                <a:ea typeface="&amp;quot"/>
              </a:rPr>
              <a:t>install.packages("formatR")</a:t>
            </a:r>
            <a:r>
              <a:rPr kumimoji="0" lang="zh-CN" altLang="zh-CN" sz="1800" b="0" i="0" u="none" strike="noStrike" cap="none" normalizeH="0" baseline="0" dirty="0" smtClean="0">
                <a:ln>
                  <a:noFill/>
                </a:ln>
                <a:solidFill>
                  <a:srgbClr val="333333"/>
                </a:solidFill>
                <a:effectLst/>
                <a:latin typeface="Arial Unicode MS" panose="020B0604020202020204" pitchFamily="34" charset="-122"/>
                <a:ea typeface="&amp;quot"/>
              </a:rPr>
              <a:t> </a:t>
            </a:r>
            <a:r>
              <a:rPr kumimoji="0" lang="zh-CN" altLang="zh-CN" sz="1800" b="0" i="0" u="none" strike="noStrike" cap="none" normalizeH="0" baseline="0" dirty="0" smtClean="0">
                <a:ln>
                  <a:noFill/>
                </a:ln>
                <a:solidFill>
                  <a:srgbClr val="428BCA"/>
                </a:solidFill>
                <a:effectLst/>
                <a:latin typeface="Arial Unicode MS" panose="020B0604020202020204" pitchFamily="34" charset="-122"/>
                <a:ea typeface="&amp;quot"/>
              </a:rPr>
              <a:t>formatR::tidy_dir("R")</a:t>
            </a:r>
            <a:endParaRPr kumimoji="0" lang="en-US" altLang="zh-CN" sz="1800" b="0" i="0" u="none" strike="noStrike" cap="none" normalizeH="0" baseline="0" dirty="0" smtClean="0">
              <a:ln>
                <a:noFill/>
              </a:ln>
              <a:solidFill>
                <a:srgbClr val="428BCA"/>
              </a:solidFill>
              <a:effectLst/>
              <a:latin typeface="Arial Unicode MS" panose="020B0604020202020204" pitchFamily="34" charset="-122"/>
              <a:ea typeface="&amp;quot"/>
            </a:endParaRPr>
          </a:p>
          <a:p>
            <a:pPr marL="0" lvl="0" indent="0">
              <a:lnSpc>
                <a:spcPct val="100000"/>
              </a:lnSpc>
              <a:buNone/>
            </a:pPr>
            <a:endParaRPr kumimoji="0" lang="zh-CN" altLang="zh-CN" sz="1400" b="0" i="0" u="none" strike="noStrike" cap="none" normalizeH="0" baseline="0" dirty="0" smtClean="0">
              <a:ln>
                <a:noFill/>
              </a:ln>
              <a:solidFill>
                <a:schemeClr val="tx1"/>
              </a:solidFill>
              <a:effectLst/>
            </a:endParaRPr>
          </a:p>
          <a:p>
            <a:pPr marL="0" lvl="0" indent="0">
              <a:lnSpc>
                <a:spcPct val="100000"/>
              </a:lnSpc>
              <a:buNone/>
            </a:pPr>
            <a:r>
              <a:rPr lang="zh-CN" altLang="zh-CN" sz="1800" dirty="0">
                <a:solidFill>
                  <a:srgbClr val="333333"/>
                </a:solidFill>
                <a:ea typeface="&amp;quot"/>
              </a:rPr>
              <a:t>A complementary approach is to use a code </a:t>
            </a:r>
            <a:r>
              <a:rPr lang="zh-CN" altLang="zh-CN" sz="1800" b="1" dirty="0">
                <a:solidFill>
                  <a:srgbClr val="333333"/>
                </a:solidFill>
                <a:ea typeface="&amp;quot"/>
              </a:rPr>
              <a:t>linter</a:t>
            </a:r>
            <a:r>
              <a:rPr lang="zh-CN" altLang="zh-CN" sz="1800" dirty="0">
                <a:solidFill>
                  <a:srgbClr val="333333"/>
                </a:solidFill>
                <a:ea typeface="&amp;quot"/>
              </a:rPr>
              <a:t>. Rather than automatically fixing problems, a linter just warns you about them. The lintr package by Jim Hester checks for compliance with this style guide and lets you know where you’ve missed something. Compared to formatR, it picks up more potential problems (because it doesn’t need to also fix them), but you will still see false positives.</a:t>
            </a:r>
            <a:endParaRPr lang="zh-CN" altLang="zh-CN" sz="1400" dirty="0"/>
          </a:p>
          <a:p>
            <a:pPr marL="0" lvl="0" indent="0">
              <a:lnSpc>
                <a:spcPct val="100000"/>
              </a:lnSpc>
              <a:buNone/>
            </a:pPr>
            <a:r>
              <a:rPr kumimoji="0" lang="zh-CN" altLang="zh-CN" sz="1800" b="0" i="0" u="none" strike="noStrike" cap="none" normalizeH="0" baseline="0" dirty="0" smtClean="0">
                <a:ln>
                  <a:noFill/>
                </a:ln>
                <a:solidFill>
                  <a:srgbClr val="428BCA"/>
                </a:solidFill>
                <a:effectLst/>
                <a:latin typeface="Arial Unicode MS" panose="020B0604020202020204" pitchFamily="34" charset="-122"/>
                <a:ea typeface="&amp;quot"/>
              </a:rPr>
              <a:t>install.packages("lintr")</a:t>
            </a:r>
            <a:r>
              <a:rPr kumimoji="0" lang="zh-CN" altLang="zh-CN" sz="1800" b="0" i="0" u="none" strike="noStrike" cap="none" normalizeH="0" baseline="0" dirty="0" smtClean="0">
                <a:ln>
                  <a:noFill/>
                </a:ln>
                <a:solidFill>
                  <a:srgbClr val="333333"/>
                </a:solidFill>
                <a:effectLst/>
                <a:latin typeface="Arial Unicode MS" panose="020B0604020202020204" pitchFamily="34" charset="-122"/>
                <a:ea typeface="&amp;quot"/>
              </a:rPr>
              <a:t> </a:t>
            </a:r>
            <a:r>
              <a:rPr kumimoji="0" lang="zh-CN" altLang="zh-CN" sz="1800" b="0" i="0" u="none" strike="noStrike" cap="none" normalizeH="0" baseline="0" dirty="0" smtClean="0">
                <a:ln>
                  <a:noFill/>
                </a:ln>
                <a:solidFill>
                  <a:srgbClr val="428BCA"/>
                </a:solidFill>
                <a:effectLst/>
                <a:latin typeface="Arial Unicode MS" panose="020B0604020202020204" pitchFamily="34" charset="-122"/>
                <a:ea typeface="&amp;quot"/>
              </a:rPr>
              <a:t>lintr::lint_package()</a:t>
            </a:r>
            <a:endParaRPr lang="zh-CN" altLang="zh-CN" sz="40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a:p>
            <a:pPr marL="0" lvl="0" indent="0">
              <a:lnSpc>
                <a:spcPct val="100000"/>
              </a:lnSpc>
              <a:buNone/>
            </a:pPr>
            <a:r>
              <a:rPr lang="en-US" altLang="zh-CN" sz="1800" u="sng" dirty="0" smtClean="0"/>
              <a:t>Python</a:t>
            </a:r>
            <a:r>
              <a:rPr lang="zh-CN" altLang="en-US" sz="1800" u="sng" dirty="0" smtClean="0"/>
              <a:t>：（</a:t>
            </a:r>
            <a:r>
              <a:rPr lang="en-US" altLang="zh-CN" sz="1800" u="sng" dirty="0" smtClean="0"/>
              <a:t>https://github.com/google/styleguide/blob/gh-pages/pyguide.md</a:t>
            </a:r>
            <a:r>
              <a:rPr lang="zh-CN" altLang="en-US" sz="1800" u="sng" dirty="0" smtClean="0"/>
              <a:t>）</a:t>
            </a:r>
            <a:endParaRPr lang="en-US" altLang="zh-CN" sz="1800" u="sng" dirty="0" smtClean="0"/>
          </a:p>
          <a:p>
            <a:pPr marL="0" lvl="0" indent="0">
              <a:lnSpc>
                <a:spcPct val="100000"/>
              </a:lnSpc>
              <a:buNone/>
            </a:pPr>
            <a:r>
              <a:rPr lang="en-US" altLang="zh-CN" sz="1800" dirty="0"/>
              <a:t>2.1 Lint</a:t>
            </a:r>
          </a:p>
          <a:p>
            <a:pPr marL="0" lvl="0" indent="0">
              <a:lnSpc>
                <a:spcPct val="100000"/>
              </a:lnSpc>
              <a:buNone/>
            </a:pPr>
            <a:r>
              <a:rPr lang="en-US" altLang="zh-CN" sz="1800" dirty="0"/>
              <a:t>Run </a:t>
            </a:r>
            <a:r>
              <a:rPr lang="en-US" altLang="zh-CN" sz="1800" dirty="0" err="1"/>
              <a:t>pylint</a:t>
            </a:r>
            <a:r>
              <a:rPr lang="en-US" altLang="zh-CN" sz="1800" dirty="0"/>
              <a:t> over your code.</a:t>
            </a:r>
          </a:p>
          <a:p>
            <a:pPr marL="0" lvl="0" indent="0">
              <a:lnSpc>
                <a:spcPct val="100000"/>
              </a:lnSpc>
              <a:buNone/>
            </a:pPr>
            <a:endParaRPr lang="en-US" altLang="zh-CN" sz="1800" dirty="0"/>
          </a:p>
          <a:p>
            <a:pPr marL="0" lvl="0" indent="0">
              <a:lnSpc>
                <a:spcPct val="100000"/>
              </a:lnSpc>
              <a:buNone/>
            </a:pPr>
            <a:r>
              <a:rPr lang="en-US" altLang="zh-CN" sz="1800" dirty="0"/>
              <a:t>2.1.1 Definition</a:t>
            </a:r>
          </a:p>
          <a:p>
            <a:pPr marL="0" lvl="0" indent="0">
              <a:lnSpc>
                <a:spcPct val="100000"/>
              </a:lnSpc>
              <a:buNone/>
            </a:pPr>
            <a:r>
              <a:rPr lang="en-US" altLang="zh-CN" sz="1800" dirty="0" err="1"/>
              <a:t>pylint</a:t>
            </a:r>
            <a:r>
              <a:rPr lang="en-US" altLang="zh-CN" sz="1800" dirty="0"/>
              <a:t> is a tool for finding bugs and style problems in Python source code. It finds problems that are typically caught by a compiler for less dynamic languages like C and C++. Because of the dynamic nature of Python, some warnings may be incorrect; however, spurious warnings should be fairly infrequent</a:t>
            </a:r>
            <a:r>
              <a:rPr lang="en-US" altLang="zh-CN" sz="1800" dirty="0" smtClean="0"/>
              <a:t>.</a:t>
            </a:r>
            <a:endParaRPr lang="en-US" altLang="zh-CN" sz="1800" dirty="0"/>
          </a:p>
        </p:txBody>
      </p:sp>
    </p:spTree>
    <p:extLst>
      <p:ext uri="{BB962C8B-B14F-4D97-AF65-F5344CB8AC3E}">
        <p14:creationId xmlns:p14="http://schemas.microsoft.com/office/powerpoint/2010/main" val="3302573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9321" y="2626233"/>
            <a:ext cx="9079240" cy="842890"/>
          </a:xfrm>
        </p:spPr>
        <p:txBody>
          <a:bodyPr>
            <a:normAutofit fontScale="90000"/>
          </a:bodyPr>
          <a:lstStyle/>
          <a:p>
            <a:r>
              <a:rPr lang="en-US" altLang="zh-CN" sz="2800" dirty="0" smtClean="0"/>
              <a:t>R style Guide (https://google.github.io/styleguide/Rguide.xml)</a:t>
            </a:r>
            <a:br>
              <a:rPr lang="en-US" altLang="zh-CN" sz="2800" dirty="0" smtClean="0"/>
            </a:br>
            <a:r>
              <a:rPr lang="en-US" altLang="zh-CN" sz="2800" dirty="0" smtClean="0"/>
              <a:t>python style guide </a:t>
            </a:r>
            <a:r>
              <a:rPr lang="zh-CN" altLang="en-US" sz="2800" dirty="0" smtClean="0"/>
              <a:t>（</a:t>
            </a:r>
            <a:r>
              <a:rPr lang="en-US" altLang="zh-CN" sz="2800" dirty="0" smtClean="0"/>
              <a:t>http://pep8.org/</a:t>
            </a:r>
            <a:r>
              <a:rPr lang="zh-CN" altLang="en-US" sz="2800" dirty="0" smtClean="0"/>
              <a:t>）</a:t>
            </a:r>
            <a:endParaRPr lang="zh-CN" altLang="en-US" sz="2800" dirty="0"/>
          </a:p>
        </p:txBody>
      </p:sp>
    </p:spTree>
    <p:extLst>
      <p:ext uri="{BB962C8B-B14F-4D97-AF65-F5344CB8AC3E}">
        <p14:creationId xmlns:p14="http://schemas.microsoft.com/office/powerpoint/2010/main" val="532508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561348"/>
          </a:xfrm>
        </p:spPr>
        <p:txBody>
          <a:bodyPr>
            <a:normAutofit/>
          </a:bodyPr>
          <a:lstStyle/>
          <a:p>
            <a:r>
              <a:rPr lang="en-US" altLang="zh-CN" sz="2800" dirty="0" smtClean="0"/>
              <a:t>R</a:t>
            </a:r>
            <a:endParaRPr lang="zh-CN" altLang="en-US" sz="2800" dirty="0"/>
          </a:p>
        </p:txBody>
      </p:sp>
      <p:sp>
        <p:nvSpPr>
          <p:cNvPr id="7" name="文本框 6"/>
          <p:cNvSpPr txBox="1"/>
          <p:nvPr/>
        </p:nvSpPr>
        <p:spPr>
          <a:xfrm>
            <a:off x="578259" y="213172"/>
            <a:ext cx="11613741" cy="5139869"/>
          </a:xfrm>
          <a:prstGeom prst="rect">
            <a:avLst/>
          </a:prstGeom>
          <a:noFill/>
        </p:spPr>
        <p:txBody>
          <a:bodyPr wrap="square" rtlCol="0">
            <a:spAutoFit/>
          </a:bodyPr>
          <a:lstStyle/>
          <a:p>
            <a:pPr lvl="0" eaLnBrk="0" fontAlgn="base" hangingPunct="0">
              <a:spcBef>
                <a:spcPct val="0"/>
              </a:spcBef>
              <a:spcAft>
                <a:spcPct val="0"/>
              </a:spcAft>
            </a:pPr>
            <a:r>
              <a:rPr kumimoji="0" lang="zh-CN" altLang="zh-CN" b="1" i="0" u="none" strike="noStrike" cap="none" normalizeH="0" baseline="0" dirty="0" smtClean="0">
                <a:ln>
                  <a:noFill/>
                </a:ln>
                <a:solidFill>
                  <a:srgbClr val="0066CC"/>
                </a:solidFill>
                <a:effectLst/>
                <a:latin typeface="Arial" panose="020B0604020202020204" pitchFamily="34" charset="0"/>
                <a:cs typeface="Arial" panose="020B0604020202020204" pitchFamily="34" charset="0"/>
              </a:rPr>
              <a:t>File Names</a:t>
            </a:r>
            <a:r>
              <a:rPr kumimoji="0" lang="zh-CN" altLang="en-US" b="1" i="0" u="none" strike="noStrike" cap="none" normalizeH="0" baseline="0" dirty="0" smtClean="0">
                <a:ln>
                  <a:noFill/>
                </a:ln>
                <a:solidFill>
                  <a:srgbClr val="0066CC"/>
                </a:solidFill>
                <a:effectLst/>
                <a:latin typeface="Arial" panose="020B0604020202020204" pitchFamily="34" charset="0"/>
                <a:cs typeface="Arial" panose="020B0604020202020204" pitchFamily="34" charset="0"/>
              </a:rPr>
              <a:t>：</a:t>
            </a:r>
            <a:r>
              <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File names should end in </a:t>
            </a:r>
            <a:r>
              <a:rPr kumimoji="0" lang="zh-CN" altLang="zh-CN" sz="2000" b="0" i="0" u="none" strike="noStrike" cap="none" normalizeH="0" baseline="0" dirty="0" smtClean="0">
                <a:ln>
                  <a:noFill/>
                </a:ln>
                <a:solidFill>
                  <a:srgbClr val="006600"/>
                </a:solidFill>
                <a:effectLst/>
                <a:latin typeface="Arial Unicode MS" panose="020B0604020202020204" pitchFamily="34" charset="-122"/>
                <a:cs typeface="Arial" panose="020B0604020202020204" pitchFamily="34" charset="0"/>
              </a:rPr>
              <a:t>.R</a:t>
            </a:r>
            <a:r>
              <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and, of course, be meaningful. </a:t>
            </a:r>
            <a:br>
              <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br>
            <a:r>
              <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GOOD: </a:t>
            </a:r>
            <a:r>
              <a:rPr kumimoji="0" lang="zh-CN" altLang="zh-CN" sz="2000" b="0" i="0" u="none" strike="noStrike" cap="none" normalizeH="0" baseline="0" dirty="0" smtClean="0">
                <a:ln>
                  <a:noFill/>
                </a:ln>
                <a:solidFill>
                  <a:srgbClr val="006600"/>
                </a:solidFill>
                <a:effectLst/>
                <a:latin typeface="Arial Unicode MS" panose="020B0604020202020204" pitchFamily="34" charset="-122"/>
                <a:cs typeface="Arial" panose="020B0604020202020204" pitchFamily="34" charset="0"/>
              </a:rPr>
              <a:t>predict_ad_revenue.R</a:t>
            </a:r>
            <a:r>
              <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br>
              <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br>
            <a:r>
              <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BAD: </a:t>
            </a:r>
            <a:r>
              <a:rPr kumimoji="0" lang="zh-CN" altLang="zh-CN" sz="2000" b="0" i="0" u="none" strike="noStrike" cap="none" normalizeH="0" baseline="0" dirty="0" smtClean="0">
                <a:ln>
                  <a:noFill/>
                </a:ln>
                <a:solidFill>
                  <a:srgbClr val="FF0000"/>
                </a:solidFill>
                <a:effectLst/>
                <a:latin typeface="Arial Unicode MS" panose="020B0604020202020204" pitchFamily="34" charset="-122"/>
                <a:cs typeface="Arial" panose="020B0604020202020204" pitchFamily="34" charset="0"/>
              </a:rPr>
              <a:t>foo.R</a:t>
            </a:r>
            <a:r>
              <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endParaRPr kumimoji="0" lang="en-US"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a:p>
            <a:pPr lvl="0" eaLnBrk="0" fontAlgn="base" hangingPunct="0">
              <a:spcBef>
                <a:spcPct val="0"/>
              </a:spcBef>
              <a:spcAft>
                <a:spcPct val="0"/>
              </a:spcAft>
            </a:pPr>
            <a:endParaRPr lang="en-US" altLang="zh-CN" dirty="0">
              <a:solidFill>
                <a:srgbClr val="333333"/>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kumimoji="0" lang="zh-CN" altLang="zh-CN" b="1" i="0" u="none" strike="noStrike" cap="none" normalizeH="0" baseline="0" dirty="0" smtClean="0">
                <a:ln>
                  <a:noFill/>
                </a:ln>
                <a:solidFill>
                  <a:srgbClr val="0066CC"/>
                </a:solidFill>
                <a:effectLst/>
                <a:latin typeface="Arial" panose="020B0604020202020204" pitchFamily="34" charset="0"/>
                <a:cs typeface="Arial" panose="020B0604020202020204" pitchFamily="34" charset="0"/>
              </a:rPr>
              <a:t>Identifiers</a:t>
            </a:r>
            <a:r>
              <a:rPr kumimoji="0" lang="zh-CN" altLang="en-US" b="1" i="0" u="none" strike="noStrike" cap="none" normalizeH="0" baseline="0" dirty="0" smtClean="0">
                <a:ln>
                  <a:noFill/>
                </a:ln>
                <a:solidFill>
                  <a:srgbClr val="0066CC"/>
                </a:solidFill>
                <a:effectLst/>
                <a:latin typeface="Arial" panose="020B0604020202020204" pitchFamily="34" charset="0"/>
                <a:cs typeface="Arial" panose="020B0604020202020204" pitchFamily="34" charset="0"/>
              </a:rPr>
              <a:t>：</a:t>
            </a:r>
            <a:endParaRPr kumimoji="0" lang="zh-CN" altLang="zh-CN" sz="1600" b="0" i="0" u="none" strike="noStrike" cap="none" normalizeH="0" baseline="0" dirty="0" smtClean="0">
              <a:ln>
                <a:noFill/>
              </a:ln>
              <a:solidFill>
                <a:schemeClr val="tx1"/>
              </a:solidFill>
              <a:effectLst/>
            </a:endParaRPr>
          </a:p>
          <a:p>
            <a:pPr lvl="0" eaLnBrk="0" fontAlgn="base" hangingPunct="0">
              <a:spcBef>
                <a:spcPct val="0"/>
              </a:spcBef>
              <a:spcAft>
                <a:spcPct val="0"/>
              </a:spcAft>
              <a:buFontTx/>
              <a:buChar char="•"/>
            </a:pPr>
            <a:r>
              <a:rPr kumimoji="0" lang="zh-CN" altLang="zh-CN" sz="2000" b="0" i="0" u="none" strike="noStrike" cap="none" normalizeH="0" baseline="0" dirty="0" smtClean="0">
                <a:ln>
                  <a:noFill/>
                </a:ln>
                <a:solidFill>
                  <a:srgbClr val="006600"/>
                </a:solidFill>
                <a:effectLst/>
                <a:latin typeface="Arial Unicode MS" panose="020B0604020202020204" pitchFamily="34" charset="-122"/>
                <a:cs typeface="Arial" panose="020B0604020202020204" pitchFamily="34" charset="0"/>
              </a:rPr>
              <a:t>variable.name</a:t>
            </a:r>
            <a:r>
              <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is preferred, </a:t>
            </a:r>
            <a:r>
              <a:rPr kumimoji="0" lang="zh-CN" altLang="zh-CN" sz="2000" b="0" i="0" u="none" strike="noStrike" cap="none" normalizeH="0" baseline="0" dirty="0" smtClean="0">
                <a:ln>
                  <a:noFill/>
                </a:ln>
                <a:solidFill>
                  <a:srgbClr val="006600"/>
                </a:solidFill>
                <a:effectLst/>
                <a:latin typeface="Arial Unicode MS" panose="020B0604020202020204" pitchFamily="34" charset="-122"/>
                <a:cs typeface="Arial" panose="020B0604020202020204" pitchFamily="34" charset="0"/>
              </a:rPr>
              <a:t>variableName</a:t>
            </a:r>
            <a:r>
              <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is accepted </a:t>
            </a:r>
            <a:br>
              <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br>
            <a:r>
              <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GOOD: </a:t>
            </a:r>
            <a:r>
              <a:rPr kumimoji="0" lang="zh-CN" altLang="zh-CN" sz="2000" b="0" i="0" u="none" strike="noStrike" cap="none" normalizeH="0" baseline="0" dirty="0" smtClean="0">
                <a:ln>
                  <a:noFill/>
                </a:ln>
                <a:solidFill>
                  <a:srgbClr val="006600"/>
                </a:solidFill>
                <a:effectLst/>
                <a:latin typeface="Arial Unicode MS" panose="020B0604020202020204" pitchFamily="34" charset="-122"/>
                <a:cs typeface="Arial" panose="020B0604020202020204" pitchFamily="34" charset="0"/>
              </a:rPr>
              <a:t>avg.clicks</a:t>
            </a:r>
            <a:r>
              <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br>
              <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br>
            <a:r>
              <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OK: </a:t>
            </a:r>
            <a:r>
              <a:rPr kumimoji="0" lang="zh-CN" altLang="zh-CN" sz="2000" b="0" i="0" u="none" strike="noStrike" cap="none" normalizeH="0" baseline="0" smtClean="0">
                <a:ln>
                  <a:noFill/>
                </a:ln>
                <a:solidFill>
                  <a:srgbClr val="006600"/>
                </a:solidFill>
                <a:effectLst/>
                <a:latin typeface="Arial Unicode MS" panose="020B0604020202020204" pitchFamily="34" charset="-122"/>
                <a:cs typeface="Arial" panose="020B0604020202020204" pitchFamily="34" charset="0"/>
              </a:rPr>
              <a:t>avgClicks</a:t>
            </a:r>
            <a:r>
              <a:rPr kumimoji="0" lang="zh-CN" altLang="zh-CN" b="0" i="0" u="none" strike="noStrike" cap="none" normalizeH="0" baseline="0" smtClean="0">
                <a:ln>
                  <a:noFill/>
                </a:ln>
                <a:solidFill>
                  <a:srgbClr val="333333"/>
                </a:solidFill>
                <a:effectLst/>
                <a:latin typeface="Arial" panose="020B0604020202020204" pitchFamily="34" charset="0"/>
                <a:cs typeface="Arial" panose="020B0604020202020204" pitchFamily="34" charset="0"/>
              </a:rPr>
              <a:t> </a:t>
            </a:r>
            <a:br>
              <a:rPr kumimoji="0" lang="zh-CN" altLang="zh-CN" b="0" i="0" u="none" strike="noStrike" cap="none" normalizeH="0" baseline="0" smtClean="0">
                <a:ln>
                  <a:noFill/>
                </a:ln>
                <a:solidFill>
                  <a:srgbClr val="333333"/>
                </a:solidFill>
                <a:effectLst/>
                <a:latin typeface="Arial" panose="020B0604020202020204" pitchFamily="34" charset="0"/>
                <a:cs typeface="Arial" panose="020B0604020202020204" pitchFamily="34" charset="0"/>
              </a:rPr>
            </a:br>
            <a:r>
              <a:rPr kumimoji="0" lang="zh-CN" altLang="zh-CN" b="0" i="0" u="none" strike="noStrike" cap="none" normalizeH="0" baseline="0" smtClean="0">
                <a:ln>
                  <a:noFill/>
                </a:ln>
                <a:solidFill>
                  <a:srgbClr val="333333"/>
                </a:solidFill>
                <a:effectLst/>
                <a:latin typeface="Arial" panose="020B0604020202020204" pitchFamily="34" charset="0"/>
                <a:cs typeface="Arial" panose="020B0604020202020204" pitchFamily="34" charset="0"/>
              </a:rPr>
              <a:t>BAD</a:t>
            </a:r>
            <a:r>
              <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zh-CN" altLang="zh-CN" sz="2000" b="0" i="0" u="none" strike="noStrike" cap="none" normalizeH="0" baseline="0" dirty="0" smtClean="0">
                <a:ln>
                  <a:noFill/>
                </a:ln>
                <a:solidFill>
                  <a:srgbClr val="FF0000"/>
                </a:solidFill>
                <a:effectLst/>
                <a:latin typeface="Arial Unicode MS" panose="020B0604020202020204" pitchFamily="34" charset="-122"/>
                <a:cs typeface="Arial" panose="020B0604020202020204" pitchFamily="34" charset="0"/>
              </a:rPr>
              <a:t>avg_Clicks</a:t>
            </a:r>
            <a:r>
              <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endParaRPr kumimoji="0" lang="en-US"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a:p>
            <a:pPr lvl="0" eaLnBrk="0" fontAlgn="base" hangingPunct="0">
              <a:spcBef>
                <a:spcPct val="0"/>
              </a:spcBef>
              <a:spcAft>
                <a:spcPct val="0"/>
              </a:spcAft>
              <a:buFontTx/>
              <a:buChar char="•"/>
            </a:pPr>
            <a:endPar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a:p>
            <a:pPr lvl="0" eaLnBrk="0" fontAlgn="base" hangingPunct="0">
              <a:spcBef>
                <a:spcPct val="0"/>
              </a:spcBef>
              <a:spcAft>
                <a:spcPct val="0"/>
              </a:spcAft>
              <a:buFontTx/>
              <a:buChar char="•"/>
            </a:pPr>
            <a:r>
              <a:rPr kumimoji="0" lang="zh-CN" altLang="zh-CN" sz="2000" b="0" i="0" u="none" strike="noStrike" cap="none" normalizeH="0" baseline="0" dirty="0" smtClean="0">
                <a:ln>
                  <a:noFill/>
                </a:ln>
                <a:solidFill>
                  <a:srgbClr val="006600"/>
                </a:solidFill>
                <a:effectLst/>
                <a:latin typeface="Arial Unicode MS" panose="020B0604020202020204" pitchFamily="34" charset="-122"/>
                <a:cs typeface="Arial" panose="020B0604020202020204" pitchFamily="34" charset="0"/>
              </a:rPr>
              <a:t>FunctionName </a:t>
            </a:r>
            <a:r>
              <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r>
            <a:br>
              <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br>
            <a:r>
              <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GOOD: </a:t>
            </a:r>
            <a:r>
              <a:rPr kumimoji="0" lang="zh-CN" altLang="zh-CN" sz="2000" b="0" i="0" u="none" strike="noStrike" cap="none" normalizeH="0" baseline="0" dirty="0" smtClean="0">
                <a:ln>
                  <a:noFill/>
                </a:ln>
                <a:solidFill>
                  <a:srgbClr val="006600"/>
                </a:solidFill>
                <a:effectLst/>
                <a:latin typeface="Arial Unicode MS" panose="020B0604020202020204" pitchFamily="34" charset="-122"/>
                <a:cs typeface="Arial" panose="020B0604020202020204" pitchFamily="34" charset="0"/>
              </a:rPr>
              <a:t>CalculateAvgClicks</a:t>
            </a:r>
            <a:r>
              <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br>
              <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br>
            <a:r>
              <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BAD: </a:t>
            </a:r>
            <a:r>
              <a:rPr kumimoji="0" lang="zh-CN" altLang="zh-CN" sz="2000" b="0" i="0" u="none" strike="noStrike" cap="none" normalizeH="0" baseline="0" dirty="0" smtClean="0">
                <a:ln>
                  <a:noFill/>
                </a:ln>
                <a:solidFill>
                  <a:srgbClr val="FF0000"/>
                </a:solidFill>
                <a:effectLst/>
                <a:latin typeface="Arial Unicode MS" panose="020B0604020202020204" pitchFamily="34" charset="-122"/>
                <a:cs typeface="Arial" panose="020B0604020202020204" pitchFamily="34" charset="0"/>
              </a:rPr>
              <a:t>calculate_avg_clicks </a:t>
            </a:r>
            <a:r>
              <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zh-CN" altLang="zh-CN" sz="2000" b="0" i="0" u="none" strike="noStrike" cap="none" normalizeH="0" baseline="0" dirty="0" smtClean="0">
                <a:ln>
                  <a:noFill/>
                </a:ln>
                <a:solidFill>
                  <a:srgbClr val="FF0000"/>
                </a:solidFill>
                <a:effectLst/>
                <a:latin typeface="Arial Unicode MS" panose="020B0604020202020204" pitchFamily="34" charset="-122"/>
                <a:cs typeface="Arial" panose="020B0604020202020204" pitchFamily="34" charset="0"/>
              </a:rPr>
              <a:t>calculateAvgClicks</a:t>
            </a:r>
            <a:r>
              <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br>
              <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br>
            <a:r>
              <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Make function names verbs. </a:t>
            </a:r>
            <a:br>
              <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br>
            <a:r>
              <a:rPr kumimoji="0" lang="zh-CN" altLang="zh-CN" b="0" i="1"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Exception: When creating a classed object, the function name (constructor) and class should match (e.g., lm).</a:t>
            </a:r>
            <a:r>
              <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endParaRPr kumimoji="0" lang="en-US"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a:p>
            <a:pPr lvl="0" eaLnBrk="0" fontAlgn="base" hangingPunct="0">
              <a:spcBef>
                <a:spcPct val="0"/>
              </a:spcBef>
              <a:spcAft>
                <a:spcPct val="0"/>
              </a:spcAft>
              <a:buFontTx/>
              <a:buChar char="•"/>
            </a:pPr>
            <a:endPar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a:p>
            <a:pPr lvl="0" eaLnBrk="0" fontAlgn="base" hangingPunct="0">
              <a:spcBef>
                <a:spcPct val="0"/>
              </a:spcBef>
              <a:spcAft>
                <a:spcPct val="0"/>
              </a:spcAft>
              <a:buFontTx/>
              <a:buChar char="•"/>
            </a:pPr>
            <a:r>
              <a:rPr kumimoji="0" lang="zh-CN" altLang="zh-CN" sz="2000" b="0" i="0" u="none" strike="noStrike" cap="none" normalizeH="0" baseline="0" dirty="0" smtClean="0">
                <a:ln>
                  <a:noFill/>
                </a:ln>
                <a:solidFill>
                  <a:srgbClr val="006600"/>
                </a:solidFill>
                <a:effectLst/>
                <a:latin typeface="Arial Unicode MS" panose="020B0604020202020204" pitchFamily="34" charset="-122"/>
                <a:cs typeface="Arial" panose="020B0604020202020204" pitchFamily="34" charset="0"/>
              </a:rPr>
              <a:t>kConstantName </a:t>
            </a:r>
            <a:endParaRPr kumimoji="0" lang="zh-CN" altLang="zh-CN"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8068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3279"/>
          </a:xfrm>
        </p:spPr>
        <p:txBody>
          <a:bodyPr>
            <a:normAutofit fontScale="90000"/>
          </a:bodyPr>
          <a:lstStyle/>
          <a:p>
            <a:r>
              <a:rPr lang="en-US" altLang="zh-CN" dirty="0" smtClean="0"/>
              <a:t>http://r-pkgs.had.co.nz/r.html</a:t>
            </a:r>
            <a:endParaRPr lang="zh-CN" altLang="en-US" dirty="0"/>
          </a:p>
        </p:txBody>
      </p:sp>
      <p:pic>
        <p:nvPicPr>
          <p:cNvPr id="4" name="图片 3"/>
          <p:cNvPicPr>
            <a:picLocks noChangeAspect="1"/>
          </p:cNvPicPr>
          <p:nvPr/>
        </p:nvPicPr>
        <p:blipFill>
          <a:blip r:embed="rId2"/>
          <a:stretch>
            <a:fillRect/>
          </a:stretch>
        </p:blipFill>
        <p:spPr>
          <a:xfrm>
            <a:off x="959710" y="1008403"/>
            <a:ext cx="8567594" cy="5341121"/>
          </a:xfrm>
          <a:prstGeom prst="rect">
            <a:avLst/>
          </a:prstGeom>
        </p:spPr>
      </p:pic>
    </p:spTree>
    <p:extLst>
      <p:ext uri="{BB962C8B-B14F-4D97-AF65-F5344CB8AC3E}">
        <p14:creationId xmlns:p14="http://schemas.microsoft.com/office/powerpoint/2010/main" val="315524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561348"/>
          </a:xfrm>
        </p:spPr>
        <p:txBody>
          <a:bodyPr>
            <a:normAutofit/>
          </a:bodyPr>
          <a:lstStyle/>
          <a:p>
            <a:r>
              <a:rPr lang="en-US" altLang="zh-CN" sz="2800" dirty="0" smtClean="0"/>
              <a:t>Python</a:t>
            </a:r>
            <a:endParaRPr lang="zh-CN" altLang="en-US" sz="2800" dirty="0"/>
          </a:p>
        </p:txBody>
      </p:sp>
    </p:spTree>
    <p:extLst>
      <p:ext uri="{BB962C8B-B14F-4D97-AF65-F5344CB8AC3E}">
        <p14:creationId xmlns:p14="http://schemas.microsoft.com/office/powerpoint/2010/main" val="342902548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285</Words>
  <Application>Microsoft Office PowerPoint</Application>
  <PresentationFormat>宽屏</PresentationFormat>
  <Paragraphs>28</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&amp;quot</vt:lpstr>
      <vt:lpstr>Arial Unicode MS</vt:lpstr>
      <vt:lpstr>宋体</vt:lpstr>
      <vt:lpstr>Arial</vt:lpstr>
      <vt:lpstr>Calibri</vt:lpstr>
      <vt:lpstr>Calibri Light</vt:lpstr>
      <vt:lpstr>Wingdings</vt:lpstr>
      <vt:lpstr>Office 主题</vt:lpstr>
      <vt:lpstr>R /python语言实践</vt:lpstr>
      <vt:lpstr>语言的规范性</vt:lpstr>
      <vt:lpstr>R style Guide (https://google.github.io/styleguide/Rguide.xml) python style guide （http://pep8.org/）</vt:lpstr>
      <vt:lpstr>R</vt:lpstr>
      <vt:lpstr>http://r-pkgs.had.co.nz/r.html</vt:lpstr>
      <vt:lpstr>Python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语言实践</dc:title>
  <dc:creator>Windows 用户</dc:creator>
  <cp:lastModifiedBy>Windows 用户</cp:lastModifiedBy>
  <cp:revision>4</cp:revision>
  <dcterms:created xsi:type="dcterms:W3CDTF">2018-10-28T12:53:29Z</dcterms:created>
  <dcterms:modified xsi:type="dcterms:W3CDTF">2018-10-28T13:45:19Z</dcterms:modified>
</cp:coreProperties>
</file>