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50BACD-BC66-4F31-9B26-87E6D6419B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7AB8779-666B-4C8E-9A1E-3AF24F8846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7AD052-7253-4E28-BE77-910F7A1B7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F2C35-082E-4F20-A5FC-F3E51962F8BF}" type="datetimeFigureOut">
              <a:rPr lang="zh-CN" altLang="en-US" smtClean="0"/>
              <a:t>2020/9/7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361569-671E-4C26-84DA-6FA0717FA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A8D4CB-20EF-48D7-87D4-3AD394550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5578C-ED8A-4A7D-B59A-737EFB3DA5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5808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017117-7A34-448E-8C96-EDF5C643E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49BFB34-9D0D-402C-8FF5-4E01A70C55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406039-AF07-43B0-8EFE-CD44E7D01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F2C35-082E-4F20-A5FC-F3E51962F8BF}" type="datetimeFigureOut">
              <a:rPr lang="zh-CN" altLang="en-US" smtClean="0"/>
              <a:t>2020/9/7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19ADE0-0E5A-4E77-9605-61A14AF15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B43FEF-E588-41D7-9300-AEDA799BB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5578C-ED8A-4A7D-B59A-737EFB3DA5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2538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1D780AD-9182-4A1C-9ED1-855896BD43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DDA6154-52EC-44FB-94C6-3C853235B2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5EA6F8-7B78-45F8-9947-082F0B82D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F2C35-082E-4F20-A5FC-F3E51962F8BF}" type="datetimeFigureOut">
              <a:rPr lang="zh-CN" altLang="en-US" smtClean="0"/>
              <a:t>2020/9/7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9DE42B-0A62-424A-9CB1-F306FE04A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278F89-B42D-4456-B456-3F80C189A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5578C-ED8A-4A7D-B59A-737EFB3DA5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8286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3B0D1A-DD08-4448-9CD4-AC080559B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906044-376A-40A4-A59F-4B7D2FDCA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C128CB-15B7-41B8-ADC9-B41469B75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F2C35-082E-4F20-A5FC-F3E51962F8BF}" type="datetimeFigureOut">
              <a:rPr lang="zh-CN" altLang="en-US" smtClean="0"/>
              <a:t>2020/9/7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B29FA9-2702-4E2E-BEEB-A21D51C8C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72CE32-EE71-46FB-A973-567DAEE35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5578C-ED8A-4A7D-B59A-737EFB3DA5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597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7ECDB4-DCA5-41EA-816F-AD3A59E97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87B860-8DF9-4B6F-BB51-98E6E63416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4DE157-AA7F-4673-919A-E645F0D3A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F2C35-082E-4F20-A5FC-F3E51962F8BF}" type="datetimeFigureOut">
              <a:rPr lang="zh-CN" altLang="en-US" smtClean="0"/>
              <a:t>2020/9/7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46B9A5-C3EA-419F-881A-D5FB9816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FE7B5B-BD68-4CCC-8C09-85C9A1D9C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5578C-ED8A-4A7D-B59A-737EFB3DA5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7656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8B5FA6-33BA-4FC9-B83B-69D812A60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8192B1-3C14-418E-A423-38A21EF5BD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30C713D-5394-4215-95B7-5E9B139BD8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6616856-D657-44C4-BD21-16859936C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F2C35-082E-4F20-A5FC-F3E51962F8BF}" type="datetimeFigureOut">
              <a:rPr lang="zh-CN" altLang="en-US" smtClean="0"/>
              <a:t>2020/9/7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C992E7D-49D6-400A-9BA1-C1D9AB295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24915D-4848-4B8A-9994-532B726AB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5578C-ED8A-4A7D-B59A-737EFB3DA5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943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98B55F-CFC6-4447-A508-5DCD27293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964B7F-89B1-4B4B-8A1A-E2525DB852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C67C480-A68B-4B44-83B0-624D22F19E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394C2D5-0CC5-4F35-A4C4-7FD289207E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55871C3-C598-48C2-9F5A-B986828323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59C7C7D-3B53-4669-9E6A-6DED739F4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F2C35-082E-4F20-A5FC-F3E51962F8BF}" type="datetimeFigureOut">
              <a:rPr lang="zh-CN" altLang="en-US" smtClean="0"/>
              <a:t>2020/9/7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A3DC771-2BFB-4A0F-9768-0DB35F737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B8BB463-AC45-44D2-86CD-20304BEAC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5578C-ED8A-4A7D-B59A-737EFB3DA5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9595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B17AEA-6FD9-4A2D-B23A-95B11C53B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0213171-79F2-43B7-9713-02DA221F6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F2C35-082E-4F20-A5FC-F3E51962F8BF}" type="datetimeFigureOut">
              <a:rPr lang="zh-CN" altLang="en-US" smtClean="0"/>
              <a:t>2020/9/7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7430408-0971-43D0-A87D-7D174D87E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9A22FEF-C8AB-47D6-9F97-A39C50E9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5578C-ED8A-4A7D-B59A-737EFB3DA5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9411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F4B1BEE-26F8-4F76-B13E-A9D56780F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F2C35-082E-4F20-A5FC-F3E51962F8BF}" type="datetimeFigureOut">
              <a:rPr lang="zh-CN" altLang="en-US" smtClean="0"/>
              <a:t>2020/9/7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7C6EBC3-48C9-41C0-8034-FA4086F7C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125D26-FAC4-4CF3-9C68-A91A4C32F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5578C-ED8A-4A7D-B59A-737EFB3DA5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1041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46234F-FE3E-4A29-9AB8-C6F6B771F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A28013-C7BC-4688-9416-C76A421764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4B48B9E-EA40-4453-9397-817B69CF0C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0FCD621-226C-4E9B-B05D-8B4FC6ECB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F2C35-082E-4F20-A5FC-F3E51962F8BF}" type="datetimeFigureOut">
              <a:rPr lang="zh-CN" altLang="en-US" smtClean="0"/>
              <a:t>2020/9/7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DBFE65-D213-4968-A274-2ABCB18E8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9581D4-61AD-4B34-9D04-9B71399BA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5578C-ED8A-4A7D-B59A-737EFB3DA5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803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743460-6010-4273-915F-5F8B20983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586C7D5-579E-4F5E-BD3D-584C1849D5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2278E7D-A50F-4A99-9DF8-DD779DF969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86F1B7-0D82-4239-BE9D-F1D6F73F0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F2C35-082E-4F20-A5FC-F3E51962F8BF}" type="datetimeFigureOut">
              <a:rPr lang="zh-CN" altLang="en-US" smtClean="0"/>
              <a:t>2020/9/7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B16203A-6DBD-4452-8426-D9E397723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B400E0B-B580-4C84-9C6E-BE54AB0EA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5578C-ED8A-4A7D-B59A-737EFB3DA5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2065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D1BFB73-40FC-4F58-9866-D937983C4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9392DD-E9BB-4850-9D81-B09F647949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BD2CD3-19EE-463A-8A4E-06A7FF2B3D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3F2C35-082E-4F20-A5FC-F3E51962F8BF}" type="datetimeFigureOut">
              <a:rPr lang="zh-CN" altLang="en-US" smtClean="0"/>
              <a:t>2020/9/7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8BE0F1-D68D-4B84-9C76-B3AB0AD8A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002D87-B145-475A-99DC-EF4F9453C0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25578C-ED8A-4A7D-B59A-737EFB3DA5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9352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FCDE94-5E33-4917-99F2-8890D698A9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标准的数据传输接口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F53620A-535C-49B4-A6DC-FDCF5810A7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4000" b="1" dirty="0"/>
              <a:t>Web API</a:t>
            </a:r>
            <a:endParaRPr lang="zh-CN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4480947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71CC50-442D-4B4D-9BCD-9EF3A96CF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新的分布式应用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8E496E-E4FF-4E95-AB2E-5676DC63F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333333"/>
                </a:solidFill>
                <a:latin typeface="BlinkMacSystemFont"/>
              </a:rPr>
              <a:t>中间层分布式</a:t>
            </a:r>
            <a:r>
              <a:rPr lang="en-US" altLang="zh-CN" dirty="0">
                <a:solidFill>
                  <a:srgbClr val="333333"/>
                </a:solidFill>
                <a:latin typeface="BlinkMacSystemFont"/>
              </a:rPr>
              <a:t>+</a:t>
            </a:r>
            <a:r>
              <a:rPr lang="zh-CN" altLang="en-US" dirty="0">
                <a:solidFill>
                  <a:srgbClr val="333333"/>
                </a:solidFill>
                <a:latin typeface="BlinkMacSystemFont"/>
              </a:rPr>
              <a:t>数据库分布式，是单体架构的并发扩展，将一个大的系统划分为多个业务模块，业务模块分别部署在不同的服务器上，各个业务模块之间通过接口进行数据交互。通过</a:t>
            </a:r>
            <a:r>
              <a:rPr lang="en-US" altLang="zh-CN" dirty="0">
                <a:solidFill>
                  <a:srgbClr val="333333"/>
                </a:solidFill>
                <a:latin typeface="BlinkMacSystemFont"/>
              </a:rPr>
              <a:t>LVS/Nginx</a:t>
            </a:r>
            <a:r>
              <a:rPr lang="zh-CN" altLang="en-US" dirty="0">
                <a:solidFill>
                  <a:srgbClr val="333333"/>
                </a:solidFill>
                <a:latin typeface="BlinkMacSystemFont"/>
              </a:rPr>
              <a:t>代理应用，将用户请求均衡的负载到不同的服务器上</a:t>
            </a:r>
            <a:endParaRPr lang="en-US" altLang="zh-CN" dirty="0">
              <a:solidFill>
                <a:srgbClr val="333333"/>
              </a:solidFill>
              <a:latin typeface="BlinkMacSystemFont"/>
            </a:endParaRPr>
          </a:p>
          <a:p>
            <a:endParaRPr lang="zh-CN" alt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F1ECA88-C709-4A54-8A2F-C0EC3BED36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4558" y="3654363"/>
            <a:ext cx="5581650" cy="146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01996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C4A5B6-EDB1-4432-B130-6EEE2446E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新架构的优势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0AEB79-6854-4D68-8031-D66CB51769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333333"/>
                </a:solidFill>
                <a:latin typeface="BlinkMacSystemFont"/>
              </a:rPr>
              <a:t>降低了耦合度：把模块拆分</a:t>
            </a:r>
            <a:r>
              <a:rPr lang="en-US" altLang="zh-CN" dirty="0">
                <a:solidFill>
                  <a:srgbClr val="333333"/>
                </a:solidFill>
                <a:latin typeface="BlinkMacSystemFont"/>
              </a:rPr>
              <a:t>,</a:t>
            </a:r>
            <a:r>
              <a:rPr lang="zh-CN" altLang="en-US" dirty="0">
                <a:solidFill>
                  <a:srgbClr val="333333"/>
                </a:solidFill>
                <a:latin typeface="BlinkMacSystemFont"/>
              </a:rPr>
              <a:t>使用接口通信</a:t>
            </a:r>
            <a:r>
              <a:rPr lang="en-US" altLang="zh-CN" dirty="0">
                <a:solidFill>
                  <a:srgbClr val="333333"/>
                </a:solidFill>
                <a:latin typeface="BlinkMacSystemFont"/>
              </a:rPr>
              <a:t>,</a:t>
            </a:r>
            <a:r>
              <a:rPr lang="zh-CN" altLang="en-US" dirty="0">
                <a:solidFill>
                  <a:srgbClr val="333333"/>
                </a:solidFill>
                <a:latin typeface="BlinkMacSystemFont"/>
              </a:rPr>
              <a:t>降低模块之间的耦合度。</a:t>
            </a:r>
          </a:p>
          <a:p>
            <a:r>
              <a:rPr lang="zh-CN" altLang="en-US" dirty="0">
                <a:solidFill>
                  <a:srgbClr val="333333"/>
                </a:solidFill>
                <a:latin typeface="BlinkMacSystemFont"/>
              </a:rPr>
              <a:t>责任清晰：把项目拆分成若干个子项目</a:t>
            </a:r>
            <a:r>
              <a:rPr lang="en-US" altLang="zh-CN" dirty="0">
                <a:solidFill>
                  <a:srgbClr val="333333"/>
                </a:solidFill>
                <a:latin typeface="BlinkMacSystemFont"/>
              </a:rPr>
              <a:t>,</a:t>
            </a:r>
            <a:r>
              <a:rPr lang="zh-CN" altLang="en-US" dirty="0">
                <a:solidFill>
                  <a:srgbClr val="333333"/>
                </a:solidFill>
                <a:latin typeface="BlinkMacSystemFont"/>
              </a:rPr>
              <a:t>不同的团队负责不同的子项目。</a:t>
            </a:r>
          </a:p>
          <a:p>
            <a:r>
              <a:rPr lang="zh-CN" altLang="en-US" dirty="0">
                <a:solidFill>
                  <a:srgbClr val="333333"/>
                </a:solidFill>
                <a:latin typeface="BlinkMacSystemFont"/>
              </a:rPr>
              <a:t>扩展方便：增加功能时只需要再增加一个子项目</a:t>
            </a:r>
            <a:r>
              <a:rPr lang="en-US" altLang="zh-CN" dirty="0">
                <a:solidFill>
                  <a:srgbClr val="333333"/>
                </a:solidFill>
                <a:latin typeface="BlinkMacSystemFont"/>
              </a:rPr>
              <a:t>,</a:t>
            </a:r>
            <a:r>
              <a:rPr lang="zh-CN" altLang="en-US" dirty="0">
                <a:solidFill>
                  <a:srgbClr val="333333"/>
                </a:solidFill>
                <a:latin typeface="BlinkMacSystemFont"/>
              </a:rPr>
              <a:t>调用其他系统的接口就可以。</a:t>
            </a:r>
          </a:p>
          <a:p>
            <a:r>
              <a:rPr lang="zh-CN" altLang="en-US" dirty="0">
                <a:solidFill>
                  <a:srgbClr val="333333"/>
                </a:solidFill>
                <a:latin typeface="BlinkMacSystemFont"/>
              </a:rPr>
              <a:t>部署方便</a:t>
            </a:r>
            <a:r>
              <a:rPr lang="en-US" altLang="zh-CN" dirty="0">
                <a:solidFill>
                  <a:srgbClr val="333333"/>
                </a:solidFill>
                <a:latin typeface="BlinkMacSystemFont"/>
              </a:rPr>
              <a:t>:</a:t>
            </a:r>
            <a:r>
              <a:rPr lang="zh-CN" altLang="en-US" dirty="0">
                <a:solidFill>
                  <a:srgbClr val="333333"/>
                </a:solidFill>
                <a:latin typeface="BlinkMacSystemFont"/>
              </a:rPr>
              <a:t>可以灵活的进行分布式部署。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81076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327CBE-A11E-4E25-AB4B-D1BD3D6B1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应用架构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04FAAF42-2BA2-439F-933B-984D52104E8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9603" y="656587"/>
            <a:ext cx="4972794" cy="5836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08528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764BE3-161D-441C-806D-43218E22E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技术架构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AB5ADB6-B2BB-4789-A3A3-599739AF7D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4478" y="331833"/>
            <a:ext cx="5931161" cy="6369751"/>
          </a:xfrm>
        </p:spPr>
      </p:pic>
    </p:spTree>
    <p:extLst>
      <p:ext uri="{BB962C8B-B14F-4D97-AF65-F5344CB8AC3E}">
        <p14:creationId xmlns:p14="http://schemas.microsoft.com/office/powerpoint/2010/main" val="1655023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826852-9BF1-49FC-93F1-80F02F0C7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SOAP Web </a:t>
            </a:r>
            <a:r>
              <a:rPr lang="zh-CN" altLang="en-US" dirty="0"/>
              <a:t>服务的弊端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EED13B-BC8B-45F2-BEA0-FA5BBB977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333333"/>
                </a:solidFill>
                <a:effectLst/>
                <a:latin typeface="BlinkMacSystemFont"/>
              </a:rPr>
              <a:t>HTTP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BlinkMacSystemFont"/>
              </a:rPr>
              <a:t>客户端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BlinkMacSystemFont"/>
              </a:rPr>
              <a:t>,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BlinkMacSystemFont"/>
              </a:rPr>
              <a:t>如浏览器或类似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BlinkMacSystemFont"/>
              </a:rPr>
              <a:t>cur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BlinkMacSystemFont"/>
              </a:rPr>
              <a:t>的工具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BlinkMacSystemFont"/>
              </a:rPr>
              <a:t>,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BlinkMacSystemFont"/>
              </a:rPr>
              <a:t>调用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BlinkMacSystemFont"/>
              </a:rPr>
              <a:t>SOAP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BlinkMacSystemFont"/>
              </a:rPr>
              <a:t>服务很困难。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BlinkMacSystemFont"/>
              </a:rPr>
              <a:t>SOAP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BlinkMacSystemFont"/>
              </a:rPr>
              <a:t>请求必须用格式化为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BlinkMacSystemFont"/>
              </a:rPr>
              <a:t>SOAP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BlinkMacSystemFont"/>
              </a:rPr>
              <a:t>消息格式。</a:t>
            </a:r>
            <a:endParaRPr lang="en-US" altLang="zh-CN" b="0" i="0" dirty="0">
              <a:solidFill>
                <a:srgbClr val="333333"/>
              </a:solidFill>
              <a:effectLst/>
              <a:latin typeface="BlinkMacSystemFont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zh-CN" b="0" i="0" dirty="0">
              <a:solidFill>
                <a:srgbClr val="333333"/>
              </a:solidFill>
              <a:effectLst/>
              <a:latin typeface="BlinkMacSystemFon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333333"/>
                </a:solidFill>
                <a:effectLst/>
                <a:latin typeface="BlinkMacSystemFont"/>
              </a:rPr>
              <a:t>SOAP Web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BlinkMacSystemFont"/>
              </a:rPr>
              <a:t>服务通常要求所有的交互都通过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BlinkMacSystemFont"/>
              </a:rPr>
              <a:t>Http Post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BlinkMacSystemFont"/>
              </a:rPr>
              <a:t>方法进行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BlinkMacSystemFont"/>
              </a:rPr>
              <a:t>,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BlinkMacSystemFont"/>
              </a:rPr>
              <a:t>因此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BlinkMacSystemFont"/>
              </a:rPr>
              <a:t>,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BlinkMacSystemFont"/>
              </a:rPr>
              <a:t>响应消息不能加以缓存</a:t>
            </a:r>
            <a:endParaRPr lang="zh-CN" altLang="en-US" b="0" i="0" dirty="0">
              <a:solidFill>
                <a:srgbClr val="000000"/>
              </a:solidFill>
              <a:effectLst/>
              <a:latin typeface="BlinkMacSystemFont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zh-CN" b="0" i="0" dirty="0">
              <a:solidFill>
                <a:srgbClr val="333333"/>
              </a:solidFill>
              <a:effectLst/>
              <a:latin typeface="BlinkMacSystemFon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333333"/>
                </a:solidFill>
                <a:effectLst/>
                <a:latin typeface="BlinkMacSystemFont"/>
              </a:rPr>
              <a:t>SOAP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BlinkMacSystemFont"/>
              </a:rPr>
              <a:t>服务不允许访问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BlinkMacSystemFont"/>
              </a:rPr>
              <a:t>HTTP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BlinkMacSystemFont"/>
              </a:rPr>
              <a:t>标头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BlinkMacSystemFont"/>
              </a:rPr>
              <a:t>,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BlinkMacSystemFont"/>
              </a:rPr>
              <a:t>这极大地限制了客户端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BlinkMacSystemFont"/>
              </a:rPr>
              <a:t>,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BlinkMacSystemFont"/>
              </a:rPr>
              <a:t>使其无法利用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BlinkMacSystemFont"/>
              </a:rPr>
              <a:t>HTTP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BlinkMacSystemFont"/>
              </a:rPr>
              <a:t>的一些功能</a:t>
            </a:r>
            <a:endParaRPr lang="zh-CN" altLang="en-US" b="0" i="0" dirty="0">
              <a:solidFill>
                <a:srgbClr val="000000"/>
              </a:solidFill>
              <a:effectLst/>
              <a:latin typeface="BlinkMacSystemFont"/>
            </a:endParaRPr>
          </a:p>
        </p:txBody>
      </p:sp>
    </p:spTree>
    <p:extLst>
      <p:ext uri="{BB962C8B-B14F-4D97-AF65-F5344CB8AC3E}">
        <p14:creationId xmlns:p14="http://schemas.microsoft.com/office/powerpoint/2010/main" val="1501904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C00E28-E4CF-4725-9862-00B90A60F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灵活的</a:t>
            </a:r>
            <a:r>
              <a:rPr lang="en-US" altLang="zh-CN" dirty="0"/>
              <a:t>Web API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3D9A22-5D4F-4F3C-8E34-1C9E44657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BlinkMacSystemFont"/>
              </a:rPr>
              <a:t>可供多种客户端使用</a:t>
            </a:r>
            <a:endParaRPr lang="en-US" altLang="zh-CN" dirty="0">
              <a:solidFill>
                <a:srgbClr val="333333"/>
              </a:solidFill>
              <a:latin typeface="BlinkMacSystemFon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BlinkMacSystemFont"/>
              </a:rPr>
              <a:t>支持标准的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BlinkMacSystemFont"/>
              </a:rPr>
              <a:t>HTTP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BlinkMacSystemFont"/>
              </a:rPr>
              <a:t>方法</a:t>
            </a:r>
            <a:endParaRPr lang="en-US" altLang="zh-CN" b="0" i="0" dirty="0">
              <a:solidFill>
                <a:srgbClr val="333333"/>
              </a:solidFill>
              <a:effectLst/>
              <a:latin typeface="BlinkMacSystemFon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BlinkMacSystemFont"/>
              </a:rPr>
              <a:t>持浏览器以及任何其他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BlinkMacSystemFont"/>
              </a:rPr>
              <a:t>HTTP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BlinkMacSystemFont"/>
              </a:rPr>
              <a:t>客户端容易处理的格式</a:t>
            </a:r>
            <a:endParaRPr lang="en-US" altLang="zh-CN" b="0" i="0" dirty="0">
              <a:solidFill>
                <a:srgbClr val="333333"/>
              </a:solidFill>
              <a:effectLst/>
              <a:latin typeface="BlinkMacSystemFon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BlinkMacSystemFont"/>
              </a:rPr>
              <a:t>支持浏览器友好的认证方式</a:t>
            </a:r>
            <a:endParaRPr lang="zh-CN" altLang="en-US" b="0" i="0" dirty="0">
              <a:solidFill>
                <a:srgbClr val="000000"/>
              </a:solidFill>
              <a:effectLst/>
              <a:latin typeface="BlinkMacSystemFont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2486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4DDF61-A14A-48B3-B51E-64123B2AD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基于密码的身份验证存在的问题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78DF90-7E79-41FB-9447-634659390B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BlinkMacSystemFont"/>
              </a:rPr>
              <a:t>客户端必须保存密码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BlinkMacSystemFont"/>
              </a:rPr>
              <a:t>,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BlinkMacSystemFont"/>
              </a:rPr>
              <a:t>或者每次请求时从用户获得密码</a:t>
            </a:r>
            <a:endParaRPr lang="en-US" altLang="zh-CN" dirty="0">
              <a:solidFill>
                <a:srgbClr val="333333"/>
              </a:solidFill>
              <a:latin typeface="BlinkMacSystemFont"/>
            </a:endParaRPr>
          </a:p>
          <a:p>
            <a:endParaRPr lang="en-US" altLang="zh-CN" b="0" i="0" dirty="0">
              <a:solidFill>
                <a:srgbClr val="333333"/>
              </a:solidFill>
              <a:effectLst/>
              <a:latin typeface="BlinkMacSystemFont"/>
            </a:endParaRPr>
          </a:p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BlinkMacSystemFont"/>
              </a:rPr>
              <a:t>服务器必须对每个请求都进行密码验证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BlinkMacSystemFont"/>
              </a:rPr>
              <a:t>,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BlinkMacSystemFont"/>
              </a:rPr>
              <a:t>会增加很多的开销</a:t>
            </a:r>
            <a:endParaRPr lang="en-US" altLang="zh-CN" b="0" i="0" dirty="0">
              <a:solidFill>
                <a:srgbClr val="333333"/>
              </a:solidFill>
              <a:effectLst/>
              <a:latin typeface="BlinkMacSystemFont"/>
            </a:endParaRPr>
          </a:p>
          <a:p>
            <a:endParaRPr lang="en-US" altLang="zh-CN" b="0" i="0" dirty="0">
              <a:solidFill>
                <a:srgbClr val="333333"/>
              </a:solidFill>
              <a:effectLst/>
              <a:latin typeface="BlinkMacSystemFont"/>
            </a:endParaRPr>
          </a:p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BlinkMacSystemFont"/>
              </a:rPr>
              <a:t>码还具有很低的不确定性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BlinkMacSystemFont"/>
              </a:rPr>
              <a:t>,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BlinkMacSystemFont"/>
              </a:rPr>
              <a:t>很容易受到字典攻击</a:t>
            </a:r>
            <a:endParaRPr lang="en-US" altLang="zh-CN" dirty="0">
              <a:solidFill>
                <a:srgbClr val="333333"/>
              </a:solidFill>
              <a:latin typeface="BlinkMacSystemFont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0763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83801A-0316-4FAD-8809-A0EABBC97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基于令牌的身份验证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5BCFC2-7283-4223-871F-9C16376A06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333333"/>
                </a:solidFill>
                <a:effectLst/>
                <a:latin typeface="BlinkMacSystemFont"/>
              </a:rPr>
              <a:t>(1)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BlinkMacSystemFont"/>
              </a:rPr>
              <a:t>使用基于密码的认证机制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BlinkMacSystemFont"/>
              </a:rPr>
              <a:t>,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BlinkMacSystemFont"/>
              </a:rPr>
              <a:t>执行初始身份验证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BlinkMacSystemFont"/>
              </a:rPr>
              <a:t>,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BlinkMacSystemFont"/>
              </a:rPr>
              <a:t>生成一个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BlinkMacSystemFont"/>
              </a:rPr>
              <a:t>cookie,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BlinkMacSystemFont"/>
              </a:rPr>
              <a:t>返回给客户端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BlinkMacSystemFont"/>
              </a:rPr>
              <a:t>;</a:t>
            </a:r>
            <a:endParaRPr lang="zh-CN" altLang="en-US" b="0" i="0" dirty="0">
              <a:solidFill>
                <a:srgbClr val="000000"/>
              </a:solidFill>
              <a:effectLst/>
              <a:latin typeface="BlinkMacSystemFont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zh-CN" b="0" i="0" dirty="0">
              <a:solidFill>
                <a:srgbClr val="333333"/>
              </a:solidFill>
              <a:effectLst/>
              <a:latin typeface="BlinkMacSystemFon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333333"/>
                </a:solidFill>
                <a:effectLst/>
                <a:latin typeface="BlinkMacSystemFont"/>
              </a:rPr>
              <a:t>(2)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BlinkMacSystemFont"/>
              </a:rPr>
              <a:t>客户端之后发出的每个请求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BlinkMacSystemFont"/>
              </a:rPr>
              <a:t>,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BlinkMacSystemFont"/>
              </a:rPr>
              <a:t>都通过这个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BlinkMacSystemFont"/>
              </a:rPr>
              <a:t>cookie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BlinkMacSystemFont"/>
              </a:rPr>
              <a:t>进行身份验证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BlinkMacSystemFont"/>
              </a:rPr>
              <a:t>,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BlinkMacSystemFont"/>
              </a:rPr>
              <a:t>不再需要初始的身份</a:t>
            </a:r>
            <a:endParaRPr lang="zh-CN" altLang="en-US" b="0" i="0" dirty="0">
              <a:solidFill>
                <a:srgbClr val="000000"/>
              </a:solidFill>
              <a:effectLst/>
              <a:latin typeface="BlinkMacSystemFont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2630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38ABEC-4064-48C0-A8C6-23CC59DF5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内部系统之间的交互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C85B50-D4CC-4C83-A881-2D92D37CB7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使用可视化的任务调度平台</a:t>
            </a:r>
            <a:r>
              <a:rPr lang="en-US" altLang="zh-CN" dirty="0"/>
              <a:t>,</a:t>
            </a:r>
            <a:r>
              <a:rPr lang="zh-CN" altLang="en-US" dirty="0"/>
              <a:t>结合标准的</a:t>
            </a:r>
            <a:r>
              <a:rPr lang="en-US" altLang="zh-CN" dirty="0"/>
              <a:t>Web API</a:t>
            </a:r>
            <a:r>
              <a:rPr lang="zh-CN" altLang="en-US" dirty="0"/>
              <a:t>接口进行通信。</a:t>
            </a:r>
            <a:endParaRPr lang="en-US" altLang="zh-CN" dirty="0"/>
          </a:p>
          <a:p>
            <a:r>
              <a:rPr lang="zh-CN" altLang="en-US" dirty="0"/>
              <a:t>效率要求更高的场景，系统间使用</a:t>
            </a:r>
            <a:r>
              <a:rPr lang="en-US" altLang="zh-CN" dirty="0"/>
              <a:t>RPC</a:t>
            </a:r>
            <a:r>
              <a:rPr lang="zh-CN" altLang="en-US" dirty="0"/>
              <a:t>方式通信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DCFB1E2-3CC6-44B5-B1B9-ED228C88D6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154" y="2171854"/>
            <a:ext cx="8436746" cy="391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031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EA79FB-F9BE-49CF-A39D-1BCB94224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任务调度平台的优势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B5477F-1FCB-4799-88AF-A2DD30664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333333"/>
                </a:solidFill>
                <a:latin typeface="BlinkMacSystemFont"/>
              </a:rPr>
              <a:t>简单：支持通过</a:t>
            </a:r>
            <a:r>
              <a:rPr lang="en-US" altLang="zh-CN" dirty="0">
                <a:solidFill>
                  <a:srgbClr val="333333"/>
                </a:solidFill>
                <a:latin typeface="BlinkMacSystemFont"/>
              </a:rPr>
              <a:t>Web</a:t>
            </a:r>
            <a:r>
              <a:rPr lang="zh-CN" altLang="en-US" dirty="0">
                <a:solidFill>
                  <a:srgbClr val="333333"/>
                </a:solidFill>
                <a:latin typeface="BlinkMacSystemFont"/>
              </a:rPr>
              <a:t>页面对任务进行</a:t>
            </a:r>
            <a:r>
              <a:rPr lang="en-US" altLang="zh-CN" dirty="0">
                <a:solidFill>
                  <a:srgbClr val="333333"/>
                </a:solidFill>
                <a:latin typeface="BlinkMacSystemFont"/>
              </a:rPr>
              <a:t>CRUD</a:t>
            </a:r>
            <a:r>
              <a:rPr lang="zh-CN" altLang="en-US" dirty="0">
                <a:solidFill>
                  <a:srgbClr val="333333"/>
                </a:solidFill>
                <a:latin typeface="BlinkMacSystemFont"/>
              </a:rPr>
              <a:t>操作，操作简单，一分钟上手；</a:t>
            </a:r>
          </a:p>
          <a:p>
            <a:r>
              <a:rPr lang="zh-CN" altLang="en-US" dirty="0">
                <a:solidFill>
                  <a:srgbClr val="333333"/>
                </a:solidFill>
                <a:latin typeface="BlinkMacSystemFont"/>
              </a:rPr>
              <a:t>动态：支持动态修改任务状态、启动</a:t>
            </a:r>
            <a:r>
              <a:rPr lang="en-US" altLang="zh-CN" dirty="0">
                <a:solidFill>
                  <a:srgbClr val="333333"/>
                </a:solidFill>
                <a:latin typeface="BlinkMacSystemFont"/>
              </a:rPr>
              <a:t>/</a:t>
            </a:r>
            <a:r>
              <a:rPr lang="zh-CN" altLang="en-US" dirty="0">
                <a:solidFill>
                  <a:srgbClr val="333333"/>
                </a:solidFill>
                <a:latin typeface="BlinkMacSystemFont"/>
              </a:rPr>
              <a:t>停止任务，以及终止运行中任务，即时生效；</a:t>
            </a:r>
          </a:p>
          <a:p>
            <a:r>
              <a:rPr lang="zh-CN" altLang="en-US" dirty="0">
                <a:solidFill>
                  <a:srgbClr val="333333"/>
                </a:solidFill>
                <a:latin typeface="BlinkMacSystemFont"/>
              </a:rPr>
              <a:t>邮件报警：任务失败时支持邮件报警，支持配置多邮件地址群发报警邮件；</a:t>
            </a:r>
          </a:p>
          <a:p>
            <a:r>
              <a:rPr lang="zh-CN" altLang="en-US" dirty="0">
                <a:solidFill>
                  <a:srgbClr val="333333"/>
                </a:solidFill>
                <a:latin typeface="BlinkMacSystemFont"/>
              </a:rPr>
              <a:t>任务进度监控：支持实时监控任务进度；</a:t>
            </a:r>
          </a:p>
        </p:txBody>
      </p:sp>
    </p:spTree>
    <p:extLst>
      <p:ext uri="{BB962C8B-B14F-4D97-AF65-F5344CB8AC3E}">
        <p14:creationId xmlns:p14="http://schemas.microsoft.com/office/powerpoint/2010/main" val="1021293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000B6D-E45B-4840-8577-2DCF931D9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新系统解决方案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F48635-FE1F-4B25-B835-FA3365BC2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BlinkMacSystemFont"/>
              </a:rPr>
              <a:t>增加商品分类。区分图书和其他商品，对不同商品采用不同的处理流程</a:t>
            </a:r>
            <a:endParaRPr lang="en-US" altLang="zh-CN" dirty="0">
              <a:solidFill>
                <a:srgbClr val="333333"/>
              </a:solidFill>
              <a:latin typeface="BlinkMacSystemFont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BlinkMacSystemFont"/>
              </a:rPr>
              <a:t>将</a:t>
            </a:r>
            <a:r>
              <a:rPr lang="zh-CN" altLang="zh-CN" dirty="0">
                <a:solidFill>
                  <a:srgbClr val="333333"/>
                </a:solidFill>
                <a:latin typeface="BlinkMacSystemFont"/>
              </a:rPr>
              <a:t>教材物流系统、一般书物流系统、出版社代发系统</a:t>
            </a:r>
            <a:r>
              <a:rPr lang="zh-CN" altLang="en-US" dirty="0">
                <a:solidFill>
                  <a:srgbClr val="333333"/>
                </a:solidFill>
                <a:latin typeface="BlinkMacSystemFont"/>
              </a:rPr>
              <a:t>划归到不同部门进行处理。原系统中包含多部门时，设置部门的类型加以区分</a:t>
            </a:r>
            <a:endParaRPr lang="en-US" altLang="zh-CN" dirty="0">
              <a:solidFill>
                <a:srgbClr val="333333"/>
              </a:solidFill>
              <a:latin typeface="BlinkMacSystemFont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BlinkMacSystemFont"/>
              </a:rPr>
              <a:t>增加物流预约系统。</a:t>
            </a:r>
            <a:endParaRPr lang="en-US" altLang="zh-CN" dirty="0">
              <a:solidFill>
                <a:srgbClr val="333333"/>
              </a:solidFill>
              <a:latin typeface="BlinkMacSystemFont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BlinkMacSystemFont"/>
              </a:rPr>
              <a:t>使用</a:t>
            </a:r>
            <a:r>
              <a:rPr lang="en-US" altLang="zh-CN" dirty="0">
                <a:solidFill>
                  <a:srgbClr val="333333"/>
                </a:solidFill>
                <a:latin typeface="BlinkMacSystemFont"/>
              </a:rPr>
              <a:t>web </a:t>
            </a:r>
            <a:r>
              <a:rPr lang="en-US" altLang="zh-CN" dirty="0" err="1">
                <a:solidFill>
                  <a:srgbClr val="333333"/>
                </a:solidFill>
                <a:latin typeface="BlinkMacSystemFont"/>
              </a:rPr>
              <a:t>api</a:t>
            </a:r>
            <a:r>
              <a:rPr lang="zh-CN" altLang="en-US" dirty="0">
                <a:solidFill>
                  <a:srgbClr val="333333"/>
                </a:solidFill>
                <a:latin typeface="BlinkMacSystemFont"/>
              </a:rPr>
              <a:t>标准接口进行数据的交换</a:t>
            </a:r>
            <a:endParaRPr lang="en-US" altLang="zh-CN" dirty="0">
              <a:solidFill>
                <a:srgbClr val="333333"/>
              </a:solidFill>
              <a:latin typeface="BlinkMacSystemFont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BlinkMacSystemFont"/>
              </a:rPr>
              <a:t>在作业开始前，前置策略计算功能。按条件触发配置的策略，决定作业的方式</a:t>
            </a:r>
            <a:endParaRPr lang="en-US" altLang="zh-CN" dirty="0">
              <a:solidFill>
                <a:srgbClr val="333333"/>
              </a:solidFill>
              <a:latin typeface="BlinkMacSystemFont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BlinkMacSystemFont"/>
              </a:rPr>
              <a:t>对第三方的设备的交互统一放在</a:t>
            </a:r>
            <a:r>
              <a:rPr lang="en-US" altLang="zh-CN" dirty="0">
                <a:solidFill>
                  <a:srgbClr val="333333"/>
                </a:solidFill>
                <a:latin typeface="BlinkMacSystemFont"/>
              </a:rPr>
              <a:t>web </a:t>
            </a:r>
            <a:r>
              <a:rPr lang="en-US" altLang="zh-CN" dirty="0" err="1">
                <a:solidFill>
                  <a:srgbClr val="333333"/>
                </a:solidFill>
                <a:latin typeface="BlinkMacSystemFont"/>
              </a:rPr>
              <a:t>api</a:t>
            </a:r>
            <a:r>
              <a:rPr lang="zh-CN" altLang="en-US" dirty="0">
                <a:solidFill>
                  <a:srgbClr val="333333"/>
                </a:solidFill>
                <a:latin typeface="BlinkMacSystemFont"/>
              </a:rPr>
              <a:t>中。由前台程序或后台程序发起调用</a:t>
            </a:r>
            <a:endParaRPr lang="en-US" altLang="zh-CN" dirty="0">
              <a:solidFill>
                <a:srgbClr val="333333"/>
              </a:solidFill>
              <a:latin typeface="BlinkMacSystemFont"/>
            </a:endParaRPr>
          </a:p>
        </p:txBody>
      </p:sp>
    </p:spTree>
    <p:extLst>
      <p:ext uri="{BB962C8B-B14F-4D97-AF65-F5344CB8AC3E}">
        <p14:creationId xmlns:p14="http://schemas.microsoft.com/office/powerpoint/2010/main" val="2999690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527A98-4F72-40D3-9647-008619A61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原有架构</a:t>
            </a:r>
            <a:r>
              <a:rPr lang="en-US" altLang="zh-CN" dirty="0"/>
              <a:t>——</a:t>
            </a:r>
            <a:r>
              <a:rPr lang="zh-CN" altLang="en-US" dirty="0"/>
              <a:t>单体架构</a:t>
            </a:r>
            <a:br>
              <a:rPr lang="zh-CN" alt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</a:b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964B83A-FE9E-432D-B07C-90FFD1FE3B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333333"/>
                </a:solidFill>
                <a:latin typeface="BlinkMacSystemFont"/>
              </a:rPr>
              <a:t>单体架构是早期的架构模型，典型的三级架构采用前端</a:t>
            </a:r>
            <a:r>
              <a:rPr lang="en-US" altLang="zh-CN" dirty="0">
                <a:solidFill>
                  <a:srgbClr val="333333"/>
                </a:solidFill>
                <a:latin typeface="BlinkMacSystemFont"/>
              </a:rPr>
              <a:t>(Web/</a:t>
            </a:r>
            <a:r>
              <a:rPr lang="zh-CN" altLang="en-US" dirty="0">
                <a:solidFill>
                  <a:srgbClr val="333333"/>
                </a:solidFill>
                <a:latin typeface="BlinkMacSystemFont"/>
              </a:rPr>
              <a:t>手机端</a:t>
            </a:r>
            <a:r>
              <a:rPr lang="en-US" altLang="zh-CN" dirty="0">
                <a:solidFill>
                  <a:srgbClr val="333333"/>
                </a:solidFill>
                <a:latin typeface="BlinkMacSystemFont"/>
              </a:rPr>
              <a:t>)+</a:t>
            </a:r>
            <a:r>
              <a:rPr lang="zh-CN" altLang="en-US" dirty="0">
                <a:solidFill>
                  <a:srgbClr val="333333"/>
                </a:solidFill>
                <a:latin typeface="BlinkMacSystemFont"/>
              </a:rPr>
              <a:t>中间业务逻辑层</a:t>
            </a:r>
            <a:r>
              <a:rPr lang="en-US" altLang="zh-CN" dirty="0">
                <a:solidFill>
                  <a:srgbClr val="333333"/>
                </a:solidFill>
                <a:latin typeface="BlinkMacSystemFont"/>
              </a:rPr>
              <a:t>+</a:t>
            </a:r>
            <a:r>
              <a:rPr lang="zh-CN" altLang="en-US" dirty="0">
                <a:solidFill>
                  <a:srgbClr val="333333"/>
                </a:solidFill>
                <a:latin typeface="BlinkMacSystemFont"/>
              </a:rPr>
              <a:t>数据库层。</a:t>
            </a:r>
            <a:endParaRPr lang="en-US" altLang="zh-CN" dirty="0">
              <a:solidFill>
                <a:srgbClr val="333333"/>
              </a:solidFill>
              <a:latin typeface="BlinkMacSystemFont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BlinkMacSystemFont"/>
              </a:rPr>
              <a:t>单体架构的应用比较容易部署、测试， 在项目的初期，单体应用可以很好地运行。然而，随着需求的不断增加。单体应用变得越来越臃肿，可维护性、灵活性逐渐降低，维护成本越来越高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。</a:t>
            </a:r>
            <a:endParaRPr lang="en-US" altLang="zh-CN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endParaRPr lang="zh-CN" altLang="en-US" dirty="0"/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07F2F092-42C5-4BDE-8292-07A063436D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108" y="3978722"/>
            <a:ext cx="4400550" cy="145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9463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</TotalTime>
  <Words>662</Words>
  <Application>Microsoft Office PowerPoint</Application>
  <PresentationFormat>宽屏</PresentationFormat>
  <Paragraphs>50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BlinkMacSystemFont</vt:lpstr>
      <vt:lpstr>等线</vt:lpstr>
      <vt:lpstr>等线 Light</vt:lpstr>
      <vt:lpstr>Arial</vt:lpstr>
      <vt:lpstr>Verdana</vt:lpstr>
      <vt:lpstr>Office 主题​​</vt:lpstr>
      <vt:lpstr>标准的数据传输接口</vt:lpstr>
      <vt:lpstr>SOAP Web 服务的弊端</vt:lpstr>
      <vt:lpstr>灵活的Web API</vt:lpstr>
      <vt:lpstr>基于密码的身份验证存在的问题</vt:lpstr>
      <vt:lpstr>基于令牌的身份验证</vt:lpstr>
      <vt:lpstr>内部系统之间的交互</vt:lpstr>
      <vt:lpstr>任务调度平台的优势</vt:lpstr>
      <vt:lpstr>新系统解决方案</vt:lpstr>
      <vt:lpstr>原有架构——单体架构 </vt:lpstr>
      <vt:lpstr>新的分布式应用</vt:lpstr>
      <vt:lpstr>新架构的优势</vt:lpstr>
      <vt:lpstr>应用架构</vt:lpstr>
      <vt:lpstr>技术架构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标准的数据传输接口</dc:title>
  <dc:creator>le Li</dc:creator>
  <cp:lastModifiedBy>le Li</cp:lastModifiedBy>
  <cp:revision>16</cp:revision>
  <dcterms:created xsi:type="dcterms:W3CDTF">2020-09-06T23:31:35Z</dcterms:created>
  <dcterms:modified xsi:type="dcterms:W3CDTF">2020-09-07T06:32:57Z</dcterms:modified>
</cp:coreProperties>
</file>