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Adobe Clean" panose="020B0503020404020204" pitchFamily="34" charset="0"/>
      <p:regular r:id="rId16"/>
      <p:bold r:id="rId17"/>
      <p:italic r:id="rId18"/>
      <p:boldItalic r:id="rId19"/>
    </p:embeddedFont>
    <p:embeddedFont>
      <p:font typeface="Arial Nova" panose="020B0504020202020204" pitchFamily="34" charset="0"/>
      <p:regular r:id="rId20"/>
      <p:bold r:id="rId21"/>
      <p:italic r:id="rId22"/>
      <p:boldItalic r:id="rId23"/>
    </p:embeddedFont>
    <p:embeddedFont>
      <p:font typeface="Berlin Sans FB Demi" panose="020E0802020502020306" pitchFamily="34" charset="0"/>
      <p:bold r:id="rId24"/>
    </p:embeddedFont>
    <p:embeddedFont>
      <p:font typeface="Heading Now Trial 64" panose="00000500000000000000" pitchFamily="2" charset="0"/>
      <p:regular r:id="rId25"/>
      <p:bold r:id="rId26"/>
    </p:embeddedFont>
    <p:embeddedFont>
      <p:font typeface="Inter" panose="020B0604020202020204" charset="0"/>
      <p:regular r:id="rId27"/>
      <p:bold r:id="rId28"/>
    </p:embeddedFont>
    <p:embeddedFont>
      <p:font typeface="Manrope Medium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B23"/>
    <a:srgbClr val="FEA400"/>
    <a:srgbClr val="DC8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864F11-F52C-4634-9F3E-FFF3658C8969}">
  <a:tblStyle styleId="{9D864F11-F52C-4634-9F3E-FFF3658C8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858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3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90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90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24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3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0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5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9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7" r:id="rId5"/>
    <p:sldLayoutId id="2147483672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49051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PATRONS </a:t>
            </a:r>
            <a:r>
              <a:rPr lang="en" dirty="0">
                <a:solidFill>
                  <a:schemeClr val="lt2"/>
                </a:solidFill>
              </a:rPr>
              <a:t>DE CONSTRUCTION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716650" y="3397602"/>
            <a:ext cx="4211100" cy="690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YOUMBI FODOUOP FRANCOIS</a:t>
            </a:r>
            <a:endParaRPr sz="2800" b="1"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2856;p73">
            <a:extLst>
              <a:ext uri="{FF2B5EF4-FFF2-40B4-BE49-F238E27FC236}">
                <a16:creationId xmlns:a16="http://schemas.microsoft.com/office/drawing/2014/main" id="{5E12E1B6-B387-4F3B-802F-C272F43DB2E6}"/>
              </a:ext>
            </a:extLst>
          </p:cNvPr>
          <p:cNvGrpSpPr/>
          <p:nvPr/>
        </p:nvGrpSpPr>
        <p:grpSpPr>
          <a:xfrm>
            <a:off x="4820924" y="999073"/>
            <a:ext cx="3274234" cy="3273975"/>
            <a:chOff x="-2002020" y="1926796"/>
            <a:chExt cx="413425" cy="413393"/>
          </a:xfrm>
        </p:grpSpPr>
        <p:sp>
          <p:nvSpPr>
            <p:cNvPr id="105" name="Google Shape;2857;p73">
              <a:extLst>
                <a:ext uri="{FF2B5EF4-FFF2-40B4-BE49-F238E27FC236}">
                  <a16:creationId xmlns:a16="http://schemas.microsoft.com/office/drawing/2014/main" id="{A80795EE-4D2F-42BA-8800-647EF2B145FD}"/>
                </a:ext>
              </a:extLst>
            </p:cNvPr>
            <p:cNvSpPr/>
            <p:nvPr/>
          </p:nvSpPr>
          <p:spPr>
            <a:xfrm>
              <a:off x="-1904013" y="1926796"/>
              <a:ext cx="296428" cy="196827"/>
            </a:xfrm>
            <a:custGeom>
              <a:avLst/>
              <a:gdLst/>
              <a:ahLst/>
              <a:cxnLst/>
              <a:rect l="l" t="t" r="r" b="b"/>
              <a:pathLst>
                <a:path w="9491" h="6302" extrusionOk="0">
                  <a:moveTo>
                    <a:pt x="5062" y="0"/>
                  </a:moveTo>
                  <a:cubicBezTo>
                    <a:pt x="2278" y="0"/>
                    <a:pt x="0" y="2278"/>
                    <a:pt x="0" y="5062"/>
                  </a:cubicBezTo>
                  <a:cubicBezTo>
                    <a:pt x="0" y="5492"/>
                    <a:pt x="76" y="5897"/>
                    <a:pt x="177" y="6302"/>
                  </a:cubicBezTo>
                  <a:lnTo>
                    <a:pt x="177" y="6276"/>
                  </a:lnTo>
                  <a:lnTo>
                    <a:pt x="2455" y="3999"/>
                  </a:lnTo>
                  <a:cubicBezTo>
                    <a:pt x="2379" y="3847"/>
                    <a:pt x="2354" y="3670"/>
                    <a:pt x="2354" y="3492"/>
                  </a:cubicBezTo>
                  <a:cubicBezTo>
                    <a:pt x="2354" y="2860"/>
                    <a:pt x="2860" y="2328"/>
                    <a:pt x="3518" y="2328"/>
                  </a:cubicBezTo>
                  <a:cubicBezTo>
                    <a:pt x="4151" y="2328"/>
                    <a:pt x="4682" y="2860"/>
                    <a:pt x="4682" y="3492"/>
                  </a:cubicBezTo>
                  <a:cubicBezTo>
                    <a:pt x="4682" y="3771"/>
                    <a:pt x="4556" y="4024"/>
                    <a:pt x="4404" y="4226"/>
                  </a:cubicBezTo>
                  <a:lnTo>
                    <a:pt x="5593" y="6251"/>
                  </a:lnTo>
                  <a:cubicBezTo>
                    <a:pt x="5669" y="6226"/>
                    <a:pt x="5745" y="6226"/>
                    <a:pt x="5846" y="6226"/>
                  </a:cubicBezTo>
                  <a:cubicBezTo>
                    <a:pt x="5998" y="6226"/>
                    <a:pt x="6125" y="6251"/>
                    <a:pt x="6277" y="6302"/>
                  </a:cubicBezTo>
                  <a:lnTo>
                    <a:pt x="9491" y="2632"/>
                  </a:lnTo>
                  <a:cubicBezTo>
                    <a:pt x="8630" y="1063"/>
                    <a:pt x="6960" y="0"/>
                    <a:pt x="5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58;p73">
              <a:extLst>
                <a:ext uri="{FF2B5EF4-FFF2-40B4-BE49-F238E27FC236}">
                  <a16:creationId xmlns:a16="http://schemas.microsoft.com/office/drawing/2014/main" id="{6B42B0A3-B014-45EF-8F9A-BCDB90F8F001}"/>
                </a:ext>
              </a:extLst>
            </p:cNvPr>
            <p:cNvSpPr/>
            <p:nvPr/>
          </p:nvSpPr>
          <p:spPr>
            <a:xfrm>
              <a:off x="-1734077" y="2144924"/>
              <a:ext cx="24549" cy="24549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405" y="1"/>
                  </a:moveTo>
                  <a:cubicBezTo>
                    <a:pt x="178" y="1"/>
                    <a:pt x="1" y="178"/>
                    <a:pt x="1" y="381"/>
                  </a:cubicBezTo>
                  <a:cubicBezTo>
                    <a:pt x="1" y="608"/>
                    <a:pt x="178" y="785"/>
                    <a:pt x="405" y="785"/>
                  </a:cubicBezTo>
                  <a:cubicBezTo>
                    <a:pt x="608" y="785"/>
                    <a:pt x="785" y="608"/>
                    <a:pt x="785" y="381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59;p73">
              <a:extLst>
                <a:ext uri="{FF2B5EF4-FFF2-40B4-BE49-F238E27FC236}">
                  <a16:creationId xmlns:a16="http://schemas.microsoft.com/office/drawing/2014/main" id="{9FF8A0E8-8330-4402-AF13-7D30C1433E75}"/>
                </a:ext>
              </a:extLst>
            </p:cNvPr>
            <p:cNvSpPr/>
            <p:nvPr/>
          </p:nvSpPr>
          <p:spPr>
            <a:xfrm>
              <a:off x="-1806786" y="2023991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380"/>
                  </a:cubicBezTo>
                  <a:cubicBezTo>
                    <a:pt x="0" y="608"/>
                    <a:pt x="177" y="785"/>
                    <a:pt x="405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60;p73">
              <a:extLst>
                <a:ext uri="{FF2B5EF4-FFF2-40B4-BE49-F238E27FC236}">
                  <a16:creationId xmlns:a16="http://schemas.microsoft.com/office/drawing/2014/main" id="{35A6A841-CBB0-4264-B4D8-A4F58123B514}"/>
                </a:ext>
              </a:extLst>
            </p:cNvPr>
            <p:cNvSpPr/>
            <p:nvPr/>
          </p:nvSpPr>
          <p:spPr>
            <a:xfrm>
              <a:off x="-2002020" y="2032705"/>
              <a:ext cx="413425" cy="307484"/>
            </a:xfrm>
            <a:custGeom>
              <a:avLst/>
              <a:gdLst/>
              <a:ahLst/>
              <a:cxnLst/>
              <a:rect l="l" t="t" r="r" b="b"/>
              <a:pathLst>
                <a:path w="13237" h="9845" extrusionOk="0">
                  <a:moveTo>
                    <a:pt x="12958" y="0"/>
                  </a:moveTo>
                  <a:lnTo>
                    <a:pt x="9997" y="3417"/>
                  </a:lnTo>
                  <a:cubicBezTo>
                    <a:pt x="10073" y="3594"/>
                    <a:pt x="10149" y="3771"/>
                    <a:pt x="10149" y="3974"/>
                  </a:cubicBezTo>
                  <a:cubicBezTo>
                    <a:pt x="10149" y="4632"/>
                    <a:pt x="9617" y="5163"/>
                    <a:pt x="8984" y="5163"/>
                  </a:cubicBezTo>
                  <a:cubicBezTo>
                    <a:pt x="8326" y="5163"/>
                    <a:pt x="7820" y="4632"/>
                    <a:pt x="7820" y="3974"/>
                  </a:cubicBezTo>
                  <a:cubicBezTo>
                    <a:pt x="7820" y="3695"/>
                    <a:pt x="7922" y="3442"/>
                    <a:pt x="8073" y="3240"/>
                  </a:cubicBezTo>
                  <a:lnTo>
                    <a:pt x="6884" y="1240"/>
                  </a:lnTo>
                  <a:cubicBezTo>
                    <a:pt x="6808" y="1266"/>
                    <a:pt x="6732" y="1266"/>
                    <a:pt x="6656" y="1266"/>
                  </a:cubicBezTo>
                  <a:cubicBezTo>
                    <a:pt x="6479" y="1266"/>
                    <a:pt x="6302" y="1215"/>
                    <a:pt x="6150" y="1139"/>
                  </a:cubicBezTo>
                  <a:lnTo>
                    <a:pt x="3594" y="3695"/>
                  </a:lnTo>
                  <a:cubicBezTo>
                    <a:pt x="3796" y="4151"/>
                    <a:pt x="4049" y="4556"/>
                    <a:pt x="4378" y="4935"/>
                  </a:cubicBezTo>
                  <a:lnTo>
                    <a:pt x="3872" y="5416"/>
                  </a:lnTo>
                  <a:lnTo>
                    <a:pt x="3341" y="4859"/>
                  </a:lnTo>
                  <a:lnTo>
                    <a:pt x="0" y="8200"/>
                  </a:lnTo>
                  <a:lnTo>
                    <a:pt x="1645" y="9845"/>
                  </a:lnTo>
                  <a:lnTo>
                    <a:pt x="4986" y="6504"/>
                  </a:lnTo>
                  <a:lnTo>
                    <a:pt x="4429" y="5973"/>
                  </a:lnTo>
                  <a:lnTo>
                    <a:pt x="4910" y="5467"/>
                  </a:lnTo>
                  <a:cubicBezTo>
                    <a:pt x="5796" y="6226"/>
                    <a:pt x="6935" y="6707"/>
                    <a:pt x="8200" y="6707"/>
                  </a:cubicBezTo>
                  <a:cubicBezTo>
                    <a:pt x="10984" y="6707"/>
                    <a:pt x="13236" y="4429"/>
                    <a:pt x="13236" y="1645"/>
                  </a:cubicBezTo>
                  <a:cubicBezTo>
                    <a:pt x="13236" y="1063"/>
                    <a:pt x="13135" y="532"/>
                    <a:pt x="12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624;p38">
            <a:extLst>
              <a:ext uri="{FF2B5EF4-FFF2-40B4-BE49-F238E27FC236}">
                <a16:creationId xmlns:a16="http://schemas.microsoft.com/office/drawing/2014/main" id="{7E98F7DF-AE4A-462A-AF44-DDC1B2AC7160}"/>
              </a:ext>
            </a:extLst>
          </p:cNvPr>
          <p:cNvSpPr txBox="1">
            <a:spLocks/>
          </p:cNvSpPr>
          <p:nvPr/>
        </p:nvSpPr>
        <p:spPr>
          <a:xfrm>
            <a:off x="766825" y="738393"/>
            <a:ext cx="1514395" cy="51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CM" sz="2800" b="1"/>
              <a:t>INF361 </a:t>
            </a:r>
            <a:endParaRPr lang="fr-CM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741680" y="2198225"/>
            <a:ext cx="3234045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C7B23"/>
                </a:solidFill>
              </a:rPr>
              <a:t>ABSTRACT</a:t>
            </a:r>
            <a:br>
              <a:rPr lang="en" dirty="0"/>
            </a:br>
            <a:r>
              <a:rPr lang="en" dirty="0"/>
              <a:t>FACTORY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352860" y="426890"/>
            <a:ext cx="452546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Factory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1083" y="1429067"/>
            <a:ext cx="7721833" cy="3122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Le but est de créer des objets regroupés en familles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sans avoir à connaître leurs classes concrètes.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Permet de fournir une interface unique pour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instancier des objets d’une même famille sans avoir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à connaitre les classes à instancier.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 Son utilisation est pertinente lorsque 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+mn-lt"/>
              </a:rPr>
              <a:t> Le système est indépendant de la création des objets qu’il utilise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+mn-lt"/>
              </a:rPr>
              <a:t> Le système est capable de créer des objets d’une même famille</a:t>
            </a:r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03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F76F91-2712-4BEF-BFDB-7B790597C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2" t="24046" r="8656" b="14272"/>
          <a:stretch/>
        </p:blipFill>
        <p:spPr>
          <a:xfrm>
            <a:off x="2535774" y="1331462"/>
            <a:ext cx="5725267" cy="3172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1030312" y="1331463"/>
            <a:ext cx="1522991" cy="3029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78464" y="2480541"/>
            <a:ext cx="31481" cy="65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1117808" y="2943163"/>
            <a:ext cx="384273" cy="191861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1117775" y="3025019"/>
            <a:ext cx="384273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1069317" y="2909423"/>
            <a:ext cx="7289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latin typeface="Arial Nova" panose="020B0504020202020204" pitchFamily="34" charset="0"/>
              </a:rPr>
              <a:t>ProduitD1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>
            <a:cxnSpLocks/>
          </p:cNvCxnSpPr>
          <p:nvPr/>
        </p:nvCxnSpPr>
        <p:spPr>
          <a:xfrm flipH="1">
            <a:off x="1280128" y="2483928"/>
            <a:ext cx="1023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1235089" y="3109273"/>
            <a:ext cx="26696" cy="6582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7909534" y="1341250"/>
            <a:ext cx="441629" cy="180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1802107" y="4310466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2005120" y="1400932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C9DB2B-15EF-4E3D-8D5B-2C502E0A7EC0}"/>
              </a:ext>
            </a:extLst>
          </p:cNvPr>
          <p:cNvSpPr/>
          <p:nvPr/>
        </p:nvSpPr>
        <p:spPr>
          <a:xfrm>
            <a:off x="7492968" y="3335171"/>
            <a:ext cx="702945" cy="20603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8527D3-7E90-44B9-9E51-A70FAC894396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701798" y="1551079"/>
            <a:ext cx="23705" cy="4940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52DB3-2E5A-4836-8750-0DB0A5953160}"/>
              </a:ext>
            </a:extLst>
          </p:cNvPr>
          <p:cNvSpPr/>
          <p:nvPr/>
        </p:nvSpPr>
        <p:spPr>
          <a:xfrm>
            <a:off x="6310044" y="2770279"/>
            <a:ext cx="707160" cy="204378"/>
          </a:xfrm>
          <a:prstGeom prst="rect">
            <a:avLst/>
          </a:prstGeom>
          <a:solidFill>
            <a:srgbClr val="FEA400"/>
          </a:solidFill>
          <a:ln w="6350"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2190822" y="4172638"/>
            <a:ext cx="6037860" cy="191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EBE853-27AC-4479-A464-DD26546A71CC}"/>
              </a:ext>
            </a:extLst>
          </p:cNvPr>
          <p:cNvSpPr/>
          <p:nvPr/>
        </p:nvSpPr>
        <p:spPr>
          <a:xfrm>
            <a:off x="1488626" y="1936488"/>
            <a:ext cx="473754" cy="28723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5B54C4-F277-4360-A9D8-950B5541C10D}"/>
              </a:ext>
            </a:extLst>
          </p:cNvPr>
          <p:cNvSpPr/>
          <p:nvPr/>
        </p:nvSpPr>
        <p:spPr>
          <a:xfrm>
            <a:off x="1488626" y="2072290"/>
            <a:ext cx="473754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FC559D4-3FB1-4FF1-A6D9-0210FCDBF6FE}"/>
              </a:ext>
            </a:extLst>
          </p:cNvPr>
          <p:cNvSpPr txBox="1"/>
          <p:nvPr/>
        </p:nvSpPr>
        <p:spPr>
          <a:xfrm>
            <a:off x="1488626" y="1936082"/>
            <a:ext cx="4737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i="1" dirty="0" err="1">
                <a:latin typeface="Berlin Sans FB Demi" panose="020E0802020502020306" pitchFamily="34" charset="0"/>
              </a:rPr>
              <a:t>ProduitD</a:t>
            </a:r>
            <a:endParaRPr lang="fr-FR" sz="500" b="1" i="1" dirty="0">
              <a:latin typeface="Berlin Sans FB Demi" panose="020E0802020502020306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A56319-D28F-45AD-9E32-E5B7479E31DB}"/>
              </a:ext>
            </a:extLst>
          </p:cNvPr>
          <p:cNvSpPr txBox="1"/>
          <p:nvPr/>
        </p:nvSpPr>
        <p:spPr>
          <a:xfrm>
            <a:off x="1467368" y="1891279"/>
            <a:ext cx="5162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&lt;&lt;Abstract&gt;&gt;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CA2734A-F081-436A-B1C7-185E6A7FAF9D}"/>
              </a:ext>
            </a:extLst>
          </p:cNvPr>
          <p:cNvSpPr txBox="1"/>
          <p:nvPr/>
        </p:nvSpPr>
        <p:spPr>
          <a:xfrm>
            <a:off x="1467368" y="2089210"/>
            <a:ext cx="5162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A3E1D99-2B28-45D8-88EB-6DC5F460763A}"/>
              </a:ext>
            </a:extLst>
          </p:cNvPr>
          <p:cNvCxnSpPr/>
          <p:nvPr/>
        </p:nvCxnSpPr>
        <p:spPr>
          <a:xfrm flipH="1">
            <a:off x="1701797" y="1549174"/>
            <a:ext cx="152206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F9CE38D-EF11-476F-AAE0-BC79A34F02A9}"/>
              </a:ext>
            </a:extLst>
          </p:cNvPr>
          <p:cNvCxnSpPr>
            <a:cxnSpLocks/>
          </p:cNvCxnSpPr>
          <p:nvPr/>
        </p:nvCxnSpPr>
        <p:spPr>
          <a:xfrm flipH="1">
            <a:off x="2233337" y="2480541"/>
            <a:ext cx="64337" cy="479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0A6AA-7E36-4355-A45F-FE49E461CEF3}"/>
              </a:ext>
            </a:extLst>
          </p:cNvPr>
          <p:cNvSpPr/>
          <p:nvPr/>
        </p:nvSpPr>
        <p:spPr>
          <a:xfrm>
            <a:off x="1998718" y="2943163"/>
            <a:ext cx="384273" cy="191861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325588-B9A0-4DCD-BA2A-A3B73E581DBB}"/>
              </a:ext>
            </a:extLst>
          </p:cNvPr>
          <p:cNvSpPr txBox="1"/>
          <p:nvPr/>
        </p:nvSpPr>
        <p:spPr>
          <a:xfrm>
            <a:off x="1957675" y="2905800"/>
            <a:ext cx="7289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latin typeface="Arial Nova" panose="020B0504020202020204" pitchFamily="34" charset="0"/>
              </a:rPr>
              <a:t>ProduitD2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657158-1C7A-4363-A8C9-66E5B8E214EA}"/>
              </a:ext>
            </a:extLst>
          </p:cNvPr>
          <p:cNvSpPr/>
          <p:nvPr/>
        </p:nvSpPr>
        <p:spPr>
          <a:xfrm>
            <a:off x="1998685" y="3045509"/>
            <a:ext cx="384273" cy="45719"/>
          </a:xfrm>
          <a:prstGeom prst="rect">
            <a:avLst/>
          </a:prstGeom>
          <a:solidFill>
            <a:srgbClr val="FEA4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6E6947C-A7F6-4E0C-A751-1A2C17F23308}"/>
              </a:ext>
            </a:extLst>
          </p:cNvPr>
          <p:cNvSpPr txBox="1"/>
          <p:nvPr/>
        </p:nvSpPr>
        <p:spPr>
          <a:xfrm>
            <a:off x="1053679" y="3023963"/>
            <a:ext cx="7289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2D60C99-26A8-411C-ACF7-E0CD9A3FDB5D}"/>
              </a:ext>
            </a:extLst>
          </p:cNvPr>
          <p:cNvSpPr txBox="1"/>
          <p:nvPr/>
        </p:nvSpPr>
        <p:spPr>
          <a:xfrm>
            <a:off x="1943254" y="3033812"/>
            <a:ext cx="7289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rial Nova" panose="020B0504020202020204" pitchFamily="34" charset="0"/>
              </a:rPr>
              <a:t>+</a:t>
            </a:r>
            <a:r>
              <a:rPr lang="fr-FR" sz="400" dirty="0" err="1">
                <a:latin typeface="Arial Nova" panose="020B0504020202020204" pitchFamily="34" charset="0"/>
              </a:rPr>
              <a:t>methodeD</a:t>
            </a:r>
            <a:r>
              <a:rPr lang="fr-FR" sz="400" dirty="0">
                <a:latin typeface="Arial Nova" panose="020B0504020202020204" pitchFamily="34" charset="0"/>
              </a:rPr>
              <a:t>( )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8C9864D-D8B9-4018-863F-DA9A6989F95D}"/>
              </a:ext>
            </a:extLst>
          </p:cNvPr>
          <p:cNvCxnSpPr>
            <a:cxnSpLocks/>
          </p:cNvCxnSpPr>
          <p:nvPr/>
        </p:nvCxnSpPr>
        <p:spPr>
          <a:xfrm flipH="1" flipV="1">
            <a:off x="2190821" y="3109273"/>
            <a:ext cx="10181" cy="1093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56A8A-5539-4FAD-AB1B-42497C9828B7}"/>
              </a:ext>
            </a:extLst>
          </p:cNvPr>
          <p:cNvCxnSpPr>
            <a:cxnSpLocks/>
          </p:cNvCxnSpPr>
          <p:nvPr/>
        </p:nvCxnSpPr>
        <p:spPr>
          <a:xfrm>
            <a:off x="1735822" y="2224367"/>
            <a:ext cx="0" cy="256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BC247B6-8A06-4D58-8AC1-A5232044FE2E}"/>
              </a:ext>
            </a:extLst>
          </p:cNvPr>
          <p:cNvCxnSpPr>
            <a:cxnSpLocks/>
          </p:cNvCxnSpPr>
          <p:nvPr/>
        </p:nvCxnSpPr>
        <p:spPr>
          <a:xfrm flipH="1" flipV="1">
            <a:off x="1215042" y="3755023"/>
            <a:ext cx="3264978" cy="125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78CFDB56-943B-4732-A9FC-AAB213C915DB}"/>
              </a:ext>
            </a:extLst>
          </p:cNvPr>
          <p:cNvSpPr txBox="1"/>
          <p:nvPr/>
        </p:nvSpPr>
        <p:spPr>
          <a:xfrm>
            <a:off x="6242273" y="2740900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CreerProduitA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ProduitA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7F0903C-578F-4767-8BFC-6C0653041A18}"/>
              </a:ext>
            </a:extLst>
          </p:cNvPr>
          <p:cNvSpPr txBox="1"/>
          <p:nvPr/>
        </p:nvSpPr>
        <p:spPr>
          <a:xfrm>
            <a:off x="6242273" y="2802473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CreerProduitB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ProduitB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6F6BA90-E22F-4EE4-BCF1-7928260CCF6D}"/>
              </a:ext>
            </a:extLst>
          </p:cNvPr>
          <p:cNvSpPr txBox="1"/>
          <p:nvPr/>
        </p:nvSpPr>
        <p:spPr>
          <a:xfrm>
            <a:off x="6242273" y="2864046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CreerProduitC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ProduitC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9407602-594B-49FC-BFC3-4C9F78A479DD}"/>
              </a:ext>
            </a:extLst>
          </p:cNvPr>
          <p:cNvSpPr txBox="1"/>
          <p:nvPr/>
        </p:nvSpPr>
        <p:spPr>
          <a:xfrm>
            <a:off x="7434566" y="3353362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CreerProduitB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ProduitB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C1AEEE3-2F6E-42B3-9B1E-697496D2F659}"/>
              </a:ext>
            </a:extLst>
          </p:cNvPr>
          <p:cNvSpPr txBox="1"/>
          <p:nvPr/>
        </p:nvSpPr>
        <p:spPr>
          <a:xfrm>
            <a:off x="7434566" y="3408953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CreerProduitC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ProduitC</a:t>
            </a:r>
            <a:endParaRPr lang="fr-FR" sz="400" dirty="0">
              <a:latin typeface="Adobe Clean" panose="020B05030204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0A0244-01CA-49A5-9DE4-89B85839E3F0}"/>
              </a:ext>
            </a:extLst>
          </p:cNvPr>
          <p:cNvSpPr txBox="1"/>
          <p:nvPr/>
        </p:nvSpPr>
        <p:spPr>
          <a:xfrm>
            <a:off x="7435628" y="3297771"/>
            <a:ext cx="128676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latin typeface="Adobe Clean" panose="020B0503020404020204" pitchFamily="34" charset="0"/>
              </a:rPr>
              <a:t>+</a:t>
            </a:r>
            <a:r>
              <a:rPr lang="fr-FR" sz="400" dirty="0" err="1">
                <a:latin typeface="Adobe Clean" panose="020B0503020404020204" pitchFamily="34" charset="0"/>
              </a:rPr>
              <a:t>CreerProduitA</a:t>
            </a:r>
            <a:r>
              <a:rPr lang="fr-FR" sz="400" dirty="0">
                <a:latin typeface="Adobe Clean" panose="020B0503020404020204" pitchFamily="34" charset="0"/>
              </a:rPr>
              <a:t>( ): </a:t>
            </a:r>
            <a:r>
              <a:rPr lang="fr-FR" sz="400" dirty="0" err="1">
                <a:latin typeface="Adobe Clean" panose="020B0503020404020204" pitchFamily="34" charset="0"/>
              </a:rPr>
              <a:t>ProduitA</a:t>
            </a:r>
            <a:endParaRPr lang="fr-FR" sz="400"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0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2E51A0C-FC5C-465D-8707-7826225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998363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https://github.com/lilfranck/INF461_GB_YOUMBI_FODOUOP_FRANCOIS/tree/main/creation/src/abstractFactory</a:t>
            </a:r>
          </a:p>
        </p:txBody>
      </p:sp>
    </p:spTree>
    <p:extLst>
      <p:ext uri="{BB962C8B-B14F-4D97-AF65-F5344CB8AC3E}">
        <p14:creationId xmlns:p14="http://schemas.microsoft.com/office/powerpoint/2010/main" val="35749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r>
              <a:rPr lang="en" dirty="0">
                <a:solidFill>
                  <a:schemeClr val="lt2"/>
                </a:solidFill>
              </a:rPr>
              <a:t>METHOD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495100" y="42689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 Method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0967" y="1672908"/>
            <a:ext cx="7722065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1800" b="1" dirty="0"/>
              <a:t>L</a:t>
            </a:r>
            <a:r>
              <a:rPr lang="en" sz="1800" b="1" dirty="0"/>
              <a:t>e pattern Factory method permet de </a:t>
            </a:r>
            <a:r>
              <a:rPr lang="fr-FR" sz="1800" b="1" dirty="0"/>
              <a:t>Déclarer une fabrique avec une méthode de création de l’objet qui attend les données nécessaires pour déterminer le type de l’objet à créer.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/>
              <a:t>Exemple:</a:t>
            </a:r>
            <a:r>
              <a:rPr lang="fr-FR" sz="1800" dirty="0" err="1">
                <a:latin typeface="Heading Now Trial 64" panose="00000500000000000000" pitchFamily="2" charset="0"/>
              </a:rPr>
              <a:t>On</a:t>
            </a:r>
            <a:r>
              <a:rPr lang="fr-FR" sz="1800" dirty="0">
                <a:latin typeface="Heading Now Trial 64" panose="00000500000000000000" pitchFamily="2" charset="0"/>
              </a:rPr>
              <a:t> gère </a:t>
            </a:r>
            <a:r>
              <a:rPr lang="fr-FR" sz="1800" dirty="0" err="1">
                <a:latin typeface="Heading Now Trial 64" panose="00000500000000000000" pitchFamily="2" charset="0"/>
              </a:rPr>
              <a:t>quatres</a:t>
            </a:r>
            <a:r>
              <a:rPr lang="fr-FR" sz="1800" dirty="0">
                <a:latin typeface="Heading Now Trial 64" panose="00000500000000000000" pitchFamily="2" charset="0"/>
              </a:rPr>
              <a:t> types de produits dans un système. Mais le programme qui se charge de manipuler ces produits ne connait le type de produit à exécuter que lors de l’exécution. On souhaite utiliser le pattern </a:t>
            </a:r>
            <a:r>
              <a:rPr lang="fr-FR" sz="1800" b="1" dirty="0" err="1">
                <a:latin typeface="Heading Now Trial 64" panose="00000500000000000000" pitchFamily="2" charset="0"/>
              </a:rPr>
              <a:t>Factory</a:t>
            </a:r>
            <a:r>
              <a:rPr lang="fr-FR" sz="1800" b="1" dirty="0">
                <a:latin typeface="Heading Now Trial 64" panose="00000500000000000000" pitchFamily="2" charset="0"/>
              </a:rPr>
              <a:t> Method </a:t>
            </a:r>
            <a:r>
              <a:rPr lang="fr-FR" sz="1800" dirty="0">
                <a:latin typeface="Heading Now Trial 64" panose="00000500000000000000" pitchFamily="2" charset="0"/>
              </a:rPr>
              <a:t>pour gérer cette situation.</a:t>
            </a:r>
            <a:r>
              <a:rPr lang="fr-FR" sz="1800" b="1" dirty="0"/>
              <a:t> </a:t>
            </a:r>
            <a:endParaRPr b="1"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481725" y="1374685"/>
            <a:ext cx="1555750" cy="2719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5629EF-2D31-42E1-991E-D2155E6AE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7" t="29185" r="37583" b="29037"/>
          <a:stretch/>
        </p:blipFill>
        <p:spPr>
          <a:xfrm>
            <a:off x="2037475" y="1374685"/>
            <a:ext cx="6682740" cy="27193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720485" y="3378746"/>
            <a:ext cx="1215390" cy="350520"/>
          </a:xfrm>
          <a:prstGeom prst="rect">
            <a:avLst/>
          </a:prstGeom>
          <a:solidFill>
            <a:srgbClr val="DC89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720485" y="3503206"/>
            <a:ext cx="1215390" cy="45719"/>
          </a:xfrm>
          <a:prstGeom prst="rect">
            <a:avLst/>
          </a:prstGeom>
          <a:solidFill>
            <a:srgbClr val="DC89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991630" y="3333254"/>
            <a:ext cx="72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 Nova" panose="020B0504020202020204" pitchFamily="34" charset="0"/>
              </a:rPr>
              <a:t>ProduitD</a:t>
            </a:r>
            <a:endParaRPr lang="fr-FR" sz="800" b="1" dirty="0">
              <a:latin typeface="Arial Nova" panose="020B05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831159-F890-4F59-8F97-DF8D31A8FE43}"/>
              </a:ext>
            </a:extLst>
          </p:cNvPr>
          <p:cNvSpPr txBox="1"/>
          <p:nvPr/>
        </p:nvSpPr>
        <p:spPr>
          <a:xfrm>
            <a:off x="759696" y="3526065"/>
            <a:ext cx="1136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dobe Clean" panose="020B0503020404020204" pitchFamily="34" charset="0"/>
              </a:rPr>
              <a:t>+</a:t>
            </a:r>
            <a:r>
              <a:rPr lang="fr-FR" sz="800" dirty="0" err="1">
                <a:latin typeface="Adobe Clean" panose="020B0503020404020204" pitchFamily="34" charset="0"/>
              </a:rPr>
              <a:t>methodeproduit</a:t>
            </a:r>
            <a:r>
              <a:rPr lang="fr-FR" sz="800" dirty="0">
                <a:latin typeface="Adobe Clean" panose="020B0503020404020204" pitchFamily="34" charset="0"/>
              </a:rPr>
              <a:t>( 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/>
          <p:nvPr/>
        </p:nvCxnSpPr>
        <p:spPr>
          <a:xfrm flipH="1">
            <a:off x="1297065" y="2883446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</p:cNvCxnSpPr>
          <p:nvPr/>
        </p:nvCxnSpPr>
        <p:spPr>
          <a:xfrm flipH="1">
            <a:off x="1225945" y="2885986"/>
            <a:ext cx="68580" cy="49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1147206" y="3919536"/>
            <a:ext cx="7186174" cy="281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1172605" y="3741510"/>
            <a:ext cx="0" cy="2061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1159984" y="1374685"/>
            <a:ext cx="1555750" cy="138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1347627" y="4043996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1462007" y="3145109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A72B192-0DC6-4BE8-BF88-F89BE978C80B}"/>
              </a:ext>
            </a:extLst>
          </p:cNvPr>
          <p:cNvCxnSpPr>
            <a:cxnSpLocks/>
          </p:cNvCxnSpPr>
          <p:nvPr/>
        </p:nvCxnSpPr>
        <p:spPr>
          <a:xfrm flipV="1">
            <a:off x="8333380" y="2641600"/>
            <a:ext cx="0" cy="12779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1E1CA223-EA41-4174-BABD-E9A96C76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762125"/>
            <a:ext cx="6720570" cy="2319338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https://github.com/lilfranck/INF461_GB_YOUMBI_FODOUOP_FRANCOIS/tree/main/creation/src/factoryMethod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98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426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2495100" y="426890"/>
            <a:ext cx="3095472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Factory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10967" y="1672908"/>
            <a:ext cx="7722065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1800" b="1" dirty="0"/>
              <a:t>L</a:t>
            </a:r>
            <a:r>
              <a:rPr lang="en" sz="1800" b="1" dirty="0"/>
              <a:t>e pattern Factory permet de </a:t>
            </a:r>
            <a:r>
              <a:rPr lang="fr-FR" sz="1800" b="1" dirty="0"/>
              <a:t>Déclarer une fabrique avec une méthode de création de l’objet qui attend les données nécessaires pour déterminer le type de l’objet à créer comme pour le </a:t>
            </a:r>
            <a:r>
              <a:rPr lang="fr-FR" sz="1800" b="1" dirty="0" err="1"/>
              <a:t>Factory</a:t>
            </a:r>
            <a:r>
              <a:rPr lang="fr-FR" sz="1800" b="1" dirty="0"/>
              <a:t> Method, sauf a la </a:t>
            </a:r>
            <a:r>
              <a:rPr lang="fr-FR" sz="1800" b="1" dirty="0" err="1"/>
              <a:t>difference</a:t>
            </a:r>
            <a:r>
              <a:rPr lang="fr-FR" sz="1800" b="1" dirty="0"/>
              <a:t> que nous utilisons des classes abstraites.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/>
              <a:t>Exemple:</a:t>
            </a:r>
            <a:r>
              <a:rPr lang="fr-FR" sz="1800" dirty="0" err="1">
                <a:latin typeface="Heading Now Trial 64" panose="00000500000000000000" pitchFamily="2" charset="0"/>
              </a:rPr>
              <a:t>On</a:t>
            </a:r>
            <a:r>
              <a:rPr lang="fr-FR" sz="1800" dirty="0">
                <a:latin typeface="Heading Now Trial 64" panose="00000500000000000000" pitchFamily="2" charset="0"/>
              </a:rPr>
              <a:t> gère </a:t>
            </a:r>
            <a:r>
              <a:rPr lang="fr-FR" sz="1800" dirty="0" err="1">
                <a:latin typeface="Heading Now Trial 64" panose="00000500000000000000" pitchFamily="2" charset="0"/>
              </a:rPr>
              <a:t>quatres</a:t>
            </a:r>
            <a:r>
              <a:rPr lang="fr-FR" sz="1800" dirty="0">
                <a:latin typeface="Heading Now Trial 64" panose="00000500000000000000" pitchFamily="2" charset="0"/>
              </a:rPr>
              <a:t> types de produits dans un système. Mais le programme qui se charge de manipuler ces produits ne connait le type de produit à exécuter que lors de l’exécution. On souhaite utiliser le pattern </a:t>
            </a:r>
            <a:r>
              <a:rPr lang="fr-FR" sz="1800" b="1" dirty="0" err="1">
                <a:latin typeface="Heading Now Trial 64" panose="00000500000000000000" pitchFamily="2" charset="0"/>
              </a:rPr>
              <a:t>Factory</a:t>
            </a:r>
            <a:r>
              <a:rPr lang="fr-FR" sz="1800" b="1" dirty="0">
                <a:latin typeface="Heading Now Trial 64" panose="00000500000000000000" pitchFamily="2" charset="0"/>
              </a:rPr>
              <a:t> </a:t>
            </a:r>
            <a:r>
              <a:rPr lang="fr-FR" sz="1800" dirty="0">
                <a:latin typeface="Heading Now Trial 64" panose="00000500000000000000" pitchFamily="2" charset="0"/>
              </a:rPr>
              <a:t>pour gérer cette situation.</a:t>
            </a:r>
            <a:r>
              <a:rPr lang="fr-FR" sz="1800" b="1" dirty="0"/>
              <a:t> </a:t>
            </a:r>
            <a:endParaRPr b="1"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2888325" y="127854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364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84014D-D935-41A8-BD70-274FCF1F2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" t="22312" r="30265" b="20404"/>
          <a:stretch/>
        </p:blipFill>
        <p:spPr>
          <a:xfrm>
            <a:off x="1694878" y="1228925"/>
            <a:ext cx="5846057" cy="2946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6C8BA8-18FB-448D-9726-16B2CCB93855}"/>
              </a:ext>
            </a:extLst>
          </p:cNvPr>
          <p:cNvSpPr/>
          <p:nvPr/>
        </p:nvSpPr>
        <p:spPr>
          <a:xfrm>
            <a:off x="138169" y="1228925"/>
            <a:ext cx="1555750" cy="2946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 GENERIQUE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9434E-99E3-493F-8999-DC4863BAF1D9}"/>
              </a:ext>
            </a:extLst>
          </p:cNvPr>
          <p:cNvSpPr/>
          <p:nvPr/>
        </p:nvSpPr>
        <p:spPr>
          <a:xfrm>
            <a:off x="364737" y="3460022"/>
            <a:ext cx="1215390" cy="350520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C416E-4678-43BB-85F7-17F80A27B43E}"/>
              </a:ext>
            </a:extLst>
          </p:cNvPr>
          <p:cNvSpPr/>
          <p:nvPr/>
        </p:nvSpPr>
        <p:spPr>
          <a:xfrm>
            <a:off x="364737" y="3584482"/>
            <a:ext cx="1215390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CAEB3-328C-4A9B-93A6-E5D2B72EA18A}"/>
              </a:ext>
            </a:extLst>
          </p:cNvPr>
          <p:cNvSpPr txBox="1"/>
          <p:nvPr/>
        </p:nvSpPr>
        <p:spPr>
          <a:xfrm>
            <a:off x="635882" y="3414530"/>
            <a:ext cx="72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 Nova" panose="020B0504020202020204" pitchFamily="34" charset="0"/>
              </a:rPr>
              <a:t>ProduitD</a:t>
            </a:r>
            <a:endParaRPr lang="fr-FR" sz="800" b="1" dirty="0">
              <a:latin typeface="Arial Nova" panose="020B05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831159-F890-4F59-8F97-DF8D31A8FE43}"/>
              </a:ext>
            </a:extLst>
          </p:cNvPr>
          <p:cNvSpPr txBox="1"/>
          <p:nvPr/>
        </p:nvSpPr>
        <p:spPr>
          <a:xfrm>
            <a:off x="403948" y="3607341"/>
            <a:ext cx="1136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dobe Clean" panose="020B0503020404020204" pitchFamily="34" charset="0"/>
              </a:rPr>
              <a:t>+</a:t>
            </a:r>
            <a:r>
              <a:rPr lang="fr-FR" sz="800" dirty="0" err="1">
                <a:latin typeface="Adobe Clean" panose="020B0503020404020204" pitchFamily="34" charset="0"/>
              </a:rPr>
              <a:t>methodeproduit</a:t>
            </a:r>
            <a:r>
              <a:rPr lang="fr-FR" sz="800" dirty="0">
                <a:latin typeface="Adobe Clean" panose="020B0503020404020204" pitchFamily="34" charset="0"/>
              </a:rPr>
              <a:t>( 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C4A119-52F3-4ABE-9E63-6D44DAE65803}"/>
              </a:ext>
            </a:extLst>
          </p:cNvPr>
          <p:cNvCxnSpPr>
            <a:cxnSpLocks/>
          </p:cNvCxnSpPr>
          <p:nvPr/>
        </p:nvCxnSpPr>
        <p:spPr>
          <a:xfrm flipH="1">
            <a:off x="894327" y="2794034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4F39CC4-83DF-4042-9429-3F9BBD9D9483}"/>
              </a:ext>
            </a:extLst>
          </p:cNvPr>
          <p:cNvCxnSpPr>
            <a:cxnSpLocks/>
          </p:cNvCxnSpPr>
          <p:nvPr/>
        </p:nvCxnSpPr>
        <p:spPr>
          <a:xfrm flipH="1">
            <a:off x="870197" y="2793807"/>
            <a:ext cx="21372" cy="66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0D046AF-35F3-4420-A303-798E95A2A672}"/>
              </a:ext>
            </a:extLst>
          </p:cNvPr>
          <p:cNvCxnSpPr>
            <a:cxnSpLocks/>
          </p:cNvCxnSpPr>
          <p:nvPr/>
        </p:nvCxnSpPr>
        <p:spPr>
          <a:xfrm flipV="1">
            <a:off x="816857" y="3822786"/>
            <a:ext cx="0" cy="2061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39F9B-7368-4C54-8367-59146CB9663E}"/>
              </a:ext>
            </a:extLst>
          </p:cNvPr>
          <p:cNvSpPr/>
          <p:nvPr/>
        </p:nvSpPr>
        <p:spPr>
          <a:xfrm>
            <a:off x="7099306" y="1229730"/>
            <a:ext cx="441629" cy="180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EF9CF-8C0D-4222-ABF5-C48B4378C03A}"/>
              </a:ext>
            </a:extLst>
          </p:cNvPr>
          <p:cNvSpPr/>
          <p:nvPr/>
        </p:nvSpPr>
        <p:spPr>
          <a:xfrm>
            <a:off x="991879" y="4125272"/>
            <a:ext cx="1555750" cy="50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0E7320-E26B-4D52-A5DF-EB52EC3C5B1C}"/>
              </a:ext>
            </a:extLst>
          </p:cNvPr>
          <p:cNvSpPr/>
          <p:nvPr/>
        </p:nvSpPr>
        <p:spPr>
          <a:xfrm>
            <a:off x="1194892" y="1215738"/>
            <a:ext cx="999013" cy="185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A72B192-0DC6-4BE8-BF88-F89BE978C80B}"/>
              </a:ext>
            </a:extLst>
          </p:cNvPr>
          <p:cNvCxnSpPr>
            <a:cxnSpLocks/>
          </p:cNvCxnSpPr>
          <p:nvPr/>
        </p:nvCxnSpPr>
        <p:spPr>
          <a:xfrm flipV="1">
            <a:off x="7787132" y="2410456"/>
            <a:ext cx="0" cy="12779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BF922-0E29-4663-9A7F-7AAA131DAE8D}"/>
              </a:ext>
            </a:extLst>
          </p:cNvPr>
          <p:cNvSpPr/>
          <p:nvPr/>
        </p:nvSpPr>
        <p:spPr>
          <a:xfrm>
            <a:off x="7500880" y="1236784"/>
            <a:ext cx="1555750" cy="2946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52DB3-2E5A-4836-8750-0DB0A5953160}"/>
              </a:ext>
            </a:extLst>
          </p:cNvPr>
          <p:cNvSpPr/>
          <p:nvPr/>
        </p:nvSpPr>
        <p:spPr>
          <a:xfrm>
            <a:off x="7567428" y="3185375"/>
            <a:ext cx="1215390" cy="320606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C9DB2B-15EF-4E3D-8D5B-2C502E0A7EC0}"/>
              </a:ext>
            </a:extLst>
          </p:cNvPr>
          <p:cNvSpPr/>
          <p:nvPr/>
        </p:nvSpPr>
        <p:spPr>
          <a:xfrm>
            <a:off x="7567428" y="3279921"/>
            <a:ext cx="1215390" cy="45719"/>
          </a:xfrm>
          <a:prstGeom prst="rect">
            <a:avLst/>
          </a:prstGeom>
          <a:solidFill>
            <a:srgbClr val="FEA4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B2A10C-3638-468A-8E06-38AAA856C742}"/>
              </a:ext>
            </a:extLst>
          </p:cNvPr>
          <p:cNvSpPr txBox="1"/>
          <p:nvPr/>
        </p:nvSpPr>
        <p:spPr>
          <a:xfrm>
            <a:off x="7762373" y="3132829"/>
            <a:ext cx="9442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>
                <a:latin typeface="Arial Nova" panose="020B0504020202020204" pitchFamily="34" charset="0"/>
              </a:rPr>
              <a:t>ProduitFactoryD</a:t>
            </a:r>
            <a:endParaRPr lang="fr-FR" sz="700" b="1" dirty="0">
              <a:latin typeface="Arial Nova" panose="020B05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B5931D8-030D-4919-8011-BE57DEDF38CD}"/>
              </a:ext>
            </a:extLst>
          </p:cNvPr>
          <p:cNvSpPr txBox="1"/>
          <p:nvPr/>
        </p:nvSpPr>
        <p:spPr>
          <a:xfrm>
            <a:off x="7593939" y="3302780"/>
            <a:ext cx="1181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dobe Clean" panose="020B0503020404020204" pitchFamily="34" charset="0"/>
              </a:rPr>
              <a:t>#createProduit( ) : Produit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35DB3A-C7C2-49FD-A93F-67CAA8C23A7E}"/>
              </a:ext>
            </a:extLst>
          </p:cNvPr>
          <p:cNvCxnSpPr>
            <a:cxnSpLocks/>
          </p:cNvCxnSpPr>
          <p:nvPr/>
        </p:nvCxnSpPr>
        <p:spPr>
          <a:xfrm flipH="1">
            <a:off x="6733954" y="2679973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50E97EF-2E37-4998-8BCE-BE03BB65C484}"/>
              </a:ext>
            </a:extLst>
          </p:cNvPr>
          <p:cNvCxnSpPr>
            <a:cxnSpLocks/>
          </p:cNvCxnSpPr>
          <p:nvPr/>
        </p:nvCxnSpPr>
        <p:spPr>
          <a:xfrm flipH="1">
            <a:off x="8072888" y="2679973"/>
            <a:ext cx="29521" cy="47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D45E356-0616-446E-B87C-8A748869F660}"/>
              </a:ext>
            </a:extLst>
          </p:cNvPr>
          <p:cNvCxnSpPr>
            <a:cxnSpLocks/>
          </p:cNvCxnSpPr>
          <p:nvPr/>
        </p:nvCxnSpPr>
        <p:spPr>
          <a:xfrm flipV="1">
            <a:off x="8019548" y="3518225"/>
            <a:ext cx="0" cy="4825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AA35EC9-B022-4E22-9AC6-AD3B0ED79E14}"/>
              </a:ext>
            </a:extLst>
          </p:cNvPr>
          <p:cNvSpPr/>
          <p:nvPr/>
        </p:nvSpPr>
        <p:spPr>
          <a:xfrm>
            <a:off x="8588083" y="1228925"/>
            <a:ext cx="441629" cy="180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3A25FC-F884-4D68-A48E-3A8672C9B8A5}"/>
              </a:ext>
            </a:extLst>
          </p:cNvPr>
          <p:cNvCxnSpPr>
            <a:cxnSpLocks/>
          </p:cNvCxnSpPr>
          <p:nvPr/>
        </p:nvCxnSpPr>
        <p:spPr>
          <a:xfrm flipH="1">
            <a:off x="791458" y="4000812"/>
            <a:ext cx="7228090" cy="281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4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E1880-084D-49E7-811F-4555F2D7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299" y="1507297"/>
            <a:ext cx="6559313" cy="2092429"/>
          </a:xfrm>
        </p:spPr>
        <p:txBody>
          <a:bodyPr/>
          <a:lstStyle/>
          <a:p>
            <a:r>
              <a:rPr lang="fr-FR" sz="2400" b="1" dirty="0"/>
              <a:t>Lien GitHub</a:t>
            </a:r>
          </a:p>
          <a:p>
            <a:endParaRPr lang="fr-FR" sz="2400" b="1" dirty="0"/>
          </a:p>
          <a:p>
            <a:r>
              <a:rPr lang="fr-FR" sz="2400" dirty="0">
                <a:latin typeface="+mn-lt"/>
              </a:rPr>
              <a:t>https://github.com/lilfranck/INF461_GB_YOUMBI_FODOUOP_FRANCOIS/tree/main/creation/src/Factory</a:t>
            </a:r>
          </a:p>
        </p:txBody>
      </p:sp>
    </p:spTree>
    <p:extLst>
      <p:ext uri="{BB962C8B-B14F-4D97-AF65-F5344CB8AC3E}">
        <p14:creationId xmlns:p14="http://schemas.microsoft.com/office/powerpoint/2010/main" val="27419487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427</Words>
  <Application>Microsoft Office PowerPoint</Application>
  <PresentationFormat>Affichage à l'écran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Inter</vt:lpstr>
      <vt:lpstr>Arial Nova</vt:lpstr>
      <vt:lpstr>Berlin Sans FB Demi</vt:lpstr>
      <vt:lpstr>Manrope Medium</vt:lpstr>
      <vt:lpstr>Red Hat Display</vt:lpstr>
      <vt:lpstr>Heading Now Trial 64</vt:lpstr>
      <vt:lpstr>Adobe Clean</vt:lpstr>
      <vt:lpstr>Business Cost Analysis by Slidesgo</vt:lpstr>
      <vt:lpstr>PATRONS DE CONSTRUCTION</vt:lpstr>
      <vt:lpstr>FACTORYMETHOD</vt:lpstr>
      <vt:lpstr>Factory Method</vt:lpstr>
      <vt:lpstr>MODELE GENERIQUE</vt:lpstr>
      <vt:lpstr>Code</vt:lpstr>
      <vt:lpstr>FACTORY</vt:lpstr>
      <vt:lpstr>Factory</vt:lpstr>
      <vt:lpstr>MODELE GENERIQUE</vt:lpstr>
      <vt:lpstr>Code</vt:lpstr>
      <vt:lpstr>ABSTRACT FACTORY</vt:lpstr>
      <vt:lpstr>Abstract Factory</vt:lpstr>
      <vt:lpstr>MODELE GENERIQUE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ZORBES</dc:creator>
  <cp:lastModifiedBy>eloise youmbi</cp:lastModifiedBy>
  <cp:revision>8</cp:revision>
  <dcterms:modified xsi:type="dcterms:W3CDTF">2024-11-25T22:16:35Z</dcterms:modified>
</cp:coreProperties>
</file>