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44"/>
  </p:notesMasterIdLst>
  <p:sldIdLst>
    <p:sldId id="256" r:id="rId2"/>
    <p:sldId id="260" r:id="rId3"/>
    <p:sldId id="261" r:id="rId4"/>
    <p:sldId id="262" r:id="rId5"/>
    <p:sldId id="263"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8" r:id="rId39"/>
    <p:sldId id="344" r:id="rId40"/>
    <p:sldId id="345" r:id="rId41"/>
    <p:sldId id="346" r:id="rId42"/>
    <p:sldId id="347" r:id="rId43"/>
  </p:sldIdLst>
  <p:sldSz cx="9144000" cy="5143500" type="screen16x9"/>
  <p:notesSz cx="6858000" cy="9144000"/>
  <p:embeddedFontLst>
    <p:embeddedFont>
      <p:font typeface="Adobe Clean" panose="020B0503020404020204" pitchFamily="34" charset="0"/>
      <p:regular r:id="rId45"/>
      <p:bold r:id="rId46"/>
      <p:italic r:id="rId47"/>
      <p:boldItalic r:id="rId48"/>
    </p:embeddedFont>
    <p:embeddedFont>
      <p:font typeface="Arial Nova" panose="020B0504020202020204" pitchFamily="34" charset="0"/>
      <p:regular r:id="rId49"/>
      <p:bold r:id="rId50"/>
      <p:italic r:id="rId51"/>
      <p:boldItalic r:id="rId52"/>
    </p:embeddedFont>
    <p:embeddedFont>
      <p:font typeface="Berlin Sans FB Demi" panose="020E0802020502020306" pitchFamily="34" charset="0"/>
      <p:bold r:id="rId53"/>
    </p:embeddedFont>
    <p:embeddedFont>
      <p:font typeface="Heading Now Trial 64" panose="00000500000000000000" pitchFamily="2" charset="0"/>
      <p:regular r:id="rId54"/>
      <p:bold r:id="rId55"/>
    </p:embeddedFont>
    <p:embeddedFont>
      <p:font typeface="Inter" panose="020B0604020202020204" charset="0"/>
      <p:regular r:id="rId56"/>
      <p:bold r:id="rId57"/>
    </p:embeddedFont>
    <p:embeddedFont>
      <p:font typeface="Manrope Medium" panose="020B060402020202020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CC"/>
    <a:srgbClr val="8C7B23"/>
    <a:srgbClr val="FEA400"/>
    <a:srgbClr val="DC89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864F11-F52C-4634-9F3E-FFF3658C8969}">
  <a:tblStyle styleId="{9D864F11-F52C-4634-9F3E-FFF3658C89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0" d="100"/>
          <a:sy n="100" d="100"/>
        </p:scale>
        <p:origin x="768"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22f89187e4e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22f89187e4e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33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905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90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249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462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672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67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878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35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84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07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488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77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997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102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33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232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89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092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5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590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269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760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2296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99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094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721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565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517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467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177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35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45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83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00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529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39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3" name="Google Shape;13;p2"/>
            <p:cNvGrpSpPr/>
            <p:nvPr/>
          </p:nvGrpSpPr>
          <p:grpSpPr>
            <a:xfrm rot="5400000" flipH="1">
              <a:off x="-1115103" y="4529824"/>
              <a:ext cx="2575817" cy="2577160"/>
              <a:chOff x="1550275" y="1493275"/>
              <a:chExt cx="1582100" cy="1582925"/>
            </a:xfrm>
          </p:grpSpPr>
          <p:sp>
            <p:nvSpPr>
              <p:cNvPr id="14" name="Google Shape;14;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 name="Google Shape;15;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 name="Google Shape;16;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 name="Google Shape;17;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0" name="Google Shape;30;p2"/>
            <p:cNvGrpSpPr/>
            <p:nvPr/>
          </p:nvGrpSpPr>
          <p:grpSpPr>
            <a:xfrm rot="5400000" flipH="1">
              <a:off x="5986247" y="4572099"/>
              <a:ext cx="2575817" cy="2577160"/>
              <a:chOff x="1550275" y="1493275"/>
              <a:chExt cx="1582100" cy="1582925"/>
            </a:xfrm>
          </p:grpSpPr>
          <p:sp>
            <p:nvSpPr>
              <p:cNvPr id="31" name="Google Shape;31;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 name="Google Shape;32;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47" name="Google Shape;47;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0" name="Google Shape;50;p3"/>
            <p:cNvGrpSpPr/>
            <p:nvPr/>
          </p:nvGrpSpPr>
          <p:grpSpPr>
            <a:xfrm rot="5400000" flipH="1">
              <a:off x="-1115103" y="4529824"/>
              <a:ext cx="2575817" cy="2577160"/>
              <a:chOff x="1550275" y="1493275"/>
              <a:chExt cx="1582100" cy="1582925"/>
            </a:xfrm>
          </p:grpSpPr>
          <p:sp>
            <p:nvSpPr>
              <p:cNvPr id="51" name="Google Shape;51;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 name="Google Shape;52;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 name="Google Shape;53;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 name="Google Shape;54;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 name="Google Shape;55;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 name="Google Shape;56;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 name="Google Shape;57;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 name="Google Shape;58;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 name="Google Shape;59;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 name="Google Shape;60;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 name="Google Shape;61;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 name="Google Shape;62;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 name="Google Shape;63;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 name="Google Shape;64;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7" name="Google Shape;67;p3"/>
            <p:cNvGrpSpPr/>
            <p:nvPr/>
          </p:nvGrpSpPr>
          <p:grpSpPr>
            <a:xfrm rot="5400000" flipH="1">
              <a:off x="5986247" y="4572099"/>
              <a:ext cx="2575817" cy="2577160"/>
              <a:chOff x="1550275" y="1493275"/>
              <a:chExt cx="1582100" cy="1582925"/>
            </a:xfrm>
          </p:grpSpPr>
          <p:sp>
            <p:nvSpPr>
              <p:cNvPr id="68" name="Google Shape;68;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 name="Google Shape;69;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0" name="Google Shape;70;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4" name="Google Shape;84;p3"/>
            <p:cNvGrpSpPr/>
            <p:nvPr/>
          </p:nvGrpSpPr>
          <p:grpSpPr>
            <a:xfrm rot="-5400000" flipH="1">
              <a:off x="2724854" y="-1701422"/>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4"/>
        <p:cNvGrpSpPr/>
        <p:nvPr/>
      </p:nvGrpSpPr>
      <p:grpSpPr>
        <a:xfrm>
          <a:off x="0" y="0"/>
          <a:ext cx="0" cy="0"/>
          <a:chOff x="0" y="0"/>
          <a:chExt cx="0" cy="0"/>
        </a:xfrm>
      </p:grpSpPr>
      <p:sp>
        <p:nvSpPr>
          <p:cNvPr id="355" name="Google Shape;355;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356" name="Google Shape;356;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357" name="Google Shape;357;p9"/>
          <p:cNvGrpSpPr/>
          <p:nvPr/>
        </p:nvGrpSpPr>
        <p:grpSpPr>
          <a:xfrm rot="5400000" flipH="1">
            <a:off x="7816695" y="-1934597"/>
            <a:ext cx="2661273" cy="2575817"/>
            <a:chOff x="-1199887" y="4530496"/>
            <a:chExt cx="2661273" cy="2575817"/>
          </a:xfrm>
        </p:grpSpPr>
        <p:sp>
          <p:nvSpPr>
            <p:cNvPr id="358" name="Google Shape;358;p9"/>
            <p:cNvSpPr/>
            <p:nvPr/>
          </p:nvSpPr>
          <p:spPr>
            <a:xfrm>
              <a:off x="-1199887" y="4720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59" name="Google Shape;359;p9"/>
            <p:cNvGrpSpPr/>
            <p:nvPr/>
          </p:nvGrpSpPr>
          <p:grpSpPr>
            <a:xfrm rot="5400000" flipH="1">
              <a:off x="-1115103" y="4529824"/>
              <a:ext cx="2575817" cy="2577160"/>
              <a:chOff x="1550275" y="1493275"/>
              <a:chExt cx="1582100" cy="1582925"/>
            </a:xfrm>
          </p:grpSpPr>
          <p:sp>
            <p:nvSpPr>
              <p:cNvPr id="360" name="Google Shape;360;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6" name="Google Shape;366;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7" name="Google Shape;367;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74" name="Google Shape;374;p9"/>
          <p:cNvGrpSpPr/>
          <p:nvPr/>
        </p:nvGrpSpPr>
        <p:grpSpPr>
          <a:xfrm rot="5400000">
            <a:off x="-1249530" y="-1985919"/>
            <a:ext cx="2750618" cy="2741916"/>
            <a:chOff x="2724182" y="-1866850"/>
            <a:chExt cx="2750618" cy="2741916"/>
          </a:xfrm>
        </p:grpSpPr>
        <p:sp>
          <p:nvSpPr>
            <p:cNvPr id="375" name="Google Shape;375;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76" name="Google Shape;376;p9"/>
            <p:cNvGrpSpPr/>
            <p:nvPr/>
          </p:nvGrpSpPr>
          <p:grpSpPr>
            <a:xfrm rot="-5400000" flipH="1">
              <a:off x="2724854" y="-1701422"/>
              <a:ext cx="2575817" cy="2577160"/>
              <a:chOff x="1550275" y="1493275"/>
              <a:chExt cx="1582100" cy="1582925"/>
            </a:xfrm>
          </p:grpSpPr>
          <p:sp>
            <p:nvSpPr>
              <p:cNvPr id="377" name="Google Shape;377;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1" name="Google Shape;381;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2" name="Google Shape;382;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3" name="Google Shape;383;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6" name="Google Shape;386;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7" name="Google Shape;387;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8" name="Google Shape;388;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91" name="Google Shape;391;p9"/>
          <p:cNvGrpSpPr/>
          <p:nvPr/>
        </p:nvGrpSpPr>
        <p:grpSpPr>
          <a:xfrm rot="10800000">
            <a:off x="2973434" y="4525039"/>
            <a:ext cx="2750618" cy="2741916"/>
            <a:chOff x="2724182" y="-1866850"/>
            <a:chExt cx="2750618" cy="2741916"/>
          </a:xfrm>
        </p:grpSpPr>
        <p:sp>
          <p:nvSpPr>
            <p:cNvPr id="392" name="Google Shape;392;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93" name="Google Shape;393;p9"/>
            <p:cNvGrpSpPr/>
            <p:nvPr/>
          </p:nvGrpSpPr>
          <p:grpSpPr>
            <a:xfrm rot="-5400000" flipH="1">
              <a:off x="2724854" y="-1701422"/>
              <a:ext cx="2575817" cy="2577160"/>
              <a:chOff x="1550275" y="1493275"/>
              <a:chExt cx="1582100" cy="1582925"/>
            </a:xfrm>
          </p:grpSpPr>
          <p:sp>
            <p:nvSpPr>
              <p:cNvPr id="394" name="Google Shape;394;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2" name="Google Shape;402;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3" name="Google Shape;403;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870"/>
        <p:cNvGrpSpPr/>
        <p:nvPr/>
      </p:nvGrpSpPr>
      <p:grpSpPr>
        <a:xfrm>
          <a:off x="0" y="0"/>
          <a:ext cx="0" cy="0"/>
          <a:chOff x="0" y="0"/>
          <a:chExt cx="0" cy="0"/>
        </a:xfrm>
      </p:grpSpPr>
      <p:sp>
        <p:nvSpPr>
          <p:cNvPr id="871" name="Google Shape;871;p21"/>
          <p:cNvSpPr txBox="1">
            <a:spLocks noGrp="1"/>
          </p:cNvSpPr>
          <p:nvPr>
            <p:ph type="body" idx="1"/>
          </p:nvPr>
        </p:nvSpPr>
        <p:spPr>
          <a:xfrm>
            <a:off x="1207300" y="1761941"/>
            <a:ext cx="3763200" cy="231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Font typeface="Red Hat Display"/>
              <a:buChar char="𑁋"/>
              <a:defRPr/>
            </a:lvl1pPr>
            <a:lvl2pPr marL="914400" lvl="1" indent="-304800" rtl="0">
              <a:spcBef>
                <a:spcPts val="1600"/>
              </a:spcBef>
              <a:spcAft>
                <a:spcPts val="0"/>
              </a:spcAft>
              <a:buClr>
                <a:srgbClr val="FFFFFF"/>
              </a:buClr>
              <a:buSzPts val="1200"/>
              <a:buFont typeface="Red Hat Display"/>
              <a:buChar char="○"/>
              <a:defRPr/>
            </a:lvl2pPr>
            <a:lvl3pPr marL="1371600" lvl="2" indent="-304800" rtl="0">
              <a:spcBef>
                <a:spcPts val="1600"/>
              </a:spcBef>
              <a:spcAft>
                <a:spcPts val="0"/>
              </a:spcAft>
              <a:buClr>
                <a:srgbClr val="FFFFFF"/>
              </a:buClr>
              <a:buSzPts val="1200"/>
              <a:buFont typeface="Red Hat Display"/>
              <a:buChar char="■"/>
              <a:defRPr/>
            </a:lvl3pPr>
            <a:lvl4pPr marL="1828800" lvl="3" indent="-304800" rtl="0">
              <a:spcBef>
                <a:spcPts val="1600"/>
              </a:spcBef>
              <a:spcAft>
                <a:spcPts val="0"/>
              </a:spcAft>
              <a:buClr>
                <a:srgbClr val="FFFFFF"/>
              </a:buClr>
              <a:buSzPts val="1200"/>
              <a:buFont typeface="Red Hat Display"/>
              <a:buChar char="●"/>
              <a:defRPr/>
            </a:lvl4pPr>
            <a:lvl5pPr marL="2286000" lvl="4" indent="-304800" rtl="0">
              <a:spcBef>
                <a:spcPts val="1600"/>
              </a:spcBef>
              <a:spcAft>
                <a:spcPts val="0"/>
              </a:spcAft>
              <a:buClr>
                <a:srgbClr val="FFFFFF"/>
              </a:buClr>
              <a:buSzPts val="1200"/>
              <a:buFont typeface="Red Hat Display"/>
              <a:buChar char="○"/>
              <a:defRPr/>
            </a:lvl5pPr>
            <a:lvl6pPr marL="2743200" lvl="5" indent="-304800" rtl="0">
              <a:spcBef>
                <a:spcPts val="1600"/>
              </a:spcBef>
              <a:spcAft>
                <a:spcPts val="0"/>
              </a:spcAft>
              <a:buClr>
                <a:srgbClr val="FFFFFF"/>
              </a:buClr>
              <a:buSzPts val="1200"/>
              <a:buFont typeface="Red Hat Display"/>
              <a:buChar char="■"/>
              <a:defRPr/>
            </a:lvl6pPr>
            <a:lvl7pPr marL="3200400" lvl="6" indent="-304800" rtl="0">
              <a:spcBef>
                <a:spcPts val="1600"/>
              </a:spcBef>
              <a:spcAft>
                <a:spcPts val="0"/>
              </a:spcAft>
              <a:buClr>
                <a:srgbClr val="FFFFFF"/>
              </a:buClr>
              <a:buSzPts val="1200"/>
              <a:buFont typeface="Red Hat Display"/>
              <a:buChar char="●"/>
              <a:defRPr/>
            </a:lvl7pPr>
            <a:lvl8pPr marL="3657600" lvl="7" indent="-304800" rtl="0">
              <a:spcBef>
                <a:spcPts val="1600"/>
              </a:spcBef>
              <a:spcAft>
                <a:spcPts val="0"/>
              </a:spcAft>
              <a:buClr>
                <a:srgbClr val="FFFFFF"/>
              </a:buClr>
              <a:buSzPts val="1200"/>
              <a:buFont typeface="Red Hat Display"/>
              <a:buChar char="○"/>
              <a:defRPr/>
            </a:lvl8pPr>
            <a:lvl9pPr marL="4114800" lvl="8" indent="-304800" rtl="0">
              <a:spcBef>
                <a:spcPts val="1600"/>
              </a:spcBef>
              <a:spcAft>
                <a:spcPts val="1600"/>
              </a:spcAft>
              <a:buClr>
                <a:srgbClr val="FFFFFF"/>
              </a:buClr>
              <a:buSzPts val="1200"/>
              <a:buFont typeface="Red Hat Display"/>
              <a:buChar char="■"/>
              <a:defRPr/>
            </a:lvl9pPr>
          </a:lstStyle>
          <a:p>
            <a:endParaRPr/>
          </a:p>
        </p:txBody>
      </p:sp>
      <p:sp>
        <p:nvSpPr>
          <p:cNvPr id="872" name="Google Shape;872;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873" name="Google Shape;873;p21"/>
          <p:cNvGrpSpPr/>
          <p:nvPr/>
        </p:nvGrpSpPr>
        <p:grpSpPr>
          <a:xfrm rot="5400000">
            <a:off x="7854984" y="4618264"/>
            <a:ext cx="2750618" cy="2741916"/>
            <a:chOff x="2724182" y="-1866850"/>
            <a:chExt cx="2750618" cy="2741916"/>
          </a:xfrm>
        </p:grpSpPr>
        <p:sp>
          <p:nvSpPr>
            <p:cNvPr id="874" name="Google Shape;874;p2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75" name="Google Shape;875;p21"/>
            <p:cNvGrpSpPr/>
            <p:nvPr/>
          </p:nvGrpSpPr>
          <p:grpSpPr>
            <a:xfrm rot="-5400000" flipH="1">
              <a:off x="2724854" y="-1701422"/>
              <a:ext cx="2575817" cy="2577160"/>
              <a:chOff x="1550275" y="1493275"/>
              <a:chExt cx="1582100" cy="1582925"/>
            </a:xfrm>
          </p:grpSpPr>
          <p:sp>
            <p:nvSpPr>
              <p:cNvPr id="876" name="Google Shape;876;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7" name="Google Shape;877;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8" name="Google Shape;878;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9" name="Google Shape;879;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0" name="Google Shape;880;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1" name="Google Shape;881;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2" name="Google Shape;882;p21"/>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3" name="Google Shape;883;p21"/>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4" name="Google Shape;884;p21"/>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5" name="Google Shape;885;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6" name="Google Shape;886;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7" name="Google Shape;887;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8" name="Google Shape;888;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9" name="Google Shape;889;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90" name="Google Shape;890;p21"/>
          <p:cNvGrpSpPr/>
          <p:nvPr/>
        </p:nvGrpSpPr>
        <p:grpSpPr>
          <a:xfrm>
            <a:off x="-1281564" y="4306094"/>
            <a:ext cx="2577160" cy="2638569"/>
            <a:chOff x="-1115775" y="4467744"/>
            <a:chExt cx="2577160" cy="2638569"/>
          </a:xfrm>
        </p:grpSpPr>
        <p:sp>
          <p:nvSpPr>
            <p:cNvPr id="891" name="Google Shape;891;p21"/>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92" name="Google Shape;892;p21"/>
            <p:cNvGrpSpPr/>
            <p:nvPr/>
          </p:nvGrpSpPr>
          <p:grpSpPr>
            <a:xfrm rot="5400000" flipH="1">
              <a:off x="-1115103" y="4529824"/>
              <a:ext cx="2575817" cy="2577160"/>
              <a:chOff x="1550275" y="1493275"/>
              <a:chExt cx="1582100" cy="1582925"/>
            </a:xfrm>
          </p:grpSpPr>
          <p:sp>
            <p:nvSpPr>
              <p:cNvPr id="893" name="Google Shape;893;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4" name="Google Shape;894;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5" name="Google Shape;895;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6" name="Google Shape;896;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7" name="Google Shape;897;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8" name="Google Shape;898;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9" name="Google Shape;899;p2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0" name="Google Shape;900;p2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1" name="Google Shape;901;p2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2" name="Google Shape;902;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3" name="Google Shape;903;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4" name="Google Shape;904;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5" name="Google Shape;905;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6" name="Google Shape;906;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125"/>
        <p:cNvGrpSpPr/>
        <p:nvPr/>
      </p:nvGrpSpPr>
      <p:grpSpPr>
        <a:xfrm>
          <a:off x="0" y="0"/>
          <a:ext cx="0" cy="0"/>
          <a:chOff x="0" y="0"/>
          <a:chExt cx="0" cy="0"/>
        </a:xfrm>
      </p:grpSpPr>
      <p:sp>
        <p:nvSpPr>
          <p:cNvPr id="1126" name="Google Shape;11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27" name="Google Shape;1127;p26"/>
          <p:cNvSpPr txBox="1">
            <a:spLocks noGrp="1"/>
          </p:cNvSpPr>
          <p:nvPr>
            <p:ph type="subTitle" idx="1"/>
          </p:nvPr>
        </p:nvSpPr>
        <p:spPr>
          <a:xfrm>
            <a:off x="1469700" y="1583750"/>
            <a:ext cx="2865300" cy="27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8" name="Google Shape;1128;p26"/>
          <p:cNvSpPr txBox="1">
            <a:spLocks noGrp="1"/>
          </p:cNvSpPr>
          <p:nvPr>
            <p:ph type="subTitle" idx="2"/>
          </p:nvPr>
        </p:nvSpPr>
        <p:spPr>
          <a:xfrm>
            <a:off x="4809054" y="1583750"/>
            <a:ext cx="2865300" cy="27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29" name="Google Shape;1129;p26"/>
          <p:cNvGrpSpPr/>
          <p:nvPr/>
        </p:nvGrpSpPr>
        <p:grpSpPr>
          <a:xfrm rot="-5400000">
            <a:off x="7884759" y="4242264"/>
            <a:ext cx="2750618" cy="2741916"/>
            <a:chOff x="2724182" y="-1866850"/>
            <a:chExt cx="2750618" cy="2741916"/>
          </a:xfrm>
        </p:grpSpPr>
        <p:sp>
          <p:nvSpPr>
            <p:cNvPr id="1130" name="Google Shape;1130;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31" name="Google Shape;1131;p26"/>
            <p:cNvGrpSpPr/>
            <p:nvPr/>
          </p:nvGrpSpPr>
          <p:grpSpPr>
            <a:xfrm rot="-5400000" flipH="1">
              <a:off x="2724854" y="-1701422"/>
              <a:ext cx="2575817" cy="2577160"/>
              <a:chOff x="1550275" y="1493275"/>
              <a:chExt cx="1582100" cy="1582925"/>
            </a:xfrm>
          </p:grpSpPr>
          <p:sp>
            <p:nvSpPr>
              <p:cNvPr id="1132" name="Google Shape;1132;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3" name="Google Shape;1133;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4" name="Google Shape;1134;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5" name="Google Shape;1135;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6" name="Google Shape;1136;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7" name="Google Shape;1137;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8" name="Google Shape;1138;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9" name="Google Shape;1139;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0" name="Google Shape;1140;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1" name="Google Shape;1141;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2" name="Google Shape;1142;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3" name="Google Shape;1143;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4" name="Google Shape;1144;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5" name="Google Shape;1145;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146" name="Google Shape;1146;p26"/>
          <p:cNvGrpSpPr/>
          <p:nvPr/>
        </p:nvGrpSpPr>
        <p:grpSpPr>
          <a:xfrm rot="5400000">
            <a:off x="-821691" y="4138089"/>
            <a:ext cx="2750618" cy="2741916"/>
            <a:chOff x="2724182" y="-1866850"/>
            <a:chExt cx="2750618" cy="2741916"/>
          </a:xfrm>
        </p:grpSpPr>
        <p:sp>
          <p:nvSpPr>
            <p:cNvPr id="1147" name="Google Shape;1147;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48" name="Google Shape;1148;p26"/>
            <p:cNvGrpSpPr/>
            <p:nvPr/>
          </p:nvGrpSpPr>
          <p:grpSpPr>
            <a:xfrm rot="-5400000" flipH="1">
              <a:off x="2724854" y="-1701422"/>
              <a:ext cx="2575817" cy="2577160"/>
              <a:chOff x="1550275" y="1493275"/>
              <a:chExt cx="1582100" cy="1582925"/>
            </a:xfrm>
          </p:grpSpPr>
          <p:sp>
            <p:nvSpPr>
              <p:cNvPr id="1149" name="Google Shape;1149;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0" name="Google Shape;1150;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1" name="Google Shape;1151;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2" name="Google Shape;1152;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3" name="Google Shape;1153;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4" name="Google Shape;1154;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5" name="Google Shape;1155;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6" name="Google Shape;1156;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7" name="Google Shape;1157;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8" name="Google Shape;1158;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9" name="Google Shape;1159;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0" name="Google Shape;1160;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1" name="Google Shape;1161;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2" name="Google Shape;1162;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163" name="Google Shape;1163;p26"/>
          <p:cNvGrpSpPr/>
          <p:nvPr/>
        </p:nvGrpSpPr>
        <p:grpSpPr>
          <a:xfrm rot="10800000" flipH="1">
            <a:off x="-1115764" y="-1940331"/>
            <a:ext cx="2577160" cy="2638569"/>
            <a:chOff x="-1115775" y="4467744"/>
            <a:chExt cx="2577160" cy="2638569"/>
          </a:xfrm>
        </p:grpSpPr>
        <p:sp>
          <p:nvSpPr>
            <p:cNvPr id="1164" name="Google Shape;1164;p2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65" name="Google Shape;1165;p26"/>
            <p:cNvGrpSpPr/>
            <p:nvPr/>
          </p:nvGrpSpPr>
          <p:grpSpPr>
            <a:xfrm rot="5400000" flipH="1">
              <a:off x="-1115103" y="4529824"/>
              <a:ext cx="2575817" cy="2577160"/>
              <a:chOff x="1550275" y="1493275"/>
              <a:chExt cx="1582100" cy="1582925"/>
            </a:xfrm>
          </p:grpSpPr>
          <p:sp>
            <p:nvSpPr>
              <p:cNvPr id="1166" name="Google Shape;1166;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7" name="Google Shape;1167;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8" name="Google Shape;1168;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9" name="Google Shape;1169;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0" name="Google Shape;1170;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1" name="Google Shape;1171;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2" name="Google Shape;1172;p26"/>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3" name="Google Shape;1173;p26"/>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4" name="Google Shape;1174;p26"/>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5" name="Google Shape;1175;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6" name="Google Shape;1176;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7" name="Google Shape;1177;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8" name="Google Shape;1178;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9" name="Google Shape;1179;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62" name="Google Shape;1562;p34"/>
          <p:cNvGrpSpPr/>
          <p:nvPr/>
        </p:nvGrpSpPr>
        <p:grpSpPr>
          <a:xfrm rot="5400000" flipH="1">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6" name="Google Shape;1596;p34"/>
          <p:cNvGrpSpPr/>
          <p:nvPr/>
        </p:nvGrpSpPr>
        <p:grpSpPr>
          <a:xfrm rot="10800000" flipH="1">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7" r:id="rId5"/>
    <p:sldLayoutId id="2147483672"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38"/>
          <p:cNvSpPr txBox="1">
            <a:spLocks noGrp="1"/>
          </p:cNvSpPr>
          <p:nvPr>
            <p:ph type="ctrTitle"/>
          </p:nvPr>
        </p:nvSpPr>
        <p:spPr>
          <a:xfrm>
            <a:off x="646675" y="1733575"/>
            <a:ext cx="4490514" cy="135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PATRONS </a:t>
            </a:r>
            <a:r>
              <a:rPr lang="en" dirty="0">
                <a:solidFill>
                  <a:schemeClr val="lt2"/>
                </a:solidFill>
              </a:rPr>
              <a:t>DE CONCEPTION</a:t>
            </a:r>
            <a:endParaRPr dirty="0">
              <a:solidFill>
                <a:schemeClr val="lt2"/>
              </a:solidFill>
            </a:endParaRPr>
          </a:p>
        </p:txBody>
      </p:sp>
      <p:sp>
        <p:nvSpPr>
          <p:cNvPr id="1624" name="Google Shape;1624;p38"/>
          <p:cNvSpPr txBox="1">
            <a:spLocks noGrp="1"/>
          </p:cNvSpPr>
          <p:nvPr>
            <p:ph type="subTitle" idx="1"/>
          </p:nvPr>
        </p:nvSpPr>
        <p:spPr>
          <a:xfrm>
            <a:off x="716650" y="3397602"/>
            <a:ext cx="4211100" cy="690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YOUMBI FODOUOP FRANCOIS</a:t>
            </a:r>
            <a:endParaRPr sz="2800" b="1" dirty="0"/>
          </a:p>
        </p:txBody>
      </p:sp>
      <p:cxnSp>
        <p:nvCxnSpPr>
          <p:cNvPr id="1625" name="Google Shape;1625;p38"/>
          <p:cNvCxnSpPr/>
          <p:nvPr/>
        </p:nvCxnSpPr>
        <p:spPr>
          <a:xfrm>
            <a:off x="766825" y="3143247"/>
            <a:ext cx="3805200" cy="0"/>
          </a:xfrm>
          <a:prstGeom prst="straightConnector1">
            <a:avLst/>
          </a:prstGeom>
          <a:noFill/>
          <a:ln w="28575" cap="flat" cmpd="sng">
            <a:solidFill>
              <a:schemeClr val="dk1"/>
            </a:solidFill>
            <a:prstDash val="solid"/>
            <a:round/>
            <a:headEnd type="none" w="med" len="med"/>
            <a:tailEnd type="none" w="med" len="med"/>
          </a:ln>
        </p:spPr>
      </p:cxnSp>
      <p:grpSp>
        <p:nvGrpSpPr>
          <p:cNvPr id="1626" name="Google Shape;1626;p38"/>
          <p:cNvGrpSpPr/>
          <p:nvPr/>
        </p:nvGrpSpPr>
        <p:grpSpPr>
          <a:xfrm>
            <a:off x="2724182" y="-1866850"/>
            <a:ext cx="2750618" cy="2741916"/>
            <a:chOff x="2724182" y="-1866850"/>
            <a:chExt cx="2750618" cy="2741916"/>
          </a:xfrm>
        </p:grpSpPr>
        <p:sp>
          <p:nvSpPr>
            <p:cNvPr id="1627" name="Google Shape;1627;p38"/>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38"/>
            <p:cNvGrpSpPr/>
            <p:nvPr/>
          </p:nvGrpSpPr>
          <p:grpSpPr>
            <a:xfrm rot="-5400000" flipH="1">
              <a:off x="2724854" y="-1701422"/>
              <a:ext cx="2575817" cy="2577160"/>
              <a:chOff x="1550275" y="1493275"/>
              <a:chExt cx="1582100" cy="1582925"/>
            </a:xfrm>
          </p:grpSpPr>
          <p:sp>
            <p:nvSpPr>
              <p:cNvPr id="1629" name="Google Shape;1629;p3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 name="Google Shape;2856;p73">
            <a:extLst>
              <a:ext uri="{FF2B5EF4-FFF2-40B4-BE49-F238E27FC236}">
                <a16:creationId xmlns:a16="http://schemas.microsoft.com/office/drawing/2014/main" id="{5E12E1B6-B387-4F3B-802F-C272F43DB2E6}"/>
              </a:ext>
            </a:extLst>
          </p:cNvPr>
          <p:cNvGrpSpPr/>
          <p:nvPr/>
        </p:nvGrpSpPr>
        <p:grpSpPr>
          <a:xfrm>
            <a:off x="4820924" y="999073"/>
            <a:ext cx="3274234" cy="3273975"/>
            <a:chOff x="-2002020" y="1926796"/>
            <a:chExt cx="413425" cy="413393"/>
          </a:xfrm>
        </p:grpSpPr>
        <p:sp>
          <p:nvSpPr>
            <p:cNvPr id="105" name="Google Shape;2857;p73">
              <a:extLst>
                <a:ext uri="{FF2B5EF4-FFF2-40B4-BE49-F238E27FC236}">
                  <a16:creationId xmlns:a16="http://schemas.microsoft.com/office/drawing/2014/main" id="{A80795EE-4D2F-42BA-8800-647EF2B145FD}"/>
                </a:ext>
              </a:extLst>
            </p:cNvPr>
            <p:cNvSpPr/>
            <p:nvPr/>
          </p:nvSpPr>
          <p:spPr>
            <a:xfrm>
              <a:off x="-1904013" y="1926796"/>
              <a:ext cx="296428" cy="196827"/>
            </a:xfrm>
            <a:custGeom>
              <a:avLst/>
              <a:gdLst/>
              <a:ahLst/>
              <a:cxnLst/>
              <a:rect l="l" t="t" r="r" b="b"/>
              <a:pathLst>
                <a:path w="9491" h="6302" extrusionOk="0">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8;p73">
              <a:extLst>
                <a:ext uri="{FF2B5EF4-FFF2-40B4-BE49-F238E27FC236}">
                  <a16:creationId xmlns:a16="http://schemas.microsoft.com/office/drawing/2014/main" id="{6B42B0A3-B014-45EF-8F9A-BCDB90F8F001}"/>
                </a:ext>
              </a:extLst>
            </p:cNvPr>
            <p:cNvSpPr/>
            <p:nvPr/>
          </p:nvSpPr>
          <p:spPr>
            <a:xfrm>
              <a:off x="-1734077" y="2144924"/>
              <a:ext cx="24549" cy="24549"/>
            </a:xfrm>
            <a:custGeom>
              <a:avLst/>
              <a:gdLst/>
              <a:ahLst/>
              <a:cxnLst/>
              <a:rect l="l" t="t" r="r" b="b"/>
              <a:pathLst>
                <a:path w="786" h="786" extrusionOk="0">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9;p73">
              <a:extLst>
                <a:ext uri="{FF2B5EF4-FFF2-40B4-BE49-F238E27FC236}">
                  <a16:creationId xmlns:a16="http://schemas.microsoft.com/office/drawing/2014/main" id="{9FF8A0E8-8330-4402-AF13-7D30C1433E75}"/>
                </a:ext>
              </a:extLst>
            </p:cNvPr>
            <p:cNvSpPr/>
            <p:nvPr/>
          </p:nvSpPr>
          <p:spPr>
            <a:xfrm>
              <a:off x="-1806786" y="2023991"/>
              <a:ext cx="24518" cy="24549"/>
            </a:xfrm>
            <a:custGeom>
              <a:avLst/>
              <a:gdLst/>
              <a:ahLst/>
              <a:cxnLst/>
              <a:rect l="l" t="t" r="r" b="b"/>
              <a:pathLst>
                <a:path w="785" h="786" extrusionOk="0">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60;p73">
              <a:extLst>
                <a:ext uri="{FF2B5EF4-FFF2-40B4-BE49-F238E27FC236}">
                  <a16:creationId xmlns:a16="http://schemas.microsoft.com/office/drawing/2014/main" id="{35A6A841-CBB0-4264-B4D8-A4F58123B514}"/>
                </a:ext>
              </a:extLst>
            </p:cNvPr>
            <p:cNvSpPr/>
            <p:nvPr/>
          </p:nvSpPr>
          <p:spPr>
            <a:xfrm>
              <a:off x="-2002020" y="2032705"/>
              <a:ext cx="413425" cy="307484"/>
            </a:xfrm>
            <a:custGeom>
              <a:avLst/>
              <a:gdLst/>
              <a:ahLst/>
              <a:cxnLst/>
              <a:rect l="l" t="t" r="r" b="b"/>
              <a:pathLst>
                <a:path w="13237" h="9845" extrusionOk="0">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624;p38">
            <a:extLst>
              <a:ext uri="{FF2B5EF4-FFF2-40B4-BE49-F238E27FC236}">
                <a16:creationId xmlns:a16="http://schemas.microsoft.com/office/drawing/2014/main" id="{7E98F7DF-AE4A-462A-AF44-DDC1B2AC7160}"/>
              </a:ext>
            </a:extLst>
          </p:cNvPr>
          <p:cNvSpPr txBox="1">
            <a:spLocks/>
          </p:cNvSpPr>
          <p:nvPr/>
        </p:nvSpPr>
        <p:spPr>
          <a:xfrm>
            <a:off x="766825" y="738393"/>
            <a:ext cx="1514395" cy="513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r>
              <a:rPr lang="fr-CM" sz="2800" b="1"/>
              <a:t>INF361 </a:t>
            </a:r>
            <a:endParaRPr lang="fr-CM"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741680" y="2198225"/>
            <a:ext cx="3234045" cy="980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8C7B23"/>
                </a:solidFill>
              </a:rPr>
              <a:t>ABSTRACT</a:t>
            </a:r>
            <a:br>
              <a:rPr lang="en" dirty="0"/>
            </a:br>
            <a:r>
              <a:rPr lang="en" dirty="0"/>
              <a:t>FACTORY</a:t>
            </a:r>
            <a:endParaRPr dirty="0">
              <a:solidFill>
                <a:schemeClr val="lt2"/>
              </a:solidFill>
            </a:endParaRPr>
          </a:p>
        </p:txBody>
      </p:sp>
      <p:sp>
        <p:nvSpPr>
          <p:cNvPr id="1835" name="Google Shape;1835;p42"/>
          <p:cNvSpPr txBox="1">
            <a:spLocks noGrp="1"/>
          </p:cNvSpPr>
          <p:nvPr>
            <p:ph type="title" idx="2"/>
          </p:nvPr>
        </p:nvSpPr>
        <p:spPr>
          <a:xfrm>
            <a:off x="100122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1836" name="Google Shape;1836;p42"/>
          <p:cNvCxnSpPr/>
          <p:nvPr/>
        </p:nvCxnSpPr>
        <p:spPr>
          <a:xfrm>
            <a:off x="113942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030088"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7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Abstract Factory</a:t>
            </a:r>
            <a:endParaRPr dirty="0"/>
          </a:p>
        </p:txBody>
      </p:sp>
      <p:sp>
        <p:nvSpPr>
          <p:cNvPr id="1887" name="Google Shape;1887;p43"/>
          <p:cNvSpPr txBox="1">
            <a:spLocks noGrp="1"/>
          </p:cNvSpPr>
          <p:nvPr>
            <p:ph type="subTitle" idx="1"/>
          </p:nvPr>
        </p:nvSpPr>
        <p:spPr>
          <a:xfrm>
            <a:off x="711083" y="1429067"/>
            <a:ext cx="7721833" cy="31226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b="1" dirty="0"/>
              <a:t> Le but est de créer des objets regroupés en familles</a:t>
            </a:r>
          </a:p>
          <a:p>
            <a:pPr marL="0" lvl="0" indent="0" algn="ctr" rtl="0">
              <a:spcBef>
                <a:spcPts val="0"/>
              </a:spcBef>
              <a:spcAft>
                <a:spcPts val="0"/>
              </a:spcAft>
              <a:buNone/>
            </a:pPr>
            <a:r>
              <a:rPr lang="fr-FR" sz="1800" b="1" dirty="0"/>
              <a:t> sans avoir à connaître leurs classes concrètes.</a:t>
            </a:r>
          </a:p>
          <a:p>
            <a:pPr marL="0" lvl="0" indent="0" algn="ctr" rtl="0">
              <a:spcBef>
                <a:spcPts val="0"/>
              </a:spcBef>
              <a:spcAft>
                <a:spcPts val="0"/>
              </a:spcAft>
              <a:buNone/>
            </a:pPr>
            <a:r>
              <a:rPr lang="fr-FR" sz="1800" b="1" dirty="0"/>
              <a:t> Permet de fournir une interface unique pour</a:t>
            </a:r>
          </a:p>
          <a:p>
            <a:pPr marL="0" lvl="0" indent="0" algn="ctr" rtl="0">
              <a:spcBef>
                <a:spcPts val="0"/>
              </a:spcBef>
              <a:spcAft>
                <a:spcPts val="0"/>
              </a:spcAft>
              <a:buNone/>
            </a:pPr>
            <a:r>
              <a:rPr lang="fr-FR" sz="1800" b="1" dirty="0"/>
              <a:t> instancier des objets d’une même famille sans avoir</a:t>
            </a:r>
          </a:p>
          <a:p>
            <a:pPr marL="0" lvl="0" indent="0" algn="ctr" rtl="0">
              <a:spcBef>
                <a:spcPts val="0"/>
              </a:spcBef>
              <a:spcAft>
                <a:spcPts val="0"/>
              </a:spcAft>
              <a:buNone/>
            </a:pPr>
            <a:r>
              <a:rPr lang="fr-FR" sz="1800" b="1" dirty="0"/>
              <a:t> à connaitre les classes à instancier.</a:t>
            </a:r>
          </a:p>
          <a:p>
            <a:pPr marL="0" lvl="0" indent="0" algn="ctr" rtl="0">
              <a:spcBef>
                <a:spcPts val="0"/>
              </a:spcBef>
              <a:spcAft>
                <a:spcPts val="0"/>
              </a:spcAft>
              <a:buNone/>
            </a:pPr>
            <a:r>
              <a:rPr lang="fr-FR" sz="1800" b="1" dirty="0"/>
              <a:t> Son utilisation est pertinente lorsque :</a:t>
            </a:r>
          </a:p>
          <a:p>
            <a:pPr marL="285750" lvl="0" indent="-285750" algn="ctr" rtl="0">
              <a:spcBef>
                <a:spcPts val="0"/>
              </a:spcBef>
              <a:spcAft>
                <a:spcPts val="0"/>
              </a:spcAft>
              <a:buFont typeface="Arial" panose="020B0604020202020204" pitchFamily="34" charset="0"/>
              <a:buChar char="•"/>
            </a:pPr>
            <a:r>
              <a:rPr lang="fr-FR" sz="1800" dirty="0">
                <a:latin typeface="+mn-lt"/>
              </a:rPr>
              <a:t> Le système est indépendant de la création des objets qu’il utilise</a:t>
            </a:r>
          </a:p>
          <a:p>
            <a:pPr marL="285750" lvl="0" indent="-285750" algn="ctr" rtl="0">
              <a:spcBef>
                <a:spcPts val="0"/>
              </a:spcBef>
              <a:spcAft>
                <a:spcPts val="0"/>
              </a:spcAft>
              <a:buFont typeface="Arial" panose="020B0604020202020204" pitchFamily="34" charset="0"/>
              <a:buChar char="•"/>
            </a:pPr>
            <a:r>
              <a:rPr lang="fr-FR" sz="1800" dirty="0">
                <a:latin typeface="+mn-lt"/>
              </a:rPr>
              <a:t> Le système est capable de créer des objets d’une même famille</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2033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pic>
        <p:nvPicPr>
          <p:cNvPr id="4" name="Image 3">
            <a:extLst>
              <a:ext uri="{FF2B5EF4-FFF2-40B4-BE49-F238E27FC236}">
                <a16:creationId xmlns:a16="http://schemas.microsoft.com/office/drawing/2014/main" id="{79F76F91-2712-4BEF-BFDB-7B790597C44D}"/>
              </a:ext>
            </a:extLst>
          </p:cNvPr>
          <p:cNvPicPr>
            <a:picLocks noChangeAspect="1"/>
          </p:cNvPicPr>
          <p:nvPr/>
        </p:nvPicPr>
        <p:blipFill rotWithShape="1">
          <a:blip r:embed="rId3"/>
          <a:srcRect l="28732" t="24046" r="8656" b="14272"/>
          <a:stretch/>
        </p:blipFill>
        <p:spPr>
          <a:xfrm>
            <a:off x="2535774" y="1331462"/>
            <a:ext cx="5725267" cy="3172653"/>
          </a:xfrm>
          <a:prstGeom prst="rect">
            <a:avLst/>
          </a:prstGeom>
        </p:spPr>
      </p:pic>
      <p:sp>
        <p:nvSpPr>
          <p:cNvPr id="22" name="Rectangle 21">
            <a:extLst>
              <a:ext uri="{FF2B5EF4-FFF2-40B4-BE49-F238E27FC236}">
                <a16:creationId xmlns:a16="http://schemas.microsoft.com/office/drawing/2014/main" id="{666C8BA8-18FB-448D-9726-16B2CCB93855}"/>
              </a:ext>
            </a:extLst>
          </p:cNvPr>
          <p:cNvSpPr/>
          <p:nvPr/>
        </p:nvSpPr>
        <p:spPr>
          <a:xfrm>
            <a:off x="1030312" y="1331463"/>
            <a:ext cx="1522991" cy="30290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 name="Connecteur droit 14">
            <a:extLst>
              <a:ext uri="{FF2B5EF4-FFF2-40B4-BE49-F238E27FC236}">
                <a16:creationId xmlns:a16="http://schemas.microsoft.com/office/drawing/2014/main" id="{D4F39CC4-83DF-4042-9429-3F9BBD9D9483}"/>
              </a:ext>
            </a:extLst>
          </p:cNvPr>
          <p:cNvCxnSpPr>
            <a:cxnSpLocks/>
            <a:endCxn id="8" idx="2"/>
          </p:cNvCxnSpPr>
          <p:nvPr/>
        </p:nvCxnSpPr>
        <p:spPr>
          <a:xfrm>
            <a:off x="1278464" y="2480541"/>
            <a:ext cx="31481" cy="654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sp>
        <p:nvSpPr>
          <p:cNvPr id="8" name="Rectangle 7">
            <a:extLst>
              <a:ext uri="{FF2B5EF4-FFF2-40B4-BE49-F238E27FC236}">
                <a16:creationId xmlns:a16="http://schemas.microsoft.com/office/drawing/2014/main" id="{1DA9434E-99E3-493F-8999-DC4863BAF1D9}"/>
              </a:ext>
            </a:extLst>
          </p:cNvPr>
          <p:cNvSpPr/>
          <p:nvPr/>
        </p:nvSpPr>
        <p:spPr>
          <a:xfrm>
            <a:off x="1117808" y="2943163"/>
            <a:ext cx="384273" cy="191861"/>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36C416E-4678-43BB-85F7-17F80A27B43E}"/>
              </a:ext>
            </a:extLst>
          </p:cNvPr>
          <p:cNvSpPr/>
          <p:nvPr/>
        </p:nvSpPr>
        <p:spPr>
          <a:xfrm>
            <a:off x="1117775" y="3025019"/>
            <a:ext cx="384273" cy="45719"/>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C7FCAEB3-328C-4A9B-93A6-E5D2B72EA18A}"/>
              </a:ext>
            </a:extLst>
          </p:cNvPr>
          <p:cNvSpPr txBox="1"/>
          <p:nvPr/>
        </p:nvSpPr>
        <p:spPr>
          <a:xfrm>
            <a:off x="1069317" y="2909423"/>
            <a:ext cx="728980" cy="169277"/>
          </a:xfrm>
          <a:prstGeom prst="rect">
            <a:avLst/>
          </a:prstGeom>
          <a:noFill/>
        </p:spPr>
        <p:txBody>
          <a:bodyPr wrap="square" rtlCol="0">
            <a:spAutoFit/>
          </a:bodyPr>
          <a:lstStyle/>
          <a:p>
            <a:r>
              <a:rPr lang="fr-FR" sz="500" b="1" dirty="0">
                <a:latin typeface="Arial Nova" panose="020B0504020202020204" pitchFamily="34" charset="0"/>
              </a:rPr>
              <a:t>ProduitD1</a:t>
            </a:r>
          </a:p>
        </p:txBody>
      </p:sp>
      <p:cxnSp>
        <p:nvCxnSpPr>
          <p:cNvPr id="11" name="Connecteur droit 10">
            <a:extLst>
              <a:ext uri="{FF2B5EF4-FFF2-40B4-BE49-F238E27FC236}">
                <a16:creationId xmlns:a16="http://schemas.microsoft.com/office/drawing/2014/main" id="{87C4A119-52F3-4ABE-9E63-6D44DAE65803}"/>
              </a:ext>
            </a:extLst>
          </p:cNvPr>
          <p:cNvCxnSpPr>
            <a:cxnSpLocks/>
          </p:cNvCxnSpPr>
          <p:nvPr/>
        </p:nvCxnSpPr>
        <p:spPr>
          <a:xfrm flipH="1">
            <a:off x="1280128" y="2483928"/>
            <a:ext cx="10236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70D046AF-35F3-4420-A303-798E95A2A672}"/>
              </a:ext>
            </a:extLst>
          </p:cNvPr>
          <p:cNvCxnSpPr>
            <a:cxnSpLocks/>
          </p:cNvCxnSpPr>
          <p:nvPr/>
        </p:nvCxnSpPr>
        <p:spPr>
          <a:xfrm flipV="1">
            <a:off x="1235089" y="3109273"/>
            <a:ext cx="26696" cy="65827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Rectangle 25">
            <a:extLst>
              <a:ext uri="{FF2B5EF4-FFF2-40B4-BE49-F238E27FC236}">
                <a16:creationId xmlns:a16="http://schemas.microsoft.com/office/drawing/2014/main" id="{33739F9B-7368-4C54-8367-59146CB9663E}"/>
              </a:ext>
            </a:extLst>
          </p:cNvPr>
          <p:cNvSpPr/>
          <p:nvPr/>
        </p:nvSpPr>
        <p:spPr>
          <a:xfrm>
            <a:off x="7909534" y="1341250"/>
            <a:ext cx="441629" cy="18065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318EF9CF-8C0D-4222-ABF5-C48B4378C03A}"/>
              </a:ext>
            </a:extLst>
          </p:cNvPr>
          <p:cNvSpPr/>
          <p:nvPr/>
        </p:nvSpPr>
        <p:spPr>
          <a:xfrm>
            <a:off x="1802107" y="4310466"/>
            <a:ext cx="1555750" cy="50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2F0E7320-E26B-4D52-A5DF-EB52EC3C5B1C}"/>
              </a:ext>
            </a:extLst>
          </p:cNvPr>
          <p:cNvSpPr/>
          <p:nvPr/>
        </p:nvSpPr>
        <p:spPr>
          <a:xfrm>
            <a:off x="2005120" y="1400932"/>
            <a:ext cx="999013" cy="185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3FC9DB2B-15EF-4E3D-8D5B-2C502E0A7EC0}"/>
              </a:ext>
            </a:extLst>
          </p:cNvPr>
          <p:cNvSpPr/>
          <p:nvPr/>
        </p:nvSpPr>
        <p:spPr>
          <a:xfrm>
            <a:off x="7492968" y="3335171"/>
            <a:ext cx="702945" cy="206036"/>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E48527D3-7E90-44B9-9E51-A70FAC894396}"/>
              </a:ext>
            </a:extLst>
          </p:cNvPr>
          <p:cNvCxnSpPr>
            <a:cxnSpLocks/>
            <a:endCxn id="39" idx="2"/>
          </p:cNvCxnSpPr>
          <p:nvPr/>
        </p:nvCxnSpPr>
        <p:spPr>
          <a:xfrm>
            <a:off x="1701798" y="1551079"/>
            <a:ext cx="23705" cy="4940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23">
            <a:extLst>
              <a:ext uri="{FF2B5EF4-FFF2-40B4-BE49-F238E27FC236}">
                <a16:creationId xmlns:a16="http://schemas.microsoft.com/office/drawing/2014/main" id="{7B752DB3-2E5A-4836-8750-0DB0A5953160}"/>
              </a:ext>
            </a:extLst>
          </p:cNvPr>
          <p:cNvSpPr/>
          <p:nvPr/>
        </p:nvSpPr>
        <p:spPr>
          <a:xfrm>
            <a:off x="6310044" y="2770279"/>
            <a:ext cx="707160" cy="204378"/>
          </a:xfrm>
          <a:prstGeom prst="rect">
            <a:avLst/>
          </a:prstGeom>
          <a:solidFill>
            <a:srgbClr val="FEA400"/>
          </a:solidFill>
          <a:ln w="6350">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9" name="Connecteur droit 18">
            <a:extLst>
              <a:ext uri="{FF2B5EF4-FFF2-40B4-BE49-F238E27FC236}">
                <a16:creationId xmlns:a16="http://schemas.microsoft.com/office/drawing/2014/main" id="{693A25FC-F884-4D68-A48E-3A8672C9B8A5}"/>
              </a:ext>
            </a:extLst>
          </p:cNvPr>
          <p:cNvCxnSpPr>
            <a:cxnSpLocks/>
          </p:cNvCxnSpPr>
          <p:nvPr/>
        </p:nvCxnSpPr>
        <p:spPr>
          <a:xfrm flipH="1">
            <a:off x="2190822" y="4172638"/>
            <a:ext cx="6037860" cy="1912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CFEBE853-27AC-4479-A464-DD26546A71CC}"/>
              </a:ext>
            </a:extLst>
          </p:cNvPr>
          <p:cNvSpPr/>
          <p:nvPr/>
        </p:nvSpPr>
        <p:spPr>
          <a:xfrm>
            <a:off x="1488626" y="1936488"/>
            <a:ext cx="473754" cy="287236"/>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945B54C4-F277-4360-A9D8-950B5541C10D}"/>
              </a:ext>
            </a:extLst>
          </p:cNvPr>
          <p:cNvSpPr/>
          <p:nvPr/>
        </p:nvSpPr>
        <p:spPr>
          <a:xfrm>
            <a:off x="1488626" y="2072290"/>
            <a:ext cx="473754" cy="45719"/>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9FC559D4-3FB1-4FF1-A6D9-0210FCDBF6FE}"/>
              </a:ext>
            </a:extLst>
          </p:cNvPr>
          <p:cNvSpPr txBox="1"/>
          <p:nvPr/>
        </p:nvSpPr>
        <p:spPr>
          <a:xfrm>
            <a:off x="1488626" y="1936082"/>
            <a:ext cx="473754" cy="169277"/>
          </a:xfrm>
          <a:prstGeom prst="rect">
            <a:avLst/>
          </a:prstGeom>
          <a:noFill/>
        </p:spPr>
        <p:txBody>
          <a:bodyPr wrap="square" rtlCol="0">
            <a:spAutoFit/>
          </a:bodyPr>
          <a:lstStyle/>
          <a:p>
            <a:r>
              <a:rPr lang="fr-FR" sz="500" b="1" i="1" dirty="0" err="1">
                <a:latin typeface="Berlin Sans FB Demi" panose="020E0802020502020306" pitchFamily="34" charset="0"/>
              </a:rPr>
              <a:t>ProduitD</a:t>
            </a:r>
            <a:endParaRPr lang="fr-FR" sz="500" b="1" i="1" dirty="0">
              <a:latin typeface="Berlin Sans FB Demi" panose="020E0802020502020306" pitchFamily="34" charset="0"/>
            </a:endParaRPr>
          </a:p>
        </p:txBody>
      </p:sp>
      <p:sp>
        <p:nvSpPr>
          <p:cNvPr id="39" name="ZoneTexte 38">
            <a:extLst>
              <a:ext uri="{FF2B5EF4-FFF2-40B4-BE49-F238E27FC236}">
                <a16:creationId xmlns:a16="http://schemas.microsoft.com/office/drawing/2014/main" id="{D8A56319-D28F-45AD-9E32-E5B7479E31DB}"/>
              </a:ext>
            </a:extLst>
          </p:cNvPr>
          <p:cNvSpPr txBox="1"/>
          <p:nvPr/>
        </p:nvSpPr>
        <p:spPr>
          <a:xfrm>
            <a:off x="1467368" y="1891279"/>
            <a:ext cx="516270" cy="153888"/>
          </a:xfrm>
          <a:prstGeom prst="rect">
            <a:avLst/>
          </a:prstGeom>
          <a:noFill/>
        </p:spPr>
        <p:txBody>
          <a:bodyPr wrap="square" rtlCol="0">
            <a:spAutoFit/>
          </a:bodyPr>
          <a:lstStyle/>
          <a:p>
            <a:r>
              <a:rPr lang="fr-FR" sz="400" dirty="0">
                <a:latin typeface="Arial Nova" panose="020B0504020202020204" pitchFamily="34" charset="0"/>
              </a:rPr>
              <a:t>&lt;&lt;Abstract&gt;&gt;</a:t>
            </a:r>
          </a:p>
        </p:txBody>
      </p:sp>
      <p:sp>
        <p:nvSpPr>
          <p:cNvPr id="40" name="ZoneTexte 39">
            <a:extLst>
              <a:ext uri="{FF2B5EF4-FFF2-40B4-BE49-F238E27FC236}">
                <a16:creationId xmlns:a16="http://schemas.microsoft.com/office/drawing/2014/main" id="{7CA2734A-F081-436A-B1C7-185E6A7FAF9D}"/>
              </a:ext>
            </a:extLst>
          </p:cNvPr>
          <p:cNvSpPr txBox="1"/>
          <p:nvPr/>
        </p:nvSpPr>
        <p:spPr>
          <a:xfrm>
            <a:off x="1467368" y="2089210"/>
            <a:ext cx="516270" cy="153888"/>
          </a:xfrm>
          <a:prstGeom prst="rect">
            <a:avLst/>
          </a:prstGeom>
          <a:noFill/>
        </p:spPr>
        <p:txBody>
          <a:bodyPr wrap="square" rtlCol="0">
            <a:spAutoFit/>
          </a:bodyPr>
          <a:lstStyle/>
          <a:p>
            <a:r>
              <a:rPr lang="fr-FR" sz="400" dirty="0">
                <a:latin typeface="Arial Nova" panose="020B0504020202020204" pitchFamily="34" charset="0"/>
              </a:rPr>
              <a:t>+</a:t>
            </a:r>
            <a:r>
              <a:rPr lang="fr-FR" sz="400" dirty="0" err="1">
                <a:latin typeface="Arial Nova" panose="020B0504020202020204" pitchFamily="34" charset="0"/>
              </a:rPr>
              <a:t>methodeD</a:t>
            </a:r>
            <a:r>
              <a:rPr lang="fr-FR" sz="400" dirty="0">
                <a:latin typeface="Arial Nova" panose="020B0504020202020204" pitchFamily="34" charset="0"/>
              </a:rPr>
              <a:t>( )</a:t>
            </a:r>
          </a:p>
        </p:txBody>
      </p:sp>
      <p:cxnSp>
        <p:nvCxnSpPr>
          <p:cNvPr id="10" name="Connecteur droit 9">
            <a:extLst>
              <a:ext uri="{FF2B5EF4-FFF2-40B4-BE49-F238E27FC236}">
                <a16:creationId xmlns:a16="http://schemas.microsoft.com/office/drawing/2014/main" id="{8A3E1D99-2B28-45D8-88EB-6DC5F460763A}"/>
              </a:ext>
            </a:extLst>
          </p:cNvPr>
          <p:cNvCxnSpPr/>
          <p:nvPr/>
        </p:nvCxnSpPr>
        <p:spPr>
          <a:xfrm flipH="1">
            <a:off x="1701797" y="1549174"/>
            <a:ext cx="1522066"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cteur droit 43">
            <a:extLst>
              <a:ext uri="{FF2B5EF4-FFF2-40B4-BE49-F238E27FC236}">
                <a16:creationId xmlns:a16="http://schemas.microsoft.com/office/drawing/2014/main" id="{2F9CE38D-EF11-476F-AAE0-BC79A34F02A9}"/>
              </a:ext>
            </a:extLst>
          </p:cNvPr>
          <p:cNvCxnSpPr>
            <a:cxnSpLocks/>
          </p:cNvCxnSpPr>
          <p:nvPr/>
        </p:nvCxnSpPr>
        <p:spPr>
          <a:xfrm flipH="1">
            <a:off x="2233337" y="2480541"/>
            <a:ext cx="64337" cy="479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120A6AA-7E36-4355-A45F-FE49E461CEF3}"/>
              </a:ext>
            </a:extLst>
          </p:cNvPr>
          <p:cNvSpPr/>
          <p:nvPr/>
        </p:nvSpPr>
        <p:spPr>
          <a:xfrm>
            <a:off x="1998718" y="2943163"/>
            <a:ext cx="384273" cy="191861"/>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F6325588-B9A0-4DCD-BA2A-A3B73E581DBB}"/>
              </a:ext>
            </a:extLst>
          </p:cNvPr>
          <p:cNvSpPr txBox="1"/>
          <p:nvPr/>
        </p:nvSpPr>
        <p:spPr>
          <a:xfrm>
            <a:off x="1957675" y="2905800"/>
            <a:ext cx="728980" cy="169277"/>
          </a:xfrm>
          <a:prstGeom prst="rect">
            <a:avLst/>
          </a:prstGeom>
          <a:noFill/>
        </p:spPr>
        <p:txBody>
          <a:bodyPr wrap="square" rtlCol="0">
            <a:spAutoFit/>
          </a:bodyPr>
          <a:lstStyle/>
          <a:p>
            <a:r>
              <a:rPr lang="fr-FR" sz="500" b="1" dirty="0">
                <a:latin typeface="Arial Nova" panose="020B0504020202020204" pitchFamily="34" charset="0"/>
              </a:rPr>
              <a:t>ProduitD2</a:t>
            </a:r>
          </a:p>
        </p:txBody>
      </p:sp>
      <p:sp>
        <p:nvSpPr>
          <p:cNvPr id="48" name="Rectangle 47">
            <a:extLst>
              <a:ext uri="{FF2B5EF4-FFF2-40B4-BE49-F238E27FC236}">
                <a16:creationId xmlns:a16="http://schemas.microsoft.com/office/drawing/2014/main" id="{62657158-1C7A-4363-A8C9-66E5B8E214EA}"/>
              </a:ext>
            </a:extLst>
          </p:cNvPr>
          <p:cNvSpPr/>
          <p:nvPr/>
        </p:nvSpPr>
        <p:spPr>
          <a:xfrm>
            <a:off x="1998685" y="3045509"/>
            <a:ext cx="384273" cy="45719"/>
          </a:xfrm>
          <a:prstGeom prst="rect">
            <a:avLst/>
          </a:prstGeom>
          <a:solidFill>
            <a:srgbClr val="FEA4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36E6947C-A7F6-4E0C-A751-1A2C17F23308}"/>
              </a:ext>
            </a:extLst>
          </p:cNvPr>
          <p:cNvSpPr txBox="1"/>
          <p:nvPr/>
        </p:nvSpPr>
        <p:spPr>
          <a:xfrm>
            <a:off x="1053679" y="3023963"/>
            <a:ext cx="728980" cy="153888"/>
          </a:xfrm>
          <a:prstGeom prst="rect">
            <a:avLst/>
          </a:prstGeom>
          <a:noFill/>
        </p:spPr>
        <p:txBody>
          <a:bodyPr wrap="square" rtlCol="0">
            <a:spAutoFit/>
          </a:bodyPr>
          <a:lstStyle/>
          <a:p>
            <a:r>
              <a:rPr lang="fr-FR" sz="400" dirty="0">
                <a:latin typeface="Arial Nova" panose="020B0504020202020204" pitchFamily="34" charset="0"/>
              </a:rPr>
              <a:t>+</a:t>
            </a:r>
            <a:r>
              <a:rPr lang="fr-FR" sz="400" dirty="0" err="1">
                <a:latin typeface="Arial Nova" panose="020B0504020202020204" pitchFamily="34" charset="0"/>
              </a:rPr>
              <a:t>methodeD</a:t>
            </a:r>
            <a:r>
              <a:rPr lang="fr-FR" sz="400" dirty="0">
                <a:latin typeface="Arial Nova" panose="020B0504020202020204" pitchFamily="34" charset="0"/>
              </a:rPr>
              <a:t>( )</a:t>
            </a:r>
          </a:p>
        </p:txBody>
      </p:sp>
      <p:sp>
        <p:nvSpPr>
          <p:cNvPr id="50" name="ZoneTexte 49">
            <a:extLst>
              <a:ext uri="{FF2B5EF4-FFF2-40B4-BE49-F238E27FC236}">
                <a16:creationId xmlns:a16="http://schemas.microsoft.com/office/drawing/2014/main" id="{F2D60C99-26A8-411C-ACF7-E0CD9A3FDB5D}"/>
              </a:ext>
            </a:extLst>
          </p:cNvPr>
          <p:cNvSpPr txBox="1"/>
          <p:nvPr/>
        </p:nvSpPr>
        <p:spPr>
          <a:xfrm>
            <a:off x="1943254" y="3033812"/>
            <a:ext cx="728980" cy="153888"/>
          </a:xfrm>
          <a:prstGeom prst="rect">
            <a:avLst/>
          </a:prstGeom>
          <a:noFill/>
        </p:spPr>
        <p:txBody>
          <a:bodyPr wrap="square" rtlCol="0">
            <a:spAutoFit/>
          </a:bodyPr>
          <a:lstStyle/>
          <a:p>
            <a:r>
              <a:rPr lang="fr-FR" sz="400" dirty="0">
                <a:latin typeface="Arial Nova" panose="020B0504020202020204" pitchFamily="34" charset="0"/>
              </a:rPr>
              <a:t>+</a:t>
            </a:r>
            <a:r>
              <a:rPr lang="fr-FR" sz="400" dirty="0" err="1">
                <a:latin typeface="Arial Nova" panose="020B0504020202020204" pitchFamily="34" charset="0"/>
              </a:rPr>
              <a:t>methodeD</a:t>
            </a:r>
            <a:r>
              <a:rPr lang="fr-FR" sz="400" dirty="0">
                <a:latin typeface="Arial Nova" panose="020B0504020202020204" pitchFamily="34" charset="0"/>
              </a:rPr>
              <a:t>( )</a:t>
            </a:r>
          </a:p>
        </p:txBody>
      </p:sp>
      <p:cxnSp>
        <p:nvCxnSpPr>
          <p:cNvPr id="54" name="Connecteur droit avec flèche 53">
            <a:extLst>
              <a:ext uri="{FF2B5EF4-FFF2-40B4-BE49-F238E27FC236}">
                <a16:creationId xmlns:a16="http://schemas.microsoft.com/office/drawing/2014/main" id="{58C9864D-D8B9-4018-863F-DA9A6989F95D}"/>
              </a:ext>
            </a:extLst>
          </p:cNvPr>
          <p:cNvCxnSpPr>
            <a:cxnSpLocks/>
          </p:cNvCxnSpPr>
          <p:nvPr/>
        </p:nvCxnSpPr>
        <p:spPr>
          <a:xfrm flipH="1" flipV="1">
            <a:off x="2190821" y="3109273"/>
            <a:ext cx="10181" cy="109325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cteur droit 55">
            <a:extLst>
              <a:ext uri="{FF2B5EF4-FFF2-40B4-BE49-F238E27FC236}">
                <a16:creationId xmlns:a16="http://schemas.microsoft.com/office/drawing/2014/main" id="{1F856A8A-5539-4FAD-AB1B-42497C9828B7}"/>
              </a:ext>
            </a:extLst>
          </p:cNvPr>
          <p:cNvCxnSpPr>
            <a:cxnSpLocks/>
          </p:cNvCxnSpPr>
          <p:nvPr/>
        </p:nvCxnSpPr>
        <p:spPr>
          <a:xfrm>
            <a:off x="1735822" y="2224367"/>
            <a:ext cx="0" cy="256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5BC247B6-8A06-4D58-8AC1-A5232044FE2E}"/>
              </a:ext>
            </a:extLst>
          </p:cNvPr>
          <p:cNvCxnSpPr>
            <a:cxnSpLocks/>
          </p:cNvCxnSpPr>
          <p:nvPr/>
        </p:nvCxnSpPr>
        <p:spPr>
          <a:xfrm flipH="1" flipV="1">
            <a:off x="1215042" y="3755023"/>
            <a:ext cx="3264978" cy="1252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ZoneTexte 65">
            <a:extLst>
              <a:ext uri="{FF2B5EF4-FFF2-40B4-BE49-F238E27FC236}">
                <a16:creationId xmlns:a16="http://schemas.microsoft.com/office/drawing/2014/main" id="{78CFDB56-943B-4732-A9FC-AAB213C915DB}"/>
              </a:ext>
            </a:extLst>
          </p:cNvPr>
          <p:cNvSpPr txBox="1"/>
          <p:nvPr/>
        </p:nvSpPr>
        <p:spPr>
          <a:xfrm>
            <a:off x="6242273" y="2740900"/>
            <a:ext cx="1286765" cy="153888"/>
          </a:xfrm>
          <a:prstGeom prst="rect">
            <a:avLst/>
          </a:prstGeom>
          <a:noFill/>
        </p:spPr>
        <p:txBody>
          <a:bodyPr wrap="square" rtlCol="0">
            <a:spAutoFit/>
          </a:bodyPr>
          <a:lstStyle/>
          <a:p>
            <a:r>
              <a:rPr lang="fr-FR" sz="400" dirty="0">
                <a:latin typeface="Adobe Clean" panose="020B0503020404020204" pitchFamily="34" charset="0"/>
              </a:rPr>
              <a:t>+</a:t>
            </a:r>
            <a:r>
              <a:rPr lang="fr-FR" sz="400" dirty="0" err="1">
                <a:latin typeface="Adobe Clean" panose="020B0503020404020204" pitchFamily="34" charset="0"/>
              </a:rPr>
              <a:t>CreerProduitA</a:t>
            </a:r>
            <a:r>
              <a:rPr lang="fr-FR" sz="400" dirty="0">
                <a:latin typeface="Adobe Clean" panose="020B0503020404020204" pitchFamily="34" charset="0"/>
              </a:rPr>
              <a:t>( ): </a:t>
            </a:r>
            <a:r>
              <a:rPr lang="fr-FR" sz="400" dirty="0" err="1">
                <a:latin typeface="Adobe Clean" panose="020B0503020404020204" pitchFamily="34" charset="0"/>
              </a:rPr>
              <a:t>ProduitA</a:t>
            </a:r>
            <a:endParaRPr lang="fr-FR" sz="400" dirty="0">
              <a:latin typeface="Adobe Clean" panose="020B0503020404020204" pitchFamily="34" charset="0"/>
            </a:endParaRPr>
          </a:p>
        </p:txBody>
      </p:sp>
      <p:sp>
        <p:nvSpPr>
          <p:cNvPr id="67" name="ZoneTexte 66">
            <a:extLst>
              <a:ext uri="{FF2B5EF4-FFF2-40B4-BE49-F238E27FC236}">
                <a16:creationId xmlns:a16="http://schemas.microsoft.com/office/drawing/2014/main" id="{77F0903C-578F-4767-8BFC-6C0653041A18}"/>
              </a:ext>
            </a:extLst>
          </p:cNvPr>
          <p:cNvSpPr txBox="1"/>
          <p:nvPr/>
        </p:nvSpPr>
        <p:spPr>
          <a:xfrm>
            <a:off x="6242273" y="2802473"/>
            <a:ext cx="1286765" cy="153888"/>
          </a:xfrm>
          <a:prstGeom prst="rect">
            <a:avLst/>
          </a:prstGeom>
          <a:noFill/>
        </p:spPr>
        <p:txBody>
          <a:bodyPr wrap="square" rtlCol="0">
            <a:spAutoFit/>
          </a:bodyPr>
          <a:lstStyle/>
          <a:p>
            <a:r>
              <a:rPr lang="fr-FR" sz="400" dirty="0">
                <a:latin typeface="Adobe Clean" panose="020B0503020404020204" pitchFamily="34" charset="0"/>
              </a:rPr>
              <a:t>+</a:t>
            </a:r>
            <a:r>
              <a:rPr lang="fr-FR" sz="400" dirty="0" err="1">
                <a:latin typeface="Adobe Clean" panose="020B0503020404020204" pitchFamily="34" charset="0"/>
              </a:rPr>
              <a:t>CreerProduitB</a:t>
            </a:r>
            <a:r>
              <a:rPr lang="fr-FR" sz="400" dirty="0">
                <a:latin typeface="Adobe Clean" panose="020B0503020404020204" pitchFamily="34" charset="0"/>
              </a:rPr>
              <a:t>( ): </a:t>
            </a:r>
            <a:r>
              <a:rPr lang="fr-FR" sz="400" dirty="0" err="1">
                <a:latin typeface="Adobe Clean" panose="020B0503020404020204" pitchFamily="34" charset="0"/>
              </a:rPr>
              <a:t>ProduitB</a:t>
            </a:r>
            <a:endParaRPr lang="fr-FR" sz="400" dirty="0">
              <a:latin typeface="Adobe Clean" panose="020B0503020404020204" pitchFamily="34" charset="0"/>
            </a:endParaRPr>
          </a:p>
        </p:txBody>
      </p:sp>
      <p:sp>
        <p:nvSpPr>
          <p:cNvPr id="68" name="ZoneTexte 67">
            <a:extLst>
              <a:ext uri="{FF2B5EF4-FFF2-40B4-BE49-F238E27FC236}">
                <a16:creationId xmlns:a16="http://schemas.microsoft.com/office/drawing/2014/main" id="{96F6BA90-E22F-4EE4-BCF1-7928260CCF6D}"/>
              </a:ext>
            </a:extLst>
          </p:cNvPr>
          <p:cNvSpPr txBox="1"/>
          <p:nvPr/>
        </p:nvSpPr>
        <p:spPr>
          <a:xfrm>
            <a:off x="6242273" y="2864046"/>
            <a:ext cx="1286765" cy="153888"/>
          </a:xfrm>
          <a:prstGeom prst="rect">
            <a:avLst/>
          </a:prstGeom>
          <a:noFill/>
        </p:spPr>
        <p:txBody>
          <a:bodyPr wrap="square" rtlCol="0">
            <a:spAutoFit/>
          </a:bodyPr>
          <a:lstStyle/>
          <a:p>
            <a:r>
              <a:rPr lang="fr-FR" sz="400" dirty="0">
                <a:latin typeface="Adobe Clean" panose="020B0503020404020204" pitchFamily="34" charset="0"/>
              </a:rPr>
              <a:t>+</a:t>
            </a:r>
            <a:r>
              <a:rPr lang="fr-FR" sz="400" dirty="0" err="1">
                <a:latin typeface="Adobe Clean" panose="020B0503020404020204" pitchFamily="34" charset="0"/>
              </a:rPr>
              <a:t>CreerProduitC</a:t>
            </a:r>
            <a:r>
              <a:rPr lang="fr-FR" sz="400" dirty="0">
                <a:latin typeface="Adobe Clean" panose="020B0503020404020204" pitchFamily="34" charset="0"/>
              </a:rPr>
              <a:t>( ): </a:t>
            </a:r>
            <a:r>
              <a:rPr lang="fr-FR" sz="400" dirty="0" err="1">
                <a:latin typeface="Adobe Clean" panose="020B0503020404020204" pitchFamily="34" charset="0"/>
              </a:rPr>
              <a:t>ProduitC</a:t>
            </a:r>
            <a:endParaRPr lang="fr-FR" sz="400" dirty="0">
              <a:latin typeface="Adobe Clean" panose="020B0503020404020204" pitchFamily="34" charset="0"/>
            </a:endParaRPr>
          </a:p>
        </p:txBody>
      </p:sp>
      <p:sp>
        <p:nvSpPr>
          <p:cNvPr id="69" name="ZoneTexte 68">
            <a:extLst>
              <a:ext uri="{FF2B5EF4-FFF2-40B4-BE49-F238E27FC236}">
                <a16:creationId xmlns:a16="http://schemas.microsoft.com/office/drawing/2014/main" id="{A9407602-594B-49FC-BFC3-4C9F78A479DD}"/>
              </a:ext>
            </a:extLst>
          </p:cNvPr>
          <p:cNvSpPr txBox="1"/>
          <p:nvPr/>
        </p:nvSpPr>
        <p:spPr>
          <a:xfrm>
            <a:off x="7434566" y="3353362"/>
            <a:ext cx="1286765" cy="153888"/>
          </a:xfrm>
          <a:prstGeom prst="rect">
            <a:avLst/>
          </a:prstGeom>
          <a:noFill/>
        </p:spPr>
        <p:txBody>
          <a:bodyPr wrap="square" rtlCol="0">
            <a:spAutoFit/>
          </a:bodyPr>
          <a:lstStyle/>
          <a:p>
            <a:r>
              <a:rPr lang="fr-FR" sz="400" dirty="0">
                <a:latin typeface="Adobe Clean" panose="020B0503020404020204" pitchFamily="34" charset="0"/>
              </a:rPr>
              <a:t>+</a:t>
            </a:r>
            <a:r>
              <a:rPr lang="fr-FR" sz="400" dirty="0" err="1">
                <a:latin typeface="Adobe Clean" panose="020B0503020404020204" pitchFamily="34" charset="0"/>
              </a:rPr>
              <a:t>CreerProduitB</a:t>
            </a:r>
            <a:r>
              <a:rPr lang="fr-FR" sz="400" dirty="0">
                <a:latin typeface="Adobe Clean" panose="020B0503020404020204" pitchFamily="34" charset="0"/>
              </a:rPr>
              <a:t>( ): </a:t>
            </a:r>
            <a:r>
              <a:rPr lang="fr-FR" sz="400" dirty="0" err="1">
                <a:latin typeface="Adobe Clean" panose="020B0503020404020204" pitchFamily="34" charset="0"/>
              </a:rPr>
              <a:t>ProduitB</a:t>
            </a:r>
            <a:endParaRPr lang="fr-FR" sz="400" dirty="0">
              <a:latin typeface="Adobe Clean" panose="020B0503020404020204" pitchFamily="34" charset="0"/>
            </a:endParaRPr>
          </a:p>
        </p:txBody>
      </p:sp>
      <p:sp>
        <p:nvSpPr>
          <p:cNvPr id="70" name="ZoneTexte 69">
            <a:extLst>
              <a:ext uri="{FF2B5EF4-FFF2-40B4-BE49-F238E27FC236}">
                <a16:creationId xmlns:a16="http://schemas.microsoft.com/office/drawing/2014/main" id="{DC1AEEE3-2F6E-42B3-9B1E-697496D2F659}"/>
              </a:ext>
            </a:extLst>
          </p:cNvPr>
          <p:cNvSpPr txBox="1"/>
          <p:nvPr/>
        </p:nvSpPr>
        <p:spPr>
          <a:xfrm>
            <a:off x="7434566" y="3408953"/>
            <a:ext cx="1286765" cy="153888"/>
          </a:xfrm>
          <a:prstGeom prst="rect">
            <a:avLst/>
          </a:prstGeom>
          <a:noFill/>
        </p:spPr>
        <p:txBody>
          <a:bodyPr wrap="square" rtlCol="0">
            <a:spAutoFit/>
          </a:bodyPr>
          <a:lstStyle/>
          <a:p>
            <a:r>
              <a:rPr lang="fr-FR" sz="400" dirty="0">
                <a:latin typeface="Adobe Clean" panose="020B0503020404020204" pitchFamily="34" charset="0"/>
              </a:rPr>
              <a:t>+</a:t>
            </a:r>
            <a:r>
              <a:rPr lang="fr-FR" sz="400" dirty="0" err="1">
                <a:latin typeface="Adobe Clean" panose="020B0503020404020204" pitchFamily="34" charset="0"/>
              </a:rPr>
              <a:t>CreerProduitC</a:t>
            </a:r>
            <a:r>
              <a:rPr lang="fr-FR" sz="400" dirty="0">
                <a:latin typeface="Adobe Clean" panose="020B0503020404020204" pitchFamily="34" charset="0"/>
              </a:rPr>
              <a:t>( ): </a:t>
            </a:r>
            <a:r>
              <a:rPr lang="fr-FR" sz="400" dirty="0" err="1">
                <a:latin typeface="Adobe Clean" panose="020B0503020404020204" pitchFamily="34" charset="0"/>
              </a:rPr>
              <a:t>ProduitC</a:t>
            </a:r>
            <a:endParaRPr lang="fr-FR" sz="400" dirty="0">
              <a:latin typeface="Adobe Clean" panose="020B0503020404020204" pitchFamily="34" charset="0"/>
            </a:endParaRPr>
          </a:p>
        </p:txBody>
      </p:sp>
      <p:sp>
        <p:nvSpPr>
          <p:cNvPr id="71" name="ZoneTexte 70">
            <a:extLst>
              <a:ext uri="{FF2B5EF4-FFF2-40B4-BE49-F238E27FC236}">
                <a16:creationId xmlns:a16="http://schemas.microsoft.com/office/drawing/2014/main" id="{DE0A0244-01CA-49A5-9DE4-89B85839E3F0}"/>
              </a:ext>
            </a:extLst>
          </p:cNvPr>
          <p:cNvSpPr txBox="1"/>
          <p:nvPr/>
        </p:nvSpPr>
        <p:spPr>
          <a:xfrm>
            <a:off x="7435628" y="3297771"/>
            <a:ext cx="1286765" cy="153888"/>
          </a:xfrm>
          <a:prstGeom prst="rect">
            <a:avLst/>
          </a:prstGeom>
          <a:noFill/>
        </p:spPr>
        <p:txBody>
          <a:bodyPr wrap="square" rtlCol="0">
            <a:spAutoFit/>
          </a:bodyPr>
          <a:lstStyle/>
          <a:p>
            <a:r>
              <a:rPr lang="fr-FR" sz="400" dirty="0">
                <a:latin typeface="Adobe Clean" panose="020B0503020404020204" pitchFamily="34" charset="0"/>
              </a:rPr>
              <a:t>+</a:t>
            </a:r>
            <a:r>
              <a:rPr lang="fr-FR" sz="400" dirty="0" err="1">
                <a:latin typeface="Adobe Clean" panose="020B0503020404020204" pitchFamily="34" charset="0"/>
              </a:rPr>
              <a:t>CreerProduitA</a:t>
            </a:r>
            <a:r>
              <a:rPr lang="fr-FR" sz="400" dirty="0">
                <a:latin typeface="Adobe Clean" panose="020B0503020404020204" pitchFamily="34" charset="0"/>
              </a:rPr>
              <a:t>( ): </a:t>
            </a:r>
            <a:r>
              <a:rPr lang="fr-FR" sz="400" dirty="0" err="1">
                <a:latin typeface="Adobe Clean" panose="020B0503020404020204" pitchFamily="34" charset="0"/>
              </a:rPr>
              <a:t>ProduitA</a:t>
            </a:r>
            <a:endParaRPr lang="fr-FR" sz="400" dirty="0">
              <a:latin typeface="Adobe Clean" panose="020B0503020404020204" pitchFamily="34" charset="0"/>
            </a:endParaRPr>
          </a:p>
        </p:txBody>
      </p:sp>
    </p:spTree>
    <p:extLst>
      <p:ext uri="{BB962C8B-B14F-4D97-AF65-F5344CB8AC3E}">
        <p14:creationId xmlns:p14="http://schemas.microsoft.com/office/powerpoint/2010/main" val="95030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https://github.com/lilfranck/INF461_GB_YOUMBI_FODOUOP_FRANCOIS/tree/main/creation/src/abstractFactory</a:t>
            </a:r>
          </a:p>
        </p:txBody>
      </p:sp>
    </p:spTree>
    <p:extLst>
      <p:ext uri="{BB962C8B-B14F-4D97-AF65-F5344CB8AC3E}">
        <p14:creationId xmlns:p14="http://schemas.microsoft.com/office/powerpoint/2010/main" val="357497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741680" y="2198225"/>
            <a:ext cx="3372233" cy="980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8C7B23"/>
                </a:solidFill>
              </a:rPr>
              <a:t>SINGLETON</a:t>
            </a:r>
            <a:endParaRPr dirty="0">
              <a:solidFill>
                <a:schemeClr val="lt2"/>
              </a:solidFill>
            </a:endParaRPr>
          </a:p>
        </p:txBody>
      </p:sp>
      <p:sp>
        <p:nvSpPr>
          <p:cNvPr id="1835" name="Google Shape;1835;p42"/>
          <p:cNvSpPr txBox="1">
            <a:spLocks noGrp="1"/>
          </p:cNvSpPr>
          <p:nvPr>
            <p:ph type="title" idx="2"/>
          </p:nvPr>
        </p:nvSpPr>
        <p:spPr>
          <a:xfrm>
            <a:off x="100122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1836" name="Google Shape;1836;p42"/>
          <p:cNvCxnSpPr/>
          <p:nvPr/>
        </p:nvCxnSpPr>
        <p:spPr>
          <a:xfrm>
            <a:off x="113942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030088"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419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Singleton</a:t>
            </a:r>
            <a:endParaRPr dirty="0"/>
          </a:p>
        </p:txBody>
      </p:sp>
      <p:sp>
        <p:nvSpPr>
          <p:cNvPr id="1887" name="Google Shape;1887;p43"/>
          <p:cNvSpPr txBox="1">
            <a:spLocks noGrp="1"/>
          </p:cNvSpPr>
          <p:nvPr>
            <p:ph type="subTitle" idx="1"/>
          </p:nvPr>
        </p:nvSpPr>
        <p:spPr>
          <a:xfrm>
            <a:off x="711083" y="1429067"/>
            <a:ext cx="7721833" cy="31226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b="1" dirty="0"/>
              <a:t> L’objectif du pattern SINGLETON est de garantir</a:t>
            </a:r>
          </a:p>
          <a:p>
            <a:pPr marL="0" lvl="0" indent="0" algn="ctr" rtl="0">
              <a:spcBef>
                <a:spcPts val="0"/>
              </a:spcBef>
              <a:spcAft>
                <a:spcPts val="0"/>
              </a:spcAft>
              <a:buNone/>
            </a:pPr>
            <a:r>
              <a:rPr lang="fr-FR" sz="1800" b="1" dirty="0"/>
              <a:t> qu’une classe ne possède qu’une seule instance et</a:t>
            </a:r>
          </a:p>
          <a:p>
            <a:pPr marL="0" lvl="0" indent="0" algn="ctr" rtl="0">
              <a:spcBef>
                <a:spcPts val="0"/>
              </a:spcBef>
              <a:spcAft>
                <a:spcPts val="0"/>
              </a:spcAft>
              <a:buNone/>
            </a:pPr>
            <a:r>
              <a:rPr lang="fr-FR" sz="1800" b="1" dirty="0"/>
              <a:t> de fournir un point d’accès global à celle-ci.</a:t>
            </a:r>
          </a:p>
          <a:p>
            <a:pPr marL="0" lvl="0" indent="0" algn="ctr" rtl="0">
              <a:spcBef>
                <a:spcPts val="0"/>
              </a:spcBef>
              <a:spcAft>
                <a:spcPts val="0"/>
              </a:spcAft>
              <a:buNone/>
            </a:pPr>
            <a:r>
              <a:rPr lang="fr-FR" sz="1800" b="1" dirty="0"/>
              <a:t>Elle fourni une méthode de classe unique retournant</a:t>
            </a:r>
          </a:p>
          <a:p>
            <a:pPr marL="0" lvl="0" indent="0" algn="ctr" rtl="0">
              <a:spcBef>
                <a:spcPts val="0"/>
              </a:spcBef>
              <a:spcAft>
                <a:spcPts val="0"/>
              </a:spcAft>
              <a:buNone/>
            </a:pPr>
            <a:r>
              <a:rPr lang="fr-FR" sz="1800" b="1" dirty="0"/>
              <a:t> cette unique instance.</a:t>
            </a:r>
          </a:p>
          <a:p>
            <a:pPr marL="0" lvl="0" indent="0" algn="ctr" rtl="0">
              <a:spcBef>
                <a:spcPts val="0"/>
              </a:spcBef>
              <a:spcAft>
                <a:spcPts val="0"/>
              </a:spcAft>
              <a:buNone/>
            </a:pPr>
            <a:r>
              <a:rPr lang="fr-FR" sz="1800" b="1" dirty="0"/>
              <a:t> Restreint l'instanciation d'une classe à un seul point.</a:t>
            </a:r>
          </a:p>
          <a:p>
            <a:pPr marL="0" lvl="0" indent="0" algn="ctr" rtl="0">
              <a:spcBef>
                <a:spcPts val="0"/>
              </a:spcBef>
              <a:spcAft>
                <a:spcPts val="0"/>
              </a:spcAft>
              <a:buNone/>
            </a:pPr>
            <a:r>
              <a:rPr lang="fr-FR" sz="1800" b="1" dirty="0"/>
              <a:t> Est utilisé lorsque l'on a besoin d'exactement un</a:t>
            </a:r>
          </a:p>
          <a:p>
            <a:pPr marL="0" lvl="0" indent="0" algn="ctr" rtl="0">
              <a:spcBef>
                <a:spcPts val="0"/>
              </a:spcBef>
              <a:spcAft>
                <a:spcPts val="0"/>
              </a:spcAft>
              <a:buNone/>
            </a:pPr>
            <a:r>
              <a:rPr lang="fr-FR" sz="1800" b="1" dirty="0"/>
              <a:t> objet pour coordonner des opérations dans un</a:t>
            </a:r>
          </a:p>
          <a:p>
            <a:pPr marL="0" lvl="0" indent="0" algn="ctr" rtl="0">
              <a:spcBef>
                <a:spcPts val="0"/>
              </a:spcBef>
              <a:spcAft>
                <a:spcPts val="0"/>
              </a:spcAft>
              <a:buNone/>
            </a:pPr>
            <a:r>
              <a:rPr lang="fr-FR" sz="1800" b="1" dirty="0"/>
              <a:t> système</a:t>
            </a:r>
            <a:endParaRPr lang="fr-FR" sz="1800" dirty="0">
              <a:latin typeface="+mn-lt"/>
            </a:endParaRP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9342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3" name="Image 2">
            <a:extLst>
              <a:ext uri="{FF2B5EF4-FFF2-40B4-BE49-F238E27FC236}">
                <a16:creationId xmlns:a16="http://schemas.microsoft.com/office/drawing/2014/main" id="{9FD0786D-685D-4D7F-BE79-D24BC54BA3AC}"/>
              </a:ext>
            </a:extLst>
          </p:cNvPr>
          <p:cNvPicPr>
            <a:picLocks noChangeAspect="1"/>
          </p:cNvPicPr>
          <p:nvPr/>
        </p:nvPicPr>
        <p:blipFill>
          <a:blip r:embed="rId3"/>
          <a:stretch>
            <a:fillRect/>
          </a:stretch>
        </p:blipFill>
        <p:spPr>
          <a:xfrm>
            <a:off x="2902267" y="1467262"/>
            <a:ext cx="3612833" cy="3155313"/>
          </a:xfrm>
          <a:prstGeom prst="rect">
            <a:avLst/>
          </a:prstGeom>
        </p:spPr>
      </p:pic>
    </p:spTree>
    <p:extLst>
      <p:ext uri="{BB962C8B-B14F-4D97-AF65-F5344CB8AC3E}">
        <p14:creationId xmlns:p14="http://schemas.microsoft.com/office/powerpoint/2010/main" val="88329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https://github.com/lilfranck/INF461_GB_YOUMBI_FODOUOP_FRANCOIS/tree/main/creation/src/builder/builder1</a:t>
            </a:r>
          </a:p>
        </p:txBody>
      </p:sp>
    </p:spTree>
    <p:extLst>
      <p:ext uri="{BB962C8B-B14F-4D97-AF65-F5344CB8AC3E}">
        <p14:creationId xmlns:p14="http://schemas.microsoft.com/office/powerpoint/2010/main" val="197444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 particulier</a:t>
            </a:r>
            <a:endParaRPr dirty="0"/>
          </a:p>
        </p:txBody>
      </p:sp>
      <p:sp>
        <p:nvSpPr>
          <p:cNvPr id="1887" name="Google Shape;1887;p43"/>
          <p:cNvSpPr txBox="1">
            <a:spLocks noGrp="1"/>
          </p:cNvSpPr>
          <p:nvPr>
            <p:ph type="subTitle" idx="1"/>
          </p:nvPr>
        </p:nvSpPr>
        <p:spPr>
          <a:xfrm>
            <a:off x="711083" y="1429067"/>
            <a:ext cx="7721833" cy="3122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t> Un seul participant : la classe singleton</a:t>
            </a:r>
          </a:p>
          <a:p>
            <a:pPr marL="0" lvl="0" indent="0" algn="l" rtl="0">
              <a:spcBef>
                <a:spcPts val="0"/>
              </a:spcBef>
              <a:spcAft>
                <a:spcPts val="0"/>
              </a:spcAft>
              <a:buNone/>
            </a:pPr>
            <a:r>
              <a:rPr lang="fr-FR" sz="1800" b="1" dirty="0"/>
              <a:t> Ses propriétés : les constructeurs sont privés. Il s’agit de trois constructeurs</a:t>
            </a:r>
          </a:p>
          <a:p>
            <a:pPr marL="0" lvl="0" indent="0" algn="l" rtl="0">
              <a:spcBef>
                <a:spcPts val="0"/>
              </a:spcBef>
              <a:spcAft>
                <a:spcPts val="0"/>
              </a:spcAft>
              <a:buNone/>
            </a:pPr>
            <a:r>
              <a:rPr lang="fr-FR" sz="1800" b="1" dirty="0"/>
              <a:t> Un attribut de classe : pour stocker l’unique instance en cours et d’autres attributs </a:t>
            </a:r>
          </a:p>
          <a:p>
            <a:pPr marL="0" lvl="0" indent="0" algn="l" rtl="0">
              <a:spcBef>
                <a:spcPts val="0"/>
              </a:spcBef>
              <a:spcAft>
                <a:spcPts val="0"/>
              </a:spcAft>
              <a:buNone/>
            </a:pPr>
            <a:r>
              <a:rPr lang="fr-FR" sz="1800" b="1" dirty="0"/>
              <a:t> Un getter </a:t>
            </a:r>
            <a:r>
              <a:rPr lang="fr-FR" sz="1800" b="1" dirty="0" err="1"/>
              <a:t>static</a:t>
            </a:r>
            <a:r>
              <a:rPr lang="fr-FR" sz="1800" b="1" dirty="0"/>
              <a:t> et public : pour renvoyer l’instance et la créer au besoin</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0430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4" name="Image 3">
            <a:extLst>
              <a:ext uri="{FF2B5EF4-FFF2-40B4-BE49-F238E27FC236}">
                <a16:creationId xmlns:a16="http://schemas.microsoft.com/office/drawing/2014/main" id="{6C9E97D4-A2B0-45B0-9EF6-E1DA0F7E750D}"/>
              </a:ext>
            </a:extLst>
          </p:cNvPr>
          <p:cNvPicPr>
            <a:picLocks noChangeAspect="1"/>
          </p:cNvPicPr>
          <p:nvPr/>
        </p:nvPicPr>
        <p:blipFill>
          <a:blip r:embed="rId3"/>
          <a:stretch>
            <a:fillRect/>
          </a:stretch>
        </p:blipFill>
        <p:spPr>
          <a:xfrm>
            <a:off x="2810827" y="1228925"/>
            <a:ext cx="3727133" cy="3632775"/>
          </a:xfrm>
          <a:prstGeom prst="rect">
            <a:avLst/>
          </a:prstGeom>
        </p:spPr>
      </p:pic>
    </p:spTree>
    <p:extLst>
      <p:ext uri="{BB962C8B-B14F-4D97-AF65-F5344CB8AC3E}">
        <p14:creationId xmlns:p14="http://schemas.microsoft.com/office/powerpoint/2010/main" val="415401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FACTORY</a:t>
            </a:r>
            <a:r>
              <a:rPr lang="en" dirty="0">
                <a:solidFill>
                  <a:schemeClr val="lt2"/>
                </a:solidFill>
              </a:rPr>
              <a:t>METHOD</a:t>
            </a:r>
            <a:endParaRPr dirty="0">
              <a:solidFill>
                <a:schemeClr val="lt2"/>
              </a:solidFill>
            </a:endParaRPr>
          </a:p>
        </p:txBody>
      </p:sp>
      <p:sp>
        <p:nvSpPr>
          <p:cNvPr id="1835" name="Google Shape;1835;p42"/>
          <p:cNvSpPr txBox="1">
            <a:spLocks noGrp="1"/>
          </p:cNvSpPr>
          <p:nvPr>
            <p:ph type="title" idx="2"/>
          </p:nvPr>
        </p:nvSpPr>
        <p:spPr>
          <a:xfrm>
            <a:off x="100122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836" name="Google Shape;1836;p42"/>
          <p:cNvCxnSpPr/>
          <p:nvPr/>
        </p:nvCxnSpPr>
        <p:spPr>
          <a:xfrm>
            <a:off x="113942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030088"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https://github.com/lilfranck/INF461_GB_YOUMBI_FODOUOP_FRANCOIS/tree/main/creation/src/builder/builder2</a:t>
            </a:r>
          </a:p>
        </p:txBody>
      </p:sp>
    </p:spTree>
    <p:extLst>
      <p:ext uri="{BB962C8B-B14F-4D97-AF65-F5344CB8AC3E}">
        <p14:creationId xmlns:p14="http://schemas.microsoft.com/office/powerpoint/2010/main" val="55811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741680" y="2198225"/>
            <a:ext cx="3372233" cy="980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8C7B23"/>
                </a:solidFill>
              </a:rPr>
              <a:t>BUILDER</a:t>
            </a:r>
            <a:endParaRPr dirty="0">
              <a:solidFill>
                <a:schemeClr val="lt2"/>
              </a:solidFill>
            </a:endParaRPr>
          </a:p>
        </p:txBody>
      </p:sp>
      <p:sp>
        <p:nvSpPr>
          <p:cNvPr id="1835" name="Google Shape;1835;p42"/>
          <p:cNvSpPr txBox="1">
            <a:spLocks noGrp="1"/>
          </p:cNvSpPr>
          <p:nvPr>
            <p:ph type="title" idx="2"/>
          </p:nvPr>
        </p:nvSpPr>
        <p:spPr>
          <a:xfrm>
            <a:off x="100122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cxnSp>
        <p:nvCxnSpPr>
          <p:cNvPr id="1836" name="Google Shape;1836;p42"/>
          <p:cNvCxnSpPr/>
          <p:nvPr/>
        </p:nvCxnSpPr>
        <p:spPr>
          <a:xfrm>
            <a:off x="113942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030088"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19582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Builder</a:t>
            </a:r>
            <a:endParaRPr dirty="0"/>
          </a:p>
        </p:txBody>
      </p:sp>
      <p:sp>
        <p:nvSpPr>
          <p:cNvPr id="1887" name="Google Shape;1887;p43"/>
          <p:cNvSpPr txBox="1">
            <a:spLocks noGrp="1"/>
          </p:cNvSpPr>
          <p:nvPr>
            <p:ph type="subTitle" idx="1"/>
          </p:nvPr>
        </p:nvSpPr>
        <p:spPr>
          <a:xfrm>
            <a:off x="711083" y="1429067"/>
            <a:ext cx="7721833" cy="31226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b="1" dirty="0"/>
              <a:t> Créer des objets complexes à partir d’autres</a:t>
            </a:r>
          </a:p>
          <a:p>
            <a:pPr marL="0" lvl="0" indent="0" algn="ctr" rtl="0">
              <a:spcBef>
                <a:spcPts val="0"/>
              </a:spcBef>
              <a:spcAft>
                <a:spcPts val="0"/>
              </a:spcAft>
              <a:buNone/>
            </a:pPr>
            <a:r>
              <a:rPr lang="fr-FR" sz="1800" b="1" dirty="0"/>
              <a:t> objets sources.</a:t>
            </a:r>
          </a:p>
          <a:p>
            <a:pPr marL="0" lvl="0" indent="0" algn="ctr" rtl="0">
              <a:spcBef>
                <a:spcPts val="0"/>
              </a:spcBef>
              <a:spcAft>
                <a:spcPts val="0"/>
              </a:spcAft>
              <a:buNone/>
            </a:pPr>
            <a:r>
              <a:rPr lang="fr-FR" sz="1800" b="1" dirty="0"/>
              <a:t> Ces parties (objets sources) doivent</a:t>
            </a:r>
          </a:p>
          <a:p>
            <a:pPr marL="0" lvl="0" indent="0" algn="ctr" rtl="0">
              <a:spcBef>
                <a:spcPts val="0"/>
              </a:spcBef>
              <a:spcAft>
                <a:spcPts val="0"/>
              </a:spcAft>
              <a:buNone/>
            </a:pPr>
            <a:r>
              <a:rPr lang="fr-FR" sz="1800" b="1" dirty="0"/>
              <a:t> (généralement) être créées suivant un ordre</a:t>
            </a:r>
          </a:p>
          <a:p>
            <a:pPr marL="0" lvl="0" indent="0" algn="ctr" rtl="0">
              <a:spcBef>
                <a:spcPts val="0"/>
              </a:spcBef>
              <a:spcAft>
                <a:spcPts val="0"/>
              </a:spcAft>
              <a:buNone/>
            </a:pPr>
            <a:r>
              <a:rPr lang="fr-FR" sz="1800" b="1" dirty="0"/>
              <a:t> ou un algorithme spécifique.</a:t>
            </a:r>
          </a:p>
          <a:p>
            <a:pPr marL="0" lvl="0" indent="0" algn="ctr" rtl="0">
              <a:spcBef>
                <a:spcPts val="0"/>
              </a:spcBef>
              <a:spcAft>
                <a:spcPts val="0"/>
              </a:spcAft>
              <a:buNone/>
            </a:pPr>
            <a:r>
              <a:rPr lang="fr-FR" sz="1800" b="1" dirty="0"/>
              <a:t> Concrètement, assembler plusieurs objets</a:t>
            </a:r>
          </a:p>
          <a:p>
            <a:pPr marL="0" lvl="0" indent="0" algn="ctr" rtl="0">
              <a:spcBef>
                <a:spcPts val="0"/>
              </a:spcBef>
              <a:spcAft>
                <a:spcPts val="0"/>
              </a:spcAft>
              <a:buNone/>
            </a:pPr>
            <a:r>
              <a:rPr lang="fr-FR" sz="1800" b="1" dirty="0"/>
              <a:t> pour les « monter » et n’en faire qu’un.</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9390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4" name="Image 3">
            <a:extLst>
              <a:ext uri="{FF2B5EF4-FFF2-40B4-BE49-F238E27FC236}">
                <a16:creationId xmlns:a16="http://schemas.microsoft.com/office/drawing/2014/main" id="{ABDF4DDC-847A-4932-A763-7DDAD60A89B1}"/>
              </a:ext>
            </a:extLst>
          </p:cNvPr>
          <p:cNvPicPr>
            <a:picLocks noChangeAspect="1"/>
          </p:cNvPicPr>
          <p:nvPr/>
        </p:nvPicPr>
        <p:blipFill>
          <a:blip r:embed="rId3"/>
          <a:stretch>
            <a:fillRect/>
          </a:stretch>
        </p:blipFill>
        <p:spPr>
          <a:xfrm>
            <a:off x="1432560" y="1228925"/>
            <a:ext cx="6507480" cy="3472875"/>
          </a:xfrm>
          <a:prstGeom prst="rect">
            <a:avLst/>
          </a:prstGeom>
        </p:spPr>
      </p:pic>
    </p:spTree>
    <p:extLst>
      <p:ext uri="{BB962C8B-B14F-4D97-AF65-F5344CB8AC3E}">
        <p14:creationId xmlns:p14="http://schemas.microsoft.com/office/powerpoint/2010/main" val="89283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https://github.com/lilfranck/INF461_GB_YOUMBI_FODOUOP_FRANCOIS/tree/main/creation/src/singleton/singleton1</a:t>
            </a:r>
          </a:p>
        </p:txBody>
      </p:sp>
    </p:spTree>
    <p:extLst>
      <p:ext uri="{BB962C8B-B14F-4D97-AF65-F5344CB8AC3E}">
        <p14:creationId xmlns:p14="http://schemas.microsoft.com/office/powerpoint/2010/main" val="3316798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 particulier</a:t>
            </a:r>
            <a:endParaRPr dirty="0"/>
          </a:p>
        </p:txBody>
      </p:sp>
      <p:sp>
        <p:nvSpPr>
          <p:cNvPr id="1887" name="Google Shape;1887;p43"/>
          <p:cNvSpPr txBox="1">
            <a:spLocks noGrp="1"/>
          </p:cNvSpPr>
          <p:nvPr>
            <p:ph type="subTitle" idx="1"/>
          </p:nvPr>
        </p:nvSpPr>
        <p:spPr>
          <a:xfrm>
            <a:off x="711083" y="1429067"/>
            <a:ext cx="7721833" cy="3122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t>  </a:t>
            </a:r>
            <a:r>
              <a:rPr lang="fr-FR" sz="1800" b="1" dirty="0" err="1"/>
              <a:t>MonteurBurger</a:t>
            </a:r>
            <a:r>
              <a:rPr lang="fr-FR" sz="1800" b="1" dirty="0"/>
              <a:t> : précise une classe abstraite (ou une</a:t>
            </a:r>
          </a:p>
          <a:p>
            <a:pPr marL="0" lvl="0" indent="0" algn="l" rtl="0">
              <a:spcBef>
                <a:spcPts val="0"/>
              </a:spcBef>
              <a:spcAft>
                <a:spcPts val="0"/>
              </a:spcAft>
              <a:buNone/>
            </a:pPr>
            <a:r>
              <a:rPr lang="fr-FR" sz="1800" b="1" dirty="0"/>
              <a:t> interface) pour la création de partie du Burger</a:t>
            </a:r>
          </a:p>
          <a:p>
            <a:pPr marL="0" lvl="0" indent="0" algn="l" rtl="0">
              <a:spcBef>
                <a:spcPts val="0"/>
              </a:spcBef>
              <a:spcAft>
                <a:spcPts val="0"/>
              </a:spcAft>
              <a:buNone/>
            </a:pPr>
            <a:r>
              <a:rPr lang="fr-FR" sz="1800" b="1" dirty="0"/>
              <a:t> </a:t>
            </a:r>
            <a:r>
              <a:rPr lang="fr-FR" sz="1800" b="1" dirty="0" err="1"/>
              <a:t>MonteurBurgerKing</a:t>
            </a:r>
            <a:r>
              <a:rPr lang="fr-FR" sz="1800" b="1" dirty="0"/>
              <a:t> et Burger Royal : construit et assemble des parties des </a:t>
            </a:r>
            <a:r>
              <a:rPr lang="fr-FR" sz="1800" b="1" dirty="0" err="1"/>
              <a:t>differents</a:t>
            </a:r>
            <a:r>
              <a:rPr lang="fr-FR" sz="1800" b="1" dirty="0"/>
              <a:t> burger par implémentation des méthodes du Monteur Abstrait</a:t>
            </a:r>
          </a:p>
          <a:p>
            <a:pPr marL="0" lvl="0" indent="0" algn="l" rtl="0">
              <a:spcBef>
                <a:spcPts val="0"/>
              </a:spcBef>
              <a:spcAft>
                <a:spcPts val="0"/>
              </a:spcAft>
              <a:buNone/>
            </a:pPr>
            <a:r>
              <a:rPr lang="fr-FR" sz="1800" b="1" dirty="0"/>
              <a:t> Directeur : construit un burger en utilisant l’interface du</a:t>
            </a:r>
          </a:p>
          <a:p>
            <a:pPr marL="0" lvl="0" indent="0" algn="l" rtl="0">
              <a:spcBef>
                <a:spcPts val="0"/>
              </a:spcBef>
              <a:spcAft>
                <a:spcPts val="0"/>
              </a:spcAft>
              <a:buNone/>
            </a:pPr>
            <a:r>
              <a:rPr lang="fr-FR" sz="1800" b="1" dirty="0"/>
              <a:t> Monteur</a:t>
            </a:r>
          </a:p>
          <a:p>
            <a:pPr marL="0" lvl="0" indent="0" algn="l" rtl="0">
              <a:spcBef>
                <a:spcPts val="0"/>
              </a:spcBef>
              <a:spcAft>
                <a:spcPts val="0"/>
              </a:spcAft>
              <a:buNone/>
            </a:pPr>
            <a:r>
              <a:rPr lang="fr-FR" sz="1800" b="1" dirty="0"/>
              <a:t> Burger : représente l’objet complexe en cours de</a:t>
            </a:r>
          </a:p>
          <a:p>
            <a:pPr marL="0" lvl="0" indent="0" algn="l" rtl="0">
              <a:spcBef>
                <a:spcPts val="0"/>
              </a:spcBef>
              <a:spcAft>
                <a:spcPts val="0"/>
              </a:spcAft>
              <a:buNone/>
            </a:pPr>
            <a:r>
              <a:rPr lang="fr-FR" sz="1800" b="1" dirty="0"/>
              <a:t> construction</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27707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3" name="Image 2">
            <a:extLst>
              <a:ext uri="{FF2B5EF4-FFF2-40B4-BE49-F238E27FC236}">
                <a16:creationId xmlns:a16="http://schemas.microsoft.com/office/drawing/2014/main" id="{DB48A6A8-2F94-4DC0-817F-DAAC8B37AD95}"/>
              </a:ext>
            </a:extLst>
          </p:cNvPr>
          <p:cNvPicPr>
            <a:picLocks noChangeAspect="1"/>
          </p:cNvPicPr>
          <p:nvPr/>
        </p:nvPicPr>
        <p:blipFill>
          <a:blip r:embed="rId3"/>
          <a:stretch>
            <a:fillRect/>
          </a:stretch>
        </p:blipFill>
        <p:spPr>
          <a:xfrm>
            <a:off x="1104900" y="1419013"/>
            <a:ext cx="6934200" cy="2914104"/>
          </a:xfrm>
          <a:prstGeom prst="rect">
            <a:avLst/>
          </a:prstGeom>
        </p:spPr>
      </p:pic>
    </p:spTree>
    <p:extLst>
      <p:ext uri="{BB962C8B-B14F-4D97-AF65-F5344CB8AC3E}">
        <p14:creationId xmlns:p14="http://schemas.microsoft.com/office/powerpoint/2010/main" val="3967631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https://github.com/lilfranck/INF461_GB_YOUMBI_FODOUOP_FRANCOIS/tree/main/creation/</a:t>
            </a:r>
            <a:r>
              <a:rPr lang="fr-FR" sz="2400">
                <a:latin typeface="+mn-lt"/>
              </a:rPr>
              <a:t>src/ singleton/singleton2</a:t>
            </a:r>
            <a:endParaRPr lang="fr-FR" sz="2400" dirty="0">
              <a:latin typeface="+mn-lt"/>
            </a:endParaRPr>
          </a:p>
        </p:txBody>
      </p:sp>
    </p:spTree>
    <p:extLst>
      <p:ext uri="{BB962C8B-B14F-4D97-AF65-F5344CB8AC3E}">
        <p14:creationId xmlns:p14="http://schemas.microsoft.com/office/powerpoint/2010/main" val="217849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741680" y="2198225"/>
            <a:ext cx="3372233" cy="980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8C7B23"/>
                </a:solidFill>
              </a:rPr>
              <a:t>ADAPTER</a:t>
            </a:r>
            <a:endParaRPr dirty="0">
              <a:solidFill>
                <a:schemeClr val="lt2"/>
              </a:solidFill>
            </a:endParaRPr>
          </a:p>
        </p:txBody>
      </p:sp>
      <p:sp>
        <p:nvSpPr>
          <p:cNvPr id="1835" name="Google Shape;1835;p42"/>
          <p:cNvSpPr txBox="1">
            <a:spLocks noGrp="1"/>
          </p:cNvSpPr>
          <p:nvPr>
            <p:ph type="title" idx="2"/>
          </p:nvPr>
        </p:nvSpPr>
        <p:spPr>
          <a:xfrm>
            <a:off x="100122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1836" name="Google Shape;1836;p42"/>
          <p:cNvCxnSpPr/>
          <p:nvPr/>
        </p:nvCxnSpPr>
        <p:spPr>
          <a:xfrm>
            <a:off x="113942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030088"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269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Adapter</a:t>
            </a:r>
            <a:endParaRPr dirty="0"/>
          </a:p>
        </p:txBody>
      </p:sp>
      <p:sp>
        <p:nvSpPr>
          <p:cNvPr id="1887" name="Google Shape;1887;p43"/>
          <p:cNvSpPr txBox="1">
            <a:spLocks noGrp="1"/>
          </p:cNvSpPr>
          <p:nvPr>
            <p:ph type="subTitle" idx="1"/>
          </p:nvPr>
        </p:nvSpPr>
        <p:spPr>
          <a:xfrm>
            <a:off x="711083" y="1429067"/>
            <a:ext cx="7721833" cy="31226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b="1" dirty="0"/>
              <a:t> Son but est de convertir l’interface d’une</a:t>
            </a:r>
          </a:p>
          <a:p>
            <a:pPr marL="0" lvl="0" indent="0" algn="ctr" rtl="0">
              <a:spcBef>
                <a:spcPts val="0"/>
              </a:spcBef>
              <a:spcAft>
                <a:spcPts val="0"/>
              </a:spcAft>
              <a:buNone/>
            </a:pPr>
            <a:r>
              <a:rPr lang="fr-FR" sz="1800" b="1" dirty="0"/>
              <a:t> classe existante en un autre attendue</a:t>
            </a:r>
          </a:p>
          <a:p>
            <a:pPr marL="0" lvl="0" indent="0" algn="ctr" rtl="0">
              <a:spcBef>
                <a:spcPts val="0"/>
              </a:spcBef>
              <a:spcAft>
                <a:spcPts val="0"/>
              </a:spcAft>
              <a:buNone/>
            </a:pPr>
            <a:r>
              <a:rPr lang="fr-FR" sz="1800" b="1" dirty="0"/>
              <a:t> par le client également existants afin</a:t>
            </a:r>
          </a:p>
          <a:p>
            <a:pPr marL="0" lvl="0" indent="0" algn="ctr" rtl="0">
              <a:spcBef>
                <a:spcPts val="0"/>
              </a:spcBef>
              <a:spcAft>
                <a:spcPts val="0"/>
              </a:spcAft>
              <a:buNone/>
            </a:pPr>
            <a:r>
              <a:rPr lang="fr-FR" sz="1800" b="1" dirty="0"/>
              <a:t> qu’ils puissent travailler ensemble.</a:t>
            </a:r>
          </a:p>
          <a:p>
            <a:pPr marL="0" lvl="0" indent="0" algn="ctr" rtl="0">
              <a:spcBef>
                <a:spcPts val="0"/>
              </a:spcBef>
              <a:spcAft>
                <a:spcPts val="0"/>
              </a:spcAft>
              <a:buNone/>
            </a:pPr>
            <a:r>
              <a:rPr lang="fr-FR" sz="1800" b="1" dirty="0"/>
              <a:t> Il s’agit de confier à une classe existante</a:t>
            </a:r>
          </a:p>
          <a:p>
            <a:pPr marL="0" lvl="0" indent="0" algn="ctr" rtl="0">
              <a:spcBef>
                <a:spcPts val="0"/>
              </a:spcBef>
              <a:spcAft>
                <a:spcPts val="0"/>
              </a:spcAft>
              <a:buNone/>
            </a:pPr>
            <a:r>
              <a:rPr lang="fr-FR" sz="1800" b="1" dirty="0"/>
              <a:t> une nouvelle interface pour répondre aux</a:t>
            </a:r>
          </a:p>
          <a:p>
            <a:pPr marL="0" lvl="0" indent="0" algn="ctr" rtl="0">
              <a:spcBef>
                <a:spcPts val="0"/>
              </a:spcBef>
              <a:spcAft>
                <a:spcPts val="0"/>
              </a:spcAft>
              <a:buNone/>
            </a:pPr>
            <a:r>
              <a:rPr lang="fr-FR" sz="1800" b="1" dirty="0"/>
              <a:t> besoins de clients</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4523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495100" y="426890"/>
            <a:ext cx="4153800"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Factory Method</a:t>
            </a:r>
            <a:endParaRPr dirty="0"/>
          </a:p>
        </p:txBody>
      </p:sp>
      <p:sp>
        <p:nvSpPr>
          <p:cNvPr id="1887" name="Google Shape;1887;p43"/>
          <p:cNvSpPr txBox="1">
            <a:spLocks noGrp="1"/>
          </p:cNvSpPr>
          <p:nvPr>
            <p:ph type="subTitle" idx="1"/>
          </p:nvPr>
        </p:nvSpPr>
        <p:spPr>
          <a:xfrm>
            <a:off x="710967" y="1672908"/>
            <a:ext cx="7722065" cy="14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M" sz="1800" b="1" dirty="0"/>
              <a:t>L</a:t>
            </a:r>
            <a:r>
              <a:rPr lang="en" sz="1800" b="1" dirty="0"/>
              <a:t>e pattern Factory method permet de </a:t>
            </a:r>
            <a:r>
              <a:rPr lang="fr-FR" sz="1800" b="1" dirty="0"/>
              <a:t>Déclarer une fabrique avec une méthode de création de l’objet qui attend les données nécessaires pour déterminer le type de l’objet à créer. </a:t>
            </a:r>
          </a:p>
          <a:p>
            <a:pPr marL="0" lvl="0" indent="0" algn="ctr" rtl="0">
              <a:spcBef>
                <a:spcPts val="0"/>
              </a:spcBef>
              <a:spcAft>
                <a:spcPts val="0"/>
              </a:spcAft>
              <a:buNone/>
            </a:pPr>
            <a:endParaRPr lang="fr-FR" sz="1800" b="1" dirty="0"/>
          </a:p>
          <a:p>
            <a:pPr marL="0" lvl="0" indent="0" algn="ctr" rtl="0">
              <a:spcBef>
                <a:spcPts val="0"/>
              </a:spcBef>
              <a:spcAft>
                <a:spcPts val="0"/>
              </a:spcAft>
              <a:buNone/>
            </a:pPr>
            <a:r>
              <a:rPr lang="fr-FR" sz="1800" b="1" dirty="0" err="1"/>
              <a:t>Exemple:</a:t>
            </a:r>
            <a:r>
              <a:rPr lang="fr-FR" sz="1800" dirty="0" err="1">
                <a:latin typeface="Heading Now Trial 64" panose="00000500000000000000" pitchFamily="2" charset="0"/>
              </a:rPr>
              <a:t>On</a:t>
            </a:r>
            <a:r>
              <a:rPr lang="fr-FR" sz="1800" dirty="0">
                <a:latin typeface="Heading Now Trial 64" panose="00000500000000000000" pitchFamily="2" charset="0"/>
              </a:rPr>
              <a:t> gère </a:t>
            </a:r>
            <a:r>
              <a:rPr lang="fr-FR" sz="1800" dirty="0" err="1">
                <a:latin typeface="Heading Now Trial 64" panose="00000500000000000000" pitchFamily="2" charset="0"/>
              </a:rPr>
              <a:t>quatres</a:t>
            </a:r>
            <a:r>
              <a:rPr lang="fr-FR" sz="1800" dirty="0">
                <a:latin typeface="Heading Now Trial 64" panose="00000500000000000000" pitchFamily="2" charset="0"/>
              </a:rPr>
              <a:t> types de produits dans un système. Mais le programme qui se charge de manipuler ces produits ne connait le type de produit à exécuter que lors de l’exécution. On souhaite utiliser le pattern </a:t>
            </a:r>
            <a:r>
              <a:rPr lang="fr-FR" sz="1800" b="1" dirty="0" err="1">
                <a:latin typeface="Heading Now Trial 64" panose="00000500000000000000" pitchFamily="2" charset="0"/>
              </a:rPr>
              <a:t>Factory</a:t>
            </a:r>
            <a:r>
              <a:rPr lang="fr-FR" sz="1800" b="1" dirty="0">
                <a:latin typeface="Heading Now Trial 64" panose="00000500000000000000" pitchFamily="2" charset="0"/>
              </a:rPr>
              <a:t> Method </a:t>
            </a:r>
            <a:r>
              <a:rPr lang="fr-FR" sz="1800" dirty="0">
                <a:latin typeface="Heading Now Trial 64" panose="00000500000000000000" pitchFamily="2" charset="0"/>
              </a:rPr>
              <a:t>pour gérer cette situation.</a:t>
            </a:r>
            <a:r>
              <a:rPr lang="fr-FR" sz="1800" b="1" dirty="0"/>
              <a:t> </a:t>
            </a:r>
            <a:endParaRPr b="1" dirty="0"/>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3" name="Image 2">
            <a:extLst>
              <a:ext uri="{FF2B5EF4-FFF2-40B4-BE49-F238E27FC236}">
                <a16:creationId xmlns:a16="http://schemas.microsoft.com/office/drawing/2014/main" id="{1B3BCA0D-9F64-4A08-B95C-2AF465E04FBF}"/>
              </a:ext>
            </a:extLst>
          </p:cNvPr>
          <p:cNvPicPr>
            <a:picLocks noChangeAspect="1"/>
          </p:cNvPicPr>
          <p:nvPr/>
        </p:nvPicPr>
        <p:blipFill rotWithShape="1">
          <a:blip r:embed="rId3"/>
          <a:srcRect l="6833" t="28889" r="32666" b="13778"/>
          <a:stretch/>
        </p:blipFill>
        <p:spPr>
          <a:xfrm>
            <a:off x="1676400" y="1478280"/>
            <a:ext cx="5532120" cy="2948940"/>
          </a:xfrm>
          <a:prstGeom prst="rect">
            <a:avLst/>
          </a:prstGeom>
        </p:spPr>
      </p:pic>
    </p:spTree>
    <p:extLst>
      <p:ext uri="{BB962C8B-B14F-4D97-AF65-F5344CB8AC3E}">
        <p14:creationId xmlns:p14="http://schemas.microsoft.com/office/powerpoint/2010/main" val="4160868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https://github.com/lilfranck/INF461_GB_YOUMBI_FODOUOP_FRANCOIS/tree/main/structuration/src/adapter1</a:t>
            </a:r>
          </a:p>
        </p:txBody>
      </p:sp>
    </p:spTree>
    <p:extLst>
      <p:ext uri="{BB962C8B-B14F-4D97-AF65-F5344CB8AC3E}">
        <p14:creationId xmlns:p14="http://schemas.microsoft.com/office/powerpoint/2010/main" val="396977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 particulier</a:t>
            </a:r>
            <a:endParaRPr dirty="0"/>
          </a:p>
        </p:txBody>
      </p:sp>
      <p:sp>
        <p:nvSpPr>
          <p:cNvPr id="1887" name="Google Shape;1887;p43"/>
          <p:cNvSpPr txBox="1">
            <a:spLocks noGrp="1"/>
          </p:cNvSpPr>
          <p:nvPr>
            <p:ph type="subTitle" idx="1"/>
          </p:nvPr>
        </p:nvSpPr>
        <p:spPr>
          <a:xfrm>
            <a:off x="711083" y="1653541"/>
            <a:ext cx="7721833" cy="289813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sz="1800" b="1" dirty="0"/>
              <a:t>   On a développé un programme qui sait utiliser une interface qui offre des services pour gérer les carrés. Seulement, nous ne disposons qu’une classe qui manipule les rectangles et les trapèzes : définir les paramètres du rectangle et ceux du trapèze, calculer leur périmètre et leur aire.</a:t>
            </a:r>
          </a:p>
          <a:p>
            <a:pPr marL="0" lvl="0" indent="0" algn="just" rtl="0">
              <a:spcBef>
                <a:spcPts val="0"/>
              </a:spcBef>
              <a:spcAft>
                <a:spcPts val="0"/>
              </a:spcAft>
              <a:buNone/>
            </a:pPr>
            <a:r>
              <a:rPr lang="fr-FR" sz="1800" b="1" dirty="0"/>
              <a:t> On souhaite utiliser ces classe sans changer l’interface que</a:t>
            </a:r>
          </a:p>
          <a:p>
            <a:pPr marL="0" lvl="0" indent="0" algn="just" rtl="0">
              <a:spcBef>
                <a:spcPts val="0"/>
              </a:spcBef>
              <a:spcAft>
                <a:spcPts val="0"/>
              </a:spcAft>
              <a:buNone/>
            </a:pPr>
            <a:r>
              <a:rPr lang="fr-FR" sz="1800" b="1" dirty="0"/>
              <a:t> connaît notre Programme</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80791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4" name="Image 3">
            <a:extLst>
              <a:ext uri="{FF2B5EF4-FFF2-40B4-BE49-F238E27FC236}">
                <a16:creationId xmlns:a16="http://schemas.microsoft.com/office/drawing/2014/main" id="{191570B5-D5BA-4E9D-965D-AD72E2BC3D42}"/>
              </a:ext>
            </a:extLst>
          </p:cNvPr>
          <p:cNvPicPr>
            <a:picLocks noChangeAspect="1"/>
          </p:cNvPicPr>
          <p:nvPr/>
        </p:nvPicPr>
        <p:blipFill rotWithShape="1">
          <a:blip r:embed="rId3"/>
          <a:srcRect l="5333" t="26518" r="34083" b="17926"/>
          <a:stretch/>
        </p:blipFill>
        <p:spPr>
          <a:xfrm>
            <a:off x="1569720" y="1390917"/>
            <a:ext cx="6004560" cy="3097263"/>
          </a:xfrm>
          <a:prstGeom prst="rect">
            <a:avLst/>
          </a:prstGeom>
        </p:spPr>
      </p:pic>
    </p:spTree>
    <p:extLst>
      <p:ext uri="{BB962C8B-B14F-4D97-AF65-F5344CB8AC3E}">
        <p14:creationId xmlns:p14="http://schemas.microsoft.com/office/powerpoint/2010/main" val="3328858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https://github.com/lilfranck/INF461_GB_YOUMBI_FODOUOP_FRANCOIS/tree/main/structuration/src/adapter2</a:t>
            </a:r>
          </a:p>
        </p:txBody>
      </p:sp>
    </p:spTree>
    <p:extLst>
      <p:ext uri="{BB962C8B-B14F-4D97-AF65-F5344CB8AC3E}">
        <p14:creationId xmlns:p14="http://schemas.microsoft.com/office/powerpoint/2010/main" val="2921405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741680" y="2198225"/>
            <a:ext cx="3563620" cy="980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8C7B23"/>
                </a:solidFill>
              </a:rPr>
              <a:t>COMPOSITE</a:t>
            </a:r>
            <a:endParaRPr dirty="0">
              <a:solidFill>
                <a:schemeClr val="lt2"/>
              </a:solidFill>
            </a:endParaRPr>
          </a:p>
        </p:txBody>
      </p:sp>
      <p:sp>
        <p:nvSpPr>
          <p:cNvPr id="1835" name="Google Shape;1835;p42"/>
          <p:cNvSpPr txBox="1">
            <a:spLocks noGrp="1"/>
          </p:cNvSpPr>
          <p:nvPr>
            <p:ph type="title" idx="2"/>
          </p:nvPr>
        </p:nvSpPr>
        <p:spPr>
          <a:xfrm>
            <a:off x="100122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1836" name="Google Shape;1836;p42"/>
          <p:cNvCxnSpPr/>
          <p:nvPr/>
        </p:nvCxnSpPr>
        <p:spPr>
          <a:xfrm>
            <a:off x="113942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030088"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6683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Composite</a:t>
            </a:r>
            <a:endParaRPr dirty="0"/>
          </a:p>
        </p:txBody>
      </p:sp>
      <p:sp>
        <p:nvSpPr>
          <p:cNvPr id="1887" name="Google Shape;1887;p43"/>
          <p:cNvSpPr txBox="1">
            <a:spLocks noGrp="1"/>
          </p:cNvSpPr>
          <p:nvPr>
            <p:ph type="subTitle" idx="1"/>
          </p:nvPr>
        </p:nvSpPr>
        <p:spPr>
          <a:xfrm>
            <a:off x="711083" y="1429067"/>
            <a:ext cx="7721833" cy="31226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b="1" dirty="0"/>
              <a:t> Il permet de combiner des objets en</a:t>
            </a:r>
          </a:p>
          <a:p>
            <a:pPr marL="0" lvl="0" indent="0" algn="ctr" rtl="0">
              <a:spcBef>
                <a:spcPts val="0"/>
              </a:spcBef>
              <a:spcAft>
                <a:spcPts val="0"/>
              </a:spcAft>
              <a:buNone/>
            </a:pPr>
            <a:r>
              <a:rPr lang="fr-FR" sz="1800" b="1" dirty="0"/>
              <a:t> structures plus grandes.</a:t>
            </a:r>
          </a:p>
          <a:p>
            <a:pPr marL="0" lvl="0" indent="0" algn="ctr" rtl="0">
              <a:spcBef>
                <a:spcPts val="0"/>
              </a:spcBef>
              <a:spcAft>
                <a:spcPts val="0"/>
              </a:spcAft>
              <a:buNone/>
            </a:pPr>
            <a:r>
              <a:rPr lang="fr-FR" sz="1800" b="1" dirty="0"/>
              <a:t> Il décrit une façon de traiter de la même</a:t>
            </a:r>
          </a:p>
          <a:p>
            <a:pPr marL="0" lvl="0" indent="0" algn="ctr" rtl="0">
              <a:spcBef>
                <a:spcPts val="0"/>
              </a:spcBef>
              <a:spcAft>
                <a:spcPts val="0"/>
              </a:spcAft>
              <a:buNone/>
            </a:pPr>
            <a:r>
              <a:rPr lang="fr-FR" sz="1800" b="1" dirty="0"/>
              <a:t> manière les objets simples et les objets</a:t>
            </a:r>
          </a:p>
          <a:p>
            <a:pPr marL="0" lvl="0" indent="0" algn="ctr" rtl="0">
              <a:spcBef>
                <a:spcPts val="0"/>
              </a:spcBef>
              <a:spcAft>
                <a:spcPts val="0"/>
              </a:spcAft>
              <a:buNone/>
            </a:pPr>
            <a:r>
              <a:rPr lang="fr-FR" sz="1800" b="1" dirty="0"/>
              <a:t> composites .</a:t>
            </a:r>
          </a:p>
          <a:p>
            <a:pPr marL="0" lvl="0" indent="0" algn="ctr" rtl="0">
              <a:spcBef>
                <a:spcPts val="0"/>
              </a:spcBef>
              <a:spcAft>
                <a:spcPts val="0"/>
              </a:spcAft>
              <a:buNone/>
            </a:pPr>
            <a:r>
              <a:rPr lang="fr-FR" sz="1800" b="1" dirty="0"/>
              <a:t> Composer des objets dans des structures</a:t>
            </a:r>
          </a:p>
          <a:p>
            <a:pPr marL="0" lvl="0" indent="0" algn="ctr" rtl="0">
              <a:spcBef>
                <a:spcPts val="0"/>
              </a:spcBef>
              <a:spcAft>
                <a:spcPts val="0"/>
              </a:spcAft>
              <a:buNone/>
            </a:pPr>
            <a:r>
              <a:rPr lang="fr-FR" sz="1800" b="1" dirty="0"/>
              <a:t> arborescentes pour représenter des</a:t>
            </a:r>
          </a:p>
          <a:p>
            <a:pPr marL="0" lvl="0" indent="0" algn="ctr" rtl="0">
              <a:spcBef>
                <a:spcPts val="0"/>
              </a:spcBef>
              <a:spcAft>
                <a:spcPts val="0"/>
              </a:spcAft>
              <a:buNone/>
            </a:pPr>
            <a:r>
              <a:rPr lang="fr-FR" sz="1800" b="1" dirty="0"/>
              <a:t> hiérarchies composants/composés</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27328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4" name="Image 3">
            <a:extLst>
              <a:ext uri="{FF2B5EF4-FFF2-40B4-BE49-F238E27FC236}">
                <a16:creationId xmlns:a16="http://schemas.microsoft.com/office/drawing/2014/main" id="{EC56D974-425E-4241-BDDB-427D84893B37}"/>
              </a:ext>
            </a:extLst>
          </p:cNvPr>
          <p:cNvPicPr>
            <a:picLocks noChangeAspect="1"/>
          </p:cNvPicPr>
          <p:nvPr/>
        </p:nvPicPr>
        <p:blipFill rotWithShape="1">
          <a:blip r:embed="rId3"/>
          <a:srcRect l="20167" t="37481" r="58250" b="30370"/>
          <a:stretch/>
        </p:blipFill>
        <p:spPr>
          <a:xfrm>
            <a:off x="2766060" y="1623059"/>
            <a:ext cx="3779520" cy="3166625"/>
          </a:xfrm>
          <a:prstGeom prst="rect">
            <a:avLst/>
          </a:prstGeom>
        </p:spPr>
      </p:pic>
    </p:spTree>
    <p:extLst>
      <p:ext uri="{BB962C8B-B14F-4D97-AF65-F5344CB8AC3E}">
        <p14:creationId xmlns:p14="http://schemas.microsoft.com/office/powerpoint/2010/main" val="1948640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 PARTICULIER</a:t>
            </a:r>
            <a:endParaRPr dirty="0"/>
          </a:p>
        </p:txBody>
      </p:sp>
      <p:pic>
        <p:nvPicPr>
          <p:cNvPr id="3" name="Image 2">
            <a:extLst>
              <a:ext uri="{FF2B5EF4-FFF2-40B4-BE49-F238E27FC236}">
                <a16:creationId xmlns:a16="http://schemas.microsoft.com/office/drawing/2014/main" id="{FD5B2352-73E7-4AF7-9830-08A73B753BE0}"/>
              </a:ext>
            </a:extLst>
          </p:cNvPr>
          <p:cNvPicPr>
            <a:picLocks noChangeAspect="1"/>
          </p:cNvPicPr>
          <p:nvPr/>
        </p:nvPicPr>
        <p:blipFill>
          <a:blip r:embed="rId3"/>
          <a:stretch>
            <a:fillRect/>
          </a:stretch>
        </p:blipFill>
        <p:spPr>
          <a:xfrm>
            <a:off x="1772101" y="1228925"/>
            <a:ext cx="5599747" cy="3531099"/>
          </a:xfrm>
          <a:prstGeom prst="rect">
            <a:avLst/>
          </a:prstGeom>
        </p:spPr>
      </p:pic>
    </p:spTree>
    <p:extLst>
      <p:ext uri="{BB962C8B-B14F-4D97-AF65-F5344CB8AC3E}">
        <p14:creationId xmlns:p14="http://schemas.microsoft.com/office/powerpoint/2010/main" val="3636905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https://github.com/lilfranck/INF461_GB_YOUMBI_FODOUOP_FRANCOIS/tree/main/structuration/src/composite1</a:t>
            </a:r>
          </a:p>
        </p:txBody>
      </p:sp>
    </p:spTree>
    <p:extLst>
      <p:ext uri="{BB962C8B-B14F-4D97-AF65-F5344CB8AC3E}">
        <p14:creationId xmlns:p14="http://schemas.microsoft.com/office/powerpoint/2010/main" val="400114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22" name="Rectangle 21">
            <a:extLst>
              <a:ext uri="{FF2B5EF4-FFF2-40B4-BE49-F238E27FC236}">
                <a16:creationId xmlns:a16="http://schemas.microsoft.com/office/drawing/2014/main" id="{666C8BA8-18FB-448D-9726-16B2CCB93855}"/>
              </a:ext>
            </a:extLst>
          </p:cNvPr>
          <p:cNvSpPr/>
          <p:nvPr/>
        </p:nvSpPr>
        <p:spPr>
          <a:xfrm>
            <a:off x="481725" y="1374685"/>
            <a:ext cx="1555750" cy="27193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7" name="Image 6">
            <a:extLst>
              <a:ext uri="{FF2B5EF4-FFF2-40B4-BE49-F238E27FC236}">
                <a16:creationId xmlns:a16="http://schemas.microsoft.com/office/drawing/2014/main" id="{655629EF-2D31-42E1-991E-D2155E6AE931}"/>
              </a:ext>
            </a:extLst>
          </p:cNvPr>
          <p:cNvPicPr>
            <a:picLocks noChangeAspect="1"/>
          </p:cNvPicPr>
          <p:nvPr/>
        </p:nvPicPr>
        <p:blipFill rotWithShape="1">
          <a:blip r:embed="rId3"/>
          <a:srcRect l="4667" t="29185" r="37583" b="29037"/>
          <a:stretch/>
        </p:blipFill>
        <p:spPr>
          <a:xfrm>
            <a:off x="2037475" y="1374685"/>
            <a:ext cx="6682740" cy="2719383"/>
          </a:xfrm>
          <a:prstGeom prst="rect">
            <a:avLst/>
          </a:prstGeom>
        </p:spPr>
      </p:pic>
      <p:sp>
        <p:nvSpPr>
          <p:cNvPr id="8" name="Rectangle 7">
            <a:extLst>
              <a:ext uri="{FF2B5EF4-FFF2-40B4-BE49-F238E27FC236}">
                <a16:creationId xmlns:a16="http://schemas.microsoft.com/office/drawing/2014/main" id="{1DA9434E-99E3-493F-8999-DC4863BAF1D9}"/>
              </a:ext>
            </a:extLst>
          </p:cNvPr>
          <p:cNvSpPr/>
          <p:nvPr/>
        </p:nvSpPr>
        <p:spPr>
          <a:xfrm>
            <a:off x="720485" y="3378746"/>
            <a:ext cx="1215390" cy="350520"/>
          </a:xfrm>
          <a:prstGeom prst="rect">
            <a:avLst/>
          </a:prstGeom>
          <a:solidFill>
            <a:srgbClr val="DC892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36C416E-4678-43BB-85F7-17F80A27B43E}"/>
              </a:ext>
            </a:extLst>
          </p:cNvPr>
          <p:cNvSpPr/>
          <p:nvPr/>
        </p:nvSpPr>
        <p:spPr>
          <a:xfrm>
            <a:off x="720485" y="3503206"/>
            <a:ext cx="1215390" cy="45719"/>
          </a:xfrm>
          <a:prstGeom prst="rect">
            <a:avLst/>
          </a:prstGeom>
          <a:solidFill>
            <a:srgbClr val="DC892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C7FCAEB3-328C-4A9B-93A6-E5D2B72EA18A}"/>
              </a:ext>
            </a:extLst>
          </p:cNvPr>
          <p:cNvSpPr txBox="1"/>
          <p:nvPr/>
        </p:nvSpPr>
        <p:spPr>
          <a:xfrm>
            <a:off x="991630" y="3333254"/>
            <a:ext cx="728980" cy="215444"/>
          </a:xfrm>
          <a:prstGeom prst="rect">
            <a:avLst/>
          </a:prstGeom>
          <a:noFill/>
        </p:spPr>
        <p:txBody>
          <a:bodyPr wrap="square" rtlCol="0">
            <a:spAutoFit/>
          </a:bodyPr>
          <a:lstStyle/>
          <a:p>
            <a:r>
              <a:rPr lang="fr-FR" sz="800" b="1" dirty="0" err="1">
                <a:latin typeface="Arial Nova" panose="020B0504020202020204" pitchFamily="34" charset="0"/>
              </a:rPr>
              <a:t>ProduitD</a:t>
            </a:r>
            <a:endParaRPr lang="fr-FR" sz="800" b="1" dirty="0">
              <a:latin typeface="Arial Nova" panose="020B0504020202020204" pitchFamily="34" charset="0"/>
            </a:endParaRPr>
          </a:p>
        </p:txBody>
      </p:sp>
      <p:sp>
        <p:nvSpPr>
          <p:cNvPr id="14" name="ZoneTexte 13">
            <a:extLst>
              <a:ext uri="{FF2B5EF4-FFF2-40B4-BE49-F238E27FC236}">
                <a16:creationId xmlns:a16="http://schemas.microsoft.com/office/drawing/2014/main" id="{63831159-F890-4F59-8F97-DF8D31A8FE43}"/>
              </a:ext>
            </a:extLst>
          </p:cNvPr>
          <p:cNvSpPr txBox="1"/>
          <p:nvPr/>
        </p:nvSpPr>
        <p:spPr>
          <a:xfrm>
            <a:off x="759696" y="3526065"/>
            <a:ext cx="1136967" cy="215444"/>
          </a:xfrm>
          <a:prstGeom prst="rect">
            <a:avLst/>
          </a:prstGeom>
          <a:noFill/>
        </p:spPr>
        <p:txBody>
          <a:bodyPr wrap="square" rtlCol="0">
            <a:spAutoFit/>
          </a:bodyPr>
          <a:lstStyle/>
          <a:p>
            <a:r>
              <a:rPr lang="fr-FR" sz="800" dirty="0">
                <a:latin typeface="Adobe Clean" panose="020B0503020404020204" pitchFamily="34" charset="0"/>
              </a:rPr>
              <a:t>+</a:t>
            </a:r>
            <a:r>
              <a:rPr lang="fr-FR" sz="800" dirty="0" err="1">
                <a:latin typeface="Adobe Clean" panose="020B0503020404020204" pitchFamily="34" charset="0"/>
              </a:rPr>
              <a:t>methodeproduit</a:t>
            </a:r>
            <a:r>
              <a:rPr lang="fr-FR" sz="800" dirty="0">
                <a:latin typeface="Adobe Clean" panose="020B0503020404020204" pitchFamily="34" charset="0"/>
              </a:rPr>
              <a:t>( )</a:t>
            </a:r>
          </a:p>
        </p:txBody>
      </p:sp>
      <p:cxnSp>
        <p:nvCxnSpPr>
          <p:cNvPr id="11" name="Connecteur droit 10">
            <a:extLst>
              <a:ext uri="{FF2B5EF4-FFF2-40B4-BE49-F238E27FC236}">
                <a16:creationId xmlns:a16="http://schemas.microsoft.com/office/drawing/2014/main" id="{87C4A119-52F3-4ABE-9E63-6D44DAE65803}"/>
              </a:ext>
            </a:extLst>
          </p:cNvPr>
          <p:cNvCxnSpPr/>
          <p:nvPr/>
        </p:nvCxnSpPr>
        <p:spPr>
          <a:xfrm flipH="1">
            <a:off x="1297065" y="2883446"/>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D4F39CC4-83DF-4042-9429-3F9BBD9D9483}"/>
              </a:ext>
            </a:extLst>
          </p:cNvPr>
          <p:cNvCxnSpPr>
            <a:cxnSpLocks/>
          </p:cNvCxnSpPr>
          <p:nvPr/>
        </p:nvCxnSpPr>
        <p:spPr>
          <a:xfrm flipH="1">
            <a:off x="1225945" y="2885986"/>
            <a:ext cx="68580" cy="492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693A25FC-F884-4D68-A48E-3A8672C9B8A5}"/>
              </a:ext>
            </a:extLst>
          </p:cNvPr>
          <p:cNvCxnSpPr>
            <a:cxnSpLocks/>
          </p:cNvCxnSpPr>
          <p:nvPr/>
        </p:nvCxnSpPr>
        <p:spPr>
          <a:xfrm flipH="1">
            <a:off x="1147206" y="3919536"/>
            <a:ext cx="7186174" cy="281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cteur droit avec flèche 20">
            <a:extLst>
              <a:ext uri="{FF2B5EF4-FFF2-40B4-BE49-F238E27FC236}">
                <a16:creationId xmlns:a16="http://schemas.microsoft.com/office/drawing/2014/main" id="{70D046AF-35F3-4420-A303-798E95A2A672}"/>
              </a:ext>
            </a:extLst>
          </p:cNvPr>
          <p:cNvCxnSpPr>
            <a:cxnSpLocks/>
          </p:cNvCxnSpPr>
          <p:nvPr/>
        </p:nvCxnSpPr>
        <p:spPr>
          <a:xfrm flipV="1">
            <a:off x="1172605" y="3741510"/>
            <a:ext cx="0" cy="20619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Rectangle 25">
            <a:extLst>
              <a:ext uri="{FF2B5EF4-FFF2-40B4-BE49-F238E27FC236}">
                <a16:creationId xmlns:a16="http://schemas.microsoft.com/office/drawing/2014/main" id="{33739F9B-7368-4C54-8367-59146CB9663E}"/>
              </a:ext>
            </a:extLst>
          </p:cNvPr>
          <p:cNvSpPr/>
          <p:nvPr/>
        </p:nvSpPr>
        <p:spPr>
          <a:xfrm>
            <a:off x="1159984" y="1374685"/>
            <a:ext cx="1555750" cy="13843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318EF9CF-8C0D-4222-ABF5-C48B4378C03A}"/>
              </a:ext>
            </a:extLst>
          </p:cNvPr>
          <p:cNvSpPr/>
          <p:nvPr/>
        </p:nvSpPr>
        <p:spPr>
          <a:xfrm>
            <a:off x="1347627" y="4043996"/>
            <a:ext cx="1555750" cy="50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2F0E7320-E26B-4D52-A5DF-EB52EC3C5B1C}"/>
              </a:ext>
            </a:extLst>
          </p:cNvPr>
          <p:cNvSpPr/>
          <p:nvPr/>
        </p:nvSpPr>
        <p:spPr>
          <a:xfrm>
            <a:off x="1462007" y="3145109"/>
            <a:ext cx="999013" cy="185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 name="Connecteur droit avec flèche 31">
            <a:extLst>
              <a:ext uri="{FF2B5EF4-FFF2-40B4-BE49-F238E27FC236}">
                <a16:creationId xmlns:a16="http://schemas.microsoft.com/office/drawing/2014/main" id="{2A72B192-0DC6-4BE8-BF88-F89BE978C80B}"/>
              </a:ext>
            </a:extLst>
          </p:cNvPr>
          <p:cNvCxnSpPr>
            <a:cxnSpLocks/>
          </p:cNvCxnSpPr>
          <p:nvPr/>
        </p:nvCxnSpPr>
        <p:spPr>
          <a:xfrm flipV="1">
            <a:off x="8333380" y="2641600"/>
            <a:ext cx="0" cy="127793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352860" y="426890"/>
            <a:ext cx="452546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 particulier</a:t>
            </a:r>
            <a:endParaRPr dirty="0"/>
          </a:p>
        </p:txBody>
      </p:sp>
      <p:sp>
        <p:nvSpPr>
          <p:cNvPr id="1887" name="Google Shape;1887;p43"/>
          <p:cNvSpPr txBox="1">
            <a:spLocks noGrp="1"/>
          </p:cNvSpPr>
          <p:nvPr>
            <p:ph type="subTitle" idx="1"/>
          </p:nvPr>
        </p:nvSpPr>
        <p:spPr>
          <a:xfrm>
            <a:off x="754673" y="1623061"/>
            <a:ext cx="7721833" cy="289813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sz="1600" dirty="0">
                <a:latin typeface="+mn-lt"/>
              </a:rPr>
              <a:t>   On considère un système de gestion de fichiers. Ce système gère des dossiers(répertoires) et chaque répertoire peut contenir des sous répertoires (pouvant eux aussi contenir des sous répertoires) et des fichiers. Le système ne connait que 2 types de fichiers : les fichiers TXT et les fichiers PDF.</a:t>
            </a:r>
          </a:p>
          <a:p>
            <a:pPr marL="0" lvl="0" indent="0" algn="just" rtl="0">
              <a:spcBef>
                <a:spcPts val="0"/>
              </a:spcBef>
              <a:spcAft>
                <a:spcPts val="0"/>
              </a:spcAft>
              <a:buNone/>
            </a:pPr>
            <a:r>
              <a:rPr lang="fr-FR" sz="1600" dirty="0">
                <a:latin typeface="+mn-lt"/>
              </a:rPr>
              <a:t>Chaque élément du système de fichier est caractérisé par :</a:t>
            </a:r>
          </a:p>
          <a:p>
            <a:pPr marL="285750" lvl="0" indent="-285750" algn="just" rtl="0">
              <a:spcBef>
                <a:spcPts val="0"/>
              </a:spcBef>
              <a:spcAft>
                <a:spcPts val="0"/>
              </a:spcAft>
              <a:buFontTx/>
              <a:buChar char="-"/>
            </a:pPr>
            <a:r>
              <a:rPr lang="fr-FR" sz="1600" dirty="0">
                <a:latin typeface="+mn-lt"/>
              </a:rPr>
              <a:t>Deux attributs : nom et type (txt, </a:t>
            </a:r>
            <a:r>
              <a:rPr lang="fr-FR" sz="1600" dirty="0" err="1">
                <a:latin typeface="+mn-lt"/>
              </a:rPr>
              <a:t>pdf</a:t>
            </a:r>
            <a:r>
              <a:rPr lang="fr-FR" sz="1600" dirty="0">
                <a:latin typeface="+mn-lt"/>
              </a:rPr>
              <a:t>, ou dossier)</a:t>
            </a:r>
          </a:p>
          <a:p>
            <a:pPr marL="285750" lvl="0" indent="-285750" algn="just" rtl="0">
              <a:spcBef>
                <a:spcPts val="0"/>
              </a:spcBef>
              <a:spcAft>
                <a:spcPts val="0"/>
              </a:spcAft>
              <a:buFontTx/>
              <a:buChar char="-"/>
            </a:pPr>
            <a:r>
              <a:rPr lang="fr-FR" sz="1600" dirty="0">
                <a:latin typeface="+mn-lt"/>
              </a:rPr>
              <a:t>Des méthodes : </a:t>
            </a:r>
            <a:r>
              <a:rPr lang="fr-FR" sz="1600" dirty="0" err="1">
                <a:latin typeface="+mn-lt"/>
              </a:rPr>
              <a:t>decrire</a:t>
            </a:r>
            <a:r>
              <a:rPr lang="fr-FR" sz="1600" dirty="0">
                <a:latin typeface="+mn-lt"/>
              </a:rPr>
              <a:t> : affiche le nom et le type de l’élément. </a:t>
            </a:r>
          </a:p>
          <a:p>
            <a:pPr marL="285750" lvl="0" indent="-285750" algn="just" rtl="0">
              <a:spcBef>
                <a:spcPts val="0"/>
              </a:spcBef>
              <a:spcAft>
                <a:spcPts val="0"/>
              </a:spcAft>
              <a:buFontTx/>
              <a:buChar char="-"/>
            </a:pPr>
            <a:endParaRPr lang="fr-FR" sz="1600" dirty="0">
              <a:latin typeface="+mn-lt"/>
            </a:endParaRPr>
          </a:p>
          <a:p>
            <a:pPr marL="0" lvl="0" indent="0" algn="just" rtl="0">
              <a:spcBef>
                <a:spcPts val="0"/>
              </a:spcBef>
              <a:spcAft>
                <a:spcPts val="0"/>
              </a:spcAft>
            </a:pPr>
            <a:r>
              <a:rPr lang="fr-FR" sz="1600" dirty="0">
                <a:latin typeface="+mn-lt"/>
              </a:rPr>
              <a:t>Un dossier affiche en plus, la description de tous les éléments qu’il contient. ajouter un élément à un autre supprimer un élément d’un </a:t>
            </a:r>
            <a:r>
              <a:rPr lang="fr-FR" sz="1600" dirty="0" err="1">
                <a:latin typeface="+mn-lt"/>
              </a:rPr>
              <a:t>autreobtenir</a:t>
            </a:r>
            <a:r>
              <a:rPr lang="fr-FR" sz="1600" dirty="0">
                <a:latin typeface="+mn-lt"/>
              </a:rPr>
              <a:t> le </a:t>
            </a:r>
            <a:r>
              <a:rPr lang="fr-FR" sz="1600" dirty="0" err="1">
                <a:latin typeface="+mn-lt"/>
              </a:rPr>
              <a:t>ieme</a:t>
            </a:r>
            <a:r>
              <a:rPr lang="fr-FR" sz="1600" dirty="0">
                <a:latin typeface="+mn-lt"/>
              </a:rPr>
              <a:t> élément d’un autre </a:t>
            </a:r>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57114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pic>
        <p:nvPicPr>
          <p:cNvPr id="9" name="Image 8">
            <a:extLst>
              <a:ext uri="{FF2B5EF4-FFF2-40B4-BE49-F238E27FC236}">
                <a16:creationId xmlns:a16="http://schemas.microsoft.com/office/drawing/2014/main" id="{67C6CA17-7B50-470D-AEF5-E9B6E56221C9}"/>
              </a:ext>
            </a:extLst>
          </p:cNvPr>
          <p:cNvPicPr>
            <a:picLocks noChangeAspect="1"/>
          </p:cNvPicPr>
          <p:nvPr/>
        </p:nvPicPr>
        <p:blipFill>
          <a:blip r:embed="rId3"/>
          <a:stretch>
            <a:fillRect/>
          </a:stretch>
        </p:blipFill>
        <p:spPr>
          <a:xfrm>
            <a:off x="1836420" y="1172661"/>
            <a:ext cx="5714047" cy="3603174"/>
          </a:xfrm>
          <a:prstGeom prst="rect">
            <a:avLst/>
          </a:prstGeom>
        </p:spPr>
      </p:pic>
    </p:spTree>
    <p:extLst>
      <p:ext uri="{BB962C8B-B14F-4D97-AF65-F5344CB8AC3E}">
        <p14:creationId xmlns:p14="http://schemas.microsoft.com/office/powerpoint/2010/main" val="3332214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 name="Espace réservé du texte 2">
            <a:extLst>
              <a:ext uri="{FF2B5EF4-FFF2-40B4-BE49-F238E27FC236}">
                <a16:creationId xmlns:a16="http://schemas.microsoft.com/office/drawing/2014/main" id="{12E51A0C-FC5C-465D-8707-782622528832}"/>
              </a:ext>
            </a:extLst>
          </p:cNvPr>
          <p:cNvSpPr>
            <a:spLocks noGrp="1"/>
          </p:cNvSpPr>
          <p:nvPr>
            <p:ph type="body" idx="1"/>
          </p:nvPr>
        </p:nvSpPr>
        <p:spPr>
          <a:xfrm>
            <a:off x="1208088" y="1762125"/>
            <a:ext cx="6998363" cy="2319338"/>
          </a:xfrm>
        </p:spPr>
        <p:txBody>
          <a:bodyPr/>
          <a:lstStyle/>
          <a:p>
            <a:r>
              <a:rPr lang="fr-FR" sz="2400" b="1" dirty="0"/>
              <a:t>Lien GitHub</a:t>
            </a:r>
          </a:p>
          <a:p>
            <a:endParaRPr lang="fr-FR" sz="2400" b="1" dirty="0"/>
          </a:p>
          <a:p>
            <a:r>
              <a:rPr lang="fr-FR" sz="2400" dirty="0">
                <a:latin typeface="+mn-lt"/>
              </a:rPr>
              <a:t>https://github.com/lilfranck/INF461_GB_YOUMBI_FODOUOP_FRANCOIS/tree/main/structuration/src/adapter2</a:t>
            </a:r>
          </a:p>
        </p:txBody>
      </p:sp>
    </p:spTree>
    <p:extLst>
      <p:ext uri="{BB962C8B-B14F-4D97-AF65-F5344CB8AC3E}">
        <p14:creationId xmlns:p14="http://schemas.microsoft.com/office/powerpoint/2010/main" val="303208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42" name="Espace réservé du texte 2">
            <a:extLst>
              <a:ext uri="{FF2B5EF4-FFF2-40B4-BE49-F238E27FC236}">
                <a16:creationId xmlns:a16="http://schemas.microsoft.com/office/drawing/2014/main" id="{1E1CA223-EA41-4174-BABD-E9A96C76BC3B}"/>
              </a:ext>
            </a:extLst>
          </p:cNvPr>
          <p:cNvSpPr>
            <a:spLocks noGrp="1"/>
          </p:cNvSpPr>
          <p:nvPr>
            <p:ph type="body" idx="1"/>
          </p:nvPr>
        </p:nvSpPr>
        <p:spPr>
          <a:xfrm>
            <a:off x="1208088" y="1762125"/>
            <a:ext cx="6720570" cy="2319338"/>
          </a:xfrm>
        </p:spPr>
        <p:txBody>
          <a:bodyPr/>
          <a:lstStyle/>
          <a:p>
            <a:r>
              <a:rPr lang="fr-FR" sz="2400" b="1" dirty="0"/>
              <a:t>Lien GitHub</a:t>
            </a:r>
          </a:p>
          <a:p>
            <a:endParaRPr lang="fr-FR" sz="2400" b="1" dirty="0"/>
          </a:p>
          <a:p>
            <a:r>
              <a:rPr lang="fr-FR" sz="2400" dirty="0">
                <a:latin typeface="+mn-lt"/>
              </a:rPr>
              <a:t>https://github.com/lilfranck/INF461_GB_YOUMBI_FODOUOP_FRANCOIS/tree/main/creation/src/factoryMethod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1001225" y="2198225"/>
            <a:ext cx="2974500" cy="980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FACTORY</a:t>
            </a:r>
            <a:endParaRPr dirty="0">
              <a:solidFill>
                <a:schemeClr val="lt2"/>
              </a:solidFill>
            </a:endParaRPr>
          </a:p>
        </p:txBody>
      </p:sp>
      <p:sp>
        <p:nvSpPr>
          <p:cNvPr id="1835" name="Google Shape;1835;p42"/>
          <p:cNvSpPr txBox="1">
            <a:spLocks noGrp="1"/>
          </p:cNvSpPr>
          <p:nvPr>
            <p:ph type="title" idx="2"/>
          </p:nvPr>
        </p:nvSpPr>
        <p:spPr>
          <a:xfrm>
            <a:off x="100122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1836" name="Google Shape;1836;p42"/>
          <p:cNvCxnSpPr/>
          <p:nvPr/>
        </p:nvCxnSpPr>
        <p:spPr>
          <a:xfrm>
            <a:off x="113942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030088"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426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495100" y="426890"/>
            <a:ext cx="3095472"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Factory</a:t>
            </a:r>
            <a:endParaRPr dirty="0"/>
          </a:p>
        </p:txBody>
      </p:sp>
      <p:sp>
        <p:nvSpPr>
          <p:cNvPr id="1887" name="Google Shape;1887;p43"/>
          <p:cNvSpPr txBox="1">
            <a:spLocks noGrp="1"/>
          </p:cNvSpPr>
          <p:nvPr>
            <p:ph type="subTitle" idx="1"/>
          </p:nvPr>
        </p:nvSpPr>
        <p:spPr>
          <a:xfrm>
            <a:off x="710967" y="1672908"/>
            <a:ext cx="7722065" cy="14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M" sz="1800" b="1" dirty="0"/>
              <a:t>L</a:t>
            </a:r>
            <a:r>
              <a:rPr lang="en" sz="1800" b="1" dirty="0"/>
              <a:t>e pattern Factory permet de </a:t>
            </a:r>
            <a:r>
              <a:rPr lang="fr-FR" sz="1800" b="1" dirty="0"/>
              <a:t>Déclarer une fabrique avec une méthode de création de l’objet qui attend les données nécessaires pour déterminer le type de l’objet à créer comme pour le </a:t>
            </a:r>
            <a:r>
              <a:rPr lang="fr-FR" sz="1800" b="1" dirty="0" err="1"/>
              <a:t>Factory</a:t>
            </a:r>
            <a:r>
              <a:rPr lang="fr-FR" sz="1800" b="1" dirty="0"/>
              <a:t> Method, sauf a la </a:t>
            </a:r>
            <a:r>
              <a:rPr lang="fr-FR" sz="1800" b="1" dirty="0" err="1"/>
              <a:t>difference</a:t>
            </a:r>
            <a:r>
              <a:rPr lang="fr-FR" sz="1800" b="1" dirty="0"/>
              <a:t> que nous utilisons des classes abstraites. </a:t>
            </a:r>
          </a:p>
          <a:p>
            <a:pPr marL="0" lvl="0" indent="0" algn="ctr" rtl="0">
              <a:spcBef>
                <a:spcPts val="0"/>
              </a:spcBef>
              <a:spcAft>
                <a:spcPts val="0"/>
              </a:spcAft>
              <a:buNone/>
            </a:pPr>
            <a:endParaRPr lang="fr-FR" sz="1800" b="1" dirty="0"/>
          </a:p>
          <a:p>
            <a:pPr marL="0" lvl="0" indent="0" algn="ctr" rtl="0">
              <a:spcBef>
                <a:spcPts val="0"/>
              </a:spcBef>
              <a:spcAft>
                <a:spcPts val="0"/>
              </a:spcAft>
              <a:buNone/>
            </a:pPr>
            <a:r>
              <a:rPr lang="fr-FR" sz="1800" b="1" dirty="0" err="1"/>
              <a:t>Exemple:</a:t>
            </a:r>
            <a:r>
              <a:rPr lang="fr-FR" sz="1800" dirty="0" err="1">
                <a:latin typeface="Heading Now Trial 64" panose="00000500000000000000" pitchFamily="2" charset="0"/>
              </a:rPr>
              <a:t>On</a:t>
            </a:r>
            <a:r>
              <a:rPr lang="fr-FR" sz="1800" dirty="0">
                <a:latin typeface="Heading Now Trial 64" panose="00000500000000000000" pitchFamily="2" charset="0"/>
              </a:rPr>
              <a:t> gère </a:t>
            </a:r>
            <a:r>
              <a:rPr lang="fr-FR" sz="1800" dirty="0" err="1">
                <a:latin typeface="Heading Now Trial 64" panose="00000500000000000000" pitchFamily="2" charset="0"/>
              </a:rPr>
              <a:t>quatres</a:t>
            </a:r>
            <a:r>
              <a:rPr lang="fr-FR" sz="1800" dirty="0">
                <a:latin typeface="Heading Now Trial 64" panose="00000500000000000000" pitchFamily="2" charset="0"/>
              </a:rPr>
              <a:t> types de produits dans un système. Mais le programme qui se charge de manipuler ces produits ne connait le type de produit à exécuter que lors de l’exécution. On souhaite utiliser le pattern </a:t>
            </a:r>
            <a:r>
              <a:rPr lang="fr-FR" sz="1800" b="1" dirty="0" err="1">
                <a:latin typeface="Heading Now Trial 64" panose="00000500000000000000" pitchFamily="2" charset="0"/>
              </a:rPr>
              <a:t>Factory</a:t>
            </a:r>
            <a:r>
              <a:rPr lang="fr-FR" sz="1800" b="1" dirty="0">
                <a:latin typeface="Heading Now Trial 64" panose="00000500000000000000" pitchFamily="2" charset="0"/>
              </a:rPr>
              <a:t> </a:t>
            </a:r>
            <a:r>
              <a:rPr lang="fr-FR" sz="1800" dirty="0">
                <a:latin typeface="Heading Now Trial 64" panose="00000500000000000000" pitchFamily="2" charset="0"/>
              </a:rPr>
              <a:t>pour gérer cette situation.</a:t>
            </a:r>
            <a:r>
              <a:rPr lang="fr-FR" sz="1800" b="1" dirty="0"/>
              <a:t> </a:t>
            </a:r>
            <a:endParaRPr b="1" dirty="0"/>
          </a:p>
        </p:txBody>
      </p:sp>
      <p:cxnSp>
        <p:nvCxnSpPr>
          <p:cNvPr id="1888" name="Google Shape;1888;p43"/>
          <p:cNvCxnSpPr/>
          <p:nvPr/>
        </p:nvCxnSpPr>
        <p:spPr>
          <a:xfrm>
            <a:off x="2888325" y="1278540"/>
            <a:ext cx="36411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7364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pic>
        <p:nvPicPr>
          <p:cNvPr id="3" name="Image 2">
            <a:extLst>
              <a:ext uri="{FF2B5EF4-FFF2-40B4-BE49-F238E27FC236}">
                <a16:creationId xmlns:a16="http://schemas.microsoft.com/office/drawing/2014/main" id="{FB84014D-D935-41A8-BD70-274FCF1F21EF}"/>
              </a:ext>
            </a:extLst>
          </p:cNvPr>
          <p:cNvPicPr>
            <a:picLocks noChangeAspect="1"/>
          </p:cNvPicPr>
          <p:nvPr/>
        </p:nvPicPr>
        <p:blipFill rotWithShape="1">
          <a:blip r:embed="rId3"/>
          <a:srcRect l="5800" t="22312" r="30265" b="20404"/>
          <a:stretch/>
        </p:blipFill>
        <p:spPr>
          <a:xfrm>
            <a:off x="1694878" y="1228925"/>
            <a:ext cx="5846057" cy="2946418"/>
          </a:xfrm>
          <a:prstGeom prst="rect">
            <a:avLst/>
          </a:prstGeom>
        </p:spPr>
      </p:pic>
      <p:sp>
        <p:nvSpPr>
          <p:cNvPr id="22" name="Rectangle 21">
            <a:extLst>
              <a:ext uri="{FF2B5EF4-FFF2-40B4-BE49-F238E27FC236}">
                <a16:creationId xmlns:a16="http://schemas.microsoft.com/office/drawing/2014/main" id="{666C8BA8-18FB-448D-9726-16B2CCB93855}"/>
              </a:ext>
            </a:extLst>
          </p:cNvPr>
          <p:cNvSpPr/>
          <p:nvPr/>
        </p:nvSpPr>
        <p:spPr>
          <a:xfrm>
            <a:off x="138169" y="1228925"/>
            <a:ext cx="1555750" cy="29464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55" name="Google Shape;1955;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MODELE GENERIQUE</a:t>
            </a:r>
            <a:endParaRPr dirty="0"/>
          </a:p>
        </p:txBody>
      </p:sp>
      <p:sp>
        <p:nvSpPr>
          <p:cNvPr id="8" name="Rectangle 7">
            <a:extLst>
              <a:ext uri="{FF2B5EF4-FFF2-40B4-BE49-F238E27FC236}">
                <a16:creationId xmlns:a16="http://schemas.microsoft.com/office/drawing/2014/main" id="{1DA9434E-99E3-493F-8999-DC4863BAF1D9}"/>
              </a:ext>
            </a:extLst>
          </p:cNvPr>
          <p:cNvSpPr/>
          <p:nvPr/>
        </p:nvSpPr>
        <p:spPr>
          <a:xfrm>
            <a:off x="364737" y="3460022"/>
            <a:ext cx="1215390" cy="350520"/>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36C416E-4678-43BB-85F7-17F80A27B43E}"/>
              </a:ext>
            </a:extLst>
          </p:cNvPr>
          <p:cNvSpPr/>
          <p:nvPr/>
        </p:nvSpPr>
        <p:spPr>
          <a:xfrm>
            <a:off x="364737" y="3584482"/>
            <a:ext cx="1215390" cy="45719"/>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C7FCAEB3-328C-4A9B-93A6-E5D2B72EA18A}"/>
              </a:ext>
            </a:extLst>
          </p:cNvPr>
          <p:cNvSpPr txBox="1"/>
          <p:nvPr/>
        </p:nvSpPr>
        <p:spPr>
          <a:xfrm>
            <a:off x="635882" y="3414530"/>
            <a:ext cx="728980" cy="215444"/>
          </a:xfrm>
          <a:prstGeom prst="rect">
            <a:avLst/>
          </a:prstGeom>
          <a:noFill/>
        </p:spPr>
        <p:txBody>
          <a:bodyPr wrap="square" rtlCol="0">
            <a:spAutoFit/>
          </a:bodyPr>
          <a:lstStyle/>
          <a:p>
            <a:r>
              <a:rPr lang="fr-FR" sz="800" b="1" dirty="0" err="1">
                <a:latin typeface="Arial Nova" panose="020B0504020202020204" pitchFamily="34" charset="0"/>
              </a:rPr>
              <a:t>ProduitD</a:t>
            </a:r>
            <a:endParaRPr lang="fr-FR" sz="800" b="1" dirty="0">
              <a:latin typeface="Arial Nova" panose="020B0504020202020204" pitchFamily="34" charset="0"/>
            </a:endParaRPr>
          </a:p>
        </p:txBody>
      </p:sp>
      <p:sp>
        <p:nvSpPr>
          <p:cNvPr id="14" name="ZoneTexte 13">
            <a:extLst>
              <a:ext uri="{FF2B5EF4-FFF2-40B4-BE49-F238E27FC236}">
                <a16:creationId xmlns:a16="http://schemas.microsoft.com/office/drawing/2014/main" id="{63831159-F890-4F59-8F97-DF8D31A8FE43}"/>
              </a:ext>
            </a:extLst>
          </p:cNvPr>
          <p:cNvSpPr txBox="1"/>
          <p:nvPr/>
        </p:nvSpPr>
        <p:spPr>
          <a:xfrm>
            <a:off x="403948" y="3607341"/>
            <a:ext cx="1136967" cy="215444"/>
          </a:xfrm>
          <a:prstGeom prst="rect">
            <a:avLst/>
          </a:prstGeom>
          <a:noFill/>
        </p:spPr>
        <p:txBody>
          <a:bodyPr wrap="square" rtlCol="0">
            <a:spAutoFit/>
          </a:bodyPr>
          <a:lstStyle/>
          <a:p>
            <a:r>
              <a:rPr lang="fr-FR" sz="800" dirty="0">
                <a:latin typeface="Adobe Clean" panose="020B0503020404020204" pitchFamily="34" charset="0"/>
              </a:rPr>
              <a:t>+</a:t>
            </a:r>
            <a:r>
              <a:rPr lang="fr-FR" sz="800" dirty="0" err="1">
                <a:latin typeface="Adobe Clean" panose="020B0503020404020204" pitchFamily="34" charset="0"/>
              </a:rPr>
              <a:t>methodeproduit</a:t>
            </a:r>
            <a:r>
              <a:rPr lang="fr-FR" sz="800" dirty="0">
                <a:latin typeface="Adobe Clean" panose="020B0503020404020204" pitchFamily="34" charset="0"/>
              </a:rPr>
              <a:t>( )</a:t>
            </a:r>
          </a:p>
        </p:txBody>
      </p:sp>
      <p:cxnSp>
        <p:nvCxnSpPr>
          <p:cNvPr id="11" name="Connecteur droit 10">
            <a:extLst>
              <a:ext uri="{FF2B5EF4-FFF2-40B4-BE49-F238E27FC236}">
                <a16:creationId xmlns:a16="http://schemas.microsoft.com/office/drawing/2014/main" id="{87C4A119-52F3-4ABE-9E63-6D44DAE65803}"/>
              </a:ext>
            </a:extLst>
          </p:cNvPr>
          <p:cNvCxnSpPr>
            <a:cxnSpLocks/>
          </p:cNvCxnSpPr>
          <p:nvPr/>
        </p:nvCxnSpPr>
        <p:spPr>
          <a:xfrm flipH="1">
            <a:off x="894327" y="2794034"/>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D4F39CC4-83DF-4042-9429-3F9BBD9D9483}"/>
              </a:ext>
            </a:extLst>
          </p:cNvPr>
          <p:cNvCxnSpPr>
            <a:cxnSpLocks/>
          </p:cNvCxnSpPr>
          <p:nvPr/>
        </p:nvCxnSpPr>
        <p:spPr>
          <a:xfrm flipH="1">
            <a:off x="870197" y="2793807"/>
            <a:ext cx="21372" cy="666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70D046AF-35F3-4420-A303-798E95A2A672}"/>
              </a:ext>
            </a:extLst>
          </p:cNvPr>
          <p:cNvCxnSpPr>
            <a:cxnSpLocks/>
          </p:cNvCxnSpPr>
          <p:nvPr/>
        </p:nvCxnSpPr>
        <p:spPr>
          <a:xfrm flipV="1">
            <a:off x="816857" y="3822786"/>
            <a:ext cx="0" cy="20619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Rectangle 25">
            <a:extLst>
              <a:ext uri="{FF2B5EF4-FFF2-40B4-BE49-F238E27FC236}">
                <a16:creationId xmlns:a16="http://schemas.microsoft.com/office/drawing/2014/main" id="{33739F9B-7368-4C54-8367-59146CB9663E}"/>
              </a:ext>
            </a:extLst>
          </p:cNvPr>
          <p:cNvSpPr/>
          <p:nvPr/>
        </p:nvSpPr>
        <p:spPr>
          <a:xfrm>
            <a:off x="7099306" y="1229730"/>
            <a:ext cx="441629" cy="18065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318EF9CF-8C0D-4222-ABF5-C48B4378C03A}"/>
              </a:ext>
            </a:extLst>
          </p:cNvPr>
          <p:cNvSpPr/>
          <p:nvPr/>
        </p:nvSpPr>
        <p:spPr>
          <a:xfrm>
            <a:off x="991879" y="4125272"/>
            <a:ext cx="1555750" cy="50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2F0E7320-E26B-4D52-A5DF-EB52EC3C5B1C}"/>
              </a:ext>
            </a:extLst>
          </p:cNvPr>
          <p:cNvSpPr/>
          <p:nvPr/>
        </p:nvSpPr>
        <p:spPr>
          <a:xfrm>
            <a:off x="1194892" y="1215738"/>
            <a:ext cx="999013" cy="185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 name="Connecteur droit avec flèche 31">
            <a:extLst>
              <a:ext uri="{FF2B5EF4-FFF2-40B4-BE49-F238E27FC236}">
                <a16:creationId xmlns:a16="http://schemas.microsoft.com/office/drawing/2014/main" id="{2A72B192-0DC6-4BE8-BF88-F89BE978C80B}"/>
              </a:ext>
            </a:extLst>
          </p:cNvPr>
          <p:cNvCxnSpPr>
            <a:cxnSpLocks/>
          </p:cNvCxnSpPr>
          <p:nvPr/>
        </p:nvCxnSpPr>
        <p:spPr>
          <a:xfrm flipV="1">
            <a:off x="7787132" y="2410456"/>
            <a:ext cx="0" cy="127793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6FEBF922-0E29-4663-9A7F-7AAA131DAE8D}"/>
              </a:ext>
            </a:extLst>
          </p:cNvPr>
          <p:cNvSpPr/>
          <p:nvPr/>
        </p:nvSpPr>
        <p:spPr>
          <a:xfrm>
            <a:off x="7500880" y="1236784"/>
            <a:ext cx="1555750" cy="29464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7B752DB3-2E5A-4836-8750-0DB0A5953160}"/>
              </a:ext>
            </a:extLst>
          </p:cNvPr>
          <p:cNvSpPr/>
          <p:nvPr/>
        </p:nvSpPr>
        <p:spPr>
          <a:xfrm>
            <a:off x="7567428" y="3185375"/>
            <a:ext cx="1215390" cy="320606"/>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3FC9DB2B-15EF-4E3D-8D5B-2C502E0A7EC0}"/>
              </a:ext>
            </a:extLst>
          </p:cNvPr>
          <p:cNvSpPr/>
          <p:nvPr/>
        </p:nvSpPr>
        <p:spPr>
          <a:xfrm>
            <a:off x="7567428" y="3279921"/>
            <a:ext cx="1215390" cy="45719"/>
          </a:xfrm>
          <a:prstGeom prst="rect">
            <a:avLst/>
          </a:prstGeom>
          <a:solidFill>
            <a:srgbClr val="FEA4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26B2A10C-3638-468A-8E06-38AAA856C742}"/>
              </a:ext>
            </a:extLst>
          </p:cNvPr>
          <p:cNvSpPr txBox="1"/>
          <p:nvPr/>
        </p:nvSpPr>
        <p:spPr>
          <a:xfrm>
            <a:off x="7762373" y="3132829"/>
            <a:ext cx="944244" cy="200055"/>
          </a:xfrm>
          <a:prstGeom prst="rect">
            <a:avLst/>
          </a:prstGeom>
          <a:noFill/>
        </p:spPr>
        <p:txBody>
          <a:bodyPr wrap="square" rtlCol="0">
            <a:spAutoFit/>
          </a:bodyPr>
          <a:lstStyle/>
          <a:p>
            <a:r>
              <a:rPr lang="fr-FR" sz="700" b="1" dirty="0" err="1">
                <a:latin typeface="Arial Nova" panose="020B0504020202020204" pitchFamily="34" charset="0"/>
              </a:rPr>
              <a:t>ProduitFactoryD</a:t>
            </a:r>
            <a:endParaRPr lang="fr-FR" sz="700" b="1" dirty="0">
              <a:latin typeface="Arial Nova" panose="020B0504020202020204" pitchFamily="34" charset="0"/>
            </a:endParaRPr>
          </a:p>
        </p:txBody>
      </p:sp>
      <p:sp>
        <p:nvSpPr>
          <p:cNvPr id="30" name="ZoneTexte 29">
            <a:extLst>
              <a:ext uri="{FF2B5EF4-FFF2-40B4-BE49-F238E27FC236}">
                <a16:creationId xmlns:a16="http://schemas.microsoft.com/office/drawing/2014/main" id="{FB5931D8-030D-4919-8011-BE57DEDF38CD}"/>
              </a:ext>
            </a:extLst>
          </p:cNvPr>
          <p:cNvSpPr txBox="1"/>
          <p:nvPr/>
        </p:nvSpPr>
        <p:spPr>
          <a:xfrm>
            <a:off x="7593939" y="3302780"/>
            <a:ext cx="1181613" cy="200055"/>
          </a:xfrm>
          <a:prstGeom prst="rect">
            <a:avLst/>
          </a:prstGeom>
          <a:noFill/>
        </p:spPr>
        <p:txBody>
          <a:bodyPr wrap="square" rtlCol="0">
            <a:spAutoFit/>
          </a:bodyPr>
          <a:lstStyle/>
          <a:p>
            <a:r>
              <a:rPr lang="fr-FR" sz="700" dirty="0">
                <a:latin typeface="Adobe Clean" panose="020B0503020404020204" pitchFamily="34" charset="0"/>
              </a:rPr>
              <a:t>#createProduit( ) : Produit</a:t>
            </a:r>
          </a:p>
        </p:txBody>
      </p:sp>
      <p:cxnSp>
        <p:nvCxnSpPr>
          <p:cNvPr id="31" name="Connecteur droit 30">
            <a:extLst>
              <a:ext uri="{FF2B5EF4-FFF2-40B4-BE49-F238E27FC236}">
                <a16:creationId xmlns:a16="http://schemas.microsoft.com/office/drawing/2014/main" id="{1035DB3A-C7C2-49FD-A93F-67CAA8C23A7E}"/>
              </a:ext>
            </a:extLst>
          </p:cNvPr>
          <p:cNvCxnSpPr>
            <a:cxnSpLocks/>
          </p:cNvCxnSpPr>
          <p:nvPr/>
        </p:nvCxnSpPr>
        <p:spPr>
          <a:xfrm flipH="1">
            <a:off x="6733954" y="2679973"/>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250E97EF-2E37-4998-8BCE-BE03BB65C484}"/>
              </a:ext>
            </a:extLst>
          </p:cNvPr>
          <p:cNvCxnSpPr>
            <a:cxnSpLocks/>
          </p:cNvCxnSpPr>
          <p:nvPr/>
        </p:nvCxnSpPr>
        <p:spPr>
          <a:xfrm flipH="1">
            <a:off x="8072888" y="2679973"/>
            <a:ext cx="29521" cy="475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6D45E356-0616-446E-B87C-8A748869F660}"/>
              </a:ext>
            </a:extLst>
          </p:cNvPr>
          <p:cNvCxnSpPr>
            <a:cxnSpLocks/>
          </p:cNvCxnSpPr>
          <p:nvPr/>
        </p:nvCxnSpPr>
        <p:spPr>
          <a:xfrm flipV="1">
            <a:off x="8019548" y="3518225"/>
            <a:ext cx="0" cy="48258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0AA35EC9-B022-4E22-9AC6-AD3B0ED79E14}"/>
              </a:ext>
            </a:extLst>
          </p:cNvPr>
          <p:cNvSpPr/>
          <p:nvPr/>
        </p:nvSpPr>
        <p:spPr>
          <a:xfrm>
            <a:off x="8588083" y="1228925"/>
            <a:ext cx="441629" cy="1802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a:extLst>
              <a:ext uri="{FF2B5EF4-FFF2-40B4-BE49-F238E27FC236}">
                <a16:creationId xmlns:a16="http://schemas.microsoft.com/office/drawing/2014/main" id="{693A25FC-F884-4D68-A48E-3A8672C9B8A5}"/>
              </a:ext>
            </a:extLst>
          </p:cNvPr>
          <p:cNvCxnSpPr>
            <a:cxnSpLocks/>
          </p:cNvCxnSpPr>
          <p:nvPr/>
        </p:nvCxnSpPr>
        <p:spPr>
          <a:xfrm flipH="1">
            <a:off x="791458" y="4000812"/>
            <a:ext cx="7228090" cy="281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7624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
        <p:nvSpPr>
          <p:cNvPr id="3" name="Espace réservé du texte 2">
            <a:extLst>
              <a:ext uri="{FF2B5EF4-FFF2-40B4-BE49-F238E27FC236}">
                <a16:creationId xmlns:a16="http://schemas.microsoft.com/office/drawing/2014/main" id="{70CE1880-084D-49E7-811F-4555F2D7FE53}"/>
              </a:ext>
            </a:extLst>
          </p:cNvPr>
          <p:cNvSpPr>
            <a:spLocks noGrp="1"/>
          </p:cNvSpPr>
          <p:nvPr>
            <p:ph type="body" idx="1"/>
          </p:nvPr>
        </p:nvSpPr>
        <p:spPr>
          <a:xfrm>
            <a:off x="1207299" y="1507297"/>
            <a:ext cx="6559313" cy="2092429"/>
          </a:xfrm>
        </p:spPr>
        <p:txBody>
          <a:bodyPr/>
          <a:lstStyle/>
          <a:p>
            <a:r>
              <a:rPr lang="fr-FR" sz="2400" b="1" dirty="0"/>
              <a:t>Lien GitHub</a:t>
            </a:r>
          </a:p>
          <a:p>
            <a:endParaRPr lang="fr-FR" sz="2400" b="1" dirty="0"/>
          </a:p>
          <a:p>
            <a:r>
              <a:rPr lang="fr-FR" sz="2400" dirty="0">
                <a:latin typeface="+mn-lt"/>
              </a:rPr>
              <a:t>https://github.com/lilfranck/INF461_GB_YOUMBI_FODOUOP_FRANCOIS/tree/main/creation/src/Factory</a:t>
            </a:r>
          </a:p>
        </p:txBody>
      </p:sp>
    </p:spTree>
    <p:extLst>
      <p:ext uri="{BB962C8B-B14F-4D97-AF65-F5344CB8AC3E}">
        <p14:creationId xmlns:p14="http://schemas.microsoft.com/office/powerpoint/2010/main" val="2741948793"/>
      </p:ext>
    </p:extLst>
  </p:cSld>
  <p:clrMapOvr>
    <a:masterClrMapping/>
  </p:clrMapOvr>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1242</Words>
  <Application>Microsoft Office PowerPoint</Application>
  <PresentationFormat>Affichage à l'écran (16:9)</PresentationFormat>
  <Paragraphs>168</Paragraphs>
  <Slides>42</Slides>
  <Notes>42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42</vt:i4>
      </vt:variant>
    </vt:vector>
  </HeadingPairs>
  <TitlesOfParts>
    <vt:vector size="51" baseType="lpstr">
      <vt:lpstr>Manrope Medium</vt:lpstr>
      <vt:lpstr>Adobe Clean</vt:lpstr>
      <vt:lpstr>Berlin Sans FB Demi</vt:lpstr>
      <vt:lpstr>Arial Nova</vt:lpstr>
      <vt:lpstr>Red Hat Display</vt:lpstr>
      <vt:lpstr>Inter</vt:lpstr>
      <vt:lpstr>Heading Now Trial 64</vt:lpstr>
      <vt:lpstr>Arial</vt:lpstr>
      <vt:lpstr>Business Cost Analysis by Slidesgo</vt:lpstr>
      <vt:lpstr>PATRONS DE CONCEPTION</vt:lpstr>
      <vt:lpstr>FACTORYMETHOD</vt:lpstr>
      <vt:lpstr>Factory Method</vt:lpstr>
      <vt:lpstr>MODELE GENERIQUE</vt:lpstr>
      <vt:lpstr>Code</vt:lpstr>
      <vt:lpstr>FACTORY</vt:lpstr>
      <vt:lpstr>Factory</vt:lpstr>
      <vt:lpstr>MODELE GENERIQUE</vt:lpstr>
      <vt:lpstr>Code</vt:lpstr>
      <vt:lpstr>ABSTRACT FACTORY</vt:lpstr>
      <vt:lpstr>Abstract Factory</vt:lpstr>
      <vt:lpstr>MODELE GENERIQUE</vt:lpstr>
      <vt:lpstr>Code</vt:lpstr>
      <vt:lpstr>SINGLETON</vt:lpstr>
      <vt:lpstr>Singleton</vt:lpstr>
      <vt:lpstr>MODELE GENERIQUE</vt:lpstr>
      <vt:lpstr>Code</vt:lpstr>
      <vt:lpstr>Cas particulier</vt:lpstr>
      <vt:lpstr>MODELE GENERIQUE</vt:lpstr>
      <vt:lpstr>Code</vt:lpstr>
      <vt:lpstr>BUILDER</vt:lpstr>
      <vt:lpstr>Builder</vt:lpstr>
      <vt:lpstr>MODELE GENERIQUE</vt:lpstr>
      <vt:lpstr>Code</vt:lpstr>
      <vt:lpstr>Cas particulier</vt:lpstr>
      <vt:lpstr>MODELE GENERIQUE</vt:lpstr>
      <vt:lpstr>Code</vt:lpstr>
      <vt:lpstr>ADAPTER</vt:lpstr>
      <vt:lpstr>Adapter</vt:lpstr>
      <vt:lpstr>MODELE GENERIQUE</vt:lpstr>
      <vt:lpstr>Code</vt:lpstr>
      <vt:lpstr>Cas particulier</vt:lpstr>
      <vt:lpstr>MODELE GENERIQUE</vt:lpstr>
      <vt:lpstr>Code</vt:lpstr>
      <vt:lpstr>COMPOSITE</vt:lpstr>
      <vt:lpstr>Composite</vt:lpstr>
      <vt:lpstr>MODELE GENERIQUE</vt:lpstr>
      <vt:lpstr>MODELE GENERIQUE PARTICULIER</vt:lpstr>
      <vt:lpstr>Code</vt:lpstr>
      <vt:lpstr>Cas particulier</vt:lpstr>
      <vt:lpstr>MODELE GENERIQUE</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ZORBES</dc:creator>
  <cp:lastModifiedBy>eloise youmbi</cp:lastModifiedBy>
  <cp:revision>14</cp:revision>
  <dcterms:modified xsi:type="dcterms:W3CDTF">2024-11-29T06:17:03Z</dcterms:modified>
</cp:coreProperties>
</file>