
<file path=[Content_Types].xml><?xml version="1.0" encoding="utf-8"?>
<Types xmlns="http://schemas.openxmlformats.org/package/2006/content-types">
  <Default Extension="png" ContentType="image/pn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3" r:id="rId2"/>
    <p:sldMasterId id="2147483761" r:id="rId3"/>
  </p:sldMasterIdLst>
  <p:notesMasterIdLst>
    <p:notesMasterId r:id="rId10"/>
  </p:notesMasterIdLst>
  <p:handoutMasterIdLst>
    <p:handoutMasterId r:id="rId11"/>
  </p:handoutMasterIdLst>
  <p:sldIdLst>
    <p:sldId id="354" r:id="rId4"/>
    <p:sldId id="410" r:id="rId5"/>
    <p:sldId id="414" r:id="rId6"/>
    <p:sldId id="385" r:id="rId7"/>
    <p:sldId id="415" r:id="rId8"/>
    <p:sldId id="416" r:id="rId9"/>
  </p:sldIdLst>
  <p:sldSz cx="12192000" cy="6858000"/>
  <p:notesSz cx="9866313" cy="673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  <a:srgbClr val="245A8C"/>
    <a:srgbClr val="F3B89A"/>
    <a:srgbClr val="E48312"/>
    <a:srgbClr val="F0B398"/>
    <a:srgbClr val="ED7D31"/>
    <a:srgbClr val="DEEBF7"/>
    <a:srgbClr val="C00000"/>
    <a:srgbClr val="5B9BD5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2136" autoAdjust="0"/>
  </p:normalViewPr>
  <p:slideViewPr>
    <p:cSldViewPr snapToGrid="0">
      <p:cViewPr varScale="1">
        <p:scale>
          <a:sx n="60" d="100"/>
          <a:sy n="60" d="100"/>
        </p:scale>
        <p:origin x="1108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F8FE-D8B8-466E-B14F-A1061238A4C1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5CA77-3634-4C07-A9C3-FE1950C1DA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9639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28" y="1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A796-4CFE-4056-9ACA-FA3FDD5A352E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59941-A367-4D5A-885C-9513B8143E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28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628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487945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4077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1594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0050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13063" y="841375"/>
            <a:ext cx="4040187" cy="22733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28579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92E-8871-419A-8559-8FDC3A0D88DF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12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F39-68A9-41DB-8614-735487DC4B8A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2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A1AD-F539-4A55-A0C7-18AB99DF5327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65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92E-8871-419A-8559-8FDC3A0D88DF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69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BEA-4D5A-41C2-89C4-769DE1C4234B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84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485A-972F-4104-B42E-19AD526F7367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32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8E43-EE01-446B-B5DE-7E8B34E565E8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00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72F-08B4-468A-94DE-71B9DDA38719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5D6-F763-43B0-A5BF-0620D18668E3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61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4691-E230-41C6-B26E-F6D9AD858C24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502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325D-EF42-4607-8F4D-C5706EDCE9FE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67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BEA-4D5A-41C2-89C4-769DE1C4234B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42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AE3-8B64-43A1-96DC-18BF58602858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03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F39-68A9-41DB-8614-735487DC4B8A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932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A1AD-F539-4A55-A0C7-18AB99DF5327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119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392E-8871-419A-8559-8FDC3A0D88DF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13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74BEA-4D5A-41C2-89C4-769DE1C4234B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22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485A-972F-4104-B42E-19AD526F7367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277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8E43-EE01-446B-B5DE-7E8B34E565E8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0627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72F-08B4-468A-94DE-71B9DDA38719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5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5D6-F763-43B0-A5BF-0620D18668E3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3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4691-E230-41C6-B26E-F6D9AD858C24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6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485A-972F-4104-B42E-19AD526F7367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126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325D-EF42-4607-8F4D-C5706EDCE9FE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9329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AE3-8B64-43A1-96DC-18BF58602858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4571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8F39-68A9-41DB-8614-735487DC4B8A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872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A1AD-F539-4A55-A0C7-18AB99DF5327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9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8E43-EE01-446B-B5DE-7E8B34E565E8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52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572F-08B4-468A-94DE-71B9DDA38719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45D6-F763-43B0-A5BF-0620D18668E3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4691-E230-41C6-B26E-F6D9AD858C24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6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325D-EF42-4607-8F4D-C5706EDCE9FE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5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9AE3-8B64-43A1-96DC-18BF58602858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05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827AAF-7B57-4188-B68D-BB65B33E8C3B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3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827AAF-7B57-4188-B68D-BB65B33E8C3B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827AAF-7B57-4188-B68D-BB65B33E8C3B}" type="datetime1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C939-AD1F-40E3-A033-BE5EF9133B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5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jp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4a"/><Relationship Id="rId7" Type="http://schemas.openxmlformats.org/officeDocument/2006/relationships/image" Target="../media/image8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4.xml"/><Relationship Id="rId4" Type="http://schemas.openxmlformats.org/officeDocument/2006/relationships/audio" Target="../media/media3.m4a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3" Type="http://schemas.microsoft.com/office/2007/relationships/media" Target="../media/media10.m4a"/><Relationship Id="rId18" Type="http://schemas.openxmlformats.org/officeDocument/2006/relationships/audio" Target="../media/media12.m4a"/><Relationship Id="rId26" Type="http://schemas.openxmlformats.org/officeDocument/2006/relationships/audio" Target="../media/media16.m4a"/><Relationship Id="rId39" Type="http://schemas.openxmlformats.org/officeDocument/2006/relationships/image" Target="../media/image9.png"/><Relationship Id="rId21" Type="http://schemas.microsoft.com/office/2007/relationships/media" Target="../media/media14.m4a"/><Relationship Id="rId34" Type="http://schemas.openxmlformats.org/officeDocument/2006/relationships/audio" Target="../media/media20.m4a"/><Relationship Id="rId7" Type="http://schemas.microsoft.com/office/2007/relationships/media" Target="../media/media7.m4a"/><Relationship Id="rId12" Type="http://schemas.openxmlformats.org/officeDocument/2006/relationships/audio" Target="../media/media9.m4a"/><Relationship Id="rId17" Type="http://schemas.microsoft.com/office/2007/relationships/media" Target="../media/media12.m4a"/><Relationship Id="rId25" Type="http://schemas.microsoft.com/office/2007/relationships/media" Target="../media/media16.m4a"/><Relationship Id="rId33" Type="http://schemas.microsoft.com/office/2007/relationships/media" Target="../media/media20.m4a"/><Relationship Id="rId38" Type="http://schemas.openxmlformats.org/officeDocument/2006/relationships/notesSlide" Target="../notesSlides/notesSlide6.xml"/><Relationship Id="rId2" Type="http://schemas.openxmlformats.org/officeDocument/2006/relationships/audio" Target="../media/media4.m4a"/><Relationship Id="rId16" Type="http://schemas.openxmlformats.org/officeDocument/2006/relationships/audio" Target="../media/media11.m4a"/><Relationship Id="rId20" Type="http://schemas.openxmlformats.org/officeDocument/2006/relationships/audio" Target="../media/media13.m4a"/><Relationship Id="rId29" Type="http://schemas.microsoft.com/office/2007/relationships/media" Target="../media/media18.m4a"/><Relationship Id="rId1" Type="http://schemas.microsoft.com/office/2007/relationships/media" Target="../media/media4.m4a"/><Relationship Id="rId6" Type="http://schemas.openxmlformats.org/officeDocument/2006/relationships/audio" Target="../media/media6.m4a"/><Relationship Id="rId11" Type="http://schemas.microsoft.com/office/2007/relationships/media" Target="../media/media9.m4a"/><Relationship Id="rId24" Type="http://schemas.openxmlformats.org/officeDocument/2006/relationships/audio" Target="../media/media15.m4a"/><Relationship Id="rId32" Type="http://schemas.openxmlformats.org/officeDocument/2006/relationships/audio" Target="../media/media19.m4a"/><Relationship Id="rId37" Type="http://schemas.openxmlformats.org/officeDocument/2006/relationships/slideLayout" Target="../slideLayouts/slideLayout24.xml"/><Relationship Id="rId40" Type="http://schemas.openxmlformats.org/officeDocument/2006/relationships/image" Target="../media/image4.png"/><Relationship Id="rId5" Type="http://schemas.microsoft.com/office/2007/relationships/media" Target="../media/media6.m4a"/><Relationship Id="rId15" Type="http://schemas.microsoft.com/office/2007/relationships/media" Target="../media/media11.m4a"/><Relationship Id="rId23" Type="http://schemas.microsoft.com/office/2007/relationships/media" Target="../media/media15.m4a"/><Relationship Id="rId28" Type="http://schemas.openxmlformats.org/officeDocument/2006/relationships/audio" Target="../media/media17.m4a"/><Relationship Id="rId36" Type="http://schemas.openxmlformats.org/officeDocument/2006/relationships/audio" Target="../media/media21.m4a"/><Relationship Id="rId10" Type="http://schemas.openxmlformats.org/officeDocument/2006/relationships/audio" Target="../media/media8.m4a"/><Relationship Id="rId19" Type="http://schemas.microsoft.com/office/2007/relationships/media" Target="../media/media13.m4a"/><Relationship Id="rId31" Type="http://schemas.microsoft.com/office/2007/relationships/media" Target="../media/media19.m4a"/><Relationship Id="rId4" Type="http://schemas.openxmlformats.org/officeDocument/2006/relationships/audio" Target="../media/media5.m4a"/><Relationship Id="rId9" Type="http://schemas.microsoft.com/office/2007/relationships/media" Target="../media/media8.m4a"/><Relationship Id="rId14" Type="http://schemas.openxmlformats.org/officeDocument/2006/relationships/audio" Target="../media/media10.m4a"/><Relationship Id="rId22" Type="http://schemas.openxmlformats.org/officeDocument/2006/relationships/audio" Target="../media/media14.m4a"/><Relationship Id="rId27" Type="http://schemas.microsoft.com/office/2007/relationships/media" Target="../media/media17.m4a"/><Relationship Id="rId30" Type="http://schemas.openxmlformats.org/officeDocument/2006/relationships/audio" Target="../media/media18.m4a"/><Relationship Id="rId35" Type="http://schemas.microsoft.com/office/2007/relationships/media" Target="../media/media21.m4a"/><Relationship Id="rId8" Type="http://schemas.openxmlformats.org/officeDocument/2006/relationships/audio" Target="../media/media7.m4a"/><Relationship Id="rId3" Type="http://schemas.microsoft.com/office/2007/relationships/media" Target="../media/media5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28346" y="1606071"/>
            <a:ext cx="10335308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3100" dirty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>[F-18]</a:t>
            </a:r>
            <a:r>
              <a:rPr lang="en-US" altLang="ja-JP" sz="2400" dirty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/>
            </a:r>
            <a:br>
              <a:rPr lang="en-US" altLang="ja-JP" sz="2400" dirty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</a:br>
            <a:r>
              <a:rPr lang="en-US" altLang="ja-JP" sz="4000" dirty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3600" dirty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>Improving Singing Aid System </a:t>
            </a:r>
            <a:r>
              <a:rPr lang="en-US" altLang="ja-JP" sz="3600" dirty="0" smtClean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>for </a:t>
            </a:r>
            <a:r>
              <a:rPr lang="en-US" altLang="ja-JP" sz="3600" dirty="0" err="1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>Laryngectomees</a:t>
            </a:r>
            <a:r>
              <a:rPr lang="en-US" altLang="ja-JP" sz="3600" dirty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> with </a:t>
            </a:r>
            <a:r>
              <a:rPr lang="en-US" altLang="ja-JP" sz="3600" dirty="0" smtClean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>Statistical </a:t>
            </a:r>
            <a:r>
              <a:rPr lang="en-US" altLang="ja-JP" sz="3600" dirty="0">
                <a:latin typeface="He"/>
                <a:ea typeface="メイリオ" panose="020B0604030504040204" pitchFamily="50" charset="-128"/>
                <a:cs typeface="Arial" panose="020B0604020202020204" pitchFamily="34" charset="0"/>
              </a:rPr>
              <a:t>Voice Conversion and VAE-SPACE</a:t>
            </a:r>
            <a:endParaRPr lang="ja-JP" altLang="en-US" sz="3600" dirty="0">
              <a:latin typeface="He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51024" y="4283692"/>
            <a:ext cx="8449937" cy="85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◎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Li Li</a:t>
            </a:r>
            <a:r>
              <a:rPr lang="en-US" altLang="ja-JP" sz="2400" baseline="30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, Tomoki Toda</a:t>
            </a:r>
            <a:r>
              <a:rPr lang="en-US" altLang="ja-JP" sz="2400" baseline="30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,</a:t>
            </a:r>
          </a:p>
          <a:p>
            <a:pPr>
              <a:lnSpc>
                <a:spcPct val="100000"/>
              </a:lnSpc>
            </a:pPr>
            <a:r>
              <a:rPr lang="en-US" altLang="ja-JP" sz="2400" dirty="0" err="1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Kazuho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Morikawa</a:t>
            </a:r>
            <a:r>
              <a:rPr lang="en-US" altLang="ja-JP" sz="2400" baseline="30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, Kazuhiro Kobayashi</a:t>
            </a:r>
            <a:r>
              <a:rPr lang="en-US" altLang="ja-JP" sz="2400" baseline="30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, Shoji Makino</a:t>
            </a:r>
            <a:r>
              <a:rPr lang="en-US" altLang="ja-JP" sz="2400" baseline="30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endParaRPr lang="en-US" altLang="ja-JP" sz="24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endParaRPr lang="en-US" altLang="ja-JP" sz="2000" baseline="3000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r>
              <a:rPr lang="en-US" altLang="ja-JP" sz="2000" baseline="30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lang="ja-JP" altLang="en-US" sz="2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University of Tsukuba, Japan</a:t>
            </a:r>
          </a:p>
          <a:p>
            <a:r>
              <a:rPr lang="en-US" altLang="ja-JP" sz="2000" baseline="30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Nagoya University, Japan</a:t>
            </a:r>
          </a:p>
        </p:txBody>
      </p:sp>
      <p:cxnSp>
        <p:nvCxnSpPr>
          <p:cNvPr id="6" name="直線コネクタ 5"/>
          <p:cNvCxnSpPr/>
          <p:nvPr/>
        </p:nvCxnSpPr>
        <p:spPr>
          <a:xfrm>
            <a:off x="8332" y="4209488"/>
            <a:ext cx="12189452" cy="0"/>
          </a:xfrm>
          <a:prstGeom prst="line">
            <a:avLst/>
          </a:prstGeom>
          <a:ln w="57150">
            <a:solidFill>
              <a:srgbClr val="245A8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サブタイトル 2"/>
          <p:cNvSpPr txBox="1">
            <a:spLocks/>
          </p:cNvSpPr>
          <p:nvPr/>
        </p:nvSpPr>
        <p:spPr>
          <a:xfrm>
            <a:off x="136785" y="133487"/>
            <a:ext cx="5454306" cy="538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None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Wingdings 2" pitchFamily="18" charset="2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ISMIR2019@Delft, Netherlands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10293951" y="133486"/>
            <a:ext cx="176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Nov. 7</a:t>
            </a:r>
            <a:r>
              <a:rPr lang="en-US" altLang="ja-JP" sz="2000" baseline="30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th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,</a:t>
            </a:r>
            <a:r>
              <a:rPr lang="ja-JP" altLang="en-US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2019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7527" y="6356352"/>
            <a:ext cx="2743200" cy="365125"/>
          </a:xfrm>
        </p:spPr>
        <p:txBody>
          <a:bodyPr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z="1600">
                <a:solidFill>
                  <a:schemeClr val="tx1"/>
                </a:solidFill>
              </a:rPr>
              <a:t>2</a:t>
            </a:fld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8332" y="877824"/>
            <a:ext cx="12189452" cy="0"/>
          </a:xfrm>
          <a:prstGeom prst="line">
            <a:avLst/>
          </a:prstGeom>
          <a:ln w="57150">
            <a:solidFill>
              <a:srgbClr val="245A8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69902" y="177066"/>
            <a:ext cx="8340924" cy="62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Research backgrounds</a:t>
            </a:r>
          </a:p>
        </p:txBody>
      </p:sp>
      <p:sp>
        <p:nvSpPr>
          <p:cNvPr id="262" name="正方形/長方形 261"/>
          <p:cNvSpPr/>
          <p:nvPr/>
        </p:nvSpPr>
        <p:spPr>
          <a:xfrm>
            <a:off x="472797" y="921265"/>
            <a:ext cx="88536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lnSpc>
                <a:spcPct val="150000"/>
              </a:lnSpc>
              <a:buClr>
                <a:srgbClr val="245A8C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ja-JP" sz="2400" b="1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Laryngectomees</a:t>
            </a:r>
            <a:r>
              <a:rPr lang="ja-JP" altLang="en-US" sz="24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24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using </a:t>
            </a:r>
            <a:r>
              <a:rPr lang="en-US" altLang="ja-JP" sz="2400" b="1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electrolarynx</a:t>
            </a:r>
            <a:endParaRPr lang="en-US" altLang="ja-JP" sz="20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  <a:p>
            <a:pPr marL="539750" indent="-276225">
              <a:buClr>
                <a:srgbClr val="245A8C"/>
              </a:buClr>
              <a:buSzPct val="100000"/>
              <a:buFont typeface="メイリオ" panose="020B0604030504040204" pitchFamily="50" charset="-128"/>
              <a:buChar char="—"/>
            </a:pPr>
            <a:r>
              <a:rPr lang="en-US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Laryngectomees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: people whose </a:t>
            </a:r>
            <a:r>
              <a:rPr lang="en-US" altLang="ja-JP" sz="2000" dirty="0" smtClean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larynx 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has been removed</a:t>
            </a:r>
          </a:p>
          <a:p>
            <a:pPr marL="539750" indent="-276225">
              <a:buClr>
                <a:srgbClr val="245A8C"/>
              </a:buClr>
              <a:buSzPct val="100000"/>
              <a:buFont typeface="メイリオ" panose="020B0604030504040204" pitchFamily="50" charset="-128"/>
              <a:buChar char="—"/>
            </a:pPr>
            <a:r>
              <a:rPr lang="en-US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Electrolarynx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: external medical device producing mechanical vibrations </a:t>
            </a:r>
          </a:p>
          <a:p>
            <a:pPr marL="539750" indent="-276225">
              <a:buClr>
                <a:srgbClr val="245A8C"/>
              </a:buClr>
              <a:buSzPct val="100000"/>
              <a:buFont typeface="メイリオ" panose="020B0604030504040204" pitchFamily="50" charset="-128"/>
              <a:buChar char="—"/>
            </a:pPr>
            <a:r>
              <a:rPr lang="en-US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Electrolaryngeal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(EL) speech</a:t>
            </a:r>
            <a:endParaRPr lang="en-US" altLang="ja-JP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310" y="3138011"/>
            <a:ext cx="2383422" cy="287785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57" y="3532385"/>
            <a:ext cx="3093377" cy="2282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49" y="3037520"/>
            <a:ext cx="2239515" cy="2986022"/>
          </a:xfrm>
          <a:prstGeom prst="rect">
            <a:avLst/>
          </a:prstGeom>
        </p:spPr>
      </p:pic>
      <p:pic>
        <p:nvPicPr>
          <p:cNvPr id="2" name="017_1_s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51794" y="5812663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734" y="2539649"/>
            <a:ext cx="7372410" cy="1596945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>
          <a:xfrm>
            <a:off x="1486395" y="1330700"/>
            <a:ext cx="1745092" cy="646331"/>
            <a:chOff x="104730" y="1330699"/>
            <a:chExt cx="1745092" cy="646331"/>
          </a:xfrm>
        </p:grpSpPr>
        <p:sp>
          <p:nvSpPr>
            <p:cNvPr id="17" name="正方形/長方形 16"/>
            <p:cNvSpPr/>
            <p:nvPr/>
          </p:nvSpPr>
          <p:spPr>
            <a:xfrm>
              <a:off x="104730" y="1330699"/>
              <a:ext cx="17450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245A8C"/>
                </a:buClr>
                <a:buSzPct val="80000"/>
              </a:pPr>
              <a:r>
                <a:rPr lang="en-US" altLang="ja-JP" dirty="0"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</a:rPr>
                <a:t>     contour of EL speech</a:t>
              </a:r>
            </a:p>
          </p:txBody>
        </p:sp>
        <p:pic>
          <p:nvPicPr>
            <p:cNvPr id="14" name="図 1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58" y="1424088"/>
              <a:ext cx="220800" cy="192000"/>
            </a:xfrm>
            <a:prstGeom prst="rect">
              <a:avLst/>
            </a:prstGeom>
          </p:spPr>
        </p:pic>
      </p:grpSp>
      <p:sp>
        <p:nvSpPr>
          <p:cNvPr id="11" name="角丸四角形 10"/>
          <p:cNvSpPr/>
          <p:nvPr/>
        </p:nvSpPr>
        <p:spPr>
          <a:xfrm>
            <a:off x="1814321" y="5049757"/>
            <a:ext cx="8556224" cy="1740663"/>
          </a:xfrm>
          <a:prstGeom prst="roundRect">
            <a:avLst/>
          </a:prstGeom>
          <a:solidFill>
            <a:srgbClr val="FFC9C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z="1600">
                <a:solidFill>
                  <a:schemeClr val="tx1"/>
                </a:solidFill>
              </a:rPr>
              <a:t>3</a:t>
            </a:fld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8332" y="877824"/>
            <a:ext cx="12189452" cy="0"/>
          </a:xfrm>
          <a:prstGeom prst="line">
            <a:avLst/>
          </a:prstGeom>
          <a:ln w="57150">
            <a:solidFill>
              <a:srgbClr val="245A8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45736" y="177066"/>
            <a:ext cx="8340924" cy="62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Objectives of this work</a:t>
            </a:r>
          </a:p>
        </p:txBody>
      </p:sp>
      <p:sp>
        <p:nvSpPr>
          <p:cNvPr id="262" name="正方形/長方形 261"/>
          <p:cNvSpPr/>
          <p:nvPr/>
        </p:nvSpPr>
        <p:spPr>
          <a:xfrm>
            <a:off x="525294" y="4111283"/>
            <a:ext cx="8776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buClr>
                <a:srgbClr val="245A8C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Limited capability of </a:t>
            </a:r>
            <a:r>
              <a:rPr lang="en-US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electrolarynx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to assist </a:t>
            </a:r>
            <a:r>
              <a:rPr lang="en-US" altLang="ja-JP" sz="2000" dirty="0" err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laryngectomees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in singing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55806" y="5181895"/>
            <a:ext cx="8394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245A8C"/>
              </a:buClr>
              <a:buSzPct val="80000"/>
            </a:pPr>
            <a:r>
              <a:rPr lang="en-US" altLang="ja-JP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To improve the naturalness of the generated singing voices and extend the capability of modeling different singing styles of the conventional singing aid system </a:t>
            </a:r>
            <a:endParaRPr lang="en-US" altLang="ja-JP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5945313" y="4587447"/>
            <a:ext cx="605927" cy="297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716687" y="4516392"/>
            <a:ext cx="4952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245A8C"/>
              </a:buClr>
              <a:buSzPct val="80000"/>
            </a:pP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Singing aid system based on pitch control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7"/>
          <a:srcRect t="5036" b="1492"/>
          <a:stretch/>
        </p:blipFill>
        <p:spPr>
          <a:xfrm>
            <a:off x="3318982" y="964207"/>
            <a:ext cx="7340162" cy="1532486"/>
          </a:xfrm>
          <a:prstGeom prst="rect">
            <a:avLst/>
          </a:prstGeom>
        </p:spPr>
      </p:pic>
      <p:grpSp>
        <p:nvGrpSpPr>
          <p:cNvPr id="20" name="グループ化 19"/>
          <p:cNvGrpSpPr/>
          <p:nvPr/>
        </p:nvGrpSpPr>
        <p:grpSpPr>
          <a:xfrm>
            <a:off x="1533692" y="2733831"/>
            <a:ext cx="1745092" cy="646331"/>
            <a:chOff x="104730" y="1330699"/>
            <a:chExt cx="1745092" cy="646331"/>
          </a:xfrm>
        </p:grpSpPr>
        <p:sp>
          <p:nvSpPr>
            <p:cNvPr id="21" name="正方形/長方形 20"/>
            <p:cNvSpPr/>
            <p:nvPr/>
          </p:nvSpPr>
          <p:spPr>
            <a:xfrm>
              <a:off x="104730" y="1330699"/>
              <a:ext cx="17450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245A8C"/>
                </a:buClr>
                <a:buSzPct val="80000"/>
              </a:pPr>
              <a:r>
                <a:rPr lang="en-US" altLang="ja-JP" dirty="0"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</a:rPr>
                <a:t>     contour of singing voice</a:t>
              </a:r>
            </a:p>
          </p:txBody>
        </p:sp>
        <p:pic>
          <p:nvPicPr>
            <p:cNvPr id="22" name="図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58" y="1424088"/>
              <a:ext cx="220800" cy="19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9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2" grpId="0"/>
      <p:bldP spid="15" grpId="0"/>
      <p:bldP spid="7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DC939-AD1F-40E3-A033-BE5EF9133B23}" type="slidenum">
              <a:rPr kumimoji="1" lang="ja-JP" altLang="en-US" sz="1600">
                <a:solidFill>
                  <a:schemeClr val="tx1"/>
                </a:solidFill>
              </a:rPr>
              <a:t>4</a:t>
            </a:fld>
            <a:endParaRPr kumimoji="1" lang="ja-JP" altLang="en-US" sz="1600">
              <a:solidFill>
                <a:schemeClr val="tx1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8332" y="877824"/>
            <a:ext cx="12189452" cy="0"/>
          </a:xfrm>
          <a:prstGeom prst="line">
            <a:avLst/>
          </a:prstGeom>
          <a:ln w="57150">
            <a:solidFill>
              <a:srgbClr val="245A8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タイトル 1"/>
          <p:cNvSpPr txBox="1">
            <a:spLocks/>
          </p:cNvSpPr>
          <p:nvPr/>
        </p:nvSpPr>
        <p:spPr>
          <a:xfrm>
            <a:off x="492898" y="177066"/>
            <a:ext cx="8340924" cy="62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Proposed system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7400" y="1015280"/>
            <a:ext cx="91175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Clr>
                <a:srgbClr val="245A8C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ja-JP" sz="20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Overview of system</a:t>
            </a:r>
            <a:endParaRPr lang="en-US" altLang="ja-JP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622144" y="1591673"/>
            <a:ext cx="4774338" cy="5077032"/>
            <a:chOff x="428197" y="1591673"/>
            <a:chExt cx="4774338" cy="5077032"/>
          </a:xfrm>
        </p:grpSpPr>
        <p:pic>
          <p:nvPicPr>
            <p:cNvPr id="41" name="Picture 2" descr="Image result for piano keyboard illustrati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94" y="1978939"/>
              <a:ext cx="1020897" cy="47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9269" y="1591673"/>
              <a:ext cx="759432" cy="916973"/>
            </a:xfrm>
            <a:prstGeom prst="rect">
              <a:avLst/>
            </a:prstGeom>
          </p:spPr>
        </p:pic>
        <p:cxnSp>
          <p:nvCxnSpPr>
            <p:cNvPr id="36" name="直線矢印コネクタ 35"/>
            <p:cNvCxnSpPr/>
            <p:nvPr/>
          </p:nvCxnSpPr>
          <p:spPr>
            <a:xfrm>
              <a:off x="1494870" y="5112434"/>
              <a:ext cx="1294332" cy="3394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H="1">
              <a:off x="2789202" y="5023207"/>
              <a:ext cx="1346660" cy="42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3323479" y="3411598"/>
              <a:ext cx="1556874" cy="3523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802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858441" y="3412191"/>
              <a:ext cx="1382178" cy="3523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802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09461" y="2885342"/>
              <a:ext cx="1588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Speaking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線矢印コネクタ 42"/>
            <p:cNvCxnSpPr>
              <a:stCxn id="46" idx="2"/>
              <a:endCxn id="44" idx="0"/>
            </p:cNvCxnSpPr>
            <p:nvPr/>
          </p:nvCxnSpPr>
          <p:spPr>
            <a:xfrm flipH="1">
              <a:off x="1574153" y="2833656"/>
              <a:ext cx="1201892" cy="5785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902891" y="3412191"/>
              <a:ext cx="134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</a:t>
              </a:r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speeches</a:t>
              </a:r>
              <a:r>
                <a:rPr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3587061" y="2905194"/>
              <a:ext cx="1101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Playing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673538" y="2464324"/>
              <a:ext cx="4205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Laryngectomees</a:t>
              </a:r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with musical instruments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直線矢印コネクタ 46"/>
            <p:cNvCxnSpPr>
              <a:stCxn id="46" idx="2"/>
              <a:endCxn id="48" idx="0"/>
            </p:cNvCxnSpPr>
            <p:nvPr/>
          </p:nvCxnSpPr>
          <p:spPr>
            <a:xfrm>
              <a:off x="2776045" y="2833656"/>
              <a:ext cx="1326980" cy="5779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3164992" y="3411598"/>
              <a:ext cx="187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Musical scores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角丸四角形 48"/>
            <p:cNvSpPr/>
            <p:nvPr/>
          </p:nvSpPr>
          <p:spPr>
            <a:xfrm>
              <a:off x="428197" y="4125840"/>
              <a:ext cx="2133346" cy="10545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802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669973" y="4170728"/>
              <a:ext cx="1639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Voice quality enhancement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角丸四角形 50"/>
            <p:cNvSpPr/>
            <p:nvPr/>
          </p:nvSpPr>
          <p:spPr>
            <a:xfrm>
              <a:off x="3241294" y="4124120"/>
              <a:ext cx="1764793" cy="10124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802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326446" y="4274387"/>
              <a:ext cx="1639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Pitch control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線矢印コネクタ 52"/>
            <p:cNvCxnSpPr/>
            <p:nvPr/>
          </p:nvCxnSpPr>
          <p:spPr>
            <a:xfrm>
              <a:off x="1489544" y="3770934"/>
              <a:ext cx="0" cy="351227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/>
            <p:nvPr/>
          </p:nvCxnSpPr>
          <p:spPr>
            <a:xfrm>
              <a:off x="4113355" y="3772435"/>
              <a:ext cx="0" cy="351227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角丸四角形 54"/>
            <p:cNvSpPr/>
            <p:nvPr/>
          </p:nvSpPr>
          <p:spPr>
            <a:xfrm>
              <a:off x="2096493" y="5460091"/>
              <a:ext cx="1385418" cy="4847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802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979982" y="5512634"/>
              <a:ext cx="1639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Synthesis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線矢印コネクタ 56"/>
            <p:cNvCxnSpPr/>
            <p:nvPr/>
          </p:nvCxnSpPr>
          <p:spPr>
            <a:xfrm>
              <a:off x="2819389" y="5934170"/>
              <a:ext cx="0" cy="29027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正方形/長方形 57"/>
            <p:cNvSpPr/>
            <p:nvPr/>
          </p:nvSpPr>
          <p:spPr>
            <a:xfrm>
              <a:off x="2057241" y="6228800"/>
              <a:ext cx="1506801" cy="43990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1" rIns="91441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802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1935966" y="6250571"/>
              <a:ext cx="1816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Singing voices</a:t>
              </a:r>
              <a:endPara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428197" y="4751266"/>
              <a:ext cx="2133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statistical VC</a:t>
              </a:r>
              <a:endParaRPr lang="ja-JP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3069189" y="4662039"/>
              <a:ext cx="2133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VAE-SPACE</a:t>
              </a:r>
              <a:endParaRPr lang="ja-JP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テキスト ボックス 85"/>
          <p:cNvSpPr txBox="1"/>
          <p:nvPr/>
        </p:nvSpPr>
        <p:spPr>
          <a:xfrm>
            <a:off x="6431300" y="2518133"/>
            <a:ext cx="5176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buClr>
                <a:srgbClr val="245A8C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ja-JP" sz="20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Statistical VC</a:t>
            </a:r>
          </a:p>
          <a:p>
            <a:pPr marL="363538" indent="-363538">
              <a:buClr>
                <a:srgbClr val="245A8C"/>
              </a:buClr>
              <a:buSzPct val="100000"/>
              <a:buFont typeface="Arial" panose="020B0604020202020204" pitchFamily="34" charset="0"/>
              <a:buChar char="―"/>
            </a:pP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To remove noise and eliminate the adverse impacts of spectrograms extracted from EL speech</a:t>
            </a:r>
            <a:endParaRPr lang="en-US" altLang="ja-JP" sz="12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431301" y="4479821"/>
            <a:ext cx="51769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buClr>
                <a:srgbClr val="245A8C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ja-JP" sz="20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VAE-SPACE</a:t>
            </a: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 </a:t>
            </a:r>
          </a:p>
          <a:p>
            <a:pPr marL="342900" indent="-342900">
              <a:buClr>
                <a:srgbClr val="245A8C"/>
              </a:buClr>
              <a:buSzPct val="100000"/>
              <a:buFont typeface="Arial" panose="020B0604020202020204" pitchFamily="34" charset="0"/>
              <a:buChar char="―"/>
            </a:pP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Data-driven method</a:t>
            </a:r>
          </a:p>
          <a:p>
            <a:pPr marL="342900" indent="-342900">
              <a:buClr>
                <a:srgbClr val="245A8C"/>
              </a:buClr>
              <a:buSzPct val="100000"/>
              <a:buFont typeface="Arial" panose="020B0604020202020204" pitchFamily="34" charset="0"/>
              <a:buChar char="―"/>
            </a:pPr>
            <a:r>
              <a:rPr lang="en-US" altLang="ja-JP" sz="20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To improve the capability and flexibility in modeling various singing characteristics and styles </a:t>
            </a:r>
          </a:p>
        </p:txBody>
      </p:sp>
      <p:pic>
        <p:nvPicPr>
          <p:cNvPr id="35" name="017_1_e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85438" y="2047752"/>
            <a:ext cx="406400" cy="406400"/>
          </a:xfrm>
          <a:prstGeom prst="rect">
            <a:avLst/>
          </a:prstGeom>
        </p:spPr>
      </p:pic>
      <p:pic>
        <p:nvPicPr>
          <p:cNvPr id="60" name="017_1_nam2sp_sing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864346" y="6281812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8150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815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  <p:bldLst>
      <p:bldP spid="8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39262" y="1606071"/>
            <a:ext cx="8913479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3100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Thank you for your attention!</a:t>
            </a:r>
            <a:endParaRPr lang="ja-JP" altLang="en-US" sz="3600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8332" y="4147494"/>
            <a:ext cx="12189452" cy="0"/>
          </a:xfrm>
          <a:prstGeom prst="line">
            <a:avLst/>
          </a:prstGeom>
          <a:ln w="57150">
            <a:solidFill>
              <a:srgbClr val="245A8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221068" y="4301318"/>
            <a:ext cx="374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C00000"/>
                </a:solidFill>
              </a:rPr>
              <a:t>More details at [F-18] 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7527" y="6356352"/>
            <a:ext cx="2743200" cy="365125"/>
          </a:xfrm>
        </p:spPr>
        <p:txBody>
          <a:bodyPr/>
          <a:lstStyle/>
          <a:p>
            <a:r>
              <a:rPr kumimoji="1" lang="en-US" altLang="ja-JP" sz="1600" dirty="0" smtClean="0">
                <a:solidFill>
                  <a:schemeClr val="tx1"/>
                </a:solidFill>
              </a:rPr>
              <a:t>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9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3" y="3423882"/>
            <a:ext cx="9144000" cy="3416081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8332" y="877824"/>
            <a:ext cx="12189452" cy="0"/>
          </a:xfrm>
          <a:prstGeom prst="line">
            <a:avLst/>
          </a:prstGeom>
          <a:ln w="57150">
            <a:solidFill>
              <a:srgbClr val="245A8C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タイトル 1"/>
          <p:cNvSpPr txBox="1">
            <a:spLocks/>
          </p:cNvSpPr>
          <p:nvPr/>
        </p:nvSpPr>
        <p:spPr>
          <a:xfrm>
            <a:off x="630717" y="177066"/>
            <a:ext cx="8340924" cy="62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DEMO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58573"/>
              </p:ext>
            </p:extLst>
          </p:nvPr>
        </p:nvGraphicFramePr>
        <p:xfrm>
          <a:off x="1767569" y="1052388"/>
          <a:ext cx="8751852" cy="2190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344">
                  <a:extLst>
                    <a:ext uri="{9D8B030D-6E8A-4147-A177-3AD203B41FA5}">
                      <a16:colId xmlns:a16="http://schemas.microsoft.com/office/drawing/2014/main" val="3240546318"/>
                    </a:ext>
                  </a:extLst>
                </a:gridCol>
                <a:gridCol w="961436">
                  <a:extLst>
                    <a:ext uri="{9D8B030D-6E8A-4147-A177-3AD203B41FA5}">
                      <a16:colId xmlns:a16="http://schemas.microsoft.com/office/drawing/2014/main" val="3977496108"/>
                    </a:ext>
                  </a:extLst>
                </a:gridCol>
                <a:gridCol w="961436">
                  <a:extLst>
                    <a:ext uri="{9D8B030D-6E8A-4147-A177-3AD203B41FA5}">
                      <a16:colId xmlns:a16="http://schemas.microsoft.com/office/drawing/2014/main" val="831309823"/>
                    </a:ext>
                  </a:extLst>
                </a:gridCol>
                <a:gridCol w="961436">
                  <a:extLst>
                    <a:ext uri="{9D8B030D-6E8A-4147-A177-3AD203B41FA5}">
                      <a16:colId xmlns:a16="http://schemas.microsoft.com/office/drawing/2014/main" val="2141354320"/>
                    </a:ext>
                  </a:extLst>
                </a:gridCol>
                <a:gridCol w="961436">
                  <a:extLst>
                    <a:ext uri="{9D8B030D-6E8A-4147-A177-3AD203B41FA5}">
                      <a16:colId xmlns:a16="http://schemas.microsoft.com/office/drawing/2014/main" val="2876384698"/>
                    </a:ext>
                  </a:extLst>
                </a:gridCol>
                <a:gridCol w="961436">
                  <a:extLst>
                    <a:ext uri="{9D8B030D-6E8A-4147-A177-3AD203B41FA5}">
                      <a16:colId xmlns:a16="http://schemas.microsoft.com/office/drawing/2014/main" val="1974231152"/>
                    </a:ext>
                  </a:extLst>
                </a:gridCol>
                <a:gridCol w="961436">
                  <a:extLst>
                    <a:ext uri="{9D8B030D-6E8A-4147-A177-3AD203B41FA5}">
                      <a16:colId xmlns:a16="http://schemas.microsoft.com/office/drawing/2014/main" val="1335650127"/>
                    </a:ext>
                  </a:extLst>
                </a:gridCol>
                <a:gridCol w="961436">
                  <a:extLst>
                    <a:ext uri="{9D8B030D-6E8A-4147-A177-3AD203B41FA5}">
                      <a16:colId xmlns:a16="http://schemas.microsoft.com/office/drawing/2014/main" val="24743472"/>
                    </a:ext>
                  </a:extLst>
                </a:gridCol>
                <a:gridCol w="1249456">
                  <a:extLst>
                    <a:ext uri="{9D8B030D-6E8A-4147-A177-3AD203B41FA5}">
                      <a16:colId xmlns:a16="http://schemas.microsoft.com/office/drawing/2014/main" val="3776505239"/>
                    </a:ext>
                  </a:extLst>
                </a:gridCol>
              </a:tblGrid>
              <a:tr h="8401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EL speech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SS</a:t>
                      </a:r>
                    </a:p>
                    <a:p>
                      <a:r>
                        <a:rPr kumimoji="1" lang="en-US" altLang="ja-JP" dirty="0" smtClean="0"/>
                        <a:t>score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SS</a:t>
                      </a:r>
                    </a:p>
                    <a:p>
                      <a:r>
                        <a:rPr kumimoji="1" lang="en-US" altLang="ja-JP" dirty="0" smtClean="0"/>
                        <a:t>rule-based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VC</a:t>
                      </a:r>
                    </a:p>
                    <a:p>
                      <a:r>
                        <a:rPr kumimoji="1" lang="en-US" altLang="ja-JP" dirty="0" smtClean="0"/>
                        <a:t>rule-based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VC</a:t>
                      </a:r>
                    </a:p>
                    <a:p>
                      <a:r>
                        <a:rPr kumimoji="1" lang="en-US" altLang="ja-JP" dirty="0" smtClean="0"/>
                        <a:t>VAE-unaligned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VC</a:t>
                      </a:r>
                    </a:p>
                    <a:p>
                      <a:r>
                        <a:rPr kumimoji="1" lang="en-US" altLang="ja-JP" dirty="0" smtClean="0"/>
                        <a:t>VAE-aligned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VC</a:t>
                      </a:r>
                    </a:p>
                    <a:p>
                      <a:r>
                        <a:rPr kumimoji="1" lang="en-US" altLang="ja-JP" dirty="0" smtClean="0"/>
                        <a:t>VAE-aligned-</a:t>
                      </a:r>
                      <a:r>
                        <a:rPr kumimoji="1" lang="en-US" altLang="ja-JP" dirty="0" err="1" smtClean="0"/>
                        <a:t>ft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VC</a:t>
                      </a:r>
                    </a:p>
                    <a:p>
                      <a:r>
                        <a:rPr kumimoji="1" lang="en-US" altLang="ja-JP" dirty="0" smtClean="0"/>
                        <a:t>CVAE-</a:t>
                      </a:r>
                    </a:p>
                    <a:p>
                      <a:r>
                        <a:rPr kumimoji="1" lang="en-US" altLang="ja-JP" dirty="0" smtClean="0"/>
                        <a:t>aligned-</a:t>
                      </a:r>
                      <a:r>
                        <a:rPr kumimoji="1" lang="en-US" altLang="ja-JP" dirty="0" err="1" smtClean="0"/>
                        <a:t>ft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517344"/>
                  </a:ext>
                </a:extLst>
              </a:tr>
              <a:tr h="6752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Sample 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71957"/>
                  </a:ext>
                </a:extLst>
              </a:tr>
              <a:tr h="6752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Sample 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59111"/>
                  </a:ext>
                </a:extLst>
              </a:tr>
            </a:tbl>
          </a:graphicData>
        </a:graphic>
      </p:graphicFrame>
      <p:pic>
        <p:nvPicPr>
          <p:cNvPr id="8" name="017_1_e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2805862" y="2050604"/>
            <a:ext cx="406400" cy="406400"/>
          </a:xfrm>
          <a:prstGeom prst="rect">
            <a:avLst/>
          </a:prstGeom>
        </p:spPr>
      </p:pic>
      <p:pic>
        <p:nvPicPr>
          <p:cNvPr id="16" name="017_1_ss_st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3783498" y="2050604"/>
            <a:ext cx="406400" cy="406400"/>
          </a:xfrm>
          <a:prstGeom prst="rect">
            <a:avLst/>
          </a:prstGeom>
        </p:spPr>
      </p:pic>
      <p:pic>
        <p:nvPicPr>
          <p:cNvPr id="18" name="017_1_ss_sing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4732689" y="2050604"/>
            <a:ext cx="406400" cy="406400"/>
          </a:xfrm>
          <a:prstGeom prst="rect">
            <a:avLst/>
          </a:prstGeom>
        </p:spPr>
      </p:pic>
      <p:pic>
        <p:nvPicPr>
          <p:cNvPr id="19" name="017_1_vc_rule_based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5705624" y="2050604"/>
            <a:ext cx="406400" cy="406400"/>
          </a:xfrm>
          <a:prstGeom prst="rect">
            <a:avLst/>
          </a:prstGeom>
        </p:spPr>
      </p:pic>
      <p:pic>
        <p:nvPicPr>
          <p:cNvPr id="20" name="017_1_vae_unaligned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663330" y="2050604"/>
            <a:ext cx="406400" cy="406400"/>
          </a:xfrm>
          <a:prstGeom prst="rect">
            <a:avLst/>
          </a:prstGeom>
        </p:spPr>
      </p:pic>
      <p:pic>
        <p:nvPicPr>
          <p:cNvPr id="22" name="017_1_vae_aligned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7622330" y="2050604"/>
            <a:ext cx="406400" cy="406400"/>
          </a:xfrm>
          <a:prstGeom prst="rect">
            <a:avLst/>
          </a:prstGeom>
        </p:spPr>
      </p:pic>
      <p:pic>
        <p:nvPicPr>
          <p:cNvPr id="23" name="017_1_vae_aligned_ft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8554032" y="2050604"/>
            <a:ext cx="406400" cy="406400"/>
          </a:xfrm>
          <a:prstGeom prst="rect">
            <a:avLst/>
          </a:prstGeom>
        </p:spPr>
      </p:pic>
      <p:pic>
        <p:nvPicPr>
          <p:cNvPr id="24" name="017_1_cvae_style1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9379780" y="2050604"/>
            <a:ext cx="406400" cy="406400"/>
          </a:xfrm>
          <a:prstGeom prst="rect">
            <a:avLst/>
          </a:prstGeom>
        </p:spPr>
      </p:pic>
      <p:pic>
        <p:nvPicPr>
          <p:cNvPr id="25" name="017_1_cvae_style2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10007306" y="2050604"/>
            <a:ext cx="406400" cy="406400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9399204" y="1814122"/>
            <a:ext cx="1014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Style 1 &amp; 2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16200000">
            <a:off x="2824985" y="4750485"/>
            <a:ext cx="380186" cy="18342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9772767" y="-23322"/>
            <a:ext cx="2175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SS: spectral subtraction</a:t>
            </a:r>
          </a:p>
          <a:p>
            <a:r>
              <a:rPr kumimoji="1" lang="en-US" altLang="ja-JP" sz="1600" dirty="0"/>
              <a:t>VC: voice conversion</a:t>
            </a:r>
          </a:p>
          <a:p>
            <a:r>
              <a:rPr kumimoji="1" lang="en-US" altLang="ja-JP" sz="1600" dirty="0" err="1"/>
              <a:t>ft</a:t>
            </a:r>
            <a:r>
              <a:rPr kumimoji="1" lang="en-US" altLang="ja-JP" sz="1600" dirty="0"/>
              <a:t>: fine tuning</a:t>
            </a:r>
            <a:endParaRPr kumimoji="1" lang="ja-JP" altLang="en-US" sz="1600" dirty="0"/>
          </a:p>
        </p:txBody>
      </p:sp>
      <p:pic>
        <p:nvPicPr>
          <p:cNvPr id="29" name="017_6_el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2805862" y="2746475"/>
            <a:ext cx="406400" cy="406400"/>
          </a:xfrm>
          <a:prstGeom prst="rect">
            <a:avLst/>
          </a:prstGeom>
        </p:spPr>
      </p:pic>
      <p:pic>
        <p:nvPicPr>
          <p:cNvPr id="30" name="017_6_ss_score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3783498" y="2746475"/>
            <a:ext cx="406400" cy="406400"/>
          </a:xfrm>
          <a:prstGeom prst="rect">
            <a:avLst/>
          </a:prstGeom>
        </p:spPr>
      </p:pic>
      <p:pic>
        <p:nvPicPr>
          <p:cNvPr id="31" name="017_6_ss_rule_based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4732689" y="2746475"/>
            <a:ext cx="406400" cy="406400"/>
          </a:xfrm>
          <a:prstGeom prst="rect">
            <a:avLst/>
          </a:prstGeom>
        </p:spPr>
      </p:pic>
      <p:pic>
        <p:nvPicPr>
          <p:cNvPr id="32" name="017_6_vc_rule_based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5705624" y="2746475"/>
            <a:ext cx="406400" cy="406400"/>
          </a:xfrm>
          <a:prstGeom prst="rect">
            <a:avLst/>
          </a:prstGeom>
        </p:spPr>
      </p:pic>
      <p:pic>
        <p:nvPicPr>
          <p:cNvPr id="33" name="017_6_vae_unaligned">
            <a:hlinkClick r:id="" action="ppaction://media"/>
          </p:cNvPr>
          <p:cNvPicPr>
            <a:picLocks noChangeAspect="1"/>
          </p:cNvPicPr>
          <p:nvPr>
            <a:audioFile r:link="rId28"/>
            <p:extLst>
              <p:ext uri="{DAA4B4D4-6D71-4841-9C94-3DE7FCFB9230}">
                <p14:media xmlns:p14="http://schemas.microsoft.com/office/powerpoint/2010/main" r:embed="rId27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6663330" y="2746475"/>
            <a:ext cx="406400" cy="406400"/>
          </a:xfrm>
          <a:prstGeom prst="rect">
            <a:avLst/>
          </a:prstGeom>
        </p:spPr>
      </p:pic>
      <p:pic>
        <p:nvPicPr>
          <p:cNvPr id="34" name="017_6_vae_aligned">
            <a:hlinkClick r:id="" action="ppaction://media"/>
          </p:cNvPr>
          <p:cNvPicPr>
            <a:picLocks noChangeAspect="1"/>
          </p:cNvPicPr>
          <p:nvPr>
            <a:audioFile r:link="rId30"/>
            <p:extLst>
              <p:ext uri="{DAA4B4D4-6D71-4841-9C94-3DE7FCFB9230}">
                <p14:media xmlns:p14="http://schemas.microsoft.com/office/powerpoint/2010/main" r:embed="rId29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7622330" y="2742010"/>
            <a:ext cx="406400" cy="406400"/>
          </a:xfrm>
          <a:prstGeom prst="rect">
            <a:avLst/>
          </a:prstGeom>
        </p:spPr>
      </p:pic>
      <p:pic>
        <p:nvPicPr>
          <p:cNvPr id="35" name="017_6_vae_aligned_ft">
            <a:hlinkClick r:id="" action="ppaction://media"/>
          </p:cNvPr>
          <p:cNvPicPr>
            <a:picLocks noChangeAspect="1"/>
          </p:cNvPicPr>
          <p:nvPr>
            <a:audioFile r:link="rId32"/>
            <p:extLst>
              <p:ext uri="{DAA4B4D4-6D71-4841-9C94-3DE7FCFB9230}">
                <p14:media xmlns:p14="http://schemas.microsoft.com/office/powerpoint/2010/main" r:embed="rId3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8548295" y="2742010"/>
            <a:ext cx="406400" cy="406400"/>
          </a:xfrm>
          <a:prstGeom prst="rect">
            <a:avLst/>
          </a:prstGeom>
        </p:spPr>
      </p:pic>
      <p:pic>
        <p:nvPicPr>
          <p:cNvPr id="36" name="017_6_cvae_style1">
            <a:hlinkClick r:id="" action="ppaction://media"/>
          </p:cNvPr>
          <p:cNvPicPr>
            <a:picLocks noChangeAspect="1"/>
          </p:cNvPicPr>
          <p:nvPr>
            <a:audioFile r:link="rId34"/>
            <p:extLst>
              <p:ext uri="{DAA4B4D4-6D71-4841-9C94-3DE7FCFB9230}">
                <p14:media xmlns:p14="http://schemas.microsoft.com/office/powerpoint/2010/main" r:embed="rId33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9379780" y="2742010"/>
            <a:ext cx="406400" cy="406400"/>
          </a:xfrm>
          <a:prstGeom prst="rect">
            <a:avLst/>
          </a:prstGeom>
        </p:spPr>
      </p:pic>
      <p:pic>
        <p:nvPicPr>
          <p:cNvPr id="37" name="017_6_cvae_style2">
            <a:hlinkClick r:id="" action="ppaction://media"/>
          </p:cNvPr>
          <p:cNvPicPr>
            <a:picLocks noChangeAspect="1"/>
          </p:cNvPicPr>
          <p:nvPr>
            <a:audioFile r:link="rId36"/>
            <p:extLst>
              <p:ext uri="{DAA4B4D4-6D71-4841-9C94-3DE7FCFB9230}">
                <p14:media xmlns:p14="http://schemas.microsoft.com/office/powerpoint/2010/main" r:embed="rId35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10007251" y="274201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5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15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15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815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815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8150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815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815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815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794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794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794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796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4" dur="7964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796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6" dur="7964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2" dur="7964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10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8" dur="7964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audio>
              <p:cMediaNode vol="80000">
                <p:cTn id="10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,amssymb}&#10;\usepackage{booktabs}&#10;\usepackage{multirow}&#10;\usepackage[english]{babel}&#10;\usepackage{amsthm}&#10;\pagestyle{empty}&#10;\def\T{{\textsf{T}}}&#10;\def\H{{\textsf{H}}}&#10;&#10;\begin{document}&#10;\begin{align}&#10;F_0 \nonumber&#10;\end{align}&#10;\end{document}"/>
  <p:tag name="IGUANATEXSIZE" val="18"/>
  <p:tag name="IGUANATEXCURSOR" val="250"/>
  <p:tag name="TRANSPARENCY" val="True"/>
  <p:tag name="FILENAME" val=""/>
  <p:tag name="LATEXENGINEID" val="0"/>
  <p:tag name="TEMPFOLDER" val="C:\Users\Owner\Download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,amssymb}&#10;\usepackage{booktabs}&#10;\usepackage{multirow}&#10;\usepackage[english]{babel}&#10;\usepackage{amsthm}&#10;\pagestyle{empty}&#10;\def\T{{\textsf{T}}}&#10;\def\H{{\textsf{H}}}&#10;&#10;\begin{document}&#10;\begin{align}&#10;F_0 \nonumber&#10;\end{align}&#10;\end{document}"/>
  <p:tag name="IGUANATEXSIZE" val="18"/>
  <p:tag name="IGUANATEXCURSOR" val="250"/>
  <p:tag name="TRANSPARENCY" val="True"/>
  <p:tag name="FILENAME" val=""/>
  <p:tag name="LATEXENGINEID" val="0"/>
  <p:tag name="TEMPFOLDER" val="C:\Users\Owner\Downloads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オーガニック</Template>
  <TotalTime>67563</TotalTime>
  <Words>230</Words>
  <Application>Microsoft Office PowerPoint</Application>
  <PresentationFormat>ワイド画面</PresentationFormat>
  <Paragraphs>67</Paragraphs>
  <Slides>6</Slides>
  <Notes>6</Notes>
  <HiddenSlides>0</HiddenSlides>
  <MMClips>21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6</vt:i4>
      </vt:variant>
    </vt:vector>
  </HeadingPairs>
  <TitlesOfParts>
    <vt:vector size="20" baseType="lpstr">
      <vt:lpstr>He</vt:lpstr>
      <vt:lpstr>ＭＳ Ｐゴシック</vt:lpstr>
      <vt:lpstr>メイリオ</vt:lpstr>
      <vt:lpstr>游ゴシック</vt:lpstr>
      <vt:lpstr>Arial</vt:lpstr>
      <vt:lpstr>Calibri</vt:lpstr>
      <vt:lpstr>Calibri Light</vt:lpstr>
      <vt:lpstr>Segoe UI</vt:lpstr>
      <vt:lpstr>Times New Roman</vt:lpstr>
      <vt:lpstr>Wingdings</vt:lpstr>
      <vt:lpstr>Wingdings 2</vt:lpstr>
      <vt:lpstr>HDOfficeLightV0</vt:lpstr>
      <vt:lpstr>1_HDOfficeLightV0</vt:lpstr>
      <vt:lpstr>2_HDOfficeLightV0</vt:lpstr>
      <vt:lpstr>[F-18]  Improving Singing Aid System for Laryngectomees with Statistical Voice Conversion and VAE-SPACE</vt:lpstr>
      <vt:lpstr>PowerPoint プレゼンテーション</vt:lpstr>
      <vt:lpstr>PowerPoint プレゼンテーション</vt:lpstr>
      <vt:lpstr>PowerPoint プレゼンテーション</vt:lpstr>
      <vt:lpstr>Thank you for your attention!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研究計画</dc:title>
  <dc:creator>owner</dc:creator>
  <cp:lastModifiedBy>Li Li</cp:lastModifiedBy>
  <cp:revision>1605</cp:revision>
  <cp:lastPrinted>2016-06-06T05:44:53Z</cp:lastPrinted>
  <dcterms:created xsi:type="dcterms:W3CDTF">2016-04-20T13:00:02Z</dcterms:created>
  <dcterms:modified xsi:type="dcterms:W3CDTF">2019-11-25T05:08:51Z</dcterms:modified>
</cp:coreProperties>
</file>