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1" r:id="rId3"/>
    <p:sldId id="256" r:id="rId5"/>
    <p:sldId id="258" r:id="rId6"/>
    <p:sldId id="257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238760" y="804545"/>
            <a:ext cx="11779885" cy="5761355"/>
          </a:xfrm>
          <a:prstGeom prst="flowChartProcess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3971290" y="1254760"/>
            <a:ext cx="4834255" cy="263334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403225" y="1249680"/>
            <a:ext cx="3432175" cy="263842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16" name="流程图: 过程 15"/>
          <p:cNvSpPr/>
          <p:nvPr/>
        </p:nvSpPr>
        <p:spPr>
          <a:xfrm>
            <a:off x="8888095" y="1255395"/>
            <a:ext cx="3016250" cy="263271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403225" y="295910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作业</a:t>
            </a:r>
            <a:r>
              <a:rPr lang="en-US" altLang="zh-CN"/>
              <a:t>1    </a:t>
            </a:r>
            <a:r>
              <a:rPr lang="zh-CN" altLang="en-US"/>
              <a:t>微信业务架构图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524635" y="881380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聊天模块</a:t>
            </a:r>
            <a:endParaRPr lang="zh-CN" altLang="en-US"/>
          </a:p>
        </p:txBody>
      </p:sp>
      <p:sp>
        <p:nvSpPr>
          <p:cNvPr id="3" name="流程图: 过程 2"/>
          <p:cNvSpPr/>
          <p:nvPr/>
        </p:nvSpPr>
        <p:spPr>
          <a:xfrm>
            <a:off x="716280" y="1380490"/>
            <a:ext cx="2805430" cy="172974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787400" y="1874520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文字</a:t>
            </a:r>
            <a:r>
              <a:rPr lang="en-US" altLang="zh-CN"/>
              <a:t>/</a:t>
            </a:r>
            <a:r>
              <a:rPr lang="zh-CN" altLang="en-US"/>
              <a:t>表情</a:t>
            </a:r>
            <a:endParaRPr lang="zh-CN" altLang="en-US"/>
          </a:p>
        </p:txBody>
      </p:sp>
      <p:sp>
        <p:nvSpPr>
          <p:cNvPr id="6" name="流程图: 过程 5"/>
          <p:cNvSpPr/>
          <p:nvPr/>
        </p:nvSpPr>
        <p:spPr>
          <a:xfrm>
            <a:off x="2160270" y="1875155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图片</a:t>
            </a:r>
            <a:r>
              <a:rPr lang="en-US" altLang="zh-CN"/>
              <a:t>/</a:t>
            </a:r>
            <a:r>
              <a:rPr lang="zh-CN" altLang="en-US"/>
              <a:t>视频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547495" y="1456055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发信息</a:t>
            </a:r>
            <a:endParaRPr lang="zh-CN" altLang="en-US"/>
          </a:p>
        </p:txBody>
      </p:sp>
      <p:sp>
        <p:nvSpPr>
          <p:cNvPr id="12" name="流程图: 过程 11"/>
          <p:cNvSpPr/>
          <p:nvPr/>
        </p:nvSpPr>
        <p:spPr>
          <a:xfrm>
            <a:off x="772795" y="3232150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视频通话</a:t>
            </a:r>
            <a:endParaRPr lang="zh-CN" altLang="en-US"/>
          </a:p>
        </p:txBody>
      </p:sp>
      <p:sp>
        <p:nvSpPr>
          <p:cNvPr id="13" name="流程图: 过程 12"/>
          <p:cNvSpPr/>
          <p:nvPr/>
        </p:nvSpPr>
        <p:spPr>
          <a:xfrm>
            <a:off x="2160270" y="3232150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音频通话</a:t>
            </a:r>
            <a:endParaRPr lang="zh-CN" altLang="en-US"/>
          </a:p>
        </p:txBody>
      </p:sp>
      <p:sp>
        <p:nvSpPr>
          <p:cNvPr id="14" name="流程图: 过程 13"/>
          <p:cNvSpPr/>
          <p:nvPr/>
        </p:nvSpPr>
        <p:spPr>
          <a:xfrm>
            <a:off x="772795" y="2453640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语音输入</a:t>
            </a:r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2145665" y="2454275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发送名片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765165" y="876935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朋友圈模块</a:t>
            </a:r>
            <a:endParaRPr lang="zh-CN" altLang="en-US"/>
          </a:p>
        </p:txBody>
      </p:sp>
      <p:sp>
        <p:nvSpPr>
          <p:cNvPr id="28" name="流程图: 过程 27"/>
          <p:cNvSpPr/>
          <p:nvPr/>
        </p:nvSpPr>
        <p:spPr>
          <a:xfrm>
            <a:off x="4105910" y="1343660"/>
            <a:ext cx="1524635" cy="22980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4247515" y="172720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可见度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4247515" y="231775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图文</a:t>
            </a:r>
            <a:r>
              <a:rPr lang="en-US" altLang="zh-CN"/>
              <a:t>/</a:t>
            </a:r>
            <a:r>
              <a:rPr lang="zh-CN" altLang="en-US"/>
              <a:t>视频发圈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504690" y="1343660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</p:txBody>
      </p:sp>
      <p:sp>
        <p:nvSpPr>
          <p:cNvPr id="30" name="流程图: 过程 29"/>
          <p:cNvSpPr/>
          <p:nvPr/>
        </p:nvSpPr>
        <p:spPr>
          <a:xfrm>
            <a:off x="4247515" y="293116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审核</a:t>
            </a:r>
            <a:endParaRPr lang="zh-CN" altLang="en-US"/>
          </a:p>
        </p:txBody>
      </p:sp>
      <p:sp>
        <p:nvSpPr>
          <p:cNvPr id="32" name="流程图: 过程 31"/>
          <p:cNvSpPr/>
          <p:nvPr/>
        </p:nvSpPr>
        <p:spPr>
          <a:xfrm>
            <a:off x="5786120" y="1343660"/>
            <a:ext cx="1524635" cy="229743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33" name="流程图: 过程 32"/>
          <p:cNvSpPr/>
          <p:nvPr/>
        </p:nvSpPr>
        <p:spPr>
          <a:xfrm>
            <a:off x="5939790" y="1725295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34" name="流程图: 过程 33"/>
          <p:cNvSpPr/>
          <p:nvPr/>
        </p:nvSpPr>
        <p:spPr>
          <a:xfrm>
            <a:off x="5939790" y="2315845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可见度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196965" y="130111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评论</a:t>
            </a:r>
            <a:endParaRPr lang="zh-CN" altLang="en-US"/>
          </a:p>
        </p:txBody>
      </p:sp>
      <p:sp>
        <p:nvSpPr>
          <p:cNvPr id="36" name="流程图: 过程 35"/>
          <p:cNvSpPr/>
          <p:nvPr/>
        </p:nvSpPr>
        <p:spPr>
          <a:xfrm>
            <a:off x="5939790" y="2929255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回复</a:t>
            </a:r>
            <a:endParaRPr lang="zh-CN" altLang="en-US"/>
          </a:p>
        </p:txBody>
      </p:sp>
      <p:sp>
        <p:nvSpPr>
          <p:cNvPr id="38" name="流程图: 过程 37"/>
          <p:cNvSpPr/>
          <p:nvPr/>
        </p:nvSpPr>
        <p:spPr>
          <a:xfrm>
            <a:off x="7478395" y="134112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44" name="流程图: 过程 43"/>
          <p:cNvSpPr/>
          <p:nvPr/>
        </p:nvSpPr>
        <p:spPr>
          <a:xfrm>
            <a:off x="7478395" y="193675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广告</a:t>
            </a:r>
            <a:endParaRPr lang="zh-CN" altLang="en-US"/>
          </a:p>
        </p:txBody>
      </p:sp>
      <p:sp>
        <p:nvSpPr>
          <p:cNvPr id="45" name="流程图: 过程 44"/>
          <p:cNvSpPr/>
          <p:nvPr/>
        </p:nvSpPr>
        <p:spPr>
          <a:xfrm>
            <a:off x="7478395" y="2534285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点赞</a:t>
            </a:r>
            <a:endParaRPr lang="zh-CN" altLang="en-US"/>
          </a:p>
        </p:txBody>
      </p:sp>
      <p:sp>
        <p:nvSpPr>
          <p:cNvPr id="46" name="流程图: 过程 45"/>
          <p:cNvSpPr/>
          <p:nvPr/>
        </p:nvSpPr>
        <p:spPr>
          <a:xfrm>
            <a:off x="7505700" y="313944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复制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9610725" y="876935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小程序模块</a:t>
            </a:r>
            <a:endParaRPr lang="zh-CN" altLang="en-US"/>
          </a:p>
        </p:txBody>
      </p:sp>
      <p:sp>
        <p:nvSpPr>
          <p:cNvPr id="48" name="流程图: 过程 47"/>
          <p:cNvSpPr/>
          <p:nvPr/>
        </p:nvSpPr>
        <p:spPr>
          <a:xfrm>
            <a:off x="9017000" y="1416050"/>
            <a:ext cx="2887345" cy="171704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18" name="流程图: 过程 17"/>
          <p:cNvSpPr/>
          <p:nvPr/>
        </p:nvSpPr>
        <p:spPr>
          <a:xfrm>
            <a:off x="9096375" y="1880870"/>
            <a:ext cx="1276985" cy="55054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搜索小程序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0045065" y="1456055"/>
            <a:ext cx="730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搜索</a:t>
            </a:r>
            <a:endParaRPr lang="zh-CN" altLang="en-US"/>
          </a:p>
        </p:txBody>
      </p:sp>
      <p:sp>
        <p:nvSpPr>
          <p:cNvPr id="50" name="流程图: 过程 49"/>
          <p:cNvSpPr/>
          <p:nvPr/>
        </p:nvSpPr>
        <p:spPr>
          <a:xfrm>
            <a:off x="10497185" y="1874520"/>
            <a:ext cx="1276985" cy="55372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发现更多</a:t>
            </a:r>
            <a:endParaRPr lang="zh-CN" altLang="en-US"/>
          </a:p>
        </p:txBody>
      </p:sp>
      <p:sp>
        <p:nvSpPr>
          <p:cNvPr id="51" name="流程图: 过程 50"/>
          <p:cNvSpPr/>
          <p:nvPr/>
        </p:nvSpPr>
        <p:spPr>
          <a:xfrm>
            <a:off x="9117965" y="2482215"/>
            <a:ext cx="1276985" cy="55245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常用小程序</a:t>
            </a:r>
            <a:endParaRPr lang="zh-CN" altLang="en-US"/>
          </a:p>
        </p:txBody>
      </p:sp>
      <p:sp>
        <p:nvSpPr>
          <p:cNvPr id="52" name="流程图: 过程 51"/>
          <p:cNvSpPr/>
          <p:nvPr/>
        </p:nvSpPr>
        <p:spPr>
          <a:xfrm>
            <a:off x="10497185" y="2483485"/>
            <a:ext cx="1276985" cy="513080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搜索历史</a:t>
            </a:r>
            <a:endParaRPr lang="zh-CN" altLang="en-US"/>
          </a:p>
        </p:txBody>
      </p:sp>
      <p:sp>
        <p:nvSpPr>
          <p:cNvPr id="53" name="流程图: 过程 52"/>
          <p:cNvSpPr/>
          <p:nvPr/>
        </p:nvSpPr>
        <p:spPr>
          <a:xfrm>
            <a:off x="9096375" y="3258185"/>
            <a:ext cx="1276985" cy="51371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展示</a:t>
            </a:r>
            <a:endParaRPr lang="zh-CN" altLang="en-US"/>
          </a:p>
        </p:txBody>
      </p:sp>
      <p:sp>
        <p:nvSpPr>
          <p:cNvPr id="54" name="流程图: 过程 53"/>
          <p:cNvSpPr/>
          <p:nvPr/>
        </p:nvSpPr>
        <p:spPr>
          <a:xfrm>
            <a:off x="10490835" y="3232150"/>
            <a:ext cx="1276985" cy="5289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我的小程序</a:t>
            </a:r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>
            <a:off x="403225" y="4325620"/>
            <a:ext cx="3432175" cy="200342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1553210" y="3957320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服务模块</a:t>
            </a:r>
            <a:endParaRPr lang="zh-CN" altLang="en-US"/>
          </a:p>
        </p:txBody>
      </p:sp>
      <p:sp>
        <p:nvSpPr>
          <p:cNvPr id="58" name="流程图: 过程 57"/>
          <p:cNvSpPr/>
          <p:nvPr/>
        </p:nvSpPr>
        <p:spPr>
          <a:xfrm>
            <a:off x="701675" y="4476115"/>
            <a:ext cx="2952115" cy="509270"/>
          </a:xfrm>
          <a:prstGeom prst="flowChartProcess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支付子模块</a:t>
            </a:r>
            <a:endParaRPr lang="zh-CN" altLang="en-US"/>
          </a:p>
        </p:txBody>
      </p:sp>
      <p:sp>
        <p:nvSpPr>
          <p:cNvPr id="65" name="流程图: 过程 64"/>
          <p:cNvSpPr/>
          <p:nvPr/>
        </p:nvSpPr>
        <p:spPr>
          <a:xfrm>
            <a:off x="701675" y="5080000"/>
            <a:ext cx="1341755" cy="509270"/>
          </a:xfrm>
          <a:prstGeom prst="flowChartProcess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金融理财子模块</a:t>
            </a:r>
            <a:endParaRPr lang="zh-CN" altLang="en-US"/>
          </a:p>
        </p:txBody>
      </p:sp>
      <p:sp>
        <p:nvSpPr>
          <p:cNvPr id="66" name="流程图: 过程 65"/>
          <p:cNvSpPr/>
          <p:nvPr/>
        </p:nvSpPr>
        <p:spPr>
          <a:xfrm>
            <a:off x="701675" y="5694680"/>
            <a:ext cx="1341755" cy="509270"/>
          </a:xfrm>
          <a:prstGeom prst="flowChartProcess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生活服务子模块</a:t>
            </a:r>
            <a:endParaRPr lang="zh-CN" altLang="en-US"/>
          </a:p>
        </p:txBody>
      </p:sp>
      <p:sp>
        <p:nvSpPr>
          <p:cNvPr id="67" name="流程图: 过程 66"/>
          <p:cNvSpPr/>
          <p:nvPr/>
        </p:nvSpPr>
        <p:spPr>
          <a:xfrm>
            <a:off x="2290445" y="5075555"/>
            <a:ext cx="1341755" cy="509270"/>
          </a:xfrm>
          <a:prstGeom prst="flowChartProcess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交通出行子模块</a:t>
            </a:r>
            <a:endParaRPr lang="zh-CN" altLang="en-US"/>
          </a:p>
        </p:txBody>
      </p:sp>
      <p:sp>
        <p:nvSpPr>
          <p:cNvPr id="68" name="流程图: 过程 67"/>
          <p:cNvSpPr/>
          <p:nvPr/>
        </p:nvSpPr>
        <p:spPr>
          <a:xfrm>
            <a:off x="2312035" y="5679440"/>
            <a:ext cx="1341755" cy="509270"/>
          </a:xfrm>
          <a:prstGeom prst="flowChartProcess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购物消费子模块</a:t>
            </a:r>
            <a:endParaRPr lang="zh-CN" altLang="en-US"/>
          </a:p>
        </p:txBody>
      </p:sp>
      <p:sp>
        <p:nvSpPr>
          <p:cNvPr id="69" name="流程图: 过程 68"/>
          <p:cNvSpPr/>
          <p:nvPr/>
        </p:nvSpPr>
        <p:spPr>
          <a:xfrm>
            <a:off x="3971290" y="4325620"/>
            <a:ext cx="3432175" cy="200342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5121275" y="3957320"/>
            <a:ext cx="1570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公众号模块</a:t>
            </a:r>
            <a:endParaRPr lang="zh-CN" altLang="en-US"/>
          </a:p>
        </p:txBody>
      </p:sp>
      <p:sp>
        <p:nvSpPr>
          <p:cNvPr id="76" name="流程图: 过程 75"/>
          <p:cNvSpPr/>
          <p:nvPr/>
        </p:nvSpPr>
        <p:spPr>
          <a:xfrm>
            <a:off x="4105910" y="4476115"/>
            <a:ext cx="1524635" cy="1712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72" name="流程图: 过程 71"/>
          <p:cNvSpPr/>
          <p:nvPr/>
        </p:nvSpPr>
        <p:spPr>
          <a:xfrm>
            <a:off x="4247515" y="4975225"/>
            <a:ext cx="1219835" cy="509270"/>
          </a:xfrm>
          <a:prstGeom prst="flowChartProcess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文章推送</a:t>
            </a:r>
            <a:endParaRPr lang="zh-CN" altLang="en-US"/>
          </a:p>
        </p:txBody>
      </p:sp>
      <p:sp>
        <p:nvSpPr>
          <p:cNvPr id="77" name="流程图: 过程 76"/>
          <p:cNvSpPr/>
          <p:nvPr/>
        </p:nvSpPr>
        <p:spPr>
          <a:xfrm>
            <a:off x="4269740" y="5572125"/>
            <a:ext cx="1219835" cy="509270"/>
          </a:xfrm>
          <a:prstGeom prst="flowChartProcess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关注</a:t>
            </a:r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4443730" y="4515485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订阅号</a:t>
            </a:r>
            <a:endParaRPr lang="zh-CN" altLang="en-US"/>
          </a:p>
        </p:txBody>
      </p:sp>
      <p:sp>
        <p:nvSpPr>
          <p:cNvPr id="79" name="流程图: 过程 78"/>
          <p:cNvSpPr/>
          <p:nvPr/>
        </p:nvSpPr>
        <p:spPr>
          <a:xfrm>
            <a:off x="5798185" y="4493260"/>
            <a:ext cx="1524635" cy="171259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80" name="流程图: 过程 79"/>
          <p:cNvSpPr/>
          <p:nvPr/>
        </p:nvSpPr>
        <p:spPr>
          <a:xfrm>
            <a:off x="5939790" y="4992370"/>
            <a:ext cx="1219835" cy="509270"/>
          </a:xfrm>
          <a:prstGeom prst="flowChartProcess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文章推送</a:t>
            </a:r>
            <a:endParaRPr lang="zh-CN" altLang="en-US"/>
          </a:p>
        </p:txBody>
      </p:sp>
      <p:sp>
        <p:nvSpPr>
          <p:cNvPr id="81" name="流程图: 过程 80"/>
          <p:cNvSpPr/>
          <p:nvPr/>
        </p:nvSpPr>
        <p:spPr>
          <a:xfrm>
            <a:off x="5962015" y="5589270"/>
            <a:ext cx="1219835" cy="509270"/>
          </a:xfrm>
          <a:prstGeom prst="flowChartProcess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服务菜单</a:t>
            </a:r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6136005" y="4532630"/>
            <a:ext cx="880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服务号</a:t>
            </a:r>
            <a:endParaRPr lang="zh-CN" altLang="en-US"/>
          </a:p>
        </p:txBody>
      </p:sp>
      <p:sp>
        <p:nvSpPr>
          <p:cNvPr id="83" name="流程图: 过程 82"/>
          <p:cNvSpPr/>
          <p:nvPr/>
        </p:nvSpPr>
        <p:spPr>
          <a:xfrm>
            <a:off x="7505700" y="4325620"/>
            <a:ext cx="1590675" cy="200342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7710805" y="3957320"/>
            <a:ext cx="1305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用户模块</a:t>
            </a:r>
            <a:endParaRPr lang="zh-CN" altLang="en-US"/>
          </a:p>
        </p:txBody>
      </p:sp>
      <p:sp>
        <p:nvSpPr>
          <p:cNvPr id="86" name="流程图: 过程 85"/>
          <p:cNvSpPr/>
          <p:nvPr/>
        </p:nvSpPr>
        <p:spPr>
          <a:xfrm>
            <a:off x="7668260" y="4493260"/>
            <a:ext cx="1219835" cy="509270"/>
          </a:xfrm>
          <a:prstGeom prst="flowChart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好友管理</a:t>
            </a:r>
            <a:endParaRPr lang="zh-CN" altLang="en-US"/>
          </a:p>
        </p:txBody>
      </p:sp>
      <p:sp>
        <p:nvSpPr>
          <p:cNvPr id="93" name="流程图: 过程 92"/>
          <p:cNvSpPr/>
          <p:nvPr/>
        </p:nvSpPr>
        <p:spPr>
          <a:xfrm>
            <a:off x="7668260" y="5095240"/>
            <a:ext cx="1219835" cy="509270"/>
          </a:xfrm>
          <a:prstGeom prst="flowChart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企业联系人</a:t>
            </a:r>
            <a:endParaRPr lang="zh-CN" altLang="en-US"/>
          </a:p>
        </p:txBody>
      </p:sp>
      <p:sp>
        <p:nvSpPr>
          <p:cNvPr id="94" name="流程图: 过程 93"/>
          <p:cNvSpPr/>
          <p:nvPr/>
        </p:nvSpPr>
        <p:spPr>
          <a:xfrm>
            <a:off x="7668260" y="5694680"/>
            <a:ext cx="1219835" cy="509270"/>
          </a:xfrm>
          <a:prstGeom prst="flowChartProcess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标签</a:t>
            </a:r>
            <a:endParaRPr lang="zh-CN" altLang="en-US"/>
          </a:p>
        </p:txBody>
      </p:sp>
      <p:sp>
        <p:nvSpPr>
          <p:cNvPr id="95" name="流程图: 过程 94"/>
          <p:cNvSpPr/>
          <p:nvPr/>
        </p:nvSpPr>
        <p:spPr>
          <a:xfrm>
            <a:off x="9263380" y="4317365"/>
            <a:ext cx="2640965" cy="200342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9935210" y="3949065"/>
            <a:ext cx="1628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视频号模块</a:t>
            </a:r>
            <a:endParaRPr lang="zh-CN" altLang="en-US"/>
          </a:p>
        </p:txBody>
      </p:sp>
      <p:sp>
        <p:nvSpPr>
          <p:cNvPr id="97" name="流程图: 过程 96"/>
          <p:cNvSpPr/>
          <p:nvPr/>
        </p:nvSpPr>
        <p:spPr>
          <a:xfrm>
            <a:off x="9344025" y="4485005"/>
            <a:ext cx="1219835" cy="509270"/>
          </a:xfrm>
          <a:prstGeom prst="flowChartProcess">
            <a:avLst/>
          </a:prstGeom>
          <a:gradFill>
            <a:gsLst>
              <a:gs pos="50000">
                <a:srgbClr val="F186AB"/>
              </a:gs>
              <a:gs pos="0">
                <a:srgbClr val="F4ADC5"/>
              </a:gs>
              <a:gs pos="100000">
                <a:srgbClr val="EE5F90"/>
              </a:gs>
            </a:gsLst>
            <a:lin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发布</a:t>
            </a:r>
            <a:endParaRPr lang="zh-CN" altLang="en-US"/>
          </a:p>
        </p:txBody>
      </p:sp>
      <p:sp>
        <p:nvSpPr>
          <p:cNvPr id="100" name="流程图: 过程 99"/>
          <p:cNvSpPr/>
          <p:nvPr/>
        </p:nvSpPr>
        <p:spPr>
          <a:xfrm>
            <a:off x="9336405" y="5078095"/>
            <a:ext cx="1219835" cy="509270"/>
          </a:xfrm>
          <a:prstGeom prst="flowChartProcess">
            <a:avLst/>
          </a:prstGeom>
          <a:gradFill>
            <a:gsLst>
              <a:gs pos="50000">
                <a:srgbClr val="F186AB"/>
              </a:gs>
              <a:gs pos="0">
                <a:srgbClr val="F4ADC5"/>
              </a:gs>
              <a:gs pos="100000">
                <a:srgbClr val="EE5F90"/>
              </a:gs>
            </a:gsLst>
            <a:lin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视频展示</a:t>
            </a:r>
            <a:endParaRPr lang="zh-CN" altLang="en-US"/>
          </a:p>
        </p:txBody>
      </p:sp>
      <p:sp>
        <p:nvSpPr>
          <p:cNvPr id="101" name="流程图: 过程 100"/>
          <p:cNvSpPr/>
          <p:nvPr/>
        </p:nvSpPr>
        <p:spPr>
          <a:xfrm>
            <a:off x="9346565" y="5689600"/>
            <a:ext cx="1219835" cy="509270"/>
          </a:xfrm>
          <a:prstGeom prst="flowChartProcess">
            <a:avLst/>
          </a:prstGeom>
          <a:gradFill>
            <a:gsLst>
              <a:gs pos="50000">
                <a:srgbClr val="F186AB"/>
              </a:gs>
              <a:gs pos="0">
                <a:srgbClr val="F4ADC5"/>
              </a:gs>
              <a:gs pos="100000">
                <a:srgbClr val="EE5F90"/>
              </a:gs>
            </a:gsLst>
            <a:lin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收藏</a:t>
            </a:r>
            <a:endParaRPr lang="zh-CN" altLang="en-US"/>
          </a:p>
        </p:txBody>
      </p:sp>
      <p:sp>
        <p:nvSpPr>
          <p:cNvPr id="102" name="流程图: 过程 101"/>
          <p:cNvSpPr/>
          <p:nvPr/>
        </p:nvSpPr>
        <p:spPr>
          <a:xfrm>
            <a:off x="10623550" y="5075555"/>
            <a:ext cx="1219835" cy="509270"/>
          </a:xfrm>
          <a:prstGeom prst="flowChartProcess">
            <a:avLst/>
          </a:prstGeom>
          <a:gradFill>
            <a:gsLst>
              <a:gs pos="50000">
                <a:srgbClr val="F186AB"/>
              </a:gs>
              <a:gs pos="0">
                <a:srgbClr val="F4ADC5"/>
              </a:gs>
              <a:gs pos="100000">
                <a:srgbClr val="EE5F90"/>
              </a:gs>
            </a:gsLst>
            <a:lin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转发</a:t>
            </a:r>
            <a:endParaRPr lang="zh-CN" altLang="en-US"/>
          </a:p>
        </p:txBody>
      </p:sp>
      <p:sp>
        <p:nvSpPr>
          <p:cNvPr id="103" name="流程图: 过程 102"/>
          <p:cNvSpPr/>
          <p:nvPr/>
        </p:nvSpPr>
        <p:spPr>
          <a:xfrm>
            <a:off x="10623550" y="5689600"/>
            <a:ext cx="1219835" cy="509270"/>
          </a:xfrm>
          <a:prstGeom prst="flowChartProcess">
            <a:avLst/>
          </a:prstGeom>
          <a:gradFill>
            <a:gsLst>
              <a:gs pos="50000">
                <a:srgbClr val="F186AB"/>
              </a:gs>
              <a:gs pos="0">
                <a:srgbClr val="F4ADC5"/>
              </a:gs>
              <a:gs pos="100000">
                <a:srgbClr val="EE5F90"/>
              </a:gs>
            </a:gsLst>
            <a:lin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关注</a:t>
            </a:r>
            <a:endParaRPr lang="zh-CN" altLang="en-US"/>
          </a:p>
        </p:txBody>
      </p:sp>
      <p:sp>
        <p:nvSpPr>
          <p:cNvPr id="104" name="流程图: 过程 103"/>
          <p:cNvSpPr/>
          <p:nvPr/>
        </p:nvSpPr>
        <p:spPr>
          <a:xfrm>
            <a:off x="10623550" y="4483100"/>
            <a:ext cx="1219835" cy="509270"/>
          </a:xfrm>
          <a:prstGeom prst="flowChartProcess">
            <a:avLst/>
          </a:prstGeom>
          <a:gradFill>
            <a:gsLst>
              <a:gs pos="50000">
                <a:srgbClr val="F186AB"/>
              </a:gs>
              <a:gs pos="0">
                <a:srgbClr val="F4ADC5"/>
              </a:gs>
              <a:gs pos="100000">
                <a:srgbClr val="EE5F90"/>
              </a:gs>
            </a:gsLst>
            <a:lin scaled="1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直播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132715" y="1321435"/>
            <a:ext cx="7152640" cy="5502910"/>
          </a:xfrm>
          <a:prstGeom prst="flowChartProcess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1683385" y="2723515"/>
            <a:ext cx="3939540" cy="8191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1683385" y="1626870"/>
            <a:ext cx="3938905" cy="6915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1948815" y="1739265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4097655" y="1739265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1948815" y="285242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网关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4086860" y="285242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网关</a:t>
            </a:r>
            <a:endParaRPr lang="en-US" altLang="zh-CN"/>
          </a:p>
        </p:txBody>
      </p:sp>
      <p:sp>
        <p:nvSpPr>
          <p:cNvPr id="15" name="上下箭头 14"/>
          <p:cNvSpPr/>
          <p:nvPr/>
        </p:nvSpPr>
        <p:spPr>
          <a:xfrm>
            <a:off x="3504565" y="2336165"/>
            <a:ext cx="318770" cy="3689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269240" y="3908425"/>
            <a:ext cx="6831965" cy="14541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18" name="流程图: 过程 17"/>
          <p:cNvSpPr/>
          <p:nvPr/>
        </p:nvSpPr>
        <p:spPr>
          <a:xfrm>
            <a:off x="441325" y="404622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课程模块</a:t>
            </a:r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2260600" y="404558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注册模块</a:t>
            </a:r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4016375" y="404622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权限模块</a:t>
            </a:r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5679440" y="403479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441325" y="468947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课程模块</a:t>
            </a:r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2260600" y="468884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注册模块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4016375" y="468947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权限模块</a:t>
            </a:r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5679440" y="467804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3483610" y="3524250"/>
            <a:ext cx="318770" cy="3689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1664335" y="5776595"/>
            <a:ext cx="3939540" cy="8191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40" name="流程图: 过程 39"/>
          <p:cNvSpPr/>
          <p:nvPr/>
        </p:nvSpPr>
        <p:spPr>
          <a:xfrm>
            <a:off x="1977390" y="591820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r>
              <a:rPr lang="zh-CN" altLang="en-US"/>
              <a:t>主</a:t>
            </a:r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4115435" y="591820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r>
              <a:rPr lang="zh-CN" altLang="en-US"/>
              <a:t>备</a:t>
            </a:r>
            <a:endParaRPr lang="zh-CN" altLang="en-US"/>
          </a:p>
        </p:txBody>
      </p:sp>
      <p:sp>
        <p:nvSpPr>
          <p:cNvPr id="42" name="上下箭头 41"/>
          <p:cNvSpPr/>
          <p:nvPr/>
        </p:nvSpPr>
        <p:spPr>
          <a:xfrm>
            <a:off x="3483610" y="5316855"/>
            <a:ext cx="318770" cy="4552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03225" y="273685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作业</a:t>
            </a:r>
            <a:r>
              <a:rPr lang="en-US" altLang="zh-CN"/>
              <a:t>2    </a:t>
            </a:r>
            <a:r>
              <a:rPr lang="zh-CN" altLang="en-US"/>
              <a:t>方案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流程图: 过程 43"/>
          <p:cNvSpPr/>
          <p:nvPr/>
        </p:nvSpPr>
        <p:spPr>
          <a:xfrm>
            <a:off x="7591425" y="1331595"/>
            <a:ext cx="4538345" cy="5482590"/>
          </a:xfrm>
          <a:prstGeom prst="flowChartProcess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流程图: 过程 44"/>
          <p:cNvSpPr/>
          <p:nvPr/>
        </p:nvSpPr>
        <p:spPr>
          <a:xfrm>
            <a:off x="9046845" y="2755265"/>
            <a:ext cx="1799590" cy="8191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46" name="流程图: 过程 45"/>
          <p:cNvSpPr/>
          <p:nvPr/>
        </p:nvSpPr>
        <p:spPr>
          <a:xfrm>
            <a:off x="9046210" y="1659890"/>
            <a:ext cx="1778000" cy="762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48" name="流程图: 过程 47"/>
          <p:cNvSpPr/>
          <p:nvPr/>
        </p:nvSpPr>
        <p:spPr>
          <a:xfrm>
            <a:off x="9298305" y="1771015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0" name="流程图: 过程 49"/>
          <p:cNvSpPr/>
          <p:nvPr/>
        </p:nvSpPr>
        <p:spPr>
          <a:xfrm>
            <a:off x="9310370" y="288417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网关</a:t>
            </a:r>
            <a:endParaRPr lang="en-US" altLang="zh-CN"/>
          </a:p>
        </p:txBody>
      </p:sp>
      <p:sp>
        <p:nvSpPr>
          <p:cNvPr id="51" name="上下箭头 50"/>
          <p:cNvSpPr/>
          <p:nvPr/>
        </p:nvSpPr>
        <p:spPr>
          <a:xfrm>
            <a:off x="9791065" y="2367915"/>
            <a:ext cx="318770" cy="3689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流程图: 过程 51"/>
          <p:cNvSpPr/>
          <p:nvPr/>
        </p:nvSpPr>
        <p:spPr>
          <a:xfrm>
            <a:off x="8373110" y="3940175"/>
            <a:ext cx="3271520" cy="14541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4" name="流程图: 过程 53"/>
          <p:cNvSpPr/>
          <p:nvPr/>
        </p:nvSpPr>
        <p:spPr>
          <a:xfrm>
            <a:off x="8547100" y="407733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课程模块</a:t>
            </a:r>
            <a:endParaRPr lang="zh-CN" altLang="en-US"/>
          </a:p>
        </p:txBody>
      </p:sp>
      <p:sp>
        <p:nvSpPr>
          <p:cNvPr id="55" name="流程图: 过程 54"/>
          <p:cNvSpPr/>
          <p:nvPr/>
        </p:nvSpPr>
        <p:spPr>
          <a:xfrm>
            <a:off x="10302875" y="407797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58" name="流程图: 过程 57"/>
          <p:cNvSpPr/>
          <p:nvPr/>
        </p:nvSpPr>
        <p:spPr>
          <a:xfrm>
            <a:off x="8547100" y="472059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注册模块</a:t>
            </a:r>
            <a:endParaRPr lang="zh-CN" altLang="en-US"/>
          </a:p>
        </p:txBody>
      </p:sp>
      <p:sp>
        <p:nvSpPr>
          <p:cNvPr id="59" name="流程图: 过程 58"/>
          <p:cNvSpPr/>
          <p:nvPr/>
        </p:nvSpPr>
        <p:spPr>
          <a:xfrm>
            <a:off x="10302875" y="472122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权限模块</a:t>
            </a:r>
            <a:endParaRPr lang="zh-CN" altLang="en-US"/>
          </a:p>
        </p:txBody>
      </p:sp>
      <p:sp>
        <p:nvSpPr>
          <p:cNvPr id="61" name="上下箭头 60"/>
          <p:cNvSpPr/>
          <p:nvPr/>
        </p:nvSpPr>
        <p:spPr>
          <a:xfrm>
            <a:off x="9770110" y="3556000"/>
            <a:ext cx="318770" cy="3689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流程图: 过程 61"/>
          <p:cNvSpPr/>
          <p:nvPr/>
        </p:nvSpPr>
        <p:spPr>
          <a:xfrm>
            <a:off x="9019540" y="5808345"/>
            <a:ext cx="1819275" cy="8191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63" name="流程图: 过程 62"/>
          <p:cNvSpPr/>
          <p:nvPr/>
        </p:nvSpPr>
        <p:spPr>
          <a:xfrm>
            <a:off x="9332595" y="5949950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r>
              <a:rPr lang="zh-CN" altLang="en-US"/>
              <a:t>主</a:t>
            </a:r>
            <a:endParaRPr lang="zh-CN" altLang="en-US"/>
          </a:p>
        </p:txBody>
      </p:sp>
      <p:sp>
        <p:nvSpPr>
          <p:cNvPr id="65" name="上下箭头 64"/>
          <p:cNvSpPr/>
          <p:nvPr/>
        </p:nvSpPr>
        <p:spPr>
          <a:xfrm>
            <a:off x="9770110" y="5348605"/>
            <a:ext cx="318770" cy="4552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2967355" y="724535"/>
            <a:ext cx="111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主中心</a:t>
            </a:r>
            <a:endParaRPr lang="zh-CN" altLang="en-US"/>
          </a:p>
        </p:txBody>
      </p:sp>
      <p:sp>
        <p:nvSpPr>
          <p:cNvPr id="67" name="文本框 66"/>
          <p:cNvSpPr txBox="1"/>
          <p:nvPr/>
        </p:nvSpPr>
        <p:spPr>
          <a:xfrm>
            <a:off x="9298305" y="829310"/>
            <a:ext cx="111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备中心</a:t>
            </a:r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5627370" y="6019800"/>
            <a:ext cx="3434715" cy="321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03225" y="261620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作业</a:t>
            </a:r>
            <a:r>
              <a:rPr lang="en-US" altLang="zh-CN">
                <a:sym typeface="+mn-ea"/>
              </a:rPr>
              <a:t>2   </a:t>
            </a:r>
            <a:r>
              <a:rPr lang="zh-CN" altLang="en-US"/>
              <a:t>方案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15290" y="1129030"/>
            <a:ext cx="1096835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前端</a:t>
            </a:r>
            <a:r>
              <a:rPr lang="en-US" altLang="zh-CN" sz="2400"/>
              <a:t>PHP</a:t>
            </a:r>
            <a:r>
              <a:rPr lang="zh-CN" altLang="en-US" sz="2400"/>
              <a:t>高手搞，后端业务逻辑和数据存储逻辑</a:t>
            </a:r>
            <a:r>
              <a:rPr lang="en-US" altLang="zh-CN" sz="2400"/>
              <a:t>JAVA</a:t>
            </a:r>
            <a:r>
              <a:rPr lang="zh-CN" altLang="en-US" sz="2400"/>
              <a:t>搞。</a:t>
            </a:r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VIP</a:t>
            </a:r>
            <a:r>
              <a:rPr lang="zh-CN" altLang="en-US" sz="2400">
                <a:sym typeface="+mn-ea"/>
              </a:rPr>
              <a:t>、</a:t>
            </a:r>
            <a:r>
              <a:rPr lang="en-US" altLang="zh-CN" sz="2400">
                <a:sym typeface="+mn-ea"/>
              </a:rPr>
              <a:t>keepalive</a:t>
            </a:r>
            <a:r>
              <a:rPr lang="zh-CN" altLang="en-US" sz="2400"/>
              <a:t>实现</a:t>
            </a:r>
            <a:r>
              <a:rPr lang="en-US" altLang="zh-CN" sz="2400"/>
              <a:t>Nginx</a:t>
            </a:r>
            <a:r>
              <a:rPr lang="zh-CN" altLang="en-US" sz="2400"/>
              <a:t>、网关、业务模块的主备切换；由于外网可访问，加了网关层。</a:t>
            </a:r>
            <a:endParaRPr lang="zh-CN" altLang="en-US" sz="2400"/>
          </a:p>
          <a:p>
            <a:r>
              <a:rPr lang="zh-CN" altLang="en-US" sz="2400"/>
              <a:t>双机房，主中心对外服务，主中心故障切备中心。数据通过</a:t>
            </a:r>
            <a:r>
              <a:rPr lang="en-US" altLang="zh-CN" sz="2400"/>
              <a:t>mysql</a:t>
            </a:r>
            <a:r>
              <a:rPr lang="zh-CN" altLang="en-US" sz="2400"/>
              <a:t>同步给备</a:t>
            </a:r>
            <a:r>
              <a:rPr lang="zh-CN" altLang="en-US" sz="2400"/>
              <a:t>中心。</a:t>
            </a:r>
            <a:endParaRPr lang="zh-CN" altLang="en-US" sz="2400"/>
          </a:p>
          <a:p>
            <a:r>
              <a:rPr lang="zh-CN" altLang="en-US" sz="2400"/>
              <a:t>并发量不高，数据库不需要</a:t>
            </a:r>
            <a:r>
              <a:rPr lang="zh-CN" altLang="en-US" sz="2400"/>
              <a:t>分库分表。</a:t>
            </a:r>
            <a:endParaRPr lang="zh-CN" altLang="en-US" sz="2400"/>
          </a:p>
          <a:p>
            <a:r>
              <a:rPr lang="zh-CN" altLang="en-US" sz="2400"/>
              <a:t>需要一套简单的监控系统，监控节点的状态，进程是否</a:t>
            </a:r>
            <a:r>
              <a:rPr lang="zh-CN" altLang="en-US" sz="2400"/>
              <a:t>存活。</a:t>
            </a:r>
            <a:endParaRPr lang="zh-CN" altLang="en-US" sz="2400"/>
          </a:p>
          <a:p>
            <a:r>
              <a:rPr lang="zh-CN" altLang="en-US" sz="2400"/>
              <a:t>优点：高可用性、安全性</a:t>
            </a:r>
            <a:r>
              <a:rPr lang="zh-CN" altLang="en-US" sz="2400">
                <a:sym typeface="+mn-ea"/>
              </a:rPr>
              <a:t>、扩展性好</a:t>
            </a:r>
            <a:endParaRPr lang="zh-CN" altLang="en-US" sz="2400"/>
          </a:p>
          <a:p>
            <a:r>
              <a:rPr lang="zh-CN" altLang="en-US" sz="2400"/>
              <a:t>缺点：成本高，双机房，架构较复杂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先不选此方案，分期做，第二期再实现跨机房</a:t>
            </a:r>
            <a:r>
              <a:rPr lang="zh-CN" altLang="en-US" sz="2400"/>
              <a:t>备中心。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1903730" y="1051560"/>
            <a:ext cx="8102600" cy="5502910"/>
          </a:xfrm>
          <a:prstGeom prst="flowChartProcess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流程图: 过程 10"/>
          <p:cNvSpPr/>
          <p:nvPr/>
        </p:nvSpPr>
        <p:spPr>
          <a:xfrm>
            <a:off x="3952875" y="2453640"/>
            <a:ext cx="3939540" cy="8191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10" name="流程图: 过程 9"/>
          <p:cNvSpPr/>
          <p:nvPr/>
        </p:nvSpPr>
        <p:spPr>
          <a:xfrm>
            <a:off x="3952875" y="1356995"/>
            <a:ext cx="3938905" cy="69151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5" name="流程图: 过程 4"/>
          <p:cNvSpPr/>
          <p:nvPr/>
        </p:nvSpPr>
        <p:spPr>
          <a:xfrm>
            <a:off x="4218305" y="1469390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6" name="流程图: 过程 5"/>
          <p:cNvSpPr/>
          <p:nvPr/>
        </p:nvSpPr>
        <p:spPr>
          <a:xfrm>
            <a:off x="6367145" y="1469390"/>
            <a:ext cx="1270635" cy="509270"/>
          </a:xfrm>
          <a:prstGeom prst="flowChart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8" name="流程图: 过程 7"/>
          <p:cNvSpPr/>
          <p:nvPr/>
        </p:nvSpPr>
        <p:spPr>
          <a:xfrm>
            <a:off x="4218305" y="2582545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网关</a:t>
            </a:r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6356350" y="2582545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网关</a:t>
            </a:r>
            <a:endParaRPr lang="en-US" altLang="zh-CN"/>
          </a:p>
        </p:txBody>
      </p:sp>
      <p:sp>
        <p:nvSpPr>
          <p:cNvPr id="15" name="上下箭头 14"/>
          <p:cNvSpPr/>
          <p:nvPr/>
        </p:nvSpPr>
        <p:spPr>
          <a:xfrm>
            <a:off x="5774055" y="2066290"/>
            <a:ext cx="318770" cy="3689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流程图: 过程 15"/>
          <p:cNvSpPr/>
          <p:nvPr/>
        </p:nvSpPr>
        <p:spPr>
          <a:xfrm>
            <a:off x="2538730" y="3638550"/>
            <a:ext cx="6831965" cy="14541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18" name="流程图: 过程 17"/>
          <p:cNvSpPr/>
          <p:nvPr/>
        </p:nvSpPr>
        <p:spPr>
          <a:xfrm>
            <a:off x="2710815" y="377634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课程模块</a:t>
            </a:r>
            <a:endParaRPr lang="zh-CN" altLang="en-US"/>
          </a:p>
        </p:txBody>
      </p:sp>
      <p:sp>
        <p:nvSpPr>
          <p:cNvPr id="19" name="流程图: 过程 18"/>
          <p:cNvSpPr/>
          <p:nvPr/>
        </p:nvSpPr>
        <p:spPr>
          <a:xfrm>
            <a:off x="4530090" y="377571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注册模块</a:t>
            </a:r>
            <a:endParaRPr lang="zh-CN" altLang="en-US"/>
          </a:p>
        </p:txBody>
      </p:sp>
      <p:sp>
        <p:nvSpPr>
          <p:cNvPr id="20" name="流程图: 过程 19"/>
          <p:cNvSpPr/>
          <p:nvPr/>
        </p:nvSpPr>
        <p:spPr>
          <a:xfrm>
            <a:off x="6285865" y="377634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权限模块</a:t>
            </a:r>
            <a:endParaRPr lang="zh-CN" altLang="en-US"/>
          </a:p>
        </p:txBody>
      </p:sp>
      <p:sp>
        <p:nvSpPr>
          <p:cNvPr id="21" name="流程图: 过程 20"/>
          <p:cNvSpPr/>
          <p:nvPr/>
        </p:nvSpPr>
        <p:spPr>
          <a:xfrm>
            <a:off x="7948930" y="376491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22" name="流程图: 过程 21"/>
          <p:cNvSpPr/>
          <p:nvPr/>
        </p:nvSpPr>
        <p:spPr>
          <a:xfrm>
            <a:off x="2710815" y="441960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课程模块</a:t>
            </a:r>
            <a:endParaRPr lang="zh-CN" altLang="en-US"/>
          </a:p>
        </p:txBody>
      </p:sp>
      <p:sp>
        <p:nvSpPr>
          <p:cNvPr id="23" name="流程图: 过程 22"/>
          <p:cNvSpPr/>
          <p:nvPr/>
        </p:nvSpPr>
        <p:spPr>
          <a:xfrm>
            <a:off x="4530090" y="4418965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注册模块</a:t>
            </a:r>
            <a:endParaRPr lang="zh-CN" altLang="en-US"/>
          </a:p>
        </p:txBody>
      </p:sp>
      <p:sp>
        <p:nvSpPr>
          <p:cNvPr id="24" name="流程图: 过程 23"/>
          <p:cNvSpPr/>
          <p:nvPr/>
        </p:nvSpPr>
        <p:spPr>
          <a:xfrm>
            <a:off x="6285865" y="441960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权限模块</a:t>
            </a:r>
            <a:endParaRPr lang="zh-CN" altLang="en-US"/>
          </a:p>
        </p:txBody>
      </p:sp>
      <p:sp>
        <p:nvSpPr>
          <p:cNvPr id="25" name="流程图: 过程 24"/>
          <p:cNvSpPr/>
          <p:nvPr/>
        </p:nvSpPr>
        <p:spPr>
          <a:xfrm>
            <a:off x="7948930" y="4408170"/>
            <a:ext cx="1223010" cy="503555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学生模块</a:t>
            </a:r>
            <a:endParaRPr lang="zh-CN" altLang="en-US"/>
          </a:p>
        </p:txBody>
      </p:sp>
      <p:sp>
        <p:nvSpPr>
          <p:cNvPr id="26" name="上下箭头 25"/>
          <p:cNvSpPr/>
          <p:nvPr/>
        </p:nvSpPr>
        <p:spPr>
          <a:xfrm>
            <a:off x="5753100" y="3254375"/>
            <a:ext cx="318770" cy="3689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流程图: 过程 38"/>
          <p:cNvSpPr/>
          <p:nvPr/>
        </p:nvSpPr>
        <p:spPr>
          <a:xfrm>
            <a:off x="3933825" y="5506720"/>
            <a:ext cx="3939540" cy="8191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</a:t>
            </a:r>
            <a:endParaRPr lang="en-US" altLang="zh-CN"/>
          </a:p>
        </p:txBody>
      </p:sp>
      <p:sp>
        <p:nvSpPr>
          <p:cNvPr id="40" name="流程图: 过程 39"/>
          <p:cNvSpPr/>
          <p:nvPr/>
        </p:nvSpPr>
        <p:spPr>
          <a:xfrm>
            <a:off x="4246880" y="5648325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r>
              <a:rPr lang="zh-CN" altLang="en-US"/>
              <a:t>主</a:t>
            </a:r>
            <a:endParaRPr lang="zh-CN" altLang="en-US"/>
          </a:p>
        </p:txBody>
      </p:sp>
      <p:sp>
        <p:nvSpPr>
          <p:cNvPr id="41" name="流程图: 过程 40"/>
          <p:cNvSpPr/>
          <p:nvPr/>
        </p:nvSpPr>
        <p:spPr>
          <a:xfrm>
            <a:off x="6384925" y="5648325"/>
            <a:ext cx="1242060" cy="527685"/>
          </a:xfrm>
          <a:prstGeom prst="flowChartProcess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mysql</a:t>
            </a:r>
            <a:r>
              <a:rPr lang="zh-CN" altLang="en-US"/>
              <a:t>备</a:t>
            </a:r>
            <a:endParaRPr lang="zh-CN" altLang="en-US"/>
          </a:p>
        </p:txBody>
      </p:sp>
      <p:sp>
        <p:nvSpPr>
          <p:cNvPr id="42" name="上下箭头 41"/>
          <p:cNvSpPr/>
          <p:nvPr/>
        </p:nvSpPr>
        <p:spPr>
          <a:xfrm>
            <a:off x="5753100" y="5046980"/>
            <a:ext cx="318770" cy="45529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03225" y="273685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作业</a:t>
            </a:r>
            <a:r>
              <a:rPr lang="en-US" altLang="zh-CN">
                <a:sym typeface="+mn-ea"/>
              </a:rPr>
              <a:t>2   </a:t>
            </a:r>
            <a:r>
              <a:rPr lang="zh-CN" altLang="en-US"/>
              <a:t>方案</a:t>
            </a:r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" name="文本框 42"/>
          <p:cNvSpPr txBox="1"/>
          <p:nvPr/>
        </p:nvSpPr>
        <p:spPr>
          <a:xfrm>
            <a:off x="403225" y="261620"/>
            <a:ext cx="5668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作业</a:t>
            </a:r>
            <a:r>
              <a:rPr lang="en-US" altLang="zh-CN">
                <a:sym typeface="+mn-ea"/>
              </a:rPr>
              <a:t>2   </a:t>
            </a:r>
            <a:r>
              <a:rPr lang="zh-CN" altLang="en-US"/>
              <a:t>方案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15290" y="1129030"/>
            <a:ext cx="109683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前端</a:t>
            </a:r>
            <a:r>
              <a:rPr lang="en-US" altLang="zh-CN" sz="2400"/>
              <a:t>PHP</a:t>
            </a:r>
            <a:r>
              <a:rPr lang="zh-CN" altLang="en-US" sz="2400"/>
              <a:t>高手搞，后端业务逻辑和数据存储逻辑</a:t>
            </a:r>
            <a:r>
              <a:rPr lang="en-US" altLang="zh-CN" sz="2400"/>
              <a:t>JAVA</a:t>
            </a:r>
            <a:r>
              <a:rPr lang="zh-CN" altLang="en-US" sz="2400"/>
              <a:t>搞。</a:t>
            </a:r>
            <a:endParaRPr lang="zh-CN" altLang="en-US" sz="2400"/>
          </a:p>
          <a:p>
            <a:r>
              <a:rPr lang="zh-CN" altLang="en-US" sz="2400"/>
              <a:t>使用</a:t>
            </a:r>
            <a:r>
              <a:rPr lang="en-US" altLang="zh-CN" sz="2400"/>
              <a:t>VIP</a:t>
            </a:r>
            <a:r>
              <a:rPr lang="zh-CN" altLang="en-US" sz="2400"/>
              <a:t>、</a:t>
            </a:r>
            <a:r>
              <a:rPr lang="en-US" altLang="zh-CN" sz="2400"/>
              <a:t>keepalive</a:t>
            </a:r>
            <a:r>
              <a:rPr lang="zh-CN" altLang="en-US" sz="2400"/>
              <a:t>实现</a:t>
            </a:r>
            <a:r>
              <a:rPr lang="en-US" altLang="zh-CN" sz="2400"/>
              <a:t>Nginx</a:t>
            </a:r>
            <a:r>
              <a:rPr lang="zh-CN" altLang="en-US" sz="2400"/>
              <a:t>、网关、业务模块的主备切换；由于外网可访问，加了网关层。</a:t>
            </a:r>
            <a:endParaRPr lang="zh-CN" altLang="en-US" sz="2400"/>
          </a:p>
          <a:p>
            <a:r>
              <a:rPr lang="zh-CN" altLang="en-US" sz="2400">
                <a:sym typeface="+mn-ea"/>
              </a:rPr>
              <a:t>并发量不高，数据库不需要分库分表。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需要一套简单的监控系统，监控节点的状态，进程是否存活。</a:t>
            </a:r>
            <a:endParaRPr lang="zh-CN" altLang="en-US" sz="2400"/>
          </a:p>
          <a:p>
            <a:r>
              <a:rPr lang="zh-CN" altLang="en-US" sz="2400"/>
              <a:t>优点：</a:t>
            </a:r>
            <a:r>
              <a:rPr lang="zh-CN" altLang="en-US" sz="2400">
                <a:sym typeface="+mn-ea"/>
              </a:rPr>
              <a:t>架构较简单</a:t>
            </a:r>
            <a:r>
              <a:rPr lang="zh-CN" altLang="en-US" sz="2400"/>
              <a:t>、安全性、高可用较好、扩展性好、</a:t>
            </a:r>
            <a:r>
              <a:rPr lang="zh-CN" altLang="en-US" sz="2400"/>
              <a:t>成本低</a:t>
            </a:r>
            <a:endParaRPr lang="zh-CN" altLang="en-US" sz="2400"/>
          </a:p>
          <a:p>
            <a:r>
              <a:rPr lang="zh-CN" altLang="en-US" sz="2400"/>
              <a:t>缺点：容灾能力</a:t>
            </a:r>
            <a:r>
              <a:rPr lang="zh-CN" altLang="en-US" sz="2400"/>
              <a:t>差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 b="1">
                <a:sym typeface="+mn-ea"/>
              </a:rPr>
              <a:t>选此方案，后期可升级为方案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的架构。</a:t>
            </a:r>
            <a:endParaRPr lang="zh-CN" altLang="en-US" sz="2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915</Words>
  <Application>WPS 演示</Application>
  <PresentationFormat>宽屏</PresentationFormat>
  <Paragraphs>259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Hua Jun Liu</dc:creator>
  <cp:lastModifiedBy>Hua</cp:lastModifiedBy>
  <cp:revision>129</cp:revision>
  <dcterms:created xsi:type="dcterms:W3CDTF">2022-05-16T13:41:00Z</dcterms:created>
  <dcterms:modified xsi:type="dcterms:W3CDTF">2022-05-17T14:54:36Z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7348BF9CFEE149AEAA601659836D30F0</vt:lpwstr>
  </property>
  <property fmtid="{D5CDD505-2E9C-101B-9397-08002B2CF9AE}" pid="3" name="KSOProductBuildVer">
    <vt:lpwstr>2052-11.1.0.11372</vt:lpwstr>
  </property>
</Properties>
</file>