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1" r:id="rId4"/>
    <p:sldId id="262" r:id="rId5"/>
    <p:sldId id="263" r:id="rId6"/>
    <p:sldId id="264" r:id="rId8"/>
    <p:sldId id="265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发朋友圈高性能复杂度</a:t>
            </a:r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403225" y="2982595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发朋友圈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2185035" y="158242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185035" y="419608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集群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" idx="3"/>
            <a:endCxn id="3" idx="1"/>
          </p:cNvCxnSpPr>
          <p:nvPr/>
        </p:nvCxnSpPr>
        <p:spPr>
          <a:xfrm flipV="1">
            <a:off x="1557020" y="1967230"/>
            <a:ext cx="628015" cy="140017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3"/>
            <a:endCxn id="4" idx="1"/>
          </p:cNvCxnSpPr>
          <p:nvPr/>
        </p:nvCxnSpPr>
        <p:spPr>
          <a:xfrm>
            <a:off x="1557020" y="3367405"/>
            <a:ext cx="628015" cy="121348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4389120" y="1266825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389120" y="2522855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338830" y="1498600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9" idx="1"/>
          </p:cNvCxnSpPr>
          <p:nvPr/>
        </p:nvCxnSpPr>
        <p:spPr>
          <a:xfrm>
            <a:off x="3328670" y="1969770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7090410" y="564515"/>
            <a:ext cx="1153795" cy="4324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进程模型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7109460" y="119824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090410" y="1882775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缓存模型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8" idx="3"/>
            <a:endCxn id="13" idx="1"/>
          </p:cNvCxnSpPr>
          <p:nvPr/>
        </p:nvCxnSpPr>
        <p:spPr>
          <a:xfrm flipV="1">
            <a:off x="5786755" y="781050"/>
            <a:ext cx="1303655" cy="71882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14" idx="1"/>
          </p:cNvCxnSpPr>
          <p:nvPr/>
        </p:nvCxnSpPr>
        <p:spPr>
          <a:xfrm flipV="1">
            <a:off x="5786755" y="1418590"/>
            <a:ext cx="1322705" cy="8128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5" idx="1"/>
          </p:cNvCxnSpPr>
          <p:nvPr/>
        </p:nvCxnSpPr>
        <p:spPr>
          <a:xfrm>
            <a:off x="5786755" y="1499870"/>
            <a:ext cx="1303655" cy="61595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7090410" y="250825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 flipV="1">
            <a:off x="5786755" y="2741295"/>
            <a:ext cx="1303655" cy="1143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4389120" y="3883660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4389120" y="5139690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3338830" y="4117975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1"/>
          </p:cNvCxnSpPr>
          <p:nvPr/>
        </p:nvCxnSpPr>
        <p:spPr>
          <a:xfrm>
            <a:off x="3328670" y="4586605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7109460" y="390842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21" idx="3"/>
            <a:endCxn id="26" idx="1"/>
          </p:cNvCxnSpPr>
          <p:nvPr/>
        </p:nvCxnSpPr>
        <p:spPr>
          <a:xfrm>
            <a:off x="5786755" y="4116705"/>
            <a:ext cx="1322705" cy="1206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7109460" y="513969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任务分解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22" idx="3"/>
            <a:endCxn id="31" idx="1"/>
          </p:cNvCxnSpPr>
          <p:nvPr/>
        </p:nvCxnSpPr>
        <p:spPr>
          <a:xfrm>
            <a:off x="5786755" y="5369560"/>
            <a:ext cx="1322705" cy="317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787130" y="596900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796655" y="1266825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787130" y="193167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CDN</a:t>
            </a:r>
            <a:r>
              <a:rPr lang="zh-CN" altLang="en-US"/>
              <a:t>，一个月内数据缓存到</a:t>
            </a:r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787130" y="256286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关系数据库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94420" y="393192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581390" y="5046980"/>
            <a:ext cx="3596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关系数据库分片存储</a:t>
            </a:r>
            <a:endParaRPr lang="zh-CN" altLang="en-US"/>
          </a:p>
          <a:p>
            <a:r>
              <a:rPr lang="zh-CN" altLang="en-US"/>
              <a:t>一个月内数据缓存到</a:t>
            </a:r>
            <a:r>
              <a:rPr lang="en-US" altLang="zh-CN"/>
              <a:t>redis</a:t>
            </a:r>
            <a:endParaRPr lang="en-US" altLang="zh-CN"/>
          </a:p>
          <a:p>
            <a:r>
              <a:rPr lang="zh-CN" altLang="en-US"/>
              <a:t>历史数据存在分布式文件系统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流程图: 过程 63"/>
          <p:cNvSpPr/>
          <p:nvPr/>
        </p:nvSpPr>
        <p:spPr>
          <a:xfrm>
            <a:off x="234315" y="140335"/>
            <a:ext cx="11851005" cy="641921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7995285" y="2633980"/>
            <a:ext cx="3948430" cy="135826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4891405" y="4933950"/>
            <a:ext cx="4370070" cy="135826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流程图: 过程 43"/>
          <p:cNvSpPr/>
          <p:nvPr/>
        </p:nvSpPr>
        <p:spPr>
          <a:xfrm>
            <a:off x="382905" y="4933950"/>
            <a:ext cx="4389120" cy="1358265"/>
          </a:xfrm>
          <a:prstGeom prst="flowChartProcess">
            <a:avLst/>
          </a:prstGeom>
          <a:solidFill>
            <a:schemeClr val="accent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2402840" y="2045335"/>
            <a:ext cx="5128260" cy="1358265"/>
          </a:xfrm>
          <a:prstGeom prst="flowChartProcess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发朋友圈架构设计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861310" y="261366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4361815" y="263398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5843905" y="261366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63645" y="2157730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朋友圈业务服务器集群</a:t>
            </a:r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2582545" y="3829685"/>
            <a:ext cx="1432560" cy="638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分库分表中间件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过程 39"/>
          <p:cNvSpPr/>
          <p:nvPr/>
        </p:nvSpPr>
        <p:spPr>
          <a:xfrm>
            <a:off x="495300" y="550227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1995805" y="552259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3477895" y="550227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397635" y="5046345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朋友圈数据库集群</a:t>
            </a:r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5012690" y="5509260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过程 47"/>
          <p:cNvSpPr/>
          <p:nvPr/>
        </p:nvSpPr>
        <p:spPr>
          <a:xfrm>
            <a:off x="6513195" y="5529580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7995285" y="5509260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26175" y="5053330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分布式存储集群</a:t>
            </a:r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4702175" y="1651635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3054985" y="3403600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3054985" y="4467860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6579235" y="3403600"/>
            <a:ext cx="422910" cy="1501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8107680" y="3202305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9385935" y="3222625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10654665" y="3202305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321165" y="2746375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6200000">
            <a:off x="7551420" y="2959735"/>
            <a:ext cx="422910" cy="464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9321165" y="1856740"/>
            <a:ext cx="1432560" cy="63817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CDN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下箭头 62"/>
          <p:cNvSpPr/>
          <p:nvPr/>
        </p:nvSpPr>
        <p:spPr>
          <a:xfrm rot="16200000">
            <a:off x="8214360" y="1328420"/>
            <a:ext cx="422910" cy="1789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2961005" y="293370"/>
            <a:ext cx="4037330" cy="135826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流程图: 过程 66"/>
          <p:cNvSpPr/>
          <p:nvPr/>
        </p:nvSpPr>
        <p:spPr>
          <a:xfrm>
            <a:off x="3094990" y="86169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流程图: 过程 67"/>
          <p:cNvSpPr/>
          <p:nvPr/>
        </p:nvSpPr>
        <p:spPr>
          <a:xfrm>
            <a:off x="4399915" y="88201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流程图: 过程 68"/>
          <p:cNvSpPr/>
          <p:nvPr/>
        </p:nvSpPr>
        <p:spPr>
          <a:xfrm>
            <a:off x="5686425" y="87947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01745" y="405765"/>
            <a:ext cx="343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任务分配器集群       </a:t>
            </a:r>
            <a:r>
              <a:rPr lang="zh-CN" altLang="en-US" sz="1200">
                <a:sym typeface="+mn-ea"/>
              </a:rPr>
              <a:t>负载均衡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看朋友圈高性能复杂度</a:t>
            </a:r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403225" y="2982595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看朋友圈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2185035" y="158242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185035" y="419608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集群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" idx="3"/>
            <a:endCxn id="3" idx="1"/>
          </p:cNvCxnSpPr>
          <p:nvPr/>
        </p:nvCxnSpPr>
        <p:spPr>
          <a:xfrm flipV="1">
            <a:off x="1557020" y="1967230"/>
            <a:ext cx="628015" cy="140017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3"/>
            <a:endCxn id="4" idx="1"/>
          </p:cNvCxnSpPr>
          <p:nvPr/>
        </p:nvCxnSpPr>
        <p:spPr>
          <a:xfrm>
            <a:off x="1557020" y="3367405"/>
            <a:ext cx="628015" cy="121348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4389120" y="1266825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389120" y="2522855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338830" y="1498600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9" idx="1"/>
          </p:cNvCxnSpPr>
          <p:nvPr/>
        </p:nvCxnSpPr>
        <p:spPr>
          <a:xfrm>
            <a:off x="3328670" y="1969770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7090410" y="564515"/>
            <a:ext cx="1153795" cy="4324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进程模型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7109460" y="119824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090410" y="1882775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缓存模型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8" idx="3"/>
            <a:endCxn id="13" idx="1"/>
          </p:cNvCxnSpPr>
          <p:nvPr/>
        </p:nvCxnSpPr>
        <p:spPr>
          <a:xfrm flipV="1">
            <a:off x="5786755" y="781050"/>
            <a:ext cx="1303655" cy="71882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14" idx="1"/>
          </p:cNvCxnSpPr>
          <p:nvPr/>
        </p:nvCxnSpPr>
        <p:spPr>
          <a:xfrm flipV="1">
            <a:off x="5786755" y="1418590"/>
            <a:ext cx="1322705" cy="8128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5" idx="1"/>
          </p:cNvCxnSpPr>
          <p:nvPr/>
        </p:nvCxnSpPr>
        <p:spPr>
          <a:xfrm>
            <a:off x="5786755" y="1499870"/>
            <a:ext cx="1303655" cy="61595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7090410" y="250825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 flipV="1">
            <a:off x="5786755" y="2741295"/>
            <a:ext cx="1303655" cy="1143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4389120" y="3883660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4389120" y="5139690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3338830" y="4117975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1"/>
          </p:cNvCxnSpPr>
          <p:nvPr/>
        </p:nvCxnSpPr>
        <p:spPr>
          <a:xfrm>
            <a:off x="3328670" y="4586605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7109460" y="390842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21" idx="3"/>
            <a:endCxn id="26" idx="1"/>
          </p:cNvCxnSpPr>
          <p:nvPr/>
        </p:nvCxnSpPr>
        <p:spPr>
          <a:xfrm>
            <a:off x="5786755" y="4116705"/>
            <a:ext cx="1322705" cy="1206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7109460" y="513969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22" idx="3"/>
            <a:endCxn id="31" idx="1"/>
          </p:cNvCxnSpPr>
          <p:nvPr/>
        </p:nvCxnSpPr>
        <p:spPr>
          <a:xfrm>
            <a:off x="5786755" y="5369560"/>
            <a:ext cx="1322705" cy="317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787130" y="596900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796655" y="1266825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787130" y="193167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CDN &gt; redis &gt; </a:t>
            </a:r>
            <a:r>
              <a:rPr lang="zh-CN" altLang="en-US"/>
              <a:t>关系数据库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787130" y="256286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无存储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792210" y="393192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768080" y="520700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无存储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流程图: 过程 63"/>
          <p:cNvSpPr/>
          <p:nvPr/>
        </p:nvSpPr>
        <p:spPr>
          <a:xfrm>
            <a:off x="170815" y="73660"/>
            <a:ext cx="11851005" cy="675957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7995285" y="3423285"/>
            <a:ext cx="3948430" cy="135826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流程图: 过程 49"/>
          <p:cNvSpPr/>
          <p:nvPr/>
        </p:nvSpPr>
        <p:spPr>
          <a:xfrm>
            <a:off x="5948045" y="5791200"/>
            <a:ext cx="5860415" cy="83121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流程图: 过程 43"/>
          <p:cNvSpPr/>
          <p:nvPr/>
        </p:nvSpPr>
        <p:spPr>
          <a:xfrm>
            <a:off x="382905" y="5791835"/>
            <a:ext cx="5461000" cy="870585"/>
          </a:xfrm>
          <a:prstGeom prst="flowChartProcess">
            <a:avLst/>
          </a:prstGeom>
          <a:solidFill>
            <a:schemeClr val="accent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1461770" y="3599180"/>
            <a:ext cx="5807075" cy="890270"/>
          </a:xfrm>
          <a:prstGeom prst="flowChartProcess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82905" y="15811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看朋友圈架构设计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861310" y="3705225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4361815" y="3725545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5843905" y="3705225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74165" y="3709035"/>
            <a:ext cx="141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朋友圈业务服务器集群</a:t>
            </a:r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2582545" y="4770120"/>
            <a:ext cx="1432560" cy="638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分库分表中间件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过程 39"/>
          <p:cNvSpPr/>
          <p:nvPr/>
        </p:nvSpPr>
        <p:spPr>
          <a:xfrm>
            <a:off x="1552575" y="5872480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3053080" y="5892800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4535170" y="5872480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62915" y="5885815"/>
            <a:ext cx="1191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朋友圈数据库集群</a:t>
            </a:r>
            <a:endParaRPr lang="zh-CN" altLang="en-US"/>
          </a:p>
        </p:txBody>
      </p:sp>
      <p:sp>
        <p:nvSpPr>
          <p:cNvPr id="47" name="流程图: 过程 46"/>
          <p:cNvSpPr/>
          <p:nvPr/>
        </p:nvSpPr>
        <p:spPr>
          <a:xfrm>
            <a:off x="7536815" y="5876925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流程图: 过程 47"/>
          <p:cNvSpPr/>
          <p:nvPr/>
        </p:nvSpPr>
        <p:spPr>
          <a:xfrm>
            <a:off x="9037320" y="5897245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流程图: 过程 48"/>
          <p:cNvSpPr/>
          <p:nvPr/>
        </p:nvSpPr>
        <p:spPr>
          <a:xfrm>
            <a:off x="10519410" y="5876925"/>
            <a:ext cx="1153795" cy="63817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存储服务器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106795" y="5876925"/>
            <a:ext cx="1367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分布式存储集群</a:t>
            </a:r>
            <a:endParaRPr lang="zh-CN" altLang="en-US"/>
          </a:p>
        </p:txBody>
      </p:sp>
      <p:sp>
        <p:nvSpPr>
          <p:cNvPr id="52" name="上下箭头 51"/>
          <p:cNvSpPr/>
          <p:nvPr/>
        </p:nvSpPr>
        <p:spPr>
          <a:xfrm>
            <a:off x="4224020" y="1985010"/>
            <a:ext cx="266065" cy="325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下箭头 52"/>
          <p:cNvSpPr/>
          <p:nvPr/>
        </p:nvSpPr>
        <p:spPr>
          <a:xfrm>
            <a:off x="3171190" y="4509770"/>
            <a:ext cx="224790" cy="2717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上下箭头 53"/>
          <p:cNvSpPr/>
          <p:nvPr/>
        </p:nvSpPr>
        <p:spPr>
          <a:xfrm>
            <a:off x="3161665" y="5407660"/>
            <a:ext cx="234315" cy="3841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上下箭头 54"/>
          <p:cNvSpPr/>
          <p:nvPr/>
        </p:nvSpPr>
        <p:spPr>
          <a:xfrm>
            <a:off x="6579235" y="4509770"/>
            <a:ext cx="422910" cy="12814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8107680" y="399161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9385935" y="401193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10654665" y="399161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321165" y="353568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 rot="16200000">
            <a:off x="7470140" y="3583305"/>
            <a:ext cx="338455" cy="7118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9018270" y="184785"/>
            <a:ext cx="1432560" cy="638175"/>
          </a:xfrm>
          <a:prstGeom prst="flowChartProcess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CDN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3" name="下箭头 62"/>
          <p:cNvSpPr/>
          <p:nvPr/>
        </p:nvSpPr>
        <p:spPr>
          <a:xfrm rot="5400000">
            <a:off x="6838315" y="-1473200"/>
            <a:ext cx="422910" cy="3937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3647440" y="183515"/>
            <a:ext cx="1432560" cy="63817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客户端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39730" y="329565"/>
            <a:ext cx="132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视频、图片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1462405" y="1075690"/>
            <a:ext cx="5807075" cy="910590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3321050" y="119570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625975" y="121602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5912485" y="121348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61770" y="1200785"/>
            <a:ext cx="343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任务分配器集群 </a:t>
            </a:r>
            <a:endParaRPr lang="zh-CN" altLang="en-US"/>
          </a:p>
          <a:p>
            <a:r>
              <a:rPr lang="zh-CN" altLang="en-US"/>
              <a:t>      </a:t>
            </a:r>
            <a:r>
              <a:rPr lang="zh-CN" altLang="en-US" sz="1200">
                <a:sym typeface="+mn-ea"/>
              </a:rPr>
              <a:t>负载均衡</a:t>
            </a:r>
            <a:endParaRPr lang="zh-CN" altLang="en-US"/>
          </a:p>
        </p:txBody>
      </p:sp>
      <p:sp>
        <p:nvSpPr>
          <p:cNvPr id="13" name="上下箭头 12"/>
          <p:cNvSpPr/>
          <p:nvPr/>
        </p:nvSpPr>
        <p:spPr>
          <a:xfrm>
            <a:off x="4209415" y="765810"/>
            <a:ext cx="266065" cy="293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1461135" y="2332355"/>
            <a:ext cx="5808345" cy="93154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2987675" y="2479040"/>
            <a:ext cx="1153795" cy="63817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网关服务器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4488815" y="2499995"/>
            <a:ext cx="1153795" cy="63817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网关服务器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5970905" y="2520315"/>
            <a:ext cx="1153795" cy="638175"/>
          </a:xfrm>
          <a:prstGeom prst="flowChartProcess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网关服务器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2920" y="2614295"/>
            <a:ext cx="112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网关集群</a:t>
            </a:r>
            <a:endParaRPr lang="zh-CN" altLang="en-US"/>
          </a:p>
        </p:txBody>
      </p:sp>
      <p:sp>
        <p:nvSpPr>
          <p:cNvPr id="18" name="上下箭头 17"/>
          <p:cNvSpPr/>
          <p:nvPr/>
        </p:nvSpPr>
        <p:spPr>
          <a:xfrm>
            <a:off x="4233545" y="3291205"/>
            <a:ext cx="266065" cy="325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36815" y="2634615"/>
            <a:ext cx="228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流控，防止带宽不够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评论朋友圈高性能复杂度</a:t>
            </a:r>
            <a:endParaRPr lang="zh-CN" altLang="en-US"/>
          </a:p>
        </p:txBody>
      </p:sp>
      <p:sp>
        <p:nvSpPr>
          <p:cNvPr id="2" name="流程图: 过程 1"/>
          <p:cNvSpPr/>
          <p:nvPr/>
        </p:nvSpPr>
        <p:spPr>
          <a:xfrm>
            <a:off x="204470" y="2982595"/>
            <a:ext cx="1352550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评论朋友圈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2185035" y="158242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2185035" y="4196080"/>
            <a:ext cx="1153795" cy="76898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集群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" idx="3"/>
            <a:endCxn id="3" idx="1"/>
          </p:cNvCxnSpPr>
          <p:nvPr/>
        </p:nvCxnSpPr>
        <p:spPr>
          <a:xfrm flipV="1">
            <a:off x="1557020" y="1967230"/>
            <a:ext cx="628015" cy="140017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3"/>
            <a:endCxn id="4" idx="1"/>
          </p:cNvCxnSpPr>
          <p:nvPr/>
        </p:nvCxnSpPr>
        <p:spPr>
          <a:xfrm>
            <a:off x="1557020" y="3367405"/>
            <a:ext cx="628015" cy="1213485"/>
          </a:xfrm>
          <a:prstGeom prst="bentConnector3">
            <a:avLst>
              <a:gd name="adj1" fmla="val 500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4389120" y="1266825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389120" y="2522855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/>
          <p:nvPr/>
        </p:nvCxnSpPr>
        <p:spPr>
          <a:xfrm flipV="1">
            <a:off x="3338830" y="1498600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9" idx="1"/>
          </p:cNvCxnSpPr>
          <p:nvPr/>
        </p:nvCxnSpPr>
        <p:spPr>
          <a:xfrm>
            <a:off x="3328670" y="1969770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7090410" y="564515"/>
            <a:ext cx="1153795" cy="4324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进程模型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7109460" y="119824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网络模型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7090410" y="1882775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缓存模型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肘形连接符 15"/>
          <p:cNvCxnSpPr>
            <a:stCxn id="8" idx="3"/>
            <a:endCxn id="13" idx="1"/>
          </p:cNvCxnSpPr>
          <p:nvPr/>
        </p:nvCxnSpPr>
        <p:spPr>
          <a:xfrm flipV="1">
            <a:off x="5786755" y="781050"/>
            <a:ext cx="1303655" cy="71882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3"/>
            <a:endCxn id="14" idx="1"/>
          </p:cNvCxnSpPr>
          <p:nvPr/>
        </p:nvCxnSpPr>
        <p:spPr>
          <a:xfrm flipV="1">
            <a:off x="5786755" y="1418590"/>
            <a:ext cx="1322705" cy="8128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15" idx="1"/>
          </p:cNvCxnSpPr>
          <p:nvPr/>
        </p:nvCxnSpPr>
        <p:spPr>
          <a:xfrm>
            <a:off x="5786755" y="1499870"/>
            <a:ext cx="1303655" cy="61595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/>
          <p:cNvSpPr/>
          <p:nvPr/>
        </p:nvSpPr>
        <p:spPr>
          <a:xfrm>
            <a:off x="7090410" y="250825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 flipV="1">
            <a:off x="5786755" y="2741295"/>
            <a:ext cx="1303655" cy="11430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4389120" y="3883660"/>
            <a:ext cx="139763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计算高性能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4389120" y="5139690"/>
            <a:ext cx="1397635" cy="45974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存储高性能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3338830" y="4117975"/>
            <a:ext cx="1050290" cy="468630"/>
          </a:xfrm>
          <a:prstGeom prst="bentConnector3">
            <a:avLst>
              <a:gd name="adj1" fmla="val 464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22" idx="1"/>
          </p:cNvCxnSpPr>
          <p:nvPr/>
        </p:nvCxnSpPr>
        <p:spPr>
          <a:xfrm>
            <a:off x="3328670" y="4586605"/>
            <a:ext cx="1060450" cy="782955"/>
          </a:xfrm>
          <a:prstGeom prst="bentConnector3">
            <a:avLst>
              <a:gd name="adj1" fmla="val 4736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7109460" y="3908425"/>
            <a:ext cx="1153795" cy="44069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21" idx="3"/>
            <a:endCxn id="26" idx="1"/>
          </p:cNvCxnSpPr>
          <p:nvPr/>
        </p:nvCxnSpPr>
        <p:spPr>
          <a:xfrm>
            <a:off x="5786755" y="4116705"/>
            <a:ext cx="1322705" cy="1206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7109460" y="5139690"/>
            <a:ext cx="1153795" cy="46545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22" idx="3"/>
            <a:endCxn id="31" idx="1"/>
          </p:cNvCxnSpPr>
          <p:nvPr/>
        </p:nvCxnSpPr>
        <p:spPr>
          <a:xfrm>
            <a:off x="5786755" y="5369560"/>
            <a:ext cx="1322705" cy="3175"/>
          </a:xfrm>
          <a:prstGeom prst="bentConnector3">
            <a:avLst>
              <a:gd name="adj1" fmla="val 50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787130" y="596900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796655" y="1266825"/>
            <a:ext cx="1159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无需考虑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787130" y="193167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一个月内数据缓存到</a:t>
            </a:r>
            <a:r>
              <a:rPr lang="en-US" altLang="zh-CN">
                <a:sym typeface="+mn-ea"/>
              </a:rPr>
              <a:t>redis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8787130" y="256286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关系数据库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792210" y="393192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负载均衡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768080" y="5207000"/>
            <a:ext cx="3269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关系数据库分片存储</a:t>
            </a:r>
            <a:endParaRPr lang="zh-CN" altLang="en-US"/>
          </a:p>
          <a:p>
            <a:r>
              <a:rPr lang="zh-CN" altLang="en-US">
                <a:sym typeface="+mn-ea"/>
              </a:rPr>
              <a:t>一个月内数据缓存到</a:t>
            </a:r>
            <a:r>
              <a:rPr lang="en-US" altLang="zh-CN">
                <a:sym typeface="+mn-ea"/>
              </a:rPr>
              <a:t>redis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" name="流程图: 过程 63"/>
          <p:cNvSpPr/>
          <p:nvPr/>
        </p:nvSpPr>
        <p:spPr>
          <a:xfrm>
            <a:off x="246380" y="111760"/>
            <a:ext cx="11614150" cy="64008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流程图: 过程 58"/>
          <p:cNvSpPr/>
          <p:nvPr/>
        </p:nvSpPr>
        <p:spPr>
          <a:xfrm>
            <a:off x="6141085" y="4886960"/>
            <a:ext cx="3929380" cy="135826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流程图: 过程 43"/>
          <p:cNvSpPr/>
          <p:nvPr/>
        </p:nvSpPr>
        <p:spPr>
          <a:xfrm>
            <a:off x="1584960" y="4886960"/>
            <a:ext cx="4389120" cy="1358265"/>
          </a:xfrm>
          <a:prstGeom prst="flowChartProcess">
            <a:avLst/>
          </a:prstGeom>
          <a:solidFill>
            <a:schemeClr val="accent1"/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流程图: 过程 27"/>
          <p:cNvSpPr/>
          <p:nvPr/>
        </p:nvSpPr>
        <p:spPr>
          <a:xfrm>
            <a:off x="3604895" y="1998345"/>
            <a:ext cx="5128260" cy="1358265"/>
          </a:xfrm>
          <a:prstGeom prst="flowChartProcess">
            <a:avLst/>
          </a:prstGeom>
          <a:solidFill>
            <a:schemeClr val="accent2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2750" y="25463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评论朋友圈架构设计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4063365" y="256667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5563870" y="258699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7045960" y="2566670"/>
            <a:ext cx="1153795" cy="63817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应用服务器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65700" y="2110740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朋友圈业务服务器集群</a:t>
            </a:r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3784600" y="3782695"/>
            <a:ext cx="1432560" cy="638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分库分表中间件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流程图: 过程 39"/>
          <p:cNvSpPr/>
          <p:nvPr/>
        </p:nvSpPr>
        <p:spPr>
          <a:xfrm>
            <a:off x="1697355" y="545528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流程图: 过程 40"/>
          <p:cNvSpPr/>
          <p:nvPr/>
        </p:nvSpPr>
        <p:spPr>
          <a:xfrm>
            <a:off x="3197860" y="547560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流程图: 过程 41"/>
          <p:cNvSpPr/>
          <p:nvPr/>
        </p:nvSpPr>
        <p:spPr>
          <a:xfrm>
            <a:off x="4679950" y="5455285"/>
            <a:ext cx="1153795" cy="638175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数据库服务器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9690" y="4999355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朋友圈数据库集群</a:t>
            </a:r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>
            <a:off x="5904230" y="1604645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4257040" y="3356610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>
            <a:off x="4257040" y="4420870"/>
            <a:ext cx="422910" cy="42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>
            <a:off x="6259830" y="545465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7538085" y="547497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流程图: 过程 57"/>
          <p:cNvSpPr/>
          <p:nvPr/>
        </p:nvSpPr>
        <p:spPr>
          <a:xfrm>
            <a:off x="8806815" y="5454650"/>
            <a:ext cx="1153795" cy="638175"/>
          </a:xfrm>
          <a:prstGeom prst="flowChartProcess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redis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473315" y="4998720"/>
            <a:ext cx="116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7776845" y="3358515"/>
            <a:ext cx="422910" cy="1529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下箭头 11"/>
          <p:cNvSpPr/>
          <p:nvPr/>
        </p:nvSpPr>
        <p:spPr>
          <a:xfrm>
            <a:off x="5976620" y="220980"/>
            <a:ext cx="275590" cy="325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4097020" y="246380"/>
            <a:ext cx="4037330" cy="135826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流程图: 过程 13"/>
          <p:cNvSpPr/>
          <p:nvPr/>
        </p:nvSpPr>
        <p:spPr>
          <a:xfrm>
            <a:off x="4231005" y="81470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5535930" y="83502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6822440" y="832485"/>
            <a:ext cx="1153795" cy="63817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任务分配器服务器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7760" y="358775"/>
            <a:ext cx="343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任务分配器集群       </a:t>
            </a:r>
            <a:r>
              <a:rPr lang="zh-CN" altLang="en-US" sz="1200">
                <a:sym typeface="+mn-ea"/>
              </a:rPr>
              <a:t>负载均衡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架构分析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业务规模：</a:t>
            </a:r>
            <a:r>
              <a:rPr lang="zh-CN" altLang="en-US" sz="2400"/>
              <a:t>有7.8亿用户进入朋友圈，1.2亿用户发表朋友圈，其中照片6.7亿张，短视频1亿条；</a:t>
            </a:r>
            <a:endParaRPr lang="zh-CN" altLang="en-US" sz="2400"/>
          </a:p>
          <a:p>
            <a:r>
              <a:rPr lang="zh-CN" altLang="en-US" sz="2400" b="1"/>
              <a:t>业务特性：</a:t>
            </a:r>
            <a:r>
              <a:rPr lang="zh-CN" altLang="en-US" sz="2400"/>
              <a:t>用户很少关心历史数据，只关心近期的朋友圈动态；</a:t>
            </a:r>
            <a:endParaRPr lang="zh-CN" altLang="en-US" sz="2400"/>
          </a:p>
          <a:p>
            <a:r>
              <a:rPr lang="zh-CN" altLang="en-US" sz="2400" b="1"/>
              <a:t>性能指标：</a:t>
            </a:r>
            <a:r>
              <a:rPr lang="zh-CN" altLang="en-US" sz="2400">
                <a:sym typeface="+mn-ea"/>
              </a:rPr>
              <a:t>每天发布朋友圈的次数约</a:t>
            </a:r>
            <a:r>
              <a:rPr lang="zh-CN" altLang="en-US" sz="2400">
                <a:sym typeface="+mn-ea"/>
              </a:rPr>
              <a:t>8亿，</a:t>
            </a:r>
            <a:r>
              <a:rPr lang="zh-CN" altLang="en-US" sz="2400"/>
              <a:t>按照28原则，近似估计其中的80%即6.4亿集中在最高峰的20%时间即4.8小时，那么平均压力约为3.7万</a:t>
            </a:r>
            <a:r>
              <a:rPr lang="en-US" altLang="zh-CN" sz="2400"/>
              <a:t>TPS</a:t>
            </a:r>
            <a:r>
              <a:rPr lang="zh-CN" altLang="en-US" sz="2400"/>
              <a:t>；峰值预估为</a:t>
            </a:r>
            <a:r>
              <a:rPr lang="en-US" altLang="zh-CN" sz="2400"/>
              <a:t>10</a:t>
            </a:r>
            <a:r>
              <a:rPr lang="zh-CN" altLang="en-US" sz="2400"/>
              <a:t>倍，为</a:t>
            </a:r>
            <a:r>
              <a:rPr lang="en-US" altLang="zh-CN" sz="2400"/>
              <a:t>37</a:t>
            </a:r>
            <a:r>
              <a:rPr lang="zh-CN" altLang="en-US" sz="2400"/>
              <a:t>万</a:t>
            </a:r>
            <a:r>
              <a:rPr lang="en-US" altLang="zh-CN" sz="2400"/>
              <a:t>QPS</a:t>
            </a:r>
            <a:r>
              <a:rPr lang="zh-CN" altLang="en-US" sz="2400"/>
              <a:t>；预估同时最多</a:t>
            </a:r>
            <a:r>
              <a:rPr lang="en-US" altLang="zh-CN" sz="2400"/>
              <a:t>5</a:t>
            </a:r>
            <a:r>
              <a:rPr lang="zh-CN" altLang="en-US" sz="2400"/>
              <a:t>人看，则为</a:t>
            </a:r>
            <a:r>
              <a:rPr lang="en-US" altLang="zh-CN" sz="2400"/>
              <a:t>185</a:t>
            </a:r>
            <a:r>
              <a:rPr lang="zh-CN" altLang="en-US" sz="2400"/>
              <a:t>万</a:t>
            </a:r>
            <a:r>
              <a:rPr lang="en-US" altLang="zh-CN" sz="2400"/>
              <a:t>QPS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 b="1"/>
              <a:t>分析：</a:t>
            </a:r>
            <a:endParaRPr lang="zh-CN" altLang="en-US" sz="2400" b="1"/>
          </a:p>
          <a:p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/>
              <a:t>根据性能指标，任何模块单机都无法顶住这么大压力，都得是集群；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）根据业务特性，历史数据可存在分布式数据库如</a:t>
            </a:r>
            <a:r>
              <a:rPr lang="en-US" altLang="zh-CN" sz="2400"/>
              <a:t>hdfs</a:t>
            </a:r>
            <a:r>
              <a:rPr lang="zh-CN" altLang="en-US" sz="2400"/>
              <a:t>，可节省成本；近一个月的数据是数据热点，使用</a:t>
            </a:r>
            <a:r>
              <a:rPr lang="en-US" altLang="zh-CN" sz="2400"/>
              <a:t>redis</a:t>
            </a:r>
            <a:r>
              <a:rPr lang="zh-CN" altLang="en-US" sz="2400"/>
              <a:t>缓存；关系数据库要进行分库提高并发，分表提升读写性能；由于并发量大，对带宽要求也很高，引入</a:t>
            </a:r>
            <a:r>
              <a:rPr lang="en-US" altLang="zh-CN" sz="2400"/>
              <a:t>CDN</a:t>
            </a:r>
            <a:r>
              <a:rPr lang="zh-CN" altLang="en-US" sz="2400"/>
              <a:t>，以降低查看朋友圈的带宽压力。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277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 Jun Liu</dc:creator>
  <cp:lastModifiedBy>Hua</cp:lastModifiedBy>
  <cp:revision>231</cp:revision>
  <dcterms:created xsi:type="dcterms:W3CDTF">2022-05-16T13:41:00Z</dcterms:created>
  <dcterms:modified xsi:type="dcterms:W3CDTF">2022-05-25T13:47:23Z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7348BF9CFEE149AEAA601659836D30F0</vt:lpwstr>
  </property>
  <property fmtid="{D5CDD505-2E9C-101B-9397-08002B2CF9AE}" pid="3" name="KSOProductBuildVer">
    <vt:lpwstr>2052-11.1.0.11372</vt:lpwstr>
  </property>
</Properties>
</file>