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46"/>
  </p:normalViewPr>
  <p:slideViewPr>
    <p:cSldViewPr snapToGrid="0" snapToObjects="1">
      <p:cViewPr varScale="1">
        <p:scale>
          <a:sx n="94" d="100"/>
          <a:sy n="94"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9/23/19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408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985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9/23/19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44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427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9/23/19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934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9/23/19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476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125305" y="1488985"/>
            <a:ext cx="6264350" cy="1696853"/>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5118447" y="4351687"/>
            <a:ext cx="6265588" cy="1704060"/>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9/23/19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738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354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9/23/19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773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104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9/23/19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561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9/23/19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80869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1B463-B8A2-D74C-9D9A-E0323E8ABAC6}"/>
              </a:ext>
            </a:extLst>
          </p:cNvPr>
          <p:cNvSpPr>
            <a:spLocks noGrp="1"/>
          </p:cNvSpPr>
          <p:nvPr>
            <p:ph type="ctrTitle"/>
          </p:nvPr>
        </p:nvSpPr>
        <p:spPr>
          <a:xfrm>
            <a:off x="1759237" y="1925378"/>
            <a:ext cx="8679915" cy="1748729"/>
          </a:xfrm>
        </p:spPr>
        <p:txBody>
          <a:bodyPr>
            <a:normAutofit fontScale="90000"/>
          </a:bodyPr>
          <a:lstStyle/>
          <a:p>
            <a:r>
              <a:rPr lang="zh-CN" altLang="zh-CN" b="1" dirty="0">
                <a:latin typeface="HanziPen SC" panose="03000300000000000000" pitchFamily="66" charset="-122"/>
                <a:ea typeface="HanziPen SC" panose="03000300000000000000" pitchFamily="66" charset="-122"/>
                <a:cs typeface="LingWai SC Medium" panose="03050602040302020204" pitchFamily="66" charset="-122"/>
              </a:rPr>
              <a:t>人机交互课程设计开题报告</a:t>
            </a:r>
            <a:br>
              <a:rPr lang="zh-CN" altLang="zh-CN" b="1" dirty="0">
                <a:latin typeface="HanziPen SC" panose="03000300000000000000" pitchFamily="66" charset="-122"/>
                <a:ea typeface="HanziPen SC" panose="03000300000000000000" pitchFamily="66" charset="-122"/>
                <a:cs typeface="LingWai SC Medium" panose="03050602040302020204" pitchFamily="66" charset="-122"/>
              </a:rPr>
            </a:br>
            <a:r>
              <a:rPr lang="en-US" altLang="zh-CN" sz="4400" b="1" dirty="0">
                <a:latin typeface="HanziPen SC" panose="03000300000000000000" pitchFamily="66" charset="-122"/>
                <a:ea typeface="HanziPen SC" panose="03000300000000000000" pitchFamily="66" charset="-122"/>
                <a:cs typeface="LingWai SC Medium" panose="03050602040302020204" pitchFamily="66" charset="-122"/>
              </a:rPr>
              <a:t>——</a:t>
            </a:r>
            <a:r>
              <a:rPr lang="zh-CN" altLang="en-US" sz="4400" b="1" dirty="0">
                <a:latin typeface="HanziPen SC" panose="03000300000000000000" pitchFamily="66" charset="-122"/>
                <a:ea typeface="HanziPen SC" panose="03000300000000000000" pitchFamily="66" charset="-122"/>
                <a:cs typeface="LingWai SC Medium" panose="03050602040302020204" pitchFamily="66" charset="-122"/>
              </a:rPr>
              <a:t>声纹检测语音解锁</a:t>
            </a:r>
            <a:endParaRPr kumimoji="1" lang="zh-CN" altLang="en-US" b="1" dirty="0">
              <a:latin typeface="HanziPen SC" panose="03000300000000000000" pitchFamily="66" charset="-122"/>
              <a:ea typeface="HanziPen SC" panose="03000300000000000000" pitchFamily="66" charset="-122"/>
              <a:cs typeface="LingWai SC Medium" panose="03050602040302020204" pitchFamily="66" charset="-122"/>
            </a:endParaRPr>
          </a:p>
        </p:txBody>
      </p:sp>
      <p:sp>
        <p:nvSpPr>
          <p:cNvPr id="3" name="副标题 2">
            <a:extLst>
              <a:ext uri="{FF2B5EF4-FFF2-40B4-BE49-F238E27FC236}">
                <a16:creationId xmlns:a16="http://schemas.microsoft.com/office/drawing/2014/main" id="{6CB5F6C4-5E45-8548-AC85-8698F98A5B74}"/>
              </a:ext>
            </a:extLst>
          </p:cNvPr>
          <p:cNvSpPr>
            <a:spLocks noGrp="1"/>
          </p:cNvSpPr>
          <p:nvPr>
            <p:ph type="subTitle" idx="1"/>
          </p:nvPr>
        </p:nvSpPr>
        <p:spPr/>
        <p:txBody>
          <a:bodyPr/>
          <a:lstStyle/>
          <a:p>
            <a:pPr algn="r"/>
            <a:r>
              <a:rPr lang="en-US" altLang="zh-CN" dirty="0">
                <a:latin typeface="HanziPen SC" panose="03000300000000000000" pitchFamily="66" charset="-122"/>
                <a:ea typeface="HanziPen SC" panose="03000300000000000000" pitchFamily="66" charset="-122"/>
              </a:rPr>
              <a:t>06016138 </a:t>
            </a:r>
            <a:r>
              <a:rPr lang="zh-CN" altLang="en-US" dirty="0">
                <a:latin typeface="HanziPen SC" panose="03000300000000000000" pitchFamily="66" charset="-122"/>
                <a:ea typeface="HanziPen SC" panose="03000300000000000000" pitchFamily="66" charset="-122"/>
              </a:rPr>
              <a:t>柳源</a:t>
            </a:r>
          </a:p>
          <a:p>
            <a:pPr algn="r"/>
            <a:r>
              <a:rPr lang="en-US" altLang="zh-CN" dirty="0">
                <a:latin typeface="HanziPen SC" panose="03000300000000000000" pitchFamily="66" charset="-122"/>
                <a:ea typeface="HanziPen SC" panose="03000300000000000000" pitchFamily="66" charset="-122"/>
              </a:rPr>
              <a:t>06016135 </a:t>
            </a:r>
            <a:r>
              <a:rPr lang="zh-CN" altLang="en-US" dirty="0">
                <a:latin typeface="HanziPen SC" panose="03000300000000000000" pitchFamily="66" charset="-122"/>
                <a:ea typeface="HanziPen SC" panose="03000300000000000000" pitchFamily="66" charset="-122"/>
              </a:rPr>
              <a:t>王力</a:t>
            </a:r>
          </a:p>
          <a:p>
            <a:pPr algn="r"/>
            <a:r>
              <a:rPr lang="en-US" altLang="zh-CN" dirty="0">
                <a:latin typeface="HanziPen SC" panose="03000300000000000000" pitchFamily="66" charset="-122"/>
                <a:ea typeface="HanziPen SC" panose="03000300000000000000" pitchFamily="66" charset="-122"/>
              </a:rPr>
              <a:t>06016302 </a:t>
            </a:r>
            <a:r>
              <a:rPr lang="zh-CN" altLang="en-US" dirty="0">
                <a:latin typeface="HanziPen SC" panose="03000300000000000000" pitchFamily="66" charset="-122"/>
                <a:ea typeface="HanziPen SC" panose="03000300000000000000" pitchFamily="66" charset="-122"/>
              </a:rPr>
              <a:t>王翘楚</a:t>
            </a:r>
          </a:p>
          <a:p>
            <a:pPr algn="r"/>
            <a:endParaRPr kumimoji="1" lang="zh-CN" altLang="en-US" dirty="0"/>
          </a:p>
        </p:txBody>
      </p:sp>
    </p:spTree>
    <p:extLst>
      <p:ext uri="{BB962C8B-B14F-4D97-AF65-F5344CB8AC3E}">
        <p14:creationId xmlns:p14="http://schemas.microsoft.com/office/powerpoint/2010/main" val="5321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1AD1E-F966-8D45-9C07-0856797F6BBF}"/>
              </a:ext>
            </a:extLst>
          </p:cNvPr>
          <p:cNvSpPr>
            <a:spLocks noGrp="1"/>
          </p:cNvSpPr>
          <p:nvPr>
            <p:ph type="title"/>
          </p:nvPr>
        </p:nvSpPr>
        <p:spPr/>
        <p:txBody>
          <a:bodyPr>
            <a:normAutofit/>
          </a:bodyPr>
          <a:lstStyle/>
          <a:p>
            <a:r>
              <a:rPr kumimoji="1" lang="zh-CN" altLang="en-US" sz="4800" b="1" dirty="0">
                <a:latin typeface="HanziPen SC" panose="03000300000000000000" pitchFamily="66" charset="-122"/>
                <a:ea typeface="HanziPen SC" panose="03000300000000000000" pitchFamily="66" charset="-122"/>
              </a:rPr>
              <a:t>目录</a:t>
            </a:r>
          </a:p>
        </p:txBody>
      </p:sp>
      <p:sp>
        <p:nvSpPr>
          <p:cNvPr id="3" name="内容占位符 2">
            <a:extLst>
              <a:ext uri="{FF2B5EF4-FFF2-40B4-BE49-F238E27FC236}">
                <a16:creationId xmlns:a16="http://schemas.microsoft.com/office/drawing/2014/main" id="{634FD299-E811-1C4B-A96E-3A568510CC9C}"/>
              </a:ext>
            </a:extLst>
          </p:cNvPr>
          <p:cNvSpPr>
            <a:spLocks noGrp="1"/>
          </p:cNvSpPr>
          <p:nvPr>
            <p:ph idx="1"/>
          </p:nvPr>
        </p:nvSpPr>
        <p:spPr/>
        <p:txBody>
          <a:bodyPr>
            <a:normAutofit/>
          </a:bodyPr>
          <a:lstStyle/>
          <a:p>
            <a:r>
              <a:rPr lang="zh-CN" altLang="en-US" sz="2400" dirty="0">
                <a:latin typeface="HanziPen SC" panose="03000300000000000000" pitchFamily="66" charset="-122"/>
                <a:ea typeface="HanziPen SC" panose="03000300000000000000" pitchFamily="66" charset="-122"/>
              </a:rPr>
              <a:t>题目来源</a:t>
            </a:r>
          </a:p>
          <a:p>
            <a:r>
              <a:rPr lang="zh-CN" altLang="en-US" sz="2400" dirty="0">
                <a:latin typeface="HanziPen SC" panose="03000300000000000000" pitchFamily="66" charset="-122"/>
                <a:ea typeface="HanziPen SC" panose="03000300000000000000" pitchFamily="66" charset="-122"/>
              </a:rPr>
              <a:t>关键步骤</a:t>
            </a:r>
          </a:p>
          <a:p>
            <a:r>
              <a:rPr lang="zh-CN" altLang="en-US" sz="2400" dirty="0">
                <a:latin typeface="HanziPen SC" panose="03000300000000000000" pitchFamily="66" charset="-122"/>
                <a:ea typeface="HanziPen SC" panose="03000300000000000000" pitchFamily="66" charset="-122"/>
              </a:rPr>
              <a:t>可能存在的困难</a:t>
            </a:r>
          </a:p>
          <a:p>
            <a:r>
              <a:rPr lang="zh-CN" altLang="en-US" sz="2400" dirty="0">
                <a:latin typeface="HanziPen SC" panose="03000300000000000000" pitchFamily="66" charset="-122"/>
                <a:ea typeface="HanziPen SC" panose="03000300000000000000" pitchFamily="66" charset="-122"/>
                <a:sym typeface="宋体" panose="02010600030101010101" pitchFamily="2" charset="-122"/>
              </a:rPr>
              <a:t>分工</a:t>
            </a:r>
            <a:endParaRPr lang="zh-CN" altLang="en-US" sz="2400" dirty="0">
              <a:latin typeface="HanziPen SC" panose="03000300000000000000" pitchFamily="66" charset="-122"/>
              <a:ea typeface="HanziPen SC" panose="03000300000000000000" pitchFamily="66" charset="-122"/>
            </a:endParaRPr>
          </a:p>
          <a:p>
            <a:r>
              <a:rPr lang="zh-CN" altLang="en-US" sz="2400" dirty="0">
                <a:latin typeface="HanziPen SC" panose="03000300000000000000" pitchFamily="66" charset="-122"/>
                <a:ea typeface="HanziPen SC" panose="03000300000000000000" pitchFamily="66" charset="-122"/>
              </a:rPr>
              <a:t>最终目标和成果形式</a:t>
            </a:r>
          </a:p>
        </p:txBody>
      </p:sp>
    </p:spTree>
    <p:extLst>
      <p:ext uri="{BB962C8B-B14F-4D97-AF65-F5344CB8AC3E}">
        <p14:creationId xmlns:p14="http://schemas.microsoft.com/office/powerpoint/2010/main" val="377939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D6494-AA45-0E4A-AA67-04C5F3570B6E}"/>
              </a:ext>
            </a:extLst>
          </p:cNvPr>
          <p:cNvSpPr>
            <a:spLocks noGrp="1"/>
          </p:cNvSpPr>
          <p:nvPr>
            <p:ph type="title"/>
          </p:nvPr>
        </p:nvSpPr>
        <p:spPr/>
        <p:txBody>
          <a:bodyPr>
            <a:normAutofit/>
          </a:bodyPr>
          <a:lstStyle/>
          <a:p>
            <a:r>
              <a:rPr kumimoji="1" lang="zh-CN" altLang="en-US" sz="4800" b="1" dirty="0">
                <a:latin typeface="HanziPen SC" panose="03000300000000000000" pitchFamily="66" charset="-122"/>
                <a:ea typeface="HanziPen SC" panose="03000300000000000000" pitchFamily="66" charset="-122"/>
              </a:rPr>
              <a:t>题目来源</a:t>
            </a:r>
          </a:p>
        </p:txBody>
      </p:sp>
      <p:sp>
        <p:nvSpPr>
          <p:cNvPr id="3" name="内容占位符 2">
            <a:extLst>
              <a:ext uri="{FF2B5EF4-FFF2-40B4-BE49-F238E27FC236}">
                <a16:creationId xmlns:a16="http://schemas.microsoft.com/office/drawing/2014/main" id="{066CCD5E-30F8-E54A-991C-E81875790AA7}"/>
              </a:ext>
            </a:extLst>
          </p:cNvPr>
          <p:cNvSpPr>
            <a:spLocks noGrp="1"/>
          </p:cNvSpPr>
          <p:nvPr>
            <p:ph idx="1"/>
          </p:nvPr>
        </p:nvSpPr>
        <p:spPr>
          <a:xfrm>
            <a:off x="8447964" y="1228298"/>
            <a:ext cx="2952356" cy="4823509"/>
          </a:xfrm>
        </p:spPr>
        <p:txBody>
          <a:bodyPr/>
          <a:lstStyle/>
          <a:p>
            <a:r>
              <a:rPr lang="zh-CN" altLang="en-US" sz="2400" dirty="0">
                <a:latin typeface="HanziPen SC" panose="03000300000000000000" pitchFamily="66" charset="-122"/>
                <a:ea typeface="HanziPen SC" panose="03000300000000000000" pitchFamily="66" charset="-122"/>
              </a:rPr>
              <a:t>只有在预设人说出</a:t>
            </a:r>
            <a:r>
              <a:rPr lang="en-US" altLang="zh-CN" sz="2400" dirty="0">
                <a:latin typeface="HanziPen SC" panose="03000300000000000000" pitchFamily="66" charset="-122"/>
                <a:ea typeface="HanziPen SC" panose="03000300000000000000" pitchFamily="66" charset="-122"/>
              </a:rPr>
              <a:t>Hey Siri</a:t>
            </a:r>
            <a:r>
              <a:rPr lang="zh-CN" altLang="en-US" sz="2400" dirty="0">
                <a:latin typeface="HanziPen SC" panose="03000300000000000000" pitchFamily="66" charset="-122"/>
                <a:ea typeface="HanziPen SC" panose="03000300000000000000" pitchFamily="66" charset="-122"/>
              </a:rPr>
              <a:t>的时候，</a:t>
            </a:r>
            <a:r>
              <a:rPr lang="en-US" altLang="zh-CN" sz="2400" dirty="0">
                <a:latin typeface="HanziPen SC" panose="03000300000000000000" pitchFamily="66" charset="-122"/>
                <a:ea typeface="HanziPen SC" panose="03000300000000000000" pitchFamily="66" charset="-122"/>
              </a:rPr>
              <a:t>Siri</a:t>
            </a:r>
            <a:r>
              <a:rPr lang="zh-CN" altLang="en-US" sz="2400" dirty="0">
                <a:latin typeface="HanziPen SC" panose="03000300000000000000" pitchFamily="66" charset="-122"/>
                <a:ea typeface="HanziPen SC" panose="03000300000000000000" pitchFamily="66" charset="-122"/>
              </a:rPr>
              <a:t>才会被唤醒；</a:t>
            </a:r>
          </a:p>
          <a:p>
            <a:endParaRPr lang="zh-CN" altLang="en-US" sz="2400" dirty="0"/>
          </a:p>
          <a:p>
            <a:r>
              <a:rPr lang="zh-CN" altLang="en-US" sz="2400" dirty="0">
                <a:latin typeface="HanziPen SC" panose="03000300000000000000" pitchFamily="66" charset="-122"/>
                <a:ea typeface="HanziPen SC" panose="03000300000000000000" pitchFamily="66" charset="-122"/>
              </a:rPr>
              <a:t>不仅识别说话人身份、而且识别说话的内容</a:t>
            </a:r>
            <a:endParaRPr lang="en-US" altLang="zh-CN" sz="2400" dirty="0">
              <a:latin typeface="HanziPen SC" panose="03000300000000000000" pitchFamily="66" charset="-122"/>
              <a:ea typeface="HanziPen SC" panose="03000300000000000000" pitchFamily="66" charset="-122"/>
            </a:endParaRPr>
          </a:p>
          <a:p>
            <a:endParaRPr lang="zh-CN" altLang="en-US" dirty="0"/>
          </a:p>
        </p:txBody>
      </p:sp>
      <p:pic>
        <p:nvPicPr>
          <p:cNvPr id="4" name="内容占位符 6">
            <a:extLst>
              <a:ext uri="{FF2B5EF4-FFF2-40B4-BE49-F238E27FC236}">
                <a16:creationId xmlns:a16="http://schemas.microsoft.com/office/drawing/2014/main" id="{6880712F-4504-D34E-A98B-8E70B71296E4}"/>
              </a:ext>
            </a:extLst>
          </p:cNvPr>
          <p:cNvPicPr>
            <a:picLocks noChangeAspect="1" noChangeArrowheads="1"/>
          </p:cNvPicPr>
          <p:nvPr/>
        </p:nvPicPr>
        <p:blipFill>
          <a:blip r:embed="rId2">
            <a:lum bright="18000" contrast="10000"/>
            <a:extLst>
              <a:ext uri="{28A0092B-C50C-407E-A947-70E740481C1C}">
                <a14:useLocalDpi xmlns:a14="http://schemas.microsoft.com/office/drawing/2010/main" val="0"/>
              </a:ext>
            </a:extLst>
          </a:blip>
          <a:srcRect t="15750" b="35600"/>
          <a:stretch>
            <a:fillRect/>
          </a:stretch>
        </p:blipFill>
        <p:spPr>
          <a:xfrm>
            <a:off x="4672881" y="1583140"/>
            <a:ext cx="3493924" cy="3678914"/>
          </a:xfrm>
          <a:prstGeom prst="rect">
            <a:avLst/>
          </a:prstGeom>
        </p:spPr>
      </p:pic>
    </p:spTree>
    <p:extLst>
      <p:ext uri="{BB962C8B-B14F-4D97-AF65-F5344CB8AC3E}">
        <p14:creationId xmlns:p14="http://schemas.microsoft.com/office/powerpoint/2010/main" val="415694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2B98E-3A8B-124C-8CF1-E5E442227048}"/>
              </a:ext>
            </a:extLst>
          </p:cNvPr>
          <p:cNvSpPr>
            <a:spLocks noGrp="1"/>
          </p:cNvSpPr>
          <p:nvPr>
            <p:ph type="title"/>
          </p:nvPr>
        </p:nvSpPr>
        <p:spPr/>
        <p:txBody>
          <a:bodyPr>
            <a:normAutofit/>
          </a:bodyPr>
          <a:lstStyle/>
          <a:p>
            <a:r>
              <a:rPr kumimoji="1" lang="zh-CN" altLang="en-US" sz="4800" b="1" dirty="0">
                <a:latin typeface="HanziPen SC" panose="03000300000000000000" pitchFamily="66" charset="-122"/>
                <a:ea typeface="HanziPen SC" panose="03000300000000000000" pitchFamily="66" charset="-122"/>
              </a:rPr>
              <a:t>关键步骤</a:t>
            </a:r>
          </a:p>
        </p:txBody>
      </p:sp>
      <p:sp>
        <p:nvSpPr>
          <p:cNvPr id="3" name="内容占位符 2">
            <a:extLst>
              <a:ext uri="{FF2B5EF4-FFF2-40B4-BE49-F238E27FC236}">
                <a16:creationId xmlns:a16="http://schemas.microsoft.com/office/drawing/2014/main" id="{2E8918D0-E750-0246-8129-B10291978368}"/>
              </a:ext>
            </a:extLst>
          </p:cNvPr>
          <p:cNvSpPr>
            <a:spLocks noGrp="1"/>
          </p:cNvSpPr>
          <p:nvPr>
            <p:ph idx="1"/>
          </p:nvPr>
        </p:nvSpPr>
        <p:spPr/>
        <p:txBody>
          <a:bodyPr>
            <a:normAutofit/>
          </a:bodyPr>
          <a:lstStyle/>
          <a:p>
            <a:r>
              <a:rPr lang="zh-CN" altLang="en-US" sz="2400" dirty="0">
                <a:latin typeface="HanziPen SC" panose="03000300000000000000" pitchFamily="66" charset="-122"/>
                <a:ea typeface="HanziPen SC" panose="03000300000000000000" pitchFamily="66" charset="-122"/>
              </a:rPr>
              <a:t>大体分为三个部分：</a:t>
            </a:r>
          </a:p>
          <a:p>
            <a:r>
              <a:rPr lang="zh-CN" altLang="en-US" sz="2400" dirty="0">
                <a:latin typeface="HanziPen SC" panose="03000300000000000000" pitchFamily="66" charset="-122"/>
                <a:ea typeface="HanziPen SC" panose="03000300000000000000" pitchFamily="66" charset="-122"/>
              </a:rPr>
              <a:t>声音的采集（</a:t>
            </a:r>
            <a:r>
              <a:rPr lang="en-US" altLang="zh-CN" sz="2400" dirty="0">
                <a:latin typeface="HanziPen SC" panose="03000300000000000000" pitchFamily="66" charset="-122"/>
                <a:ea typeface="HanziPen SC" panose="03000300000000000000" pitchFamily="66" charset="-122"/>
              </a:rPr>
              <a:t>Python</a:t>
            </a:r>
            <a:r>
              <a:rPr lang="zh-CN" altLang="en-US" sz="2400" dirty="0">
                <a:latin typeface="HanziPen SC" panose="03000300000000000000" pitchFamily="66" charset="-122"/>
                <a:ea typeface="HanziPen SC" panose="03000300000000000000" pitchFamily="66" charset="-122"/>
              </a:rPr>
              <a:t>调用系统麦克风）</a:t>
            </a:r>
          </a:p>
          <a:p>
            <a:r>
              <a:rPr lang="en-US" altLang="zh-CN" sz="2400" dirty="0">
                <a:latin typeface="HanziPen SC" panose="03000300000000000000" pitchFamily="66" charset="-122"/>
                <a:ea typeface="HanziPen SC" panose="03000300000000000000" pitchFamily="66" charset="-122"/>
              </a:rPr>
              <a:t>TensorFlow</a:t>
            </a:r>
            <a:r>
              <a:rPr lang="zh-CN" altLang="en-US" sz="2400" dirty="0">
                <a:latin typeface="HanziPen SC" panose="03000300000000000000" pitchFamily="66" charset="-122"/>
                <a:ea typeface="HanziPen SC" panose="03000300000000000000" pitchFamily="66" charset="-122"/>
              </a:rPr>
              <a:t>框架的建立和训练，采用</a:t>
            </a:r>
            <a:r>
              <a:rPr lang="en-US" altLang="zh-CN" sz="2400" dirty="0">
                <a:latin typeface="HanziPen SC" panose="03000300000000000000" pitchFamily="66" charset="-122"/>
                <a:ea typeface="HanziPen SC" panose="03000300000000000000" pitchFamily="66" charset="-122"/>
              </a:rPr>
              <a:t>Voice Recognition</a:t>
            </a:r>
            <a:r>
              <a:rPr lang="zh-CN" altLang="en-US" sz="2400" dirty="0">
                <a:latin typeface="HanziPen SC" panose="03000300000000000000" pitchFamily="66" charset="-122"/>
                <a:ea typeface="HanziPen SC" panose="03000300000000000000" pitchFamily="66" charset="-122"/>
              </a:rPr>
              <a:t>的相关算法达到对人声识别的一定准确率</a:t>
            </a:r>
          </a:p>
          <a:p>
            <a:r>
              <a:rPr lang="zh-CN" altLang="en-US" sz="2400" dirty="0">
                <a:latin typeface="HanziPen SC" panose="03000300000000000000" pitchFamily="66" charset="-122"/>
                <a:ea typeface="HanziPen SC" panose="03000300000000000000" pitchFamily="66" charset="-122"/>
              </a:rPr>
              <a:t>利用</a:t>
            </a:r>
            <a:r>
              <a:rPr lang="en-US" altLang="zh-CN" sz="2400" dirty="0">
                <a:latin typeface="HanziPen SC" panose="03000300000000000000" pitchFamily="66" charset="-122"/>
                <a:ea typeface="HanziPen SC" panose="03000300000000000000" pitchFamily="66" charset="-122"/>
              </a:rPr>
              <a:t>Python</a:t>
            </a:r>
            <a:r>
              <a:rPr lang="zh-CN" altLang="en-US" sz="2400" dirty="0">
                <a:latin typeface="HanziPen SC" panose="03000300000000000000" pitchFamily="66" charset="-122"/>
                <a:ea typeface="HanziPen SC" panose="03000300000000000000" pitchFamily="66" charset="-122"/>
              </a:rPr>
              <a:t>带有的</a:t>
            </a:r>
            <a:r>
              <a:rPr lang="en-US" altLang="zh-CN" sz="2400" dirty="0">
                <a:latin typeface="HanziPen SC" panose="03000300000000000000" pitchFamily="66" charset="-122"/>
                <a:ea typeface="HanziPen SC" panose="03000300000000000000" pitchFamily="66" charset="-122"/>
              </a:rPr>
              <a:t>UI</a:t>
            </a:r>
            <a:r>
              <a:rPr lang="zh-CN" altLang="en-US" sz="2400" dirty="0">
                <a:latin typeface="HanziPen SC" panose="03000300000000000000" pitchFamily="66" charset="-122"/>
                <a:ea typeface="HanziPen SC" panose="03000300000000000000" pitchFamily="66" charset="-122"/>
              </a:rPr>
              <a:t>库做出图形交互界面</a:t>
            </a:r>
          </a:p>
        </p:txBody>
      </p:sp>
    </p:spTree>
    <p:extLst>
      <p:ext uri="{BB962C8B-B14F-4D97-AF65-F5344CB8AC3E}">
        <p14:creationId xmlns:p14="http://schemas.microsoft.com/office/powerpoint/2010/main" val="185502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7F6AA-C98C-F74C-819C-BE56FA5ED5C3}"/>
              </a:ext>
            </a:extLst>
          </p:cNvPr>
          <p:cNvSpPr>
            <a:spLocks noGrp="1"/>
          </p:cNvSpPr>
          <p:nvPr>
            <p:ph type="title"/>
          </p:nvPr>
        </p:nvSpPr>
        <p:spPr/>
        <p:txBody>
          <a:bodyPr>
            <a:normAutofit/>
          </a:bodyPr>
          <a:lstStyle/>
          <a:p>
            <a:r>
              <a:rPr kumimoji="1" lang="zh-CN" altLang="en-US" sz="4800" b="1" dirty="0">
                <a:latin typeface="HanziPen SC" panose="03000300000000000000" pitchFamily="66" charset="-122"/>
                <a:ea typeface="HanziPen SC" panose="03000300000000000000" pitchFamily="66" charset="-122"/>
              </a:rPr>
              <a:t>可能存在的困难</a:t>
            </a:r>
          </a:p>
        </p:txBody>
      </p:sp>
      <p:sp>
        <p:nvSpPr>
          <p:cNvPr id="3" name="内容占位符 2">
            <a:extLst>
              <a:ext uri="{FF2B5EF4-FFF2-40B4-BE49-F238E27FC236}">
                <a16:creationId xmlns:a16="http://schemas.microsoft.com/office/drawing/2014/main" id="{44FEB41B-6CC1-9147-A18A-F8CC30AB0FEB}"/>
              </a:ext>
            </a:extLst>
          </p:cNvPr>
          <p:cNvSpPr>
            <a:spLocks noGrp="1"/>
          </p:cNvSpPr>
          <p:nvPr>
            <p:ph idx="1"/>
          </p:nvPr>
        </p:nvSpPr>
        <p:spPr/>
        <p:txBody>
          <a:bodyPr/>
          <a:lstStyle/>
          <a:p>
            <a:r>
              <a:rPr lang="zh-CN" altLang="en-US" sz="2400" dirty="0">
                <a:latin typeface="HanziPen SC" panose="03000300000000000000" pitchFamily="66" charset="-122"/>
                <a:ea typeface="HanziPen SC" panose="03000300000000000000" pitchFamily="66" charset="-122"/>
              </a:rPr>
              <a:t>对</a:t>
            </a:r>
            <a:r>
              <a:rPr lang="en-US" altLang="zh-CN" sz="2400" dirty="0">
                <a:latin typeface="HanziPen SC" panose="03000300000000000000" pitchFamily="66" charset="-122"/>
                <a:ea typeface="HanziPen SC" panose="03000300000000000000" pitchFamily="66" charset="-122"/>
              </a:rPr>
              <a:t>TensorFlow</a:t>
            </a:r>
            <a:r>
              <a:rPr lang="zh-CN" altLang="en-US" sz="2400" dirty="0">
                <a:latin typeface="HanziPen SC" panose="03000300000000000000" pitchFamily="66" charset="-122"/>
                <a:ea typeface="HanziPen SC" panose="03000300000000000000" pitchFamily="66" charset="-122"/>
              </a:rPr>
              <a:t>框架不熟悉</a:t>
            </a:r>
          </a:p>
          <a:p>
            <a:r>
              <a:rPr lang="zh-CN" altLang="en-US" sz="2400" dirty="0">
                <a:latin typeface="HanziPen SC" panose="03000300000000000000" pitchFamily="66" charset="-122"/>
                <a:ea typeface="HanziPen SC" panose="03000300000000000000" pitchFamily="66" charset="-122"/>
              </a:rPr>
              <a:t>编程语法上的困难</a:t>
            </a:r>
          </a:p>
          <a:p>
            <a:endParaRPr kumimoji="1" lang="zh-CN" altLang="en-US" dirty="0"/>
          </a:p>
        </p:txBody>
      </p:sp>
    </p:spTree>
    <p:extLst>
      <p:ext uri="{BB962C8B-B14F-4D97-AF65-F5344CB8AC3E}">
        <p14:creationId xmlns:p14="http://schemas.microsoft.com/office/powerpoint/2010/main" val="341625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72771-6EA0-6B4C-BB8F-80371B94D1F5}"/>
              </a:ext>
            </a:extLst>
          </p:cNvPr>
          <p:cNvSpPr>
            <a:spLocks noGrp="1"/>
          </p:cNvSpPr>
          <p:nvPr>
            <p:ph type="title"/>
          </p:nvPr>
        </p:nvSpPr>
        <p:spPr/>
        <p:txBody>
          <a:bodyPr>
            <a:normAutofit/>
          </a:bodyPr>
          <a:lstStyle/>
          <a:p>
            <a:r>
              <a:rPr kumimoji="1" lang="zh-CN" altLang="en-US" sz="4800" b="1" dirty="0">
                <a:latin typeface="HanziPen SC" panose="03000300000000000000" pitchFamily="66" charset="-122"/>
                <a:ea typeface="HanziPen SC" panose="03000300000000000000" pitchFamily="66" charset="-122"/>
              </a:rPr>
              <a:t>分工</a:t>
            </a:r>
          </a:p>
        </p:txBody>
      </p:sp>
      <p:sp>
        <p:nvSpPr>
          <p:cNvPr id="3" name="内容占位符 2">
            <a:extLst>
              <a:ext uri="{FF2B5EF4-FFF2-40B4-BE49-F238E27FC236}">
                <a16:creationId xmlns:a16="http://schemas.microsoft.com/office/drawing/2014/main" id="{526152EC-988D-8040-A36D-A7AC750D4840}"/>
              </a:ext>
            </a:extLst>
          </p:cNvPr>
          <p:cNvSpPr>
            <a:spLocks noGrp="1"/>
          </p:cNvSpPr>
          <p:nvPr>
            <p:ph idx="1"/>
          </p:nvPr>
        </p:nvSpPr>
        <p:spPr/>
        <p:txBody>
          <a:bodyPr/>
          <a:lstStyle/>
          <a:p>
            <a:r>
              <a:rPr lang="zh-CN" altLang="en-US" sz="2400" dirty="0">
                <a:latin typeface="HanziPen SC" panose="03000300000000000000" pitchFamily="66" charset="-122"/>
                <a:ea typeface="HanziPen SC" panose="03000300000000000000" pitchFamily="66" charset="-122"/>
              </a:rPr>
              <a:t>柳源：识别算法</a:t>
            </a:r>
          </a:p>
          <a:p>
            <a:r>
              <a:rPr lang="zh-CN" altLang="en-US" sz="2400" dirty="0">
                <a:latin typeface="HanziPen SC" panose="03000300000000000000" pitchFamily="66" charset="-122"/>
                <a:ea typeface="HanziPen SC" panose="03000300000000000000" pitchFamily="66" charset="-122"/>
              </a:rPr>
              <a:t>王翘楚：图形界面的绘制，</a:t>
            </a:r>
            <a:r>
              <a:rPr lang="en-US" altLang="zh-CN" sz="2400" dirty="0">
                <a:latin typeface="HanziPen SC" panose="03000300000000000000" pitchFamily="66" charset="-122"/>
                <a:ea typeface="HanziPen SC" panose="03000300000000000000" pitchFamily="66" charset="-122"/>
              </a:rPr>
              <a:t>Windows</a:t>
            </a:r>
            <a:r>
              <a:rPr lang="zh-CN" altLang="en-US" sz="2400" dirty="0">
                <a:latin typeface="HanziPen SC" panose="03000300000000000000" pitchFamily="66" charset="-122"/>
                <a:ea typeface="HanziPen SC" panose="03000300000000000000" pitchFamily="66" charset="-122"/>
              </a:rPr>
              <a:t>系统下电脑麦克风的调用</a:t>
            </a:r>
          </a:p>
          <a:p>
            <a:r>
              <a:rPr lang="zh-CN" altLang="en-US" sz="2400" dirty="0">
                <a:latin typeface="HanziPen SC" panose="03000300000000000000" pitchFamily="66" charset="-122"/>
                <a:ea typeface="HanziPen SC" panose="03000300000000000000" pitchFamily="66" charset="-122"/>
              </a:rPr>
              <a:t>王力：图形界面的编程，</a:t>
            </a:r>
            <a:r>
              <a:rPr lang="en-US" altLang="zh-CN" sz="2400" dirty="0">
                <a:latin typeface="HanziPen SC" panose="03000300000000000000" pitchFamily="66" charset="-122"/>
                <a:ea typeface="HanziPen SC" panose="03000300000000000000" pitchFamily="66" charset="-122"/>
              </a:rPr>
              <a:t>Mac</a:t>
            </a:r>
            <a:r>
              <a:rPr lang="zh-CN" altLang="en-US" sz="2400" dirty="0">
                <a:latin typeface="HanziPen SC" panose="03000300000000000000" pitchFamily="66" charset="-122"/>
                <a:ea typeface="HanziPen SC" panose="03000300000000000000" pitchFamily="66" charset="-122"/>
              </a:rPr>
              <a:t>系统的麦克风调用</a:t>
            </a:r>
          </a:p>
          <a:p>
            <a:endParaRPr kumimoji="1" lang="zh-CN" altLang="en-US" dirty="0"/>
          </a:p>
        </p:txBody>
      </p:sp>
    </p:spTree>
    <p:extLst>
      <p:ext uri="{BB962C8B-B14F-4D97-AF65-F5344CB8AC3E}">
        <p14:creationId xmlns:p14="http://schemas.microsoft.com/office/powerpoint/2010/main" val="78428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F726F-6214-124E-86F2-6BF4DBADD619}"/>
              </a:ext>
            </a:extLst>
          </p:cNvPr>
          <p:cNvSpPr>
            <a:spLocks noGrp="1"/>
          </p:cNvSpPr>
          <p:nvPr>
            <p:ph type="title"/>
          </p:nvPr>
        </p:nvSpPr>
        <p:spPr/>
        <p:txBody>
          <a:bodyPr>
            <a:normAutofit/>
          </a:bodyPr>
          <a:lstStyle/>
          <a:p>
            <a:r>
              <a:rPr kumimoji="1" lang="zh-CN" altLang="en-US" sz="4400" b="1" dirty="0">
                <a:latin typeface="HanziPen SC" panose="03000300000000000000" pitchFamily="66" charset="-122"/>
                <a:ea typeface="HanziPen SC" panose="03000300000000000000" pitchFamily="66" charset="-122"/>
              </a:rPr>
              <a:t>最终目标和成果形式</a:t>
            </a:r>
          </a:p>
        </p:txBody>
      </p:sp>
      <p:sp>
        <p:nvSpPr>
          <p:cNvPr id="3" name="内容占位符 2">
            <a:extLst>
              <a:ext uri="{FF2B5EF4-FFF2-40B4-BE49-F238E27FC236}">
                <a16:creationId xmlns:a16="http://schemas.microsoft.com/office/drawing/2014/main" id="{E3F27730-F17D-AE43-875B-A2E4B27A79FA}"/>
              </a:ext>
            </a:extLst>
          </p:cNvPr>
          <p:cNvSpPr>
            <a:spLocks noGrp="1"/>
          </p:cNvSpPr>
          <p:nvPr>
            <p:ph idx="1"/>
          </p:nvPr>
        </p:nvSpPr>
        <p:spPr/>
        <p:txBody>
          <a:bodyPr>
            <a:normAutofit/>
          </a:bodyPr>
          <a:lstStyle/>
          <a:p>
            <a:r>
              <a:rPr lang="zh-CN" altLang="en-US" sz="2400" dirty="0">
                <a:latin typeface="HanziPen SC" panose="03000300000000000000" pitchFamily="66" charset="-122"/>
                <a:ea typeface="HanziPen SC" panose="03000300000000000000" pitchFamily="66" charset="-122"/>
              </a:rPr>
              <a:t>最终目标：能做到在多个人发出的指令中只对预设人指令作出反应并且发出解锁指令</a:t>
            </a:r>
          </a:p>
          <a:p>
            <a:r>
              <a:rPr lang="zh-CN" altLang="en-US" sz="2400" dirty="0">
                <a:latin typeface="HanziPen SC" panose="03000300000000000000" pitchFamily="66" charset="-122"/>
                <a:ea typeface="HanziPen SC" panose="03000300000000000000" pitchFamily="66" charset="-122"/>
              </a:rPr>
              <a:t>成果形式：软件</a:t>
            </a:r>
          </a:p>
        </p:txBody>
      </p:sp>
    </p:spTree>
    <p:extLst>
      <p:ext uri="{BB962C8B-B14F-4D97-AF65-F5344CB8AC3E}">
        <p14:creationId xmlns:p14="http://schemas.microsoft.com/office/powerpoint/2010/main" val="742100456"/>
      </p:ext>
    </p:extLst>
  </p:cSld>
  <p:clrMapOvr>
    <a:masterClrMapping/>
  </p:clrMapOvr>
</p:sld>
</file>

<file path=ppt/theme/theme1.xml><?xml version="1.0" encoding="utf-8"?>
<a:theme xmlns:a="http://schemas.openxmlformats.org/drawingml/2006/main" name="地图集">
  <a:themeElements>
    <a:clrScheme name="地图集">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地图集">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地图集">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{ED429BF2-8F51-4A4C-9C15-7CBB027F1D82}tf16401369</Template>
  <TotalTime>11</TotalTime>
  <Words>187</Words>
  <Application>Microsoft Macintosh PowerPoint</Application>
  <PresentationFormat>宽屏</PresentationFormat>
  <Paragraphs>29</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宋体</vt:lpstr>
      <vt:lpstr>HanziPen SC</vt:lpstr>
      <vt:lpstr>LingWai SC Medium</vt:lpstr>
      <vt:lpstr>Calibri Light</vt:lpstr>
      <vt:lpstr>Rockwell</vt:lpstr>
      <vt:lpstr>Wingdings</vt:lpstr>
      <vt:lpstr>地图集</vt:lpstr>
      <vt:lpstr>人机交互课程设计开题报告 ——声纹检测语音解锁</vt:lpstr>
      <vt:lpstr>目录</vt:lpstr>
      <vt:lpstr>题目来源</vt:lpstr>
      <vt:lpstr>关键步骤</vt:lpstr>
      <vt:lpstr>可能存在的困难</vt:lpstr>
      <vt:lpstr>分工</vt:lpstr>
      <vt:lpstr>最终目标和成果形式</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人机交互课程设计开题报告 ——声纹检测语音解锁</dc:title>
  <dc:creator>Microsoft Office User</dc:creator>
  <cp:lastModifiedBy>Microsoft Office User</cp:lastModifiedBy>
  <cp:revision>3</cp:revision>
  <dcterms:created xsi:type="dcterms:W3CDTF">2019-09-23T08:25:37Z</dcterms:created>
  <dcterms:modified xsi:type="dcterms:W3CDTF">2019-09-23T08:39:49Z</dcterms:modified>
</cp:coreProperties>
</file>