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8" r:id="rId2"/>
    <p:sldId id="279" r:id="rId3"/>
    <p:sldId id="281" r:id="rId4"/>
    <p:sldId id="280" r:id="rId5"/>
    <p:sldId id="282" r:id="rId6"/>
    <p:sldId id="283" r:id="rId7"/>
    <p:sldId id="284" r:id="rId8"/>
    <p:sldId id="290" r:id="rId9"/>
    <p:sldId id="291" r:id="rId10"/>
    <p:sldId id="292" r:id="rId11"/>
    <p:sldId id="293" r:id="rId12"/>
    <p:sldId id="294" r:id="rId13"/>
    <p:sldId id="295" r:id="rId14"/>
    <p:sldId id="297" r:id="rId15"/>
    <p:sldId id="298" r:id="rId16"/>
    <p:sldId id="296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 Costa" initials="LC" lastIdx="1" clrIdx="0">
    <p:extLst>
      <p:ext uri="{19B8F6BF-5375-455C-9EA6-DF929625EA0E}">
        <p15:presenceInfo xmlns:p15="http://schemas.microsoft.com/office/powerpoint/2012/main" userId="77778e2ab3f0de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2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F7167-3FC2-4F89-B254-4094E39B8158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34A1D-E2E5-4FDB-8E3B-EDCFF479C1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019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1703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572CF-EA2B-1B34-3C3B-4BCE77A99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1519909-9827-7F25-3DC3-91B1236F82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2BE34B5-55CA-B5ED-1B50-D48F5D620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079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D6310-8F7D-6382-EFB3-AAE596234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8725547-E039-986E-336F-6D5357A6EB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A78AD1E-4A1B-3EEE-AC76-1651FCC96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Vamos supor que se deseje estimar habilidade em estatística mas com questões de matemática. Pode ser q seja confiável para matemática mas não válida para estatística.</a:t>
            </a:r>
          </a:p>
        </p:txBody>
      </p:sp>
    </p:spTree>
    <p:extLst>
      <p:ext uri="{BB962C8B-B14F-4D97-AF65-F5344CB8AC3E}">
        <p14:creationId xmlns:p14="http://schemas.microsoft.com/office/powerpoint/2010/main" val="1148399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*equivalente pode ser ANOVA para variáveis contínuas, mas o ideal é verificar se os examinadores foram uma amostra e/ou o examinados também formam uma mostra.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34A1D-E2E5-4FDB-8E3B-EDCFF479C1C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059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var do item cai para “</a:t>
            </a:r>
            <a:r>
              <a:rPr lang="pt-BR" dirty="0" err="1"/>
              <a:t>pq</a:t>
            </a:r>
            <a:r>
              <a:rPr lang="pt-BR" dirty="0"/>
              <a:t>” no caso de item dicotômico e vira o </a:t>
            </a:r>
            <a:r>
              <a:rPr lang="pt-BR" dirty="0" err="1"/>
              <a:t>coef</a:t>
            </a:r>
            <a:r>
              <a:rPr lang="pt-BR" dirty="0"/>
              <a:t> de </a:t>
            </a:r>
            <a:r>
              <a:rPr lang="pt-BR" dirty="0" err="1"/>
              <a:t>kuder</a:t>
            </a:r>
            <a:r>
              <a:rPr lang="pt-BR" dirty="0"/>
              <a:t>-Richardson que foi inventado antes. Existem outros </a:t>
            </a:r>
            <a:r>
              <a:rPr lang="pt-BR" dirty="0" err="1"/>
              <a:t>coef</a:t>
            </a:r>
            <a:r>
              <a:rPr lang="pt-BR" dirty="0"/>
              <a:t> que podem ser vistos como caso particular do alfa e foram inventados antes.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34A1D-E2E5-4FDB-8E3B-EDCFF479C1C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834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769DF-9566-5309-A3BD-60F1C9DD2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E407B5E5-58E2-6A56-C68A-8EB2D2CA70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A6EF711D-B002-C84A-4AD3-7E88837E01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8404D90-FEDD-8416-2721-2C8A09FA87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34A1D-E2E5-4FDB-8E3B-EDCFF479C1C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986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4E952-6631-F2BC-5E7C-570764E87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EA334077-8671-9236-598D-36A40E4862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C75ECEC9-F538-01B9-976F-EF9F77081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EE6787A-DE87-53A0-B59F-6751DF9961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34A1D-E2E5-4FDB-8E3B-EDCFF479C1C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772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0849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1840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65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B3674-4131-E521-D59E-DBC5DFA05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9520F47-F7D8-EC90-2BD7-555D5A6E30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EE82792-A0AD-F3DD-F7DD-135F05816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9165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2BCEA-6D8C-8081-97D9-297451120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588CD99-A68C-E79E-09D7-7AC0EA2990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EB22920-E814-6A75-6240-5C8DDB74E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9758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1357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2709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4AB3E-2030-6E57-20D2-B0C0D2EE6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90C30E4-3EDB-6ED8-B51A-761AB17A40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F664467-8E9F-D1DC-465E-66936A8E6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781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m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rtlCol="0" anchor="t">
            <a:noAutofit/>
          </a:bodyPr>
          <a:lstStyle>
            <a:lvl1pPr algn="ctr">
              <a:defRPr lang="pt-BR" sz="4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lang="pt-BR" sz="24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PT"/>
              <a:t>Clique para editar o estilo de subtítulo do Modelo Global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10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pt-BR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6" name="Espaço Reservado para Texto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64" name="Espaço Reservado para Imagem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PT"/>
              <a:t>Clique no ícone para adicionar uma imagem</a:t>
            </a:r>
            <a:endParaRPr lang="pt-BR" dirty="0"/>
          </a:p>
        </p:txBody>
      </p:sp>
      <p:sp>
        <p:nvSpPr>
          <p:cNvPr id="52" name="Espaço Reservado para Texto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500"/>
            </a:lvl1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47" name="Espaço Reservado para Texto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68" name="Espaço Reservado para Imagem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PT"/>
              <a:t>Clique no ícone para adicionar uma imagem</a:t>
            </a:r>
            <a:endParaRPr lang="pt-BR" dirty="0"/>
          </a:p>
        </p:txBody>
      </p:sp>
      <p:sp>
        <p:nvSpPr>
          <p:cNvPr id="58" name="Espaço Reservado para Texto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500"/>
            </a:lvl1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48" name="Espaço Reservado para Texto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67" name="Espaço Reservado para Imagem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PT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Texto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500"/>
            </a:lvl1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49" name="Espaço Reservado para Texto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66" name="Espaço Reservado para Imagem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PT"/>
              <a:t>Clique no ícone para adicionar uma imagem</a:t>
            </a:r>
            <a:endParaRPr lang="pt-BR" dirty="0"/>
          </a:p>
        </p:txBody>
      </p:sp>
      <p:sp>
        <p:nvSpPr>
          <p:cNvPr id="60" name="Espaço Reservado para Texto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500"/>
            </a:lvl1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50" name="Espaço Reservado para Texto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65" name="Espaço Reservado para Imagem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PT"/>
              <a:t>Clique no ícone para adicionar uma imagem</a:t>
            </a:r>
            <a:endParaRPr lang="pt-BR" dirty="0"/>
          </a:p>
        </p:txBody>
      </p:sp>
      <p:sp>
        <p:nvSpPr>
          <p:cNvPr id="61" name="Espaço Reservado para Texto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500"/>
            </a:lvl1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43280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lnSpc>
                <a:spcPct val="100000"/>
              </a:lnSpc>
              <a:defRPr lang="pt-BR">
                <a:solidFill>
                  <a:schemeClr val="accent6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30" name="Imagem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MMM AAAA</a:t>
            </a:r>
          </a:p>
        </p:txBody>
      </p:sp>
      <p:sp>
        <p:nvSpPr>
          <p:cNvPr id="32" name="Espaço Reservado para Texto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MMM AAAA</a:t>
            </a:r>
          </a:p>
        </p:txBody>
      </p:sp>
      <p:sp>
        <p:nvSpPr>
          <p:cNvPr id="33" name="Espaço Reservado para Texto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MMM AAAA</a:t>
            </a:r>
          </a:p>
        </p:txBody>
      </p:sp>
      <p:sp>
        <p:nvSpPr>
          <p:cNvPr id="34" name="Espaço Reservado para Texto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MMM AAAA</a:t>
            </a:r>
          </a:p>
        </p:txBody>
      </p:sp>
      <p:sp>
        <p:nvSpPr>
          <p:cNvPr id="35" name="Espaço Reservado para Texto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MMM AAAA</a:t>
            </a:r>
          </a:p>
        </p:txBody>
      </p:sp>
      <p:sp>
        <p:nvSpPr>
          <p:cNvPr id="36" name="Espaço Reservado para Texto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500"/>
            </a:lvl1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37" name="Espaço Reservado para Texto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500"/>
            </a:lvl1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38" name="Espaço Reservado para Texto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500"/>
            </a:lvl1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39" name="Espaço Reservado para Texto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500"/>
            </a:lvl1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40" name="Espaço Reservado para Texto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500"/>
            </a:lvl1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690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pt-BR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11" name="Imagem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13" name="Imagem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7" name="Imagem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19" name="Imagem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pt-BR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pt-BR" sz="1500"/>
            </a:lvl1pPr>
            <a:lvl2pPr>
              <a:defRPr lang="pt-BR" sz="1300"/>
            </a:lvl2pPr>
            <a:lvl3pPr>
              <a:defRPr lang="pt-BR" sz="1200"/>
            </a:lvl3pPr>
            <a:lvl4pPr>
              <a:defRPr lang="pt-BR" sz="1200"/>
            </a:lvl4pPr>
            <a:lvl5pPr>
              <a:defRPr lang="pt-BR" sz="12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pt-BR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pt-BR" sz="1500"/>
            </a:lvl1pPr>
            <a:lvl2pPr>
              <a:defRPr lang="pt-BR" sz="1300"/>
            </a:lvl2pPr>
            <a:lvl3pPr>
              <a:defRPr lang="pt-BR" sz="1200"/>
            </a:lvl3pPr>
            <a:lvl4pPr>
              <a:defRPr lang="pt-BR" sz="1200"/>
            </a:lvl4pPr>
            <a:lvl5pPr>
              <a:defRPr lang="pt-BR" sz="12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BR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6910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pt-BR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6" name="Espaço Reservado para Texto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64" name="Espaço Reservado para Imagem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PT"/>
              <a:t>Clique no ícone para adicionar uma imagem</a:t>
            </a:r>
            <a:endParaRPr lang="pt-BR" dirty="0"/>
          </a:p>
        </p:txBody>
      </p:sp>
      <p:sp>
        <p:nvSpPr>
          <p:cNvPr id="52" name="Espaço Reservado para Texto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pt-BR" sz="1500"/>
            </a:lvl1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49" name="Espaço Reservado para Texto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66" name="Espaço Reservado para Imagem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PT"/>
              <a:t>Clique no ícone para adicionar uma imagem</a:t>
            </a:r>
            <a:endParaRPr lang="pt-BR" dirty="0"/>
          </a:p>
        </p:txBody>
      </p:sp>
      <p:sp>
        <p:nvSpPr>
          <p:cNvPr id="60" name="Espaço Reservado para Texto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pt-BR" sz="1500"/>
            </a:lvl1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50" name="Espaço Reservado para Texto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65" name="Espaço Reservado para Imagem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PT"/>
              <a:t>Clique no ícone para adicionar uma imagem</a:t>
            </a:r>
            <a:endParaRPr lang="pt-BR" dirty="0"/>
          </a:p>
        </p:txBody>
      </p:sp>
      <p:sp>
        <p:nvSpPr>
          <p:cNvPr id="61" name="Espaço Reservado para Texto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pt-BR" sz="1500"/>
            </a:lvl1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23929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m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5" name="Imagem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6" name="Imagem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3" name="Imagem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21" name="Imagem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m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pt-BR" b="1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 rtlCol="0">
            <a:noAutofit/>
          </a:bodyPr>
          <a:lstStyle>
            <a:lvl1pPr marL="0" indent="0">
              <a:buNone/>
              <a:defRPr lang="pt-BR" sz="1500"/>
            </a:lvl1pPr>
            <a:lvl2pPr>
              <a:defRPr lang="pt-BR" sz="1500"/>
            </a:lvl2pPr>
            <a:lvl3pPr>
              <a:defRPr lang="pt-BR" sz="1500"/>
            </a:lvl3pPr>
            <a:lvl4pPr>
              <a:defRPr lang="pt-BR" sz="1500"/>
            </a:lvl4pPr>
            <a:lvl5pPr>
              <a:defRPr lang="pt-BR" sz="15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2839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Forma livre: Forma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9" name="Imagem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rtlCol="0" anchor="ctr">
            <a:noAutofit/>
          </a:bodyPr>
          <a:lstStyle>
            <a:lvl1pPr algn="l">
              <a:defRPr lang="pt-BR" sz="4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 rtlCol="0">
            <a:noAutofit/>
          </a:bodyPr>
          <a:lstStyle>
            <a:lvl1pPr marL="0" indent="0" algn="l">
              <a:spcBef>
                <a:spcPts val="576"/>
              </a:spcBef>
              <a:buNone/>
              <a:defRPr lang="pt-BR" sz="24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PT"/>
              <a:t>Clique para editar o estilo de subtítulo do Modelo Global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903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m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11" name="Imagem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5" name="Imagem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17" name="Imagem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  <p:sp>
        <p:nvSpPr>
          <p:cNvPr id="18" name="Título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pt-BR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19" name="Espaço Reservado para Conteúdo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pt-BR" sz="1500"/>
            </a:lvl1pPr>
            <a:lvl2pPr>
              <a:defRPr lang="pt-BR" sz="1300"/>
            </a:lvl2pPr>
            <a:lvl3pPr>
              <a:defRPr lang="pt-BR" sz="1200"/>
            </a:lvl3pPr>
            <a:lvl4pPr>
              <a:defRPr lang="pt-BR" sz="1200"/>
            </a:lvl4pPr>
            <a:lvl5pPr>
              <a:defRPr lang="pt-BR" sz="12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BR"/>
          </a:p>
        </p:txBody>
      </p:sp>
      <p:sp>
        <p:nvSpPr>
          <p:cNvPr id="20" name="Espaço Reservado para Conteúdo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pt-BR" sz="1500"/>
            </a:lvl1pPr>
            <a:lvl2pPr>
              <a:defRPr lang="pt-BR" sz="1300"/>
            </a:lvl2pPr>
            <a:lvl3pPr>
              <a:defRPr lang="pt-BR" sz="1200"/>
            </a:lvl3pPr>
            <a:lvl4pPr>
              <a:defRPr lang="pt-BR" sz="1200"/>
            </a:lvl4pPr>
            <a:lvl5pPr>
              <a:defRPr lang="pt-BR" sz="12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739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PT"/>
              <a:t>Clique para editar o estilo de título do Modelo Global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6496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8758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pt-BR" sz="32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lvl6pPr>
              <a:defRPr lang="pt-BR" sz="2000"/>
            </a:lvl6pPr>
            <a:lvl7pPr>
              <a:defRPr lang="pt-BR" sz="2000"/>
            </a:lvl7pPr>
            <a:lvl8pPr>
              <a:defRPr lang="pt-BR" sz="2000"/>
            </a:lvl8pPr>
            <a:lvl9pPr>
              <a:defRPr lang="pt-BR" sz="20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519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orma Livre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" name="Forma Livre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orma Livre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4" name="Imagem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pt-BR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pt-BR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pt-BR" sz="1800"/>
            </a:lvl3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31515794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pt-BR" sz="32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lang="pt-BR" sz="3200"/>
            </a:lvl1pPr>
            <a:lvl2pPr marL="457200" indent="0">
              <a:buNone/>
              <a:defRPr lang="pt-BR" sz="2800"/>
            </a:lvl2pPr>
            <a:lvl3pPr marL="914400" indent="0">
              <a:buNone/>
              <a:defRPr lang="pt-BR" sz="2400"/>
            </a:lvl3pPr>
            <a:lvl4pPr marL="1371600" indent="0">
              <a:buNone/>
              <a:defRPr lang="pt-BR" sz="2000"/>
            </a:lvl4pPr>
            <a:lvl5pPr marL="1828800" indent="0">
              <a:buNone/>
              <a:defRPr lang="pt-BR" sz="2000"/>
            </a:lvl5pPr>
            <a:lvl6pPr marL="2286000" indent="0">
              <a:buNone/>
              <a:defRPr lang="pt-BR" sz="2000"/>
            </a:lvl6pPr>
            <a:lvl7pPr marL="2743200" indent="0">
              <a:buNone/>
              <a:defRPr lang="pt-BR" sz="2000"/>
            </a:lvl7pPr>
            <a:lvl8pPr marL="3200400" indent="0">
              <a:buNone/>
              <a:defRPr lang="pt-BR" sz="2000"/>
            </a:lvl8pPr>
            <a:lvl9pPr marL="3657600" indent="0">
              <a:buNone/>
              <a:defRPr lang="pt-BR" sz="2000"/>
            </a:lvl9pPr>
          </a:lstStyle>
          <a:p>
            <a:pPr rtl="0"/>
            <a:r>
              <a:rPr lang="pt-PT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692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pt-BR" b="1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 rtlCol="0">
            <a:noAutofit/>
          </a:bodyPr>
          <a:lstStyle>
            <a:lvl1pPr marL="0" indent="0">
              <a:buNone/>
              <a:defRPr lang="pt-BR" sz="1500"/>
            </a:lvl1pPr>
            <a:lvl2pPr>
              <a:defRPr lang="pt-BR" sz="1500"/>
            </a:lvl2pPr>
            <a:lvl3pPr>
              <a:defRPr lang="pt-BR" sz="1500"/>
            </a:lvl3pPr>
            <a:lvl4pPr>
              <a:defRPr lang="pt-BR" sz="1500"/>
            </a:lvl4pPr>
            <a:lvl5pPr>
              <a:defRPr lang="pt-BR" sz="15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00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3" name="Forma livre: Forma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lvl="0" algn="ctr"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lang="pt-BR" sz="4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 rtlCol="0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2400">
                <a:solidFill>
                  <a:schemeClr val="accent6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80678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pt-BR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 rtlCol="0">
            <a:noAutofit/>
          </a:bodyPr>
          <a:lstStyle>
            <a:lvl1pPr>
              <a:defRPr lang="pt-BR" sz="1800"/>
            </a:lvl1pPr>
            <a:lvl2pPr>
              <a:defRPr lang="pt-BR" sz="1600"/>
            </a:lvl2pPr>
            <a:lvl3pPr>
              <a:defRPr lang="pt-BR" sz="1400"/>
            </a:lvl3pPr>
            <a:lvl4pPr>
              <a:defRPr lang="pt-BR" sz="1200"/>
            </a:lvl4pPr>
            <a:lvl5pPr>
              <a:defRPr lang="pt-BR" sz="12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163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pt-BR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 rtlCol="0">
            <a:noAutofit/>
          </a:bodyPr>
          <a:lstStyle>
            <a:lvl1pPr>
              <a:defRPr lang="pt-BR" sz="1800"/>
            </a:lvl1pPr>
            <a:lvl2pPr>
              <a:defRPr lang="pt-BR" sz="1600"/>
            </a:lvl2pPr>
            <a:lvl3pPr>
              <a:defRPr lang="pt-BR" sz="1400"/>
            </a:lvl3pPr>
            <a:lvl4pPr>
              <a:defRPr lang="pt-BR" sz="1200"/>
            </a:lvl4pPr>
            <a:lvl5pPr>
              <a:defRPr lang="pt-BR" sz="12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475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rtlCol="0">
            <a:noAutofit/>
          </a:bodyPr>
          <a:lstStyle>
            <a:lvl1pPr algn="l">
              <a:lnSpc>
                <a:spcPct val="100000"/>
              </a:lnSpc>
              <a:defRPr lang="pt-BR"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57" name="Espaço Reservado para Texto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pt-BR" sz="10000" b="1"/>
            </a:lvl1pPr>
          </a:lstStyle>
          <a:p>
            <a:pPr lvl="0" rtl="0"/>
            <a:r>
              <a:rPr lang="pt-BR"/>
              <a:t>“</a:t>
            </a:r>
          </a:p>
        </p:txBody>
      </p:sp>
      <p:sp>
        <p:nvSpPr>
          <p:cNvPr id="55" name="Espaço Reservado para Texto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/>
            </a:lvl1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56" name="Espaço Reservado para Texto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pt-BR" sz="10000" b="1"/>
            </a:lvl1pPr>
          </a:lstStyle>
          <a:p>
            <a:pPr lvl="0" rtl="0"/>
            <a:r>
              <a:rPr lang="pt-BR"/>
              <a:t>”</a:t>
            </a:r>
          </a:p>
        </p:txBody>
      </p:sp>
      <p:sp>
        <p:nvSpPr>
          <p:cNvPr id="32" name="Imagem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33" name="Imagem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9" name="Forma Livre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31" name="Forma Livre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12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pt-BR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PT"/>
              <a:t>Clique no ícone para adicionar uma imagem</a:t>
            </a:r>
            <a:endParaRPr lang="pt-BR" dirty="0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23" name="Espaço Reservado para Imagem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PT"/>
              <a:t>Clique no ícone para adicionar uma imagem</a:t>
            </a:r>
            <a:endParaRPr lang="pt-BR" dirty="0"/>
          </a:p>
        </p:txBody>
      </p:sp>
      <p:sp>
        <p:nvSpPr>
          <p:cNvPr id="22" name="Espaço Reservado para Texto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24" name="Espaço Reservado para Texto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26" name="Espaço Reservado para Imagem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PT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27" name="Espaço Reservado para Texto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29" name="Espaço Reservado para Imagem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PT"/>
              <a:t>Clique no ícone para adicionar uma imagem</a:t>
            </a:r>
            <a:endParaRPr lang="pt-BR" dirty="0"/>
          </a:p>
        </p:txBody>
      </p:sp>
      <p:sp>
        <p:nvSpPr>
          <p:cNvPr id="28" name="Espaço Reservado para Texto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30" name="Espaço Reservado para Texto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lvl="0" rtl="0"/>
            <a:r>
              <a:rPr lang="pt-BR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94970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pt-BR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PT"/>
              <a:t>Clique no ícone para adicionar uma imagem</a:t>
            </a:r>
            <a:endParaRPr lang="pt-BR" dirty="0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200" spc="20" baseline="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10" name="Espaço Reservado para Imagem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PT"/>
              <a:t>Clique no ícone para adicionar uma imagem</a:t>
            </a:r>
            <a:endParaRPr lang="pt-BR" dirty="0"/>
          </a:p>
        </p:txBody>
      </p:sp>
      <p:sp>
        <p:nvSpPr>
          <p:cNvPr id="14" name="Espaço Reservado para Texto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15" name="Espaço Reservado para Texto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200" spc="20" baseline="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23" name="Espaço Reservado para Imagem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PT"/>
              <a:t>Clique no ícone para adicionar uma imagem</a:t>
            </a:r>
            <a:endParaRPr lang="pt-BR" dirty="0"/>
          </a:p>
        </p:txBody>
      </p:sp>
      <p:sp>
        <p:nvSpPr>
          <p:cNvPr id="22" name="Espaço Reservado para Texto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24" name="Espaço Reservado para Texto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200" spc="20" baseline="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11" name="Espaço Reservado para Imagem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PT"/>
              <a:t>Clique no ícone para adicionar uma imagem</a:t>
            </a:r>
            <a:endParaRPr lang="pt-BR" dirty="0"/>
          </a:p>
        </p:txBody>
      </p:sp>
      <p:sp>
        <p:nvSpPr>
          <p:cNvPr id="16" name="Espaço Reservado para Texto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18" name="Espaço Reservado para Texto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200" spc="20" baseline="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26" name="Espaço Reservado para Imagem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PT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27" name="Espaço Reservado para Texto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200" spc="20" baseline="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12" name="Espaço Reservado para Imagem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PT"/>
              <a:t>Clique no ícone para adicionar uma imagem</a:t>
            </a:r>
            <a:endParaRPr lang="pt-BR" dirty="0"/>
          </a:p>
        </p:txBody>
      </p:sp>
      <p:sp>
        <p:nvSpPr>
          <p:cNvPr id="20" name="Espaço Reservado para Texto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31" name="Espaço Reservado para Texto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200" spc="20" baseline="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29" name="Espaço Reservado para Imagem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PT"/>
              <a:t>Clique no ícone para adicionar uma imagem</a:t>
            </a:r>
            <a:endParaRPr lang="pt-BR" dirty="0"/>
          </a:p>
        </p:txBody>
      </p:sp>
      <p:sp>
        <p:nvSpPr>
          <p:cNvPr id="28" name="Espaço Reservado para Texto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30" name="Espaço Reservado para Texto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200" spc="20" baseline="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13" name="Espaço Reservado para Imagem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PT"/>
              <a:t>Clique no ícone para adicionar uma imagem</a:t>
            </a:r>
            <a:endParaRPr lang="pt-BR" dirty="0"/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33" name="Espaço Reservado para Texto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200" spc="20" baseline="0"/>
            </a:lvl1pPr>
          </a:lstStyle>
          <a:p>
            <a:pPr lvl="0" rtl="0"/>
            <a:r>
              <a:rPr lang="pt-BR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45537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102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pt-BR"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163366"/>
            <a:ext cx="5385816" cy="122529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/>
              <a:t>Teoria da Resposta ao ITEM</a:t>
            </a:r>
            <a:br>
              <a:rPr lang="pt-BR" sz="4000" dirty="0"/>
            </a:br>
            <a:endParaRPr lang="pt-BR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Lilia Costa e Silvia Morais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9201C-7D9D-162D-49C8-9EB539DCE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B20D6-4EC5-F623-3794-403D7734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408" y="457200"/>
            <a:ext cx="8165592" cy="76809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/>
              <a:t>MODELO PSICOMÉTRICO</a:t>
            </a:r>
            <a:br>
              <a:rPr lang="pt-BR" sz="4000" dirty="0"/>
            </a:br>
            <a:endParaRPr lang="pt-BR" sz="4000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68DE58A-AB98-3E29-431A-5622653DB450}"/>
              </a:ext>
            </a:extLst>
          </p:cNvPr>
          <p:cNvSpPr/>
          <p:nvPr/>
        </p:nvSpPr>
        <p:spPr>
          <a:xfrm>
            <a:off x="3767328" y="1225296"/>
            <a:ext cx="77665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Para se definir o modelo psicométrico a ser utilizado para encontrar o escore, o mais importante não é o tipo de item e sim como ele é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pontuado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e qual a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escala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que se deseja que o escore tenha.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72BAAD2-F0B6-8D26-B5BE-393D34B42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966691"/>
              </p:ext>
            </p:extLst>
          </p:nvPr>
        </p:nvGraphicFramePr>
        <p:xfrm>
          <a:off x="3767328" y="3319856"/>
          <a:ext cx="812799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272">
                  <a:extLst>
                    <a:ext uri="{9D8B030D-6E8A-4147-A177-3AD203B41FA5}">
                      <a16:colId xmlns:a16="http://schemas.microsoft.com/office/drawing/2014/main" val="365375562"/>
                    </a:ext>
                  </a:extLst>
                </a:gridCol>
                <a:gridCol w="2992582">
                  <a:extLst>
                    <a:ext uri="{9D8B030D-6E8A-4147-A177-3AD203B41FA5}">
                      <a16:colId xmlns:a16="http://schemas.microsoft.com/office/drawing/2014/main" val="3578423919"/>
                    </a:ext>
                  </a:extLst>
                </a:gridCol>
                <a:gridCol w="2959145">
                  <a:extLst>
                    <a:ext uri="{9D8B030D-6E8A-4147-A177-3AD203B41FA5}">
                      <a16:colId xmlns:a16="http://schemas.microsoft.com/office/drawing/2014/main" val="539680980"/>
                    </a:ext>
                  </a:extLst>
                </a:gridCol>
              </a:tblGrid>
              <a:tr h="20982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Itens observáveis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Variável Latente Categórica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Variável Latente Contínua</a:t>
                      </a:r>
                    </a:p>
                    <a:p>
                      <a:pPr algn="ctr"/>
                      <a:endParaRPr lang="pt-B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6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Categóricos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Análise de Classe Latente (LCA) ou Análise de Transição Latente (LTA)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Análise de Traço Latente (LTA) ou </a:t>
                      </a:r>
                      <a:r>
                        <a:rPr lang="pt-B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Teoria da Resposta ao Item (IRT)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43085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Contínuos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Análise de Perfil Latente (LPA) ou Modelo de Mistura com crescimento Latente (GMM)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Análise Fatorial (FA) ou Modelo de Equações Estruturais (SEM) ou </a:t>
                      </a:r>
                      <a:r>
                        <a:rPr lang="pt-B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Teoria da Resposta ao Item (IRT)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065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535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75F1A-6652-7646-15B7-9CFAE9ED9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FE2E0-427E-9660-4E2D-DC9BF64F3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6868" y="382161"/>
            <a:ext cx="7013448" cy="162763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Qualidade do teste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504DCAC-55CA-DD34-689E-6F4FEE013241}"/>
              </a:ext>
            </a:extLst>
          </p:cNvPr>
          <p:cNvSpPr/>
          <p:nvPr/>
        </p:nvSpPr>
        <p:spPr>
          <a:xfrm>
            <a:off x="5168546" y="10745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A qualidade de um teste é avaliado através de medidas de 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validade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e 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confiabilidade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F35A66-B29E-8A74-AEDA-F18297D81FE3}"/>
              </a:ext>
            </a:extLst>
          </p:cNvPr>
          <p:cNvSpPr txBox="1"/>
          <p:nvPr/>
        </p:nvSpPr>
        <p:spPr>
          <a:xfrm>
            <a:off x="4166755" y="1910108"/>
            <a:ext cx="78139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A validade refere-se ao fato de um instrumento medir exatamente o que se propõe a medir. Já a confiabilidade se refere à constância dos resultados, ou seja, a capacidade em reproduzir um resultado de forma consistente no tempo e no espaço, ou a partir de observadores diferentes. Um instrumento não confiável não pode ser válido, mas, um instrumento confiável pode, às vezes, não ser válido.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3AFA2C1-B9FC-08CD-9D9E-645E2DEC4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145" y="3798332"/>
            <a:ext cx="6934801" cy="240050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1159D5A-00BF-29B4-5F5A-44975C54DB44}"/>
              </a:ext>
            </a:extLst>
          </p:cNvPr>
          <p:cNvSpPr txBox="1"/>
          <p:nvPr/>
        </p:nvSpPr>
        <p:spPr>
          <a:xfrm>
            <a:off x="4749145" y="6198840"/>
            <a:ext cx="1607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/>
              <a:t>De Souza, et al. (2017)</a:t>
            </a:r>
          </a:p>
        </p:txBody>
      </p:sp>
    </p:spTree>
    <p:extLst>
      <p:ext uri="{BB962C8B-B14F-4D97-AF65-F5344CB8AC3E}">
        <p14:creationId xmlns:p14="http://schemas.microsoft.com/office/powerpoint/2010/main" val="1442435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48285-A25C-16D3-D6F0-258763F29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04" y="257470"/>
            <a:ext cx="7013448" cy="90631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confiabilidade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9D51861-3934-5C22-232E-5355B169F93F}"/>
              </a:ext>
            </a:extLst>
          </p:cNvPr>
          <p:cNvSpPr txBox="1"/>
          <p:nvPr/>
        </p:nvSpPr>
        <p:spPr>
          <a:xfrm>
            <a:off x="300405" y="1382721"/>
            <a:ext cx="770059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accent6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Estabilidade</a:t>
            </a:r>
          </a:p>
          <a:p>
            <a:pPr algn="just">
              <a:spcBef>
                <a:spcPts val="1200"/>
              </a:spcBef>
            </a:pPr>
            <a:r>
              <a:rPr lang="pt-BR" i="0" dirty="0">
                <a:solidFill>
                  <a:schemeClr val="accent6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É</a:t>
            </a:r>
            <a:r>
              <a:rPr lang="pt-BR" b="0" i="0" dirty="0">
                <a:solidFill>
                  <a:schemeClr val="accent6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 o grau em que resultados similares são obtidos em dois momentos distintos e pode ser avaliada pelo método de teste-reteste.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C</a:t>
            </a:r>
            <a:r>
              <a:rPr lang="pt-BR" b="0" i="0" dirty="0">
                <a:solidFill>
                  <a:schemeClr val="accent6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onsidera-se adequado um intervalo de 10 a 14 dias entre o teste e o reteste.</a:t>
            </a:r>
          </a:p>
          <a:p>
            <a:pPr algn="just">
              <a:spcBef>
                <a:spcPts val="1200"/>
              </a:spcBef>
            </a:pPr>
            <a:r>
              <a:rPr lang="pt-BR" b="0" i="0" dirty="0">
                <a:solidFill>
                  <a:schemeClr val="accent6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A estatística comumente utilizada é o coeficiente de correlação intraclasse (ICC) e valores mínimos de 0,70 são considerados satisfatórios.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95C0552-1277-2492-15BF-812B935A29B5}"/>
              </a:ext>
            </a:extLst>
          </p:cNvPr>
          <p:cNvSpPr txBox="1"/>
          <p:nvPr/>
        </p:nvSpPr>
        <p:spPr>
          <a:xfrm>
            <a:off x="5601348" y="886783"/>
            <a:ext cx="1607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/>
              <a:t>De Souza, et al. (2017)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EC498FB-2F41-95D0-54A1-35CC2F8DD9AD}"/>
              </a:ext>
            </a:extLst>
          </p:cNvPr>
          <p:cNvSpPr txBox="1"/>
          <p:nvPr/>
        </p:nvSpPr>
        <p:spPr>
          <a:xfrm>
            <a:off x="300404" y="4572000"/>
            <a:ext cx="7212223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accent6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Equivalência</a:t>
            </a:r>
          </a:p>
          <a:p>
            <a:pPr algn="just">
              <a:spcBef>
                <a:spcPts val="1200"/>
              </a:spcBef>
            </a:pPr>
            <a:r>
              <a:rPr lang="pt-BR" i="0" dirty="0">
                <a:solidFill>
                  <a:schemeClr val="accent6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Refere-se ao grau de concordância entre dois ou mais avaliadores que determinam os escores de um instrumento.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Como por exemplo, correção de redação. É utilizada uma medida de concordância entre os avaliadores, e.g., coeficiente Kappa para variáveis categóricas.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62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68D60-4464-ACE2-043D-7CF00DCEF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A1079-B5E0-0DFA-FF92-010B6ED71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04" y="257470"/>
            <a:ext cx="7013448" cy="90631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confiabilidade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C6F3E98-68D2-B723-E6C4-A3C467619AC8}"/>
              </a:ext>
            </a:extLst>
          </p:cNvPr>
          <p:cNvSpPr txBox="1"/>
          <p:nvPr/>
        </p:nvSpPr>
        <p:spPr>
          <a:xfrm>
            <a:off x="5601348" y="886783"/>
            <a:ext cx="1134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/>
              <a:t>Pasquali (2013)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5F3765-EDC8-998C-B660-B31AAEF7B358}"/>
              </a:ext>
            </a:extLst>
          </p:cNvPr>
          <p:cNvSpPr txBox="1"/>
          <p:nvPr/>
        </p:nvSpPr>
        <p:spPr>
          <a:xfrm>
            <a:off x="300404" y="1475509"/>
            <a:ext cx="770059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accent6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Consistência interna</a:t>
            </a:r>
          </a:p>
          <a:p>
            <a:pPr algn="just">
              <a:spcBef>
                <a:spcPts val="1200"/>
              </a:spcBef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Avalia</a:t>
            </a:r>
            <a:r>
              <a:rPr lang="pt-BR" i="0" dirty="0">
                <a:solidFill>
                  <a:schemeClr val="accent6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 se todas as subpartes de um teste medem o mesmo constructo. A medida mais comumente usada é o coeficiente alfa de </a:t>
            </a:r>
            <a:r>
              <a:rPr lang="pt-BR" i="0" dirty="0" err="1">
                <a:solidFill>
                  <a:schemeClr val="accent6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Cronbach</a:t>
            </a:r>
            <a:r>
              <a:rPr lang="pt-BR" i="0" dirty="0">
                <a:solidFill>
                  <a:schemeClr val="accent6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 (1951).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9B70DCE9-A3E8-1C37-C634-E3993240693A}"/>
                  </a:ext>
                </a:extLst>
              </p:cNvPr>
              <p:cNvSpPr txBox="1"/>
              <p:nvPr/>
            </p:nvSpPr>
            <p:spPr>
              <a:xfrm>
                <a:off x="2180150" y="2987084"/>
                <a:ext cx="3253956" cy="883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pt-BR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pt-BR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3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pt-BR" sz="32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32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pt-BR" sz="32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32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pt-BR" sz="32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sz="32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num>
                          <m:den>
                            <m:sSubSup>
                              <m:sSubSupPr>
                                <m:ctrlPr>
                                  <a:rPr lang="pt-BR" sz="32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32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pt-BR" sz="32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  <m:sup>
                                <m:r>
                                  <a:rPr lang="pt-BR" sz="32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endParaRPr lang="pt-BR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9B70DCE9-A3E8-1C37-C634-E39932406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150" y="2987084"/>
                <a:ext cx="3253956" cy="883832"/>
              </a:xfrm>
              <a:prstGeom prst="rect">
                <a:avLst/>
              </a:prstGeom>
              <a:blipFill>
                <a:blip r:embed="rId3"/>
                <a:stretch>
                  <a:fillRect b="-6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D870D8C-1E6E-A8E6-4D2F-F9F2319BB42C}"/>
                  </a:ext>
                </a:extLst>
              </p:cNvPr>
              <p:cNvSpPr txBox="1"/>
              <p:nvPr/>
            </p:nvSpPr>
            <p:spPr>
              <a:xfrm>
                <a:off x="300404" y="4153155"/>
                <a:ext cx="7471996" cy="1818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1200"/>
                  </a:spcBef>
                </a:pPr>
                <a:r>
                  <a:rPr lang="pt-BR" dirty="0">
                    <a:solidFill>
                      <a:schemeClr val="accent6">
                        <a:lumMod val="75000"/>
                      </a:schemeClr>
                    </a:solidFill>
                    <a:latin typeface="verdana" panose="020B0604030504040204" pitchFamily="34" charset="0"/>
                  </a:rPr>
                  <a:t>em que, n é o número de itens,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pt-BR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pt-BR" dirty="0">
                    <a:solidFill>
                      <a:schemeClr val="accent6">
                        <a:lumMod val="75000"/>
                      </a:schemeClr>
                    </a:solidFill>
                    <a:latin typeface="verdana" panose="020B0604030504040204" pitchFamily="34" charset="0"/>
                  </a:rPr>
                  <a:t> é a soma das variâncias dos itens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pt-BR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>
                    <a:solidFill>
                      <a:schemeClr val="accent6">
                        <a:lumMod val="75000"/>
                      </a:schemeClr>
                    </a:solidFill>
                    <a:latin typeface="verdana" panose="020B0604030504040204" pitchFamily="34" charset="0"/>
                  </a:rPr>
                  <a:t> é a variância total do escore do teste.</a:t>
                </a:r>
              </a:p>
              <a:p>
                <a:pPr algn="just">
                  <a:spcBef>
                    <a:spcPts val="1200"/>
                  </a:spcBef>
                </a:pPr>
                <a:endParaRPr lang="pt-BR" dirty="0">
                  <a:solidFill>
                    <a:schemeClr val="accent6">
                      <a:lumMod val="75000"/>
                    </a:schemeClr>
                  </a:solidFill>
                  <a:latin typeface="verdana" panose="020B0604030504040204" pitchFamily="34" charset="0"/>
                </a:endParaRPr>
              </a:p>
              <a:p>
                <a:pPr algn="just">
                  <a:spcBef>
                    <a:spcPts val="1200"/>
                  </a:spcBef>
                </a:pPr>
                <a:r>
                  <a:rPr lang="pt-BR" dirty="0">
                    <a:solidFill>
                      <a:schemeClr val="accent6">
                        <a:lumMod val="75000"/>
                      </a:schemeClr>
                    </a:solidFill>
                    <a:latin typeface="verdana" panose="020B0604030504040204" pitchFamily="34" charset="0"/>
                  </a:rPr>
                  <a:t>O coeficiente de </a:t>
                </a:r>
                <a:r>
                  <a:rPr lang="pt-BR" dirty="0" err="1">
                    <a:solidFill>
                      <a:schemeClr val="accent6">
                        <a:lumMod val="75000"/>
                      </a:schemeClr>
                    </a:solidFill>
                    <a:latin typeface="verdana" panose="020B0604030504040204" pitchFamily="34" charset="0"/>
                  </a:rPr>
                  <a:t>Kuder</a:t>
                </a:r>
                <a:r>
                  <a:rPr lang="pt-BR" dirty="0">
                    <a:solidFill>
                      <a:schemeClr val="accent6">
                        <a:lumMod val="75000"/>
                      </a:schemeClr>
                    </a:solidFill>
                    <a:latin typeface="verdana" panose="020B0604030504040204" pitchFamily="34" charset="0"/>
                  </a:rPr>
                  <a:t>-Richardson (1937) pode ser visto como um caso particular do alfa de </a:t>
                </a:r>
                <a:r>
                  <a:rPr lang="pt-BR" dirty="0" err="1">
                    <a:solidFill>
                      <a:schemeClr val="accent6">
                        <a:lumMod val="75000"/>
                      </a:schemeClr>
                    </a:solidFill>
                    <a:latin typeface="verdana" panose="020B0604030504040204" pitchFamily="34" charset="0"/>
                  </a:rPr>
                  <a:t>Cronbach</a:t>
                </a:r>
                <a:r>
                  <a:rPr lang="pt-BR" dirty="0">
                    <a:solidFill>
                      <a:schemeClr val="accent6">
                        <a:lumMod val="75000"/>
                      </a:schemeClr>
                    </a:solidFill>
                    <a:latin typeface="verdana" panose="020B0604030504040204" pitchFamily="34" charset="0"/>
                  </a:rPr>
                  <a:t> para itens dicotômicos.</a:t>
                </a: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D870D8C-1E6E-A8E6-4D2F-F9F2319BB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04" y="4153155"/>
                <a:ext cx="7471996" cy="1818062"/>
              </a:xfrm>
              <a:prstGeom prst="rect">
                <a:avLst/>
              </a:prstGeom>
              <a:blipFill>
                <a:blip r:embed="rId4"/>
                <a:stretch>
                  <a:fillRect l="-653" t="-23077" r="-734"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62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3DCE9-1478-5517-44A2-6A3B34F97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72E81-3052-4EA3-6385-A4628BC0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04" y="257470"/>
            <a:ext cx="7013448" cy="90631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VALIDADE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D2D839E-6F43-7547-4A77-AC612CA7CEF5}"/>
              </a:ext>
            </a:extLst>
          </p:cNvPr>
          <p:cNvSpPr txBox="1"/>
          <p:nvPr/>
        </p:nvSpPr>
        <p:spPr>
          <a:xfrm>
            <a:off x="300405" y="1382721"/>
            <a:ext cx="770059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accent6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Validade de conteúdo</a:t>
            </a:r>
          </a:p>
          <a:p>
            <a:pPr algn="just">
              <a:spcBef>
                <a:spcPts val="1200"/>
              </a:spcBef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É</a:t>
            </a:r>
            <a:r>
              <a:rPr lang="pt-BR" i="0" dirty="0">
                <a:solidFill>
                  <a:schemeClr val="accent6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 a avaliação do quanto uma amostra de itens é representativa de um universo definido ou domínio de um conteúdo</a:t>
            </a:r>
            <a:r>
              <a:rPr lang="pt-BR" b="0" i="0" dirty="0">
                <a:solidFill>
                  <a:schemeClr val="accent6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just">
              <a:spcBef>
                <a:spcPts val="1200"/>
              </a:spcBef>
            </a:pPr>
            <a:r>
              <a:rPr lang="pt-BR" b="0" i="0" dirty="0">
                <a:solidFill>
                  <a:schemeClr val="accent6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Como não existe um teste estatístico específico para avaliação da validade de conteúdo, geralmente utiliza-se uma abordagem qualitativa, por meio da avaliação de um comitê de especialistas.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8BFF012-B8EA-B427-846C-3451266162A8}"/>
              </a:ext>
            </a:extLst>
          </p:cNvPr>
          <p:cNvSpPr txBox="1"/>
          <p:nvPr/>
        </p:nvSpPr>
        <p:spPr>
          <a:xfrm>
            <a:off x="3512775" y="809543"/>
            <a:ext cx="1607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/>
              <a:t>De Souza, et al. (2017)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F4D574-698C-68B1-82F4-27F9B5A89B90}"/>
              </a:ext>
            </a:extLst>
          </p:cNvPr>
          <p:cNvSpPr txBox="1"/>
          <p:nvPr/>
        </p:nvSpPr>
        <p:spPr>
          <a:xfrm>
            <a:off x="300404" y="3979718"/>
            <a:ext cx="7212223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accent6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Validade de critério</a:t>
            </a:r>
          </a:p>
          <a:p>
            <a:pPr algn="just">
              <a:spcBef>
                <a:spcPts val="1200"/>
              </a:spcBef>
            </a:pPr>
            <a:r>
              <a:rPr lang="pt-BR" i="0" dirty="0">
                <a:solidFill>
                  <a:schemeClr val="accent6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A validade de critério consiste na relação entre pontuações de um determinado instrumento e algum critério externo.  Este critério deve consistir em uma medida amplamente aceita, com as mesmas características do instrumento de avaliação, ou seja, um instrumento ou critério considerado ‘padrão-ouro’. Quando o critério se situa no futuro, tem-se a validade preditiva, e quando é contemporâneo, tem-se a validade concorrente.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173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076F7-DBD6-0B0C-F46E-8EC8A03A3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0FC14-8C49-8939-7F1E-3C67FC03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04" y="257470"/>
            <a:ext cx="7013448" cy="90631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VALIDADE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D2058F-4D7A-DEE5-1444-F40853B251C7}"/>
              </a:ext>
            </a:extLst>
          </p:cNvPr>
          <p:cNvSpPr txBox="1"/>
          <p:nvPr/>
        </p:nvSpPr>
        <p:spPr>
          <a:xfrm>
            <a:off x="300405" y="1382721"/>
            <a:ext cx="77005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accent6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Validade de construto</a:t>
            </a:r>
          </a:p>
          <a:p>
            <a:endParaRPr lang="pt-BR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</a:endParaRPr>
          </a:p>
          <a:p>
            <a:pPr algn="just"/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É a extensão em que um conjunto de variáveis realmente representa o construto a ser medido. Esse tipo de validade é analisado usando técnicas estatísticas, como:</a:t>
            </a:r>
          </a:p>
          <a:p>
            <a:endParaRPr lang="pt-BR" b="0" i="0" dirty="0">
              <a:solidFill>
                <a:schemeClr val="accent6">
                  <a:lumMod val="75000"/>
                </a:schemeClr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Erro de estimação;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Curva de informações da TRI;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Consistência interna;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Análise fatorial;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Análise por hipótese (correlacionar com variáveis que em tese têm relação com o constructo).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i="0" dirty="0">
              <a:solidFill>
                <a:schemeClr val="accent6">
                  <a:lumMod val="75000"/>
                </a:schemeClr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569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E65576B-33F1-B493-D3AD-B446F213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032" y="296100"/>
            <a:ext cx="8165592" cy="768096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FD034168-A219-D73F-81EF-0E3FD12E2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22192" y="1777055"/>
            <a:ext cx="7684008" cy="189143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sz="2000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Souza, A. C. D., Alexandre, N. M. C., &amp; </a:t>
            </a:r>
            <a:r>
              <a:rPr lang="pt-BR" sz="2000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Guirardello</a:t>
            </a:r>
            <a:r>
              <a:rPr lang="pt-BR" sz="2000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E. D. B. (2017). Propriedades psicométricas na avaliação de instrumentos: avaliação da confiabilidade e da validade. </a:t>
            </a:r>
            <a:r>
              <a:rPr lang="pt-BR" sz="2000" b="0" i="1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Epidemiologia e serviços de saúde</a:t>
            </a:r>
            <a:r>
              <a:rPr lang="pt-BR" sz="2000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pt-BR" sz="2000" b="0" i="1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26</a:t>
            </a:r>
            <a:r>
              <a:rPr lang="pt-BR" sz="2000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649-659.</a:t>
            </a:r>
          </a:p>
          <a:p>
            <a:pPr marL="0" indent="0" algn="just">
              <a:buNone/>
            </a:pPr>
            <a:endParaRPr lang="pt-BR" sz="2000" b="0" i="0" dirty="0"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000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Pasquali, L. (2017). </a:t>
            </a:r>
            <a:r>
              <a:rPr lang="pt-BR" sz="2000" b="0" i="1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Psicometria: teoria dos testes na psicologia e na educação</a:t>
            </a:r>
            <a:r>
              <a:rPr lang="pt-BR" sz="2000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 Editora Vozes Limitada.</a:t>
            </a:r>
            <a:endParaRPr lang="pt-B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57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pt-BR" sz="40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Avaliação</a:t>
            </a:r>
          </a:p>
          <a:p>
            <a:pPr rtl="0"/>
            <a:r>
              <a:rPr lang="pt-BR" dirty="0"/>
              <a:t>TRI para Itens Dicotômicos</a:t>
            </a:r>
          </a:p>
          <a:p>
            <a:pPr rtl="0"/>
            <a:r>
              <a:rPr lang="pt-BR" dirty="0"/>
              <a:t>​TRI para Respostas Graduais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463" y="3429000"/>
            <a:ext cx="6400800" cy="145452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AVALIAÇÃO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410" y="302583"/>
            <a:ext cx="6766560" cy="76809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/>
              <a:t>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2519" y="1196525"/>
            <a:ext cx="7855526" cy="2700528"/>
          </a:xfrm>
        </p:spPr>
        <p:txBody>
          <a:bodyPr rtlCol="0"/>
          <a:lstStyle>
            <a:defPPr>
              <a:defRPr lang="pt-BR"/>
            </a:defPPr>
          </a:lstStyle>
          <a:p>
            <a:pPr marL="457200" indent="-457200" algn="just" rtl="0">
              <a:buFont typeface="Arial" panose="020B0604020202020204" pitchFamily="34" charset="0"/>
              <a:buChar char="•"/>
            </a:pPr>
            <a:r>
              <a:rPr lang="pt-BR" sz="2800" dirty="0"/>
              <a:t>É o ato de julgar ou decidir a quantidade, valor, qualidade ou importância de algo. </a:t>
            </a:r>
            <a:r>
              <a:rPr lang="pt-BR" sz="1800" i="1" dirty="0"/>
              <a:t>(Cambridge </a:t>
            </a:r>
            <a:r>
              <a:rPr lang="pt-BR" sz="1800" i="1" dirty="0" err="1"/>
              <a:t>Dictionary</a:t>
            </a:r>
            <a:r>
              <a:rPr lang="pt-BR" sz="1800" i="1" dirty="0"/>
              <a:t>)</a:t>
            </a:r>
          </a:p>
          <a:p>
            <a:pPr rtl="0"/>
            <a:endParaRPr lang="pt-BR" sz="1800" i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É uma estimativa da natureza, qualidade ou habilidade de alguém ou algo. </a:t>
            </a:r>
            <a:r>
              <a:rPr lang="pt-BR" sz="1800" i="1" dirty="0"/>
              <a:t>(Oxford </a:t>
            </a:r>
            <a:r>
              <a:rPr lang="pt-BR" sz="1800" i="1" dirty="0" err="1"/>
              <a:t>Languages</a:t>
            </a:r>
            <a:r>
              <a:rPr lang="pt-BR" sz="1800" i="1" dirty="0"/>
              <a:t>)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pt-BR" sz="1800" i="1" dirty="0"/>
          </a:p>
          <a:p>
            <a:pPr algn="r" rtl="0"/>
            <a:r>
              <a:rPr lang="pt-BR" sz="2800" dirty="0"/>
              <a:t>  </a:t>
            </a:r>
            <a:endParaRPr lang="pt-BR" sz="2800" i="1" dirty="0"/>
          </a:p>
        </p:txBody>
      </p:sp>
      <p:pic>
        <p:nvPicPr>
          <p:cNvPr id="1028" name="Picture 4" descr="Avaliação de Desempenho por Metas: desafios na adesão e mensuração">
            <a:extLst>
              <a:ext uri="{FF2B5EF4-FFF2-40B4-BE49-F238E27FC236}">
                <a16:creationId xmlns:a16="http://schemas.microsoft.com/office/drawing/2014/main" id="{5C9855FF-98A5-BD84-03FB-A51540D47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851" y="3820666"/>
            <a:ext cx="3863378" cy="273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F4431-7F06-EC85-28B9-45BE895C9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723F7-57B3-945A-94DC-447B0364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410" y="302583"/>
            <a:ext cx="6766560" cy="76809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/>
              <a:t>Por que avaliar?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496519-E1A9-2512-EAA8-072FDE087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2519" y="1196525"/>
            <a:ext cx="7855526" cy="2700528"/>
          </a:xfrm>
        </p:spPr>
        <p:txBody>
          <a:bodyPr rtlCol="0"/>
          <a:lstStyle>
            <a:defPPr>
              <a:defRPr lang="pt-BR"/>
            </a:defPPr>
          </a:lstStyle>
          <a:p>
            <a:pPr marL="457200" indent="-457200" algn="just" rtl="0">
              <a:buFont typeface="Arial" panose="020B0604020202020204" pitchFamily="34" charset="0"/>
              <a:buChar char="•"/>
            </a:pPr>
            <a:r>
              <a:rPr lang="pt-BR" sz="2800" dirty="0"/>
              <a:t>Melhores critérios de seleção de estudantes e profissionais. </a:t>
            </a:r>
            <a:r>
              <a:rPr lang="pt-BR" sz="2800" dirty="0" err="1"/>
              <a:t>Ex</a:t>
            </a:r>
            <a:r>
              <a:rPr lang="pt-BR" sz="2800" dirty="0"/>
              <a:t>: vestibular e concurso.  </a:t>
            </a:r>
            <a:r>
              <a:rPr lang="pt-BR" sz="2800" i="1" dirty="0"/>
              <a:t>(Avaliação baseada em normas)</a:t>
            </a:r>
          </a:p>
          <a:p>
            <a:pPr marL="457200" indent="-457200" algn="just" rtl="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 algn="just" rtl="0">
              <a:buFont typeface="Arial" panose="020B0604020202020204" pitchFamily="34" charset="0"/>
              <a:buChar char="•"/>
            </a:pPr>
            <a:r>
              <a:rPr lang="pt-BR" sz="2800" dirty="0"/>
              <a:t>Certificações de conhecimento, habilidade e competência. </a:t>
            </a:r>
            <a:r>
              <a:rPr lang="pt-BR" sz="2800" dirty="0" err="1"/>
              <a:t>Ex</a:t>
            </a:r>
            <a:r>
              <a:rPr lang="pt-BR" sz="2800" dirty="0"/>
              <a:t>: prova da OAB e teste de direção. </a:t>
            </a:r>
            <a:r>
              <a:rPr lang="pt-BR" sz="2800" i="1" dirty="0"/>
              <a:t>(Avaliação baseada em critérios)</a:t>
            </a:r>
          </a:p>
          <a:p>
            <a:pPr marL="457200" indent="-457200" algn="just" rtl="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 algn="just" rtl="0">
              <a:buFont typeface="Arial" panose="020B0604020202020204" pitchFamily="34" charset="0"/>
              <a:buChar char="•"/>
            </a:pPr>
            <a:r>
              <a:rPr lang="pt-BR" sz="2800" dirty="0"/>
              <a:t>Melhoria da eficiência de serviços e mercados públicos e privados. </a:t>
            </a:r>
            <a:r>
              <a:rPr lang="pt-BR" sz="2800" dirty="0" err="1"/>
              <a:t>Ex</a:t>
            </a:r>
            <a:r>
              <a:rPr lang="pt-BR" sz="2800" dirty="0"/>
              <a:t>: avaliação de políticas públicas e controle estatístico de processo (CEP). </a:t>
            </a:r>
          </a:p>
          <a:p>
            <a:pPr algn="r" rtl="0"/>
            <a:r>
              <a:rPr lang="pt-BR" sz="2800" dirty="0"/>
              <a:t>  </a:t>
            </a:r>
            <a:endParaRPr lang="pt-BR" sz="2800" i="1" dirty="0"/>
          </a:p>
        </p:txBody>
      </p:sp>
    </p:spTree>
    <p:extLst>
      <p:ext uri="{BB962C8B-B14F-4D97-AF65-F5344CB8AC3E}">
        <p14:creationId xmlns:p14="http://schemas.microsoft.com/office/powerpoint/2010/main" val="238569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7620E-352D-8039-A3B6-53E223EED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8992C-A622-361C-319D-3BA3F178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874" y="302583"/>
            <a:ext cx="6766560" cy="76809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/>
              <a:t>etapas da 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D2E004-8400-D912-4762-2D33CC56F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2519" y="1070679"/>
            <a:ext cx="7855526" cy="2700528"/>
          </a:xfrm>
        </p:spPr>
        <p:txBody>
          <a:bodyPr rtlCol="0"/>
          <a:lstStyle>
            <a:defPPr>
              <a:defRPr lang="pt-BR"/>
            </a:defPPr>
          </a:lstStyle>
          <a:p>
            <a:pPr marL="457200" indent="-457200" algn="just" rtl="0">
              <a:buFont typeface="Arial" panose="020B0604020202020204" pitchFamily="34" charset="0"/>
              <a:buChar char="•"/>
            </a:pPr>
            <a:r>
              <a:rPr lang="pt-BR" sz="2400" dirty="0"/>
              <a:t>Propósito da Avaliação (objetivos, resultados esperados, interpretação, decisões,…);</a:t>
            </a:r>
          </a:p>
          <a:p>
            <a:pPr marL="457200" indent="-457200" algn="just" rtl="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 algn="just" rtl="0">
              <a:buFont typeface="Arial" panose="020B0604020202020204" pitchFamily="34" charset="0"/>
              <a:buChar char="•"/>
            </a:pPr>
            <a:r>
              <a:rPr lang="pt-BR" sz="2400" dirty="0"/>
              <a:t>Desenvolvimento de instrumentos (questionários, entrevistas, escalas,….);</a:t>
            </a:r>
          </a:p>
          <a:p>
            <a:pPr marL="457200" indent="-457200" algn="just" rtl="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 algn="just" rtl="0">
              <a:buFont typeface="Arial" panose="020B0604020202020204" pitchFamily="34" charset="0"/>
              <a:buChar char="•"/>
            </a:pPr>
            <a:r>
              <a:rPr lang="pt-BR" sz="2400" dirty="0"/>
              <a:t> Aplicações de avaliações;</a:t>
            </a:r>
          </a:p>
          <a:p>
            <a:pPr marL="457200" indent="-457200" algn="just" rtl="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 algn="just" rtl="0">
              <a:buFont typeface="Arial" panose="020B0604020202020204" pitchFamily="34" charset="0"/>
              <a:buChar char="•"/>
            </a:pPr>
            <a:r>
              <a:rPr lang="pt-BR" sz="2400" dirty="0"/>
              <a:t>Análises estatísticas (banco de dados, visualização, modelos, …);</a:t>
            </a:r>
          </a:p>
          <a:p>
            <a:pPr marL="457200" indent="-457200" algn="just" rtl="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 algn="just" rtl="0">
              <a:buFont typeface="Arial" panose="020B0604020202020204" pitchFamily="34" charset="0"/>
              <a:buChar char="•"/>
            </a:pPr>
            <a:r>
              <a:rPr lang="pt-BR" sz="2400" dirty="0"/>
              <a:t>Definição de linha de corte;</a:t>
            </a:r>
          </a:p>
          <a:p>
            <a:pPr marL="457200" indent="-457200" algn="just" rtl="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 algn="just" rtl="0">
              <a:buFont typeface="Arial" panose="020B0604020202020204" pitchFamily="34" charset="0"/>
              <a:buChar char="•"/>
            </a:pPr>
            <a:r>
              <a:rPr lang="pt-BR" sz="2400" dirty="0"/>
              <a:t>Comparação de avaliações, equalizações,…</a:t>
            </a:r>
          </a:p>
          <a:p>
            <a:pPr marL="457200" indent="-457200" algn="just" rtl="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 algn="just" rtl="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 algn="just" rtl="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 algn="just" rtl="0">
              <a:buFont typeface="Arial" panose="020B0604020202020204" pitchFamily="34" charset="0"/>
              <a:buChar char="•"/>
            </a:pPr>
            <a:endParaRPr lang="pt-BR" sz="2400" dirty="0"/>
          </a:p>
          <a:p>
            <a:pPr algn="r" rtl="0"/>
            <a:r>
              <a:rPr lang="pt-BR" sz="2400" dirty="0"/>
              <a:t>  </a:t>
            </a:r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37302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696" y="2175032"/>
            <a:ext cx="7013448" cy="162763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Quem conhece avaliação no brasil?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E681A42C-213F-28B6-03EE-68683BB560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79819" y="3429000"/>
            <a:ext cx="7013448" cy="1271022"/>
          </a:xfrm>
        </p:spPr>
        <p:txBody>
          <a:bodyPr/>
          <a:lstStyle/>
          <a:p>
            <a:pPr algn="just"/>
            <a:r>
              <a:rPr lang="pt-BR" dirty="0"/>
              <a:t>Políticos conhecem avaliação de políticas públicas? E o cidadão?</a:t>
            </a:r>
          </a:p>
          <a:p>
            <a:pPr algn="just"/>
            <a:r>
              <a:rPr lang="pt-BR" dirty="0"/>
              <a:t>Professores sabem como avaliar? Os alunos sabem como devem ser avaliados?</a:t>
            </a:r>
          </a:p>
          <a:p>
            <a:pPr algn="just"/>
            <a:r>
              <a:rPr lang="pt-BR" dirty="0"/>
              <a:t>Quem elabora Certificações Profissionais (e.g. prova da OAB) conhece o que é uma avaliação? E quem responde a prova? 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328" y="457200"/>
            <a:ext cx="8165592" cy="76809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/>
              <a:t>TESTE</a:t>
            </a:r>
            <a:br>
              <a:rPr lang="pt-BR" sz="4000" dirty="0"/>
            </a:br>
            <a:endParaRPr lang="pt-BR" sz="4000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C208568-812D-8DFD-15CA-B7EEDECCCE1F}"/>
              </a:ext>
            </a:extLst>
          </p:cNvPr>
          <p:cNvSpPr/>
          <p:nvPr/>
        </p:nvSpPr>
        <p:spPr>
          <a:xfrm>
            <a:off x="3767327" y="1305341"/>
            <a:ext cx="77665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É um instrumento de medição composto por </a:t>
            </a:r>
            <a:r>
              <a:rPr lang="pt-BR" dirty="0">
                <a:solidFill>
                  <a:srgbClr val="B32FB0"/>
                </a:solidFill>
              </a:rPr>
              <a:t>itens/questões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, que</a:t>
            </a:r>
            <a:r>
              <a:rPr lang="pt-BR" dirty="0">
                <a:solidFill>
                  <a:srgbClr val="B32FB0"/>
                </a:solidFill>
              </a:rPr>
              <a:t>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medem alguma faceta de um constructo que se deseja avaliar. A partir da pontuação desses itens, um </a:t>
            </a:r>
            <a:r>
              <a:rPr lang="pt-BR" dirty="0">
                <a:solidFill>
                  <a:srgbClr val="B32FB0"/>
                </a:solidFill>
              </a:rPr>
              <a:t>escore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composto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é construído e usado para estimar o constructo de interesse.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F95D8A33-C3A0-3CA9-8788-B1FA4525C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054" y="2862714"/>
            <a:ext cx="3440553" cy="374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8C43A-96C1-B296-1B3F-AB3B9E63F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C2F93-50AE-51AD-303D-99A55F49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328" y="457200"/>
            <a:ext cx="8165592" cy="76809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/>
              <a:t>Tipos de itens</a:t>
            </a:r>
            <a:br>
              <a:rPr lang="pt-BR" sz="4000" dirty="0"/>
            </a:br>
            <a:endParaRPr lang="pt-BR" sz="4000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6AC9082-7611-899F-CD87-D856F438AC23}"/>
              </a:ext>
            </a:extLst>
          </p:cNvPr>
          <p:cNvSpPr/>
          <p:nvPr/>
        </p:nvSpPr>
        <p:spPr>
          <a:xfrm>
            <a:off x="3767328" y="972832"/>
            <a:ext cx="77665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de resposta única ou de resposta múltipla;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de lacuna;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de associação;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de ordenação;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de interpretação ou questão aberta;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com escala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Likert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, que utiliza 5 ou 7 opções, tem o objetivo de avaliar a opinião e as atitudes das pessoas, variando de uma atitude extrema a outra, e deve incluir uma opção moderada ou neutra.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    Exemplos:</a:t>
            </a:r>
          </a:p>
          <a:p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2404015-55C7-FBD7-DB8F-F2D646ADE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742395"/>
              </p:ext>
            </p:extLst>
          </p:nvPr>
        </p:nvGraphicFramePr>
        <p:xfrm>
          <a:off x="3767328" y="4346093"/>
          <a:ext cx="8127999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581">
                  <a:extLst>
                    <a:ext uri="{9D8B030D-6E8A-4147-A177-3AD203B41FA5}">
                      <a16:colId xmlns:a16="http://schemas.microsoft.com/office/drawing/2014/main" val="2827448116"/>
                    </a:ext>
                  </a:extLst>
                </a:gridCol>
                <a:gridCol w="3367085">
                  <a:extLst>
                    <a:ext uri="{9D8B030D-6E8A-4147-A177-3AD203B41FA5}">
                      <a16:colId xmlns:a16="http://schemas.microsoft.com/office/drawing/2014/main" val="5549312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61016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endParaRPr lang="pt-B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just"/>
                      <a:r>
                        <a:rPr lang="pt-B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 Muito Difícil</a:t>
                      </a:r>
                    </a:p>
                    <a:p>
                      <a:pPr algn="just"/>
                      <a:r>
                        <a:rPr lang="pt-B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2. Difícil</a:t>
                      </a:r>
                    </a:p>
                    <a:p>
                      <a:pPr algn="just"/>
                      <a:r>
                        <a:rPr lang="pt-B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 Moderado</a:t>
                      </a:r>
                    </a:p>
                    <a:p>
                      <a:pPr algn="just"/>
                      <a:r>
                        <a:rPr lang="pt-B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 Fácil</a:t>
                      </a:r>
                    </a:p>
                    <a:p>
                      <a:pPr algn="just"/>
                      <a:r>
                        <a:rPr lang="pt-B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5. Muito Fácil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 Muito satisfeito</a:t>
                      </a:r>
                    </a:p>
                    <a:p>
                      <a:r>
                        <a:rPr lang="pt-BR" sz="18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 Parcialmente satisfeito</a:t>
                      </a:r>
                    </a:p>
                    <a:p>
                      <a:r>
                        <a:rPr lang="pt-BR" sz="18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 Nem satisfeito, nem insatisfeito</a:t>
                      </a:r>
                    </a:p>
                    <a:p>
                      <a:r>
                        <a:rPr lang="pt-BR" sz="18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 Parcialmente insatisfeito</a:t>
                      </a:r>
                    </a:p>
                    <a:p>
                      <a:r>
                        <a:rPr lang="pt-BR" sz="18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 Muito insatisfeito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 Concordo plenamente</a:t>
                      </a:r>
                    </a:p>
                    <a:p>
                      <a:r>
                        <a:rPr lang="pt-BR" sz="18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 Concordo</a:t>
                      </a:r>
                    </a:p>
                    <a:p>
                      <a:r>
                        <a:rPr lang="pt-BR" sz="18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 Não concordo nem discordo</a:t>
                      </a:r>
                    </a:p>
                    <a:p>
                      <a:r>
                        <a:rPr lang="pt-BR" sz="18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 Discordo</a:t>
                      </a:r>
                    </a:p>
                    <a:p>
                      <a:r>
                        <a:rPr lang="pt-BR" sz="18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 Discordo totalmente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472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33182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1374517_TF78438558_Win32" id="{8B0F80B1-C9B6-4EB1-92BD-7C5E31B1052C}" vid="{96F27039-7628-4088-90C8-E4E4EBA9822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1245</Words>
  <Application>Microsoft Office PowerPoint</Application>
  <PresentationFormat>Ecrã Panorâmico</PresentationFormat>
  <Paragraphs>135</Paragraphs>
  <Slides>16</Slides>
  <Notes>15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Calibri</vt:lpstr>
      <vt:lpstr>Cambria Math</vt:lpstr>
      <vt:lpstr>Sabon Next LT</vt:lpstr>
      <vt:lpstr>verdana</vt:lpstr>
      <vt:lpstr>Wingdings</vt:lpstr>
      <vt:lpstr>1_Tema do Office</vt:lpstr>
      <vt:lpstr>Teoria da Resposta ao ITEM </vt:lpstr>
      <vt:lpstr>AGENDA</vt:lpstr>
      <vt:lpstr>AVALIAÇÃO</vt:lpstr>
      <vt:lpstr>avaliação</vt:lpstr>
      <vt:lpstr>Por que avaliar?</vt:lpstr>
      <vt:lpstr>etapas da Avaliação</vt:lpstr>
      <vt:lpstr>Quem conhece avaliação no brasil?</vt:lpstr>
      <vt:lpstr>TESTE </vt:lpstr>
      <vt:lpstr>Tipos de itens </vt:lpstr>
      <vt:lpstr>MODELO PSICOMÉTRICO </vt:lpstr>
      <vt:lpstr>Qualidade do teste</vt:lpstr>
      <vt:lpstr>confiabilidade</vt:lpstr>
      <vt:lpstr>confiabilidade</vt:lpstr>
      <vt:lpstr>VALIDADE</vt:lpstr>
      <vt:lpstr>VALIDADE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Lilia Carolina Carneiro da Costa</dc:creator>
  <cp:lastModifiedBy>Lilia Costa</cp:lastModifiedBy>
  <cp:revision>122</cp:revision>
  <dcterms:created xsi:type="dcterms:W3CDTF">2024-02-23T14:33:55Z</dcterms:created>
  <dcterms:modified xsi:type="dcterms:W3CDTF">2024-03-19T12:26:48Z</dcterms:modified>
</cp:coreProperties>
</file>