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8" r:id="rId2"/>
    <p:sldId id="298" r:id="rId3"/>
    <p:sldId id="297" r:id="rId4"/>
    <p:sldId id="299" r:id="rId5"/>
    <p:sldId id="301" r:id="rId6"/>
    <p:sldId id="302" r:id="rId7"/>
    <p:sldId id="300" r:id="rId8"/>
    <p:sldId id="29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 Costa" initials="LC" lastIdx="1" clrIdx="0">
    <p:extLst>
      <p:ext uri="{19B8F6BF-5375-455C-9EA6-DF929625EA0E}">
        <p15:presenceInfo xmlns:p15="http://schemas.microsoft.com/office/powerpoint/2012/main" userId="77778e2ab3f0de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F7167-3FC2-4F89-B254-4094E39B8158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34A1D-E2E5-4FDB-8E3B-EDCFF479C1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01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70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Por ser um teste não-paramétrico, a correlação de Kendall pode ser usada com dados categóricos ordinais e quando não há distribuição normal dos dados. </a:t>
            </a:r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4A1D-E2E5-4FDB-8E3B-EDCFF479C1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23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7" name="Espaço Reservado para Texto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8" name="Espaço Reservado para Imagem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8" name="Espaço Reservado para Texto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8" name="Espaço Reservado para Texto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7" name="Espaço Reservado para Imagem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328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pt-BR">
                <a:solidFill>
                  <a:schemeClr val="accent6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0" name="Imagem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3" name="Espaço Reservado para Texto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4" name="Espaço Reservado para Texto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5" name="Espaço Reservado para Texto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6" name="Espaço Reservado para Texto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7" name="Espaço Reservado para Texto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8" name="Espaço Reservado para Texto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39" name="Espaço Reservado para Texto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0" name="Espaço Reservado para Texto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90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11" name="Imagem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91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392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m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5" name="Imagem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Imagem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m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3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pt-BR"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9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m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1" name="Imagem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" name="Imagem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7" name="Imagem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8" name="Título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39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496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758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19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51579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9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0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pt-BR" sz="4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2400">
                <a:solidFill>
                  <a:schemeClr val="accent6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0678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6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75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pt-BR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57" name="Espaço Reservado para Texto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“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/>
            </a:lvl1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6" name="Espaço Reservado para Texto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”</a:t>
            </a:r>
          </a:p>
        </p:txBody>
      </p:sp>
      <p:sp>
        <p:nvSpPr>
          <p:cNvPr id="32" name="Imagem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94970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0" name="Espaço Reservado para Imagem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1" name="Espaço Reservado para Imagem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8" name="Espaço Reservado para Texto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2" name="Espaço Reservado para Imagem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1" name="Espaço Reservado para Texto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3" name="Espaço Reservado para Imagem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PT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3" name="Espaço Reservado para Texto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5537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02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163366"/>
            <a:ext cx="5385816" cy="12252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Teoria da Resposta ao ITEM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Lilia Costa e Silvia Morais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Parte 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D3C97-865C-C4B3-27A9-92027C42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878618"/>
            <a:ext cx="6400800" cy="768096"/>
          </a:xfrm>
        </p:spPr>
        <p:txBody>
          <a:bodyPr/>
          <a:lstStyle/>
          <a:p>
            <a:r>
              <a:rPr lang="pt-B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de Resposta Gradual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3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39ABAB2-7839-033B-A199-6C9BA8812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0719"/>
                <a:ext cx="7565571" cy="3122168"/>
              </a:xfrm>
            </p:spPr>
            <p:txBody>
              <a:bodyPr/>
              <a:lstStyle/>
              <a:p>
                <a:pPr marL="457200" algn="just"/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Modelo de Resposta Gradual de </a:t>
                </a:r>
                <a:r>
                  <a:rPr lang="pt-B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Samejima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(1969) assume que existe uma certa ordenação nas categorias de um item do questionário. A probabilidade de um indivíduo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escolher uma particular categoria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ou outra mais alta, do item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então definida como:</a:t>
                </a:r>
                <a:endParaRPr lang="pt-BR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pt-BR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just"/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 2, ...,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(no. de itens no questionário), </a:t>
                </a:r>
              </a:p>
              <a:p>
                <a:pPr marL="457200" algn="just"/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 2, ...,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(no. de indivíduos) e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 2, ...,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(no. de categorias do item i menos 1). </a:t>
                </a:r>
              </a:p>
              <a:p>
                <a:pPr marL="457200" algn="just"/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Assim essa probabilidade depende do traço latente do indivíduo </a:t>
                </a:r>
                <a:r>
                  <a:rPr lang="pt-B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pt-BR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cujo valor pode variar de -∞ a +∞, e dos parâmetros dos itens (a</a:t>
                </a:r>
                <a:r>
                  <a:rPr lang="pt-BR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pt-B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i,k</a:t>
                </a:r>
                <a:r>
                  <a:rPr lang="pt-B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que têm o objetivo de explicar as respostas dos indivíduos aos itens, como detalhado a seguir. </a:t>
                </a:r>
                <a:endParaRPr lang="pt-BR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39ABAB2-7839-033B-A199-6C9BA8812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0719"/>
                <a:ext cx="7565571" cy="3122168"/>
              </a:xfrm>
              <a:blipFill>
                <a:blip r:embed="rId2"/>
                <a:stretch>
                  <a:fillRect r="-645" b="-103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7AEA6-8713-1291-281B-B53F06DF2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1AF08B-94E1-D916-A918-9FDD2222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719"/>
            <a:ext cx="6498771" cy="3122168"/>
          </a:xfrm>
        </p:spPr>
        <p:txBody>
          <a:bodyPr/>
          <a:lstStyle/>
          <a:p>
            <a:pPr marL="457200" algn="just"/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índice de discriminação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pt-BR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indica o quanto indivíduos de diferentes traços latentes diferem em relação à probabilidade de escolher as categorias do item i. Esse índice pode ser assumido o mesmo para todos os itens, e valores de a</a:t>
            </a:r>
            <a:r>
              <a:rPr lang="pt-BR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menores que 0,30 indicam um baixo poder de discriminação.</a:t>
            </a:r>
          </a:p>
          <a:p>
            <a:pPr marL="457200" algn="just"/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outro parâmetro do item é o </a:t>
            </a:r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índice de dificuldade 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que se refere ao traço latente de um indivíduo que escolhe a categoria </a:t>
            </a:r>
            <a:r>
              <a:rPr lang="pt-BR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pt-BR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Itens com grau de dificuldade estimado muito baixo ou muito alto devem ser revistos, pois tendem a refletir uma condição comum ou muito rara na população, que pode não ser de interesse.</a:t>
            </a:r>
            <a:endParaRPr lang="pt-BR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695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9A8104D-689F-F80D-CEC3-6A71C0B7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1" t="31429" r="34821" b="15079"/>
          <a:stretch/>
        </p:blipFill>
        <p:spPr>
          <a:xfrm>
            <a:off x="3442777" y="272142"/>
            <a:ext cx="8551855" cy="58339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2BD1B5A-9D84-CEC3-B0FB-3BB8573AFAA8}"/>
              </a:ext>
            </a:extLst>
          </p:cNvPr>
          <p:cNvSpPr txBox="1"/>
          <p:nvPr/>
        </p:nvSpPr>
        <p:spPr>
          <a:xfrm>
            <a:off x="10047513" y="596760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de Andrade et al. (2000)</a:t>
            </a:r>
            <a:endParaRPr lang="pt-BR" sz="12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E3C16-7A1D-EA85-4ED7-B417B3CF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185" y="252114"/>
            <a:ext cx="6766560" cy="768096"/>
          </a:xfrm>
        </p:spPr>
        <p:txBody>
          <a:bodyPr/>
          <a:lstStyle/>
          <a:p>
            <a:r>
              <a:rPr lang="pt-BR" dirty="0"/>
              <a:t>Pressuposições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6C5656-833E-80C4-2DE5-8A64AA2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327" y="1295980"/>
            <a:ext cx="8098102" cy="4255733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UNIDIMENSIONALIDADE: os itens avaliam um único construto. Pode ser verificado através de uma Análise Fatorial.</a:t>
            </a:r>
          </a:p>
          <a:p>
            <a:pPr algn="just"/>
            <a:endParaRPr lang="pt-BR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INDEPENDÊNCIA LOCAL: para cada valor da habilidade, se tomarmos um conjunto de indivíduos com a mesma habilidade </a:t>
            </a:r>
            <a:r>
              <a:rPr lang="pt-BR" sz="1800" dirty="0">
                <a:sym typeface="Symbol" panose="05050102010706020507" pitchFamily="18" charset="2"/>
              </a:rPr>
              <a:t></a:t>
            </a:r>
            <a:r>
              <a:rPr lang="pt-BR" sz="1800" dirty="0"/>
              <a:t>, as covariâncias entre as respostas para cada par de itens serão nulas. Pode ser avaliado através da matriz de correlação residual resultante do fator único.</a:t>
            </a:r>
          </a:p>
          <a:p>
            <a:pPr algn="just"/>
            <a:endParaRPr lang="pt-BR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MONOTONICIDADE: a probabilidade de uma resposta afirmativa aos itens aumenta com o aumento dos níveis da habilidade. Isto implica, por exemplo, no caso das respostas ao item “Não tenho / tenho”, que a probabilidade de escolher “tenho” em vez de “não tenho”,  deve aumentar com o aumento dos níveis do construto Socioeconômico. Pode ser verificado através do coeficiente de escalabilidade H (</a:t>
            </a:r>
            <a:r>
              <a:rPr lang="pt-BR" sz="1800" dirty="0" err="1"/>
              <a:t>Mokken</a:t>
            </a:r>
            <a:r>
              <a:rPr lang="pt-BR" sz="1800" dirty="0"/>
              <a:t>) por item e para a escala total.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INVARIÂNCIA DA MEDIÇÃO: os parâmetros dos itens devem ser equivalentes entre grupos, por exemplo, grupos de idade ou sexo, implicando que deve haver ausência de Funcionamento Diferencial dos Itens (DIF).</a:t>
            </a:r>
          </a:p>
        </p:txBody>
      </p:sp>
    </p:spTree>
    <p:extLst>
      <p:ext uri="{BB962C8B-B14F-4D97-AF65-F5344CB8AC3E}">
        <p14:creationId xmlns:p14="http://schemas.microsoft.com/office/powerpoint/2010/main" val="664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3F5B-483E-6579-3F42-F2D11AE9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95" y="965781"/>
            <a:ext cx="7677476" cy="768096"/>
          </a:xfrm>
        </p:spPr>
        <p:txBody>
          <a:bodyPr>
            <a:normAutofit fontScale="90000"/>
          </a:bodyPr>
          <a:lstStyle/>
          <a:p>
            <a:r>
              <a:rPr lang="pt-BR" dirty="0"/>
              <a:t>TRI-MRG no R com o pacote LTM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9942B61-1FFA-3BDF-E436-A7874846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BA3AD9-DE92-94A7-5428-F0AB98FEDE53}"/>
              </a:ext>
            </a:extLst>
          </p:cNvPr>
          <p:cNvSpPr txBox="1"/>
          <p:nvPr/>
        </p:nvSpPr>
        <p:spPr>
          <a:xfrm>
            <a:off x="1262743" y="2984480"/>
            <a:ext cx="9982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Os dados que consideramos aqui provêm da seção Meio Ambiente do British Social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</a:rPr>
              <a:t>Attitudes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 de 1990. Pesquisa de Atitudes (Brook, Taylor e Prior 1991; Bartholomew et al. 2002). </a:t>
            </a:r>
          </a:p>
          <a:p>
            <a:pPr algn="just"/>
            <a:endParaRPr lang="pt-BR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O ambiente disponível no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</a:rPr>
              <a:t>ltm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 contém as respostas de 291 indivíduos questionados sobre sua percepção sobre seis questões ambientais. As opções de resposta eram “muito preocupado”,  “um pouco preocupado” e “não muito preocupado”,  dando origem a seis itens ordinais.</a:t>
            </a:r>
          </a:p>
          <a:p>
            <a:pPr algn="just"/>
            <a:endParaRPr lang="pt-B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0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65576B-33F1-B493-D3AD-B446F213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2" y="296100"/>
            <a:ext cx="8165592" cy="768096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D034168-A219-D73F-81EF-0E3FD12E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167455"/>
            <a:ext cx="7684008" cy="1891431"/>
          </a:xfrm>
        </p:spPr>
        <p:txBody>
          <a:bodyPr/>
          <a:lstStyle/>
          <a:p>
            <a:pPr marL="0" indent="0" algn="just">
              <a:buNone/>
            </a:pPr>
            <a:endParaRPr lang="pt-BR" sz="18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</a:rPr>
              <a:t>Bartholomew D, Steele F,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Moustaki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</a:rPr>
              <a:t> I, Galbraith J (2002). The Analysis and Interpretation of Multivariate Data for Social Scientists. Chapman &amp; Hall, London.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1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</a:rPr>
              <a:t>Brook L, Taylor B, Prior G (1991). British Social Attitudes, 1990, Survey. SCPR, London.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1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de Andrade, D. F., Tavares, H. R., &amp; da Cunha Valle, R. (2000). Teoria da Resposta ao Item: conceitos e aplicações. ABE,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Sao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Paulo.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1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Rizopoulos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, D. (2006).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ltm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An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R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package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for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latent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variable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modeling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and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item response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theory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analyses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.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Journal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of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statistical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software, 17(5), 1-25.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18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Samejima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F (1969). “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Estimation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of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Latent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Ability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using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a Response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Pattern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of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Graded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Scores.”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Psychometrika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Monograph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Supplement</a:t>
            </a:r>
            <a:r>
              <a:rPr lang="pt-BR" sz="1800" dirty="0">
                <a:solidFill>
                  <a:srgbClr val="002060"/>
                </a:solidFill>
                <a:latin typeface="Arial" panose="020B0604020202020204" pitchFamily="34" charset="0"/>
              </a:rPr>
              <a:t>, 34.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7683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17_TF78438558_Win32" id="{8B0F80B1-C9B6-4EB1-92BD-7C5E31B1052C}" vid="{96F27039-7628-4088-90C8-E4E4EBA982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760</Words>
  <Application>Microsoft Office PowerPoint</Application>
  <PresentationFormat>Ecrã Panorâmico</PresentationFormat>
  <Paragraphs>42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Cambria</vt:lpstr>
      <vt:lpstr>Cambria Math</vt:lpstr>
      <vt:lpstr>Google Sans</vt:lpstr>
      <vt:lpstr>Sabon Next LT</vt:lpstr>
      <vt:lpstr>Symbol</vt:lpstr>
      <vt:lpstr>Times New Roman</vt:lpstr>
      <vt:lpstr>Wingdings</vt:lpstr>
      <vt:lpstr>1_Tema do Office</vt:lpstr>
      <vt:lpstr>Teoria da Resposta ao ITEM </vt:lpstr>
      <vt:lpstr>Modelo de Resposta Gradual</vt:lpstr>
      <vt:lpstr>Apresentação do PowerPoint</vt:lpstr>
      <vt:lpstr>Apresentação do PowerPoint</vt:lpstr>
      <vt:lpstr>Apresentação do PowerPoint</vt:lpstr>
      <vt:lpstr>Pressuposições</vt:lpstr>
      <vt:lpstr>TRI-MRG no R com o pacote LTM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Lilia Carolina Carneiro da Costa</dc:creator>
  <cp:lastModifiedBy>Lilia Costa</cp:lastModifiedBy>
  <cp:revision>154</cp:revision>
  <dcterms:created xsi:type="dcterms:W3CDTF">2024-02-23T14:33:55Z</dcterms:created>
  <dcterms:modified xsi:type="dcterms:W3CDTF">2024-03-19T13:11:04Z</dcterms:modified>
</cp:coreProperties>
</file>