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65" r:id="rId3"/>
    <p:sldId id="2176" r:id="rId4"/>
    <p:sldId id="2177" r:id="rId5"/>
    <p:sldId id="2178" r:id="rId6"/>
    <p:sldId id="2179" r:id="rId7"/>
    <p:sldId id="2180" r:id="rId8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855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FFFF66"/>
    <a:srgbClr val="99FF99"/>
    <a:srgbClr val="211815"/>
    <a:srgbClr val="FFCC99"/>
    <a:srgbClr val="00FFFF"/>
    <a:srgbClr val="EE1100"/>
    <a:srgbClr val="4C49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3898" autoAdjust="0"/>
  </p:normalViewPr>
  <p:slideViewPr>
    <p:cSldViewPr showGuides="1">
      <p:cViewPr varScale="1">
        <p:scale>
          <a:sx n="114" d="100"/>
          <a:sy n="114" d="100"/>
        </p:scale>
        <p:origin x="492" y="102"/>
      </p:cViewPr>
      <p:guideLst>
        <p:guide orient="horz" pos="2207"/>
        <p:guide pos="3855"/>
        <p:guide orient="horz" pos="476"/>
        <p:guide orient="horz" pos="3974"/>
        <p:guide pos="7469"/>
        <p:guide pos="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2020/3/30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B620F-9065-4E0D-8D9D-4F204AB69C9B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028"/>
            <a:ext cx="12192000" cy="6854488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3977" y="5223285"/>
            <a:ext cx="3456185" cy="593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5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Name (1 or 2 Lines)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3974" y="5816726"/>
            <a:ext cx="3456185" cy="593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Presenter(s)</a:t>
            </a:r>
          </a:p>
          <a:p>
            <a:pPr lvl="0"/>
            <a:r>
              <a:rPr lang="en-US"/>
              <a:t>1 or 2 lines</a:t>
            </a:r>
          </a:p>
          <a:p>
            <a:pPr lvl="0"/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43974" y="6410169"/>
            <a:ext cx="3456185" cy="439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6" name="Group 19"/>
          <p:cNvGrpSpPr>
            <a:grpSpLocks noChangeAspect="1"/>
          </p:cNvGrpSpPr>
          <p:nvPr userDrawn="1"/>
        </p:nvGrpSpPr>
        <p:grpSpPr>
          <a:xfrm>
            <a:off x="1777502" y="1226830"/>
            <a:ext cx="1194812" cy="326765"/>
            <a:chOff x="465138" y="401986"/>
            <a:chExt cx="2182663" cy="633435"/>
          </a:xfrm>
        </p:grpSpPr>
        <p:pic>
          <p:nvPicPr>
            <p:cNvPr id="7" name="Picture 20"/>
            <p:cNvPicPr>
              <a:picLocks noChangeAspect="1" noChangeArrowheads="1"/>
            </p:cNvPicPr>
            <p:nvPr userDrawn="1"/>
          </p:nvPicPr>
          <p:blipFill>
            <a:blip r:embed="rId3" cstate="screen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032000" y="4693399"/>
            <a:ext cx="9556557" cy="10829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735" b="1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/>
              <a:t>LONG PRESENTATION NAME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032000" y="5813214"/>
            <a:ext cx="9556557" cy="500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NAME(S)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637627" y="6350823"/>
            <a:ext cx="4950931" cy="4703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-5301" y="4472771"/>
            <a:ext cx="12192000" cy="0"/>
          </a:xfrm>
          <a:prstGeom prst="line">
            <a:avLst/>
          </a:prstGeom>
          <a:ln w="101600">
            <a:gradFill flip="none" rotWithShape="1">
              <a:gsLst>
                <a:gs pos="100000">
                  <a:srgbClr val="82979B"/>
                </a:gs>
                <a:gs pos="2100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9"/>
          <p:cNvGrpSpPr>
            <a:grpSpLocks noChangeAspect="1"/>
          </p:cNvGrpSpPr>
          <p:nvPr userDrawn="1"/>
        </p:nvGrpSpPr>
        <p:grpSpPr>
          <a:xfrm>
            <a:off x="1267137" y="744814"/>
            <a:ext cx="1194812" cy="326765"/>
            <a:chOff x="465138" y="401986"/>
            <a:chExt cx="2182663" cy="633435"/>
          </a:xfrm>
        </p:grpSpPr>
        <p:pic>
          <p:nvPicPr>
            <p:cNvPr id="9" name="Picture 20"/>
            <p:cNvPicPr>
              <a:picLocks noChangeAspect="1" noChangeArrowheads="1"/>
            </p:cNvPicPr>
            <p:nvPr userDrawn="1"/>
          </p:nvPicPr>
          <p:blipFill>
            <a:blip r:embed="rId3" cstate="screen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k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94400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344" y="1295400"/>
            <a:ext cx="12192000" cy="2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-1" y="4114986"/>
            <a:ext cx="12192001" cy="175015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68" y="482600"/>
            <a:ext cx="3306233" cy="4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 userDrawn="1"/>
        </p:nvSpPr>
        <p:spPr>
          <a:xfrm>
            <a:off x="1" y="1295402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 userDrawn="1"/>
        </p:nvSpPr>
        <p:spPr>
          <a:xfrm flipV="1">
            <a:off x="-7815" y="4026196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1" y="3668675"/>
            <a:ext cx="12191881" cy="44512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 userDrawn="1"/>
        </p:nvSpPr>
        <p:spPr>
          <a:xfrm>
            <a:off x="0" y="3676651"/>
            <a:ext cx="129117" cy="21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2968" y="4489369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2968" y="5338210"/>
            <a:ext cx="4271433" cy="472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119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6"/>
            <a:ext cx="11497733" cy="488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400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288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56000" y="1989000"/>
            <a:ext cx="7680000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7348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265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2"/>
          <a:stretch>
            <a:fillRect/>
          </a:stretch>
        </p:blipFill>
        <p:spPr>
          <a:xfrm>
            <a:off x="5376806" y="4965171"/>
            <a:ext cx="1438391" cy="480053"/>
          </a:xfrm>
          <a:prstGeom prst="rect">
            <a:avLst/>
          </a:prstGeom>
        </p:spPr>
      </p:pic>
      <p:grpSp>
        <p:nvGrpSpPr>
          <p:cNvPr id="8" name="Group 19"/>
          <p:cNvGrpSpPr>
            <a:grpSpLocks noChangeAspect="1"/>
          </p:cNvGrpSpPr>
          <p:nvPr userDrawn="1"/>
        </p:nvGrpSpPr>
        <p:grpSpPr>
          <a:xfrm>
            <a:off x="5563733" y="5316580"/>
            <a:ext cx="1016275" cy="277939"/>
            <a:chOff x="465138" y="401986"/>
            <a:chExt cx="2182663" cy="633435"/>
          </a:xfrm>
        </p:grpSpPr>
        <p:pic>
          <p:nvPicPr>
            <p:cNvPr id="9" name="Picture 20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1" name="正方形/長方形 10"/>
          <p:cNvSpPr/>
          <p:nvPr userDrawn="1"/>
        </p:nvSpPr>
        <p:spPr>
          <a:xfrm>
            <a:off x="5450171" y="5613400"/>
            <a:ext cx="1248000" cy="19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48000" tIns="48000" rIns="48000" bIns="48000" rtlCol="0" anchor="ctr"/>
          <a:lstStyle/>
          <a:p>
            <a:pPr algn="ctr"/>
            <a:r>
              <a:rPr kumimoji="1" lang="en-US" altLang="ja-JP" sz="1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UAMS (EDEN)</a:t>
            </a:r>
            <a:endParaRPr kumimoji="1" lang="ja-JP" altLang="en-US" sz="1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2807" y="6580546"/>
            <a:ext cx="576000" cy="19228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200" b="0" i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defRPr>
            </a:lvl1pPr>
          </a:lstStyle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" y="6372160"/>
            <a:ext cx="3033783" cy="31902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5018" y="1299631"/>
            <a:ext cx="11008783" cy="487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81" b="-6131"/>
          <a:stretch>
            <a:fillRect/>
          </a:stretch>
        </p:blipFill>
        <p:spPr>
          <a:xfrm>
            <a:off x="11072620" y="353567"/>
            <a:ext cx="941041" cy="338583"/>
          </a:xfrm>
          <a:prstGeom prst="rect">
            <a:avLst/>
          </a:prstGeom>
        </p:spPr>
      </p:pic>
      <p:grpSp>
        <p:nvGrpSpPr>
          <p:cNvPr id="8" name="Group 19"/>
          <p:cNvGrpSpPr>
            <a:grpSpLocks noChangeAspect="1"/>
          </p:cNvGrpSpPr>
          <p:nvPr userDrawn="1"/>
        </p:nvGrpSpPr>
        <p:grpSpPr>
          <a:xfrm>
            <a:off x="11198931" y="589016"/>
            <a:ext cx="672927" cy="184040"/>
            <a:chOff x="465138" y="401986"/>
            <a:chExt cx="2182663" cy="633435"/>
          </a:xfrm>
        </p:grpSpPr>
        <p:pic>
          <p:nvPicPr>
            <p:cNvPr id="9" name="Picture 20"/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grpSp>
        <p:nvGrpSpPr>
          <p:cNvPr id="12" name="Group 19"/>
          <p:cNvGrpSpPr>
            <a:grpSpLocks noChangeAspect="1"/>
          </p:cNvGrpSpPr>
          <p:nvPr userDrawn="1"/>
        </p:nvGrpSpPr>
        <p:grpSpPr>
          <a:xfrm>
            <a:off x="265913" y="6620297"/>
            <a:ext cx="672927" cy="184040"/>
            <a:chOff x="465138" y="401986"/>
            <a:chExt cx="2182663" cy="633435"/>
          </a:xfrm>
        </p:grpSpPr>
        <p:pic>
          <p:nvPicPr>
            <p:cNvPr id="13" name="Picture 20"/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22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6" name="正方形/長方形 15"/>
          <p:cNvSpPr/>
          <p:nvPr userDrawn="1"/>
        </p:nvSpPr>
        <p:spPr>
          <a:xfrm>
            <a:off x="3177120" y="6292696"/>
            <a:ext cx="672000" cy="4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48000" tIns="48000" rIns="48000" bIns="48000" rtlCol="0" anchor="ctr"/>
          <a:lstStyle/>
          <a:p>
            <a:pPr algn="ctr"/>
            <a:r>
              <a:rPr kumimoji="1" lang="en-US" altLang="ja-JP" sz="1465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UAMS</a:t>
            </a:r>
          </a:p>
          <a:p>
            <a:pPr algn="ctr"/>
            <a:r>
              <a:rPr kumimoji="1" lang="en-US" altLang="ja-JP" sz="1465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(EDEN)</a:t>
            </a:r>
            <a:endParaRPr kumimoji="1" lang="ja-JP" altLang="en-US" sz="1465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hteck 6"/>
          <p:cNvSpPr/>
          <p:nvPr userDrawn="1"/>
        </p:nvSpPr>
        <p:spPr>
          <a:xfrm>
            <a:off x="7453589" y="6375861"/>
            <a:ext cx="4608000" cy="384000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 algn="r"/>
            <a:r>
              <a:rPr lang="en-AU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Copyright © 2019 Accenture. All rights reserved.</a:t>
            </a:r>
            <a:r>
              <a:rPr lang="ja-JP" altLang="en-US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 </a:t>
            </a:r>
            <a:r>
              <a:rPr lang="en-US" altLang="ja-JP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Page </a:t>
            </a:r>
            <a:endParaRPr lang="en-AU" sz="1200" kern="120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algn="r"/>
            <a:r>
              <a:rPr lang="en-US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Transfer is strictly prohibited as it is not an official template.  &lt;      &gt;</a:t>
            </a:r>
            <a:endParaRPr lang="en-AU" sz="1200" kern="120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1734820" rtl="0" eaLnBrk="1" latinLnBrk="0" hangingPunct="1">
        <a:lnSpc>
          <a:spcPct val="80000"/>
        </a:lnSpc>
        <a:spcBef>
          <a:spcPct val="0"/>
        </a:spcBef>
        <a:buNone/>
        <a:defRPr sz="2665" b="0" i="0" kern="1200" cap="none" spc="-133" baseline="0">
          <a:solidFill>
            <a:schemeClr val="bg2"/>
          </a:solidFill>
          <a:latin typeface="+mj-lt"/>
          <a:ea typeface="Arial Black" panose="020B0A04020102020204" charset="0"/>
          <a:cs typeface="Arial Black" panose="020B0A04020102020204" charset="0"/>
        </a:defRPr>
      </a:lvl1pPr>
    </p:titleStyle>
    <p:bodyStyle>
      <a:lvl1pPr marL="192405" indent="-182880" algn="l" defTabSz="173482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135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8785" indent="-182880" algn="l" defTabSz="1734820" rtl="0" eaLnBrk="1" latinLnBrk="0" hangingPunct="1">
        <a:lnSpc>
          <a:spcPct val="100000"/>
        </a:lnSpc>
        <a:spcBef>
          <a:spcPts val="0"/>
        </a:spcBef>
        <a:buSzPct val="90000"/>
        <a:buFont typeface="Courier New" panose="02070309020205020404" pitchFamily="49" charset="0"/>
        <a:buChar char="o"/>
        <a:defRPr lang="en-US" sz="2135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82625" indent="-182880" algn="l" defTabSz="1734820" rtl="0" eaLnBrk="1" latinLnBrk="0" hangingPunct="1">
        <a:lnSpc>
          <a:spcPct val="100000"/>
        </a:lnSpc>
        <a:spcBef>
          <a:spcPts val="0"/>
        </a:spcBef>
        <a:buSzPct val="80000"/>
        <a:buFont typeface="Calibri" panose="020F0502020204030204" pitchFamily="34" charset="0"/>
        <a:buChar char="—"/>
        <a:defRPr lang="en-US" sz="2135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26465" indent="-182880" algn="l" defTabSz="1734820" rtl="0" eaLnBrk="1" latinLnBrk="0" hangingPunct="1">
        <a:lnSpc>
          <a:spcPct val="100000"/>
        </a:lnSpc>
        <a:spcBef>
          <a:spcPts val="0"/>
        </a:spcBef>
        <a:buSzPct val="80000"/>
        <a:buFont typeface="Arial" panose="020B0604020202020204" pitchFamily="34" charset="0"/>
        <a:buChar char="•"/>
        <a:defRPr sz="2135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70305" indent="-182880" algn="l" defTabSz="1734820" rtl="0" eaLnBrk="1" latinLnBrk="0" hangingPunct="1">
        <a:lnSpc>
          <a:spcPct val="100000"/>
        </a:lnSpc>
        <a:spcBef>
          <a:spcPts val="0"/>
        </a:spcBef>
        <a:buSzPct val="80000"/>
        <a:buFont typeface="Courier New" panose="02070309020205020404" pitchFamily="49" charset="0"/>
        <a:buChar char="o"/>
        <a:defRPr sz="2135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487680" indent="-182245" algn="l" defTabSz="173482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135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6pPr>
      <a:lvl7pPr marL="0" indent="0" algn="l" defTabSz="17348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865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8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865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405" indent="-192405" algn="l" defTabSz="17348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65" b="0" i="0" kern="1200" cap="none" baseline="0">
          <a:solidFill>
            <a:schemeClr val="tx1"/>
          </a:solidFill>
          <a:latin typeface="+mn-lt"/>
          <a:ea typeface="Arial Black" panose="020B0A04020102020204" charset="0"/>
          <a:cs typeface="Arial Black" panose="020B0A04020102020204" charset="0"/>
        </a:defRPr>
      </a:lvl9pPr>
    </p:bodyStyle>
    <p:otherStyle>
      <a:defPPr>
        <a:defRPr lang="en-US"/>
      </a:defPPr>
      <a:lvl1pPr marL="0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1pPr>
      <a:lvl2pPr marL="867410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2pPr>
      <a:lvl3pPr marL="1734820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602230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4pPr>
      <a:lvl5pPr marL="3469005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5pPr>
      <a:lvl6pPr marL="4336415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6pPr>
      <a:lvl7pPr marL="5203825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7pPr>
      <a:lvl8pPr marL="6071235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8pPr>
      <a:lvl9pPr marL="6938645" algn="l" defTabSz="1734820" rtl="0" eaLnBrk="1" latinLnBrk="0" hangingPunct="1">
        <a:defRPr sz="3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K2 China Tickets Analysis</a:t>
            </a:r>
            <a:br>
              <a:rPr lang="en-US" altLang="zh-CN" dirty="0"/>
            </a:br>
            <a:r>
              <a:rPr lang="en-US" altLang="zh-CN" sz="2400" dirty="0"/>
              <a:t>                    -Automation Use Cases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78228" y="5228307"/>
            <a:ext cx="7518037" cy="288925"/>
          </a:xfrm>
        </p:spPr>
        <p:txBody>
          <a:bodyPr/>
          <a:lstStyle/>
          <a:p>
            <a:r>
              <a:rPr lang="en-US" altLang="ja-JP" dirty="0"/>
              <a:t>2020/03/</a:t>
            </a:r>
            <a:r>
              <a:rPr lang="en-US" altLang="zh-CN" dirty="0"/>
              <a:t>20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342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9303762" y="6061528"/>
            <a:ext cx="1876857" cy="108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79376" y="1052736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1. </a:t>
            </a:r>
            <a:r>
              <a:rPr lang="en-US" sz="2400" dirty="0"/>
              <a:t>Respond to user questions/Query Meeting Detailed info/Solutions for user issues</a:t>
            </a:r>
            <a:endParaRPr lang="en-US" altLang="ja-JP" sz="24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Top3 Categories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881FD6-8C03-48D7-BE23-73F764EB25CE}"/>
              </a:ext>
            </a:extLst>
          </p:cNvPr>
          <p:cNvSpPr/>
          <p:nvPr/>
        </p:nvSpPr>
        <p:spPr>
          <a:xfrm>
            <a:off x="462548" y="1784708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2. </a:t>
            </a:r>
            <a:r>
              <a:rPr lang="en-US" sz="2400" dirty="0">
                <a:solidFill>
                  <a:srgbClr val="FF0000"/>
                </a:solidFill>
              </a:rPr>
              <a:t>Request Redirect and Delegate</a:t>
            </a:r>
            <a:endParaRPr lang="en-US" altLang="ja-JP" sz="2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12DBD-B5FB-4DDA-A34A-B16D62E9D515}"/>
              </a:ext>
            </a:extLst>
          </p:cNvPr>
          <p:cNvSpPr/>
          <p:nvPr/>
        </p:nvSpPr>
        <p:spPr>
          <a:xfrm>
            <a:off x="453413" y="2564904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3. </a:t>
            </a:r>
            <a:r>
              <a:rPr lang="en-US" sz="2400" dirty="0"/>
              <a:t>Add/Update/Remove user usage access in all EMS sub systems</a:t>
            </a:r>
            <a:endParaRPr lang="en-US" altLang="ja-JP" sz="24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6469" y="776255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Pattern 1: Redirect of applicant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217728" y="1997455"/>
            <a:ext cx="9325565" cy="2495349"/>
            <a:chOff x="1825839" y="1618910"/>
            <a:chExt cx="8692831" cy="2317961"/>
          </a:xfrm>
        </p:grpSpPr>
        <p:sp>
          <p:nvSpPr>
            <p:cNvPr id="5" name="正方形/長方形 4"/>
            <p:cNvSpPr/>
            <p:nvPr/>
          </p:nvSpPr>
          <p:spPr>
            <a:xfrm>
              <a:off x="4024270" y="163287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K2</a:t>
              </a:r>
              <a:r>
                <a:rPr lang="ja-JP" altLang="en-US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 </a:t>
              </a:r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Team</a:t>
              </a:r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3367" y="163287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1335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ASIS</a:t>
              </a:r>
              <a:endParaRPr lang="ja-JP" altLang="en-US" sz="1335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9" name="角丸四角形 15"/>
            <p:cNvSpPr/>
            <p:nvPr/>
          </p:nvSpPr>
          <p:spPr>
            <a:xfrm>
              <a:off x="2778230" y="1995082"/>
              <a:ext cx="842879" cy="374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O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riginal </a:t>
              </a:r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pplicant</a:t>
              </a: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3447739" y="2636476"/>
              <a:ext cx="741198" cy="8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4762521" y="2857385"/>
              <a:ext cx="1279130" cy="135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9076487" y="1618910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 flipV="1">
              <a:off x="8453707" y="2276203"/>
              <a:ext cx="907407" cy="5387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 descr="ICON_Person_Orange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08616" y="2709924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938116" y="1878589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265562" y="231628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5" descr="10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388" y="2335312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10" descr="ICON_Person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6242" y="2413577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角丸四角形 15"/>
            <p:cNvSpPr/>
            <p:nvPr/>
          </p:nvSpPr>
          <p:spPr>
            <a:xfrm>
              <a:off x="9257496" y="2316286"/>
              <a:ext cx="904374" cy="2979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N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ew </a:t>
              </a:r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O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perator</a:t>
              </a:r>
            </a:p>
          </p:txBody>
        </p:sp>
        <p:cxnSp>
          <p:nvCxnSpPr>
            <p:cNvPr id="77" name="直線矢印コネクタ 11"/>
            <p:cNvCxnSpPr/>
            <p:nvPr/>
          </p:nvCxnSpPr>
          <p:spPr>
            <a:xfrm flipH="1" flipV="1">
              <a:off x="7437978" y="2203360"/>
              <a:ext cx="478268" cy="95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Category: Request redirect and delegate</a:t>
            </a:r>
          </a:p>
        </p:txBody>
      </p:sp>
      <p:sp>
        <p:nvSpPr>
          <p:cNvPr id="2" name="Rectangle 18"/>
          <p:cNvSpPr/>
          <p:nvPr/>
        </p:nvSpPr>
        <p:spPr>
          <a:xfrm>
            <a:off x="516469" y="1309655"/>
            <a:ext cx="1108108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Description: Ticket returned to the original applicant who already leaved office or do not have the right to approve needs to be redirected to a new operator.</a:t>
            </a:r>
          </a:p>
        </p:txBody>
      </p:sp>
      <p:sp>
        <p:nvSpPr>
          <p:cNvPr id="38" name="Rectangle 18"/>
          <p:cNvSpPr/>
          <p:nvPr/>
        </p:nvSpPr>
        <p:spPr>
          <a:xfrm>
            <a:off x="4439816" y="2884874"/>
            <a:ext cx="1349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original applicant's node? </a:t>
            </a:r>
          </a:p>
        </p:txBody>
      </p:sp>
      <p:sp>
        <p:nvSpPr>
          <p:cNvPr id="42" name="Left Brace 9"/>
          <p:cNvSpPr/>
          <p:nvPr/>
        </p:nvSpPr>
        <p:spPr>
          <a:xfrm>
            <a:off x="5721985" y="2636912"/>
            <a:ext cx="398145" cy="1400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8"/>
          <p:cNvSpPr/>
          <p:nvPr/>
        </p:nvSpPr>
        <p:spPr>
          <a:xfrm>
            <a:off x="5532120" y="3687946"/>
            <a:ext cx="39497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</a:p>
        </p:txBody>
      </p:sp>
      <p:sp>
        <p:nvSpPr>
          <p:cNvPr id="50" name="Rectangle 18"/>
          <p:cNvSpPr/>
          <p:nvPr/>
        </p:nvSpPr>
        <p:spPr>
          <a:xfrm>
            <a:off x="5495925" y="2390140"/>
            <a:ext cx="455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</a:p>
        </p:txBody>
      </p:sp>
      <p:pic>
        <p:nvPicPr>
          <p:cNvPr id="75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18" y="3903495"/>
            <a:ext cx="317593" cy="3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8"/>
          <p:cNvSpPr/>
          <p:nvPr/>
        </p:nvSpPr>
        <p:spPr>
          <a:xfrm>
            <a:off x="6101080" y="3942652"/>
            <a:ext cx="1060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Can’t redirect </a:t>
            </a:r>
          </a:p>
        </p:txBody>
      </p:sp>
      <p:sp>
        <p:nvSpPr>
          <p:cNvPr id="52" name="Rectangle 18"/>
          <p:cNvSpPr/>
          <p:nvPr/>
        </p:nvSpPr>
        <p:spPr>
          <a:xfrm>
            <a:off x="6120130" y="2382148"/>
            <a:ext cx="12153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Line manager's approval mail </a:t>
            </a:r>
          </a:p>
        </p:txBody>
      </p:sp>
      <p:sp>
        <p:nvSpPr>
          <p:cNvPr id="79" name="Rectangle: Folded Corner 9"/>
          <p:cNvSpPr/>
          <p:nvPr/>
        </p:nvSpPr>
        <p:spPr>
          <a:xfrm>
            <a:off x="4419356" y="3433594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  <p:sp>
        <p:nvSpPr>
          <p:cNvPr id="80" name="Rectangle: Folded Corner 9"/>
          <p:cNvSpPr/>
          <p:nvPr/>
        </p:nvSpPr>
        <p:spPr>
          <a:xfrm>
            <a:off x="7804785" y="3140705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</p:spTree>
    <p:extLst>
      <p:ext uri="{BB962C8B-B14F-4D97-AF65-F5344CB8AC3E}">
        <p14:creationId xmlns:p14="http://schemas.microsoft.com/office/powerpoint/2010/main" val="345535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6469" y="776255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Pattern 2: Redirect of approver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217728" y="2077626"/>
            <a:ext cx="10494897" cy="3034942"/>
            <a:chOff x="1825839" y="1631654"/>
            <a:chExt cx="9782824" cy="2305217"/>
          </a:xfrm>
        </p:grpSpPr>
        <p:sp>
          <p:nvSpPr>
            <p:cNvPr id="5" name="正方形/長方形 4"/>
            <p:cNvSpPr/>
            <p:nvPr/>
          </p:nvSpPr>
          <p:spPr>
            <a:xfrm>
              <a:off x="4024270" y="163287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K2</a:t>
              </a:r>
              <a:r>
                <a:rPr lang="ja-JP" altLang="en-US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 </a:t>
              </a:r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Team</a:t>
              </a:r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3367" y="163287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1335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ASIS</a:t>
              </a:r>
              <a:endParaRPr lang="ja-JP" altLang="en-US" sz="1335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9" name="角丸四角形 15"/>
            <p:cNvSpPr/>
            <p:nvPr/>
          </p:nvSpPr>
          <p:spPr>
            <a:xfrm>
              <a:off x="2815641" y="2056464"/>
              <a:ext cx="818520" cy="3172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pplicant</a:t>
              </a: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3447739" y="2594704"/>
              <a:ext cx="741198" cy="8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cxnSpLocks/>
            </p:cNvCxnSpPr>
            <p:nvPr/>
          </p:nvCxnSpPr>
          <p:spPr>
            <a:xfrm flipH="1">
              <a:off x="4762522" y="2781017"/>
              <a:ext cx="105124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9076486" y="1631654"/>
              <a:ext cx="1935595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financial department</a:t>
              </a:r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pic>
          <p:nvPicPr>
            <p:cNvPr id="26" name="Picture 14" descr="ICON_Person_Orange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10083" y="2346615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312835" y="2001770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265562" y="231628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5" descr="10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396" y="2403559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10" descr="ICON_Person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00794" y="2444879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角丸四角形 15"/>
            <p:cNvSpPr/>
            <p:nvPr/>
          </p:nvSpPr>
          <p:spPr>
            <a:xfrm>
              <a:off x="10875033" y="2333855"/>
              <a:ext cx="733630" cy="2695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N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ew </a:t>
              </a:r>
              <a:r>
                <a:rPr lang="en-US" altLang="ja-JP" sz="800" dirty="0">
                  <a:solidFill>
                    <a:srgbClr val="0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approver</a:t>
              </a:r>
              <a:endParaRPr sz="8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cxnSp>
          <p:nvCxnSpPr>
            <p:cNvPr id="77" name="直線矢印コネクタ 11"/>
            <p:cNvCxnSpPr/>
            <p:nvPr/>
          </p:nvCxnSpPr>
          <p:spPr>
            <a:xfrm flipH="1" flipV="1">
              <a:off x="6842979" y="2275242"/>
              <a:ext cx="478268" cy="95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11">
              <a:extLst>
                <a:ext uri="{FF2B5EF4-FFF2-40B4-BE49-F238E27FC236}">
                  <a16:creationId xmlns:a16="http://schemas.microsoft.com/office/drawing/2014/main" id="{33202E5E-3E8A-4507-9FF8-7EAABE337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076" y="2384630"/>
              <a:ext cx="86771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11">
              <a:extLst>
                <a:ext uri="{FF2B5EF4-FFF2-40B4-BE49-F238E27FC236}">
                  <a16:creationId xmlns:a16="http://schemas.microsoft.com/office/drawing/2014/main" id="{3F93F57B-6847-4003-A709-D79A2ADDD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0461" y="2058637"/>
              <a:ext cx="268571" cy="2712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Category: Request redirect and delegate</a:t>
            </a:r>
          </a:p>
        </p:txBody>
      </p:sp>
      <p:sp>
        <p:nvSpPr>
          <p:cNvPr id="2" name="Rectangle 18"/>
          <p:cNvSpPr/>
          <p:nvPr/>
        </p:nvSpPr>
        <p:spPr>
          <a:xfrm>
            <a:off x="516469" y="1309655"/>
            <a:ext cx="1108108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Description: Ticket needs to be redirected to a new approver due to system configuration not up-to-date or report line issues or some other reasons.</a:t>
            </a:r>
          </a:p>
        </p:txBody>
      </p:sp>
      <p:sp>
        <p:nvSpPr>
          <p:cNvPr id="38" name="Rectangle 18"/>
          <p:cNvSpPr/>
          <p:nvPr/>
        </p:nvSpPr>
        <p:spPr>
          <a:xfrm>
            <a:off x="4439816" y="3019931"/>
            <a:ext cx="89666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original approver 's node? </a:t>
            </a:r>
          </a:p>
        </p:txBody>
      </p:sp>
      <p:sp>
        <p:nvSpPr>
          <p:cNvPr id="42" name="Left Brace 9"/>
          <p:cNvSpPr/>
          <p:nvPr/>
        </p:nvSpPr>
        <p:spPr>
          <a:xfrm>
            <a:off x="5519936" y="2852936"/>
            <a:ext cx="398145" cy="1400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8"/>
          <p:cNvSpPr/>
          <p:nvPr/>
        </p:nvSpPr>
        <p:spPr>
          <a:xfrm>
            <a:off x="5303912" y="3903970"/>
            <a:ext cx="39497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</a:p>
        </p:txBody>
      </p:sp>
      <p:sp>
        <p:nvSpPr>
          <p:cNvPr id="50" name="Rectangle 18"/>
          <p:cNvSpPr/>
          <p:nvPr/>
        </p:nvSpPr>
        <p:spPr>
          <a:xfrm>
            <a:off x="5280665" y="3039874"/>
            <a:ext cx="455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</a:p>
        </p:txBody>
      </p:sp>
      <p:pic>
        <p:nvPicPr>
          <p:cNvPr id="75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077072"/>
            <a:ext cx="317593" cy="3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8"/>
          <p:cNvSpPr/>
          <p:nvPr/>
        </p:nvSpPr>
        <p:spPr>
          <a:xfrm>
            <a:off x="5951984" y="4149080"/>
            <a:ext cx="106045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Can't redirect </a:t>
            </a:r>
          </a:p>
        </p:txBody>
      </p:sp>
      <p:sp>
        <p:nvSpPr>
          <p:cNvPr id="52" name="Rectangle 18"/>
          <p:cNvSpPr/>
          <p:nvPr/>
        </p:nvSpPr>
        <p:spPr>
          <a:xfrm>
            <a:off x="5879976" y="2348880"/>
            <a:ext cx="936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New approver 's approval mail </a:t>
            </a:r>
          </a:p>
        </p:txBody>
      </p:sp>
      <p:sp>
        <p:nvSpPr>
          <p:cNvPr id="79" name="Rectangle: Folded Corner 9"/>
          <p:cNvSpPr/>
          <p:nvPr/>
        </p:nvSpPr>
        <p:spPr>
          <a:xfrm>
            <a:off x="4223792" y="3717032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  <p:sp>
        <p:nvSpPr>
          <p:cNvPr id="80" name="Rectangle: Folded Corner 9"/>
          <p:cNvSpPr/>
          <p:nvPr/>
        </p:nvSpPr>
        <p:spPr>
          <a:xfrm>
            <a:off x="6744072" y="3284853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  <p:sp>
        <p:nvSpPr>
          <p:cNvPr id="40" name="Left Brace 9">
            <a:extLst>
              <a:ext uri="{FF2B5EF4-FFF2-40B4-BE49-F238E27FC236}">
                <a16:creationId xmlns:a16="http://schemas.microsoft.com/office/drawing/2014/main" id="{36B7D9BF-A0F1-4317-8661-FB379B38B6DA}"/>
              </a:ext>
            </a:extLst>
          </p:cNvPr>
          <p:cNvSpPr/>
          <p:nvPr/>
        </p:nvSpPr>
        <p:spPr>
          <a:xfrm>
            <a:off x="8761484" y="2534841"/>
            <a:ext cx="332894" cy="1072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71B733B2-C6BC-4EAD-AEEA-FB6D9A093747}"/>
              </a:ext>
            </a:extLst>
          </p:cNvPr>
          <p:cNvSpPr/>
          <p:nvPr/>
        </p:nvSpPr>
        <p:spPr>
          <a:xfrm>
            <a:off x="7885877" y="2420888"/>
            <a:ext cx="950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Report line modification </a:t>
            </a:r>
            <a:r>
              <a:rPr lang="en-US" altLang="ja-JP" sz="1000" dirty="0" err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ralated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5FABF929-BC4A-47A4-ACD0-6139B3C99089}"/>
              </a:ext>
            </a:extLst>
          </p:cNvPr>
          <p:cNvSpPr/>
          <p:nvPr/>
        </p:nvSpPr>
        <p:spPr>
          <a:xfrm>
            <a:off x="7896200" y="3163034"/>
            <a:ext cx="940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Functional department modification </a:t>
            </a:r>
            <a:r>
              <a:rPr lang="en-US" altLang="ja-JP" sz="1000" dirty="0" err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ralated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16ECE23B-98C4-4526-B743-D4B75BC193F9}"/>
              </a:ext>
            </a:extLst>
          </p:cNvPr>
          <p:cNvSpPr/>
          <p:nvPr/>
        </p:nvSpPr>
        <p:spPr>
          <a:xfrm>
            <a:off x="9073733" y="2429073"/>
            <a:ext cx="14147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and update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4A8E0576-3788-47FD-9658-519720DF9184}"/>
              </a:ext>
            </a:extLst>
          </p:cNvPr>
          <p:cNvSpPr/>
          <p:nvPr/>
        </p:nvSpPr>
        <p:spPr>
          <a:xfrm>
            <a:off x="9108460" y="3429000"/>
            <a:ext cx="1101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System configuration modification required?</a:t>
            </a:r>
          </a:p>
        </p:txBody>
      </p:sp>
      <p:sp>
        <p:nvSpPr>
          <p:cNvPr id="55" name="Left Brace 9">
            <a:extLst>
              <a:ext uri="{FF2B5EF4-FFF2-40B4-BE49-F238E27FC236}">
                <a16:creationId xmlns:a16="http://schemas.microsoft.com/office/drawing/2014/main" id="{096AD551-F15F-45B6-82A5-481E3969A062}"/>
              </a:ext>
            </a:extLst>
          </p:cNvPr>
          <p:cNvSpPr/>
          <p:nvPr/>
        </p:nvSpPr>
        <p:spPr>
          <a:xfrm>
            <a:off x="10120047" y="3178754"/>
            <a:ext cx="332894" cy="1072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BC9B8303-8BCC-41F8-A684-951455A10C6F}"/>
              </a:ext>
            </a:extLst>
          </p:cNvPr>
          <p:cNvSpPr/>
          <p:nvPr/>
        </p:nvSpPr>
        <p:spPr>
          <a:xfrm>
            <a:off x="9817169" y="3248594"/>
            <a:ext cx="455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0ADEA03-265F-4B73-B9DA-2FECE1E5750B}"/>
              </a:ext>
            </a:extLst>
          </p:cNvPr>
          <p:cNvSpPr/>
          <p:nvPr/>
        </p:nvSpPr>
        <p:spPr>
          <a:xfrm>
            <a:off x="9852327" y="3970979"/>
            <a:ext cx="39497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</a:p>
        </p:txBody>
      </p:sp>
      <p:pic>
        <p:nvPicPr>
          <p:cNvPr id="59" name="Picture 26" descr="Related image">
            <a:extLst>
              <a:ext uri="{FF2B5EF4-FFF2-40B4-BE49-F238E27FC236}">
                <a16:creationId xmlns:a16="http://schemas.microsoft.com/office/drawing/2014/main" id="{F9D84BD8-1CAC-4915-964E-B5B42CCB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504" y="4083380"/>
            <a:ext cx="317593" cy="3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6469" y="776255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Pattern 3: Redirect of payment authority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217728" y="1997455"/>
            <a:ext cx="9325565" cy="2495349"/>
            <a:chOff x="1825839" y="1618910"/>
            <a:chExt cx="8692831" cy="2317961"/>
          </a:xfrm>
        </p:grpSpPr>
        <p:sp>
          <p:nvSpPr>
            <p:cNvPr id="5" name="正方形/長方形 4"/>
            <p:cNvSpPr/>
            <p:nvPr/>
          </p:nvSpPr>
          <p:spPr>
            <a:xfrm>
              <a:off x="4024270" y="163287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K2</a:t>
              </a:r>
              <a:r>
                <a:rPr lang="ja-JP" altLang="en-US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 </a:t>
              </a:r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Team</a:t>
              </a:r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3367" y="163287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1335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ASIS</a:t>
              </a:r>
              <a:endParaRPr lang="ja-JP" altLang="en-US" sz="1335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9" name="角丸四角形 15"/>
            <p:cNvSpPr/>
            <p:nvPr/>
          </p:nvSpPr>
          <p:spPr>
            <a:xfrm>
              <a:off x="2898824" y="2136355"/>
              <a:ext cx="722285" cy="362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O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riginal </a:t>
              </a:r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pplicant</a:t>
              </a: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3447739" y="2636476"/>
              <a:ext cx="741198" cy="8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4762521" y="2857385"/>
              <a:ext cx="1279130" cy="135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9076487" y="1618910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 flipV="1">
              <a:off x="8453707" y="2276203"/>
              <a:ext cx="907407" cy="5387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 descr="ICON_Person_Orange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08616" y="2709924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938116" y="1878589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265562" y="231628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5" descr="10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388" y="2335312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10" descr="ICON_Person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6242" y="2547355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角丸四角形 15"/>
            <p:cNvSpPr/>
            <p:nvPr/>
          </p:nvSpPr>
          <p:spPr>
            <a:xfrm>
              <a:off x="9257496" y="2346688"/>
              <a:ext cx="907408" cy="2675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N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ew </a:t>
              </a:r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O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perator</a:t>
              </a:r>
            </a:p>
          </p:txBody>
        </p:sp>
        <p:cxnSp>
          <p:nvCxnSpPr>
            <p:cNvPr id="77" name="直線矢印コネクタ 11"/>
            <p:cNvCxnSpPr/>
            <p:nvPr/>
          </p:nvCxnSpPr>
          <p:spPr>
            <a:xfrm flipH="1" flipV="1">
              <a:off x="7437978" y="2203360"/>
              <a:ext cx="478268" cy="95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Category: Request redirect and delegate</a:t>
            </a:r>
          </a:p>
        </p:txBody>
      </p:sp>
      <p:sp>
        <p:nvSpPr>
          <p:cNvPr id="2" name="Rectangle 18"/>
          <p:cNvSpPr/>
          <p:nvPr/>
        </p:nvSpPr>
        <p:spPr>
          <a:xfrm>
            <a:off x="516469" y="1309655"/>
            <a:ext cx="1108108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Description: Payment authority of a ticket needs to be redirected to a new operator due to the original applicant leaved office or some other reasons.</a:t>
            </a:r>
          </a:p>
        </p:txBody>
      </p:sp>
      <p:sp>
        <p:nvSpPr>
          <p:cNvPr id="38" name="Rectangle 18"/>
          <p:cNvSpPr/>
          <p:nvPr/>
        </p:nvSpPr>
        <p:spPr>
          <a:xfrm>
            <a:off x="4433391" y="2839040"/>
            <a:ext cx="1281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status meets the requirement?</a:t>
            </a:r>
          </a:p>
        </p:txBody>
      </p:sp>
      <p:sp>
        <p:nvSpPr>
          <p:cNvPr id="42" name="Left Brace 9"/>
          <p:cNvSpPr/>
          <p:nvPr/>
        </p:nvSpPr>
        <p:spPr>
          <a:xfrm>
            <a:off x="5721985" y="2636912"/>
            <a:ext cx="398145" cy="1400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8"/>
          <p:cNvSpPr/>
          <p:nvPr/>
        </p:nvSpPr>
        <p:spPr>
          <a:xfrm>
            <a:off x="5532120" y="3687946"/>
            <a:ext cx="39497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</a:p>
        </p:txBody>
      </p:sp>
      <p:sp>
        <p:nvSpPr>
          <p:cNvPr id="50" name="Rectangle 18"/>
          <p:cNvSpPr/>
          <p:nvPr/>
        </p:nvSpPr>
        <p:spPr>
          <a:xfrm>
            <a:off x="5495925" y="2390140"/>
            <a:ext cx="455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</a:p>
        </p:txBody>
      </p:sp>
      <p:pic>
        <p:nvPicPr>
          <p:cNvPr id="75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18" y="3903495"/>
            <a:ext cx="317593" cy="3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8"/>
          <p:cNvSpPr/>
          <p:nvPr/>
        </p:nvSpPr>
        <p:spPr>
          <a:xfrm>
            <a:off x="6101080" y="3942652"/>
            <a:ext cx="1060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Can’t redirect </a:t>
            </a:r>
          </a:p>
        </p:txBody>
      </p:sp>
      <p:sp>
        <p:nvSpPr>
          <p:cNvPr id="52" name="Rectangle 18"/>
          <p:cNvSpPr/>
          <p:nvPr/>
        </p:nvSpPr>
        <p:spPr>
          <a:xfrm>
            <a:off x="6120130" y="2382148"/>
            <a:ext cx="12153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Line manager's approval mail </a:t>
            </a:r>
          </a:p>
        </p:txBody>
      </p:sp>
      <p:sp>
        <p:nvSpPr>
          <p:cNvPr id="79" name="Rectangle: Folded Corner 9"/>
          <p:cNvSpPr/>
          <p:nvPr/>
        </p:nvSpPr>
        <p:spPr>
          <a:xfrm>
            <a:off x="4419356" y="3433594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  <p:sp>
        <p:nvSpPr>
          <p:cNvPr id="80" name="Rectangle: Folded Corner 9"/>
          <p:cNvSpPr/>
          <p:nvPr/>
        </p:nvSpPr>
        <p:spPr>
          <a:xfrm>
            <a:off x="7804785" y="3140705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</p:spTree>
    <p:extLst>
      <p:ext uri="{BB962C8B-B14F-4D97-AF65-F5344CB8AC3E}">
        <p14:creationId xmlns:p14="http://schemas.microsoft.com/office/powerpoint/2010/main" val="67961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16469" y="776255"/>
            <a:ext cx="110810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Pattern 4: Skip node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79376" y="1997455"/>
            <a:ext cx="11521280" cy="2495349"/>
            <a:chOff x="1825839" y="1618910"/>
            <a:chExt cx="10739559" cy="2317961"/>
          </a:xfrm>
        </p:grpSpPr>
        <p:sp>
          <p:nvSpPr>
            <p:cNvPr id="5" name="正方形/長方形 4"/>
            <p:cNvSpPr/>
            <p:nvPr/>
          </p:nvSpPr>
          <p:spPr>
            <a:xfrm>
              <a:off x="3486864" y="1632871"/>
              <a:ext cx="8049181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K2</a:t>
              </a:r>
              <a:r>
                <a:rPr lang="ja-JP" altLang="en-US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 </a:t>
              </a:r>
              <a:r>
                <a:rPr lang="en-US" altLang="ja-JP" sz="1335" u="sng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Team</a:t>
              </a:r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03367" y="1632871"/>
              <a:ext cx="83774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1335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ASIS</a:t>
              </a:r>
              <a:endParaRPr lang="ja-JP" altLang="en-US" sz="1335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9" name="角丸四角形 15"/>
            <p:cNvSpPr/>
            <p:nvPr/>
          </p:nvSpPr>
          <p:spPr>
            <a:xfrm>
              <a:off x="2547152" y="2188903"/>
              <a:ext cx="722285" cy="291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ja-JP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A</a:t>
              </a:r>
              <a:r>
                <a:rPr lang="ja-JP" alt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pplicant</a:t>
              </a: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2949886" y="2725101"/>
              <a:ext cx="741198" cy="8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cxnSpLocks/>
            </p:cNvCxnSpPr>
            <p:nvPr/>
          </p:nvCxnSpPr>
          <p:spPr>
            <a:xfrm flipH="1">
              <a:off x="4225212" y="2870912"/>
              <a:ext cx="951723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11613200" y="1618910"/>
              <a:ext cx="952198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/>
              <a:endParaRPr lang="ja-JP" altLang="en-US" sz="1335" u="sng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cxnSp>
          <p:nvCxnSpPr>
            <p:cNvPr id="24" name="直線矢印コネクタ 23"/>
            <p:cNvCxnSpPr>
              <a:cxnSpLocks/>
            </p:cNvCxnSpPr>
            <p:nvPr/>
          </p:nvCxnSpPr>
          <p:spPr>
            <a:xfrm flipH="1">
              <a:off x="7111466" y="2665640"/>
              <a:ext cx="744603" cy="540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 descr="ICON_Person_Orange_Q408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91040" y="2561576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755354" y="231628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5" descr="10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388" y="2311720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10" descr="ICON_Person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8519" y="2516690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角丸四角形 15"/>
            <p:cNvSpPr/>
            <p:nvPr/>
          </p:nvSpPr>
          <p:spPr>
            <a:xfrm>
              <a:off x="11671437" y="2089591"/>
              <a:ext cx="862681" cy="3672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N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ew </a:t>
              </a:r>
              <a:r>
                <a:rPr lang="en-US"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O</a:t>
              </a:r>
              <a:r>
                <a:rPr sz="800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perator</a:t>
              </a:r>
            </a:p>
          </p:txBody>
        </p:sp>
        <p:cxnSp>
          <p:nvCxnSpPr>
            <p:cNvPr id="77" name="直線矢印コネクタ 11"/>
            <p:cNvCxnSpPr>
              <a:cxnSpLocks/>
            </p:cNvCxnSpPr>
            <p:nvPr/>
          </p:nvCxnSpPr>
          <p:spPr>
            <a:xfrm flipH="1">
              <a:off x="5634776" y="2948690"/>
              <a:ext cx="1076998" cy="5648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23">
              <a:extLst>
                <a:ext uri="{FF2B5EF4-FFF2-40B4-BE49-F238E27FC236}">
                  <a16:creationId xmlns:a16="http://schemas.microsoft.com/office/drawing/2014/main" id="{73EDB556-4750-4281-A071-B9611BAC3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7366" y="2211112"/>
              <a:ext cx="220499" cy="245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7" descr="MC90043394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6641611" y="2375012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7" descr="MC900433941">
              <a:extLst>
                <a:ext uri="{FF2B5EF4-FFF2-40B4-BE49-F238E27FC236}">
                  <a16:creationId xmlns:a16="http://schemas.microsoft.com/office/drawing/2014/main" id="{E81EE87D-01FE-42AE-9AAD-EACAA39DE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916934" y="2398147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直線矢印コネクタ 23">
              <a:extLst>
                <a:ext uri="{FF2B5EF4-FFF2-40B4-BE49-F238E27FC236}">
                  <a16:creationId xmlns:a16="http://schemas.microsoft.com/office/drawing/2014/main" id="{CEAD1645-99AA-4E26-A14E-9DCF6DA8A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3912" y="2671043"/>
              <a:ext cx="1015493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7" descr="MC900433941">
              <a:extLst>
                <a:ext uri="{FF2B5EF4-FFF2-40B4-BE49-F238E27FC236}">
                  <a16:creationId xmlns:a16="http://schemas.microsoft.com/office/drawing/2014/main" id="{E06EBA03-DEEB-4E84-8D0C-3901CCA3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9465486" y="2364901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直線矢印コネクタ 23">
              <a:extLst>
                <a:ext uri="{FF2B5EF4-FFF2-40B4-BE49-F238E27FC236}">
                  <a16:creationId xmlns:a16="http://schemas.microsoft.com/office/drawing/2014/main" id="{5CDE1F86-C2AF-4C52-8632-9E140BF13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0312" y="2665640"/>
              <a:ext cx="199098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Category: Request redirect and delegate</a:t>
            </a:r>
          </a:p>
        </p:txBody>
      </p:sp>
      <p:sp>
        <p:nvSpPr>
          <p:cNvPr id="2" name="Rectangle 18"/>
          <p:cNvSpPr/>
          <p:nvPr/>
        </p:nvSpPr>
        <p:spPr>
          <a:xfrm>
            <a:off x="516469" y="1309655"/>
            <a:ext cx="11081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Description: The node of K2 workflow needs to be adjusted due to some reason.</a:t>
            </a:r>
          </a:p>
        </p:txBody>
      </p:sp>
      <p:sp>
        <p:nvSpPr>
          <p:cNvPr id="38" name="Rectangle 18"/>
          <p:cNvSpPr/>
          <p:nvPr/>
        </p:nvSpPr>
        <p:spPr>
          <a:xfrm>
            <a:off x="3073852" y="2884874"/>
            <a:ext cx="1091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Type is unlock activity? </a:t>
            </a:r>
          </a:p>
        </p:txBody>
      </p:sp>
      <p:sp>
        <p:nvSpPr>
          <p:cNvPr id="42" name="Left Brace 9"/>
          <p:cNvSpPr/>
          <p:nvPr/>
        </p:nvSpPr>
        <p:spPr>
          <a:xfrm>
            <a:off x="4133512" y="2636912"/>
            <a:ext cx="398145" cy="1400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8"/>
          <p:cNvSpPr/>
          <p:nvPr/>
        </p:nvSpPr>
        <p:spPr>
          <a:xfrm>
            <a:off x="3954566" y="3687946"/>
            <a:ext cx="39497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</a:p>
        </p:txBody>
      </p:sp>
      <p:sp>
        <p:nvSpPr>
          <p:cNvPr id="50" name="Rectangle 18"/>
          <p:cNvSpPr/>
          <p:nvPr/>
        </p:nvSpPr>
        <p:spPr>
          <a:xfrm>
            <a:off x="3917488" y="2708920"/>
            <a:ext cx="455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</a:p>
        </p:txBody>
      </p:sp>
      <p:sp>
        <p:nvSpPr>
          <p:cNvPr id="52" name="Rectangle 18"/>
          <p:cNvSpPr/>
          <p:nvPr/>
        </p:nvSpPr>
        <p:spPr>
          <a:xfrm>
            <a:off x="4493552" y="2382148"/>
            <a:ext cx="1420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Financial director's approval mail </a:t>
            </a:r>
          </a:p>
        </p:txBody>
      </p:sp>
      <p:sp>
        <p:nvSpPr>
          <p:cNvPr id="79" name="Rectangle: Folded Corner 9"/>
          <p:cNvSpPr/>
          <p:nvPr/>
        </p:nvSpPr>
        <p:spPr>
          <a:xfrm>
            <a:off x="2837368" y="3433594"/>
            <a:ext cx="1073785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  <p:sp>
        <p:nvSpPr>
          <p:cNvPr id="39" name="円柱 13">
            <a:extLst>
              <a:ext uri="{FF2B5EF4-FFF2-40B4-BE49-F238E27FC236}">
                <a16:creationId xmlns:a16="http://schemas.microsoft.com/office/drawing/2014/main" id="{99855AA2-75A4-448D-9B22-87BC77F1CFA9}"/>
              </a:ext>
            </a:extLst>
          </p:cNvPr>
          <p:cNvSpPr/>
          <p:nvPr/>
        </p:nvSpPr>
        <p:spPr>
          <a:xfrm>
            <a:off x="6077728" y="3284984"/>
            <a:ext cx="876865" cy="60808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DB</a:t>
            </a:r>
            <a:endParaRPr lang="ja-JP" altLang="en-US" sz="16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6400E6BB-3EDE-4C38-8D72-3C5B9B81EE4D}"/>
              </a:ext>
            </a:extLst>
          </p:cNvPr>
          <p:cNvSpPr/>
          <p:nvPr/>
        </p:nvSpPr>
        <p:spPr>
          <a:xfrm>
            <a:off x="5933712" y="2474287"/>
            <a:ext cx="1369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Search and update columns in DB</a:t>
            </a: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7579BFC3-EAF4-4760-8F6E-CBA8862B7E99}"/>
              </a:ext>
            </a:extLst>
          </p:cNvPr>
          <p:cNvSpPr/>
          <p:nvPr/>
        </p:nvSpPr>
        <p:spPr>
          <a:xfrm>
            <a:off x="7517888" y="2492896"/>
            <a:ext cx="13312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Skip the current node to the target node</a:t>
            </a:r>
          </a:p>
        </p:txBody>
      </p:sp>
      <p:sp>
        <p:nvSpPr>
          <p:cNvPr id="45" name="Rectangle: Folded Corner 9">
            <a:extLst>
              <a:ext uri="{FF2B5EF4-FFF2-40B4-BE49-F238E27FC236}">
                <a16:creationId xmlns:a16="http://schemas.microsoft.com/office/drawing/2014/main" id="{F5DB4AB4-0A73-4351-87E7-669BD7B81755}"/>
              </a:ext>
            </a:extLst>
          </p:cNvPr>
          <p:cNvSpPr/>
          <p:nvPr/>
        </p:nvSpPr>
        <p:spPr>
          <a:xfrm>
            <a:off x="7589896" y="3303051"/>
            <a:ext cx="1017169" cy="510217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console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4C1B469C-412D-4D92-A078-5B2DB469F71A}"/>
              </a:ext>
            </a:extLst>
          </p:cNvPr>
          <p:cNvSpPr/>
          <p:nvPr/>
        </p:nvSpPr>
        <p:spPr>
          <a:xfrm>
            <a:off x="9309737" y="2655539"/>
            <a:ext cx="1606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Load and update the workflow's field</a:t>
            </a:r>
          </a:p>
        </p:txBody>
      </p:sp>
      <p:sp>
        <p:nvSpPr>
          <p:cNvPr id="55" name="Rectangle: Folded Corner 9">
            <a:extLst>
              <a:ext uri="{FF2B5EF4-FFF2-40B4-BE49-F238E27FC236}">
                <a16:creationId xmlns:a16="http://schemas.microsoft.com/office/drawing/2014/main" id="{A1CEA845-2E0D-4F4D-9AC1-6C4545ED07ED}"/>
              </a:ext>
            </a:extLst>
          </p:cNvPr>
          <p:cNvSpPr/>
          <p:nvPr/>
        </p:nvSpPr>
        <p:spPr>
          <a:xfrm>
            <a:off x="8976320" y="3310762"/>
            <a:ext cx="1017169" cy="771162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process field updating tool</a:t>
            </a:r>
          </a:p>
        </p:txBody>
      </p:sp>
      <p:sp>
        <p:nvSpPr>
          <p:cNvPr id="57" name="Rectangle: Folded Corner 9">
            <a:extLst>
              <a:ext uri="{FF2B5EF4-FFF2-40B4-BE49-F238E27FC236}">
                <a16:creationId xmlns:a16="http://schemas.microsoft.com/office/drawing/2014/main" id="{9135D2CF-B451-4276-A95E-D1161ED3ABA6}"/>
              </a:ext>
            </a:extLst>
          </p:cNvPr>
          <p:cNvSpPr/>
          <p:nvPr/>
        </p:nvSpPr>
        <p:spPr>
          <a:xfrm>
            <a:off x="10057057" y="3321181"/>
            <a:ext cx="839320" cy="648335"/>
          </a:xfrm>
          <a:prstGeom prst="foldedCorner">
            <a:avLst>
              <a:gd name="adj" fmla="val 980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K2 ticket delegate tools</a:t>
            </a:r>
          </a:p>
        </p:txBody>
      </p:sp>
    </p:spTree>
    <p:extLst>
      <p:ext uri="{BB962C8B-B14F-4D97-AF65-F5344CB8AC3E}">
        <p14:creationId xmlns:p14="http://schemas.microsoft.com/office/powerpoint/2010/main" val="3453121788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keda Journey to New IT Template June 2018">
  <a:themeElements>
    <a:clrScheme name="Sorairo Blue">
      <a:dk1>
        <a:srgbClr val="000000"/>
      </a:dk1>
      <a:lt1>
        <a:srgbClr val="FFFFFF"/>
      </a:lt1>
      <a:dk2>
        <a:srgbClr val="D8D8D8"/>
      </a:dk2>
      <a:lt2>
        <a:srgbClr val="FF0000"/>
      </a:lt2>
      <a:accent1>
        <a:srgbClr val="EA5532"/>
      </a:accent1>
      <a:accent2>
        <a:srgbClr val="A7381D"/>
      </a:accent2>
      <a:accent3>
        <a:srgbClr val="4C4948"/>
      </a:accent3>
      <a:accent4>
        <a:srgbClr val="4C9BCF"/>
      </a:accent4>
      <a:accent5>
        <a:srgbClr val="51B1BF"/>
      </a:accent5>
      <a:accent6>
        <a:srgbClr val="9B72B0"/>
      </a:accent6>
      <a:hlink>
        <a:srgbClr val="51B1BF"/>
      </a:hlink>
      <a:folHlink>
        <a:srgbClr val="C0C0C0"/>
      </a:folHlink>
    </a:clrScheme>
    <a:fontScheme name="Takeda Fonts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Meiryo UI</vt:lpstr>
      <vt:lpstr>Arial</vt:lpstr>
      <vt:lpstr>Arial Black</vt:lpstr>
      <vt:lpstr>Calibri</vt:lpstr>
      <vt:lpstr>Courier New</vt:lpstr>
      <vt:lpstr>Takeda_ppt_uroko_tpc_akanered</vt:lpstr>
      <vt:lpstr>Takeda Journey to New IT Template June 2018</vt:lpstr>
      <vt:lpstr>K2 China Tickets Analysis                     -Automation Use Cases</vt:lpstr>
      <vt:lpstr>Top3 Categories</vt:lpstr>
      <vt:lpstr>Category: Request redirect and delegate</vt:lpstr>
      <vt:lpstr>Category: Request redirect and delegate</vt:lpstr>
      <vt:lpstr>Category: Request redirect and delegate</vt:lpstr>
      <vt:lpstr>Category: Request redirect and delegate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2018-09-10T13:33:00Z</dcterms:created>
  <dcterms:modified xsi:type="dcterms:W3CDTF">2020-03-30T07:50:27Z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