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170" r:id="rId2"/>
    <p:sldId id="2171" r:id="rId3"/>
    <p:sldId id="2172" r:id="rId4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2" d="100"/>
          <a:sy n="102" d="100"/>
        </p:scale>
        <p:origin x="1200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2020/6/11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B620F-9065-4E0D-8D9D-4F204AB69C9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13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53562"/>
              </p:ext>
            </p:extLst>
          </p:nvPr>
        </p:nvGraphicFramePr>
        <p:xfrm>
          <a:off x="148345" y="949324"/>
          <a:ext cx="11809412" cy="476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" name="Worksheet" r:id="rId3" imgW="13363687" imgH="5248296" progId="Excel.Sheet.12">
                  <p:embed/>
                </p:oleObj>
              </mc:Choice>
              <mc:Fallback>
                <p:oleObj name="Worksheet" r:id="rId3" imgW="13363687" imgH="5248296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45" y="949324"/>
                        <a:ext cx="11809412" cy="4765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063" y="2276872"/>
            <a:ext cx="11809312" cy="42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899" y="5291171"/>
            <a:ext cx="11794476" cy="42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0CDD84-1C87-4CA2-8BA2-F6B1768FF95E}"/>
              </a:ext>
            </a:extLst>
          </p:cNvPr>
          <p:cNvSpPr/>
          <p:nvPr/>
        </p:nvSpPr>
        <p:spPr>
          <a:xfrm>
            <a:off x="9192344" y="6021288"/>
            <a:ext cx="2592288" cy="504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Saving </a:t>
            </a:r>
            <a:r>
              <a:rPr kumimoji="1" lang="en-US" altLang="zh-CN" dirty="0" err="1"/>
              <a:t>hrs</a:t>
            </a:r>
            <a:r>
              <a:rPr kumimoji="1" lang="en-US" altLang="zh-CN" dirty="0"/>
              <a:t> per month:58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491555"/>
              </p:ext>
            </p:extLst>
          </p:nvPr>
        </p:nvGraphicFramePr>
        <p:xfrm>
          <a:off x="211137" y="1201737"/>
          <a:ext cx="1176972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" name="Worksheet" r:id="rId3" imgW="14059092" imgH="5972239" progId="Excel.Sheet.12">
                  <p:embed/>
                </p:oleObj>
              </mc:Choice>
              <mc:Fallback>
                <p:oleObj name="Worksheet" r:id="rId3" imgW="14059092" imgH="597223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" y="1201737"/>
                        <a:ext cx="11769725" cy="445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FEF4E-BE96-435D-90F2-011DD813B2F2}"/>
              </a:ext>
            </a:extLst>
          </p:cNvPr>
          <p:cNvSpPr/>
          <p:nvPr/>
        </p:nvSpPr>
        <p:spPr>
          <a:xfrm>
            <a:off x="9192344" y="6021288"/>
            <a:ext cx="2592288" cy="504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Saving </a:t>
            </a:r>
            <a:r>
              <a:rPr kumimoji="1" lang="en-US" altLang="zh-CN" dirty="0" err="1"/>
              <a:t>hrs</a:t>
            </a:r>
            <a:r>
              <a:rPr kumimoji="1" lang="en-US" altLang="zh-CN" dirty="0"/>
              <a:t> per month:</a:t>
            </a:r>
            <a:r>
              <a:rPr lang="en-US" altLang="zh-CN" dirty="0"/>
              <a:t>128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376359"/>
              </p:ext>
            </p:extLst>
          </p:nvPr>
        </p:nvGraphicFramePr>
        <p:xfrm>
          <a:off x="251618" y="1340768"/>
          <a:ext cx="11688763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Worksheet" r:id="rId4" imgW="12477718" imgH="5496032" progId="Excel.Sheet.12">
                  <p:embed/>
                </p:oleObj>
              </mc:Choice>
              <mc:Fallback>
                <p:oleObj name="Worksheet" r:id="rId4" imgW="12477718" imgH="5496032" progId="Excel.Sheet.12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" y="1340768"/>
                        <a:ext cx="11688763" cy="409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5A4FD-9BD1-4233-8548-41151573FC2F}"/>
              </a:ext>
            </a:extLst>
          </p:cNvPr>
          <p:cNvSpPr/>
          <p:nvPr/>
        </p:nvSpPr>
        <p:spPr>
          <a:xfrm>
            <a:off x="9192344" y="6021288"/>
            <a:ext cx="2592288" cy="504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Saving </a:t>
            </a:r>
            <a:r>
              <a:rPr kumimoji="1" lang="en-US" altLang="zh-CN" dirty="0" err="1"/>
              <a:t>hrs</a:t>
            </a:r>
            <a:r>
              <a:rPr kumimoji="1" lang="en-US" altLang="zh-CN" dirty="0"/>
              <a:t> per </a:t>
            </a:r>
            <a:r>
              <a:rPr kumimoji="1" lang="en-US" altLang="zh-CN"/>
              <a:t>month:20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821725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ワイド画面</PresentationFormat>
  <Paragraphs>7</Paragraphs>
  <Slides>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Takeda_ppt_uroko_tpc_akanered</vt:lpstr>
      <vt:lpstr>Worksheet</vt:lpstr>
      <vt:lpstr>1. Automation Implementation Status</vt:lpstr>
      <vt:lpstr>2. Automation Implementation Status Wave2</vt:lpstr>
      <vt:lpstr>3. Automation Implementation Status Wave3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2020-06-12T02:09:52Z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