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8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47" autoAdjust="0"/>
  </p:normalViewPr>
  <p:slideViewPr>
    <p:cSldViewPr snapToGrid="0">
      <p:cViewPr varScale="1">
        <p:scale>
          <a:sx n="87" d="100"/>
          <a:sy n="87" d="100"/>
        </p:scale>
        <p:origin x="133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hindawi.com/journals/scn/2021/559219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83f6e9d07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83f6e9d07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b="0" i="0" dirty="0">
                <a:solidFill>
                  <a:srgbClr val="374151"/>
                </a:solidFill>
                <a:effectLst/>
                <a:latin typeface="Söhne"/>
              </a:rPr>
              <a:t>Note: This is a group project. My role in this project includes data cleaning, data processing, model selection and training, model evaluation, and the application of Gaussian Differential Privacy to Heart Disease Data to validate the research focus. The other two team members are responsible for researching the GDP mechanism and providing corresponding explanations and coding related to sensitivity principles. In consideration of their privacy, I have omitted their names from this PowerPoint presentation.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889141fd2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889141fd2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 </a:t>
            </a:r>
            <a:r>
              <a:rPr lang="en" u="sng">
                <a:solidFill>
                  <a:schemeClr val="hlink"/>
                </a:solidFill>
                <a:hlinkClick r:id="rId3"/>
              </a:rPr>
              <a:t>https://www.hindawi.com/journals/scn/2021/5592191/</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889141fd2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889141fd2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1889141fd2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1889141fd2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e759bbf7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e759bbf7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e759bbf7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e759bbf7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e759bbf7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e759bbf7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8891420b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8891420b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2e6162f9a0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2e6162f9a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endParaRPr sz="9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18891420ba_1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18891420ba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e6162f9a0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e6162f9a0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The "target" field refers to the presence of heart disease in the patient.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e4f7ba15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e4f7ba15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200000"/>
              </a:lnSpc>
              <a:spcBef>
                <a:spcPts val="1200"/>
              </a:spcBef>
              <a:spcAft>
                <a:spcPts val="1200"/>
              </a:spcAft>
              <a:buClr>
                <a:schemeClr val="dk1"/>
              </a:buClr>
              <a:buSzPts val="1100"/>
              <a:buFont typeface="Arial"/>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2e73badbe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2e73badbe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8891420ba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8891420b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Model performance can be evaluated using various metrics. Here I use one of the common performance metrics (Accuracy)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2e6162f9a0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2e6162f9a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Model performance can be evaluated using various metrics. Here I use one of the common performance metrics (Accuracy)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2e6162f9a0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2e6162f9a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2e6162f9a0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2e6162f9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e72ee55d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2e72ee55d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Variance is a statistical measure that describes the spread or variability of a set of data.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 higher variance indicates that the data points are more spread out</a:t>
            </a:r>
            <a:endParaRPr/>
          </a:p>
          <a:p>
            <a:pPr marL="0" lvl="0" indent="0" algn="l" rtl="0">
              <a:spcBef>
                <a:spcPts val="0"/>
              </a:spcBef>
              <a:spcAft>
                <a:spcPts val="0"/>
              </a:spcAft>
              <a:buNone/>
            </a:pPr>
            <a:r>
              <a:rPr lang="en"/>
              <a:t>A lower variance indicates that the data points are clustered more closely around the mean.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2e6162f9a0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2e6162f9a0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2e6162f9a0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2e6162f9a0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Model performance can be evaluated using various metrics. Here I use one of the common performance metrics (Accuracy)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2e6162f9a0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2e6162f9a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2e6162f9a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2e6162f9a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1889141f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1889141f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2e73badbe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2e73badbe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18891420b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18891420b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18891420ba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18891420b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e4f7ba15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e4f7ba15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200000"/>
              </a:lnSpc>
              <a:spcBef>
                <a:spcPts val="1200"/>
              </a:spcBef>
              <a:spcAft>
                <a:spcPts val="1200"/>
              </a:spcAft>
              <a:buNone/>
            </a:pPr>
            <a:r>
              <a:rPr lang="en" dirty="0"/>
              <a:t>There are official staff members who work to research the distribution of population based on certain conditions and then analyze data to make decisions on how to assign resources to the communities.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e7e0365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e7e0365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8891420ba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18891420ba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 higher privacy budget means less noise is added, which leads to more accurate results but less privacy protection.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8635c8d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8635c8d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1889141fd2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1889141fd2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889141fd2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889141fd2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29012/jpc.v1i2.570"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03050" y="1084625"/>
            <a:ext cx="7737900" cy="941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5000" dirty="0"/>
              <a:t>Gaussian Differential Privacy </a:t>
            </a:r>
            <a:endParaRPr sz="5000" dirty="0"/>
          </a:p>
        </p:txBody>
      </p:sp>
      <p:sp>
        <p:nvSpPr>
          <p:cNvPr id="55" name="Google Shape;55;p13"/>
          <p:cNvSpPr txBox="1">
            <a:spLocks noGrp="1"/>
          </p:cNvSpPr>
          <p:nvPr>
            <p:ph type="subTitle" idx="1"/>
          </p:nvPr>
        </p:nvSpPr>
        <p:spPr>
          <a:xfrm>
            <a:off x="311700" y="23805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US" altLang="zh-CN" b="0" i="0" dirty="0">
                <a:solidFill>
                  <a:srgbClr val="374151"/>
                </a:solidFill>
                <a:effectLst/>
                <a:latin typeface="Söhne"/>
              </a:rPr>
              <a:t>Applying Gaussian Differential Privacy to Heart Disease Data</a:t>
            </a:r>
            <a:endParaRPr dirty="0"/>
          </a:p>
        </p:txBody>
      </p:sp>
      <p:sp>
        <p:nvSpPr>
          <p:cNvPr id="2" name="文本框 1">
            <a:extLst>
              <a:ext uri="{FF2B5EF4-FFF2-40B4-BE49-F238E27FC236}">
                <a16:creationId xmlns:a16="http://schemas.microsoft.com/office/drawing/2014/main" id="{8FA2C07A-DFB9-C13F-0DDA-3D4FAECC099A}"/>
              </a:ext>
            </a:extLst>
          </p:cNvPr>
          <p:cNvSpPr txBox="1"/>
          <p:nvPr/>
        </p:nvSpPr>
        <p:spPr>
          <a:xfrm>
            <a:off x="2572093" y="3621600"/>
            <a:ext cx="3999813" cy="307777"/>
          </a:xfrm>
          <a:prstGeom prst="rect">
            <a:avLst/>
          </a:prstGeom>
          <a:noFill/>
        </p:spPr>
        <p:txBody>
          <a:bodyPr wrap="none" rtlCol="0">
            <a:spAutoFit/>
          </a:bodyPr>
          <a:lstStyle/>
          <a:p>
            <a:r>
              <a:rPr lang="en-US" altLang="zh-CN" dirty="0"/>
              <a:t>Lilian Sun | Spring 2023 | College of Computing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HOW MUCH AM I DEVIATED ?</a:t>
            </a:r>
            <a:endParaRPr b="1"/>
          </a:p>
        </p:txBody>
      </p:sp>
      <p:sp>
        <p:nvSpPr>
          <p:cNvPr id="117" name="Google Shape;117;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2200"/>
              <a:t>Relative Error :</a:t>
            </a:r>
            <a:endParaRPr sz="2200"/>
          </a:p>
          <a:p>
            <a:pPr marL="457200" lvl="0" indent="0" algn="l" rtl="0">
              <a:spcBef>
                <a:spcPts val="1200"/>
              </a:spcBef>
              <a:spcAft>
                <a:spcPts val="0"/>
              </a:spcAft>
              <a:buNone/>
            </a:pPr>
            <a:endParaRPr sz="1800"/>
          </a:p>
          <a:p>
            <a:pPr marL="457200" lvl="0" indent="0" algn="l" rtl="0">
              <a:spcBef>
                <a:spcPts val="1200"/>
              </a:spcBef>
              <a:spcAft>
                <a:spcPts val="1200"/>
              </a:spcAft>
              <a:buNone/>
            </a:pPr>
            <a:endParaRPr sz="1800"/>
          </a:p>
        </p:txBody>
      </p:sp>
      <p:sp>
        <p:nvSpPr>
          <p:cNvPr id="118" name="Google Shape;118;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b="1"/>
              <a:t>Xi’</a:t>
            </a:r>
            <a:r>
              <a:rPr lang="en"/>
              <a:t>  : </a:t>
            </a:r>
            <a:r>
              <a:rPr lang="en" sz="1900"/>
              <a:t>Perturbation value of xi</a:t>
            </a:r>
            <a:endParaRPr sz="1900"/>
          </a:p>
        </p:txBody>
      </p:sp>
      <p:pic>
        <p:nvPicPr>
          <p:cNvPr id="119" name="Google Shape;119;p22"/>
          <p:cNvPicPr preferRelativeResize="0"/>
          <p:nvPr/>
        </p:nvPicPr>
        <p:blipFill>
          <a:blip r:embed="rId3">
            <a:alphaModFix/>
          </a:blip>
          <a:stretch>
            <a:fillRect/>
          </a:stretch>
        </p:blipFill>
        <p:spPr>
          <a:xfrm>
            <a:off x="809650" y="1821625"/>
            <a:ext cx="2750350" cy="1040675"/>
          </a:xfrm>
          <a:prstGeom prst="rect">
            <a:avLst/>
          </a:prstGeom>
          <a:noFill/>
          <a:ln>
            <a:noFill/>
          </a:ln>
        </p:spPr>
      </p:pic>
      <p:pic>
        <p:nvPicPr>
          <p:cNvPr id="120" name="Google Shape;120;p22"/>
          <p:cNvPicPr preferRelativeResize="0"/>
          <p:nvPr/>
        </p:nvPicPr>
        <p:blipFill>
          <a:blip r:embed="rId4">
            <a:alphaModFix/>
          </a:blip>
          <a:stretch>
            <a:fillRect/>
          </a:stretch>
        </p:blipFill>
        <p:spPr>
          <a:xfrm>
            <a:off x="866775" y="3582900"/>
            <a:ext cx="2284450" cy="50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IT’S  ABOUT UTILITY TOO</a:t>
            </a:r>
            <a:endParaRPr b="1"/>
          </a:p>
        </p:txBody>
      </p:sp>
      <p:sp>
        <p:nvSpPr>
          <p:cNvPr id="126" name="Google Shape;126;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2200"/>
              <a:t>UTILITY METRIC</a:t>
            </a:r>
            <a:endParaRPr sz="2200"/>
          </a:p>
          <a:p>
            <a:pPr marL="457200" lvl="0" indent="0" algn="l" rtl="0">
              <a:spcBef>
                <a:spcPts val="1200"/>
              </a:spcBef>
              <a:spcAft>
                <a:spcPts val="0"/>
              </a:spcAft>
              <a:buNone/>
            </a:pPr>
            <a:endParaRPr sz="1800"/>
          </a:p>
          <a:p>
            <a:pPr marL="457200" lvl="0" indent="0" algn="l" rtl="0">
              <a:spcBef>
                <a:spcPts val="1200"/>
              </a:spcBef>
              <a:spcAft>
                <a:spcPts val="0"/>
              </a:spcAft>
              <a:buNone/>
            </a:pPr>
            <a:endParaRPr sz="1800"/>
          </a:p>
          <a:p>
            <a:pPr marL="457200" lvl="0" indent="0" algn="l" rtl="0">
              <a:spcBef>
                <a:spcPts val="1200"/>
              </a:spcBef>
              <a:spcAft>
                <a:spcPts val="1200"/>
              </a:spcAft>
              <a:buNone/>
            </a:pPr>
            <a:endParaRPr sz="1800"/>
          </a:p>
        </p:txBody>
      </p:sp>
      <p:pic>
        <p:nvPicPr>
          <p:cNvPr id="128" name="Google Shape;128;p23"/>
          <p:cNvPicPr preferRelativeResize="0"/>
          <p:nvPr/>
        </p:nvPicPr>
        <p:blipFill>
          <a:blip r:embed="rId3">
            <a:alphaModFix/>
          </a:blip>
          <a:stretch>
            <a:fillRect/>
          </a:stretch>
        </p:blipFill>
        <p:spPr>
          <a:xfrm>
            <a:off x="1337700" y="2355050"/>
            <a:ext cx="14478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RELATION IDENTIFICATION</a:t>
            </a:r>
            <a:endParaRPr b="1"/>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b="1"/>
              <a:t>CASE-1</a:t>
            </a:r>
            <a:endParaRPr b="1"/>
          </a:p>
          <a:p>
            <a:pPr marL="457200" lvl="0" indent="457200" algn="l" rtl="0">
              <a:spcBef>
                <a:spcPts val="1200"/>
              </a:spcBef>
              <a:spcAft>
                <a:spcPts val="0"/>
              </a:spcAft>
              <a:buNone/>
            </a:pPr>
            <a:r>
              <a:rPr lang="en"/>
              <a:t>When Epsilon is small, High Privacy, Less Utility / Accuracy</a:t>
            </a:r>
            <a:endParaRPr/>
          </a:p>
          <a:p>
            <a:pPr marL="457200" lvl="0" indent="457200" algn="l" rtl="0">
              <a:spcBef>
                <a:spcPts val="1200"/>
              </a:spcBef>
              <a:spcAft>
                <a:spcPts val="0"/>
              </a:spcAft>
              <a:buNone/>
            </a:pPr>
            <a:endParaRPr/>
          </a:p>
          <a:p>
            <a:pPr marL="457200" lvl="0" indent="-342900" algn="l" rtl="0">
              <a:spcBef>
                <a:spcPts val="1200"/>
              </a:spcBef>
              <a:spcAft>
                <a:spcPts val="0"/>
              </a:spcAft>
              <a:buSzPts val="1800"/>
              <a:buChar char="●"/>
            </a:pPr>
            <a:r>
              <a:rPr lang="en" b="1"/>
              <a:t>CASE-2</a:t>
            </a:r>
            <a:endParaRPr b="1"/>
          </a:p>
          <a:p>
            <a:pPr marL="457200" lvl="0" indent="457200" algn="l" rtl="0">
              <a:spcBef>
                <a:spcPts val="1200"/>
              </a:spcBef>
              <a:spcAft>
                <a:spcPts val="0"/>
              </a:spcAft>
              <a:buNone/>
            </a:pPr>
            <a:r>
              <a:rPr lang="en"/>
              <a:t>When Epsilon is large, Less Privacy, More Utility / Accuracy</a:t>
            </a:r>
            <a:endParaRPr/>
          </a:p>
          <a:p>
            <a:pPr marL="0" lvl="0" indent="0" algn="l" rtl="0">
              <a:spcBef>
                <a:spcPts val="1200"/>
              </a:spcBef>
              <a:spcAft>
                <a:spcPts val="0"/>
              </a:spcAft>
              <a:buNone/>
            </a:pPr>
            <a:endParaRPr/>
          </a:p>
          <a:p>
            <a:pPr marL="0" lvl="0" indent="0" algn="l" rtl="0">
              <a:spcBef>
                <a:spcPts val="1200"/>
              </a:spcBef>
              <a:spcAft>
                <a:spcPts val="0"/>
              </a:spcAft>
              <a:buNone/>
            </a:pPr>
            <a:r>
              <a:rPr lang="en"/>
              <a:t>So, When Epsilon value is increasing, we can conclude below facts:</a:t>
            </a:r>
            <a:endParaRPr/>
          </a:p>
          <a:p>
            <a:pPr marL="0" lvl="0" indent="457200" algn="l" rtl="0">
              <a:spcBef>
                <a:spcPts val="1200"/>
              </a:spcBef>
              <a:spcAft>
                <a:spcPts val="1200"/>
              </a:spcAft>
              <a:buNone/>
            </a:pPr>
            <a:r>
              <a:rPr lang="en"/>
              <a:t>High Utility =&gt; High Accuracy =&gt; Less Errors =&gt; Less Utility loss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EPSILON VS UTILITY LOSS</a:t>
            </a:r>
            <a:endParaRPr b="1"/>
          </a:p>
        </p:txBody>
      </p:sp>
      <p:sp>
        <p:nvSpPr>
          <p:cNvPr id="140" name="Google Shape;14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2743200" lvl="0" indent="457200" algn="l" rtl="0">
              <a:spcBef>
                <a:spcPts val="1200"/>
              </a:spcBef>
              <a:spcAft>
                <a:spcPts val="1200"/>
              </a:spcAft>
              <a:buNone/>
            </a:pPr>
            <a:r>
              <a:rPr lang="en" sz="1200" i="1"/>
              <a:t>Figure 5.2</a:t>
            </a:r>
            <a:endParaRPr sz="1200" i="1"/>
          </a:p>
        </p:txBody>
      </p:sp>
      <p:pic>
        <p:nvPicPr>
          <p:cNvPr id="141" name="Google Shape;141;p25"/>
          <p:cNvPicPr preferRelativeResize="0"/>
          <p:nvPr/>
        </p:nvPicPr>
        <p:blipFill>
          <a:blip r:embed="rId3">
            <a:alphaModFix/>
          </a:blip>
          <a:stretch>
            <a:fillRect/>
          </a:stretch>
        </p:blipFill>
        <p:spPr>
          <a:xfrm>
            <a:off x="557225" y="1586627"/>
            <a:ext cx="7150976" cy="172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EPSILON VS UTILITY LOSS</a:t>
            </a:r>
            <a:endParaRPr b="1"/>
          </a:p>
        </p:txBody>
      </p:sp>
      <p:sp>
        <p:nvSpPr>
          <p:cNvPr id="147" name="Google Shape;14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2743200" lvl="0" indent="457200" algn="l" rtl="0">
              <a:spcBef>
                <a:spcPts val="1200"/>
              </a:spcBef>
              <a:spcAft>
                <a:spcPts val="1200"/>
              </a:spcAft>
              <a:buNone/>
            </a:pPr>
            <a:r>
              <a:rPr lang="en" sz="1200" i="1"/>
              <a:t>Figure 1.2</a:t>
            </a:r>
            <a:endParaRPr sz="1200" i="1"/>
          </a:p>
        </p:txBody>
      </p:sp>
      <p:pic>
        <p:nvPicPr>
          <p:cNvPr id="148" name="Google Shape;148;p26"/>
          <p:cNvPicPr preferRelativeResize="0"/>
          <p:nvPr/>
        </p:nvPicPr>
        <p:blipFill>
          <a:blip r:embed="rId3">
            <a:alphaModFix/>
          </a:blip>
          <a:stretch>
            <a:fillRect/>
          </a:stretch>
        </p:blipFill>
        <p:spPr>
          <a:xfrm>
            <a:off x="1654951" y="1152475"/>
            <a:ext cx="3595701" cy="269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EPSILON VS ACCURACY</a:t>
            </a:r>
            <a:endParaRPr b="1"/>
          </a:p>
        </p:txBody>
      </p:sp>
      <p:sp>
        <p:nvSpPr>
          <p:cNvPr id="154" name="Google Shape;15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2743200" lvl="0" indent="457200" algn="l" rtl="0">
              <a:spcBef>
                <a:spcPts val="1200"/>
              </a:spcBef>
              <a:spcAft>
                <a:spcPts val="1200"/>
              </a:spcAft>
              <a:buNone/>
            </a:pPr>
            <a:r>
              <a:rPr lang="en" sz="1200" i="1"/>
              <a:t>Figure 1.3 </a:t>
            </a:r>
            <a:endParaRPr sz="1200" i="1"/>
          </a:p>
        </p:txBody>
      </p:sp>
      <p:pic>
        <p:nvPicPr>
          <p:cNvPr id="155" name="Google Shape;155;p27"/>
          <p:cNvPicPr preferRelativeResize="0"/>
          <p:nvPr/>
        </p:nvPicPr>
        <p:blipFill>
          <a:blip r:embed="rId3">
            <a:alphaModFix/>
          </a:blip>
          <a:stretch>
            <a:fillRect/>
          </a:stretch>
        </p:blipFill>
        <p:spPr>
          <a:xfrm>
            <a:off x="797725" y="1431347"/>
            <a:ext cx="6703225" cy="139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EPSILON vs ACCURACY</a:t>
            </a:r>
            <a:endParaRPr b="1"/>
          </a:p>
        </p:txBody>
      </p:sp>
      <p:sp>
        <p:nvSpPr>
          <p:cNvPr id="161" name="Google Shape;161;p28"/>
          <p:cNvSpPr txBox="1">
            <a:spLocks noGrp="1"/>
          </p:cNvSpPr>
          <p:nvPr>
            <p:ph type="body" idx="1"/>
          </p:nvPr>
        </p:nvSpPr>
        <p:spPr>
          <a:xfrm>
            <a:off x="311700" y="1152475"/>
            <a:ext cx="8520600" cy="37530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					</a:t>
            </a:r>
            <a:endParaRPr/>
          </a:p>
          <a:p>
            <a:pPr marL="2743200" lvl="0" indent="457200" algn="l" rtl="0">
              <a:spcBef>
                <a:spcPts val="1200"/>
              </a:spcBef>
              <a:spcAft>
                <a:spcPts val="0"/>
              </a:spcAft>
              <a:buNone/>
            </a:pPr>
            <a:endParaRPr sz="1200" i="1"/>
          </a:p>
          <a:p>
            <a:pPr marL="2743200" lvl="0" indent="457200" algn="l" rtl="0">
              <a:spcBef>
                <a:spcPts val="1200"/>
              </a:spcBef>
              <a:spcAft>
                <a:spcPts val="0"/>
              </a:spcAft>
              <a:buNone/>
            </a:pPr>
            <a:endParaRPr sz="1200" i="1"/>
          </a:p>
          <a:p>
            <a:pPr marL="2743200" lvl="0" indent="457200" algn="l" rtl="0">
              <a:spcBef>
                <a:spcPts val="1200"/>
              </a:spcBef>
              <a:spcAft>
                <a:spcPts val="0"/>
              </a:spcAft>
              <a:buNone/>
            </a:pPr>
            <a:endParaRPr sz="1200" i="1"/>
          </a:p>
          <a:p>
            <a:pPr marL="2743200" lvl="0" indent="457200" algn="l" rtl="0">
              <a:spcBef>
                <a:spcPts val="1200"/>
              </a:spcBef>
              <a:spcAft>
                <a:spcPts val="1200"/>
              </a:spcAft>
              <a:buClr>
                <a:schemeClr val="dk1"/>
              </a:buClr>
              <a:buSzPct val="57894"/>
              <a:buFont typeface="Arial"/>
              <a:buNone/>
            </a:pPr>
            <a:r>
              <a:rPr lang="en" sz="1900" i="1"/>
              <a:t>Figure 1.4</a:t>
            </a:r>
            <a:endParaRPr sz="1900"/>
          </a:p>
        </p:txBody>
      </p:sp>
      <p:pic>
        <p:nvPicPr>
          <p:cNvPr id="162" name="Google Shape;162;p28"/>
          <p:cNvPicPr preferRelativeResize="0"/>
          <p:nvPr/>
        </p:nvPicPr>
        <p:blipFill>
          <a:blip r:embed="rId3">
            <a:alphaModFix/>
          </a:blip>
          <a:stretch>
            <a:fillRect/>
          </a:stretch>
        </p:blipFill>
        <p:spPr>
          <a:xfrm>
            <a:off x="1607325" y="1201325"/>
            <a:ext cx="3997224" cy="30742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ctrTitle"/>
          </p:nvPr>
        </p:nvSpPr>
        <p:spPr>
          <a:xfrm>
            <a:off x="15975" y="25425"/>
            <a:ext cx="8520600" cy="677100"/>
          </a:xfrm>
          <a:prstGeom prst="rect">
            <a:avLst/>
          </a:prstGeom>
        </p:spPr>
        <p:txBody>
          <a:bodyPr spcFirstLastPara="1" wrap="square" lIns="91425" tIns="91425" rIns="91425" bIns="91425" anchor="b" anchorCtr="0">
            <a:normAutofit fontScale="90000"/>
          </a:bodyPr>
          <a:lstStyle/>
          <a:p>
            <a:pPr marL="0" lvl="0" indent="0" algn="just" rtl="0">
              <a:lnSpc>
                <a:spcPct val="240833"/>
              </a:lnSpc>
              <a:spcBef>
                <a:spcPts val="2400"/>
              </a:spcBef>
              <a:spcAft>
                <a:spcPts val="600"/>
              </a:spcAft>
              <a:buNone/>
            </a:pPr>
            <a:r>
              <a:rPr lang="en" sz="2200" b="1">
                <a:latin typeface="等线"/>
                <a:ea typeface="等线"/>
                <a:cs typeface="等线"/>
                <a:sym typeface="等线"/>
              </a:rPr>
              <a:t>THE SIGNIFICANCE of THE OPTIMAL BUDGET</a:t>
            </a:r>
            <a:endParaRPr sz="2200"/>
          </a:p>
        </p:txBody>
      </p:sp>
      <p:pic>
        <p:nvPicPr>
          <p:cNvPr id="168" name="Google Shape;168;p29"/>
          <p:cNvPicPr preferRelativeResize="0"/>
          <p:nvPr/>
        </p:nvPicPr>
        <p:blipFill>
          <a:blip r:embed="rId3">
            <a:alphaModFix/>
          </a:blip>
          <a:stretch>
            <a:fillRect/>
          </a:stretch>
        </p:blipFill>
        <p:spPr>
          <a:xfrm>
            <a:off x="184325" y="1223575"/>
            <a:ext cx="3168900" cy="2054426"/>
          </a:xfrm>
          <a:prstGeom prst="rect">
            <a:avLst/>
          </a:prstGeom>
          <a:noFill/>
          <a:ln>
            <a:noFill/>
          </a:ln>
        </p:spPr>
      </p:pic>
      <p:pic>
        <p:nvPicPr>
          <p:cNvPr id="169" name="Google Shape;169;p29"/>
          <p:cNvPicPr preferRelativeResize="0"/>
          <p:nvPr/>
        </p:nvPicPr>
        <p:blipFill>
          <a:blip r:embed="rId4">
            <a:alphaModFix/>
          </a:blip>
          <a:stretch>
            <a:fillRect/>
          </a:stretch>
        </p:blipFill>
        <p:spPr>
          <a:xfrm>
            <a:off x="5855638" y="1259300"/>
            <a:ext cx="3132537" cy="2054425"/>
          </a:xfrm>
          <a:prstGeom prst="rect">
            <a:avLst/>
          </a:prstGeom>
          <a:noFill/>
          <a:ln>
            <a:noFill/>
          </a:ln>
        </p:spPr>
      </p:pic>
      <p:sp>
        <p:nvSpPr>
          <p:cNvPr id="170" name="Google Shape;170;p29"/>
          <p:cNvSpPr/>
          <p:nvPr/>
        </p:nvSpPr>
        <p:spPr>
          <a:xfrm>
            <a:off x="3493125" y="1751925"/>
            <a:ext cx="2362500" cy="119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txBox="1"/>
          <p:nvPr/>
        </p:nvSpPr>
        <p:spPr>
          <a:xfrm>
            <a:off x="3401013" y="2011575"/>
            <a:ext cx="2241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1155CC"/>
                </a:solidFill>
              </a:rPr>
              <a:t>Sharing a data set by </a:t>
            </a:r>
            <a:endParaRPr sz="1600" b="1">
              <a:solidFill>
                <a:srgbClr val="1155CC"/>
              </a:solidFill>
            </a:endParaRPr>
          </a:p>
          <a:p>
            <a:pPr marL="0" lvl="0" indent="0" algn="l" rtl="0">
              <a:spcBef>
                <a:spcPts val="0"/>
              </a:spcBef>
              <a:spcAft>
                <a:spcPts val="0"/>
              </a:spcAft>
              <a:buNone/>
            </a:pPr>
            <a:r>
              <a:rPr lang="en" sz="1600" b="1">
                <a:solidFill>
                  <a:srgbClr val="1155CC"/>
                </a:solidFill>
              </a:rPr>
              <a:t>applying GDP</a:t>
            </a:r>
            <a:endParaRPr sz="1600" b="1">
              <a:solidFill>
                <a:srgbClr val="1155CC"/>
              </a:solidFill>
            </a:endParaRPr>
          </a:p>
        </p:txBody>
      </p:sp>
      <p:sp>
        <p:nvSpPr>
          <p:cNvPr id="172" name="Google Shape;172;p29"/>
          <p:cNvSpPr txBox="1"/>
          <p:nvPr/>
        </p:nvSpPr>
        <p:spPr>
          <a:xfrm>
            <a:off x="242325" y="3404350"/>
            <a:ext cx="88641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Based on prior research and code implementation, we will determine the optimal privacy budget to be added to the original heart disease dataset before sharing it with healthcare statisticians. The healthcare statisticians will then collect and analyze the noisy dataset </a:t>
            </a:r>
            <a:r>
              <a:rPr lang="en" sz="1700">
                <a:solidFill>
                  <a:schemeClr val="dk1"/>
                </a:solidFill>
              </a:rPr>
              <a:t>to make informed decisions by </a:t>
            </a:r>
            <a:r>
              <a:rPr lang="en" sz="1700"/>
              <a:t>using different machine learning models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ctrTitle"/>
          </p:nvPr>
        </p:nvSpPr>
        <p:spPr>
          <a:xfrm>
            <a:off x="16625" y="-450"/>
            <a:ext cx="8520600" cy="53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Lab 2 MACHINE LEARNING with GDP</a:t>
            </a:r>
            <a:endParaRPr sz="2500" b="1"/>
          </a:p>
        </p:txBody>
      </p:sp>
      <p:sp>
        <p:nvSpPr>
          <p:cNvPr id="178" name="Google Shape;178;p30"/>
          <p:cNvSpPr txBox="1"/>
          <p:nvPr/>
        </p:nvSpPr>
        <p:spPr>
          <a:xfrm>
            <a:off x="142375" y="742200"/>
            <a:ext cx="888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ML models are trained on Independent Variables </a:t>
            </a:r>
            <a:endParaRPr sz="2200" b="1">
              <a:solidFill>
                <a:schemeClr val="dk2"/>
              </a:solidFill>
            </a:endParaRPr>
          </a:p>
        </p:txBody>
      </p:sp>
      <p:pic>
        <p:nvPicPr>
          <p:cNvPr id="179" name="Google Shape;179;p30"/>
          <p:cNvPicPr preferRelativeResize="0"/>
          <p:nvPr/>
        </p:nvPicPr>
        <p:blipFill>
          <a:blip r:embed="rId3">
            <a:alphaModFix/>
          </a:blip>
          <a:stretch>
            <a:fillRect/>
          </a:stretch>
        </p:blipFill>
        <p:spPr>
          <a:xfrm>
            <a:off x="162775" y="2095200"/>
            <a:ext cx="8839199" cy="28210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ctrTitle"/>
          </p:nvPr>
        </p:nvSpPr>
        <p:spPr>
          <a:xfrm>
            <a:off x="16625" y="-450"/>
            <a:ext cx="8520600" cy="53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Lab 2 MACHINE LEARNING with GDP</a:t>
            </a:r>
            <a:endParaRPr sz="2500" b="1"/>
          </a:p>
        </p:txBody>
      </p:sp>
      <p:sp>
        <p:nvSpPr>
          <p:cNvPr id="185" name="Google Shape;185;p31"/>
          <p:cNvSpPr txBox="1"/>
          <p:nvPr/>
        </p:nvSpPr>
        <p:spPr>
          <a:xfrm>
            <a:off x="142375" y="742200"/>
            <a:ext cx="88800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2"/>
                </a:solidFill>
              </a:rPr>
              <a:t>There are 13 independent variables in the dataset are classified into two types: </a:t>
            </a:r>
            <a:endParaRPr sz="1500" b="1">
              <a:solidFill>
                <a:schemeClr val="dk2"/>
              </a:solidFill>
            </a:endParaRPr>
          </a:p>
          <a:p>
            <a:pPr marL="0" lvl="0" indent="0" algn="l" rtl="0">
              <a:spcBef>
                <a:spcPts val="0"/>
              </a:spcBef>
              <a:spcAft>
                <a:spcPts val="0"/>
              </a:spcAft>
              <a:buNone/>
            </a:pPr>
            <a:r>
              <a:rPr lang="en" sz="1500" b="1">
                <a:solidFill>
                  <a:schemeClr val="dk2"/>
                </a:solidFill>
              </a:rPr>
              <a:t>1st. continuous features              2nd.  categorical features</a:t>
            </a:r>
            <a:endParaRPr sz="1500" b="1">
              <a:solidFill>
                <a:schemeClr val="dk2"/>
              </a:solidFill>
            </a:endParaRPr>
          </a:p>
          <a:p>
            <a:pPr marL="0" lvl="0" indent="0" algn="l" rtl="0">
              <a:spcBef>
                <a:spcPts val="0"/>
              </a:spcBef>
              <a:spcAft>
                <a:spcPts val="0"/>
              </a:spcAft>
              <a:buClr>
                <a:schemeClr val="dk1"/>
              </a:buClr>
              <a:buSzPts val="1100"/>
              <a:buFont typeface="Arial"/>
              <a:buNone/>
            </a:pPr>
            <a:endParaRPr sz="1500" b="1">
              <a:solidFill>
                <a:schemeClr val="dk2"/>
              </a:solidFill>
            </a:endParaRPr>
          </a:p>
          <a:p>
            <a:pPr marL="0" lvl="0" indent="0" algn="l" rtl="0">
              <a:spcBef>
                <a:spcPts val="0"/>
              </a:spcBef>
              <a:spcAft>
                <a:spcPts val="0"/>
              </a:spcAft>
              <a:buClr>
                <a:schemeClr val="dk1"/>
              </a:buClr>
              <a:buSzPts val="1100"/>
              <a:buFont typeface="Arial"/>
              <a:buNone/>
            </a:pPr>
            <a:r>
              <a:rPr lang="en" sz="1500" b="1">
                <a:solidFill>
                  <a:srgbClr val="CC0000"/>
                </a:solidFill>
              </a:rPr>
              <a:t>The change in continuous or categorical features can have varying degrees of </a:t>
            </a:r>
            <a:endParaRPr sz="1500" b="1">
              <a:solidFill>
                <a:srgbClr val="CC0000"/>
              </a:solidFill>
            </a:endParaRPr>
          </a:p>
          <a:p>
            <a:pPr marL="0" lvl="0" indent="0" algn="l" rtl="0">
              <a:spcBef>
                <a:spcPts val="0"/>
              </a:spcBef>
              <a:spcAft>
                <a:spcPts val="0"/>
              </a:spcAft>
              <a:buClr>
                <a:schemeClr val="dk1"/>
              </a:buClr>
              <a:buSzPts val="1100"/>
              <a:buFont typeface="Arial"/>
              <a:buNone/>
            </a:pPr>
            <a:r>
              <a:rPr lang="en" sz="1500" b="1">
                <a:solidFill>
                  <a:srgbClr val="CC0000"/>
                </a:solidFill>
              </a:rPr>
              <a:t>influence on ML models’ performance</a:t>
            </a:r>
            <a:endParaRPr sz="1500" b="1">
              <a:solidFill>
                <a:srgbClr val="CC0000"/>
              </a:solidFill>
            </a:endParaRPr>
          </a:p>
          <a:p>
            <a:pPr marL="0" lvl="0" indent="0" algn="l" rtl="0">
              <a:spcBef>
                <a:spcPts val="0"/>
              </a:spcBef>
              <a:spcAft>
                <a:spcPts val="0"/>
              </a:spcAft>
              <a:buNone/>
            </a:pPr>
            <a:endParaRPr sz="1500" b="1">
              <a:solidFill>
                <a:schemeClr val="dk2"/>
              </a:solidFill>
            </a:endParaRPr>
          </a:p>
        </p:txBody>
      </p:sp>
      <p:pic>
        <p:nvPicPr>
          <p:cNvPr id="186" name="Google Shape;186;p31"/>
          <p:cNvPicPr preferRelativeResize="0"/>
          <p:nvPr/>
        </p:nvPicPr>
        <p:blipFill>
          <a:blip r:embed="rId3">
            <a:alphaModFix/>
          </a:blip>
          <a:stretch>
            <a:fillRect/>
          </a:stretch>
        </p:blipFill>
        <p:spPr>
          <a:xfrm>
            <a:off x="162775" y="2095200"/>
            <a:ext cx="8839199" cy="28210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15975" y="25425"/>
            <a:ext cx="8520600" cy="792600"/>
          </a:xfrm>
          <a:prstGeom prst="rect">
            <a:avLst/>
          </a:prstGeom>
        </p:spPr>
        <p:txBody>
          <a:bodyPr spcFirstLastPara="1" wrap="square" lIns="91425" tIns="91425" rIns="91425" bIns="91425" anchor="b" anchorCtr="0">
            <a:normAutofit fontScale="90000"/>
          </a:bodyPr>
          <a:lstStyle/>
          <a:p>
            <a:pPr marL="0" lvl="0" indent="0" algn="just" rtl="0">
              <a:lnSpc>
                <a:spcPct val="240833"/>
              </a:lnSpc>
              <a:spcBef>
                <a:spcPts val="2400"/>
              </a:spcBef>
              <a:spcAft>
                <a:spcPts val="600"/>
              </a:spcAft>
              <a:buNone/>
            </a:pPr>
            <a:r>
              <a:rPr lang="en" sz="3500" b="1">
                <a:latin typeface="等线"/>
                <a:ea typeface="等线"/>
                <a:cs typeface="等线"/>
                <a:sym typeface="等线"/>
              </a:rPr>
              <a:t>Background Information</a:t>
            </a:r>
            <a:endParaRPr sz="3500"/>
          </a:p>
        </p:txBody>
      </p:sp>
      <p:pic>
        <p:nvPicPr>
          <p:cNvPr id="62" name="Google Shape;62;p14"/>
          <p:cNvPicPr preferRelativeResize="0"/>
          <p:nvPr/>
        </p:nvPicPr>
        <p:blipFill>
          <a:blip r:embed="rId3">
            <a:alphaModFix/>
          </a:blip>
          <a:stretch>
            <a:fillRect/>
          </a:stretch>
        </p:blipFill>
        <p:spPr>
          <a:xfrm>
            <a:off x="184325" y="1223575"/>
            <a:ext cx="3168900" cy="2054426"/>
          </a:xfrm>
          <a:prstGeom prst="rect">
            <a:avLst/>
          </a:prstGeom>
          <a:noFill/>
          <a:ln>
            <a:noFill/>
          </a:ln>
        </p:spPr>
      </p:pic>
      <p:pic>
        <p:nvPicPr>
          <p:cNvPr id="63" name="Google Shape;63;p14"/>
          <p:cNvPicPr preferRelativeResize="0"/>
          <p:nvPr/>
        </p:nvPicPr>
        <p:blipFill>
          <a:blip r:embed="rId4">
            <a:alphaModFix/>
          </a:blip>
          <a:stretch>
            <a:fillRect/>
          </a:stretch>
        </p:blipFill>
        <p:spPr>
          <a:xfrm>
            <a:off x="5855638" y="1259300"/>
            <a:ext cx="3132537" cy="2054425"/>
          </a:xfrm>
          <a:prstGeom prst="rect">
            <a:avLst/>
          </a:prstGeom>
          <a:noFill/>
          <a:ln>
            <a:noFill/>
          </a:ln>
        </p:spPr>
      </p:pic>
      <p:sp>
        <p:nvSpPr>
          <p:cNvPr id="64" name="Google Shape;64;p14"/>
          <p:cNvSpPr/>
          <p:nvPr/>
        </p:nvSpPr>
        <p:spPr>
          <a:xfrm>
            <a:off x="3493125" y="1751925"/>
            <a:ext cx="2362500" cy="119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477213" y="2011575"/>
            <a:ext cx="2241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1155CC"/>
                </a:solidFill>
              </a:rPr>
              <a:t>Sharing a data set by </a:t>
            </a:r>
            <a:endParaRPr sz="1600" b="1">
              <a:solidFill>
                <a:srgbClr val="1155CC"/>
              </a:solidFill>
            </a:endParaRPr>
          </a:p>
          <a:p>
            <a:pPr marL="0" lvl="0" indent="0" algn="l" rtl="0">
              <a:spcBef>
                <a:spcPts val="0"/>
              </a:spcBef>
              <a:spcAft>
                <a:spcPts val="0"/>
              </a:spcAft>
              <a:buNone/>
            </a:pPr>
            <a:r>
              <a:rPr lang="en" sz="1600" b="1">
                <a:solidFill>
                  <a:srgbClr val="1155CC"/>
                </a:solidFill>
              </a:rPr>
              <a:t>applying GDP</a:t>
            </a:r>
            <a:endParaRPr sz="1600" b="1">
              <a:solidFill>
                <a:srgbClr val="1155CC"/>
              </a:solidFill>
            </a:endParaRPr>
          </a:p>
        </p:txBody>
      </p:sp>
      <p:sp>
        <p:nvSpPr>
          <p:cNvPr id="66" name="Google Shape;66;p14"/>
          <p:cNvSpPr txBox="1"/>
          <p:nvPr/>
        </p:nvSpPr>
        <p:spPr>
          <a:xfrm>
            <a:off x="242325" y="3404350"/>
            <a:ext cx="88641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The healthcare statistician are interested in obtaining heart disease data for the community from a specialist hospital, but the specialist hospital is not willing to provide the original data set. Instead, the specialist hospital will use Gaussian differential privacy to add random noise to the original data set, which will protect the privacy of individual patients while still allowing the </a:t>
            </a:r>
            <a:r>
              <a:rPr lang="en" sz="1800">
                <a:solidFill>
                  <a:schemeClr val="dk1"/>
                </a:solidFill>
              </a:rPr>
              <a:t>statistician</a:t>
            </a:r>
            <a:r>
              <a:rPr lang="en" sz="1800"/>
              <a:t> to analyze the data.</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ctrTitle"/>
          </p:nvPr>
        </p:nvSpPr>
        <p:spPr>
          <a:xfrm>
            <a:off x="16625" y="-450"/>
            <a:ext cx="8520600" cy="53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Lab 2 MACHINE LEARNING with GDP</a:t>
            </a:r>
            <a:endParaRPr sz="2500" b="1"/>
          </a:p>
        </p:txBody>
      </p:sp>
      <p:sp>
        <p:nvSpPr>
          <p:cNvPr id="192" name="Google Shape;192;p32"/>
          <p:cNvSpPr txBox="1"/>
          <p:nvPr/>
        </p:nvSpPr>
        <p:spPr>
          <a:xfrm>
            <a:off x="142375" y="742200"/>
            <a:ext cx="888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rPr>
              <a:t>We research how the optimal budget influence the performance of ML models </a:t>
            </a:r>
            <a:endParaRPr sz="1800" b="1">
              <a:solidFill>
                <a:schemeClr val="dk2"/>
              </a:solidFill>
            </a:endParaRPr>
          </a:p>
          <a:p>
            <a:pPr marL="0" lvl="0" indent="0" algn="l" rtl="0">
              <a:spcBef>
                <a:spcPts val="0"/>
              </a:spcBef>
              <a:spcAft>
                <a:spcPts val="0"/>
              </a:spcAft>
              <a:buNone/>
            </a:pPr>
            <a:r>
              <a:rPr lang="en" sz="1800" b="1">
                <a:solidFill>
                  <a:schemeClr val="dk2"/>
                </a:solidFill>
              </a:rPr>
              <a:t>by adding noise to </a:t>
            </a:r>
            <a:r>
              <a:rPr lang="en" sz="1800" b="1">
                <a:solidFill>
                  <a:srgbClr val="CC0000"/>
                </a:solidFill>
              </a:rPr>
              <a:t>continuous and categorical features respectively.</a:t>
            </a:r>
            <a:endParaRPr sz="1800" b="1">
              <a:solidFill>
                <a:schemeClr val="dk2"/>
              </a:solidFill>
            </a:endParaRPr>
          </a:p>
        </p:txBody>
      </p:sp>
      <p:pic>
        <p:nvPicPr>
          <p:cNvPr id="193" name="Google Shape;193;p32"/>
          <p:cNvPicPr preferRelativeResize="0"/>
          <p:nvPr/>
        </p:nvPicPr>
        <p:blipFill>
          <a:blip r:embed="rId3">
            <a:alphaModFix/>
          </a:blip>
          <a:stretch>
            <a:fillRect/>
          </a:stretch>
        </p:blipFill>
        <p:spPr>
          <a:xfrm>
            <a:off x="162775" y="2095200"/>
            <a:ext cx="8839199" cy="28210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ctrTitle"/>
          </p:nvPr>
        </p:nvSpPr>
        <p:spPr>
          <a:xfrm>
            <a:off x="16625" y="-450"/>
            <a:ext cx="8520600" cy="53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Lab 2 MACHINE LEARNING PIPELINES</a:t>
            </a:r>
            <a:endParaRPr sz="2500" b="1"/>
          </a:p>
        </p:txBody>
      </p:sp>
      <p:pic>
        <p:nvPicPr>
          <p:cNvPr id="199" name="Google Shape;199;p33"/>
          <p:cNvPicPr preferRelativeResize="0"/>
          <p:nvPr/>
        </p:nvPicPr>
        <p:blipFill>
          <a:blip r:embed="rId3">
            <a:alphaModFix/>
          </a:blip>
          <a:stretch>
            <a:fillRect/>
          </a:stretch>
        </p:blipFill>
        <p:spPr>
          <a:xfrm>
            <a:off x="6053975" y="2093250"/>
            <a:ext cx="2703475" cy="2781825"/>
          </a:xfrm>
          <a:prstGeom prst="rect">
            <a:avLst/>
          </a:prstGeom>
          <a:noFill/>
          <a:ln>
            <a:noFill/>
          </a:ln>
        </p:spPr>
      </p:pic>
      <p:sp>
        <p:nvSpPr>
          <p:cNvPr id="200" name="Google Shape;200;p33"/>
          <p:cNvSpPr txBox="1"/>
          <p:nvPr/>
        </p:nvSpPr>
        <p:spPr>
          <a:xfrm>
            <a:off x="1197500" y="4744350"/>
            <a:ext cx="325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 3.1 Model training process </a:t>
            </a:r>
            <a:endParaRPr/>
          </a:p>
        </p:txBody>
      </p:sp>
      <p:sp>
        <p:nvSpPr>
          <p:cNvPr id="201" name="Google Shape;201;p33"/>
          <p:cNvSpPr txBox="1"/>
          <p:nvPr/>
        </p:nvSpPr>
        <p:spPr>
          <a:xfrm>
            <a:off x="5604475" y="613500"/>
            <a:ext cx="33141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Model Accuracy </a:t>
            </a:r>
            <a:r>
              <a:rPr lang="en" sz="1600"/>
              <a:t>is a measure of how well a machine learning model is able to make accurate predictions on new, unseen data.</a:t>
            </a:r>
            <a:endParaRPr sz="1600"/>
          </a:p>
        </p:txBody>
      </p:sp>
      <p:pic>
        <p:nvPicPr>
          <p:cNvPr id="202" name="Google Shape;202;p33"/>
          <p:cNvPicPr preferRelativeResize="0"/>
          <p:nvPr/>
        </p:nvPicPr>
        <p:blipFill>
          <a:blip r:embed="rId4">
            <a:alphaModFix/>
          </a:blip>
          <a:stretch>
            <a:fillRect/>
          </a:stretch>
        </p:blipFill>
        <p:spPr>
          <a:xfrm>
            <a:off x="152400" y="684450"/>
            <a:ext cx="4862827" cy="390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ctrTitle"/>
          </p:nvPr>
        </p:nvSpPr>
        <p:spPr>
          <a:xfrm>
            <a:off x="16625" y="-450"/>
            <a:ext cx="8520600" cy="53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Lab 2 MACHINE LEARNING PIPELINES</a:t>
            </a:r>
            <a:endParaRPr sz="2500" b="1"/>
          </a:p>
        </p:txBody>
      </p:sp>
      <p:sp>
        <p:nvSpPr>
          <p:cNvPr id="208" name="Google Shape;208;p34"/>
          <p:cNvSpPr txBox="1"/>
          <p:nvPr/>
        </p:nvSpPr>
        <p:spPr>
          <a:xfrm>
            <a:off x="1197500" y="4744350"/>
            <a:ext cx="325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 3.2 Model training process </a:t>
            </a:r>
            <a:endParaRPr/>
          </a:p>
        </p:txBody>
      </p:sp>
      <p:pic>
        <p:nvPicPr>
          <p:cNvPr id="209" name="Google Shape;209;p34"/>
          <p:cNvPicPr preferRelativeResize="0"/>
          <p:nvPr/>
        </p:nvPicPr>
        <p:blipFill>
          <a:blip r:embed="rId3">
            <a:alphaModFix/>
          </a:blip>
          <a:stretch>
            <a:fillRect/>
          </a:stretch>
        </p:blipFill>
        <p:spPr>
          <a:xfrm>
            <a:off x="152400" y="684450"/>
            <a:ext cx="4862827" cy="3907500"/>
          </a:xfrm>
          <a:prstGeom prst="rect">
            <a:avLst/>
          </a:prstGeom>
          <a:noFill/>
          <a:ln>
            <a:noFill/>
          </a:ln>
        </p:spPr>
      </p:pic>
      <p:sp>
        <p:nvSpPr>
          <p:cNvPr id="210" name="Google Shape;210;p34"/>
          <p:cNvSpPr/>
          <p:nvPr/>
        </p:nvSpPr>
        <p:spPr>
          <a:xfrm>
            <a:off x="681825" y="705675"/>
            <a:ext cx="824700" cy="5325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highlight>
                <a:srgbClr val="980000"/>
              </a:highlight>
            </a:endParaRPr>
          </a:p>
        </p:txBody>
      </p:sp>
      <p:sp>
        <p:nvSpPr>
          <p:cNvPr id="211" name="Google Shape;211;p34"/>
          <p:cNvSpPr txBox="1"/>
          <p:nvPr/>
        </p:nvSpPr>
        <p:spPr>
          <a:xfrm>
            <a:off x="237225" y="1175625"/>
            <a:ext cx="1713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CC0000"/>
                </a:solidFill>
              </a:rPr>
              <a:t>Noise Data</a:t>
            </a:r>
            <a:endParaRPr sz="2000" b="1">
              <a:solidFill>
                <a:srgbClr val="CC0000"/>
              </a:solidFill>
            </a:endParaRPr>
          </a:p>
        </p:txBody>
      </p:sp>
      <p:sp>
        <p:nvSpPr>
          <p:cNvPr id="212" name="Google Shape;212;p34"/>
          <p:cNvSpPr txBox="1"/>
          <p:nvPr/>
        </p:nvSpPr>
        <p:spPr>
          <a:xfrm>
            <a:off x="5909275" y="1070700"/>
            <a:ext cx="3009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CC0000"/>
                </a:solidFill>
              </a:rPr>
              <a:t>The only change in the ML pipelines is data quality</a:t>
            </a:r>
            <a:endParaRPr sz="1700">
              <a:solidFill>
                <a:srgbClr val="CC0000"/>
              </a:solidFill>
            </a:endParaRPr>
          </a:p>
        </p:txBody>
      </p:sp>
      <p:pic>
        <p:nvPicPr>
          <p:cNvPr id="213" name="Google Shape;213;p34"/>
          <p:cNvPicPr preferRelativeResize="0"/>
          <p:nvPr/>
        </p:nvPicPr>
        <p:blipFill>
          <a:blip r:embed="rId4">
            <a:alphaModFix/>
          </a:blip>
          <a:stretch>
            <a:fillRect/>
          </a:stretch>
        </p:blipFill>
        <p:spPr>
          <a:xfrm>
            <a:off x="6016325" y="1900200"/>
            <a:ext cx="2673300" cy="284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ctrTitle"/>
          </p:nvPr>
        </p:nvSpPr>
        <p:spPr>
          <a:xfrm>
            <a:off x="16625" y="-450"/>
            <a:ext cx="8520600" cy="53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APPLYING GDP to CONTINUOUS FEATURES</a:t>
            </a:r>
            <a:endParaRPr sz="2200" b="1"/>
          </a:p>
        </p:txBody>
      </p:sp>
      <p:sp>
        <p:nvSpPr>
          <p:cNvPr id="219" name="Google Shape;219;p35"/>
          <p:cNvSpPr txBox="1"/>
          <p:nvPr/>
        </p:nvSpPr>
        <p:spPr>
          <a:xfrm>
            <a:off x="1197500" y="4744350"/>
            <a:ext cx="325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 3.3 Model training process </a:t>
            </a:r>
            <a:endParaRPr/>
          </a:p>
        </p:txBody>
      </p:sp>
      <p:pic>
        <p:nvPicPr>
          <p:cNvPr id="220" name="Google Shape;220;p35"/>
          <p:cNvPicPr preferRelativeResize="0"/>
          <p:nvPr/>
        </p:nvPicPr>
        <p:blipFill>
          <a:blip r:embed="rId3">
            <a:alphaModFix/>
          </a:blip>
          <a:stretch>
            <a:fillRect/>
          </a:stretch>
        </p:blipFill>
        <p:spPr>
          <a:xfrm>
            <a:off x="6186350" y="1681325"/>
            <a:ext cx="2673300" cy="2844150"/>
          </a:xfrm>
          <a:prstGeom prst="rect">
            <a:avLst/>
          </a:prstGeom>
          <a:noFill/>
          <a:ln>
            <a:noFill/>
          </a:ln>
        </p:spPr>
      </p:pic>
      <p:pic>
        <p:nvPicPr>
          <p:cNvPr id="221" name="Google Shape;221;p35"/>
          <p:cNvPicPr preferRelativeResize="0"/>
          <p:nvPr/>
        </p:nvPicPr>
        <p:blipFill>
          <a:blip r:embed="rId4">
            <a:alphaModFix/>
          </a:blip>
          <a:stretch>
            <a:fillRect/>
          </a:stretch>
        </p:blipFill>
        <p:spPr>
          <a:xfrm>
            <a:off x="457200" y="684450"/>
            <a:ext cx="4440341" cy="3907500"/>
          </a:xfrm>
          <a:prstGeom prst="rect">
            <a:avLst/>
          </a:prstGeom>
          <a:noFill/>
          <a:ln>
            <a:noFill/>
          </a:ln>
        </p:spPr>
      </p:pic>
      <p:sp>
        <p:nvSpPr>
          <p:cNvPr id="222" name="Google Shape;222;p35"/>
          <p:cNvSpPr txBox="1"/>
          <p:nvPr/>
        </p:nvSpPr>
        <p:spPr>
          <a:xfrm>
            <a:off x="6137875" y="918300"/>
            <a:ext cx="3009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CC0000"/>
                </a:solidFill>
              </a:rPr>
              <a:t>The only change in the ML pipelines is data quality</a:t>
            </a:r>
            <a:endParaRPr sz="1700">
              <a:solidFill>
                <a:srgbClr val="CC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ctrTitle"/>
          </p:nvPr>
        </p:nvSpPr>
        <p:spPr>
          <a:xfrm>
            <a:off x="92825" y="91075"/>
            <a:ext cx="8520600" cy="6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APPLYING GDP to CONTINUOUS FEATURES</a:t>
            </a:r>
            <a:endParaRPr sz="2500" b="1"/>
          </a:p>
        </p:txBody>
      </p:sp>
      <p:sp>
        <p:nvSpPr>
          <p:cNvPr id="228" name="Google Shape;228;p36"/>
          <p:cNvSpPr txBox="1"/>
          <p:nvPr/>
        </p:nvSpPr>
        <p:spPr>
          <a:xfrm>
            <a:off x="943500" y="1013938"/>
            <a:ext cx="173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 GDP</a:t>
            </a:r>
            <a:endParaRPr sz="2200" b="1">
              <a:solidFill>
                <a:schemeClr val="dk2"/>
              </a:solidFill>
            </a:endParaRPr>
          </a:p>
        </p:txBody>
      </p:sp>
      <p:pic>
        <p:nvPicPr>
          <p:cNvPr id="229" name="Google Shape;229;p36"/>
          <p:cNvPicPr preferRelativeResize="0"/>
          <p:nvPr/>
        </p:nvPicPr>
        <p:blipFill>
          <a:blip r:embed="rId3">
            <a:alphaModFix/>
          </a:blip>
          <a:stretch>
            <a:fillRect/>
          </a:stretch>
        </p:blipFill>
        <p:spPr>
          <a:xfrm>
            <a:off x="152400" y="1638000"/>
            <a:ext cx="3245750" cy="2505500"/>
          </a:xfrm>
          <a:prstGeom prst="rect">
            <a:avLst/>
          </a:prstGeom>
          <a:noFill/>
          <a:ln>
            <a:noFill/>
          </a:ln>
        </p:spPr>
      </p:pic>
      <p:sp>
        <p:nvSpPr>
          <p:cNvPr id="230" name="Google Shape;230;p36"/>
          <p:cNvSpPr/>
          <p:nvPr/>
        </p:nvSpPr>
        <p:spPr>
          <a:xfrm>
            <a:off x="1615925" y="940750"/>
            <a:ext cx="563100" cy="6696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6"/>
          <p:cNvSpPr txBox="1"/>
          <p:nvPr/>
        </p:nvSpPr>
        <p:spPr>
          <a:xfrm>
            <a:off x="5539825" y="1013938"/>
            <a:ext cx="173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 GDP Data</a:t>
            </a:r>
            <a:endParaRPr sz="2200" b="1">
              <a:solidFill>
                <a:schemeClr val="dk2"/>
              </a:solidFill>
            </a:endParaRPr>
          </a:p>
        </p:txBody>
      </p:sp>
      <p:sp>
        <p:nvSpPr>
          <p:cNvPr id="232" name="Google Shape;232;p36"/>
          <p:cNvSpPr txBox="1"/>
          <p:nvPr/>
        </p:nvSpPr>
        <p:spPr>
          <a:xfrm>
            <a:off x="1745175" y="4435625"/>
            <a:ext cx="535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sensitivity=1,  epsilon=0.5, delta = 1e-5</a:t>
            </a:r>
            <a:endParaRPr sz="2200" b="1">
              <a:solidFill>
                <a:schemeClr val="dk2"/>
              </a:solidFill>
            </a:endParaRPr>
          </a:p>
        </p:txBody>
      </p:sp>
      <p:sp>
        <p:nvSpPr>
          <p:cNvPr id="233" name="Google Shape;233;p36"/>
          <p:cNvSpPr txBox="1"/>
          <p:nvPr/>
        </p:nvSpPr>
        <p:spPr>
          <a:xfrm>
            <a:off x="2182650" y="1013950"/>
            <a:ext cx="1516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No noise</a:t>
            </a:r>
            <a:endParaRPr sz="2200" b="1">
              <a:solidFill>
                <a:schemeClr val="dk2"/>
              </a:solidFill>
            </a:endParaRPr>
          </a:p>
        </p:txBody>
      </p:sp>
      <p:pic>
        <p:nvPicPr>
          <p:cNvPr id="234" name="Google Shape;234;p36"/>
          <p:cNvPicPr preferRelativeResize="0"/>
          <p:nvPr/>
        </p:nvPicPr>
        <p:blipFill>
          <a:blip r:embed="rId4">
            <a:alphaModFix/>
          </a:blip>
          <a:stretch>
            <a:fillRect/>
          </a:stretch>
        </p:blipFill>
        <p:spPr>
          <a:xfrm>
            <a:off x="4379125" y="1638000"/>
            <a:ext cx="4353625" cy="2505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ctrTitle"/>
          </p:nvPr>
        </p:nvSpPr>
        <p:spPr>
          <a:xfrm>
            <a:off x="92825" y="91075"/>
            <a:ext cx="8520600" cy="6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APPLYING GDP to CONTINUOUS FEATURES</a:t>
            </a:r>
            <a:endParaRPr sz="2500" b="1"/>
          </a:p>
        </p:txBody>
      </p:sp>
      <p:sp>
        <p:nvSpPr>
          <p:cNvPr id="240" name="Google Shape;240;p37"/>
          <p:cNvSpPr txBox="1"/>
          <p:nvPr/>
        </p:nvSpPr>
        <p:spPr>
          <a:xfrm>
            <a:off x="166650" y="3587450"/>
            <a:ext cx="8584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2"/>
                </a:solidFill>
              </a:rPr>
              <a:t>We are not sure if the change (variance difference) could result in overfitting or underfitting the noise data.</a:t>
            </a:r>
            <a:r>
              <a:rPr lang="en" sz="2000" b="1">
                <a:solidFill>
                  <a:schemeClr val="dk2"/>
                </a:solidFill>
              </a:rPr>
              <a:t> Let’s directly compare ML performance!</a:t>
            </a:r>
            <a:endParaRPr sz="2000" b="1">
              <a:solidFill>
                <a:schemeClr val="dk2"/>
              </a:solidFill>
            </a:endParaRPr>
          </a:p>
        </p:txBody>
      </p:sp>
      <p:pic>
        <p:nvPicPr>
          <p:cNvPr id="241" name="Google Shape;241;p37"/>
          <p:cNvPicPr preferRelativeResize="0"/>
          <p:nvPr/>
        </p:nvPicPr>
        <p:blipFill>
          <a:blip r:embed="rId3">
            <a:alphaModFix/>
          </a:blip>
          <a:stretch>
            <a:fillRect/>
          </a:stretch>
        </p:blipFill>
        <p:spPr>
          <a:xfrm>
            <a:off x="212650" y="1117500"/>
            <a:ext cx="3549025" cy="2104275"/>
          </a:xfrm>
          <a:prstGeom prst="rect">
            <a:avLst/>
          </a:prstGeom>
          <a:noFill/>
          <a:ln>
            <a:noFill/>
          </a:ln>
        </p:spPr>
      </p:pic>
      <p:pic>
        <p:nvPicPr>
          <p:cNvPr id="242" name="Google Shape;242;p37"/>
          <p:cNvPicPr preferRelativeResize="0"/>
          <p:nvPr/>
        </p:nvPicPr>
        <p:blipFill>
          <a:blip r:embed="rId4">
            <a:alphaModFix/>
          </a:blip>
          <a:stretch>
            <a:fillRect/>
          </a:stretch>
        </p:blipFill>
        <p:spPr>
          <a:xfrm>
            <a:off x="4396750" y="1054775"/>
            <a:ext cx="4234275" cy="216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ctrTitle"/>
          </p:nvPr>
        </p:nvSpPr>
        <p:spPr>
          <a:xfrm>
            <a:off x="92825" y="91075"/>
            <a:ext cx="8520600" cy="6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ML PERFORMANCE COMPARISION </a:t>
            </a:r>
            <a:endParaRPr sz="2500" b="1"/>
          </a:p>
        </p:txBody>
      </p:sp>
      <p:sp>
        <p:nvSpPr>
          <p:cNvPr id="248" name="Google Shape;248;p38"/>
          <p:cNvSpPr txBox="1"/>
          <p:nvPr/>
        </p:nvSpPr>
        <p:spPr>
          <a:xfrm>
            <a:off x="943500" y="785338"/>
            <a:ext cx="173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 GDP</a:t>
            </a:r>
            <a:endParaRPr sz="2200" b="1">
              <a:solidFill>
                <a:schemeClr val="dk2"/>
              </a:solidFill>
            </a:endParaRPr>
          </a:p>
        </p:txBody>
      </p:sp>
      <p:sp>
        <p:nvSpPr>
          <p:cNvPr id="249" name="Google Shape;249;p38"/>
          <p:cNvSpPr/>
          <p:nvPr/>
        </p:nvSpPr>
        <p:spPr>
          <a:xfrm>
            <a:off x="1615925" y="712150"/>
            <a:ext cx="563100" cy="6696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8"/>
          <p:cNvSpPr txBox="1"/>
          <p:nvPr/>
        </p:nvSpPr>
        <p:spPr>
          <a:xfrm>
            <a:off x="6149425" y="785338"/>
            <a:ext cx="173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 GDP</a:t>
            </a:r>
            <a:endParaRPr sz="2200" b="1">
              <a:solidFill>
                <a:schemeClr val="dk2"/>
              </a:solidFill>
            </a:endParaRPr>
          </a:p>
        </p:txBody>
      </p:sp>
      <p:sp>
        <p:nvSpPr>
          <p:cNvPr id="251" name="Google Shape;251;p38"/>
          <p:cNvSpPr txBox="1"/>
          <p:nvPr/>
        </p:nvSpPr>
        <p:spPr>
          <a:xfrm>
            <a:off x="1052950" y="4359425"/>
            <a:ext cx="6839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2"/>
                </a:solidFill>
              </a:rPr>
              <a:t>Models performance does not significantly change after applying GDP </a:t>
            </a:r>
            <a:endParaRPr sz="1500" b="1">
              <a:solidFill>
                <a:schemeClr val="dk2"/>
              </a:solidFill>
            </a:endParaRPr>
          </a:p>
          <a:p>
            <a:pPr marL="0" lvl="0" indent="0" algn="l" rtl="0">
              <a:spcBef>
                <a:spcPts val="0"/>
              </a:spcBef>
              <a:spcAft>
                <a:spcPts val="0"/>
              </a:spcAft>
              <a:buNone/>
            </a:pPr>
            <a:r>
              <a:rPr lang="en" sz="1500" b="1">
                <a:solidFill>
                  <a:schemeClr val="dk2"/>
                </a:solidFill>
              </a:rPr>
              <a:t>with the optimal ε on the continuous features</a:t>
            </a:r>
            <a:endParaRPr sz="1500" b="1">
              <a:solidFill>
                <a:schemeClr val="dk2"/>
              </a:solidFill>
            </a:endParaRPr>
          </a:p>
        </p:txBody>
      </p:sp>
      <p:sp>
        <p:nvSpPr>
          <p:cNvPr id="252" name="Google Shape;252;p38"/>
          <p:cNvSpPr txBox="1"/>
          <p:nvPr/>
        </p:nvSpPr>
        <p:spPr>
          <a:xfrm>
            <a:off x="2106450" y="785350"/>
            <a:ext cx="1516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No noise</a:t>
            </a:r>
            <a:endParaRPr sz="2200" b="1">
              <a:solidFill>
                <a:schemeClr val="dk2"/>
              </a:solidFill>
            </a:endParaRPr>
          </a:p>
        </p:txBody>
      </p:sp>
      <p:pic>
        <p:nvPicPr>
          <p:cNvPr id="253" name="Google Shape;253;p38"/>
          <p:cNvPicPr preferRelativeResize="0"/>
          <p:nvPr/>
        </p:nvPicPr>
        <p:blipFill>
          <a:blip r:embed="rId3">
            <a:alphaModFix/>
          </a:blip>
          <a:stretch>
            <a:fillRect/>
          </a:stretch>
        </p:blipFill>
        <p:spPr>
          <a:xfrm>
            <a:off x="1052950" y="1308552"/>
            <a:ext cx="2679450" cy="2938138"/>
          </a:xfrm>
          <a:prstGeom prst="rect">
            <a:avLst/>
          </a:prstGeom>
          <a:noFill/>
          <a:ln>
            <a:noFill/>
          </a:ln>
        </p:spPr>
      </p:pic>
      <p:pic>
        <p:nvPicPr>
          <p:cNvPr id="254" name="Google Shape;254;p38"/>
          <p:cNvPicPr preferRelativeResize="0"/>
          <p:nvPr/>
        </p:nvPicPr>
        <p:blipFill>
          <a:blip r:embed="rId4">
            <a:alphaModFix/>
          </a:blip>
          <a:stretch>
            <a:fillRect/>
          </a:stretch>
        </p:blipFill>
        <p:spPr>
          <a:xfrm>
            <a:off x="5135500" y="1374252"/>
            <a:ext cx="2679450" cy="280674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a:spLocks noGrp="1"/>
          </p:cNvSpPr>
          <p:nvPr>
            <p:ph type="ctrTitle"/>
          </p:nvPr>
        </p:nvSpPr>
        <p:spPr>
          <a:xfrm>
            <a:off x="16625" y="-450"/>
            <a:ext cx="8520600" cy="53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APPLYING GDP to CATEGORICAL FEATURES</a:t>
            </a:r>
            <a:endParaRPr sz="2200" b="1"/>
          </a:p>
        </p:txBody>
      </p:sp>
      <p:sp>
        <p:nvSpPr>
          <p:cNvPr id="260" name="Google Shape;260;p39"/>
          <p:cNvSpPr txBox="1"/>
          <p:nvPr/>
        </p:nvSpPr>
        <p:spPr>
          <a:xfrm>
            <a:off x="1197500" y="4744350"/>
            <a:ext cx="325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Figure 3.4 Model training process </a:t>
            </a:r>
            <a:endParaRPr/>
          </a:p>
        </p:txBody>
      </p:sp>
      <p:pic>
        <p:nvPicPr>
          <p:cNvPr id="261" name="Google Shape;261;p39"/>
          <p:cNvPicPr preferRelativeResize="0"/>
          <p:nvPr/>
        </p:nvPicPr>
        <p:blipFill>
          <a:blip r:embed="rId3">
            <a:alphaModFix/>
          </a:blip>
          <a:stretch>
            <a:fillRect/>
          </a:stretch>
        </p:blipFill>
        <p:spPr>
          <a:xfrm>
            <a:off x="6092525" y="1900200"/>
            <a:ext cx="2673300" cy="2844150"/>
          </a:xfrm>
          <a:prstGeom prst="rect">
            <a:avLst/>
          </a:prstGeom>
          <a:noFill/>
          <a:ln>
            <a:noFill/>
          </a:ln>
        </p:spPr>
      </p:pic>
      <p:pic>
        <p:nvPicPr>
          <p:cNvPr id="262" name="Google Shape;262;p39"/>
          <p:cNvPicPr preferRelativeResize="0"/>
          <p:nvPr/>
        </p:nvPicPr>
        <p:blipFill>
          <a:blip r:embed="rId4">
            <a:alphaModFix/>
          </a:blip>
          <a:stretch>
            <a:fillRect/>
          </a:stretch>
        </p:blipFill>
        <p:spPr>
          <a:xfrm>
            <a:off x="762000" y="760650"/>
            <a:ext cx="4431996" cy="3907500"/>
          </a:xfrm>
          <a:prstGeom prst="rect">
            <a:avLst/>
          </a:prstGeom>
          <a:noFill/>
          <a:ln>
            <a:noFill/>
          </a:ln>
        </p:spPr>
      </p:pic>
      <p:sp>
        <p:nvSpPr>
          <p:cNvPr id="263" name="Google Shape;263;p39"/>
          <p:cNvSpPr txBox="1"/>
          <p:nvPr/>
        </p:nvSpPr>
        <p:spPr>
          <a:xfrm>
            <a:off x="5985475" y="1070700"/>
            <a:ext cx="3009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CC0000"/>
                </a:solidFill>
              </a:rPr>
              <a:t>The only change in the ML pipelines is data quality</a:t>
            </a:r>
            <a:endParaRPr sz="1700">
              <a:solidFill>
                <a:srgbClr val="CC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0"/>
          <p:cNvSpPr txBox="1">
            <a:spLocks noGrp="1"/>
          </p:cNvSpPr>
          <p:nvPr>
            <p:ph type="ctrTitle"/>
          </p:nvPr>
        </p:nvSpPr>
        <p:spPr>
          <a:xfrm>
            <a:off x="92825" y="91075"/>
            <a:ext cx="8520600" cy="6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APPLYING GDP to CATEGORICAL FEATURES</a:t>
            </a:r>
            <a:endParaRPr sz="2500" b="1"/>
          </a:p>
        </p:txBody>
      </p:sp>
      <p:sp>
        <p:nvSpPr>
          <p:cNvPr id="269" name="Google Shape;269;p40"/>
          <p:cNvSpPr txBox="1"/>
          <p:nvPr/>
        </p:nvSpPr>
        <p:spPr>
          <a:xfrm>
            <a:off x="943500" y="1013938"/>
            <a:ext cx="173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 GDP</a:t>
            </a:r>
            <a:endParaRPr sz="2200" b="1">
              <a:solidFill>
                <a:schemeClr val="dk2"/>
              </a:solidFill>
            </a:endParaRPr>
          </a:p>
        </p:txBody>
      </p:sp>
      <p:sp>
        <p:nvSpPr>
          <p:cNvPr id="270" name="Google Shape;270;p40"/>
          <p:cNvSpPr/>
          <p:nvPr/>
        </p:nvSpPr>
        <p:spPr>
          <a:xfrm>
            <a:off x="1506475" y="804850"/>
            <a:ext cx="672600" cy="8055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0"/>
          <p:cNvSpPr txBox="1"/>
          <p:nvPr/>
        </p:nvSpPr>
        <p:spPr>
          <a:xfrm>
            <a:off x="5539825" y="1013938"/>
            <a:ext cx="173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 GDP Data</a:t>
            </a:r>
            <a:endParaRPr sz="2200" b="1">
              <a:solidFill>
                <a:schemeClr val="dk2"/>
              </a:solidFill>
            </a:endParaRPr>
          </a:p>
        </p:txBody>
      </p:sp>
      <p:sp>
        <p:nvSpPr>
          <p:cNvPr id="272" name="Google Shape;272;p40"/>
          <p:cNvSpPr txBox="1"/>
          <p:nvPr/>
        </p:nvSpPr>
        <p:spPr>
          <a:xfrm>
            <a:off x="1745175" y="4435625"/>
            <a:ext cx="535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sensitivity=1,  epsilon=0.5, delta = 1e-5</a:t>
            </a:r>
            <a:endParaRPr sz="2200" b="1">
              <a:solidFill>
                <a:schemeClr val="dk2"/>
              </a:solidFill>
            </a:endParaRPr>
          </a:p>
        </p:txBody>
      </p:sp>
      <p:pic>
        <p:nvPicPr>
          <p:cNvPr id="273" name="Google Shape;273;p40"/>
          <p:cNvPicPr preferRelativeResize="0"/>
          <p:nvPr/>
        </p:nvPicPr>
        <p:blipFill>
          <a:blip r:embed="rId3">
            <a:alphaModFix/>
          </a:blip>
          <a:stretch>
            <a:fillRect/>
          </a:stretch>
        </p:blipFill>
        <p:spPr>
          <a:xfrm>
            <a:off x="207175" y="1619525"/>
            <a:ext cx="3136325" cy="2307425"/>
          </a:xfrm>
          <a:prstGeom prst="rect">
            <a:avLst/>
          </a:prstGeom>
          <a:noFill/>
          <a:ln>
            <a:noFill/>
          </a:ln>
        </p:spPr>
      </p:pic>
      <p:pic>
        <p:nvPicPr>
          <p:cNvPr id="274" name="Google Shape;274;p40"/>
          <p:cNvPicPr preferRelativeResize="0"/>
          <p:nvPr/>
        </p:nvPicPr>
        <p:blipFill>
          <a:blip r:embed="rId4">
            <a:alphaModFix/>
          </a:blip>
          <a:stretch>
            <a:fillRect/>
          </a:stretch>
        </p:blipFill>
        <p:spPr>
          <a:xfrm>
            <a:off x="3818900" y="1619525"/>
            <a:ext cx="5208925" cy="2307425"/>
          </a:xfrm>
          <a:prstGeom prst="rect">
            <a:avLst/>
          </a:prstGeom>
          <a:noFill/>
          <a:ln>
            <a:noFill/>
          </a:ln>
        </p:spPr>
      </p:pic>
      <p:sp>
        <p:nvSpPr>
          <p:cNvPr id="275" name="Google Shape;275;p40"/>
          <p:cNvSpPr txBox="1"/>
          <p:nvPr/>
        </p:nvSpPr>
        <p:spPr>
          <a:xfrm>
            <a:off x="2106450" y="1013950"/>
            <a:ext cx="1516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No noise</a:t>
            </a:r>
            <a:endParaRPr sz="2200" b="1">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ctrTitle"/>
          </p:nvPr>
        </p:nvSpPr>
        <p:spPr>
          <a:xfrm>
            <a:off x="92825" y="91075"/>
            <a:ext cx="8520600" cy="6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ML PERFORMANCE COMPARISION </a:t>
            </a:r>
            <a:endParaRPr sz="2500" b="1"/>
          </a:p>
        </p:txBody>
      </p:sp>
      <p:sp>
        <p:nvSpPr>
          <p:cNvPr id="281" name="Google Shape;281;p41"/>
          <p:cNvSpPr txBox="1"/>
          <p:nvPr/>
        </p:nvSpPr>
        <p:spPr>
          <a:xfrm>
            <a:off x="943500" y="1013938"/>
            <a:ext cx="173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 GDP</a:t>
            </a:r>
            <a:endParaRPr sz="2200" b="1">
              <a:solidFill>
                <a:schemeClr val="dk2"/>
              </a:solidFill>
            </a:endParaRPr>
          </a:p>
        </p:txBody>
      </p:sp>
      <p:sp>
        <p:nvSpPr>
          <p:cNvPr id="282" name="Google Shape;282;p41"/>
          <p:cNvSpPr/>
          <p:nvPr/>
        </p:nvSpPr>
        <p:spPr>
          <a:xfrm>
            <a:off x="1615925" y="940750"/>
            <a:ext cx="563100" cy="6696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1"/>
          <p:cNvSpPr txBox="1"/>
          <p:nvPr/>
        </p:nvSpPr>
        <p:spPr>
          <a:xfrm>
            <a:off x="6149425" y="1013938"/>
            <a:ext cx="1739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 GDP</a:t>
            </a:r>
            <a:endParaRPr sz="2200" b="1">
              <a:solidFill>
                <a:schemeClr val="dk2"/>
              </a:solidFill>
            </a:endParaRPr>
          </a:p>
        </p:txBody>
      </p:sp>
      <p:pic>
        <p:nvPicPr>
          <p:cNvPr id="284" name="Google Shape;284;p41"/>
          <p:cNvPicPr preferRelativeResize="0"/>
          <p:nvPr/>
        </p:nvPicPr>
        <p:blipFill>
          <a:blip r:embed="rId3">
            <a:alphaModFix/>
          </a:blip>
          <a:stretch>
            <a:fillRect/>
          </a:stretch>
        </p:blipFill>
        <p:spPr>
          <a:xfrm>
            <a:off x="1007225" y="1472618"/>
            <a:ext cx="2726875" cy="2816432"/>
          </a:xfrm>
          <a:prstGeom prst="rect">
            <a:avLst/>
          </a:prstGeom>
          <a:noFill/>
          <a:ln>
            <a:noFill/>
          </a:ln>
        </p:spPr>
      </p:pic>
      <p:pic>
        <p:nvPicPr>
          <p:cNvPr id="285" name="Google Shape;285;p41"/>
          <p:cNvPicPr preferRelativeResize="0"/>
          <p:nvPr/>
        </p:nvPicPr>
        <p:blipFill>
          <a:blip r:embed="rId4">
            <a:alphaModFix/>
          </a:blip>
          <a:stretch>
            <a:fillRect/>
          </a:stretch>
        </p:blipFill>
        <p:spPr>
          <a:xfrm>
            <a:off x="4811925" y="1507800"/>
            <a:ext cx="2693541" cy="2816425"/>
          </a:xfrm>
          <a:prstGeom prst="rect">
            <a:avLst/>
          </a:prstGeom>
          <a:noFill/>
          <a:ln>
            <a:noFill/>
          </a:ln>
        </p:spPr>
      </p:pic>
      <p:sp>
        <p:nvSpPr>
          <p:cNvPr id="286" name="Google Shape;286;p41"/>
          <p:cNvSpPr txBox="1"/>
          <p:nvPr/>
        </p:nvSpPr>
        <p:spPr>
          <a:xfrm>
            <a:off x="939600" y="4359425"/>
            <a:ext cx="732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2"/>
                </a:solidFill>
              </a:rPr>
              <a:t>Models performance does not significantly change after applying GDP </a:t>
            </a:r>
            <a:endParaRPr sz="1500" b="1">
              <a:solidFill>
                <a:schemeClr val="dk2"/>
              </a:solidFill>
            </a:endParaRPr>
          </a:p>
          <a:p>
            <a:pPr marL="0" lvl="0" indent="0" algn="l" rtl="0">
              <a:spcBef>
                <a:spcPts val="0"/>
              </a:spcBef>
              <a:spcAft>
                <a:spcPts val="0"/>
              </a:spcAft>
              <a:buNone/>
            </a:pPr>
            <a:r>
              <a:rPr lang="en" sz="1500" b="1">
                <a:solidFill>
                  <a:schemeClr val="dk2"/>
                </a:solidFill>
              </a:rPr>
              <a:t>with the optimal ε on the categorical features</a:t>
            </a:r>
            <a:endParaRPr sz="1500" b="1">
              <a:solidFill>
                <a:schemeClr val="dk2"/>
              </a:solidFill>
            </a:endParaRPr>
          </a:p>
        </p:txBody>
      </p:sp>
      <p:sp>
        <p:nvSpPr>
          <p:cNvPr id="287" name="Google Shape;287;p41"/>
          <p:cNvSpPr txBox="1"/>
          <p:nvPr/>
        </p:nvSpPr>
        <p:spPr>
          <a:xfrm>
            <a:off x="2106450" y="1013950"/>
            <a:ext cx="1516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rPr>
              <a:t>No noise</a:t>
            </a:r>
            <a:endParaRPr sz="2200" b="1">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394600" y="1373525"/>
            <a:ext cx="8246850" cy="1973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ctrTitle"/>
          </p:nvPr>
        </p:nvSpPr>
        <p:spPr>
          <a:xfrm>
            <a:off x="92825" y="91075"/>
            <a:ext cx="8520600" cy="6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t>Conclusion</a:t>
            </a:r>
            <a:endParaRPr sz="2500" b="1"/>
          </a:p>
        </p:txBody>
      </p:sp>
      <p:sp>
        <p:nvSpPr>
          <p:cNvPr id="293" name="Google Shape;293;p42"/>
          <p:cNvSpPr txBox="1"/>
          <p:nvPr/>
        </p:nvSpPr>
        <p:spPr>
          <a:xfrm>
            <a:off x="224500" y="1107900"/>
            <a:ext cx="8843100" cy="23397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 sz="2000" b="1"/>
              <a:t>Hospital shared noise data with </a:t>
            </a:r>
            <a:r>
              <a:rPr lang="en" sz="2000" b="1">
                <a:solidFill>
                  <a:srgbClr val="990000"/>
                </a:solidFill>
              </a:rPr>
              <a:t>optimal privacy budget</a:t>
            </a:r>
            <a:endParaRPr sz="2000" b="1">
              <a:solidFill>
                <a:srgbClr val="990000"/>
              </a:solidFill>
            </a:endParaRPr>
          </a:p>
          <a:p>
            <a:pPr marL="457200" lvl="0" indent="-355600" algn="l" rtl="0">
              <a:spcBef>
                <a:spcPts val="0"/>
              </a:spcBef>
              <a:spcAft>
                <a:spcPts val="0"/>
              </a:spcAft>
              <a:buSzPts val="2000"/>
              <a:buChar char="❏"/>
            </a:pPr>
            <a:r>
              <a:rPr lang="en" sz="2000" b="1">
                <a:solidFill>
                  <a:srgbClr val="990000"/>
                </a:solidFill>
              </a:rPr>
              <a:t>Achieved balance</a:t>
            </a:r>
            <a:r>
              <a:rPr lang="en" sz="2000" b="1"/>
              <a:t> between privacy and utility</a:t>
            </a:r>
            <a:endParaRPr sz="2000" b="1"/>
          </a:p>
          <a:p>
            <a:pPr marL="457200" lvl="0" indent="0" algn="l" rtl="0">
              <a:spcBef>
                <a:spcPts val="0"/>
              </a:spcBef>
              <a:spcAft>
                <a:spcPts val="0"/>
              </a:spcAft>
              <a:buNone/>
            </a:pPr>
            <a:endParaRPr sz="2000" b="1"/>
          </a:p>
          <a:p>
            <a:pPr marL="457200" lvl="0" indent="-355600" algn="l" rtl="0">
              <a:spcBef>
                <a:spcPts val="0"/>
              </a:spcBef>
              <a:spcAft>
                <a:spcPts val="0"/>
              </a:spcAft>
              <a:buSzPts val="2000"/>
              <a:buChar char="❏"/>
            </a:pPr>
            <a:r>
              <a:rPr lang="en" sz="2000" b="1"/>
              <a:t>Optimal privacy budget </a:t>
            </a:r>
            <a:r>
              <a:rPr lang="en" sz="2000" b="1">
                <a:solidFill>
                  <a:srgbClr val="990000"/>
                </a:solidFill>
              </a:rPr>
              <a:t>did not compromise statistical information</a:t>
            </a:r>
            <a:endParaRPr sz="2000" b="1">
              <a:solidFill>
                <a:srgbClr val="990000"/>
              </a:solidFill>
            </a:endParaRPr>
          </a:p>
          <a:p>
            <a:pPr marL="457200" lvl="0" indent="0" algn="l" rtl="0">
              <a:spcBef>
                <a:spcPts val="0"/>
              </a:spcBef>
              <a:spcAft>
                <a:spcPts val="0"/>
              </a:spcAft>
              <a:buNone/>
            </a:pPr>
            <a:endParaRPr sz="2000" b="1"/>
          </a:p>
          <a:p>
            <a:pPr marL="457200" lvl="0" indent="-355600" algn="l" rtl="0">
              <a:spcBef>
                <a:spcPts val="0"/>
              </a:spcBef>
              <a:spcAft>
                <a:spcPts val="0"/>
              </a:spcAft>
              <a:buSzPts val="2000"/>
              <a:buChar char="❏"/>
            </a:pPr>
            <a:r>
              <a:rPr lang="en" sz="2000" b="1"/>
              <a:t>Privacy budget's impact on continuous and categorical features </a:t>
            </a:r>
            <a:r>
              <a:rPr lang="en" sz="2000" b="1">
                <a:solidFill>
                  <a:srgbClr val="990000"/>
                </a:solidFill>
              </a:rPr>
              <a:t>deemed negligible</a:t>
            </a:r>
            <a:r>
              <a:rPr lang="en" sz="2000" b="1"/>
              <a:t> in these 7 models </a:t>
            </a:r>
            <a:endParaRPr sz="20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Challenge</a:t>
            </a:r>
            <a:endParaRPr b="1"/>
          </a:p>
        </p:txBody>
      </p:sp>
      <p:sp>
        <p:nvSpPr>
          <p:cNvPr id="299" name="Google Shape;299;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t>The accuracy of the machine learning models on the original heart disease dataset was below 50%, it was difficult to meaningfully compare the performance of the models before and after applying Gaussian differential privacy. After performing proper feature engineering, the accuracy of the models has been increased to a level where meaningful comparisons can be made.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20" b="1"/>
              <a:t>Reference</a:t>
            </a:r>
            <a:endParaRPr sz="2520" b="1"/>
          </a:p>
        </p:txBody>
      </p:sp>
      <p:sp>
        <p:nvSpPr>
          <p:cNvPr id="305" name="Google Shape;30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[1] Dong, J., Roth, A., &amp; Su, W. J. (2022). Gaussian differential privacy. Journal of the Royal Statistical Society Series B: Statistical Methodology, 84(1), 3–37. https://doi.org/10.1111/rssb.12454</a:t>
            </a:r>
            <a:endParaRPr sz="1400"/>
          </a:p>
          <a:p>
            <a:pPr marL="0" lvl="0" indent="0" algn="l" rtl="0">
              <a:spcBef>
                <a:spcPts val="1200"/>
              </a:spcBef>
              <a:spcAft>
                <a:spcPts val="0"/>
              </a:spcAft>
              <a:buClr>
                <a:schemeClr val="dk1"/>
              </a:buClr>
              <a:buSzPts val="1100"/>
              <a:buFont typeface="Arial"/>
              <a:buNone/>
            </a:pPr>
            <a:r>
              <a:rPr lang="en" sz="1400"/>
              <a:t>[2] Dwork, C., &amp; Smith, A. (2010). Differential privacy for statistics: What we know and what we want to learn. Journal of Privacy and Confidentiality, 1(2). </a:t>
            </a:r>
            <a:r>
              <a:rPr lang="en" sz="1400" u="sng">
                <a:solidFill>
                  <a:schemeClr val="hlink"/>
                </a:solidFill>
                <a:hlinkClick r:id="rId3"/>
              </a:rPr>
              <a:t>https://doi.org/10.29012/jpc.v1i2.570</a:t>
            </a:r>
            <a:endParaRPr sz="1400"/>
          </a:p>
          <a:p>
            <a:pPr marL="0" lvl="0" indent="0" algn="l" rtl="0">
              <a:spcBef>
                <a:spcPts val="1200"/>
              </a:spcBef>
              <a:spcAft>
                <a:spcPts val="0"/>
              </a:spcAft>
              <a:buClr>
                <a:schemeClr val="dk1"/>
              </a:buClr>
              <a:buSzPts val="1100"/>
              <a:buFont typeface="Arial"/>
              <a:buNone/>
            </a:pPr>
            <a:r>
              <a:rPr lang="en" sz="1400"/>
              <a:t>[3] Borja Balle 1 Yu-Xiang Wang 2 3. Improving the Gaussian Mechanism for Differential Privacy: Analytical Calibration and Optimal Denoising</a:t>
            </a:r>
            <a:endParaRPr sz="1400"/>
          </a:p>
          <a:p>
            <a:pPr marL="0" lvl="0" indent="0" algn="l" rtl="0">
              <a:spcBef>
                <a:spcPts val="1200"/>
              </a:spcBef>
              <a:spcAft>
                <a:spcPts val="0"/>
              </a:spcAft>
              <a:buClr>
                <a:schemeClr val="dk1"/>
              </a:buClr>
              <a:buSzPts val="1100"/>
              <a:buFont typeface="Arial"/>
              <a:buNone/>
            </a:pPr>
            <a:endParaRPr sz="1400"/>
          </a:p>
          <a:p>
            <a:pPr marL="0" lvl="0" indent="0" algn="l" rtl="0">
              <a:spcBef>
                <a:spcPts val="1200"/>
              </a:spcBef>
              <a:spcAft>
                <a:spcPts val="12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a:off x="15975" y="25425"/>
            <a:ext cx="8520600" cy="792600"/>
          </a:xfrm>
          <a:prstGeom prst="rect">
            <a:avLst/>
          </a:prstGeom>
        </p:spPr>
        <p:txBody>
          <a:bodyPr spcFirstLastPara="1" wrap="square" lIns="91425" tIns="91425" rIns="91425" bIns="91425" anchor="b" anchorCtr="0">
            <a:normAutofit fontScale="90000"/>
          </a:bodyPr>
          <a:lstStyle/>
          <a:p>
            <a:pPr marL="0" lvl="0" indent="0" algn="just" rtl="0">
              <a:lnSpc>
                <a:spcPct val="240833"/>
              </a:lnSpc>
              <a:spcBef>
                <a:spcPts val="2400"/>
              </a:spcBef>
              <a:spcAft>
                <a:spcPts val="600"/>
              </a:spcAft>
              <a:buNone/>
            </a:pPr>
            <a:r>
              <a:rPr lang="en" sz="3500" b="1">
                <a:latin typeface="等线"/>
                <a:ea typeface="等线"/>
                <a:cs typeface="等线"/>
                <a:sym typeface="等线"/>
              </a:rPr>
              <a:t>Introduction to GDP</a:t>
            </a:r>
            <a:endParaRPr sz="3500"/>
          </a:p>
        </p:txBody>
      </p:sp>
      <p:sp>
        <p:nvSpPr>
          <p:cNvPr id="77" name="Google Shape;77;p16"/>
          <p:cNvSpPr txBox="1"/>
          <p:nvPr/>
        </p:nvSpPr>
        <p:spPr>
          <a:xfrm>
            <a:off x="139950" y="961250"/>
            <a:ext cx="88641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Gaussian Differential Privacy is a technique for protecting the privacy of individuals in a dataset.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The core idea of Gaussian Differential Privacy is to add random noise to the data before releasing it. The amount of noise added depends on the sensitivity of the data.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The amount of noise added is determined by the sensitivity of the query and desired level of privacy protection.</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Noise added is drawn from gaussian distribution. Amount of noise added depends on standard deviation of GD.</a:t>
            </a: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en" sz="1800"/>
              <a:t>Smaller the epsilon value, stronger the privacy of data. </a:t>
            </a:r>
            <a:endParaRPr sz="1800"/>
          </a:p>
          <a:p>
            <a:pPr marL="0" lvl="0" indent="0" algn="l" rtl="0">
              <a:spcBef>
                <a:spcPts val="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GAUSSIAN MECHANISM</a:t>
            </a:r>
            <a:endParaRPr b="1"/>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lnSpc>
                <a:spcPct val="95000"/>
              </a:lnSpc>
              <a:spcBef>
                <a:spcPts val="1200"/>
              </a:spcBef>
              <a:spcAft>
                <a:spcPts val="0"/>
              </a:spcAft>
              <a:buClr>
                <a:srgbClr val="202124"/>
              </a:buClr>
              <a:buSzPts val="2200"/>
              <a:buChar char="●"/>
            </a:pPr>
            <a:r>
              <a:rPr lang="en" sz="2200"/>
              <a:t>Probability of the mechanism outputting a result in S for the original dataset D should not be much larger than the probability of it outputting a result in S for the neighboring dataset D’, where "not much larger" is defined by the parameter ε.</a:t>
            </a:r>
            <a:r>
              <a:rPr lang="en" sz="2200">
                <a:solidFill>
                  <a:srgbClr val="202124"/>
                </a:solidFill>
                <a:highlight>
                  <a:srgbClr val="FFFFFF"/>
                </a:highlight>
              </a:rPr>
              <a:t> </a:t>
            </a:r>
            <a:endParaRPr b="1" i="1">
              <a:solidFill>
                <a:schemeClr val="dk1"/>
              </a:solidFill>
            </a:endParaRPr>
          </a:p>
          <a:p>
            <a:pPr marL="0" lvl="0" indent="0" algn="ctr" rtl="0">
              <a:lnSpc>
                <a:spcPct val="95000"/>
              </a:lnSpc>
              <a:spcBef>
                <a:spcPts val="1200"/>
              </a:spcBef>
              <a:spcAft>
                <a:spcPts val="0"/>
              </a:spcAft>
              <a:buNone/>
            </a:pPr>
            <a:r>
              <a:rPr lang="en" b="1" i="1">
                <a:solidFill>
                  <a:schemeClr val="dk1"/>
                </a:solidFill>
              </a:rPr>
              <a:t>Pr[M(D) </a:t>
            </a:r>
            <a:r>
              <a:rPr lang="en" b="1" i="1">
                <a:solidFill>
                  <a:schemeClr val="dk1"/>
                </a:solidFill>
                <a:latin typeface="Times New Roman"/>
                <a:ea typeface="Times New Roman"/>
                <a:cs typeface="Times New Roman"/>
                <a:sym typeface="Times New Roman"/>
              </a:rPr>
              <a:t>∈</a:t>
            </a:r>
            <a:r>
              <a:rPr lang="en" b="1" i="1">
                <a:solidFill>
                  <a:schemeClr val="dk1"/>
                </a:solidFill>
              </a:rPr>
              <a:t> S ] ≤ Pr[M(D’ ) </a:t>
            </a:r>
            <a:r>
              <a:rPr lang="en" b="1" i="1">
                <a:solidFill>
                  <a:schemeClr val="dk1"/>
                </a:solidFill>
                <a:latin typeface="Times New Roman"/>
                <a:ea typeface="Times New Roman"/>
                <a:cs typeface="Times New Roman"/>
                <a:sym typeface="Times New Roman"/>
              </a:rPr>
              <a:t>∈</a:t>
            </a:r>
            <a:r>
              <a:rPr lang="en" b="1" i="1">
                <a:solidFill>
                  <a:schemeClr val="dk1"/>
                </a:solidFill>
              </a:rPr>
              <a:t> S ]× e</a:t>
            </a:r>
            <a:r>
              <a:rPr lang="en" b="1" i="1" baseline="30000">
                <a:solidFill>
                  <a:schemeClr val="dk1"/>
                </a:solidFill>
              </a:rPr>
              <a:t> </a:t>
            </a:r>
            <a:r>
              <a:rPr lang="en" b="1" i="1" baseline="30000">
                <a:solidFill>
                  <a:srgbClr val="202124"/>
                </a:solidFill>
                <a:highlight>
                  <a:srgbClr val="FFFFFF"/>
                </a:highlight>
              </a:rPr>
              <a:t>ε</a:t>
            </a:r>
            <a:r>
              <a:rPr lang="en" b="1" i="1">
                <a:solidFill>
                  <a:srgbClr val="202124"/>
                </a:solidFill>
                <a:highlight>
                  <a:srgbClr val="FFFFFF"/>
                </a:highlight>
              </a:rPr>
              <a:t> + </a:t>
            </a:r>
            <a:r>
              <a:rPr lang="en" b="1" i="1">
                <a:solidFill>
                  <a:schemeClr val="dk1"/>
                </a:solidFill>
              </a:rPr>
              <a:t>δ</a:t>
            </a:r>
            <a:endParaRPr>
              <a:solidFill>
                <a:srgbClr val="202124"/>
              </a:solidFill>
              <a:highlight>
                <a:srgbClr val="FFFFFF"/>
              </a:highlight>
            </a:endParaRPr>
          </a:p>
          <a:p>
            <a:pPr marL="457200" lvl="0" indent="0" algn="l" rtl="0">
              <a:lnSpc>
                <a:spcPct val="95000"/>
              </a:lnSpc>
              <a:spcBef>
                <a:spcPts val="1200"/>
              </a:spcBef>
              <a:spcAft>
                <a:spcPts val="0"/>
              </a:spcAft>
              <a:buNone/>
            </a:pPr>
            <a:endParaRPr>
              <a:solidFill>
                <a:srgbClr val="202124"/>
              </a:solidFill>
              <a:highlight>
                <a:srgbClr val="FFFFFF"/>
              </a:highlight>
            </a:endParaRPr>
          </a:p>
          <a:p>
            <a:pPr marL="457200" lvl="0" indent="-368300" algn="l" rtl="0">
              <a:lnSpc>
                <a:spcPct val="95000"/>
              </a:lnSpc>
              <a:spcBef>
                <a:spcPts val="1200"/>
              </a:spcBef>
              <a:spcAft>
                <a:spcPts val="0"/>
              </a:spcAft>
              <a:buClr>
                <a:srgbClr val="202124"/>
              </a:buClr>
              <a:buSzPts val="2200"/>
              <a:buChar char="●"/>
            </a:pPr>
            <a:r>
              <a:rPr lang="en" sz="2200"/>
              <a:t>The parameter δ represents the maximum probability by which this condition may be violated (privacy loss parameter).</a:t>
            </a:r>
            <a:endParaRPr sz="2200">
              <a:solidFill>
                <a:srgbClr val="202124"/>
              </a:solidFill>
              <a:highlight>
                <a:srgbClr val="FFFFFF"/>
              </a:highlight>
            </a:endParaRPr>
          </a:p>
          <a:p>
            <a:pPr marL="0" lvl="0" indent="0" algn="l" rtl="0">
              <a:lnSpc>
                <a:spcPct val="95000"/>
              </a:lnSpc>
              <a:spcBef>
                <a:spcPts val="1200"/>
              </a:spcBef>
              <a:spcAft>
                <a:spcPts val="0"/>
              </a:spcAft>
              <a:buSzPts val="688"/>
              <a:buNone/>
            </a:pPr>
            <a:endParaRPr>
              <a:solidFill>
                <a:schemeClr val="dk1"/>
              </a:solidFill>
            </a:endParaRPr>
          </a:p>
          <a:p>
            <a:pPr marL="0" lvl="0" indent="0" algn="l" rtl="0">
              <a:lnSpc>
                <a:spcPct val="95000"/>
              </a:lnSpc>
              <a:spcBef>
                <a:spcPts val="1200"/>
              </a:spcBef>
              <a:spcAft>
                <a:spcPts val="0"/>
              </a:spcAft>
              <a:buSzPts val="688"/>
              <a:buNone/>
            </a:pPr>
            <a:endParaRPr>
              <a:solidFill>
                <a:schemeClr val="dk1"/>
              </a:solidFill>
            </a:endParaRPr>
          </a:p>
          <a:p>
            <a:pPr marL="0" lvl="0" indent="0" algn="l" rtl="0">
              <a:lnSpc>
                <a:spcPct val="95000"/>
              </a:lnSpc>
              <a:spcBef>
                <a:spcPts val="1200"/>
              </a:spcBef>
              <a:spcAft>
                <a:spcPts val="0"/>
              </a:spcAft>
              <a:buClr>
                <a:schemeClr val="dk1"/>
              </a:buClr>
              <a:buSzPts val="688"/>
              <a:buFont typeface="Arial"/>
              <a:buNone/>
            </a:pPr>
            <a:endParaRPr>
              <a:solidFill>
                <a:schemeClr val="dk1"/>
              </a:solidFill>
            </a:endParaRPr>
          </a:p>
          <a:p>
            <a:pPr marL="0" lvl="0" indent="0" algn="l" rtl="0">
              <a:lnSpc>
                <a:spcPct val="95000"/>
              </a:lnSpc>
              <a:spcBef>
                <a:spcPts val="1200"/>
              </a:spcBef>
              <a:spcAft>
                <a:spcPts val="1200"/>
              </a:spcAft>
              <a:buSzPts val="688"/>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ctrTitle"/>
          </p:nvPr>
        </p:nvSpPr>
        <p:spPr>
          <a:xfrm>
            <a:off x="92825" y="91075"/>
            <a:ext cx="8520600" cy="6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1"/>
              <a:t>Walkthrough - Research Topic </a:t>
            </a:r>
            <a:endParaRPr sz="3500" b="1"/>
          </a:p>
        </p:txBody>
      </p:sp>
      <p:sp>
        <p:nvSpPr>
          <p:cNvPr id="89" name="Google Shape;89;p18"/>
          <p:cNvSpPr txBox="1">
            <a:spLocks noGrp="1"/>
          </p:cNvSpPr>
          <p:nvPr>
            <p:ph type="subTitle" idx="1"/>
          </p:nvPr>
        </p:nvSpPr>
        <p:spPr>
          <a:xfrm>
            <a:off x="180325" y="1799400"/>
            <a:ext cx="8748900" cy="319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073763"/>
                </a:solidFill>
              </a:rPr>
              <a:t>By adjusting noise (privacy budge) to balance privacy protection to get a optimal privacy budge</a:t>
            </a:r>
            <a:endParaRPr sz="2000" b="1">
              <a:solidFill>
                <a:srgbClr val="073763"/>
              </a:solidFill>
            </a:endParaRPr>
          </a:p>
          <a:p>
            <a:pPr marL="0" lvl="0" indent="0" algn="l" rtl="0">
              <a:spcBef>
                <a:spcPts val="0"/>
              </a:spcBef>
              <a:spcAft>
                <a:spcPts val="0"/>
              </a:spcAft>
              <a:buNone/>
            </a:pPr>
            <a:endParaRPr sz="2000"/>
          </a:p>
          <a:p>
            <a:pPr marL="457200" lvl="0" indent="-355600" algn="l" rtl="0">
              <a:spcBef>
                <a:spcPts val="0"/>
              </a:spcBef>
              <a:spcAft>
                <a:spcPts val="0"/>
              </a:spcAft>
              <a:buClr>
                <a:srgbClr val="B45F06"/>
              </a:buClr>
              <a:buSzPts val="2000"/>
              <a:buAutoNum type="arabicPeriod"/>
            </a:pPr>
            <a:r>
              <a:rPr lang="en" sz="2000" b="1">
                <a:solidFill>
                  <a:srgbClr val="B45F06"/>
                </a:solidFill>
              </a:rPr>
              <a:t>Proof the utility &amp; privacy of Heart Disease data after applying GDP </a:t>
            </a:r>
            <a:endParaRPr sz="2000" b="1">
              <a:solidFill>
                <a:srgbClr val="B45F06"/>
              </a:solidFill>
            </a:endParaRPr>
          </a:p>
          <a:p>
            <a:pPr marL="0" lvl="0" indent="0" algn="l" rtl="0">
              <a:spcBef>
                <a:spcPts val="0"/>
              </a:spcBef>
              <a:spcAft>
                <a:spcPts val="0"/>
              </a:spcAft>
              <a:buNone/>
            </a:pPr>
            <a:endParaRPr sz="2000" b="1">
              <a:solidFill>
                <a:srgbClr val="B45F06"/>
              </a:solidFill>
            </a:endParaRPr>
          </a:p>
          <a:p>
            <a:pPr marL="457200" lvl="0" indent="-355600" algn="l" rtl="0">
              <a:spcBef>
                <a:spcPts val="0"/>
              </a:spcBef>
              <a:spcAft>
                <a:spcPts val="0"/>
              </a:spcAft>
              <a:buClr>
                <a:srgbClr val="B45F06"/>
              </a:buClr>
              <a:buSzPts val="2000"/>
              <a:buAutoNum type="arabicPeriod"/>
            </a:pPr>
            <a:r>
              <a:rPr lang="en" sz="2000" b="1">
                <a:solidFill>
                  <a:srgbClr val="B45F06"/>
                </a:solidFill>
              </a:rPr>
              <a:t>Verify after applying the optimal privacy budget, if the noise data influence the performance of ML models (</a:t>
            </a:r>
            <a:r>
              <a:rPr lang="en" sz="2000" b="1">
                <a:solidFill>
                  <a:srgbClr val="C00000"/>
                </a:solidFill>
              </a:rPr>
              <a:t>verify the utility of the noise data</a:t>
            </a:r>
            <a:r>
              <a:rPr lang="en" sz="2000" b="1">
                <a:solidFill>
                  <a:srgbClr val="B45F06"/>
                </a:solidFill>
              </a:rPr>
              <a:t>)</a:t>
            </a:r>
            <a:endParaRPr sz="2000" b="1">
              <a:solidFill>
                <a:srgbClr val="B45F06"/>
              </a:solidFill>
            </a:endParaRPr>
          </a:p>
        </p:txBody>
      </p:sp>
      <p:sp>
        <p:nvSpPr>
          <p:cNvPr id="90" name="Google Shape;90;p18"/>
          <p:cNvSpPr txBox="1"/>
          <p:nvPr/>
        </p:nvSpPr>
        <p:spPr>
          <a:xfrm>
            <a:off x="142375" y="894600"/>
            <a:ext cx="87489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rgbClr val="1C4587"/>
                </a:solidFill>
              </a:rPr>
              <a:t>We work on Heart Disease data to study the trade-off between utility and privacy </a:t>
            </a:r>
            <a:endParaRPr sz="2200" b="1">
              <a:solidFill>
                <a:srgbClr val="1C458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86625" y="1167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2400"/>
              </a:spcBef>
              <a:spcAft>
                <a:spcPts val="600"/>
              </a:spcAft>
              <a:buClr>
                <a:schemeClr val="dk1"/>
              </a:buClr>
              <a:buSzPct val="41509"/>
              <a:buFont typeface="Arial"/>
              <a:buNone/>
            </a:pPr>
            <a:r>
              <a:rPr lang="en" sz="2650" b="1"/>
              <a:t>Data Set: Heart Disease </a:t>
            </a:r>
            <a:endParaRPr/>
          </a:p>
        </p:txBody>
      </p:sp>
      <p:pic>
        <p:nvPicPr>
          <p:cNvPr id="96" name="Google Shape;96;p19"/>
          <p:cNvPicPr preferRelativeResize="0"/>
          <p:nvPr/>
        </p:nvPicPr>
        <p:blipFill>
          <a:blip r:embed="rId3">
            <a:alphaModFix/>
          </a:blip>
          <a:stretch>
            <a:fillRect/>
          </a:stretch>
        </p:blipFill>
        <p:spPr>
          <a:xfrm>
            <a:off x="116388" y="1172538"/>
            <a:ext cx="8661075" cy="279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8300" algn="l" rtl="0">
              <a:spcBef>
                <a:spcPts val="1200"/>
              </a:spcBef>
              <a:spcAft>
                <a:spcPts val="0"/>
              </a:spcAft>
              <a:buClr>
                <a:srgbClr val="202124"/>
              </a:buClr>
              <a:buSzPts val="2200"/>
              <a:buChar char="●"/>
            </a:pPr>
            <a:r>
              <a:rPr lang="en" sz="2200">
                <a:solidFill>
                  <a:srgbClr val="202124"/>
                </a:solidFill>
                <a:latin typeface="Times New Roman"/>
                <a:ea typeface="Times New Roman"/>
                <a:cs typeface="Times New Roman"/>
                <a:sym typeface="Times New Roman"/>
              </a:rPr>
              <a:t> </a:t>
            </a:r>
            <a:r>
              <a:rPr lang="en" sz="2200">
                <a:solidFill>
                  <a:srgbClr val="202124"/>
                </a:solidFill>
                <a:highlight>
                  <a:srgbClr val="FFFFFF"/>
                </a:highlight>
              </a:rPr>
              <a:t>According to the Gaussian mechanism, for a function f(x) which returns a number, the following definition of F(x) satisfies (ε, δ) - differential privacy</a:t>
            </a:r>
            <a:endParaRPr sz="2200">
              <a:solidFill>
                <a:srgbClr val="202124"/>
              </a:solidFill>
              <a:highlight>
                <a:srgbClr val="FFFFFF"/>
              </a:highlight>
            </a:endParaRPr>
          </a:p>
          <a:p>
            <a:pPr marL="0" lvl="0" indent="0" algn="l" rtl="0">
              <a:spcBef>
                <a:spcPts val="1200"/>
              </a:spcBef>
              <a:spcAft>
                <a:spcPts val="0"/>
              </a:spcAft>
              <a:buNone/>
            </a:pPr>
            <a:endParaRPr b="1">
              <a:solidFill>
                <a:srgbClr val="202124"/>
              </a:solidFill>
              <a:highlight>
                <a:srgbClr val="FFFFFF"/>
              </a:highlight>
            </a:endParaRPr>
          </a:p>
          <a:p>
            <a:pPr marL="0" lvl="0" indent="0" algn="ctr" rtl="0">
              <a:spcBef>
                <a:spcPts val="1200"/>
              </a:spcBef>
              <a:spcAft>
                <a:spcPts val="0"/>
              </a:spcAft>
              <a:buNone/>
            </a:pPr>
            <a:r>
              <a:rPr lang="en" b="1">
                <a:solidFill>
                  <a:srgbClr val="202124"/>
                </a:solidFill>
                <a:highlight>
                  <a:srgbClr val="FFFFFF"/>
                </a:highlight>
              </a:rPr>
              <a:t>	</a:t>
            </a:r>
            <a:r>
              <a:rPr lang="en" sz="2500" b="1" i="1">
                <a:solidFill>
                  <a:srgbClr val="202124"/>
                </a:solidFill>
                <a:highlight>
                  <a:srgbClr val="FFFFFF"/>
                </a:highlight>
                <a:latin typeface="Trebuchet MS"/>
                <a:ea typeface="Trebuchet MS"/>
                <a:cs typeface="Trebuchet MS"/>
                <a:sym typeface="Trebuchet MS"/>
              </a:rPr>
              <a:t>F(x) = f(x) + N(</a:t>
            </a:r>
            <a:r>
              <a:rPr lang="en" sz="2500" i="1">
                <a:solidFill>
                  <a:srgbClr val="040C28"/>
                </a:solidFill>
                <a:latin typeface="Trebuchet MS"/>
                <a:ea typeface="Trebuchet MS"/>
                <a:cs typeface="Trebuchet MS"/>
                <a:sym typeface="Trebuchet MS"/>
              </a:rPr>
              <a:t>σ)</a:t>
            </a:r>
            <a:endParaRPr sz="2500" b="1" i="1">
              <a:solidFill>
                <a:srgbClr val="202124"/>
              </a:solidFill>
              <a:highlight>
                <a:srgbClr val="FFFFFF"/>
              </a:highlight>
              <a:latin typeface="Trebuchet MS"/>
              <a:ea typeface="Trebuchet MS"/>
              <a:cs typeface="Trebuchet MS"/>
              <a:sym typeface="Trebuchet MS"/>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NOISE CALCULATION</a:t>
            </a:r>
            <a:endParaRPr b="1"/>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457200" lvl="0" indent="0" algn="l" rtl="0">
              <a:spcBef>
                <a:spcPts val="0"/>
              </a:spcBef>
              <a:spcAft>
                <a:spcPts val="0"/>
              </a:spcAft>
              <a:buNone/>
            </a:pPr>
            <a:r>
              <a:rPr lang="en"/>
              <a:t>                 </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339725" algn="l" rtl="0">
              <a:lnSpc>
                <a:spcPct val="150000"/>
              </a:lnSpc>
              <a:spcBef>
                <a:spcPts val="1200"/>
              </a:spcBef>
              <a:spcAft>
                <a:spcPts val="0"/>
              </a:spcAft>
              <a:buSzPct val="100000"/>
              <a:buChar char="●"/>
            </a:pPr>
            <a:r>
              <a:rPr lang="en" sz="2800"/>
              <a:t>We are adding this Normal Distribution Scale to the Output value to get the Noisy Result.</a:t>
            </a:r>
            <a:endParaRPr sz="2800"/>
          </a:p>
          <a:p>
            <a:pPr marL="457200" lvl="0" indent="-339725" algn="l" rtl="0">
              <a:lnSpc>
                <a:spcPct val="150000"/>
              </a:lnSpc>
              <a:spcBef>
                <a:spcPts val="0"/>
              </a:spcBef>
              <a:spcAft>
                <a:spcPts val="0"/>
              </a:spcAft>
              <a:buSzPct val="100000"/>
              <a:buChar char="●"/>
            </a:pPr>
            <a:r>
              <a:rPr lang="en" sz="2800"/>
              <a:t>As we know for Counting queries whose neighboring dataset differ by 1 row, Sensitivity is 1.</a:t>
            </a:r>
            <a:endParaRPr sz="2800"/>
          </a:p>
          <a:p>
            <a:pPr marL="457200" lvl="0" indent="-339725" algn="l" rtl="0">
              <a:lnSpc>
                <a:spcPct val="150000"/>
              </a:lnSpc>
              <a:spcBef>
                <a:spcPts val="0"/>
              </a:spcBef>
              <a:spcAft>
                <a:spcPts val="0"/>
              </a:spcAft>
              <a:buSzPct val="100000"/>
              <a:buChar char="●"/>
            </a:pPr>
            <a:r>
              <a:rPr lang="en" sz="2800"/>
              <a:t>Note: Here Delta is the Failure Probability which should be greater than 0.</a:t>
            </a:r>
            <a:endParaRPr sz="2800"/>
          </a:p>
        </p:txBody>
      </p:sp>
      <p:pic>
        <p:nvPicPr>
          <p:cNvPr id="109" name="Google Shape;109;p21"/>
          <p:cNvPicPr preferRelativeResize="0"/>
          <p:nvPr/>
        </p:nvPicPr>
        <p:blipFill>
          <a:blip r:embed="rId3">
            <a:alphaModFix/>
          </a:blip>
          <a:stretch>
            <a:fillRect/>
          </a:stretch>
        </p:blipFill>
        <p:spPr>
          <a:xfrm>
            <a:off x="895350" y="1214425"/>
            <a:ext cx="3188500" cy="1114250"/>
          </a:xfrm>
          <a:prstGeom prst="rect">
            <a:avLst/>
          </a:prstGeom>
          <a:noFill/>
          <a:ln>
            <a:noFill/>
          </a:ln>
        </p:spPr>
      </p:pic>
      <p:cxnSp>
        <p:nvCxnSpPr>
          <p:cNvPr id="110" name="Google Shape;110;p21"/>
          <p:cNvCxnSpPr/>
          <p:nvPr/>
        </p:nvCxnSpPr>
        <p:spPr>
          <a:xfrm>
            <a:off x="3929075" y="1643075"/>
            <a:ext cx="774000" cy="0"/>
          </a:xfrm>
          <a:prstGeom prst="straightConnector1">
            <a:avLst/>
          </a:prstGeom>
          <a:noFill/>
          <a:ln w="9525" cap="flat" cmpd="sng">
            <a:solidFill>
              <a:schemeClr val="dk2"/>
            </a:solidFill>
            <a:prstDash val="solid"/>
            <a:round/>
            <a:headEnd type="none" w="med" len="med"/>
            <a:tailEnd type="triangle" w="med" len="med"/>
          </a:ln>
        </p:spPr>
      </p:cxnSp>
      <p:pic>
        <p:nvPicPr>
          <p:cNvPr id="111" name="Google Shape;111;p21"/>
          <p:cNvPicPr preferRelativeResize="0"/>
          <p:nvPr/>
        </p:nvPicPr>
        <p:blipFill>
          <a:blip r:embed="rId4">
            <a:alphaModFix/>
          </a:blip>
          <a:stretch>
            <a:fillRect/>
          </a:stretch>
        </p:blipFill>
        <p:spPr>
          <a:xfrm>
            <a:off x="5029200" y="1465700"/>
            <a:ext cx="1150250" cy="3547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1459</Words>
  <Application>Microsoft Office PowerPoint</Application>
  <PresentationFormat>全屏显示(16:9)</PresentationFormat>
  <Paragraphs>170</Paragraphs>
  <Slides>32</Slides>
  <Notes>32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Söhne</vt:lpstr>
      <vt:lpstr>Arial</vt:lpstr>
      <vt:lpstr>Times New Roman</vt:lpstr>
      <vt:lpstr>Trebuchet MS</vt:lpstr>
      <vt:lpstr>Simple Light</vt:lpstr>
      <vt:lpstr>Gaussian Differential Privacy </vt:lpstr>
      <vt:lpstr>Background Information</vt:lpstr>
      <vt:lpstr>PowerPoint 演示文稿</vt:lpstr>
      <vt:lpstr>Introduction to GDP</vt:lpstr>
      <vt:lpstr>GAUSSIAN MECHANISM</vt:lpstr>
      <vt:lpstr>Walkthrough - Research Topic </vt:lpstr>
      <vt:lpstr>Data Set: Heart Disease </vt:lpstr>
      <vt:lpstr>PowerPoint 演示文稿</vt:lpstr>
      <vt:lpstr>NOISE CALCULATION</vt:lpstr>
      <vt:lpstr>HOW MUCH AM I DEVIATED ?</vt:lpstr>
      <vt:lpstr>IT’S  ABOUT UTILITY TOO</vt:lpstr>
      <vt:lpstr>RELATION IDENTIFICATION</vt:lpstr>
      <vt:lpstr>EPSILON VS UTILITY LOSS</vt:lpstr>
      <vt:lpstr>EPSILON VS UTILITY LOSS</vt:lpstr>
      <vt:lpstr>EPSILON VS ACCURACY</vt:lpstr>
      <vt:lpstr>EPSILON vs ACCURACY</vt:lpstr>
      <vt:lpstr>THE SIGNIFICANCE of THE OPTIMAL BUDGET</vt:lpstr>
      <vt:lpstr>Lab 2 MACHINE LEARNING with GDP</vt:lpstr>
      <vt:lpstr>Lab 2 MACHINE LEARNING with GDP</vt:lpstr>
      <vt:lpstr>Lab 2 MACHINE LEARNING with GDP</vt:lpstr>
      <vt:lpstr>Lab 2 MACHINE LEARNING PIPELINES</vt:lpstr>
      <vt:lpstr>Lab 2 MACHINE LEARNING PIPELINES</vt:lpstr>
      <vt:lpstr>APPLYING GDP to CONTINUOUS FEATURES</vt:lpstr>
      <vt:lpstr>APPLYING GDP to CONTINUOUS FEATURES</vt:lpstr>
      <vt:lpstr>APPLYING GDP to CONTINUOUS FEATURES</vt:lpstr>
      <vt:lpstr>ML PERFORMANCE COMPARISION </vt:lpstr>
      <vt:lpstr>APPLYING GDP to CATEGORICAL FEATURES</vt:lpstr>
      <vt:lpstr>APPLYING GDP to CATEGORICAL FEATURES</vt:lpstr>
      <vt:lpstr>ML PERFORMANCE COMPARISION </vt:lpstr>
      <vt:lpstr>Conclusion</vt:lpstr>
      <vt:lpstr>Challenge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Differential Privacy </dc:title>
  <cp:lastModifiedBy>Ian Sun</cp:lastModifiedBy>
  <cp:revision>3</cp:revision>
  <dcterms:modified xsi:type="dcterms:W3CDTF">2023-09-04T20:27:42Z</dcterms:modified>
</cp:coreProperties>
</file>