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74" r:id="rId8"/>
    <p:sldId id="261" r:id="rId9"/>
    <p:sldId id="269" r:id="rId10"/>
    <p:sldId id="263" r:id="rId11"/>
    <p:sldId id="270" r:id="rId12"/>
    <p:sldId id="271" r:id="rId13"/>
    <p:sldId id="273" r:id="rId14"/>
  </p:sldIdLst>
  <p:sldSz cx="18288000" cy="10287000"/>
  <p:notesSz cx="6858000" cy="9144000"/>
  <p:embeddedFontLst>
    <p:embeddedFont>
      <p:font typeface="Inter" panose="020B0604020202020204" charset="0"/>
      <p:regular r:id="rId15"/>
    </p:embeddedFont>
    <p:embeddedFont>
      <p:font typeface="Now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AEA"/>
    <a:srgbClr val="F9F1F1"/>
    <a:srgbClr val="F0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8570707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473703" y="20574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16753" y="2813945"/>
            <a:ext cx="10254493" cy="256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Now"/>
              </a:rPr>
              <a:t>Painter</a:t>
            </a:r>
          </a:p>
          <a:p>
            <a:pPr algn="ctr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Now"/>
              </a:rPr>
              <a:t> Classification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16753" y="6190372"/>
            <a:ext cx="10254493" cy="64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7"/>
              </a:lnSpc>
            </a:pPr>
            <a:r>
              <a:rPr lang="en-US" sz="3776">
                <a:solidFill>
                  <a:srgbClr val="000000"/>
                </a:solidFill>
                <a:latin typeface="Now"/>
              </a:rPr>
              <a:t>By: Lillian Mansour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8">
            <a:extLst>
              <a:ext uri="{FF2B5EF4-FFF2-40B4-BE49-F238E27FC236}">
                <a16:creationId xmlns:a16="http://schemas.microsoft.com/office/drawing/2014/main" id="{D4A378FC-1BD3-29F6-D2B8-8B5274752F64}"/>
              </a:ext>
            </a:extLst>
          </p:cNvPr>
          <p:cNvGrpSpPr/>
          <p:nvPr/>
        </p:nvGrpSpPr>
        <p:grpSpPr>
          <a:xfrm>
            <a:off x="914400" y="1183862"/>
            <a:ext cx="14804512" cy="1432840"/>
            <a:chOff x="0" y="0"/>
            <a:chExt cx="812800" cy="812800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E8D5CDB-AD2D-DA95-412B-252599D715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en-US">
                <a:latin typeface="Inter" panose="020B0604020202020204" charset="0"/>
                <a:ea typeface="Inter" panose="020B0604020202020204" charset="0"/>
              </a:endParaRPr>
            </a:p>
          </p:txBody>
        </p:sp>
        <p:sp>
          <p:nvSpPr>
            <p:cNvPr id="30" name="TextBox 10">
              <a:extLst>
                <a:ext uri="{FF2B5EF4-FFF2-40B4-BE49-F238E27FC236}">
                  <a16:creationId xmlns:a16="http://schemas.microsoft.com/office/drawing/2014/main" id="{49AC8559-8E42-198D-883A-3FA483BF50CD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>
                <a:latin typeface="Inter" panose="020B0604020202020204" charset="0"/>
                <a:ea typeface="Inter" panose="020B0604020202020204" charset="0"/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4267200" y="4662816"/>
            <a:ext cx="2344695" cy="2344695"/>
            <a:chOff x="0" y="0"/>
            <a:chExt cx="812800" cy="812800"/>
          </a:xfrm>
          <a:solidFill>
            <a:srgbClr val="F6EAEA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539681" y="4662816"/>
            <a:ext cx="2344695" cy="2344695"/>
            <a:chOff x="0" y="0"/>
            <a:chExt cx="812800" cy="812800"/>
          </a:xfrm>
          <a:solidFill>
            <a:srgbClr val="F6EAEA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08300" y="4662816"/>
            <a:ext cx="2344695" cy="2344695"/>
            <a:chOff x="0" y="0"/>
            <a:chExt cx="812800" cy="812800"/>
          </a:xfrm>
          <a:solidFill>
            <a:srgbClr val="F6EAEA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271061" y="5636726"/>
            <a:ext cx="2344695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500" b="1" spc="600" dirty="0">
                <a:solidFill>
                  <a:srgbClr val="000000"/>
                </a:solidFill>
                <a:latin typeface="Inter"/>
              </a:rPr>
              <a:t>Training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500" b="1" spc="600" dirty="0">
                <a:solidFill>
                  <a:srgbClr val="000000"/>
                </a:solidFill>
                <a:latin typeface="Inter"/>
              </a:rPr>
              <a:t>loop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39681" y="5636726"/>
            <a:ext cx="2344695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GB" sz="2500" b="1" spc="600" dirty="0">
                <a:latin typeface="Inter"/>
              </a:rPr>
              <a:t>V</a:t>
            </a:r>
            <a:r>
              <a:rPr lang="en-US" sz="2500" b="1" spc="600" dirty="0" err="1">
                <a:latin typeface="Inter"/>
              </a:rPr>
              <a:t>alidation</a:t>
            </a:r>
            <a:endParaRPr lang="en-US" sz="2500" b="1" spc="600" dirty="0">
              <a:latin typeface="Inter"/>
            </a:endParaRP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500" b="1" spc="600" dirty="0">
                <a:latin typeface="Inter"/>
              </a:rPr>
              <a:t>loop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808300" y="5636726"/>
            <a:ext cx="234469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GB" sz="2500" b="1" spc="600" dirty="0">
                <a:latin typeface="Inter"/>
              </a:rPr>
              <a:t>Test</a:t>
            </a:r>
            <a:endParaRPr lang="en-US" sz="2500" b="1" spc="600" dirty="0">
              <a:latin typeface="Inte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1710154"/>
            <a:ext cx="11742780" cy="691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73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Training, Val and Testing</a:t>
            </a:r>
          </a:p>
        </p:txBody>
      </p:sp>
      <p:sp>
        <p:nvSpPr>
          <p:cNvPr id="19" name="AutoShape 19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10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05000" y="3245509"/>
            <a:ext cx="14715696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Using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adam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optimizer, triplet loss, batch size of 128 and learning rate = 0.00001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D51A327-C987-440B-77C5-DF80F80BD69F}"/>
              </a:ext>
            </a:extLst>
          </p:cNvPr>
          <p:cNvSpPr/>
          <p:nvPr/>
        </p:nvSpPr>
        <p:spPr>
          <a:xfrm>
            <a:off x="6611895" y="5766471"/>
            <a:ext cx="92392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3F60DD0-D38F-FD7C-FD2F-04511113200A}"/>
              </a:ext>
            </a:extLst>
          </p:cNvPr>
          <p:cNvSpPr/>
          <p:nvPr/>
        </p:nvSpPr>
        <p:spPr>
          <a:xfrm>
            <a:off x="9884376" y="5822048"/>
            <a:ext cx="92392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CC761A54-042B-AB4B-D1FE-406CBFC08B59}"/>
              </a:ext>
            </a:extLst>
          </p:cNvPr>
          <p:cNvSpPr txBox="1"/>
          <p:nvPr/>
        </p:nvSpPr>
        <p:spPr>
          <a:xfrm>
            <a:off x="1905000" y="7729337"/>
            <a:ext cx="14715696" cy="42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GB" sz="2800" b="1" dirty="0">
                <a:solidFill>
                  <a:srgbClr val="000000"/>
                </a:solidFill>
                <a:latin typeface="Inter"/>
              </a:rPr>
              <a:t>Note: </a:t>
            </a:r>
            <a:r>
              <a:rPr lang="en-US" sz="2800" b="1" dirty="0">
                <a:solidFill>
                  <a:srgbClr val="000000"/>
                </a:solidFill>
                <a:latin typeface="Inter"/>
              </a:rPr>
              <a:t>The data in the test set comprises 20% of the training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76300" y="1237484"/>
            <a:ext cx="3139678" cy="3086100"/>
            <a:chOff x="-90311" y="-64656"/>
            <a:chExt cx="826911" cy="812800"/>
          </a:xfrm>
        </p:grpSpPr>
        <p:sp>
          <p:nvSpPr>
            <p:cNvPr id="7" name="Freeform 7"/>
            <p:cNvSpPr/>
            <p:nvPr/>
          </p:nvSpPr>
          <p:spPr>
            <a:xfrm>
              <a:off x="-90311" y="-64656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9800" y="1449688"/>
            <a:ext cx="7473314" cy="126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Loss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20113-7BDF-F217-C3A3-418EEEED0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8"/>
          <a:stretch/>
        </p:blipFill>
        <p:spPr>
          <a:xfrm>
            <a:off x="3124200" y="2834811"/>
            <a:ext cx="11542010" cy="630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0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76300" y="1237484"/>
            <a:ext cx="3139678" cy="3086100"/>
            <a:chOff x="-90311" y="-64656"/>
            <a:chExt cx="826911" cy="812800"/>
          </a:xfrm>
        </p:grpSpPr>
        <p:sp>
          <p:nvSpPr>
            <p:cNvPr id="7" name="Freeform 7"/>
            <p:cNvSpPr/>
            <p:nvPr/>
          </p:nvSpPr>
          <p:spPr>
            <a:xfrm>
              <a:off x="-90311" y="-64656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12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81553" y="1389043"/>
            <a:ext cx="7473314" cy="126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Accuracy Plot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3F0E1-1C8E-1FAB-3F38-C3BAEFDA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898849"/>
            <a:ext cx="11784112" cy="60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6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76300" y="1237484"/>
            <a:ext cx="3139678" cy="3086100"/>
            <a:chOff x="-90311" y="-64656"/>
            <a:chExt cx="826911" cy="812800"/>
          </a:xfrm>
        </p:grpSpPr>
        <p:sp>
          <p:nvSpPr>
            <p:cNvPr id="7" name="Freeform 7"/>
            <p:cNvSpPr/>
            <p:nvPr/>
          </p:nvSpPr>
          <p:spPr>
            <a:xfrm>
              <a:off x="-90311" y="-64656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13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5A6ECA9F-EB5E-8AED-93A3-9ADBE6903557}"/>
              </a:ext>
            </a:extLst>
          </p:cNvPr>
          <p:cNvSpPr txBox="1"/>
          <p:nvPr/>
        </p:nvSpPr>
        <p:spPr>
          <a:xfrm>
            <a:off x="2435679" y="2378263"/>
            <a:ext cx="10948647" cy="1213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Best test accuracy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E1E6F0D7-A978-59D3-59A7-9C53E2D38B0D}"/>
              </a:ext>
            </a:extLst>
          </p:cNvPr>
          <p:cNvSpPr txBox="1"/>
          <p:nvPr/>
        </p:nvSpPr>
        <p:spPr>
          <a:xfrm>
            <a:off x="3124200" y="4873770"/>
            <a:ext cx="14715696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GB" sz="3200" dirty="0">
                <a:solidFill>
                  <a:srgbClr val="000000"/>
                </a:solidFill>
                <a:latin typeface="Inter"/>
              </a:rPr>
              <a:t>The highest accuracy I got was in epoch 12:</a:t>
            </a:r>
            <a:endParaRPr lang="en-US" sz="32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7F4D6A-B572-68E7-0F03-B045D42D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021" y="5883174"/>
            <a:ext cx="9179530" cy="8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02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1750" y="2273159"/>
            <a:ext cx="4626061" cy="1269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Now" panose="020B0604020202020204" charset="0"/>
                <a:ea typeface="Inter" panose="020B0604020202020204" charset="0"/>
              </a:rPr>
              <a:t>Intro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57600" y="4683023"/>
            <a:ext cx="11410950" cy="2447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The main goal is to examine pairs of paintings and predict whether the paintings belong to the same artist or not.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499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76300" y="1237484"/>
            <a:ext cx="3139678" cy="3086100"/>
            <a:chOff x="-90311" y="-64656"/>
            <a:chExt cx="826911" cy="812800"/>
          </a:xfrm>
        </p:grpSpPr>
        <p:sp>
          <p:nvSpPr>
            <p:cNvPr id="7" name="Freeform 7"/>
            <p:cNvSpPr/>
            <p:nvPr/>
          </p:nvSpPr>
          <p:spPr>
            <a:xfrm>
              <a:off x="-90311" y="-64656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71750" y="2282684"/>
            <a:ext cx="7473314" cy="126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Now"/>
              </a:rPr>
              <a:t>Data Creation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5827" y="4322689"/>
            <a:ext cx="8358437" cy="510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Training </a:t>
            </a:r>
            <a:r>
              <a:rPr lang="en-US" sz="32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Data</a:t>
            </a:r>
            <a:r>
              <a:rPr lang="en-US" sz="3099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          </a:t>
            </a:r>
            <a:r>
              <a:rPr lang="en-US" sz="28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Triples: </a:t>
            </a: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19092</a:t>
            </a:r>
            <a:r>
              <a:rPr lang="en-US" sz="3099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        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93164" y="4366641"/>
            <a:ext cx="1102546" cy="510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200" dirty="0">
                <a:solidFill>
                  <a:srgbClr val="000000"/>
                </a:solidFill>
                <a:latin typeface="Inter"/>
              </a:rPr>
              <a:t>01</a:t>
            </a:r>
            <a:r>
              <a:rPr lang="en-US" sz="3099" dirty="0">
                <a:solidFill>
                  <a:srgbClr val="000000"/>
                </a:solidFill>
                <a:latin typeface="Inter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60949" y="5932475"/>
            <a:ext cx="1102546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solidFill>
                  <a:srgbClr val="000000"/>
                </a:solidFill>
                <a:latin typeface="Inter"/>
              </a:rPr>
              <a:t>02</a:t>
            </a:r>
            <a:r>
              <a:rPr lang="en-US" sz="2499" dirty="0">
                <a:solidFill>
                  <a:srgbClr val="000000"/>
                </a:solidFill>
                <a:latin typeface="Inter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50265" y="7530273"/>
            <a:ext cx="1102546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solidFill>
                  <a:srgbClr val="000000"/>
                </a:solidFill>
                <a:latin typeface="Inter"/>
              </a:rPr>
              <a:t>03</a:t>
            </a:r>
            <a:r>
              <a:rPr lang="en-US" sz="2499" dirty="0">
                <a:solidFill>
                  <a:srgbClr val="000000"/>
                </a:solidFill>
                <a:latin typeface="Inter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666DF3-9242-6234-63A7-8AFEA710DE7A}"/>
              </a:ext>
            </a:extLst>
          </p:cNvPr>
          <p:cNvSpPr txBox="1"/>
          <p:nvPr/>
        </p:nvSpPr>
        <p:spPr>
          <a:xfrm>
            <a:off x="5943600" y="4986085"/>
            <a:ext cx="6893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Inter" panose="020B0604020202020204" charset="0"/>
                <a:ea typeface="Inter" panose="020B0604020202020204" charset="0"/>
              </a:rPr>
              <a:t>                       Artists:  783</a:t>
            </a:r>
            <a:endParaRPr lang="en-US" sz="28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74A9719A-A193-0705-5A42-9389A0D7D5BC}"/>
              </a:ext>
            </a:extLst>
          </p:cNvPr>
          <p:cNvSpPr txBox="1"/>
          <p:nvPr/>
        </p:nvSpPr>
        <p:spPr>
          <a:xfrm>
            <a:off x="4555011" y="5858012"/>
            <a:ext cx="6570189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Validation Data-       </a:t>
            </a:r>
            <a:r>
              <a:rPr lang="en-US" sz="28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Triples:</a:t>
            </a:r>
            <a:r>
              <a:rPr lang="en-US" sz="36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3883</a:t>
            </a:r>
            <a:endParaRPr lang="en-US" sz="28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ABF360F7-2F9F-7C92-FB50-7CB96A242A1B}"/>
              </a:ext>
            </a:extLst>
          </p:cNvPr>
          <p:cNvSpPr txBox="1"/>
          <p:nvPr/>
        </p:nvSpPr>
        <p:spPr>
          <a:xfrm>
            <a:off x="4535827" y="7501163"/>
            <a:ext cx="7656173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2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Test</a:t>
            </a:r>
            <a:r>
              <a:rPr lang="en-US" sz="3099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Data-                </a:t>
            </a:r>
            <a:r>
              <a:rPr lang="en-US" sz="28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Triples: </a:t>
            </a: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4737</a:t>
            </a:r>
            <a:r>
              <a:rPr lang="en-US" sz="28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3D444F-5FFC-5954-7B22-13B1DD6AEE99}"/>
              </a:ext>
            </a:extLst>
          </p:cNvPr>
          <p:cNvSpPr txBox="1"/>
          <p:nvPr/>
        </p:nvSpPr>
        <p:spPr>
          <a:xfrm>
            <a:off x="8326330" y="6559115"/>
            <a:ext cx="3597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Inter" panose="020B0604020202020204" charset="0"/>
                <a:ea typeface="Inter" panose="020B0604020202020204" charset="0"/>
              </a:rPr>
              <a:t>Artists:  198</a:t>
            </a:r>
            <a:endParaRPr lang="en-US" sz="28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CA260-DFE5-61DC-70E8-AE08D6F3C54A}"/>
              </a:ext>
            </a:extLst>
          </p:cNvPr>
          <p:cNvSpPr txBox="1"/>
          <p:nvPr/>
        </p:nvSpPr>
        <p:spPr>
          <a:xfrm>
            <a:off x="3791913" y="817059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Inter" panose="020B0604020202020204" charset="0"/>
                <a:ea typeface="Inter" panose="020B0604020202020204" charset="0"/>
              </a:rPr>
              <a:t>                                             Artists:  195</a:t>
            </a:r>
            <a:endParaRPr lang="en-US" sz="2800" dirty="0"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04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14400" y="1183862"/>
            <a:ext cx="13792200" cy="14328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743200" y="3406132"/>
            <a:ext cx="13792199" cy="5082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0000"/>
                </a:solidFill>
                <a:latin typeface="Inter"/>
              </a:rPr>
              <a:t>I used augmentation to reduce the overfitting of the model.</a:t>
            </a:r>
          </a:p>
          <a:p>
            <a:pPr>
              <a:lnSpc>
                <a:spcPct val="150000"/>
              </a:lnSpc>
            </a:pPr>
            <a:endParaRPr lang="en-GB" sz="3200" dirty="0">
              <a:solidFill>
                <a:srgbClr val="000000"/>
              </a:solidFill>
              <a:latin typeface="Inter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000000"/>
                </a:solidFill>
                <a:latin typeface="Inter"/>
              </a:rPr>
              <a:t>Random Rotation (15 degree)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000000"/>
                </a:solidFill>
                <a:latin typeface="Inter"/>
              </a:rPr>
              <a:t>Random Horizontal and Vertical Flip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000000"/>
                </a:solidFill>
                <a:latin typeface="Inter"/>
              </a:rPr>
              <a:t>Random Affine Transformation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000000"/>
                </a:solidFill>
                <a:latin typeface="Inter"/>
              </a:rPr>
              <a:t>Normalization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 err="1">
                <a:solidFill>
                  <a:srgbClr val="000000"/>
                </a:solidFill>
                <a:latin typeface="Inter"/>
              </a:rPr>
              <a:t>Center</a:t>
            </a:r>
            <a:r>
              <a:rPr lang="en-GB" sz="3200" dirty="0">
                <a:solidFill>
                  <a:srgbClr val="000000"/>
                </a:solidFill>
                <a:latin typeface="Inter"/>
              </a:rPr>
              <a:t> Crop to 224 x 224</a:t>
            </a:r>
            <a:endParaRPr lang="en-US" sz="32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0D2795A4-E9B3-C583-B6F3-A745FD80DC7A}"/>
              </a:ext>
            </a:extLst>
          </p:cNvPr>
          <p:cNvSpPr txBox="1"/>
          <p:nvPr/>
        </p:nvSpPr>
        <p:spPr>
          <a:xfrm>
            <a:off x="1426088" y="1183861"/>
            <a:ext cx="13509111" cy="1269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Now"/>
              </a:rPr>
              <a:t>Training Data Augmentation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05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14400" y="1183862"/>
            <a:ext cx="14804512" cy="14328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819400" y="4249308"/>
            <a:ext cx="13792199" cy="1389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rgbClr val="000000"/>
                </a:solidFill>
                <a:latin typeface="Inter"/>
              </a:rPr>
              <a:t>Normalization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 err="1">
                <a:solidFill>
                  <a:srgbClr val="000000"/>
                </a:solidFill>
                <a:latin typeface="Inter"/>
              </a:rPr>
              <a:t>Center</a:t>
            </a:r>
            <a:r>
              <a:rPr lang="en-GB" sz="3200" dirty="0">
                <a:solidFill>
                  <a:srgbClr val="000000"/>
                </a:solidFill>
                <a:latin typeface="Inter"/>
              </a:rPr>
              <a:t> Crop to 224 x 224</a:t>
            </a:r>
            <a:endParaRPr lang="en-US" sz="32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0D2795A4-E9B3-C583-B6F3-A745FD80DC7A}"/>
              </a:ext>
            </a:extLst>
          </p:cNvPr>
          <p:cNvSpPr txBox="1"/>
          <p:nvPr/>
        </p:nvSpPr>
        <p:spPr>
          <a:xfrm>
            <a:off x="1426088" y="1183861"/>
            <a:ext cx="14804512" cy="1269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Now"/>
              </a:rPr>
              <a:t>Val &amp; Test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98847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06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71750" y="2273159"/>
            <a:ext cx="9167169" cy="121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D</a:t>
            </a:r>
            <a:r>
              <a:rPr lang="en-GB" sz="7376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ataSet</a:t>
            </a:r>
            <a:r>
              <a:rPr lang="en-GB" sz="7376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Class</a:t>
            </a:r>
            <a:endParaRPr lang="en-US" sz="7376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505200" y="4266161"/>
            <a:ext cx="11201400" cy="298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1">
              <a:spcAft>
                <a:spcPts val="100"/>
              </a:spcAft>
            </a:pPr>
            <a:r>
              <a:rPr lang="en-US" sz="3200" dirty="0">
                <a:latin typeface="Inter" panose="020B0604020202020204" charset="0"/>
                <a:ea typeface="Inter" panose="020B0604020202020204" charset="0"/>
              </a:rPr>
              <a:t>Designed to load images dynamically, meaning it fetches them from storage as they're requested rather than loading them all at once.</a:t>
            </a:r>
          </a:p>
          <a:p>
            <a:pPr algn="l" rtl="1">
              <a:spcAft>
                <a:spcPts val="100"/>
              </a:spcAft>
            </a:pPr>
            <a:endParaRPr lang="he-IL" sz="3200" dirty="0">
              <a:latin typeface="Inter" panose="020B0604020202020204" charset="0"/>
              <a:ea typeface="Inter" panose="020B0604020202020204" charset="0"/>
            </a:endParaRPr>
          </a:p>
          <a:p>
            <a:pPr algn="l" rtl="1">
              <a:spcAft>
                <a:spcPts val="100"/>
              </a:spcAft>
            </a:pPr>
            <a:r>
              <a:rPr lang="en-US" sz="3200" dirty="0">
                <a:latin typeface="Inter" panose="020B0604020202020204" charset="0"/>
                <a:ea typeface="Inter" panose="020B0604020202020204" charset="0"/>
              </a:rPr>
              <a:t>This reduces memory usage, making it suitable for large datasets on systems with limited RAM. </a:t>
            </a:r>
            <a:endParaRPr lang="en-US" sz="32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07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64917" y="1278067"/>
            <a:ext cx="2895601" cy="271112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02586" y="1967074"/>
            <a:ext cx="9167169" cy="121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GB" sz="7376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How it works?</a:t>
            </a:r>
            <a:endParaRPr lang="en-US" sz="7376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B19C2-3982-D4F4-C28A-5FE9263ED964}"/>
              </a:ext>
            </a:extLst>
          </p:cNvPr>
          <p:cNvSpPr/>
          <p:nvPr/>
        </p:nvSpPr>
        <p:spPr>
          <a:xfrm>
            <a:off x="2819400" y="4241366"/>
            <a:ext cx="2895600" cy="1027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58A69-4C9D-264A-4378-29997B83113F}"/>
              </a:ext>
            </a:extLst>
          </p:cNvPr>
          <p:cNvSpPr txBox="1"/>
          <p:nvPr/>
        </p:nvSpPr>
        <p:spPr>
          <a:xfrm>
            <a:off x="3013472" y="4493535"/>
            <a:ext cx="2507456" cy="523220"/>
          </a:xfrm>
          <a:prstGeom prst="rect">
            <a:avLst/>
          </a:prstGeom>
          <a:solidFill>
            <a:srgbClr val="F6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Inter" panose="020B0604020202020204" charset="0"/>
                <a:ea typeface="Inter" panose="020B0604020202020204" charset="0"/>
              </a:rPr>
              <a:t>DataLoader</a:t>
            </a:r>
            <a:endParaRPr lang="en-US" sz="28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28C347-319A-4408-267B-A8795A655891}"/>
              </a:ext>
            </a:extLst>
          </p:cNvPr>
          <p:cNvSpPr/>
          <p:nvPr/>
        </p:nvSpPr>
        <p:spPr>
          <a:xfrm>
            <a:off x="2808514" y="6542260"/>
            <a:ext cx="2895600" cy="1027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A09E7-C648-1CA9-6002-F1C24D59E525}"/>
              </a:ext>
            </a:extLst>
          </p:cNvPr>
          <p:cNvSpPr txBox="1"/>
          <p:nvPr/>
        </p:nvSpPr>
        <p:spPr>
          <a:xfrm>
            <a:off x="3002586" y="6794429"/>
            <a:ext cx="2507456" cy="523220"/>
          </a:xfrm>
          <a:prstGeom prst="rect">
            <a:avLst/>
          </a:prstGeom>
          <a:solidFill>
            <a:srgbClr val="F6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Inter" panose="020B0604020202020204" charset="0"/>
                <a:ea typeface="Inter" panose="020B0604020202020204" charset="0"/>
              </a:rPr>
              <a:t>DataSet</a:t>
            </a:r>
            <a:endParaRPr lang="en-US" sz="28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86E1C9-E9F5-D213-2806-C9ECDD3E0E2D}"/>
              </a:ext>
            </a:extLst>
          </p:cNvPr>
          <p:cNvSpPr/>
          <p:nvPr/>
        </p:nvSpPr>
        <p:spPr>
          <a:xfrm>
            <a:off x="7197327" y="6530343"/>
            <a:ext cx="4018112" cy="1078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C7440-B43B-5916-CC9E-17F4B6F31A5E}"/>
              </a:ext>
            </a:extLst>
          </p:cNvPr>
          <p:cNvSpPr txBox="1"/>
          <p:nvPr/>
        </p:nvSpPr>
        <p:spPr>
          <a:xfrm>
            <a:off x="7626425" y="6624220"/>
            <a:ext cx="3035150" cy="954107"/>
          </a:xfrm>
          <a:prstGeom prst="rect">
            <a:avLst/>
          </a:prstGeom>
          <a:solidFill>
            <a:srgbClr val="F6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Inter" panose="020B0604020202020204" charset="0"/>
                <a:ea typeface="Inter" panose="020B0604020202020204" charset="0"/>
              </a:rPr>
              <a:t>getitem</a:t>
            </a:r>
            <a:r>
              <a:rPr lang="en-GB" sz="2800" dirty="0">
                <a:latin typeface="Inter" panose="020B0604020202020204" charset="0"/>
                <a:ea typeface="Inter" panose="020B0604020202020204" charset="0"/>
              </a:rPr>
              <a:t> </a:t>
            </a:r>
          </a:p>
          <a:p>
            <a:pPr algn="ctr"/>
            <a:r>
              <a:rPr lang="en-GB" sz="2800" dirty="0">
                <a:latin typeface="Inter" panose="020B0604020202020204" charset="0"/>
                <a:ea typeface="Inter" panose="020B0604020202020204" charset="0"/>
              </a:rPr>
              <a:t>(resized already)</a:t>
            </a:r>
            <a:endParaRPr lang="en-US" sz="28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AC113D-719D-980C-487F-74FC716CF18C}"/>
              </a:ext>
            </a:extLst>
          </p:cNvPr>
          <p:cNvSpPr/>
          <p:nvPr/>
        </p:nvSpPr>
        <p:spPr>
          <a:xfrm>
            <a:off x="12851751" y="6542260"/>
            <a:ext cx="2895600" cy="1027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886F2-5568-540E-B8A1-1F3D2F77DA27}"/>
              </a:ext>
            </a:extLst>
          </p:cNvPr>
          <p:cNvSpPr txBox="1"/>
          <p:nvPr/>
        </p:nvSpPr>
        <p:spPr>
          <a:xfrm>
            <a:off x="13045823" y="6794429"/>
            <a:ext cx="2507456" cy="523220"/>
          </a:xfrm>
          <a:prstGeom prst="rect">
            <a:avLst/>
          </a:prstGeom>
          <a:solidFill>
            <a:srgbClr val="F6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Inter" panose="020B0604020202020204" charset="0"/>
                <a:ea typeface="Inter" panose="020B0604020202020204" charset="0"/>
              </a:rPr>
              <a:t>augmentation</a:t>
            </a:r>
            <a:endParaRPr lang="en-US" sz="28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8D09D9-EC95-9D4F-9B73-9EEA809E5AFC}"/>
              </a:ext>
            </a:extLst>
          </p:cNvPr>
          <p:cNvSpPr/>
          <p:nvPr/>
        </p:nvSpPr>
        <p:spPr>
          <a:xfrm>
            <a:off x="12818243" y="4223637"/>
            <a:ext cx="2895600" cy="1027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D4B763-5A34-C08A-5B11-CD45CC3B9624}"/>
              </a:ext>
            </a:extLst>
          </p:cNvPr>
          <p:cNvSpPr txBox="1"/>
          <p:nvPr/>
        </p:nvSpPr>
        <p:spPr>
          <a:xfrm>
            <a:off x="13012315" y="4475806"/>
            <a:ext cx="2507456" cy="523220"/>
          </a:xfrm>
          <a:prstGeom prst="rect">
            <a:avLst/>
          </a:prstGeom>
          <a:solidFill>
            <a:srgbClr val="F6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Inter" panose="020B0604020202020204" charset="0"/>
                <a:ea typeface="Inter" panose="020B0604020202020204" charset="0"/>
              </a:rPr>
              <a:t>Batch Data</a:t>
            </a:r>
            <a:endParaRPr lang="en-US" sz="28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5DA816C-567B-1940-4568-6F2EC1E3E10D}"/>
              </a:ext>
            </a:extLst>
          </p:cNvPr>
          <p:cNvSpPr/>
          <p:nvPr/>
        </p:nvSpPr>
        <p:spPr>
          <a:xfrm>
            <a:off x="4114800" y="5268925"/>
            <a:ext cx="45719" cy="11699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27CD7CD-EB19-AABD-E861-50677CF720B0}"/>
              </a:ext>
            </a:extLst>
          </p:cNvPr>
          <p:cNvSpPr/>
          <p:nvPr/>
        </p:nvSpPr>
        <p:spPr>
          <a:xfrm>
            <a:off x="5715000" y="7048500"/>
            <a:ext cx="135756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020B143-A060-F5AE-1BED-60DC465E6ACB}"/>
              </a:ext>
            </a:extLst>
          </p:cNvPr>
          <p:cNvSpPr/>
          <p:nvPr/>
        </p:nvSpPr>
        <p:spPr>
          <a:xfrm>
            <a:off x="11215438" y="7048500"/>
            <a:ext cx="149321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852224A2-76A7-6866-96D5-6DEB64F8E8E2}"/>
              </a:ext>
            </a:extLst>
          </p:cNvPr>
          <p:cNvSpPr/>
          <p:nvPr/>
        </p:nvSpPr>
        <p:spPr>
          <a:xfrm>
            <a:off x="14253832" y="5372285"/>
            <a:ext cx="45719" cy="116997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1">
            <a:extLst>
              <a:ext uri="{FF2B5EF4-FFF2-40B4-BE49-F238E27FC236}">
                <a16:creationId xmlns:a16="http://schemas.microsoft.com/office/drawing/2014/main" id="{FE5BAEF2-88B4-86B7-A3CB-EFA3BAC564C1}"/>
              </a:ext>
            </a:extLst>
          </p:cNvPr>
          <p:cNvGrpSpPr/>
          <p:nvPr/>
        </p:nvGrpSpPr>
        <p:grpSpPr>
          <a:xfrm>
            <a:off x="8948020" y="3669797"/>
            <a:ext cx="2652811" cy="2633806"/>
            <a:chOff x="0" y="0"/>
            <a:chExt cx="812800" cy="812800"/>
          </a:xfrm>
        </p:grpSpPr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B6FC981-674C-015D-8CFF-180EF26ACEB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42719F13-BB9B-A9E2-9C49-79DBD0C62D4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91632" y="2101285"/>
            <a:ext cx="5524500" cy="691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GB" sz="73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Network</a:t>
            </a:r>
            <a:endParaRPr lang="en-US" sz="73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45502" y="3819160"/>
            <a:ext cx="1464009" cy="1267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2"/>
              </a:lnSpc>
            </a:pPr>
            <a:r>
              <a:rPr lang="en-GB" sz="2800" b="1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F</a:t>
            </a:r>
            <a:r>
              <a:rPr lang="en-US" sz="2800" b="1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orward</a:t>
            </a:r>
            <a:endParaRPr lang="en-US" sz="2800" b="1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657539" y="3695700"/>
            <a:ext cx="2652811" cy="263380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04498" y="3865277"/>
            <a:ext cx="3268186" cy="129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312"/>
              </a:lnSpc>
            </a:pPr>
            <a:r>
              <a:rPr lang="en-US" sz="2800" b="1" dirty="0">
                <a:latin typeface="Inter" panose="020B0604020202020204" charset="0"/>
                <a:ea typeface="Inter" panose="020B0604020202020204" charset="0"/>
              </a:rPr>
              <a:t>Architecture</a:t>
            </a:r>
            <a:endParaRPr lang="en-US" sz="2800" b="1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577448" y="3519910"/>
            <a:ext cx="5370572" cy="401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Utilizes a pre-trained ResNet-18 model.</a:t>
            </a:r>
          </a:p>
          <a:p>
            <a:pPr>
              <a:lnSpc>
                <a:spcPts val="3499"/>
              </a:lnSpc>
            </a:pPr>
            <a:endParaRPr lang="en-US" sz="2800" dirty="0">
              <a:latin typeface="Inter" panose="020B0604020202020204" charset="0"/>
              <a:ea typeface="Inter" panose="020B0604020202020204" charset="0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Adjusts the fully connected layer (last layer) to produce embeddings of 256 dimensions.</a:t>
            </a:r>
          </a:p>
          <a:p>
            <a:pPr>
              <a:lnSpc>
                <a:spcPts val="3499"/>
              </a:lnSpc>
            </a:pPr>
            <a:endParaRPr lang="en-US" sz="28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  <a:p>
            <a:pPr>
              <a:lnSpc>
                <a:spcPts val="3499"/>
              </a:lnSpc>
            </a:pPr>
            <a:endParaRPr lang="en-US" sz="28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678160" y="3519910"/>
            <a:ext cx="5077426" cy="2665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Accepts three input images (img1, img2, img3).</a:t>
            </a:r>
          </a:p>
          <a:p>
            <a:pPr>
              <a:lnSpc>
                <a:spcPts val="3499"/>
              </a:lnSpc>
            </a:pPr>
            <a:endParaRPr lang="en-US" sz="28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Returns computed embeddings of each image.</a:t>
            </a:r>
            <a:endParaRPr lang="en-US" sz="2499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668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</a:rPr>
              <a:t>PAGE 09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71750" y="1936994"/>
            <a:ext cx="9167169" cy="121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GB" sz="7376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T</a:t>
            </a:r>
            <a:r>
              <a:rPr lang="en-US" sz="7376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riplet</a:t>
            </a:r>
            <a:r>
              <a:rPr lang="en-US" sz="7376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Loss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89944" y="3702580"/>
            <a:ext cx="7901856" cy="4647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Calculates the triplet loss using the margin formula.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Applying </a:t>
            </a:r>
            <a:r>
              <a:rPr lang="en-US" sz="2800" dirty="0" err="1">
                <a:latin typeface="Inter" panose="020B0604020202020204" charset="0"/>
                <a:ea typeface="Inter" panose="020B0604020202020204" charset="0"/>
              </a:rPr>
              <a:t>ReLU</a:t>
            </a: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 to enforce positive contribution.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 Returns mean loss.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latin typeface="Inter" panose="020B0604020202020204" charset="0"/>
                <a:ea typeface="Inter" panose="020B0604020202020204" charset="0"/>
              </a:rPr>
              <a:t>The margin represents the minimum difference between the distance of anchor-positive pairs and anchor-negative pairs. </a:t>
            </a:r>
            <a:endParaRPr lang="en-US" sz="2600" b="1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75070-0B9A-5F79-27D5-62844E0E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2840550"/>
            <a:ext cx="6887536" cy="54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5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336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Now</vt:lpstr>
      <vt:lpstr>Arial</vt:lpstr>
      <vt:lpstr>Calibri</vt:lpstr>
      <vt:lpstr>Inter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Painter Classification</dc:title>
  <cp:lastModifiedBy>lilian mansour</cp:lastModifiedBy>
  <cp:revision>17</cp:revision>
  <dcterms:created xsi:type="dcterms:W3CDTF">2006-08-16T00:00:00Z</dcterms:created>
  <dcterms:modified xsi:type="dcterms:W3CDTF">2024-04-29T23:27:23Z</dcterms:modified>
  <dc:identifier>DAGDhNaiuLc</dc:identifier>
</cp:coreProperties>
</file>