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sldIdLst>
    <p:sldId id="311" r:id="rId2"/>
    <p:sldId id="373" r:id="rId3"/>
    <p:sldId id="374" r:id="rId4"/>
    <p:sldId id="375" r:id="rId5"/>
    <p:sldId id="376" r:id="rId6"/>
    <p:sldId id="372"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7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5460" autoAdjust="0"/>
  </p:normalViewPr>
  <p:slideViewPr>
    <p:cSldViewPr snapToGrid="0">
      <p:cViewPr varScale="1">
        <p:scale>
          <a:sx n="93" d="100"/>
          <a:sy n="93" d="100"/>
        </p:scale>
        <p:origin x="666" y="84"/>
      </p:cViewPr>
      <p:guideLst>
        <p:guide orient="horz" pos="1620"/>
        <p:guide pos="2880"/>
      </p:guideLst>
    </p:cSldViewPr>
  </p:slideViewPr>
  <p:outlineViewPr>
    <p:cViewPr>
      <p:scale>
        <a:sx n="33" d="100"/>
        <a:sy n="33" d="100"/>
      </p:scale>
      <p:origin x="0" y="309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3D11B-3DAD-4B8D-8C2F-7E3885AF874C}" type="datetimeFigureOut">
              <a:rPr lang="id-ID" smtClean="0"/>
              <a:t>18/04/2022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B2E2A-ED9D-4F6A-AAB7-CF665A0E6C92}" type="slidenum">
              <a:rPr lang="id-ID" smtClean="0"/>
              <a:t>‹#›</a:t>
            </a:fld>
            <a:endParaRPr lang="id-ID"/>
          </a:p>
        </p:txBody>
      </p:sp>
    </p:spTree>
    <p:extLst>
      <p:ext uri="{BB962C8B-B14F-4D97-AF65-F5344CB8AC3E}">
        <p14:creationId xmlns:p14="http://schemas.microsoft.com/office/powerpoint/2010/main" val="2580318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17C32E1-F7BD-4EA2-B36A-D9D550CAAAAD}" type="slidenum">
              <a:rPr lang="en-US" smtClean="0">
                <a:latin typeface="Times New Roman" pitchFamily="18" charset="0"/>
              </a:rPr>
              <a:pPr/>
              <a:t>1</a:t>
            </a:fld>
            <a:endParaRPr lang="en-US" smtClean="0">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0F75A6-BD89-4504-890D-652AE1D4DC5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3269360697"/>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F75A6-BD89-4504-890D-652AE1D4DC5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124238770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F75A6-BD89-4504-890D-652AE1D4DC5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969528835"/>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0F75A6-BD89-4504-890D-652AE1D4DC58}"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182442783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0F75A6-BD89-4504-890D-652AE1D4DC5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427135531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0F75A6-BD89-4504-890D-652AE1D4DC58}"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339668231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0F75A6-BD89-4504-890D-652AE1D4DC5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316977665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0F75A6-BD89-4504-890D-652AE1D4DC58}"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305155462"/>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0F75A6-BD89-4504-890D-652AE1D4DC58}"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1833320057"/>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F75A6-BD89-4504-890D-652AE1D4DC58}"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359588039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A0F75A6-BD89-4504-890D-652AE1D4DC5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367903937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A0F75A6-BD89-4504-890D-652AE1D4DC58}"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B0AD-6DDA-4A59-9E01-6F43B63A46FB}" type="slidenum">
              <a:rPr lang="en-US" smtClean="0"/>
              <a:t>‹#›</a:t>
            </a:fld>
            <a:endParaRPr lang="en-US"/>
          </a:p>
        </p:txBody>
      </p:sp>
    </p:spTree>
    <p:extLst>
      <p:ext uri="{BB962C8B-B14F-4D97-AF65-F5344CB8AC3E}">
        <p14:creationId xmlns:p14="http://schemas.microsoft.com/office/powerpoint/2010/main" val="278151822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A0F75A6-BD89-4504-890D-652AE1D4DC58}" type="datetimeFigureOut">
              <a:rPr lang="en-US" smtClean="0"/>
              <a:t>4/18/2022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2F9B0AD-6DDA-4A59-9E01-6F43B63A46FB}" type="slidenum">
              <a:rPr lang="en-US" smtClean="0"/>
              <a:t>‹#›</a:t>
            </a:fld>
            <a:endParaRPr lang="en-US"/>
          </a:p>
        </p:txBody>
      </p:sp>
    </p:spTree>
    <p:extLst>
      <p:ext uri="{BB962C8B-B14F-4D97-AF65-F5344CB8AC3E}">
        <p14:creationId xmlns:p14="http://schemas.microsoft.com/office/powerpoint/2010/main" val="22442703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n-belajarpython.blogspot.com/2017/06/queue-dan-penggunaannya-pada-bahasa.html" TargetMode="External"/><Relationship Id="rId2" Type="http://schemas.openxmlformats.org/officeDocument/2006/relationships/hyperlink" Target="http://mydailycodes9896.blogspot.com/2018/05/struktur-data-python-stack-queue-dequeu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7081-1BCF-4082-A571-FAFCD22C667D}" type="slidenum">
              <a:rPr lang="en-US" smtClean="0"/>
              <a:pPr/>
              <a:t>1</a:t>
            </a:fld>
            <a:endParaRPr lang="en-US" smtClean="0"/>
          </a:p>
        </p:txBody>
      </p:sp>
      <p:sp>
        <p:nvSpPr>
          <p:cNvPr id="3075" name="Rectangle 2"/>
          <p:cNvSpPr>
            <a:spLocks noGrp="1" noChangeArrowheads="1"/>
          </p:cNvSpPr>
          <p:nvPr>
            <p:ph type="ctrTitle"/>
          </p:nvPr>
        </p:nvSpPr>
        <p:spPr>
          <a:xfrm>
            <a:off x="983973" y="1105231"/>
            <a:ext cx="7237675" cy="1463040"/>
          </a:xfrm>
          <a:solidFill>
            <a:srgbClr val="0070C0"/>
          </a:solidFill>
        </p:spPr>
        <p:txBody>
          <a:bodyPr>
            <a:normAutofit fontScale="90000"/>
          </a:bodyPr>
          <a:lstStyle/>
          <a:p>
            <a:r>
              <a:rPr lang="en-US" sz="4400" b="1" dirty="0">
                <a:solidFill>
                  <a:schemeClr val="accent2">
                    <a:lumMod val="75000"/>
                  </a:schemeClr>
                </a:solidFill>
                <a:latin typeface="Arial Black" pitchFamily="34" charset="0"/>
              </a:rPr>
              <a:t/>
            </a:r>
            <a:br>
              <a:rPr lang="en-US" sz="4400" b="1" dirty="0">
                <a:solidFill>
                  <a:schemeClr val="accent2">
                    <a:lumMod val="75000"/>
                  </a:schemeClr>
                </a:solidFill>
                <a:latin typeface="Arial Black" pitchFamily="34" charset="0"/>
              </a:rPr>
            </a:br>
            <a:r>
              <a:rPr lang="en-US" sz="4400" b="1" dirty="0" smtClean="0">
                <a:solidFill>
                  <a:schemeClr val="accent2">
                    <a:lumMod val="75000"/>
                  </a:schemeClr>
                </a:solidFill>
                <a:latin typeface="Arial Black" pitchFamily="34" charset="0"/>
              </a:rPr>
              <a:t/>
            </a:r>
            <a:br>
              <a:rPr lang="en-US" sz="4400" b="1" dirty="0" smtClean="0">
                <a:solidFill>
                  <a:schemeClr val="accent2">
                    <a:lumMod val="75000"/>
                  </a:schemeClr>
                </a:solidFill>
                <a:latin typeface="Arial Black" pitchFamily="34" charset="0"/>
              </a:rPr>
            </a:br>
            <a:r>
              <a:rPr lang="en-US" sz="4400" b="1" dirty="0" smtClean="0">
                <a:solidFill>
                  <a:schemeClr val="accent2">
                    <a:lumMod val="75000"/>
                  </a:schemeClr>
                </a:solidFill>
                <a:latin typeface="Arial Black" pitchFamily="34" charset="0"/>
              </a:rPr>
              <a:t/>
            </a:r>
            <a:br>
              <a:rPr lang="en-US" sz="4400" b="1" dirty="0" smtClean="0">
                <a:solidFill>
                  <a:schemeClr val="accent2">
                    <a:lumMod val="75000"/>
                  </a:schemeClr>
                </a:solidFill>
                <a:latin typeface="Arial Black" pitchFamily="34" charset="0"/>
              </a:rPr>
            </a:br>
            <a:r>
              <a:rPr lang="en-US" sz="4400" b="1" dirty="0">
                <a:solidFill>
                  <a:schemeClr val="accent2">
                    <a:lumMod val="75000"/>
                  </a:schemeClr>
                </a:solidFill>
                <a:latin typeface="Arial Black" pitchFamily="34" charset="0"/>
              </a:rPr>
              <a:t/>
            </a:r>
            <a:br>
              <a:rPr lang="en-US" sz="4400" b="1" dirty="0">
                <a:solidFill>
                  <a:schemeClr val="accent2">
                    <a:lumMod val="75000"/>
                  </a:schemeClr>
                </a:solidFill>
                <a:latin typeface="Arial Black" pitchFamily="34" charset="0"/>
              </a:rPr>
            </a:br>
            <a:r>
              <a:rPr lang="en-US" sz="4400" b="1" dirty="0" smtClean="0">
                <a:solidFill>
                  <a:schemeClr val="accent2">
                    <a:lumMod val="75000"/>
                  </a:schemeClr>
                </a:solidFill>
                <a:latin typeface="Arial Black" pitchFamily="34" charset="0"/>
              </a:rPr>
              <a:t/>
            </a:r>
            <a:br>
              <a:rPr lang="en-US" sz="4400" b="1" dirty="0" smtClean="0">
                <a:solidFill>
                  <a:schemeClr val="accent2">
                    <a:lumMod val="75000"/>
                  </a:schemeClr>
                </a:solidFill>
                <a:latin typeface="Arial Black" pitchFamily="34" charset="0"/>
              </a:rPr>
            </a:br>
            <a:r>
              <a:rPr lang="en-US" sz="4400" b="1" dirty="0" smtClean="0">
                <a:solidFill>
                  <a:schemeClr val="accent2">
                    <a:lumMod val="50000"/>
                  </a:schemeClr>
                </a:solidFill>
                <a:latin typeface="Arial Black" pitchFamily="34" charset="0"/>
              </a:rPr>
              <a:t>QUEUE</a:t>
            </a:r>
            <a:br>
              <a:rPr lang="en-US" sz="4400" b="1" dirty="0" smtClean="0">
                <a:solidFill>
                  <a:schemeClr val="accent2">
                    <a:lumMod val="50000"/>
                  </a:schemeClr>
                </a:solidFill>
                <a:latin typeface="Arial Black" pitchFamily="34" charset="0"/>
              </a:rPr>
            </a:br>
            <a:endParaRPr lang="en-US" sz="4400" b="1" dirty="0" smtClean="0">
              <a:solidFill>
                <a:schemeClr val="accent2">
                  <a:lumMod val="50000"/>
                </a:schemeClr>
              </a:solidFill>
              <a:latin typeface="Arial Black" pitchFamily="34" charset="0"/>
            </a:endParaRPr>
          </a:p>
        </p:txBody>
      </p:sp>
      <p:sp>
        <p:nvSpPr>
          <p:cNvPr id="2" name="Rectangle 1"/>
          <p:cNvSpPr/>
          <p:nvPr/>
        </p:nvSpPr>
        <p:spPr>
          <a:xfrm>
            <a:off x="2209801" y="4286250"/>
            <a:ext cx="2877711" cy="369332"/>
          </a:xfrm>
          <a:prstGeom prst="rect">
            <a:avLst/>
          </a:prstGeom>
        </p:spPr>
        <p:txBody>
          <a:bodyPr wrap="none">
            <a:spAutoFit/>
          </a:bodyPr>
          <a:lstStyle/>
          <a:p>
            <a:pPr>
              <a:defRPr/>
            </a:pPr>
            <a:r>
              <a:rPr lang="id-ID" b="1" kern="0" dirty="0">
                <a:solidFill>
                  <a:schemeClr val="tx1"/>
                </a:solidFill>
                <a:latin typeface="Arial Black" panose="020B0A04020102020204" pitchFamily="34" charset="0"/>
                <a:ea typeface="+mn-ea"/>
                <a:cs typeface="+mn-cs"/>
              </a:rPr>
              <a:t>Dr. I Made Sudarsana</a:t>
            </a:r>
            <a:endParaRPr lang="en-US" b="1" kern="0" dirty="0">
              <a:latin typeface="Arial Black" panose="020B0A04020102020204" pitchFamily="34" charset="0"/>
            </a:endParaRPr>
          </a:p>
        </p:txBody>
      </p:sp>
    </p:spTree>
    <p:extLst>
      <p:ext uri="{BB962C8B-B14F-4D97-AF65-F5344CB8AC3E}">
        <p14:creationId xmlns:p14="http://schemas.microsoft.com/office/powerpoint/2010/main" val="347906321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4865" y="503434"/>
            <a:ext cx="2987854" cy="744034"/>
          </a:xfrm>
          <a:solidFill>
            <a:schemeClr val="accent4">
              <a:lumMod val="40000"/>
              <a:lumOff val="60000"/>
            </a:schemeClr>
          </a:solidFill>
        </p:spPr>
        <p:txBody>
          <a:bodyPr/>
          <a:lstStyle/>
          <a:p>
            <a:r>
              <a:rPr lang="id-ID" dirty="0">
                <a:latin typeface="Arial Black" panose="020B0A04020102020204" pitchFamily="34" charset="0"/>
              </a:rPr>
              <a:t>Queue</a:t>
            </a:r>
          </a:p>
        </p:txBody>
      </p:sp>
      <p:sp>
        <p:nvSpPr>
          <p:cNvPr id="3" name="Content Placeholder 2"/>
          <p:cNvSpPr>
            <a:spLocks noGrp="1"/>
          </p:cNvSpPr>
          <p:nvPr>
            <p:ph idx="1"/>
          </p:nvPr>
        </p:nvSpPr>
        <p:spPr>
          <a:xfrm>
            <a:off x="410966" y="1369219"/>
            <a:ext cx="8104384" cy="3263504"/>
          </a:xfrm>
          <a:solidFill>
            <a:schemeClr val="accent1">
              <a:lumMod val="60000"/>
              <a:lumOff val="40000"/>
            </a:schemeClr>
          </a:solidFill>
        </p:spPr>
        <p:txBody>
          <a:bodyPr>
            <a:normAutofit/>
          </a:bodyPr>
          <a:lstStyle/>
          <a:p>
            <a:pPr algn="just"/>
            <a:r>
              <a:rPr lang="id-ID" dirty="0"/>
              <a:t>Queue merupakan koleksi item yang cara penambahan itemnya terjadi pada sebuah ujung yang biasa disebut sebagai “ekor” atau (rear) dan untuk penghapusannya, terjadi pada ujung yang satunya. Atau biasa kita beri nama “kepala” atau (head). Jadi konsep dari queue ini menggunakan konsep layak nya FIFO yang merupakan kepanjangan dari First in First out. Dalam kehidupan sehari – hari, konsep ini biasa di analogikan sebagai sebuah antrian. Dimana setiap orang yang datang terlebih dahulu, maka ia lah yang akan di layani terlebih dahulu. Nah konsep ini sangat berbeda dengan konsep yang ada pada stack. Namun, sama seperti stack, kelas ini juga memiliki beberapa operasi.</a:t>
            </a:r>
            <a:r>
              <a:rPr lang="id-ID" dirty="0"/>
              <a:t/>
            </a:r>
            <a:br>
              <a:rPr lang="id-ID" dirty="0"/>
            </a:br>
            <a:endParaRPr lang="id-ID" dirty="0"/>
          </a:p>
        </p:txBody>
      </p:sp>
    </p:spTree>
    <p:extLst>
      <p:ext uri="{BB962C8B-B14F-4D97-AF65-F5344CB8AC3E}">
        <p14:creationId xmlns:p14="http://schemas.microsoft.com/office/powerpoint/2010/main" val="424704088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11" y="1017141"/>
            <a:ext cx="6554913" cy="3362511"/>
          </a:xfrm>
          <a:prstGeom prst="rect">
            <a:avLst/>
          </a:prstGeom>
        </p:spPr>
      </p:pic>
    </p:spTree>
    <p:extLst>
      <p:ext uri="{BB962C8B-B14F-4D97-AF65-F5344CB8AC3E}">
        <p14:creationId xmlns:p14="http://schemas.microsoft.com/office/powerpoint/2010/main" val="961753612"/>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634" y="359596"/>
            <a:ext cx="2856215" cy="657546"/>
          </a:xfrm>
          <a:solidFill>
            <a:schemeClr val="accent2">
              <a:lumMod val="60000"/>
              <a:lumOff val="40000"/>
            </a:schemeClr>
          </a:solidFill>
        </p:spPr>
        <p:txBody>
          <a:bodyPr>
            <a:normAutofit fontScale="90000"/>
          </a:bodyPr>
          <a:lstStyle/>
          <a:p>
            <a:r>
              <a:rPr lang="id-ID" sz="2400" dirty="0" smtClean="0">
                <a:latin typeface="Arial Black" panose="020B0A04020102020204" pitchFamily="34" charset="0"/>
              </a:rPr>
              <a:t>CONTOH</a:t>
            </a:r>
            <a:r>
              <a:rPr lang="id-ID" sz="2400" dirty="0" smtClean="0"/>
              <a:t> </a:t>
            </a:r>
            <a:r>
              <a:rPr lang="en-US" sz="2400" b="1" dirty="0">
                <a:solidFill>
                  <a:schemeClr val="accent2">
                    <a:lumMod val="50000"/>
                  </a:schemeClr>
                </a:solidFill>
                <a:latin typeface="Arial Black" pitchFamily="34" charset="0"/>
              </a:rPr>
              <a:t>QUEUE</a:t>
            </a:r>
            <a:br>
              <a:rPr lang="en-US" sz="2400" b="1" dirty="0">
                <a:solidFill>
                  <a:schemeClr val="accent2">
                    <a:lumMod val="50000"/>
                  </a:schemeClr>
                </a:solidFill>
                <a:latin typeface="Arial Black" pitchFamily="34" charset="0"/>
              </a:rPr>
            </a:br>
            <a:endParaRPr lang="id-ID" sz="2400" dirty="0"/>
          </a:p>
        </p:txBody>
      </p:sp>
      <p:sp>
        <p:nvSpPr>
          <p:cNvPr id="5" name="Rectangle 4"/>
          <p:cNvSpPr/>
          <p:nvPr/>
        </p:nvSpPr>
        <p:spPr>
          <a:xfrm>
            <a:off x="226031" y="1385328"/>
            <a:ext cx="4243227" cy="3323987"/>
          </a:xfrm>
          <a:prstGeom prst="rect">
            <a:avLst/>
          </a:prstGeom>
          <a:solidFill>
            <a:schemeClr val="accent1"/>
          </a:solidFill>
        </p:spPr>
        <p:txBody>
          <a:bodyPr wrap="square">
            <a:spAutoFit/>
          </a:bodyPr>
          <a:lstStyle/>
          <a:p>
            <a:pPr fontAlgn="base"/>
            <a:r>
              <a:rPr lang="id-ID" sz="1400" dirty="0">
                <a:solidFill>
                  <a:srgbClr val="004ED0"/>
                </a:solidFill>
                <a:latin typeface="inherit"/>
              </a:rPr>
              <a:t>from collections import </a:t>
            </a:r>
            <a:r>
              <a:rPr lang="id-ID" sz="1400" dirty="0">
                <a:solidFill>
                  <a:srgbClr val="000000"/>
                </a:solidFill>
                <a:latin typeface="inherit"/>
              </a:rPr>
              <a:t>deque</a:t>
            </a:r>
            <a:r>
              <a:rPr lang="id-ID" sz="1400" dirty="0">
                <a:solidFill>
                  <a:srgbClr val="006FE0"/>
                </a:solidFill>
                <a:latin typeface="inherit"/>
              </a:rPr>
              <a:t> </a:t>
            </a:r>
            <a:r>
              <a:rPr lang="id-ID" sz="1400" dirty="0">
                <a:solidFill>
                  <a:srgbClr val="B85C00"/>
                </a:solidFill>
                <a:latin typeface="inherit"/>
              </a:rPr>
              <a:t># import module</a:t>
            </a:r>
            <a:endParaRPr lang="id-ID" sz="1400" dirty="0">
              <a:solidFill>
                <a:srgbClr val="000000"/>
              </a:solidFill>
              <a:latin typeface="Monaco"/>
            </a:endParaRPr>
          </a:p>
          <a:p>
            <a:pPr fontAlgn="base"/>
            <a:r>
              <a:rPr lang="id-ID" sz="1400" dirty="0">
                <a:solidFill>
                  <a:srgbClr val="000000"/>
                </a:solidFill>
                <a:latin typeface="inherit"/>
              </a:rPr>
              <a:t>antrian</a:t>
            </a:r>
            <a:r>
              <a:rPr lang="id-ID" sz="1400" dirty="0">
                <a:solidFill>
                  <a:srgbClr val="006FE0"/>
                </a:solidFill>
                <a:latin typeface="inherit"/>
              </a:rPr>
              <a:t> </a:t>
            </a:r>
            <a:r>
              <a:rPr lang="id-ID" sz="1400" dirty="0">
                <a:solidFill>
                  <a:srgbClr val="000000"/>
                </a:solidFill>
                <a:latin typeface="Monaco"/>
              </a:rPr>
              <a:t>=</a:t>
            </a:r>
            <a:r>
              <a:rPr lang="id-ID" sz="1400" dirty="0">
                <a:solidFill>
                  <a:srgbClr val="006FE0"/>
                </a:solidFill>
                <a:latin typeface="inherit"/>
              </a:rPr>
              <a:t> </a:t>
            </a:r>
            <a:r>
              <a:rPr lang="id-ID" sz="1400" dirty="0">
                <a:solidFill>
                  <a:srgbClr val="004ED0"/>
                </a:solidFill>
                <a:latin typeface="inherit"/>
              </a:rPr>
              <a:t>deque</a:t>
            </a:r>
            <a:r>
              <a:rPr lang="id-ID" sz="1400" dirty="0">
                <a:solidFill>
                  <a:srgbClr val="333333"/>
                </a:solidFill>
                <a:latin typeface="inherit"/>
              </a:rPr>
              <a:t>([</a:t>
            </a:r>
            <a:r>
              <a:rPr lang="id-ID" sz="1400" dirty="0">
                <a:solidFill>
                  <a:srgbClr val="CE0000"/>
                </a:solidFill>
                <a:latin typeface="inherit"/>
              </a:rPr>
              <a:t>1</a:t>
            </a:r>
            <a:r>
              <a:rPr lang="id-ID" sz="1400" dirty="0">
                <a:solidFill>
                  <a:srgbClr val="333333"/>
                </a:solidFill>
                <a:latin typeface="inherit"/>
              </a:rPr>
              <a:t>,</a:t>
            </a:r>
            <a:r>
              <a:rPr lang="id-ID" sz="1400" dirty="0">
                <a:solidFill>
                  <a:srgbClr val="CE0000"/>
                </a:solidFill>
                <a:latin typeface="inherit"/>
              </a:rPr>
              <a:t>2</a:t>
            </a:r>
            <a:r>
              <a:rPr lang="id-ID" sz="1400" dirty="0">
                <a:solidFill>
                  <a:srgbClr val="333333"/>
                </a:solidFill>
                <a:latin typeface="inherit"/>
              </a:rPr>
              <a:t>,</a:t>
            </a:r>
            <a:r>
              <a:rPr lang="id-ID" sz="1400" dirty="0">
                <a:solidFill>
                  <a:srgbClr val="CE0000"/>
                </a:solidFill>
                <a:latin typeface="inherit"/>
              </a:rPr>
              <a:t>3</a:t>
            </a:r>
            <a:r>
              <a:rPr lang="id-ID" sz="1400" dirty="0">
                <a:solidFill>
                  <a:srgbClr val="333333"/>
                </a:solidFill>
                <a:latin typeface="inherit"/>
              </a:rPr>
              <a:t>,</a:t>
            </a:r>
            <a:r>
              <a:rPr lang="id-ID" sz="1400" dirty="0">
                <a:solidFill>
                  <a:srgbClr val="CE0000"/>
                </a:solidFill>
                <a:latin typeface="inherit"/>
              </a:rPr>
              <a:t>4</a:t>
            </a:r>
            <a:r>
              <a:rPr lang="id-ID" sz="1400" dirty="0">
                <a:solidFill>
                  <a:srgbClr val="333333"/>
                </a:solidFill>
                <a:latin typeface="inherit"/>
              </a:rPr>
              <a:t>,</a:t>
            </a:r>
            <a:r>
              <a:rPr lang="id-ID" sz="1400" dirty="0">
                <a:solidFill>
                  <a:srgbClr val="CE0000"/>
                </a:solidFill>
                <a:latin typeface="inherit"/>
              </a:rPr>
              <a:t>5</a:t>
            </a:r>
            <a:r>
              <a:rPr lang="id-ID" sz="1400" dirty="0">
                <a:solidFill>
                  <a:srgbClr val="333333"/>
                </a:solidFill>
                <a:latin typeface="inherit"/>
              </a:rPr>
              <a:t>])</a:t>
            </a:r>
            <a:endParaRPr lang="id-ID" sz="1400" dirty="0">
              <a:solidFill>
                <a:srgbClr val="000000"/>
              </a:solidFill>
              <a:latin typeface="Monaco"/>
            </a:endParaRPr>
          </a:p>
          <a:p>
            <a:pPr fontAlgn="base"/>
            <a:r>
              <a:rPr lang="id-ID" sz="1400" dirty="0">
                <a:solidFill>
                  <a:srgbClr val="004ED0"/>
                </a:solidFill>
                <a:latin typeface="inherit"/>
              </a:rPr>
              <a:t>print</a:t>
            </a:r>
            <a:r>
              <a:rPr lang="id-ID" sz="1400" dirty="0">
                <a:solidFill>
                  <a:srgbClr val="333333"/>
                </a:solidFill>
                <a:latin typeface="inherit"/>
              </a:rPr>
              <a:t>(</a:t>
            </a:r>
            <a:r>
              <a:rPr lang="id-ID" sz="1400" dirty="0">
                <a:solidFill>
                  <a:srgbClr val="008000"/>
                </a:solidFill>
                <a:latin typeface="inherit"/>
              </a:rPr>
              <a:t>'data antrian sekarang : '</a:t>
            </a:r>
            <a:r>
              <a:rPr lang="id-ID" sz="1400" dirty="0">
                <a:solidFill>
                  <a:srgbClr val="333333"/>
                </a:solidFill>
                <a:latin typeface="inherit"/>
              </a:rPr>
              <a:t>,</a:t>
            </a:r>
            <a:r>
              <a:rPr lang="id-ID" sz="1400" dirty="0">
                <a:solidFill>
                  <a:srgbClr val="006FE0"/>
                </a:solidFill>
                <a:latin typeface="inherit"/>
              </a:rPr>
              <a:t> </a:t>
            </a:r>
            <a:r>
              <a:rPr lang="id-ID" sz="1400" dirty="0">
                <a:solidFill>
                  <a:srgbClr val="000000"/>
                </a:solidFill>
                <a:latin typeface="inherit"/>
              </a:rPr>
              <a:t>antrian</a:t>
            </a:r>
            <a:r>
              <a:rPr lang="id-ID" sz="1400" dirty="0">
                <a:solidFill>
                  <a:srgbClr val="333333"/>
                </a:solidFill>
                <a:latin typeface="inherit"/>
              </a:rPr>
              <a:t>)</a:t>
            </a:r>
            <a:endParaRPr lang="id-ID" sz="1400" dirty="0">
              <a:solidFill>
                <a:srgbClr val="000000"/>
              </a:solidFill>
              <a:latin typeface="Monaco"/>
            </a:endParaRPr>
          </a:p>
          <a:p>
            <a:pPr fontAlgn="base"/>
            <a:r>
              <a:rPr lang="id-ID" sz="1400" dirty="0">
                <a:solidFill>
                  <a:srgbClr val="000000"/>
                </a:solidFill>
                <a:latin typeface="Monaco"/>
              </a:rPr>
              <a:t> </a:t>
            </a:r>
          </a:p>
          <a:p>
            <a:pPr fontAlgn="base"/>
            <a:r>
              <a:rPr lang="id-ID" sz="1400" dirty="0">
                <a:solidFill>
                  <a:srgbClr val="B85C00"/>
                </a:solidFill>
                <a:latin typeface="inherit"/>
              </a:rPr>
              <a:t>#menambahakan data antrian</a:t>
            </a:r>
            <a:endParaRPr lang="id-ID" sz="1400" dirty="0">
              <a:solidFill>
                <a:srgbClr val="000000"/>
              </a:solidFill>
              <a:latin typeface="Monaco"/>
            </a:endParaRPr>
          </a:p>
          <a:p>
            <a:pPr fontAlgn="base"/>
            <a:r>
              <a:rPr lang="id-ID" sz="1400" dirty="0">
                <a:solidFill>
                  <a:srgbClr val="000000"/>
                </a:solidFill>
                <a:latin typeface="inherit"/>
              </a:rPr>
              <a:t>antrian</a:t>
            </a:r>
            <a:r>
              <a:rPr lang="id-ID" sz="1400" dirty="0">
                <a:solidFill>
                  <a:srgbClr val="333333"/>
                </a:solidFill>
                <a:latin typeface="inherit"/>
              </a:rPr>
              <a:t>.</a:t>
            </a:r>
            <a:r>
              <a:rPr lang="id-ID" sz="1400" dirty="0">
                <a:solidFill>
                  <a:srgbClr val="004ED0"/>
                </a:solidFill>
                <a:latin typeface="inherit"/>
              </a:rPr>
              <a:t>append</a:t>
            </a:r>
            <a:r>
              <a:rPr lang="id-ID" sz="1400" dirty="0">
                <a:solidFill>
                  <a:srgbClr val="333333"/>
                </a:solidFill>
                <a:latin typeface="inherit"/>
              </a:rPr>
              <a:t>(</a:t>
            </a:r>
            <a:r>
              <a:rPr lang="id-ID" sz="1400" dirty="0">
                <a:solidFill>
                  <a:srgbClr val="CE0000"/>
                </a:solidFill>
                <a:latin typeface="inherit"/>
              </a:rPr>
              <a:t>6</a:t>
            </a:r>
            <a:r>
              <a:rPr lang="id-ID" sz="1400" dirty="0">
                <a:solidFill>
                  <a:srgbClr val="333333"/>
                </a:solidFill>
                <a:latin typeface="inherit"/>
              </a:rPr>
              <a:t>)</a:t>
            </a:r>
            <a:endParaRPr lang="id-ID" sz="1400" dirty="0">
              <a:solidFill>
                <a:srgbClr val="000000"/>
              </a:solidFill>
              <a:latin typeface="Monaco"/>
            </a:endParaRPr>
          </a:p>
          <a:p>
            <a:pPr fontAlgn="base"/>
            <a:r>
              <a:rPr lang="id-ID" sz="1400" dirty="0">
                <a:solidFill>
                  <a:srgbClr val="004ED0"/>
                </a:solidFill>
                <a:latin typeface="inherit"/>
              </a:rPr>
              <a:t>print</a:t>
            </a:r>
            <a:r>
              <a:rPr lang="id-ID" sz="1400" dirty="0">
                <a:solidFill>
                  <a:srgbClr val="333333"/>
                </a:solidFill>
                <a:latin typeface="inherit"/>
              </a:rPr>
              <a:t>(</a:t>
            </a:r>
            <a:r>
              <a:rPr lang="id-ID" sz="1400" dirty="0">
                <a:solidFill>
                  <a:srgbClr val="008000"/>
                </a:solidFill>
                <a:latin typeface="inherit"/>
              </a:rPr>
              <a:t>'data antrian masuk : 6'</a:t>
            </a:r>
            <a:r>
              <a:rPr lang="id-ID" sz="1400" dirty="0">
                <a:solidFill>
                  <a:srgbClr val="333333"/>
                </a:solidFill>
                <a:latin typeface="inherit"/>
              </a:rPr>
              <a:t>)</a:t>
            </a:r>
            <a:endParaRPr lang="id-ID" sz="1400" dirty="0">
              <a:solidFill>
                <a:srgbClr val="000000"/>
              </a:solidFill>
              <a:latin typeface="Monaco"/>
            </a:endParaRPr>
          </a:p>
          <a:p>
            <a:pPr fontAlgn="base"/>
            <a:r>
              <a:rPr lang="id-ID" sz="1400" dirty="0">
                <a:solidFill>
                  <a:srgbClr val="004ED0"/>
                </a:solidFill>
                <a:latin typeface="inherit"/>
              </a:rPr>
              <a:t>print</a:t>
            </a:r>
            <a:r>
              <a:rPr lang="id-ID" sz="1400" dirty="0">
                <a:solidFill>
                  <a:srgbClr val="333333"/>
                </a:solidFill>
                <a:latin typeface="inherit"/>
              </a:rPr>
              <a:t>(</a:t>
            </a:r>
            <a:r>
              <a:rPr lang="id-ID" sz="1400" dirty="0">
                <a:solidFill>
                  <a:srgbClr val="008000"/>
                </a:solidFill>
                <a:latin typeface="inherit"/>
              </a:rPr>
              <a:t>'data antrian : '</a:t>
            </a:r>
            <a:r>
              <a:rPr lang="id-ID" sz="1400" dirty="0">
                <a:solidFill>
                  <a:srgbClr val="333333"/>
                </a:solidFill>
                <a:latin typeface="inherit"/>
              </a:rPr>
              <a:t>,</a:t>
            </a:r>
            <a:r>
              <a:rPr lang="id-ID" sz="1400" dirty="0">
                <a:solidFill>
                  <a:srgbClr val="006FE0"/>
                </a:solidFill>
                <a:latin typeface="inherit"/>
              </a:rPr>
              <a:t> </a:t>
            </a:r>
            <a:r>
              <a:rPr lang="id-ID" sz="1400" dirty="0">
                <a:solidFill>
                  <a:srgbClr val="000000"/>
                </a:solidFill>
                <a:latin typeface="inherit"/>
              </a:rPr>
              <a:t>antrian</a:t>
            </a:r>
            <a:r>
              <a:rPr lang="id-ID" sz="1400" dirty="0">
                <a:solidFill>
                  <a:srgbClr val="333333"/>
                </a:solidFill>
                <a:latin typeface="inherit"/>
              </a:rPr>
              <a:t>)</a:t>
            </a:r>
            <a:endParaRPr lang="id-ID" sz="1400" dirty="0">
              <a:solidFill>
                <a:srgbClr val="000000"/>
              </a:solidFill>
              <a:latin typeface="Monaco"/>
            </a:endParaRPr>
          </a:p>
          <a:p>
            <a:pPr fontAlgn="base"/>
            <a:r>
              <a:rPr lang="id-ID" sz="1400" dirty="0">
                <a:solidFill>
                  <a:srgbClr val="000000"/>
                </a:solidFill>
                <a:latin typeface="Monaco"/>
              </a:rPr>
              <a:t> </a:t>
            </a:r>
          </a:p>
          <a:p>
            <a:pPr fontAlgn="base"/>
            <a:r>
              <a:rPr lang="id-ID" sz="1400" dirty="0">
                <a:solidFill>
                  <a:srgbClr val="B85C00"/>
                </a:solidFill>
                <a:latin typeface="inherit"/>
              </a:rPr>
              <a:t>#mengurangi antrian</a:t>
            </a:r>
            <a:endParaRPr lang="id-ID" sz="1400" dirty="0">
              <a:solidFill>
                <a:srgbClr val="000000"/>
              </a:solidFill>
              <a:latin typeface="Monaco"/>
            </a:endParaRPr>
          </a:p>
          <a:p>
            <a:pPr fontAlgn="base"/>
            <a:r>
              <a:rPr lang="id-ID" sz="1400" dirty="0">
                <a:solidFill>
                  <a:srgbClr val="000000"/>
                </a:solidFill>
                <a:latin typeface="inherit"/>
              </a:rPr>
              <a:t>keluar</a:t>
            </a:r>
            <a:r>
              <a:rPr lang="id-ID" sz="1400" dirty="0">
                <a:solidFill>
                  <a:srgbClr val="006FE0"/>
                </a:solidFill>
                <a:latin typeface="inherit"/>
              </a:rPr>
              <a:t> </a:t>
            </a:r>
            <a:r>
              <a:rPr lang="id-ID" sz="1400" dirty="0">
                <a:solidFill>
                  <a:srgbClr val="000000"/>
                </a:solidFill>
                <a:latin typeface="Monaco"/>
              </a:rPr>
              <a:t>=</a:t>
            </a:r>
            <a:r>
              <a:rPr lang="id-ID" sz="1400" dirty="0">
                <a:solidFill>
                  <a:srgbClr val="006FE0"/>
                </a:solidFill>
                <a:latin typeface="inherit"/>
              </a:rPr>
              <a:t> </a:t>
            </a:r>
            <a:r>
              <a:rPr lang="id-ID" sz="1400" dirty="0">
                <a:solidFill>
                  <a:srgbClr val="000000"/>
                </a:solidFill>
                <a:latin typeface="inherit"/>
              </a:rPr>
              <a:t>antrian</a:t>
            </a:r>
            <a:r>
              <a:rPr lang="id-ID" sz="1400" dirty="0">
                <a:solidFill>
                  <a:srgbClr val="333333"/>
                </a:solidFill>
                <a:latin typeface="inherit"/>
              </a:rPr>
              <a:t>.</a:t>
            </a:r>
            <a:r>
              <a:rPr lang="id-ID" sz="1400" dirty="0">
                <a:solidFill>
                  <a:srgbClr val="004ED0"/>
                </a:solidFill>
                <a:latin typeface="inherit"/>
              </a:rPr>
              <a:t>popleft</a:t>
            </a:r>
            <a:r>
              <a:rPr lang="id-ID" sz="1400" dirty="0">
                <a:solidFill>
                  <a:srgbClr val="333333"/>
                </a:solidFill>
                <a:latin typeface="inherit"/>
              </a:rPr>
              <a:t>()</a:t>
            </a:r>
            <a:endParaRPr lang="id-ID" sz="1400" dirty="0">
              <a:solidFill>
                <a:srgbClr val="000000"/>
              </a:solidFill>
              <a:latin typeface="Monaco"/>
            </a:endParaRPr>
          </a:p>
          <a:p>
            <a:pPr fontAlgn="base"/>
            <a:r>
              <a:rPr lang="id-ID" sz="1400" dirty="0">
                <a:solidFill>
                  <a:srgbClr val="004ED0"/>
                </a:solidFill>
                <a:latin typeface="inherit"/>
              </a:rPr>
              <a:t>print</a:t>
            </a:r>
            <a:r>
              <a:rPr lang="id-ID" sz="1400" dirty="0">
                <a:solidFill>
                  <a:srgbClr val="333333"/>
                </a:solidFill>
                <a:latin typeface="inherit"/>
              </a:rPr>
              <a:t>(</a:t>
            </a:r>
            <a:r>
              <a:rPr lang="id-ID" sz="1400" dirty="0">
                <a:solidFill>
                  <a:srgbClr val="008000"/>
                </a:solidFill>
                <a:latin typeface="inherit"/>
              </a:rPr>
              <a:t>'data keluar : '</a:t>
            </a:r>
            <a:r>
              <a:rPr lang="id-ID" sz="1400" dirty="0">
                <a:solidFill>
                  <a:srgbClr val="333333"/>
                </a:solidFill>
                <a:latin typeface="inherit"/>
              </a:rPr>
              <a:t>,</a:t>
            </a:r>
            <a:r>
              <a:rPr lang="id-ID" sz="1400" dirty="0">
                <a:solidFill>
                  <a:srgbClr val="006FE0"/>
                </a:solidFill>
                <a:latin typeface="inherit"/>
              </a:rPr>
              <a:t> </a:t>
            </a:r>
            <a:r>
              <a:rPr lang="id-ID" sz="1400" dirty="0">
                <a:solidFill>
                  <a:srgbClr val="000000"/>
                </a:solidFill>
                <a:latin typeface="inherit"/>
              </a:rPr>
              <a:t>keluar</a:t>
            </a:r>
            <a:r>
              <a:rPr lang="id-ID" sz="1400" dirty="0">
                <a:solidFill>
                  <a:srgbClr val="333333"/>
                </a:solidFill>
                <a:latin typeface="inherit"/>
              </a:rPr>
              <a:t>)</a:t>
            </a:r>
            <a:endParaRPr lang="id-ID" sz="1400" dirty="0">
              <a:solidFill>
                <a:srgbClr val="000000"/>
              </a:solidFill>
              <a:latin typeface="Monaco"/>
            </a:endParaRPr>
          </a:p>
          <a:p>
            <a:pPr fontAlgn="base"/>
            <a:r>
              <a:rPr lang="id-ID" sz="1400" dirty="0">
                <a:solidFill>
                  <a:srgbClr val="004ED0"/>
                </a:solidFill>
                <a:latin typeface="inherit"/>
              </a:rPr>
              <a:t>print</a:t>
            </a:r>
            <a:r>
              <a:rPr lang="id-ID" sz="1400" dirty="0">
                <a:solidFill>
                  <a:srgbClr val="333333"/>
                </a:solidFill>
                <a:latin typeface="inherit"/>
              </a:rPr>
              <a:t>(</a:t>
            </a:r>
            <a:r>
              <a:rPr lang="id-ID" sz="1400" dirty="0">
                <a:solidFill>
                  <a:srgbClr val="008000"/>
                </a:solidFill>
                <a:latin typeface="inherit"/>
              </a:rPr>
              <a:t>'data antrian sekarang : '</a:t>
            </a:r>
            <a:r>
              <a:rPr lang="id-ID" sz="1400" dirty="0">
                <a:solidFill>
                  <a:srgbClr val="333333"/>
                </a:solidFill>
                <a:latin typeface="inherit"/>
              </a:rPr>
              <a:t>,</a:t>
            </a:r>
            <a:r>
              <a:rPr lang="id-ID" sz="1400" dirty="0">
                <a:solidFill>
                  <a:srgbClr val="006FE0"/>
                </a:solidFill>
                <a:latin typeface="inherit"/>
              </a:rPr>
              <a:t> </a:t>
            </a:r>
            <a:r>
              <a:rPr lang="id-ID" sz="1400" dirty="0">
                <a:solidFill>
                  <a:srgbClr val="000000"/>
                </a:solidFill>
                <a:latin typeface="inherit"/>
              </a:rPr>
              <a:t>antrian</a:t>
            </a:r>
            <a:r>
              <a:rPr lang="id-ID" sz="1400" dirty="0">
                <a:solidFill>
                  <a:srgbClr val="333333"/>
                </a:solidFill>
                <a:latin typeface="inherit"/>
              </a:rPr>
              <a:t>)</a:t>
            </a:r>
            <a:endParaRPr lang="id-ID" sz="1400" dirty="0">
              <a:solidFill>
                <a:srgbClr val="000000"/>
              </a:solidFill>
              <a:latin typeface="Monaco"/>
            </a:endParaRPr>
          </a:p>
          <a:p>
            <a:pPr fontAlgn="base"/>
            <a:r>
              <a:rPr lang="id-ID" sz="1400" dirty="0">
                <a:solidFill>
                  <a:srgbClr val="000000"/>
                </a:solidFill>
                <a:latin typeface="Monaco"/>
              </a:rPr>
              <a:t> </a:t>
            </a:r>
          </a:p>
          <a:p>
            <a:pPr fontAlgn="base"/>
            <a:r>
              <a:rPr lang="id-ID" sz="1400" dirty="0">
                <a:solidFill>
                  <a:srgbClr val="000000"/>
                </a:solidFill>
                <a:latin typeface="Monaco"/>
              </a:rPr>
              <a:t> </a:t>
            </a:r>
          </a:p>
        </p:txBody>
      </p:sp>
      <p:sp>
        <p:nvSpPr>
          <p:cNvPr id="6" name="Rectangle 5"/>
          <p:cNvSpPr/>
          <p:nvPr/>
        </p:nvSpPr>
        <p:spPr>
          <a:xfrm>
            <a:off x="4572000" y="1411855"/>
            <a:ext cx="4572000" cy="1569660"/>
          </a:xfrm>
          <a:prstGeom prst="rect">
            <a:avLst/>
          </a:prstGeom>
          <a:solidFill>
            <a:schemeClr val="accent2">
              <a:lumMod val="20000"/>
              <a:lumOff val="80000"/>
            </a:schemeClr>
          </a:solidFill>
        </p:spPr>
        <p:txBody>
          <a:bodyPr>
            <a:spAutoFit/>
          </a:bodyPr>
          <a:lstStyle/>
          <a:p>
            <a:pPr fontAlgn="base"/>
            <a:r>
              <a:rPr lang="id-ID" sz="1600" dirty="0">
                <a:solidFill>
                  <a:srgbClr val="B85C00"/>
                </a:solidFill>
                <a:latin typeface="inherit"/>
              </a:rPr>
              <a:t># hasil :</a:t>
            </a:r>
            <a:endParaRPr lang="id-ID" sz="1600" dirty="0">
              <a:solidFill>
                <a:srgbClr val="000000"/>
              </a:solidFill>
              <a:latin typeface="Monaco"/>
            </a:endParaRPr>
          </a:p>
          <a:p>
            <a:pPr fontAlgn="base"/>
            <a:r>
              <a:rPr lang="id-ID" sz="1600" dirty="0">
                <a:solidFill>
                  <a:srgbClr val="B85C00"/>
                </a:solidFill>
                <a:latin typeface="inherit"/>
              </a:rPr>
              <a:t># data antrian sekarang :  deque([1, 2, 3, 4, 5])</a:t>
            </a:r>
            <a:endParaRPr lang="id-ID" sz="1600" dirty="0">
              <a:solidFill>
                <a:srgbClr val="000000"/>
              </a:solidFill>
              <a:latin typeface="Monaco"/>
            </a:endParaRPr>
          </a:p>
          <a:p>
            <a:pPr fontAlgn="base"/>
            <a:r>
              <a:rPr lang="id-ID" sz="1600" dirty="0">
                <a:solidFill>
                  <a:srgbClr val="B85C00"/>
                </a:solidFill>
                <a:latin typeface="inherit"/>
              </a:rPr>
              <a:t># data antrian masuk : 6</a:t>
            </a:r>
            <a:endParaRPr lang="id-ID" sz="1600" dirty="0">
              <a:solidFill>
                <a:srgbClr val="000000"/>
              </a:solidFill>
              <a:latin typeface="Monaco"/>
            </a:endParaRPr>
          </a:p>
          <a:p>
            <a:pPr fontAlgn="base"/>
            <a:r>
              <a:rPr lang="id-ID" sz="1600" dirty="0">
                <a:solidFill>
                  <a:srgbClr val="B85C00"/>
                </a:solidFill>
                <a:latin typeface="inherit"/>
              </a:rPr>
              <a:t># data antrian :  deque([1, 2, 3, 4, 5, 6])</a:t>
            </a:r>
            <a:endParaRPr lang="id-ID" sz="1600" dirty="0">
              <a:solidFill>
                <a:srgbClr val="000000"/>
              </a:solidFill>
              <a:latin typeface="Monaco"/>
            </a:endParaRPr>
          </a:p>
          <a:p>
            <a:pPr fontAlgn="base"/>
            <a:r>
              <a:rPr lang="id-ID" sz="1600" dirty="0">
                <a:solidFill>
                  <a:srgbClr val="B85C00"/>
                </a:solidFill>
                <a:latin typeface="inherit"/>
              </a:rPr>
              <a:t># data keluar :  1</a:t>
            </a:r>
            <a:endParaRPr lang="id-ID" sz="1600" dirty="0">
              <a:solidFill>
                <a:srgbClr val="000000"/>
              </a:solidFill>
              <a:latin typeface="Monaco"/>
            </a:endParaRPr>
          </a:p>
          <a:p>
            <a:pPr fontAlgn="base"/>
            <a:r>
              <a:rPr lang="id-ID" sz="1600" dirty="0">
                <a:solidFill>
                  <a:srgbClr val="B85C00"/>
                </a:solidFill>
                <a:latin typeface="inherit"/>
              </a:rPr>
              <a:t># data antrian sekarang :  deque([2, 3, 4, 5, 6])</a:t>
            </a:r>
            <a:endParaRPr lang="id-ID" sz="1600" dirty="0">
              <a:solidFill>
                <a:srgbClr val="000000"/>
              </a:solidFill>
              <a:latin typeface="Monaco"/>
            </a:endParaRPr>
          </a:p>
        </p:txBody>
      </p:sp>
    </p:spTree>
    <p:extLst>
      <p:ext uri="{BB962C8B-B14F-4D97-AF65-F5344CB8AC3E}">
        <p14:creationId xmlns:p14="http://schemas.microsoft.com/office/powerpoint/2010/main" val="414561706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5">
              <a:lumMod val="40000"/>
              <a:lumOff val="60000"/>
            </a:schemeClr>
          </a:solidFill>
        </p:spPr>
        <p:txBody>
          <a:bodyPr>
            <a:normAutofit fontScale="92500"/>
          </a:bodyPr>
          <a:lstStyle/>
          <a:p>
            <a:pPr algn="just"/>
            <a:r>
              <a:rPr lang="id-ID" b="1" dirty="0"/>
              <a:t>queue() membuat suatu antrian baru yang kosong. Tidak memerlukan parameter dan mengembalikan suatu antrian kosong.</a:t>
            </a:r>
          </a:p>
          <a:p>
            <a:pPr algn="just"/>
            <a:r>
              <a:rPr lang="sv-SE" b="1" dirty="0"/>
              <a:t>enqueue(item) menambahkan suatu item baru ke ujung saru antrian. Perlu item dan tidak mengembalikan sesuatu.</a:t>
            </a:r>
          </a:p>
          <a:p>
            <a:pPr algn="just"/>
            <a:r>
              <a:rPr lang="id-ID" b="1" dirty="0"/>
              <a:t>dequeue() menghapus  item depan dari antrian. Tidak memerlukan parameter dan mengembalikan itemnya. Antrian termodifikasi.</a:t>
            </a:r>
          </a:p>
          <a:p>
            <a:pPr algn="just"/>
            <a:r>
              <a:rPr lang="id-ID" b="1" dirty="0"/>
              <a:t>isEmpty() menguji untuk melihat apakah antrian dalam keadaan kosong. Tidak memerlukan parameter dan mengembalian nilai boolean.</a:t>
            </a:r>
          </a:p>
          <a:p>
            <a:pPr algn="just"/>
            <a:r>
              <a:rPr lang="id-ID" b="1" dirty="0"/>
              <a:t>size() mengembalikan jumlah item yang ada di dalam antrian. Tidak memerlukan parameter dan mengembalikan suatu integer.</a:t>
            </a:r>
          </a:p>
          <a:p>
            <a:endParaRPr lang="id-ID" dirty="0"/>
          </a:p>
        </p:txBody>
      </p:sp>
      <p:sp>
        <p:nvSpPr>
          <p:cNvPr id="4" name="Title 1"/>
          <p:cNvSpPr txBox="1">
            <a:spLocks/>
          </p:cNvSpPr>
          <p:nvPr/>
        </p:nvSpPr>
        <p:spPr>
          <a:xfrm>
            <a:off x="3484864" y="503434"/>
            <a:ext cx="4118011" cy="744034"/>
          </a:xfrm>
          <a:prstGeom prst="rect">
            <a:avLst/>
          </a:prstGeom>
          <a:solidFill>
            <a:schemeClr val="accent4">
              <a:lumMod val="40000"/>
              <a:lumOff val="60000"/>
            </a:schemeClr>
          </a:solidFill>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id-ID" dirty="0" smtClean="0">
                <a:latin typeface="Arial Black" panose="020B0A04020102020204" pitchFamily="34" charset="0"/>
              </a:rPr>
              <a:t>Operasi Queue</a:t>
            </a:r>
            <a:endParaRPr lang="id-ID" dirty="0">
              <a:latin typeface="Arial Black" panose="020B0A04020102020204" pitchFamily="34" charset="0"/>
            </a:endParaRPr>
          </a:p>
        </p:txBody>
      </p:sp>
    </p:spTree>
    <p:extLst>
      <p:ext uri="{BB962C8B-B14F-4D97-AF65-F5344CB8AC3E}">
        <p14:creationId xmlns:p14="http://schemas.microsoft.com/office/powerpoint/2010/main" val="1822646805"/>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69219"/>
            <a:ext cx="7886700" cy="936659"/>
          </a:xfrm>
        </p:spPr>
        <p:txBody>
          <a:bodyPr>
            <a:normAutofit/>
          </a:bodyPr>
          <a:lstStyle/>
          <a:p>
            <a:pPr marL="0" indent="0">
              <a:buNone/>
            </a:pPr>
            <a:r>
              <a:rPr lang="en-US" sz="1800" b="1" dirty="0">
                <a:latin typeface="Arial Black" pitchFamily="34" charset="0"/>
                <a:hlinkClick r:id="rId2"/>
              </a:rPr>
              <a:t>http://</a:t>
            </a:r>
            <a:r>
              <a:rPr lang="en-US" sz="1800" b="1" dirty="0" smtClean="0">
                <a:latin typeface="Arial Black" pitchFamily="34" charset="0"/>
                <a:hlinkClick r:id="rId2"/>
              </a:rPr>
              <a:t>mydailycodes9896.blogspot.com/2018/05/struktur-data-python-stack-queue-dequeue.html</a:t>
            </a:r>
            <a:endParaRPr lang="en-US" sz="1800" b="1" dirty="0" smtClean="0">
              <a:latin typeface="Arial Black" pitchFamily="34" charset="0"/>
            </a:endParaRPr>
          </a:p>
          <a:p>
            <a:pPr marL="0" indent="0">
              <a:buNone/>
            </a:pPr>
            <a:endParaRPr lang="en-US" sz="1800" b="1" dirty="0">
              <a:latin typeface="Arial Black" pitchFamily="34" charset="0"/>
            </a:endParaRPr>
          </a:p>
        </p:txBody>
      </p:sp>
      <p:sp>
        <p:nvSpPr>
          <p:cNvPr id="4" name="Rectangle 3"/>
          <p:cNvSpPr/>
          <p:nvPr/>
        </p:nvSpPr>
        <p:spPr>
          <a:xfrm>
            <a:off x="691763" y="2281687"/>
            <a:ext cx="7688912" cy="923330"/>
          </a:xfrm>
          <a:prstGeom prst="rect">
            <a:avLst/>
          </a:prstGeom>
        </p:spPr>
        <p:txBody>
          <a:bodyPr wrap="square">
            <a:spAutoFit/>
          </a:bodyPr>
          <a:lstStyle/>
          <a:p>
            <a:r>
              <a:rPr lang="en-US" b="1" dirty="0" smtClean="0">
                <a:latin typeface="Arial Black" pitchFamily="34" charset="0"/>
                <a:hlinkClick r:id="rId3"/>
              </a:rPr>
              <a:t>https://mn-belajarpython.blogspot.com/2017/06/queue-dan-penggunaannya-pada-bahasa.html</a:t>
            </a:r>
            <a:endParaRPr lang="en-US" b="1" dirty="0" smtClean="0">
              <a:latin typeface="Arial Black" pitchFamily="34" charset="0"/>
            </a:endParaRPr>
          </a:p>
          <a:p>
            <a:endParaRPr lang="en-US" b="1" dirty="0">
              <a:latin typeface="Arial Black" pitchFamily="34" charset="0"/>
            </a:endParaRPr>
          </a:p>
        </p:txBody>
      </p:sp>
    </p:spTree>
    <p:extLst>
      <p:ext uri="{BB962C8B-B14F-4D97-AF65-F5344CB8AC3E}">
        <p14:creationId xmlns:p14="http://schemas.microsoft.com/office/powerpoint/2010/main" val="397771624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1588</TotalTime>
  <Words>394</Words>
  <Application>Microsoft Office PowerPoint</Application>
  <PresentationFormat>On-screen Show (16:9)</PresentationFormat>
  <Paragraphs>36</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Black</vt:lpstr>
      <vt:lpstr>Calibri</vt:lpstr>
      <vt:lpstr>Calibri Light</vt:lpstr>
      <vt:lpstr>inherit</vt:lpstr>
      <vt:lpstr>Monaco</vt:lpstr>
      <vt:lpstr>Times New Roman</vt:lpstr>
      <vt:lpstr>Office Theme</vt:lpstr>
      <vt:lpstr>     QUEUE </vt:lpstr>
      <vt:lpstr>Queue</vt:lpstr>
      <vt:lpstr>PowerPoint Presentation</vt:lpstr>
      <vt:lpstr>CONTOH QUEUE </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136</cp:revision>
  <dcterms:created xsi:type="dcterms:W3CDTF">2020-07-14T09:59:28Z</dcterms:created>
  <dcterms:modified xsi:type="dcterms:W3CDTF">2022-04-18T01:04:06Z</dcterms:modified>
</cp:coreProperties>
</file>