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868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23072-AE5F-463A-BDCF-18C42A0E6672}" type="datetimeFigureOut">
              <a:rPr lang="es-MX" smtClean="0"/>
              <a:t>29/11/2018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F9C2A993-4CAC-4288-9A29-CEA75BEA542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79185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23072-AE5F-463A-BDCF-18C42A0E6672}" type="datetimeFigureOut">
              <a:rPr lang="es-MX" smtClean="0"/>
              <a:t>29/11/2018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9C2A993-4CAC-4288-9A29-CEA75BEA542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47845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23072-AE5F-463A-BDCF-18C42A0E6672}" type="datetimeFigureOut">
              <a:rPr lang="es-MX" smtClean="0"/>
              <a:t>29/11/2018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9C2A993-4CAC-4288-9A29-CEA75BEA542E}" type="slidenum">
              <a:rPr lang="es-MX" smtClean="0"/>
              <a:t>‹Nº›</a:t>
            </a:fld>
            <a:endParaRPr lang="es-MX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217670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23072-AE5F-463A-BDCF-18C42A0E6672}" type="datetimeFigureOut">
              <a:rPr lang="es-MX" smtClean="0"/>
              <a:t>29/11/2018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9C2A993-4CAC-4288-9A29-CEA75BEA542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027007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23072-AE5F-463A-BDCF-18C42A0E6672}" type="datetimeFigureOut">
              <a:rPr lang="es-MX" smtClean="0"/>
              <a:t>29/11/2018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9C2A993-4CAC-4288-9A29-CEA75BEA542E}" type="slidenum">
              <a:rPr lang="es-MX" smtClean="0"/>
              <a:t>‹Nº›</a:t>
            </a:fld>
            <a:endParaRPr lang="es-MX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54083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23072-AE5F-463A-BDCF-18C42A0E6672}" type="datetimeFigureOut">
              <a:rPr lang="es-MX" smtClean="0"/>
              <a:t>29/11/2018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9C2A993-4CAC-4288-9A29-CEA75BEA542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623150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23072-AE5F-463A-BDCF-18C42A0E6672}" type="datetimeFigureOut">
              <a:rPr lang="es-MX" smtClean="0"/>
              <a:t>29/11/2018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2A993-4CAC-4288-9A29-CEA75BEA542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347714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23072-AE5F-463A-BDCF-18C42A0E6672}" type="datetimeFigureOut">
              <a:rPr lang="es-MX" smtClean="0"/>
              <a:t>29/11/2018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2A993-4CAC-4288-9A29-CEA75BEA542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86948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23072-AE5F-463A-BDCF-18C42A0E6672}" type="datetimeFigureOut">
              <a:rPr lang="es-MX" smtClean="0"/>
              <a:t>29/11/2018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2A993-4CAC-4288-9A29-CEA75BEA542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21314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23072-AE5F-463A-BDCF-18C42A0E6672}" type="datetimeFigureOut">
              <a:rPr lang="es-MX" smtClean="0"/>
              <a:t>29/11/2018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9C2A993-4CAC-4288-9A29-CEA75BEA542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26397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23072-AE5F-463A-BDCF-18C42A0E6672}" type="datetimeFigureOut">
              <a:rPr lang="es-MX" smtClean="0"/>
              <a:t>29/11/2018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9C2A993-4CAC-4288-9A29-CEA75BEA542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95399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23072-AE5F-463A-BDCF-18C42A0E6672}" type="datetimeFigureOut">
              <a:rPr lang="es-MX" smtClean="0"/>
              <a:t>29/11/2018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9C2A993-4CAC-4288-9A29-CEA75BEA542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97032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23072-AE5F-463A-BDCF-18C42A0E6672}" type="datetimeFigureOut">
              <a:rPr lang="es-MX" smtClean="0"/>
              <a:t>29/11/2018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2A993-4CAC-4288-9A29-CEA75BEA542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53295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23072-AE5F-463A-BDCF-18C42A0E6672}" type="datetimeFigureOut">
              <a:rPr lang="es-MX" smtClean="0"/>
              <a:t>29/11/2018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2A993-4CAC-4288-9A29-CEA75BEA542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69789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23072-AE5F-463A-BDCF-18C42A0E6672}" type="datetimeFigureOut">
              <a:rPr lang="es-MX" smtClean="0"/>
              <a:t>29/11/2018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2A993-4CAC-4288-9A29-CEA75BEA542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46869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23072-AE5F-463A-BDCF-18C42A0E6672}" type="datetimeFigureOut">
              <a:rPr lang="es-MX" smtClean="0"/>
              <a:t>29/11/2018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9C2A993-4CAC-4288-9A29-CEA75BEA542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79688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C23072-AE5F-463A-BDCF-18C42A0E6672}" type="datetimeFigureOut">
              <a:rPr lang="es-MX" smtClean="0"/>
              <a:t>29/11/2018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F9C2A993-4CAC-4288-9A29-CEA75BEA542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79738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70">
            <a:extLst>
              <a:ext uri="{FF2B5EF4-FFF2-40B4-BE49-F238E27FC236}">
                <a16:creationId xmlns:a16="http://schemas.microsoft.com/office/drawing/2014/main" id="{0BC7D22A-3C31-4046-A4DD-443AA6A6D3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F8D5C6AE-ED4F-4CBA-A76C-9B5FB0DB0B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87364" y="228600"/>
            <a:ext cx="2851523" cy="6638625"/>
            <a:chOff x="2487613" y="285750"/>
            <a:chExt cx="2428875" cy="5654676"/>
          </a:xfrm>
        </p:grpSpPr>
        <p:sp>
          <p:nvSpPr>
            <p:cNvPr id="74" name="Freeform 11">
              <a:extLst>
                <a:ext uri="{FF2B5EF4-FFF2-40B4-BE49-F238E27FC236}">
                  <a16:creationId xmlns:a16="http://schemas.microsoft.com/office/drawing/2014/main" id="{41ED80F9-2570-4956-B71C-46595B604F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5" name="Freeform 12">
              <a:extLst>
                <a:ext uri="{FF2B5EF4-FFF2-40B4-BE49-F238E27FC236}">
                  <a16:creationId xmlns:a16="http://schemas.microsoft.com/office/drawing/2014/main" id="{7C5A4893-9CCD-46F0-98BD-3FECFB7A53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6" name="Freeform 13">
              <a:extLst>
                <a:ext uri="{FF2B5EF4-FFF2-40B4-BE49-F238E27FC236}">
                  <a16:creationId xmlns:a16="http://schemas.microsoft.com/office/drawing/2014/main" id="{B589D522-7164-489B-A975-33CA327F48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7" name="Freeform 14">
              <a:extLst>
                <a:ext uri="{FF2B5EF4-FFF2-40B4-BE49-F238E27FC236}">
                  <a16:creationId xmlns:a16="http://schemas.microsoft.com/office/drawing/2014/main" id="{B4F85399-8692-43F0-85D1-67ED7CB40C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8" name="Freeform 15">
              <a:extLst>
                <a:ext uri="{FF2B5EF4-FFF2-40B4-BE49-F238E27FC236}">
                  <a16:creationId xmlns:a16="http://schemas.microsoft.com/office/drawing/2014/main" id="{B53E62C1-3FF0-40F9-ADBB-08E0BFBC58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9" name="Freeform 16">
              <a:extLst>
                <a:ext uri="{FF2B5EF4-FFF2-40B4-BE49-F238E27FC236}">
                  <a16:creationId xmlns:a16="http://schemas.microsoft.com/office/drawing/2014/main" id="{FF121ACB-BC0C-4DFA-B382-25B79E7849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0" name="Freeform 17">
              <a:extLst>
                <a:ext uri="{FF2B5EF4-FFF2-40B4-BE49-F238E27FC236}">
                  <a16:creationId xmlns:a16="http://schemas.microsoft.com/office/drawing/2014/main" id="{A58394D9-3789-4BEA-A789-FEA079072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1" name="Freeform 18">
              <a:extLst>
                <a:ext uri="{FF2B5EF4-FFF2-40B4-BE49-F238E27FC236}">
                  <a16:creationId xmlns:a16="http://schemas.microsoft.com/office/drawing/2014/main" id="{E1BAAD7A-4A6B-4557-BFDD-0F30D8E9AE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2" name="Freeform 19">
              <a:extLst>
                <a:ext uri="{FF2B5EF4-FFF2-40B4-BE49-F238E27FC236}">
                  <a16:creationId xmlns:a16="http://schemas.microsoft.com/office/drawing/2014/main" id="{5B105CAF-1476-4DB5-AB48-0840BB2575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3" name="Freeform 20">
              <a:extLst>
                <a:ext uri="{FF2B5EF4-FFF2-40B4-BE49-F238E27FC236}">
                  <a16:creationId xmlns:a16="http://schemas.microsoft.com/office/drawing/2014/main" id="{7D1B070A-B475-4F8E-BCA1-FDF0346E77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4" name="Freeform 21">
              <a:extLst>
                <a:ext uri="{FF2B5EF4-FFF2-40B4-BE49-F238E27FC236}">
                  <a16:creationId xmlns:a16="http://schemas.microsoft.com/office/drawing/2014/main" id="{192B1344-7B9B-4BC9-B560-D3EC9ECDD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5" name="Freeform 22">
              <a:extLst>
                <a:ext uri="{FF2B5EF4-FFF2-40B4-BE49-F238E27FC236}">
                  <a16:creationId xmlns:a16="http://schemas.microsoft.com/office/drawing/2014/main" id="{29C35314-956E-4521-9A13-980A05FCCB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12A59AA7-650F-4999-9CA5-376654289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14579" y="-786"/>
            <a:ext cx="2356675" cy="6854040"/>
            <a:chOff x="6627813" y="194833"/>
            <a:chExt cx="1952625" cy="5678918"/>
          </a:xfrm>
        </p:grpSpPr>
        <p:sp>
          <p:nvSpPr>
            <p:cNvPr id="88" name="Freeform 27">
              <a:extLst>
                <a:ext uri="{FF2B5EF4-FFF2-40B4-BE49-F238E27FC236}">
                  <a16:creationId xmlns:a16="http://schemas.microsoft.com/office/drawing/2014/main" id="{D46E80DF-1070-4942-8D8C-68B2687898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9" name="Freeform 28">
              <a:extLst>
                <a:ext uri="{FF2B5EF4-FFF2-40B4-BE49-F238E27FC236}">
                  <a16:creationId xmlns:a16="http://schemas.microsoft.com/office/drawing/2014/main" id="{4EC4F99E-13A3-4C47-B6BE-5A3F5EB21C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0" name="Freeform 29">
              <a:extLst>
                <a:ext uri="{FF2B5EF4-FFF2-40B4-BE49-F238E27FC236}">
                  <a16:creationId xmlns:a16="http://schemas.microsoft.com/office/drawing/2014/main" id="{45E840C0-D999-43D6-B94B-C7CBCAC9E7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1" name="Freeform 30">
              <a:extLst>
                <a:ext uri="{FF2B5EF4-FFF2-40B4-BE49-F238E27FC236}">
                  <a16:creationId xmlns:a16="http://schemas.microsoft.com/office/drawing/2014/main" id="{10685953-9653-4CA1-8B8A-96E8B6CEC1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2" name="Freeform 31">
              <a:extLst>
                <a:ext uri="{FF2B5EF4-FFF2-40B4-BE49-F238E27FC236}">
                  <a16:creationId xmlns:a16="http://schemas.microsoft.com/office/drawing/2014/main" id="{09D300D0-C755-4A21-8A66-E7C43DB5BC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3" name="Freeform 32">
              <a:extLst>
                <a:ext uri="{FF2B5EF4-FFF2-40B4-BE49-F238E27FC236}">
                  <a16:creationId xmlns:a16="http://schemas.microsoft.com/office/drawing/2014/main" id="{67F70228-CC75-473D-9220-52CFBB91C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4" name="Freeform 33">
              <a:extLst>
                <a:ext uri="{FF2B5EF4-FFF2-40B4-BE49-F238E27FC236}">
                  <a16:creationId xmlns:a16="http://schemas.microsoft.com/office/drawing/2014/main" id="{DD04006F-1DA1-4640-8CB4-F36CB441EF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5" name="Freeform 34">
              <a:extLst>
                <a:ext uri="{FF2B5EF4-FFF2-40B4-BE49-F238E27FC236}">
                  <a16:creationId xmlns:a16="http://schemas.microsoft.com/office/drawing/2014/main" id="{BB29BE4A-FA75-43BE-B406-32F311B4CA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6" name="Freeform 35">
              <a:extLst>
                <a:ext uri="{FF2B5EF4-FFF2-40B4-BE49-F238E27FC236}">
                  <a16:creationId xmlns:a16="http://schemas.microsoft.com/office/drawing/2014/main" id="{EDC9D240-B519-46A8-9E00-9F11AF02ED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7" name="Freeform 36">
              <a:extLst>
                <a:ext uri="{FF2B5EF4-FFF2-40B4-BE49-F238E27FC236}">
                  <a16:creationId xmlns:a16="http://schemas.microsoft.com/office/drawing/2014/main" id="{F6F6A2F8-D301-4B55-8AF7-F6B6ECC128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8" name="Freeform 37">
              <a:extLst>
                <a:ext uri="{FF2B5EF4-FFF2-40B4-BE49-F238E27FC236}">
                  <a16:creationId xmlns:a16="http://schemas.microsoft.com/office/drawing/2014/main" id="{364CB1D7-4A03-4305-86B4-9BF39D906D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9" name="Freeform 38">
              <a:extLst>
                <a:ext uri="{FF2B5EF4-FFF2-40B4-BE49-F238E27FC236}">
                  <a16:creationId xmlns:a16="http://schemas.microsoft.com/office/drawing/2014/main" id="{F6AB9314-140A-41AE-BC1C-1EE29670F7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33422012-B89D-4193-8F37-A66041C000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24602" y="935646"/>
            <a:ext cx="3181597" cy="3841735"/>
          </a:xfrm>
        </p:spPr>
        <p:txBody>
          <a:bodyPr>
            <a:normAutofit/>
          </a:bodyPr>
          <a:lstStyle/>
          <a:p>
            <a:r>
              <a:rPr lang="es-MX" sz="4100" dirty="0"/>
              <a:t>Fractales aleatorios y Montecarlo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731BFEB-DD2D-4B25-A695-6AA0B9F010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24602" y="4777379"/>
            <a:ext cx="3181598" cy="112628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s-MX" sz="1500"/>
              <a:t>Lilian Ávila Maravilla</a:t>
            </a:r>
          </a:p>
          <a:p>
            <a:pPr>
              <a:lnSpc>
                <a:spcPct val="90000"/>
              </a:lnSpc>
            </a:pPr>
            <a:r>
              <a:rPr lang="es-MX" sz="1500"/>
              <a:t>Ana Fernanda  Virgen Sánchez</a:t>
            </a:r>
          </a:p>
          <a:p>
            <a:pPr>
              <a:lnSpc>
                <a:spcPct val="90000"/>
              </a:lnSpc>
            </a:pPr>
            <a:r>
              <a:rPr lang="es-MX" sz="1500"/>
              <a:t>Gustavo Herrera Santana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51268182-6E4D-42DF-81E8-EF1F829BC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7355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3" name="Freeform 33">
            <a:extLst>
              <a:ext uri="{FF2B5EF4-FFF2-40B4-BE49-F238E27FC236}">
                <a16:creationId xmlns:a16="http://schemas.microsoft.com/office/drawing/2014/main" id="{6292912F-F5FC-4001-9EA1-927D886F6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087355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pic>
        <p:nvPicPr>
          <p:cNvPr id="1026" name="Picture 2" descr="Resultado de imagen para fractales aleatorios png">
            <a:extLst>
              <a:ext uri="{FF2B5EF4-FFF2-40B4-BE49-F238E27FC236}">
                <a16:creationId xmlns:a16="http://schemas.microsoft.com/office/drawing/2014/main" id="{E62A3C0D-B8EF-462D-95EB-4C84E75935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41" b="-1"/>
          <a:stretch/>
        </p:blipFill>
        <p:spPr bwMode="auto">
          <a:xfrm>
            <a:off x="1" y="10"/>
            <a:ext cx="610040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355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1EDD21E1-BAF0-4314-AB31-82ECB8AC9E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91CC389-3A82-40E5-BFAD-6DE38B5A2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5122652" cy="1259894"/>
          </a:xfrm>
        </p:spPr>
        <p:txBody>
          <a:bodyPr>
            <a:normAutofit/>
          </a:bodyPr>
          <a:lstStyle/>
          <a:p>
            <a:r>
              <a:rPr lang="es-MX" dirty="0"/>
              <a:t>Objetivo General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FDC8619C-F25D-468E-95FA-2A2151D7DD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103" name="Content Placeholder 4102">
            <a:extLst>
              <a:ext uri="{FF2B5EF4-FFF2-40B4-BE49-F238E27FC236}">
                <a16:creationId xmlns:a16="http://schemas.microsoft.com/office/drawing/2014/main" id="{D84723EC-BBD5-416F-BC14-471C37F1F8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1"/>
            <a:ext cx="5122652" cy="1087902"/>
          </a:xfrm>
        </p:spPr>
        <p:txBody>
          <a:bodyPr>
            <a:normAutofit/>
          </a:bodyPr>
          <a:lstStyle/>
          <a:p>
            <a:r>
              <a:rPr lang="en-US" dirty="0"/>
              <a:t>Mostar y </a:t>
            </a:r>
            <a:r>
              <a:rPr lang="en-US" dirty="0" err="1"/>
              <a:t>dar</a:t>
            </a:r>
            <a:r>
              <a:rPr lang="en-US" dirty="0"/>
              <a:t> a </a:t>
            </a:r>
            <a:r>
              <a:rPr lang="en-US" dirty="0" err="1"/>
              <a:t>conocer</a:t>
            </a:r>
            <a:r>
              <a:rPr lang="en-US" dirty="0"/>
              <a:t> el </a:t>
            </a:r>
            <a:r>
              <a:rPr lang="en-US" dirty="0" err="1"/>
              <a:t>uso</a:t>
            </a:r>
            <a:r>
              <a:rPr lang="en-US" dirty="0"/>
              <a:t> de </a:t>
            </a:r>
            <a:r>
              <a:rPr lang="en-US" dirty="0" err="1"/>
              <a:t>fracales</a:t>
            </a:r>
            <a:r>
              <a:rPr lang="en-US" dirty="0"/>
              <a:t> con el </a:t>
            </a:r>
            <a:r>
              <a:rPr lang="en-US" dirty="0" err="1"/>
              <a:t>apoyo</a:t>
            </a:r>
            <a:r>
              <a:rPr lang="en-US" dirty="0"/>
              <a:t> de Turtle de Python.</a:t>
            </a:r>
          </a:p>
        </p:txBody>
      </p:sp>
      <p:pic>
        <p:nvPicPr>
          <p:cNvPr id="4101" name="Picture 2" descr="Resultado de imagen para objetivos generales">
            <a:extLst>
              <a:ext uri="{FF2B5EF4-FFF2-40B4-BE49-F238E27FC236}">
                <a16:creationId xmlns:a16="http://schemas.microsoft.com/office/drawing/2014/main" id="{ADDA420B-1B00-4EE3-AD1E-F49C589894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1916" y="905100"/>
            <a:ext cx="5451627" cy="4727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8" name="Freeform 12">
            <a:extLst>
              <a:ext uri="{FF2B5EF4-FFF2-40B4-BE49-F238E27FC236}">
                <a16:creationId xmlns:a16="http://schemas.microsoft.com/office/drawing/2014/main" id="{7D9439D6-DEAD-4CEB-A61B-BE3D64D1B5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459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4" name="Rectangle 83">
            <a:extLst>
              <a:ext uri="{FF2B5EF4-FFF2-40B4-BE49-F238E27FC236}">
                <a16:creationId xmlns:a16="http://schemas.microsoft.com/office/drawing/2014/main" id="{B2EC7880-C5D9-40A8-A6B0-3198AD07AD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74D2311-F140-4465-924B-2323BBC1A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r>
              <a:rPr lang="es-MX"/>
              <a:t>Objetivos	</a:t>
            </a:r>
            <a:endParaRPr lang="es-MX" dirty="0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94543A62-A2AB-454A-878E-D3D9190D5F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E87EEB5-4489-4346-A811-092D95BEE3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3650278" cy="3759253"/>
          </a:xfrm>
        </p:spPr>
        <p:txBody>
          <a:bodyPr>
            <a:normAutofit/>
          </a:bodyPr>
          <a:lstStyle/>
          <a:p>
            <a:r>
              <a:rPr lang="es-MX" dirty="0"/>
              <a:t>* Demostrar el uso de Fractales</a:t>
            </a:r>
          </a:p>
          <a:p>
            <a:r>
              <a:rPr lang="es-MX" dirty="0"/>
              <a:t>* Crear fractales a partir de una secuencia aleatoria</a:t>
            </a:r>
          </a:p>
          <a:p>
            <a:r>
              <a:rPr lang="es-MX" dirty="0"/>
              <a:t>* Aplicar los nuevos conocimientos del programa Turtle </a:t>
            </a:r>
          </a:p>
          <a:p>
            <a:r>
              <a:rPr lang="es-MX" dirty="0"/>
              <a:t>* Repartir el </a:t>
            </a:r>
            <a:r>
              <a:rPr lang="es-MX" dirty="0" err="1"/>
              <a:t>espiritu</a:t>
            </a:r>
            <a:r>
              <a:rPr lang="es-MX" dirty="0"/>
              <a:t> Navideño </a:t>
            </a:r>
          </a:p>
        </p:txBody>
      </p:sp>
      <p:pic>
        <p:nvPicPr>
          <p:cNvPr id="4" name="Picture 4" descr="Resultado de imagen para objetivos">
            <a:extLst>
              <a:ext uri="{FF2B5EF4-FFF2-40B4-BE49-F238E27FC236}">
                <a16:creationId xmlns:a16="http://schemas.microsoft.com/office/drawing/2014/main" id="{29FBFE42-C106-4508-9820-DDCCE31D62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" r="-1" b="-1"/>
          <a:stretch/>
        </p:blipFill>
        <p:spPr bwMode="auto">
          <a:xfrm>
            <a:off x="4619543" y="640080"/>
            <a:ext cx="6953577" cy="5252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8" name="Freeform 11">
            <a:extLst>
              <a:ext uri="{FF2B5EF4-FFF2-40B4-BE49-F238E27FC236}">
                <a16:creationId xmlns:a16="http://schemas.microsoft.com/office/drawing/2014/main" id="{50553464-41F1-4160-9D02-7C5EC7013B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155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E491B121-12B5-4977-A064-636AB0B9B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9B02FC6-DBD0-43D4-8045-BE645F215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6574536" cy="1259894"/>
          </a:xfrm>
        </p:spPr>
        <p:txBody>
          <a:bodyPr>
            <a:normAutofit/>
          </a:bodyPr>
          <a:lstStyle/>
          <a:p>
            <a:r>
              <a:rPr lang="es-MX" dirty="0"/>
              <a:t>Introducción 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2ED05F70-AB3E-4472-B26B-EFE6A5A59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8F37ED5-0C42-4F22-88BE-7A9DF1A467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017" y="1655313"/>
            <a:ext cx="6574535" cy="3759253"/>
          </a:xfrm>
        </p:spPr>
        <p:txBody>
          <a:bodyPr>
            <a:normAutofit/>
          </a:bodyPr>
          <a:lstStyle/>
          <a:p>
            <a:pPr marL="457200" lvl="1" indent="0" algn="just">
              <a:buNone/>
            </a:pPr>
            <a:r>
              <a:rPr lang="es-MX" dirty="0">
                <a:sym typeface="Wingdings" panose="05000000000000000000" pitchFamily="2" charset="2"/>
              </a:rPr>
              <a:t>Un fractal es un objeto cuya estructura se repite a diferentes escalas. Es decir, por mucho que nos acerquemos o alejemos del objeto, observaremos siempre la misma estructura. De hecho, somos incapaces de afirmar a qué distancia nos encontramos del objeto, ya que siempre lo veremos de la misma forma.</a:t>
            </a:r>
          </a:p>
          <a:p>
            <a:pPr marL="457200" lvl="1" indent="0" algn="just">
              <a:buNone/>
            </a:pPr>
            <a:r>
              <a:rPr lang="es-MX" dirty="0">
                <a:sym typeface="Wingdings" panose="05000000000000000000" pitchFamily="2" charset="2"/>
              </a:rPr>
              <a:t>Python es un lenguaje que soporta el paradigma de Programación Orientada a Objetos. Con este paradigma, los objetos son entidades con un determinado estado o comportamiento, y pueden ser manipulados en tiempo de ejecución invocando a los métodos del objeto.</a:t>
            </a:r>
          </a:p>
          <a:p>
            <a:pPr marL="457200" lvl="1" indent="0" algn="just">
              <a:buNone/>
            </a:pPr>
            <a:r>
              <a:rPr lang="es-MX" dirty="0">
                <a:sym typeface="Wingdings" panose="05000000000000000000" pitchFamily="2" charset="2"/>
              </a:rPr>
              <a:t>Turtle o gráficas tortuga es un cursor al que se le pueden dar órdenes de movimiento (avance, retroceso o giro) y que puede ir dejando un rastro sobre la pantalla</a:t>
            </a:r>
            <a:endParaRPr lang="es-MX" dirty="0"/>
          </a:p>
        </p:txBody>
      </p:sp>
      <p:pic>
        <p:nvPicPr>
          <p:cNvPr id="3074" name="Picture 2" descr="Resultado de imagen para introduccion">
            <a:extLst>
              <a:ext uri="{FF2B5EF4-FFF2-40B4-BE49-F238E27FC236}">
                <a16:creationId xmlns:a16="http://schemas.microsoft.com/office/drawing/2014/main" id="{A76791BA-CEE0-4ED6-950D-525483BF12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2088" y="1159539"/>
            <a:ext cx="3981455" cy="4218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Freeform 11">
            <a:extLst>
              <a:ext uri="{FF2B5EF4-FFF2-40B4-BE49-F238E27FC236}">
                <a16:creationId xmlns:a16="http://schemas.microsoft.com/office/drawing/2014/main" id="{21F6BE39-9E37-45F0-B10C-92305CFB7C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440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FB6713-644F-4231-BFBB-058F45D29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Procedimiento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A2F677EB-4F7B-4AE6-9918-FBAF1A7F32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6356" y="1645920"/>
            <a:ext cx="10868256" cy="4403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608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934E5CDB-C9D3-41CD-BB17-FD944BBC63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6263" y="1565292"/>
            <a:ext cx="3720316" cy="372741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7FFBC5E7-8B16-4B0A-BB71-EAB68B8505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0139" y="1549335"/>
            <a:ext cx="3950017" cy="3625686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E57345CA-1CB5-47E5-9450-1E99558896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0156" y="1549335"/>
            <a:ext cx="3790950" cy="3743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583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7398C59F-5A18-487B-91D6-B955AACF2E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0557FAFE-C7C3-47EC-A4F5-9B21663192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95BC28FB-3882-4674-9D79-EA58BEB7C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3">
              <a:extLst>
                <a:ext uri="{FF2B5EF4-FFF2-40B4-BE49-F238E27FC236}">
                  <a16:creationId xmlns:a16="http://schemas.microsoft.com/office/drawing/2014/main" id="{9C6EC892-83F9-402F-8552-0AD7C0556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4">
              <a:extLst>
                <a:ext uri="{FF2B5EF4-FFF2-40B4-BE49-F238E27FC236}">
                  <a16:creationId xmlns:a16="http://schemas.microsoft.com/office/drawing/2014/main" id="{18387766-037C-4EF0-8471-D19CBF2A4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1E364F38-6F3A-476A-93E6-962EA817C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6">
              <a:extLst>
                <a:ext uri="{FF2B5EF4-FFF2-40B4-BE49-F238E27FC236}">
                  <a16:creationId xmlns:a16="http://schemas.microsoft.com/office/drawing/2014/main" id="{35C335A4-1E67-4293-8BE2-DFB085D4F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7">
              <a:extLst>
                <a:ext uri="{FF2B5EF4-FFF2-40B4-BE49-F238E27FC236}">
                  <a16:creationId xmlns:a16="http://schemas.microsoft.com/office/drawing/2014/main" id="{9A8A0F10-2C98-4297-9F92-5D9553392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18">
              <a:extLst>
                <a:ext uri="{FF2B5EF4-FFF2-40B4-BE49-F238E27FC236}">
                  <a16:creationId xmlns:a16="http://schemas.microsoft.com/office/drawing/2014/main" id="{C3B112A3-006E-4008-A778-DB5F6A09D5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19">
              <a:extLst>
                <a:ext uri="{FF2B5EF4-FFF2-40B4-BE49-F238E27FC236}">
                  <a16:creationId xmlns:a16="http://schemas.microsoft.com/office/drawing/2014/main" id="{E5E62767-5C25-4C49-9568-432433A3C5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20">
              <a:extLst>
                <a:ext uri="{FF2B5EF4-FFF2-40B4-BE49-F238E27FC236}">
                  <a16:creationId xmlns:a16="http://schemas.microsoft.com/office/drawing/2014/main" id="{598EC006-77B1-42BA-B815-66CCB9B170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3" name="Freeform 21">
              <a:extLst>
                <a:ext uri="{FF2B5EF4-FFF2-40B4-BE49-F238E27FC236}">
                  <a16:creationId xmlns:a16="http://schemas.microsoft.com/office/drawing/2014/main" id="{A144ED09-DA06-491D-95A8-AB3DED4329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4" name="Freeform 22">
              <a:extLst>
                <a:ext uri="{FF2B5EF4-FFF2-40B4-BE49-F238E27FC236}">
                  <a16:creationId xmlns:a16="http://schemas.microsoft.com/office/drawing/2014/main" id="{1CB00BD2-11CD-4A38-8F38-02B0D1105E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20234FB-542E-4550-9C2F-1B56FD41A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7" name="Freeform 27">
              <a:extLst>
                <a:ext uri="{FF2B5EF4-FFF2-40B4-BE49-F238E27FC236}">
                  <a16:creationId xmlns:a16="http://schemas.microsoft.com/office/drawing/2014/main" id="{41FCE1F3-DEB3-47CD-90FF-7DABB4AF4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28">
              <a:extLst>
                <a:ext uri="{FF2B5EF4-FFF2-40B4-BE49-F238E27FC236}">
                  <a16:creationId xmlns:a16="http://schemas.microsoft.com/office/drawing/2014/main" id="{5708E488-C19B-452C-B197-6F1C34F6E7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29">
              <a:extLst>
                <a:ext uri="{FF2B5EF4-FFF2-40B4-BE49-F238E27FC236}">
                  <a16:creationId xmlns:a16="http://schemas.microsoft.com/office/drawing/2014/main" id="{89D3FD25-890E-4981-A71D-EE796873D7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0">
              <a:extLst>
                <a:ext uri="{FF2B5EF4-FFF2-40B4-BE49-F238E27FC236}">
                  <a16:creationId xmlns:a16="http://schemas.microsoft.com/office/drawing/2014/main" id="{51B5414C-556A-47CB-8EE2-974A85A7A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1">
              <a:extLst>
                <a:ext uri="{FF2B5EF4-FFF2-40B4-BE49-F238E27FC236}">
                  <a16:creationId xmlns:a16="http://schemas.microsoft.com/office/drawing/2014/main" id="{1C02B20C-2B27-4B75-8AEE-A5D2E2674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2">
              <a:extLst>
                <a:ext uri="{FF2B5EF4-FFF2-40B4-BE49-F238E27FC236}">
                  <a16:creationId xmlns:a16="http://schemas.microsoft.com/office/drawing/2014/main" id="{54427714-F9AA-4F93-BD1D-400F1EA93F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3">
              <a:extLst>
                <a:ext uri="{FF2B5EF4-FFF2-40B4-BE49-F238E27FC236}">
                  <a16:creationId xmlns:a16="http://schemas.microsoft.com/office/drawing/2014/main" id="{28A77D6A-9E81-497F-ABCC-2695BB5ADD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4">
              <a:extLst>
                <a:ext uri="{FF2B5EF4-FFF2-40B4-BE49-F238E27FC236}">
                  <a16:creationId xmlns:a16="http://schemas.microsoft.com/office/drawing/2014/main" id="{2A1533BA-1478-4F7C-8E24-3F3E90505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5">
              <a:extLst>
                <a:ext uri="{FF2B5EF4-FFF2-40B4-BE49-F238E27FC236}">
                  <a16:creationId xmlns:a16="http://schemas.microsoft.com/office/drawing/2014/main" id="{39686201-E633-40FD-A80A-1E28AD52E3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6">
              <a:extLst>
                <a:ext uri="{FF2B5EF4-FFF2-40B4-BE49-F238E27FC236}">
                  <a16:creationId xmlns:a16="http://schemas.microsoft.com/office/drawing/2014/main" id="{76A215C2-F590-4938-810B-F8A79366C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7" name="Freeform 37">
              <a:extLst>
                <a:ext uri="{FF2B5EF4-FFF2-40B4-BE49-F238E27FC236}">
                  <a16:creationId xmlns:a16="http://schemas.microsoft.com/office/drawing/2014/main" id="{85F418E7-330D-4002-8EC8-33C1A897F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8" name="Freeform 38">
              <a:extLst>
                <a:ext uri="{FF2B5EF4-FFF2-40B4-BE49-F238E27FC236}">
                  <a16:creationId xmlns:a16="http://schemas.microsoft.com/office/drawing/2014/main" id="{8FFE669A-54C9-4436-9566-C5A90F16DB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DE91395A-2D18-4AF6-A0AC-AAA7189FE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2" name="Freeform 6">
            <a:extLst>
              <a:ext uri="{FF2B5EF4-FFF2-40B4-BE49-F238E27FC236}">
                <a16:creationId xmlns:a16="http://schemas.microsoft.com/office/drawing/2014/main" id="{7BD08880-457D-4C62-A3B5-6A9B0878C7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FA94DED7-0A28-4AD9-8747-E94113225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6F175609-91A3-416E-BC3D-7548FDE029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620" y="-1"/>
            <a:ext cx="1220724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A3B0D54-9DF0-4FF8-A0AA-B4234DF358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4639734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C566CBC-98CF-4BF8-8CF2-9391F8436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279" y="1795849"/>
            <a:ext cx="3778870" cy="311481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>
                <a:solidFill>
                  <a:srgbClr val="FEFFFF"/>
                </a:solidFill>
              </a:rPr>
              <a:t>Resultado</a:t>
            </a:r>
          </a:p>
        </p:txBody>
      </p:sp>
      <p:pic>
        <p:nvPicPr>
          <p:cNvPr id="7" name="Marcador de contenido 3">
            <a:extLst>
              <a:ext uri="{FF2B5EF4-FFF2-40B4-BE49-F238E27FC236}">
                <a16:creationId xmlns:a16="http://schemas.microsoft.com/office/drawing/2014/main" id="{FF0D106A-D5B5-4015-B47B-0FDD925E8A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886" b="-4"/>
          <a:stretch/>
        </p:blipFill>
        <p:spPr>
          <a:xfrm>
            <a:off x="4639732" y="10"/>
            <a:ext cx="7552267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777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7">
            <a:extLst>
              <a:ext uri="{FF2B5EF4-FFF2-40B4-BE49-F238E27FC236}">
                <a16:creationId xmlns:a16="http://schemas.microsoft.com/office/drawing/2014/main" id="{CD306B45-25EE-434D-ABA9-A27B79320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BD38502-9854-4679-881B-26D084547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019" y="942108"/>
            <a:ext cx="3256550" cy="4969113"/>
          </a:xfrm>
        </p:spPr>
        <p:txBody>
          <a:bodyPr anchor="ctr">
            <a:normAutofit/>
          </a:bodyPr>
          <a:lstStyle/>
          <a:p>
            <a:r>
              <a:rPr lang="es-MX">
                <a:solidFill>
                  <a:schemeClr val="tx2">
                    <a:lumMod val="75000"/>
                  </a:schemeClr>
                </a:solidFill>
              </a:rPr>
              <a:t>Conclusiones</a:t>
            </a:r>
          </a:p>
        </p:txBody>
      </p:sp>
      <p:sp>
        <p:nvSpPr>
          <p:cNvPr id="50" name="Rectangle 9">
            <a:extLst>
              <a:ext uri="{FF2B5EF4-FFF2-40B4-BE49-F238E27FC236}">
                <a16:creationId xmlns:a16="http://schemas.microsoft.com/office/drawing/2014/main" id="{0A42F85E-4939-431E-8B4A-EC07C8E0A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7EBB3F9-D6F7-4F6A-8843-9FEBA15E4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71831"/>
            <a:ext cx="0" cy="3200400"/>
          </a:xfrm>
          <a:prstGeom prst="line">
            <a:avLst/>
          </a:prstGeom>
          <a:ln w="158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D2B17EF-74EB-4C33-B2E2-8E727B2E7D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009967" y="0"/>
            <a:ext cx="6176982" cy="6853245"/>
            <a:chOff x="2487613" y="285750"/>
            <a:chExt cx="2428876" cy="5654676"/>
          </a:xfrm>
          <a:solidFill>
            <a:schemeClr val="bg1">
              <a:alpha val="30000"/>
            </a:schemeClr>
          </a:solidFill>
        </p:grpSpPr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0A5F1F8A-3206-4B86-883F-65E98BB6E4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6935F8C7-CC88-4243-9786-F3CDBF04A0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13">
              <a:extLst>
                <a:ext uri="{FF2B5EF4-FFF2-40B4-BE49-F238E27FC236}">
                  <a16:creationId xmlns:a16="http://schemas.microsoft.com/office/drawing/2014/main" id="{9AF7BAD9-71B3-40D8-A089-EFF7FE67BD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14">
              <a:extLst>
                <a:ext uri="{FF2B5EF4-FFF2-40B4-BE49-F238E27FC236}">
                  <a16:creationId xmlns:a16="http://schemas.microsoft.com/office/drawing/2014/main" id="{6467094F-AEF0-4D3B-BB76-8B3C1F08B9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15">
              <a:extLst>
                <a:ext uri="{FF2B5EF4-FFF2-40B4-BE49-F238E27FC236}">
                  <a16:creationId xmlns:a16="http://schemas.microsoft.com/office/drawing/2014/main" id="{36F56AF9-DEF1-44E7-BF42-6AAC1AA9D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16">
              <a:extLst>
                <a:ext uri="{FF2B5EF4-FFF2-40B4-BE49-F238E27FC236}">
                  <a16:creationId xmlns:a16="http://schemas.microsoft.com/office/drawing/2014/main" id="{A43EBE71-20BA-4A40-A513-516678089D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17">
              <a:extLst>
                <a:ext uri="{FF2B5EF4-FFF2-40B4-BE49-F238E27FC236}">
                  <a16:creationId xmlns:a16="http://schemas.microsoft.com/office/drawing/2014/main" id="{1DB39648-7B38-4D0B-93C5-048EC4A45C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18">
              <a:extLst>
                <a:ext uri="{FF2B5EF4-FFF2-40B4-BE49-F238E27FC236}">
                  <a16:creationId xmlns:a16="http://schemas.microsoft.com/office/drawing/2014/main" id="{8DD2661F-DE5F-45EA-B30B-7C65896388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reeform 19">
              <a:extLst>
                <a:ext uri="{FF2B5EF4-FFF2-40B4-BE49-F238E27FC236}">
                  <a16:creationId xmlns:a16="http://schemas.microsoft.com/office/drawing/2014/main" id="{ABF0A0E5-E68E-4183-A913-228692FD85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4" y="468286"/>
              <a:ext cx="1768475" cy="4262464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1" name="Freeform 20">
              <a:extLst>
                <a:ext uri="{FF2B5EF4-FFF2-40B4-BE49-F238E27FC236}">
                  <a16:creationId xmlns:a16="http://schemas.microsoft.com/office/drawing/2014/main" id="{615D8F55-8ACD-4EFE-A832-06E785479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21">
              <a:extLst>
                <a:ext uri="{FF2B5EF4-FFF2-40B4-BE49-F238E27FC236}">
                  <a16:creationId xmlns:a16="http://schemas.microsoft.com/office/drawing/2014/main" id="{0FDF4201-8CEC-474B-A6B1-88039B7041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22">
              <a:extLst>
                <a:ext uri="{FF2B5EF4-FFF2-40B4-BE49-F238E27FC236}">
                  <a16:creationId xmlns:a16="http://schemas.microsoft.com/office/drawing/2014/main" id="{0F60AEA4-B25F-417E-93FC-59686DFBE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857A057-6E83-43A7-81B8-A9FC975D07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9062" y="942108"/>
            <a:ext cx="6455549" cy="4969114"/>
          </a:xfrm>
        </p:spPr>
        <p:txBody>
          <a:bodyPr anchor="ctr">
            <a:normAutofit/>
          </a:bodyPr>
          <a:lstStyle/>
          <a:p>
            <a:r>
              <a:rPr lang="es-MX" dirty="0">
                <a:solidFill>
                  <a:schemeClr val="tx2">
                    <a:lumMod val="75000"/>
                  </a:schemeClr>
                </a:solidFill>
              </a:rPr>
              <a:t>Los fractales a pesar de ser un tema muy complejo en el ámbito de las matemáticas, a la hora de aplicarlo se vuelve sencillo y muy agradable para el ojo humano.</a:t>
            </a:r>
          </a:p>
          <a:p>
            <a:endParaRPr lang="es-MX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s-MX" dirty="0">
                <a:solidFill>
                  <a:schemeClr val="tx2">
                    <a:lumMod val="75000"/>
                  </a:schemeClr>
                </a:solidFill>
              </a:rPr>
              <a:t>El uso de Montecarlo es una herramienta muy útil para la creación de datos totalmente aleatorios o basados en una referencia lo cual nos resulta muy útil para predicciones futuros acerca de un tema, o en nuestro caso, para nuestro proyecto.</a:t>
            </a:r>
          </a:p>
          <a:p>
            <a:endParaRPr lang="es-MX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s-MX" dirty="0">
                <a:solidFill>
                  <a:schemeClr val="tx2">
                    <a:lumMod val="75000"/>
                  </a:schemeClr>
                </a:solidFill>
              </a:rPr>
              <a:t>Nos dimos cuenta que con lo aprendido en clase somos capaces, con un poco de investigación extra, ha combinar y utilizar los temas vistos en clase para aplicarlo en diversos temas.</a:t>
            </a:r>
          </a:p>
          <a:p>
            <a:endParaRPr lang="es-MX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80561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9">
            <a:extLst>
              <a:ext uri="{FF2B5EF4-FFF2-40B4-BE49-F238E27FC236}">
                <a16:creationId xmlns:a16="http://schemas.microsoft.com/office/drawing/2014/main" id="{E491B121-12B5-4977-A064-636AB0B9B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452BCDE-66B0-4826-83F5-335008AF5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6574536" cy="1259894"/>
          </a:xfrm>
        </p:spPr>
        <p:txBody>
          <a:bodyPr>
            <a:normAutofit/>
          </a:bodyPr>
          <a:lstStyle/>
          <a:p>
            <a:r>
              <a:rPr lang="es-MX"/>
              <a:t>Bibliografía </a:t>
            </a:r>
            <a:endParaRPr lang="es-MX" dirty="0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2ED05F70-AB3E-4472-B26B-EFE6A5A59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Marcador de contenido 2">
            <a:extLst>
              <a:ext uri="{FF2B5EF4-FFF2-40B4-BE49-F238E27FC236}">
                <a16:creationId xmlns:a16="http://schemas.microsoft.com/office/drawing/2014/main" id="{192FD5CE-A54A-4060-AE73-0B1996F1BF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4" y="2133600"/>
            <a:ext cx="6574535" cy="375925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s-MX" sz="1700"/>
              <a:t>* https://www.pythoniza.me/programando-una-tortuga-en-python/</a:t>
            </a:r>
          </a:p>
          <a:p>
            <a:pPr>
              <a:lnSpc>
                <a:spcPct val="90000"/>
              </a:lnSpc>
            </a:pPr>
            <a:r>
              <a:rPr lang="es-MX" sz="1700"/>
              <a:t>* https://docs.python.org/2/library/turtle.html#turtle.forward</a:t>
            </a:r>
          </a:p>
          <a:p>
            <a:pPr>
              <a:lnSpc>
                <a:spcPct val="90000"/>
              </a:lnSpc>
            </a:pPr>
            <a:r>
              <a:rPr lang="es-MX" sz="1700"/>
              <a:t>* http://www.mclibre.org/consultar/python/lecciones/python-turtle-1.html</a:t>
            </a:r>
          </a:p>
          <a:p>
            <a:pPr>
              <a:lnSpc>
                <a:spcPct val="90000"/>
              </a:lnSpc>
            </a:pPr>
            <a:r>
              <a:rPr lang="es-MX" sz="1700"/>
              <a:t>* http://www.mclibre.org/consultar/python/lecciones/python-turtle-2.html</a:t>
            </a:r>
          </a:p>
          <a:p>
            <a:pPr>
              <a:lnSpc>
                <a:spcPct val="90000"/>
              </a:lnSpc>
            </a:pPr>
            <a:r>
              <a:rPr lang="es-MX" sz="1700"/>
              <a:t>* https://www.xatakaciencia.com/matematicas/que-son-los-fractales-y-como-se-construyen</a:t>
            </a:r>
          </a:p>
          <a:p>
            <a:pPr>
              <a:lnSpc>
                <a:spcPct val="90000"/>
              </a:lnSpc>
            </a:pPr>
            <a:endParaRPr lang="es-MX" sz="170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1BC7945E-5A5D-45BE-883C-91F4F08B73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62088" y="1278252"/>
            <a:ext cx="3981455" cy="3981455"/>
          </a:xfrm>
          <a:prstGeom prst="rect">
            <a:avLst/>
          </a:prstGeom>
        </p:spPr>
      </p:pic>
      <p:sp>
        <p:nvSpPr>
          <p:cNvPr id="19" name="Freeform 11">
            <a:extLst>
              <a:ext uri="{FF2B5EF4-FFF2-40B4-BE49-F238E27FC236}">
                <a16:creationId xmlns:a16="http://schemas.microsoft.com/office/drawing/2014/main" id="{21F6BE39-9E37-45F0-B10C-92305CFB7C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253624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394</Words>
  <Application>Microsoft Office PowerPoint</Application>
  <PresentationFormat>Panorámica</PresentationFormat>
  <Paragraphs>29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Arial</vt:lpstr>
      <vt:lpstr>Century Gothic</vt:lpstr>
      <vt:lpstr>Wingdings</vt:lpstr>
      <vt:lpstr>Wingdings 3</vt:lpstr>
      <vt:lpstr>Espiral</vt:lpstr>
      <vt:lpstr>Fractales aleatorios y Montecarlo</vt:lpstr>
      <vt:lpstr>Objetivo General</vt:lpstr>
      <vt:lpstr>Objetivos </vt:lpstr>
      <vt:lpstr>Introducción </vt:lpstr>
      <vt:lpstr>Procedimiento</vt:lpstr>
      <vt:lpstr>Presentación de PowerPoint</vt:lpstr>
      <vt:lpstr>Resultado</vt:lpstr>
      <vt:lpstr>Conclusiones</vt:lpstr>
      <vt:lpstr>Bibliografía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Fractales aleatorios y Montecarlo</dc:title>
  <dc:creator>HERRERA SANTANA, GUSTAVO</dc:creator>
  <cp:lastModifiedBy>Alejandro Maravilla</cp:lastModifiedBy>
  <cp:revision>2</cp:revision>
  <dcterms:created xsi:type="dcterms:W3CDTF">2018-11-29T01:21:02Z</dcterms:created>
  <dcterms:modified xsi:type="dcterms:W3CDTF">2018-11-29T21:08:22Z</dcterms:modified>
</cp:coreProperties>
</file>