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1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A849-55FC-A946-AF70-C6A2A628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C762F-20BA-DA4C-A5DB-8E0FAFD2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DB51-B043-F543-A970-7879F9F9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2C4B-4B42-9949-BE73-7515BD6B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D15B-5AF9-3B4D-8D48-434AB631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1B03-8945-714B-9B87-E92007F8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C1807-C6C4-B64C-B389-CBFB725A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831C-7004-E248-B136-F367F77C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8DB8A-ABBE-0B44-8D10-F676A59D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B2B9-2F33-D643-BC45-B409066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346E6-514C-724E-9792-B82E5BA3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7EC86-2A85-034A-9CBE-1D3EDFE0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93BA-2444-7648-A3AB-CDBFC86E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533C-BBCB-6A42-AEF9-C1B9D69A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948A-8730-2C4D-8E6F-25B1A73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9C1-BCC1-674E-9DC6-7988FF1D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83A3-3284-AA42-9E46-76D85600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906F-84BA-EB41-B5ED-19EEA1D0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3437-F3E3-E844-A7BC-FC535D14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A3DA-3C0A-2E46-8C6E-EF5B6E45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F3D8-814B-D84A-8E0B-93FD79ED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CF00-00F5-514E-A706-E64CD604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FB95-6A08-D646-900C-7247387A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AD918-43CD-154E-B2E0-619E664C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7A56-BAE3-E049-8BCD-2D46E84A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02D-6D63-9D4A-A62A-D9F6D0F8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BFED-6C54-B84C-AAE8-CA88EC95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AE982-287D-804A-9227-F35D8B3F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C5A47-D335-114D-8691-705619CD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04C54-B256-F944-B2A6-05036F00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2E023-4EBB-F943-846C-71528F7B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9D2B-35CD-1448-8C98-2CAA450F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5808-0935-E540-9718-9C95597A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99FA-B035-CE46-97FB-6B9C537B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4BE9-C5C6-8547-AE9A-6BFA3A2BF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640BE-FA8D-104C-A314-B565F0B1C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C01C9-3F00-6E4A-A1C8-1FD24236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2CDB4-42F6-2A40-8050-3A59D647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01BDE-F85B-BD46-BC6B-C96BD787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4637-E15A-EB4B-AA1D-BA58C28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09B83-5A45-FC44-9489-98E1D673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CA69A-76C7-1744-81E0-F6E721D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18FC0-77F3-BC44-AD2B-60D037AC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1F346-3CA0-EA41-A9D2-E46193DE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28E8D-D2B5-9A4B-9C15-5073F17D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08B38-DA55-A545-B5C0-41DBC20A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5B78-3F02-DA43-89C7-90186D17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92FA-F531-404C-9EF4-59691D16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68B86-A1D2-6542-B1B1-28E299FFF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09774-DE10-5F45-921A-89577BB8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6D068-CF24-4147-9F5C-02E19A08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D7BA-BDFD-D74A-98B8-E07858D6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6365-7F2F-AB4B-BF9D-D224D8C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0D42A-7B2D-FC48-8EFD-D5EB5AB4C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3BAEE-8AB1-AF46-8AA8-BECE189D4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644A-937D-5945-93EE-21F4295B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473E-747B-2A41-B7B7-13B52F8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F3397-9B51-3246-AEC2-CD2F90C4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7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F259F-763F-8D40-9627-35046D18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E218-A25F-FD42-BC0B-10F90AB4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547-D760-D745-8556-062239EC4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70D2-2BA1-9642-9185-B4FE964EBA3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38F9-26AB-FB4C-A3A6-B16C0BFD0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CBC1-9047-AE40-8E08-4F75F47FC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F4B2-96A9-2C4F-A550-1BC1A4F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Monitor">
            <a:extLst>
              <a:ext uri="{FF2B5EF4-FFF2-40B4-BE49-F238E27FC236}">
                <a16:creationId xmlns:a16="http://schemas.microsoft.com/office/drawing/2014/main" id="{39F05E6F-2DAC-C945-8F44-A1ED7ACC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741" y="-1413169"/>
            <a:ext cx="10245436" cy="972654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F21866-9F26-A64F-89A0-68AD012F9F20}"/>
              </a:ext>
            </a:extLst>
          </p:cNvPr>
          <p:cNvGrpSpPr/>
          <p:nvPr/>
        </p:nvGrpSpPr>
        <p:grpSpPr>
          <a:xfrm>
            <a:off x="2483427" y="883226"/>
            <a:ext cx="6328064" cy="3544745"/>
            <a:chOff x="772026" y="155279"/>
            <a:chExt cx="10647947" cy="64353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933A17-C82B-8B48-989D-2A7F7413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026" y="155279"/>
              <a:ext cx="10647947" cy="64353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4FDF4A-7897-FC4B-AB79-EB540EEA66D9}"/>
                </a:ext>
              </a:extLst>
            </p:cNvPr>
            <p:cNvSpPr txBox="1"/>
            <p:nvPr/>
          </p:nvSpPr>
          <p:spPr>
            <a:xfrm rot="21163465">
              <a:off x="6459808" y="2065120"/>
              <a:ext cx="3926342" cy="173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FORTUNATOR 3000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3648DA-BB57-8642-9EAC-174D33EFA6C9}"/>
              </a:ext>
            </a:extLst>
          </p:cNvPr>
          <p:cNvSpPr txBox="1"/>
          <p:nvPr/>
        </p:nvSpPr>
        <p:spPr>
          <a:xfrm>
            <a:off x="5937340" y="4505903"/>
            <a:ext cx="335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ucida Sans Typewriter" panose="020B0509030504030204" pitchFamily="49" charset="77"/>
              </a:rPr>
              <a:t>LILI MOLLOY</a:t>
            </a:r>
          </a:p>
          <a:p>
            <a:pPr algn="r"/>
            <a:r>
              <a:rPr lang="en-US" sz="1400" dirty="0">
                <a:latin typeface="Lucida Sans Typewriter" panose="020B0509030504030204" pitchFamily="49" charset="77"/>
              </a:rPr>
              <a:t>FIONA TOLLIDAY</a:t>
            </a:r>
          </a:p>
        </p:txBody>
      </p:sp>
    </p:spTree>
    <p:extLst>
      <p:ext uri="{BB962C8B-B14F-4D97-AF65-F5344CB8AC3E}">
        <p14:creationId xmlns:p14="http://schemas.microsoft.com/office/powerpoint/2010/main" val="2817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29D3AA20-0257-7D47-8BCC-3C958885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745" y="-511969"/>
            <a:ext cx="8645236" cy="86452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882EF3-8733-F24C-8252-4A1617B2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277" y="1102880"/>
            <a:ext cx="5891645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Project Purpose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FB185-D35A-4F43-8819-FA3534F1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277" y="2784763"/>
            <a:ext cx="5891645" cy="192708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dirty="0">
                <a:latin typeface="Lucida Sans Typewriter" panose="020B0509030504030204" pitchFamily="49" charset="77"/>
              </a:rPr>
              <a:t>To display expertise within the terminal (CLI) by writing a compelling and entertaining application.   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8C689E-0125-534C-B49F-39E304C58B7B}"/>
              </a:ext>
            </a:extLst>
          </p:cNvPr>
          <p:cNvGrpSpPr/>
          <p:nvPr/>
        </p:nvGrpSpPr>
        <p:grpSpPr>
          <a:xfrm>
            <a:off x="-30257" y="-1369"/>
            <a:ext cx="2900076" cy="2026805"/>
            <a:chOff x="4638204" y="2482849"/>
            <a:chExt cx="2900076" cy="202680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9159FE-5196-9B45-8230-B4F67E939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8204" y="2482849"/>
              <a:ext cx="2734146" cy="20268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778FA9-EC69-7042-9410-D036658AD6A6}"/>
                </a:ext>
              </a:extLst>
            </p:cNvPr>
            <p:cNvSpPr txBox="1"/>
            <p:nvPr/>
          </p:nvSpPr>
          <p:spPr>
            <a:xfrm rot="20477335">
              <a:off x="6189628" y="2629579"/>
              <a:ext cx="1348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FORTUNATOR </a:t>
              </a:r>
            </a:p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2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1B6CDDE-209B-FC4D-BE32-27BD6AF16C83}"/>
              </a:ext>
            </a:extLst>
          </p:cNvPr>
          <p:cNvGrpSpPr/>
          <p:nvPr/>
        </p:nvGrpSpPr>
        <p:grpSpPr>
          <a:xfrm>
            <a:off x="125609" y="-227459"/>
            <a:ext cx="2900076" cy="2026805"/>
            <a:chOff x="4638204" y="2482849"/>
            <a:chExt cx="2900076" cy="202680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965B423-683B-CB45-895E-1CB9192D7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8204" y="2482849"/>
              <a:ext cx="2734146" cy="202680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EC69F9-3F1F-1741-A1E7-726BF9DB1D51}"/>
                </a:ext>
              </a:extLst>
            </p:cNvPr>
            <p:cNvSpPr txBox="1"/>
            <p:nvPr/>
          </p:nvSpPr>
          <p:spPr>
            <a:xfrm rot="20477335">
              <a:off x="6189628" y="2629579"/>
              <a:ext cx="1348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FORTUNATOR </a:t>
              </a:r>
            </a:p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3000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843279-CCB1-AF4E-8DFE-AD5D621C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93" y="458644"/>
            <a:ext cx="10515600" cy="1325563"/>
          </a:xfrm>
        </p:spPr>
        <p:txBody>
          <a:bodyPr/>
          <a:lstStyle/>
          <a:p>
            <a:r>
              <a:rPr lang="en-US" dirty="0">
                <a:latin typeface="Lucida Sans Typewriter" panose="020B0509030504030204" pitchFamily="49" charset="77"/>
              </a:rPr>
              <a:t>Brainstorming ideas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AD8D9C3-F068-2749-B435-A9C237B8EFB2}"/>
              </a:ext>
            </a:extLst>
          </p:cNvPr>
          <p:cNvSpPr/>
          <p:nvPr/>
        </p:nvSpPr>
        <p:spPr>
          <a:xfrm>
            <a:off x="4543862" y="3312019"/>
            <a:ext cx="2201996" cy="130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D4A573-23FD-BA43-BE92-DE7686CC7F84}"/>
              </a:ext>
            </a:extLst>
          </p:cNvPr>
          <p:cNvGrpSpPr/>
          <p:nvPr/>
        </p:nvGrpSpPr>
        <p:grpSpPr>
          <a:xfrm>
            <a:off x="248294" y="2216964"/>
            <a:ext cx="4693554" cy="3109726"/>
            <a:chOff x="248294" y="1551940"/>
            <a:chExt cx="4693554" cy="31097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923AF8-7F04-1941-8151-E3CADA644A63}"/>
                </a:ext>
              </a:extLst>
            </p:cNvPr>
            <p:cNvSpPr/>
            <p:nvPr/>
          </p:nvSpPr>
          <p:spPr>
            <a:xfrm>
              <a:off x="1473693" y="2433744"/>
              <a:ext cx="1585468" cy="1348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Lucida Sans Typewriter" panose="020B0509030504030204" pitchFamily="49" charset="77"/>
                </a:rPr>
                <a:t>OUR AMAZING  APP IDEAS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5EF6B5-7388-B548-9043-B405AAA2E5BD}"/>
                </a:ext>
              </a:extLst>
            </p:cNvPr>
            <p:cNvSpPr txBox="1"/>
            <p:nvPr/>
          </p:nvSpPr>
          <p:spPr>
            <a:xfrm>
              <a:off x="3370500" y="2049873"/>
              <a:ext cx="1571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  <a:latin typeface="Lucida Sans Typewriter" panose="020B0509030504030204" pitchFamily="49" charset="77"/>
                </a:rPr>
                <a:t>Fortune </a:t>
              </a:r>
            </a:p>
            <a:p>
              <a:r>
                <a:rPr lang="en-US" sz="1200" dirty="0">
                  <a:highlight>
                    <a:srgbClr val="FFFF00"/>
                  </a:highlight>
                  <a:latin typeface="Lucida Sans Typewriter" panose="020B0509030504030204" pitchFamily="49" charset="77"/>
                </a:rPr>
                <a:t>cookie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1516EA-2880-0E46-BFFA-F3C4AB61A740}"/>
                </a:ext>
              </a:extLst>
            </p:cNvPr>
            <p:cNvSpPr txBox="1"/>
            <p:nvPr/>
          </p:nvSpPr>
          <p:spPr>
            <a:xfrm>
              <a:off x="1979136" y="4200001"/>
              <a:ext cx="1265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  <a:latin typeface="Lucida Sans Typewriter" panose="020B0509030504030204" pitchFamily="49" charset="77"/>
                </a:rPr>
                <a:t>Higher or lower game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39AD-7556-7244-B445-1B10A74F7601}"/>
                </a:ext>
              </a:extLst>
            </p:cNvPr>
            <p:cNvSpPr txBox="1"/>
            <p:nvPr/>
          </p:nvSpPr>
          <p:spPr>
            <a:xfrm>
              <a:off x="248294" y="2202664"/>
              <a:ext cx="1571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  <a:latin typeface="Lucida Sans Typewriter" panose="020B0509030504030204" pitchFamily="49" charset="77"/>
                </a:rPr>
                <a:t>Calorie </a:t>
              </a:r>
            </a:p>
            <a:p>
              <a:r>
                <a:rPr lang="en-US" sz="1200" dirty="0">
                  <a:highlight>
                    <a:srgbClr val="FFFF00"/>
                  </a:highlight>
                  <a:latin typeface="Lucida Sans Typewriter" panose="020B0509030504030204" pitchFamily="49" charset="77"/>
                </a:rPr>
                <a:t>counter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3054EA-7F7E-CF43-8969-A675BD1706C1}"/>
                </a:ext>
              </a:extLst>
            </p:cNvPr>
            <p:cNvSpPr txBox="1"/>
            <p:nvPr/>
          </p:nvSpPr>
          <p:spPr>
            <a:xfrm>
              <a:off x="781806" y="4052681"/>
              <a:ext cx="84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anose="020B0509030504030204" pitchFamily="49" charset="77"/>
                </a:rPr>
                <a:t>Rate </a:t>
              </a:r>
            </a:p>
            <a:p>
              <a:r>
                <a:rPr lang="en-US" sz="1200" dirty="0">
                  <a:latin typeface="Lucida Sans Typewriter" panose="020B0509030504030204" pitchFamily="49" charset="77"/>
                </a:rPr>
                <a:t>my pet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17D5F5-029F-F147-8B45-006BF3773B24}"/>
                </a:ext>
              </a:extLst>
            </p:cNvPr>
            <p:cNvSpPr txBox="1"/>
            <p:nvPr/>
          </p:nvSpPr>
          <p:spPr>
            <a:xfrm>
              <a:off x="1893721" y="1551940"/>
              <a:ext cx="82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anose="020B0509030504030204" pitchFamily="49" charset="77"/>
                </a:rPr>
                <a:t>Alarm </a:t>
              </a:r>
            </a:p>
            <a:p>
              <a:r>
                <a:rPr lang="en-US" sz="1200" dirty="0">
                  <a:latin typeface="Lucida Sans Typewriter" panose="020B0509030504030204" pitchFamily="49" charset="77"/>
                </a:rPr>
                <a:t>clock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AEBC8B-5BBF-A840-94FD-4662B1BE3D89}"/>
                </a:ext>
              </a:extLst>
            </p:cNvPr>
            <p:cNvSpPr txBox="1"/>
            <p:nvPr/>
          </p:nvSpPr>
          <p:spPr>
            <a:xfrm>
              <a:off x="3338413" y="3504790"/>
              <a:ext cx="772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anose="020B0509030504030204" pitchFamily="49" charset="77"/>
                </a:rPr>
                <a:t>Black </a:t>
              </a:r>
            </a:p>
            <a:p>
              <a:r>
                <a:rPr lang="en-US" sz="1200" dirty="0">
                  <a:latin typeface="Lucida Sans Typewriter" panose="020B0509030504030204" pitchFamily="49" charset="77"/>
                </a:rPr>
                <a:t>Jack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28AFB0-8529-484E-B666-D8C82C1EE0D2}"/>
                </a:ext>
              </a:extLst>
            </p:cNvPr>
            <p:cNvSpPr txBox="1"/>
            <p:nvPr/>
          </p:nvSpPr>
          <p:spPr>
            <a:xfrm>
              <a:off x="369818" y="3225609"/>
              <a:ext cx="763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  <a:latin typeface="Lucida Sans Typewriter" panose="020B0509030504030204" pitchFamily="49" charset="77"/>
                </a:rPr>
                <a:t>Travel </a:t>
              </a:r>
            </a:p>
            <a:p>
              <a:r>
                <a:rPr lang="en-US" sz="1200" dirty="0">
                  <a:highlight>
                    <a:srgbClr val="FFFF00"/>
                  </a:highlight>
                  <a:latin typeface="Lucida Sans Typewriter" panose="020B0509030504030204" pitchFamily="49" charset="77"/>
                </a:rPr>
                <a:t>app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BFB37BB-2082-6348-9FCD-043E5CA6E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469" y="2598310"/>
              <a:ext cx="510090" cy="20297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B591ECA-4509-334C-94A1-20C2BC8235B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1133469" y="3311957"/>
              <a:ext cx="385330" cy="14448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70E8A3D-20FC-ED44-A20D-792FA2035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2089" y="3665254"/>
              <a:ext cx="359280" cy="47411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BD24FF-3FE7-D544-8A1C-95CEF49A3F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8824" y="2130508"/>
              <a:ext cx="1" cy="359939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146221B-B523-0D40-8967-6006B8960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866" y="2511542"/>
              <a:ext cx="421448" cy="30524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1BB4BA5-1B20-8C45-9C62-CD4370759A8A}"/>
                </a:ext>
              </a:extLst>
            </p:cNvPr>
            <p:cNvCxnSpPr>
              <a:cxnSpLocks/>
            </p:cNvCxnSpPr>
            <p:nvPr/>
          </p:nvCxnSpPr>
          <p:spPr>
            <a:xfrm>
              <a:off x="2382307" y="3737645"/>
              <a:ext cx="50931" cy="457227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0EF290-0610-264A-A889-08E4710FACB5}"/>
                </a:ext>
              </a:extLst>
            </p:cNvPr>
            <p:cNvCxnSpPr>
              <a:cxnSpLocks/>
            </p:cNvCxnSpPr>
            <p:nvPr/>
          </p:nvCxnSpPr>
          <p:spPr>
            <a:xfrm>
              <a:off x="2728058" y="3430366"/>
              <a:ext cx="610355" cy="27278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02BB15-AC99-AD44-B498-F92EBECE3ED3}"/>
              </a:ext>
            </a:extLst>
          </p:cNvPr>
          <p:cNvGrpSpPr/>
          <p:nvPr/>
        </p:nvGrpSpPr>
        <p:grpSpPr>
          <a:xfrm>
            <a:off x="6069286" y="1891491"/>
            <a:ext cx="6118001" cy="3885337"/>
            <a:chOff x="6297888" y="1226467"/>
            <a:chExt cx="6118001" cy="38853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F17136-4C7E-134B-823F-0E0A53CFF38C}"/>
                </a:ext>
              </a:extLst>
            </p:cNvPr>
            <p:cNvSpPr/>
            <p:nvPr/>
          </p:nvSpPr>
          <p:spPr>
            <a:xfrm>
              <a:off x="8635867" y="2387182"/>
              <a:ext cx="1632015" cy="1534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ucida Sans Typewriter" panose="020B0509030504030204" pitchFamily="49" charset="77"/>
                </a:rPr>
                <a:t>TOP </a:t>
              </a:r>
            </a:p>
            <a:p>
              <a:pPr algn="ctr"/>
              <a:r>
                <a:rPr lang="en-US" sz="1400" dirty="0">
                  <a:latin typeface="Lucida Sans Typewriter" panose="020B0509030504030204" pitchFamily="49" charset="77"/>
                </a:rPr>
                <a:t>4</a:t>
              </a:r>
            </a:p>
            <a:p>
              <a:pPr algn="ctr"/>
              <a:r>
                <a:rPr lang="en-US" sz="1400" dirty="0">
                  <a:latin typeface="Lucida Sans Typewriter" panose="020B0509030504030204" pitchFamily="49" charset="77"/>
                </a:rPr>
                <a:t>IDEAS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605A0B-812B-5E44-B5A5-C57850FD3088}"/>
                </a:ext>
              </a:extLst>
            </p:cNvPr>
            <p:cNvSpPr txBox="1"/>
            <p:nvPr/>
          </p:nvSpPr>
          <p:spPr>
            <a:xfrm>
              <a:off x="10442966" y="1226467"/>
              <a:ext cx="197292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Lucida Sans Typewriter" panose="020B0509030504030204" pitchFamily="49" charset="77"/>
                </a:rPr>
                <a:t>Fortune cookie</a:t>
              </a:r>
            </a:p>
            <a:p>
              <a:pPr algn="ctr"/>
              <a:r>
                <a:rPr lang="en-US" sz="1000" b="1" dirty="0">
                  <a:latin typeface="Lucida Sans Typewriter" panose="020B0509030504030204" pitchFamily="49" charset="77"/>
                </a:rPr>
                <a:t>=&gt; </a:t>
              </a:r>
              <a:r>
                <a:rPr lang="en-US" sz="1000" b="1" dirty="0">
                  <a:solidFill>
                    <a:srgbClr val="00B050"/>
                  </a:solidFill>
                  <a:latin typeface="Lucida Sans Typewriter" panose="020B0509030504030204" pitchFamily="49" charset="77"/>
                </a:rPr>
                <a:t>Based on consumer mood, computer generates fortunes.</a:t>
              </a:r>
            </a:p>
            <a:p>
              <a:pPr algn="ctr"/>
              <a:r>
                <a:rPr lang="en-US" sz="1000" b="1" dirty="0">
                  <a:latin typeface="Lucida Sans Typewriter" panose="020B0509030504030204" pitchFamily="49" charset="77"/>
                </a:rPr>
                <a:t>=&gt; </a:t>
              </a:r>
              <a:r>
                <a:rPr lang="en-US" sz="1000" b="1" dirty="0">
                  <a:solidFill>
                    <a:srgbClr val="00B0F0"/>
                  </a:solidFill>
                  <a:latin typeface="Lucida Sans Typewriter" panose="020B0509030504030204" pitchFamily="49" charset="77"/>
                </a:rPr>
                <a:t>Consumers can create an account to save their fortune.</a:t>
              </a:r>
            </a:p>
            <a:p>
              <a:pPr algn="ctr"/>
              <a:r>
                <a:rPr lang="en-US" sz="1000" b="1" dirty="0">
                  <a:latin typeface="Lucida Sans Typewriter" panose="020B0509030504030204" pitchFamily="49" charset="77"/>
                </a:rPr>
                <a:t>=&gt; </a:t>
              </a:r>
              <a:r>
                <a:rPr lang="en-US" sz="1000" b="1" dirty="0">
                  <a:solidFill>
                    <a:srgbClr val="7030A0"/>
                  </a:solidFill>
                  <a:latin typeface="Lucida Sans Typewriter" panose="020B0509030504030204" pitchFamily="49" charset="77"/>
                </a:rPr>
                <a:t>Consume can also select to email a fortune to a loved one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EEF09-5A52-0242-B2EE-107CD4572247}"/>
                </a:ext>
              </a:extLst>
            </p:cNvPr>
            <p:cNvSpPr txBox="1"/>
            <p:nvPr/>
          </p:nvSpPr>
          <p:spPr>
            <a:xfrm>
              <a:off x="10370292" y="3665254"/>
              <a:ext cx="20455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Lucida Sans Typewriter" panose="020B0509030504030204" pitchFamily="49" charset="77"/>
                </a:rPr>
                <a:t>Higher or 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Lucida Sans Typewriter" panose="020B0509030504030204" pitchFamily="49" charset="77"/>
                </a:rPr>
                <a:t>lower game</a:t>
              </a:r>
            </a:p>
            <a:p>
              <a:pPr algn="ctr"/>
              <a:r>
                <a:rPr lang="en-US" sz="1000" b="1" dirty="0">
                  <a:latin typeface="Lucida Sans Typewriter" panose="020B0509030504030204" pitchFamily="49" charset="77"/>
                </a:rPr>
                <a:t>=&gt; </a:t>
              </a:r>
              <a:r>
                <a:rPr lang="en-US" sz="1000" b="1" dirty="0">
                  <a:solidFill>
                    <a:srgbClr val="00B050"/>
                  </a:solidFill>
                  <a:latin typeface="Lucida Sans Typewriter" panose="020B0509030504030204" pitchFamily="49" charset="77"/>
                </a:rPr>
                <a:t>Computer generates a random number.</a:t>
              </a:r>
            </a:p>
            <a:p>
              <a:pPr algn="ctr"/>
              <a:r>
                <a:rPr lang="en-US" sz="1000" b="1" dirty="0">
                  <a:latin typeface="Lucida Sans Typewriter" panose="020B0509030504030204" pitchFamily="49" charset="77"/>
                </a:rPr>
                <a:t>=&gt; </a:t>
              </a:r>
              <a:r>
                <a:rPr lang="en-US" sz="1000" b="1" dirty="0">
                  <a:solidFill>
                    <a:srgbClr val="00B0F0"/>
                  </a:solidFill>
                  <a:latin typeface="Lucida Sans Typewriter" panose="020B0509030504030204" pitchFamily="49" charset="77"/>
                </a:rPr>
                <a:t>Consumer guesses number and computer says higher or lower until they hit the bullseye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C1ACEA-34AE-F74C-95F0-04521E7BEACC}"/>
                </a:ext>
              </a:extLst>
            </p:cNvPr>
            <p:cNvSpPr txBox="1"/>
            <p:nvPr/>
          </p:nvSpPr>
          <p:spPr>
            <a:xfrm>
              <a:off x="6297888" y="1243281"/>
              <a:ext cx="259422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Lucida Sans Typewriter" panose="020B0509030504030204" pitchFamily="49" charset="77"/>
                </a:rPr>
                <a:t>Calorie counter</a:t>
              </a:r>
            </a:p>
            <a:p>
              <a:pPr algn="ctr"/>
              <a:r>
                <a:rPr lang="en-US" sz="1000" b="1" dirty="0">
                  <a:latin typeface="Lucida Sans Typewriter" panose="020B0509030504030204" pitchFamily="49" charset="77"/>
                </a:rPr>
                <a:t>=&gt; </a:t>
              </a:r>
              <a:r>
                <a:rPr lang="en-US" sz="1000" b="1" dirty="0">
                  <a:solidFill>
                    <a:srgbClr val="00B050"/>
                  </a:solidFill>
                  <a:latin typeface="Lucida Sans Typewriter" panose="020B0509030504030204" pitchFamily="49" charset="77"/>
                </a:rPr>
                <a:t>Predict in a week, a month or a year how many kg’s you will gain by eating that chocolate bar each day</a:t>
              </a:r>
            </a:p>
            <a:p>
              <a:pPr algn="ctr"/>
              <a:r>
                <a:rPr lang="en-US" sz="1000" b="1" dirty="0">
                  <a:latin typeface="Lucida Sans Typewriter" panose="020B0509030504030204" pitchFamily="49" charset="77"/>
                </a:rPr>
                <a:t>=&gt; </a:t>
              </a:r>
              <a:r>
                <a:rPr lang="en-US" sz="1000" b="1" dirty="0">
                  <a:solidFill>
                    <a:srgbClr val="00B0F0"/>
                  </a:solidFill>
                  <a:latin typeface="Lucida Sans Typewriter" panose="020B0509030504030204" pitchFamily="49" charset="77"/>
                </a:rPr>
                <a:t>Suggested exercises to burn those calories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82F290-5BF1-564B-A8C3-4C24BD016336}"/>
                </a:ext>
              </a:extLst>
            </p:cNvPr>
            <p:cNvSpPr txBox="1"/>
            <p:nvPr/>
          </p:nvSpPr>
          <p:spPr>
            <a:xfrm>
              <a:off x="6475174" y="3955676"/>
              <a:ext cx="20986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Lucida Sans Typewriter" panose="020B0509030504030204" pitchFamily="49" charset="77"/>
                </a:rPr>
                <a:t>Travel app</a:t>
              </a:r>
            </a:p>
            <a:p>
              <a:pPr algn="ctr"/>
              <a:r>
                <a:rPr lang="en-US" sz="1000" b="1" dirty="0">
                  <a:latin typeface="Lucida Sans Typewriter" panose="020B0509030504030204" pitchFamily="49" charset="77"/>
                </a:rPr>
                <a:t>=&gt; </a:t>
              </a:r>
              <a:r>
                <a:rPr lang="en-US" sz="1000" b="1" dirty="0">
                  <a:solidFill>
                    <a:srgbClr val="00B050"/>
                  </a:solidFill>
                  <a:latin typeface="Lucida Sans Typewriter" panose="020B0509030504030204" pitchFamily="49" charset="77"/>
                </a:rPr>
                <a:t>Notepad for travel plans.  Space allows for costs, activities and shortlists of your hotels/flights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23F16D5-16DE-474A-BB5F-65DDEE2161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4959" y="2511542"/>
              <a:ext cx="487671" cy="22592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6D4628-5048-6744-A6E9-DB7E0CD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03683" y="3622448"/>
              <a:ext cx="452531" cy="259149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4EE0EA-05D4-824A-B37B-06901236C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3760" y="2240078"/>
              <a:ext cx="359328" cy="35024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F3C1DAF-10E2-934D-916E-39F70A9F1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8889" y="3577689"/>
              <a:ext cx="440766" cy="377987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2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29D3AA20-0257-7D47-8BCC-3C958885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816" y="-553533"/>
            <a:ext cx="8645236" cy="86452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882EF3-8733-F24C-8252-4A1617B2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1" y="1102880"/>
            <a:ext cx="5363442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Million $$ idea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FB185-D35A-4F43-8819-FA3534F1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70" y="2296390"/>
            <a:ext cx="5891645" cy="19270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B050"/>
                </a:solidFill>
                <a:latin typeface="Lucida Sans Typewriter" panose="020B0509030504030204" pitchFamily="49" charset="77"/>
              </a:rPr>
              <a:t>All our lives we have searched for wisdom and meaning!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77"/>
              </a:rPr>
              <a:t>Introducing  </a:t>
            </a:r>
            <a:r>
              <a:rPr lang="en-US" sz="1400" b="1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“The </a:t>
            </a:r>
            <a:r>
              <a:rPr lang="en-US" sz="1400" b="1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Fortunator</a:t>
            </a:r>
            <a:r>
              <a:rPr lang="en-US" sz="1400" b="1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3000” </a:t>
            </a:r>
            <a:r>
              <a:rPr lang="en-US" sz="1400" dirty="0">
                <a:latin typeface="Lucida Sans Typewriter" panose="020B0509030504030204" pitchFamily="49" charset="77"/>
              </a:rPr>
              <a:t>where we enlighten and bring joy and wisdom to your day.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77"/>
              </a:rPr>
              <a:t>=&gt; Just select your mood and </a:t>
            </a:r>
            <a:r>
              <a:rPr lang="en-US" sz="1400" b="1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The </a:t>
            </a:r>
            <a:r>
              <a:rPr lang="en-US" sz="1400" b="1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Fortunator</a:t>
            </a:r>
            <a:r>
              <a:rPr lang="en-US" sz="1400" b="1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3000 </a:t>
            </a:r>
            <a:r>
              <a:rPr lang="en-US" sz="1400" dirty="0">
                <a:latin typeface="Lucida Sans Typewriter" panose="020B0509030504030204" pitchFamily="49" charset="77"/>
              </a:rPr>
              <a:t>will give your fortune for the day.  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77"/>
              </a:rPr>
              <a:t>=&gt;Feel like a loved one needs some wisdom? 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77"/>
              </a:rPr>
              <a:t>	=&gt; Send them a cookie today.</a:t>
            </a:r>
          </a:p>
          <a:p>
            <a:pPr marL="0" indent="0">
              <a:buNone/>
            </a:pPr>
            <a:endParaRPr lang="en-AU" sz="1400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endParaRPr lang="en-AU" sz="1400" dirty="0">
              <a:latin typeface="Lucida Sans Typewriter" panose="020B0509030504030204" pitchFamily="49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8C689E-0125-534C-B49F-39E304C58B7B}"/>
              </a:ext>
            </a:extLst>
          </p:cNvPr>
          <p:cNvGrpSpPr/>
          <p:nvPr/>
        </p:nvGrpSpPr>
        <p:grpSpPr>
          <a:xfrm>
            <a:off x="-30257" y="-1369"/>
            <a:ext cx="2900076" cy="2026805"/>
            <a:chOff x="4638204" y="2482849"/>
            <a:chExt cx="2900076" cy="202680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9159FE-5196-9B45-8230-B4F67E939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8204" y="2482849"/>
              <a:ext cx="2734146" cy="20268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778FA9-EC69-7042-9410-D036658AD6A6}"/>
                </a:ext>
              </a:extLst>
            </p:cNvPr>
            <p:cNvSpPr txBox="1"/>
            <p:nvPr/>
          </p:nvSpPr>
          <p:spPr>
            <a:xfrm rot="20477335">
              <a:off x="6189628" y="2629579"/>
              <a:ext cx="1348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FORTUNATOR </a:t>
              </a:r>
            </a:p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0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29D3AA20-0257-7D47-8BCC-3C958885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425" y="-418451"/>
            <a:ext cx="8645236" cy="86452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882EF3-8733-F24C-8252-4A1617B2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0" y="1102880"/>
            <a:ext cx="4835237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Challenges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FB185-D35A-4F43-8819-FA3534F1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277" y="2396032"/>
            <a:ext cx="5891645" cy="810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Lucida Sans Typewriter" panose="020B0509030504030204" pitchFamily="49" charset="77"/>
              </a:rPr>
              <a:t>=&gt; Not being able to set up arrays in a new Ruby file before linking them to a method in another Ruby file.  Solution was to create a CSV that we require on the page.</a:t>
            </a:r>
          </a:p>
          <a:p>
            <a:pPr marL="0" indent="0">
              <a:buNone/>
            </a:pPr>
            <a:r>
              <a:rPr lang="en-US" sz="1200" dirty="0">
                <a:latin typeface="Lucida Sans Typewriter" panose="020B0509030504030204" pitchFamily="49" charset="77"/>
              </a:rPr>
              <a:t>=&gt; In testing, we found that sending emails via the pony gem Hotmail was blocking the fortune from coming to the inbox.  Fortunes arrived at the Gmail inbox, but with a malware warning.</a:t>
            </a:r>
          </a:p>
          <a:p>
            <a:pPr marL="0" indent="0">
              <a:buNone/>
            </a:pPr>
            <a:r>
              <a:rPr lang="en-AU" sz="1200" dirty="0">
                <a:latin typeface="Lucida Sans Typewriter" panose="020B0509030504030204" pitchFamily="49" charset="77"/>
              </a:rPr>
              <a:t>=&gt; Figuring out how to use CSV as a mini database that can be created and updated.  </a:t>
            </a:r>
          </a:p>
          <a:p>
            <a:pPr marL="0" indent="0">
              <a:buNone/>
            </a:pPr>
            <a:endParaRPr lang="en-AU" sz="1200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AU" sz="1200" dirty="0">
                <a:latin typeface="Lucida Sans Typewriter" panose="020B0509030504030204" pitchFamily="49" charset="77"/>
              </a:rPr>
              <a:t>=&gt; We had difficulty verifying password with username using &amp;&amp;.  Our work around was to compare indexes.</a:t>
            </a:r>
          </a:p>
          <a:p>
            <a:pPr marL="0" indent="0">
              <a:buNone/>
            </a:pPr>
            <a:endParaRPr lang="en-AU" sz="1200" dirty="0">
              <a:latin typeface="Lucida Sans Typewriter" panose="020B0509030504030204" pitchFamily="49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8C689E-0125-534C-B49F-39E304C58B7B}"/>
              </a:ext>
            </a:extLst>
          </p:cNvPr>
          <p:cNvGrpSpPr/>
          <p:nvPr/>
        </p:nvGrpSpPr>
        <p:grpSpPr>
          <a:xfrm>
            <a:off x="-30257" y="-1369"/>
            <a:ext cx="2900076" cy="2026805"/>
            <a:chOff x="4638204" y="2482849"/>
            <a:chExt cx="2900076" cy="202680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9159FE-5196-9B45-8230-B4F67E939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8204" y="2482849"/>
              <a:ext cx="2734146" cy="20268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778FA9-EC69-7042-9410-D036658AD6A6}"/>
                </a:ext>
              </a:extLst>
            </p:cNvPr>
            <p:cNvSpPr txBox="1"/>
            <p:nvPr/>
          </p:nvSpPr>
          <p:spPr>
            <a:xfrm rot="20477335">
              <a:off x="6189628" y="2629579"/>
              <a:ext cx="1348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FORTUNATOR </a:t>
              </a:r>
            </a:p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70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29D3AA20-0257-7D47-8BCC-3C958885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744" y="-428842"/>
            <a:ext cx="8645236" cy="86452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882EF3-8733-F24C-8252-4A1617B2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82" y="1102880"/>
            <a:ext cx="6473536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Instructions for use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FB185-D35A-4F43-8819-FA3534F1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540" y="2400300"/>
            <a:ext cx="5891645" cy="1927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Sans Typewriter" panose="020B0509030504030204" pitchFamily="49" charset="77"/>
              </a:rPr>
              <a:t>=&gt; Select who the fortune cookie is for</a:t>
            </a:r>
          </a:p>
          <a:p>
            <a:pPr marL="0" indent="0">
              <a:buNone/>
            </a:pPr>
            <a:r>
              <a:rPr lang="en-US" sz="1600" dirty="0">
                <a:latin typeface="Lucida Sans Typewriter" panose="020B0509030504030204" pitchFamily="49" charset="77"/>
              </a:rPr>
              <a:t>=&gt; Select the mood</a:t>
            </a:r>
          </a:p>
          <a:p>
            <a:pPr marL="0" indent="0">
              <a:buNone/>
            </a:pPr>
            <a:r>
              <a:rPr lang="en-US" sz="1600" dirty="0">
                <a:latin typeface="Lucida Sans Typewriter" panose="020B0509030504030204" pitchFamily="49" charset="77"/>
              </a:rPr>
              <a:t>=&gt; Get your fortune</a:t>
            </a:r>
          </a:p>
          <a:p>
            <a:pPr marL="457200" lvl="1" indent="0">
              <a:buNone/>
            </a:pPr>
            <a:r>
              <a:rPr lang="en-US" sz="1100" dirty="0">
                <a:latin typeface="Lucida Sans Typewriter" panose="020B0509030504030204" pitchFamily="49" charset="77"/>
              </a:rPr>
              <a:t>=&gt; Share the love by tweeting your fortune</a:t>
            </a:r>
          </a:p>
          <a:p>
            <a:pPr marL="457200" lvl="1" indent="0">
              <a:buNone/>
            </a:pPr>
            <a:r>
              <a:rPr lang="en-US" sz="1100" dirty="0">
                <a:latin typeface="Lucida Sans Typewriter" panose="020B0509030504030204" pitchFamily="49" charset="77"/>
              </a:rPr>
              <a:t>=&gt; Email your fortune to a friend</a:t>
            </a:r>
          </a:p>
          <a:p>
            <a:pPr marL="457200" lvl="1" indent="0">
              <a:buNone/>
            </a:pPr>
            <a:r>
              <a:rPr lang="en-US" sz="1100" dirty="0">
                <a:latin typeface="Lucida Sans Typewriter" panose="020B0509030504030204" pitchFamily="49" charset="77"/>
              </a:rPr>
              <a:t>=&gt; Save the wisdom in your account for another day </a:t>
            </a:r>
          </a:p>
          <a:p>
            <a:pPr marL="0" indent="0" algn="ctr">
              <a:buNone/>
            </a:pPr>
            <a:endParaRPr lang="en-AU" sz="1600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endParaRPr lang="en-AU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8C689E-0125-534C-B49F-39E304C58B7B}"/>
              </a:ext>
            </a:extLst>
          </p:cNvPr>
          <p:cNvGrpSpPr/>
          <p:nvPr/>
        </p:nvGrpSpPr>
        <p:grpSpPr>
          <a:xfrm>
            <a:off x="-30257" y="-1369"/>
            <a:ext cx="2900076" cy="2026805"/>
            <a:chOff x="4638204" y="2482849"/>
            <a:chExt cx="2900076" cy="202680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9159FE-5196-9B45-8230-B4F67E939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8204" y="2482849"/>
              <a:ext cx="2734146" cy="20268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778FA9-EC69-7042-9410-D036658AD6A6}"/>
                </a:ext>
              </a:extLst>
            </p:cNvPr>
            <p:cNvSpPr txBox="1"/>
            <p:nvPr/>
          </p:nvSpPr>
          <p:spPr>
            <a:xfrm rot="20477335">
              <a:off x="6189628" y="2629579"/>
              <a:ext cx="1348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FORTUNATOR </a:t>
              </a:r>
            </a:p>
            <a:p>
              <a:r>
                <a:rPr lang="en-US" sz="1100" b="1" dirty="0">
                  <a:ln>
                    <a:solidFill>
                      <a:srgbClr val="FF0000"/>
                    </a:solidFill>
                  </a:ln>
                  <a:solidFill>
                    <a:srgbClr val="0070C0"/>
                  </a:solidFill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86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391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Office Theme</vt:lpstr>
      <vt:lpstr>PowerPoint Presentation</vt:lpstr>
      <vt:lpstr>Project Purpose</vt:lpstr>
      <vt:lpstr>Brainstorming ideas</vt:lpstr>
      <vt:lpstr>Million $$ idea</vt:lpstr>
      <vt:lpstr>Challenges</vt:lpstr>
      <vt:lpstr>Instructions for use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Tolliday</dc:creator>
  <cp:lastModifiedBy>Fiona Tolliday</cp:lastModifiedBy>
  <cp:revision>26</cp:revision>
  <dcterms:created xsi:type="dcterms:W3CDTF">2018-09-03T23:17:28Z</dcterms:created>
  <dcterms:modified xsi:type="dcterms:W3CDTF">2018-09-05T23:26:29Z</dcterms:modified>
</cp:coreProperties>
</file>