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857"/>
    <a:srgbClr val="57956C"/>
    <a:srgbClr val="4D9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08"/>
  </p:normalViewPr>
  <p:slideViewPr>
    <p:cSldViewPr snapToGrid="0" snapToObjects="1">
      <p:cViewPr varScale="1">
        <p:scale>
          <a:sx n="70" d="100"/>
          <a:sy n="70" d="100"/>
        </p:scale>
        <p:origin x="19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33E-0449-1E40-AFAF-76FCBB559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2E7E5-F9AC-8B4D-A183-76640229A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A9E7-E1BB-8444-B3C8-479AC344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85BA-3C80-9341-AB7F-FFC6D02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97E2-117F-D24A-9328-5B3525A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7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38B-3D5D-6447-BAD3-EF5A56DE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C2C2B-DFE9-8A40-982E-E809A045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8B52-9773-534E-A0F4-D54CD80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6AF1-0B54-4F47-B002-19B7E457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7BC3-677F-5A49-A3C7-BDF948D4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66A49-0585-3341-8FB1-402FD113C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A3D57-30DE-D24B-841E-A1CC6130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739F-2096-4041-BC81-0AE8146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D67D-50F8-A040-A4B9-2E7BD35D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9DE4-9148-794C-B1EF-D8E7A9F2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020D-DFF1-404A-AA72-30EDD97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0BAE-E54A-D14E-BC6F-A041801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0BF3-730C-DD4F-B02A-18D8FC9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8CFF9-A26F-FF43-8635-DB2693CD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D4EE-31CF-3F4C-99EC-D76B313E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6FFD-1A98-7644-B713-535ABD24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EC8F-6C65-AE41-B476-8458FA8A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4299-FFA9-A543-9087-4881B29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F340-A5D7-0F49-BFFA-82F834AD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7ADC-1649-9E46-A3F1-67886F29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40AD-0701-114E-B29A-072A3A91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5B3E-5D0D-D043-91C4-B8AC88017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2D25F-3632-9947-A32B-7AB9C8D31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1916-DB0C-9846-A69A-B9B032E1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8A61-8D35-214D-91E6-DEFF8FF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7EA0-DE8E-D84B-8A72-91886407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8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FBE-7FC2-A64C-AE06-7A432D0B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BA09-19DE-284C-92ED-5AC42ACF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E7FFF-9946-7640-A832-691AC106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A356A-73D6-1145-B54D-A28D9EB4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2A913-4AD5-5242-93D3-9F703EE6C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3A693-B93F-F54F-8EF4-0BAD8D90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BD5F8-1BD0-F946-9EAB-6FFFBE4A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244B8-4736-284D-B9B1-7794B0B9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8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0C4-92A3-AA47-AE4C-8B33E84C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8C3A9-1E7B-6A4F-87EB-7731F79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8C363-CF81-AE4E-A458-CA8C5E8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78365-2181-0A46-975E-26CD231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BADD2-1C62-2449-897F-9DC0B990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E971-F47F-3E4C-B74E-93511FAD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93E1-423D-9B42-ADD1-D6DD5C4F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E08F-17CF-8045-BDC4-AE99B0A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8DCB-3704-8C47-83BD-E7F830E2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BED64-294B-4447-BD27-E3A6EEB38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A67F-E2A7-944F-8146-8E806819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7A1-38E1-324E-B614-CEAE746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719F-32A4-CD4D-AA0D-653992C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3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1F7-675B-2C41-AB40-8636765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1CD5F-4CA8-CC4C-AF84-14DE0CFF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2EC2-34D1-E54A-B76B-594CA35DB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B908-5DB3-6143-BD8D-7D7AC878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2AB3-0E9D-7B4C-8ACA-9AE6CDB9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8AF2-A473-A847-8A72-76F1203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9310A-5AA6-D04D-B226-2B3C07CA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C4AEE-C89D-5844-A683-C88C96CC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7EA0-61AA-B347-AAE5-AB190632B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6B1C-6410-F64B-AD13-541D5A5958A6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C1D2-078A-1F45-95B1-6DC88184D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80AD-1D52-7248-915A-4D0B1EE7F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FAE4-E1CF-5D4E-ACC8-F9CB2FDE8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40BFFF-B564-F249-9A8A-300B2F5A0C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57956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4633" y="643466"/>
            <a:ext cx="81627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A186A-EFB5-684F-BBD1-8DD5BF11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570" y="1213218"/>
            <a:ext cx="1769269" cy="17692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256E2-35E6-1C4B-932A-26CA7B8022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895" y="1284721"/>
            <a:ext cx="1993900" cy="199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E9FFB-3009-D84A-A11E-502BA12318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7493" y="1182030"/>
            <a:ext cx="2063750" cy="2063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2086E3-27EE-C54F-9D35-E9958AE0A5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100" y="1835734"/>
            <a:ext cx="1993900" cy="19939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2D2B9D9-95AF-434E-9F36-180F587BDC59}"/>
              </a:ext>
            </a:extLst>
          </p:cNvPr>
          <p:cNvGrpSpPr/>
          <p:nvPr/>
        </p:nvGrpSpPr>
        <p:grpSpPr>
          <a:xfrm>
            <a:off x="5645084" y="4341237"/>
            <a:ext cx="1803386" cy="1583268"/>
            <a:chOff x="3647347" y="4429125"/>
            <a:chExt cx="1751210" cy="175154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ACD9EE-DFB6-4B4E-B5AB-262192A1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7347" y="4460873"/>
              <a:ext cx="1719794" cy="171979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42EC1B-2385-EA4F-97FC-A127929F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2540" y="4429125"/>
              <a:ext cx="726017" cy="72601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9E6FD00-BDF0-9746-80B7-56AE3B899F6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853" y="4606619"/>
            <a:ext cx="1365279" cy="1365279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95412538-37CA-F949-B1D7-0B9BB1F35037}"/>
              </a:ext>
            </a:extLst>
          </p:cNvPr>
          <p:cNvSpPr/>
          <p:nvPr/>
        </p:nvSpPr>
        <p:spPr>
          <a:xfrm>
            <a:off x="5645084" y="2263775"/>
            <a:ext cx="728133" cy="276225"/>
          </a:xfrm>
          <a:prstGeom prst="righ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F2BE8E9-0804-F64D-8286-28CEAAF39CF9}"/>
              </a:ext>
            </a:extLst>
          </p:cNvPr>
          <p:cNvSpPr/>
          <p:nvPr/>
        </p:nvSpPr>
        <p:spPr>
          <a:xfrm>
            <a:off x="2265393" y="2263775"/>
            <a:ext cx="728133" cy="276225"/>
          </a:xfrm>
          <a:prstGeom prst="righ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8B01B70-50C1-B241-8C32-788C0FE1A878}"/>
              </a:ext>
            </a:extLst>
          </p:cNvPr>
          <p:cNvSpPr/>
          <p:nvPr/>
        </p:nvSpPr>
        <p:spPr>
          <a:xfrm rot="10800000">
            <a:off x="7897662" y="4989111"/>
            <a:ext cx="728133" cy="276225"/>
          </a:xfrm>
          <a:prstGeom prst="righ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36318071-DDDD-A746-8724-8DAB0F086F74}"/>
              </a:ext>
            </a:extLst>
          </p:cNvPr>
          <p:cNvSpPr/>
          <p:nvPr/>
        </p:nvSpPr>
        <p:spPr>
          <a:xfrm rot="10800000">
            <a:off x="10212815" y="4486665"/>
            <a:ext cx="1276954" cy="662554"/>
          </a:xfrm>
          <a:prstGeom prst="ben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" name="Graphic 35" descr="Add">
            <a:extLst>
              <a:ext uri="{FF2B5EF4-FFF2-40B4-BE49-F238E27FC236}">
                <a16:creationId xmlns:a16="http://schemas.microsoft.com/office/drawing/2014/main" id="{031F6FE1-21B7-264A-9E27-FE19D7B8789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7414" y="4989111"/>
            <a:ext cx="436333" cy="436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B5C51E1-C600-A54C-ADCB-9A3066D8205B}"/>
              </a:ext>
            </a:extLst>
          </p:cNvPr>
          <p:cNvSpPr txBox="1"/>
          <p:nvPr/>
        </p:nvSpPr>
        <p:spPr>
          <a:xfrm>
            <a:off x="4505572" y="281183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Eurostile" panose="020B0504020202050204" pitchFamily="34" charset="77"/>
              </a:rPr>
              <a:t>Desenho de Solução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8DE6A6-87F6-3B4D-A06B-1EFA7B6E349E}"/>
              </a:ext>
            </a:extLst>
          </p:cNvPr>
          <p:cNvSpPr txBox="1"/>
          <p:nvPr/>
        </p:nvSpPr>
        <p:spPr>
          <a:xfrm>
            <a:off x="211191" y="3039584"/>
            <a:ext cx="218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Turista independente</a:t>
            </a:r>
            <a:br>
              <a:rPr lang="en-US" dirty="0"/>
            </a:br>
            <a:r>
              <a:rPr lang="en-US" dirty="0"/>
              <a:t>em viagem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414D9C-1C94-594E-B350-3CFDDB8823E2}"/>
              </a:ext>
            </a:extLst>
          </p:cNvPr>
          <p:cNvSpPr txBox="1"/>
          <p:nvPr/>
        </p:nvSpPr>
        <p:spPr>
          <a:xfrm>
            <a:off x="3217624" y="3221962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Chega em Maceió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5EBCA-461F-504E-941E-A797BCFE9B69}"/>
              </a:ext>
            </a:extLst>
          </p:cNvPr>
          <p:cNvSpPr txBox="1"/>
          <p:nvPr/>
        </p:nvSpPr>
        <p:spPr>
          <a:xfrm>
            <a:off x="6477273" y="3268128"/>
            <a:ext cx="206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Turista tem dúvidas </a:t>
            </a:r>
            <a:br>
              <a:rPr lang="en-US" dirty="0"/>
            </a:br>
            <a:r>
              <a:rPr lang="en-US" dirty="0"/>
              <a:t>sobre roteiros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AC16A-E1E5-584B-B7E6-40D8FE014508}"/>
              </a:ext>
            </a:extLst>
          </p:cNvPr>
          <p:cNvSpPr txBox="1"/>
          <p:nvPr/>
        </p:nvSpPr>
        <p:spPr>
          <a:xfrm>
            <a:off x="10605579" y="4017938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Baixa o APP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0FAE66-2DB8-5C4F-83E4-A1F115DB2F6C}"/>
              </a:ext>
            </a:extLst>
          </p:cNvPr>
          <p:cNvGrpSpPr/>
          <p:nvPr/>
        </p:nvGrpSpPr>
        <p:grpSpPr>
          <a:xfrm>
            <a:off x="8583123" y="4306488"/>
            <a:ext cx="1993900" cy="1993900"/>
            <a:chOff x="6910295" y="4297286"/>
            <a:chExt cx="1993900" cy="199390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3ECF4B9-E48A-494B-BBCC-E90216987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10295" y="4297286"/>
              <a:ext cx="1993900" cy="19939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363C47-A284-1B45-8699-49E6A6C582FE}"/>
                </a:ext>
              </a:extLst>
            </p:cNvPr>
            <p:cNvSpPr/>
            <p:nvPr/>
          </p:nvSpPr>
          <p:spPr>
            <a:xfrm>
              <a:off x="7454347" y="4566372"/>
              <a:ext cx="904303" cy="1465661"/>
            </a:xfrm>
            <a:prstGeom prst="rect">
              <a:avLst/>
            </a:prstGeom>
            <a:blipFill dpi="0" rotWithShape="1"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EA96FD5-6666-C341-B4FC-74AE8738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3648" y="4942630"/>
              <a:ext cx="914046" cy="623989"/>
            </a:xfrm>
            <a:prstGeom prst="rect">
              <a:avLst/>
            </a:prstGeom>
          </p:spPr>
        </p:pic>
      </p:grp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D990892-6B9A-3544-AF40-35A9B5B151C3}"/>
              </a:ext>
            </a:extLst>
          </p:cNvPr>
          <p:cNvSpPr/>
          <p:nvPr/>
        </p:nvSpPr>
        <p:spPr>
          <a:xfrm>
            <a:off x="9198474" y="2263775"/>
            <a:ext cx="728133" cy="276225"/>
          </a:xfrm>
          <a:prstGeom prst="righ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0E2641D-26F5-DD4F-AC78-D1F75090F84F}"/>
              </a:ext>
            </a:extLst>
          </p:cNvPr>
          <p:cNvSpPr/>
          <p:nvPr/>
        </p:nvSpPr>
        <p:spPr>
          <a:xfrm rot="10800000">
            <a:off x="2489491" y="5149219"/>
            <a:ext cx="728133" cy="276225"/>
          </a:xfrm>
          <a:prstGeom prst="rightArrow">
            <a:avLst/>
          </a:prstGeom>
          <a:solidFill>
            <a:srgbClr val="4D9580"/>
          </a:solidFill>
          <a:ln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2D43459-84A5-C64F-9778-F6E98663D31E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70" y="4185500"/>
            <a:ext cx="2063750" cy="20637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E7CFC1-F6DB-3F4C-8C27-984F1496B08D}"/>
              </a:ext>
            </a:extLst>
          </p:cNvPr>
          <p:cNvSpPr txBox="1"/>
          <p:nvPr/>
        </p:nvSpPr>
        <p:spPr>
          <a:xfrm>
            <a:off x="8662539" y="636798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– Guia Maceió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1E2AC0-63D8-054A-A355-AAC1E1C51349}"/>
              </a:ext>
            </a:extLst>
          </p:cNvPr>
          <p:cNvSpPr txBox="1"/>
          <p:nvPr/>
        </p:nvSpPr>
        <p:spPr>
          <a:xfrm>
            <a:off x="79291" y="6222735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Turista aproveita suas férias </a:t>
            </a:r>
            <a:br>
              <a:rPr lang="en-US" dirty="0"/>
            </a:br>
            <a:r>
              <a:rPr lang="en-US" dirty="0"/>
              <a:t>em Maceió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2AC210-24C1-844E-B39B-B9D7B013219B}"/>
              </a:ext>
            </a:extLst>
          </p:cNvPr>
          <p:cNvSpPr txBox="1"/>
          <p:nvPr/>
        </p:nvSpPr>
        <p:spPr>
          <a:xfrm>
            <a:off x="2920138" y="5934670"/>
            <a:ext cx="572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Acesso pelo Aplicativo de Guias com roteiros</a:t>
            </a:r>
            <a:br>
              <a:rPr lang="en-US" dirty="0"/>
            </a:br>
            <a:r>
              <a:rPr lang="en-US" dirty="0"/>
              <a:t> e passeios + um  Guia com descontos de </a:t>
            </a:r>
            <a:br>
              <a:rPr lang="en-US" dirty="0"/>
            </a:br>
            <a:r>
              <a:rPr lang="en-US" dirty="0"/>
              <a:t>parceiros locais (hotéis, restaurants, bares, entre outros)</a:t>
            </a:r>
          </a:p>
        </p:txBody>
      </p:sp>
    </p:spTree>
    <p:extLst>
      <p:ext uri="{BB962C8B-B14F-4D97-AF65-F5344CB8AC3E}">
        <p14:creationId xmlns:p14="http://schemas.microsoft.com/office/powerpoint/2010/main" val="14768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9BC1EF-EB19-E348-ADB6-119A36272B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17" r="19836"/>
          <a:stretch/>
        </p:blipFill>
        <p:spPr>
          <a:xfrm>
            <a:off x="136187" y="107316"/>
            <a:ext cx="3955915" cy="66433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511B6-9B87-9343-BE4D-5191903F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28" y="1016539"/>
            <a:ext cx="2987870" cy="482491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46669-BE39-0946-989E-EAEB03800435}"/>
              </a:ext>
            </a:extLst>
          </p:cNvPr>
          <p:cNvGrpSpPr/>
          <p:nvPr/>
        </p:nvGrpSpPr>
        <p:grpSpPr>
          <a:xfrm>
            <a:off x="8229600" y="107316"/>
            <a:ext cx="3826213" cy="6643366"/>
            <a:chOff x="5220509" y="0"/>
            <a:chExt cx="3826213" cy="6643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DE135B-EFD9-B144-9081-EE8C9AABF3F3}"/>
                </a:ext>
              </a:extLst>
            </p:cNvPr>
            <p:cNvSpPr txBox="1"/>
            <p:nvPr/>
          </p:nvSpPr>
          <p:spPr>
            <a:xfrm>
              <a:off x="7879404" y="1673157"/>
              <a:ext cx="608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Tela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0D56DB-005B-A84F-B142-937EC9015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594" r="21811"/>
            <a:stretch/>
          </p:blipFill>
          <p:spPr>
            <a:xfrm>
              <a:off x="5220509" y="0"/>
              <a:ext cx="3826213" cy="66433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3BA346-1189-6E44-A5DC-EAD1F7AA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1498" y="882471"/>
              <a:ext cx="3022316" cy="487842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4C422C-19F0-B449-ACE4-0E9994CBEE9E}"/>
              </a:ext>
            </a:extLst>
          </p:cNvPr>
          <p:cNvSpPr txBox="1"/>
          <p:nvPr/>
        </p:nvSpPr>
        <p:spPr>
          <a:xfrm>
            <a:off x="4445538" y="1303114"/>
            <a:ext cx="382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57857"/>
                </a:solidFill>
                <a:latin typeface="DIN Alternate" panose="020B0500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Tela de login usuário</a:t>
            </a:r>
            <a:endParaRPr lang="en-US" sz="1400" dirty="0">
              <a:solidFill>
                <a:srgbClr val="457857"/>
              </a:solidFill>
              <a:latin typeface="DIN Alternate" panose="020B0500000000000000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43A36-8761-F642-8633-EC82A3C7F124}"/>
              </a:ext>
            </a:extLst>
          </p:cNvPr>
          <p:cNvSpPr txBox="1"/>
          <p:nvPr/>
        </p:nvSpPr>
        <p:spPr>
          <a:xfrm>
            <a:off x="4182892" y="4512125"/>
            <a:ext cx="382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57857"/>
                </a:solidFill>
                <a:latin typeface="DIN Alternate" panose="020B0500000000000000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Tela de cadastro novo usuário</a:t>
            </a:r>
            <a:endParaRPr lang="en-US" sz="1400" dirty="0">
              <a:solidFill>
                <a:srgbClr val="457857"/>
              </a:solidFill>
              <a:latin typeface="DIN Alternate" panose="020B0500000000000000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A05F724E-181F-1340-8283-3C07DB527F75}"/>
              </a:ext>
            </a:extLst>
          </p:cNvPr>
          <p:cNvSpPr/>
          <p:nvPr/>
        </p:nvSpPr>
        <p:spPr>
          <a:xfrm rot="10800000">
            <a:off x="4182892" y="2128865"/>
            <a:ext cx="2315185" cy="100411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147"/>
            </a:avLst>
          </a:prstGeom>
          <a:noFill/>
          <a:ln w="38100">
            <a:solidFill>
              <a:srgbClr val="4D958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15185"/>
                      <a:gd name="connsiteY0" fmla="*/ 1118689 h 1118689"/>
                      <a:gd name="connsiteX1" fmla="*/ 0 w 2315185"/>
                      <a:gd name="connsiteY1" fmla="*/ 723199 h 1118689"/>
                      <a:gd name="connsiteX2" fmla="*/ 583363 w 2315185"/>
                      <a:gd name="connsiteY2" fmla="*/ 139836 h 1118689"/>
                      <a:gd name="connsiteX3" fmla="*/ 2035513 w 2315185"/>
                      <a:gd name="connsiteY3" fmla="*/ 139836 h 1118689"/>
                      <a:gd name="connsiteX4" fmla="*/ 2035513 w 2315185"/>
                      <a:gd name="connsiteY4" fmla="*/ 0 h 1118689"/>
                      <a:gd name="connsiteX5" fmla="*/ 2315185 w 2315185"/>
                      <a:gd name="connsiteY5" fmla="*/ 279672 h 1118689"/>
                      <a:gd name="connsiteX6" fmla="*/ 2035513 w 2315185"/>
                      <a:gd name="connsiteY6" fmla="*/ 559345 h 1118689"/>
                      <a:gd name="connsiteX7" fmla="*/ 2035513 w 2315185"/>
                      <a:gd name="connsiteY7" fmla="*/ 419508 h 1118689"/>
                      <a:gd name="connsiteX8" fmla="*/ 583363 w 2315185"/>
                      <a:gd name="connsiteY8" fmla="*/ 419508 h 1118689"/>
                      <a:gd name="connsiteX9" fmla="*/ 279672 w 2315185"/>
                      <a:gd name="connsiteY9" fmla="*/ 723199 h 1118689"/>
                      <a:gd name="connsiteX10" fmla="*/ 279672 w 2315185"/>
                      <a:gd name="connsiteY10" fmla="*/ 1118689 h 1118689"/>
                      <a:gd name="connsiteX11" fmla="*/ 0 w 2315185"/>
                      <a:gd name="connsiteY11" fmla="*/ 1118689 h 1118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315185" h="1118689" extrusionOk="0">
                        <a:moveTo>
                          <a:pt x="0" y="1118689"/>
                        </a:moveTo>
                        <a:cubicBezTo>
                          <a:pt x="-2530" y="994835"/>
                          <a:pt x="-10933" y="877313"/>
                          <a:pt x="0" y="723199"/>
                        </a:cubicBezTo>
                        <a:cubicBezTo>
                          <a:pt x="49433" y="411424"/>
                          <a:pt x="215962" y="141274"/>
                          <a:pt x="583363" y="139836"/>
                        </a:cubicBezTo>
                        <a:cubicBezTo>
                          <a:pt x="1284704" y="42271"/>
                          <a:pt x="1718175" y="178222"/>
                          <a:pt x="2035513" y="139836"/>
                        </a:cubicBezTo>
                        <a:cubicBezTo>
                          <a:pt x="2040457" y="80828"/>
                          <a:pt x="2032710" y="41247"/>
                          <a:pt x="2035513" y="0"/>
                        </a:cubicBezTo>
                        <a:cubicBezTo>
                          <a:pt x="2122983" y="89052"/>
                          <a:pt x="2201310" y="162480"/>
                          <a:pt x="2315185" y="279672"/>
                        </a:cubicBezTo>
                        <a:cubicBezTo>
                          <a:pt x="2292681" y="350934"/>
                          <a:pt x="2099438" y="509996"/>
                          <a:pt x="2035513" y="559345"/>
                        </a:cubicBezTo>
                        <a:cubicBezTo>
                          <a:pt x="2023411" y="492714"/>
                          <a:pt x="2023928" y="489067"/>
                          <a:pt x="2035513" y="419508"/>
                        </a:cubicBezTo>
                        <a:cubicBezTo>
                          <a:pt x="1652122" y="492233"/>
                          <a:pt x="1056353" y="415378"/>
                          <a:pt x="583363" y="419508"/>
                        </a:cubicBezTo>
                        <a:cubicBezTo>
                          <a:pt x="398187" y="416685"/>
                          <a:pt x="285854" y="560530"/>
                          <a:pt x="279672" y="723199"/>
                        </a:cubicBezTo>
                        <a:cubicBezTo>
                          <a:pt x="302480" y="859560"/>
                          <a:pt x="244863" y="1014450"/>
                          <a:pt x="279672" y="1118689"/>
                        </a:cubicBezTo>
                        <a:cubicBezTo>
                          <a:pt x="177151" y="1136349"/>
                          <a:pt x="56238" y="1119414"/>
                          <a:pt x="0" y="111868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4AA6043-17C7-2A4B-88CA-E875472AC5FD}"/>
              </a:ext>
            </a:extLst>
          </p:cNvPr>
          <p:cNvSpPr/>
          <p:nvPr/>
        </p:nvSpPr>
        <p:spPr>
          <a:xfrm>
            <a:off x="5713121" y="3214827"/>
            <a:ext cx="2471085" cy="1118689"/>
          </a:xfrm>
          <a:prstGeom prst="bentArrow">
            <a:avLst>
              <a:gd name="adj1" fmla="val 25000"/>
              <a:gd name="adj2" fmla="val 24130"/>
              <a:gd name="adj3" fmla="val 25000"/>
              <a:gd name="adj4" fmla="val 52147"/>
            </a:avLst>
          </a:prstGeom>
          <a:noFill/>
          <a:ln w="38100">
            <a:solidFill>
              <a:srgbClr val="4D9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7C99D-CA65-7045-8E44-02F533EF987D}"/>
              </a:ext>
            </a:extLst>
          </p:cNvPr>
          <p:cNvSpPr/>
          <p:nvPr/>
        </p:nvSpPr>
        <p:spPr>
          <a:xfrm>
            <a:off x="4092102" y="4344842"/>
            <a:ext cx="3865124" cy="1261556"/>
          </a:xfrm>
          <a:prstGeom prst="ellipse">
            <a:avLst/>
          </a:prstGeom>
          <a:noFill/>
          <a:ln w="38100">
            <a:solidFill>
              <a:srgbClr val="4D95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B9371F-45E8-E54A-9A79-F7BC7BE6EA77}"/>
              </a:ext>
            </a:extLst>
          </p:cNvPr>
          <p:cNvSpPr/>
          <p:nvPr/>
        </p:nvSpPr>
        <p:spPr>
          <a:xfrm>
            <a:off x="4400144" y="998849"/>
            <a:ext cx="3826213" cy="1118690"/>
          </a:xfrm>
          <a:prstGeom prst="ellipse">
            <a:avLst/>
          </a:prstGeom>
          <a:noFill/>
          <a:ln w="38100">
            <a:solidFill>
              <a:srgbClr val="4D95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EE562C-B15A-2247-B1DA-BC5743CF1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15627"/>
              </p:ext>
            </p:extLst>
          </p:nvPr>
        </p:nvGraphicFramePr>
        <p:xfrm>
          <a:off x="664463" y="160612"/>
          <a:ext cx="10863073" cy="64846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0274">
                  <a:extLst>
                    <a:ext uri="{9D8B030D-6E8A-4147-A177-3AD203B41FA5}">
                      <a16:colId xmlns:a16="http://schemas.microsoft.com/office/drawing/2014/main" val="923572316"/>
                    </a:ext>
                  </a:extLst>
                </a:gridCol>
                <a:gridCol w="6372343">
                  <a:extLst>
                    <a:ext uri="{9D8B030D-6E8A-4147-A177-3AD203B41FA5}">
                      <a16:colId xmlns:a16="http://schemas.microsoft.com/office/drawing/2014/main" val="4131079126"/>
                    </a:ext>
                  </a:extLst>
                </a:gridCol>
                <a:gridCol w="1810215">
                  <a:extLst>
                    <a:ext uri="{9D8B030D-6E8A-4147-A177-3AD203B41FA5}">
                      <a16:colId xmlns:a16="http://schemas.microsoft.com/office/drawing/2014/main" val="3575642682"/>
                    </a:ext>
                  </a:extLst>
                </a:gridCol>
                <a:gridCol w="1920241">
                  <a:extLst>
                    <a:ext uri="{9D8B030D-6E8A-4147-A177-3AD203B41FA5}">
                      <a16:colId xmlns:a16="http://schemas.microsoft.com/office/drawing/2014/main" val="2595253373"/>
                    </a:ext>
                  </a:extLst>
                </a:gridCol>
              </a:tblGrid>
              <a:tr h="527573">
                <a:tc gridSpan="4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457857"/>
                        </a:solidFill>
                        <a:effectLst/>
                      </a:endParaRPr>
                    </a:p>
                  </a:txBody>
                  <a:tcPr marL="79696" marR="79696" marT="39848" marB="3984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20748"/>
                  </a:ext>
                </a:extLst>
              </a:tr>
              <a:tr h="6468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Id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Requisitos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solidFill>
                            <a:srgbClr val="457857"/>
                          </a:solidFill>
                        </a:rPr>
                        <a:t>Classificação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Ordem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de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execução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3150104308"/>
                  </a:ext>
                </a:extLst>
              </a:tr>
              <a:tr h="6468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RF1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Tela de Cadastro (Campo para Nome, e-mail,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confirmação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de e-mail,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senha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e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confirmação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de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senha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)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Essencial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1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3551894645"/>
                  </a:ext>
                </a:extLst>
              </a:tr>
              <a:tr h="6468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RF2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Tela de Login ( campo para e-mail e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senha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)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Essencial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2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996443433"/>
                  </a:ext>
                </a:extLst>
              </a:tr>
              <a:tr h="90761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RF3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Parcerias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(Guia de Desconto – Hotéis, Bares,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Restaurantes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)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Importante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5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2846615156"/>
                  </a:ext>
                </a:extLst>
              </a:tr>
              <a:tr h="6468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RF4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Programação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do Site/ App ( JavaScript, HTML, CSS)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Essencial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3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3822832723"/>
                  </a:ext>
                </a:extLst>
              </a:tr>
              <a:tr h="6468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RF5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Banco de Dados (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Nuvem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)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Essencial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4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1711858573"/>
                  </a:ext>
                </a:extLst>
              </a:tr>
              <a:tr h="907617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rgbClr val="457857"/>
                        </a:solidFill>
                        <a:effectLst/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Suporte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ao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Usuário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Importante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6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4048868042"/>
                  </a:ext>
                </a:extLst>
              </a:tr>
              <a:tr h="90761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457857"/>
                          </a:solidFill>
                          <a:effectLst/>
                        </a:rPr>
                        <a:t>RF6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Divulgação</a:t>
                      </a:r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 do APP </a:t>
                      </a: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457857"/>
                          </a:solidFill>
                        </a:rPr>
                        <a:t>Importante</a:t>
                      </a:r>
                      <a:endParaRPr lang="en-US" sz="1600" dirty="0">
                        <a:solidFill>
                          <a:srgbClr val="457857"/>
                        </a:solidFill>
                      </a:endParaRPr>
                    </a:p>
                  </a:txBody>
                  <a:tcPr marL="79696" marR="79696" marT="39848" marB="39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457857"/>
                          </a:solidFill>
                        </a:rPr>
                        <a:t>7</a:t>
                      </a:r>
                    </a:p>
                  </a:txBody>
                  <a:tcPr marL="79696" marR="79696" marT="39848" marB="39848" anchor="ctr"/>
                </a:tc>
                <a:extLst>
                  <a:ext uri="{0D108BD9-81ED-4DB2-BD59-A6C34878D82A}">
                    <a16:rowId xmlns:a16="http://schemas.microsoft.com/office/drawing/2014/main" val="407925913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6804106-3F02-0C42-9BC6-F632A036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370"/>
            <a:ext cx="10515600" cy="4704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457857"/>
                </a:solidFill>
                <a:latin typeface="DIN Alternate" panose="020B0500000000000000" pitchFamily="34" charset="77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6839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6A4C2-BFBC-064D-81BE-AEEBAF7F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576867" y="3048537"/>
            <a:ext cx="3809463" cy="3809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94C14-B7F6-2A47-BF97-632DAF70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34" y="522731"/>
            <a:ext cx="4424966" cy="1325563"/>
          </a:xfrm>
        </p:spPr>
        <p:txBody>
          <a:bodyPr/>
          <a:lstStyle/>
          <a:p>
            <a:pPr algn="ctr"/>
            <a:r>
              <a:rPr lang="en-US" sz="5400" b="1" dirty="0" err="1">
                <a:solidFill>
                  <a:srgbClr val="457857"/>
                </a:solidFill>
                <a:latin typeface="DIN Alternate" panose="020B0500000000000000" pitchFamily="34" charset="77"/>
              </a:rPr>
              <a:t>Fase</a:t>
            </a:r>
            <a:r>
              <a:rPr lang="en-US" sz="5400" b="1" dirty="0">
                <a:solidFill>
                  <a:srgbClr val="457857"/>
                </a:solidFill>
                <a:latin typeface="DIN Alternate" panose="020B0500000000000000" pitchFamily="34" charset="77"/>
              </a:rPr>
              <a:t> de Testes</a:t>
            </a:r>
            <a:endParaRPr lang="en-US" b="1" dirty="0">
              <a:solidFill>
                <a:srgbClr val="457857"/>
              </a:solidFill>
              <a:latin typeface="DIN Alternate" panose="020B0500000000000000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1B63-B8DA-6B45-8611-B31213CF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27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Abrir</a:t>
            </a:r>
            <a:r>
              <a:rPr lang="en-US" dirty="0"/>
              <a:t> APP e </a:t>
            </a:r>
            <a:r>
              <a:rPr lang="en-US" dirty="0" err="1"/>
              <a:t>informar</a:t>
            </a:r>
            <a:r>
              <a:rPr lang="en-US" dirty="0"/>
              <a:t> usuário e </a:t>
            </a:r>
            <a:r>
              <a:rPr lang="en-US" dirty="0" err="1"/>
              <a:t>senha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, </a:t>
            </a:r>
            <a:r>
              <a:rPr lang="en-US" dirty="0" err="1"/>
              <a:t>enviar</a:t>
            </a:r>
            <a:r>
              <a:rPr lang="en-US" dirty="0"/>
              <a:t> para a </a:t>
            </a:r>
            <a:r>
              <a:rPr lang="en-US" dirty="0" err="1"/>
              <a:t>tela</a:t>
            </a:r>
            <a:r>
              <a:rPr lang="en-US" dirty="0"/>
              <a:t> principal;</a:t>
            </a:r>
          </a:p>
          <a:p>
            <a:pPr marL="0" indent="0">
              <a:buNone/>
            </a:pPr>
            <a:r>
              <a:rPr lang="en-US" dirty="0"/>
              <a:t>2- Caso o usuário e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inválidos</a:t>
            </a:r>
            <a:r>
              <a:rPr lang="en-US" dirty="0"/>
              <a:t> </a:t>
            </a:r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dos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efetuar</a:t>
            </a:r>
            <a:r>
              <a:rPr lang="en-US" dirty="0"/>
              <a:t> o cadastro, usuário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e-mail de boas </a:t>
            </a:r>
            <a:r>
              <a:rPr lang="en-US" dirty="0" err="1"/>
              <a:t>vindas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4- A </a:t>
            </a:r>
            <a:r>
              <a:rPr lang="en-US" dirty="0" err="1"/>
              <a:t>tela</a:t>
            </a:r>
            <a:r>
              <a:rPr lang="en-US" dirty="0"/>
              <a:t> principal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guias</a:t>
            </a:r>
            <a:r>
              <a:rPr lang="en-US" dirty="0"/>
              <a:t> de </a:t>
            </a:r>
            <a:r>
              <a:rPr lang="en-US" dirty="0" err="1"/>
              <a:t>desconto</a:t>
            </a:r>
            <a:r>
              <a:rPr lang="en-US" dirty="0"/>
              <a:t> e turismo;</a:t>
            </a:r>
          </a:p>
          <a:p>
            <a:pPr marL="0" indent="0">
              <a:buNone/>
            </a:pPr>
            <a:r>
              <a:rPr lang="en-US" dirty="0"/>
              <a:t>5 – O usuário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cupons</a:t>
            </a:r>
            <a:r>
              <a:rPr lang="en-US" dirty="0"/>
              <a:t> de </a:t>
            </a:r>
            <a:r>
              <a:rPr lang="en-US" dirty="0" err="1"/>
              <a:t>desconto</a:t>
            </a:r>
            <a:r>
              <a:rPr lang="en-US" dirty="0"/>
              <a:t> e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Blip>
                <a:blip r:embed="rId3"/>
              </a:buBlip>
            </a:pPr>
            <a:endParaRPr lang="en-US" dirty="0"/>
          </a:p>
          <a:p>
            <a:pPr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B48ED8-5588-1941-B4D1-486293B0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576867" y="3048537"/>
            <a:ext cx="3809463" cy="38094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9937C-4FEB-504D-9B9A-479AECA95C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Kohinoor Devanagari" panose="02000000000000000000" pitchFamily="2" charset="77"/>
              </a:rPr>
              <a:t>O e-mail de boas </a:t>
            </a:r>
            <a:r>
              <a:rPr lang="en-US" sz="3200" dirty="0" err="1">
                <a:cs typeface="Kohinoor Devanagari" panose="02000000000000000000" pitchFamily="2" charset="77"/>
              </a:rPr>
              <a:t>vindas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foi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recebido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assim</a:t>
            </a:r>
            <a:r>
              <a:rPr lang="en-US" sz="3200" dirty="0">
                <a:cs typeface="Kohinoor Devanagari" panose="02000000000000000000" pitchFamily="2" charset="77"/>
              </a:rPr>
              <a:t> que o cadastro </a:t>
            </a:r>
            <a:r>
              <a:rPr lang="en-US" sz="3200" dirty="0" err="1">
                <a:cs typeface="Kohinoor Devanagari" panose="02000000000000000000" pitchFamily="2" charset="77"/>
              </a:rPr>
              <a:t>foi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finalizado</a:t>
            </a:r>
            <a:r>
              <a:rPr lang="en-US" sz="3200" dirty="0">
                <a:cs typeface="Kohinoor Devanagari" panose="02000000000000000000" pitchFamily="2" charset="77"/>
              </a:rPr>
              <a:t>;</a:t>
            </a:r>
          </a:p>
          <a:p>
            <a:r>
              <a:rPr lang="en-US" sz="3200" dirty="0" err="1">
                <a:cs typeface="Kohinoor Devanagari" panose="02000000000000000000" pitchFamily="2" charset="77"/>
              </a:rPr>
              <a:t>Os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cupons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foram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selecionados</a:t>
            </a:r>
            <a:r>
              <a:rPr lang="en-US" sz="3200" dirty="0">
                <a:cs typeface="Kohinoor Devanagari" panose="02000000000000000000" pitchFamily="2" charset="77"/>
              </a:rPr>
              <a:t> e </a:t>
            </a:r>
            <a:r>
              <a:rPr lang="en-US" sz="3200" dirty="0" err="1">
                <a:cs typeface="Kohinoor Devanagari" panose="02000000000000000000" pitchFamily="2" charset="77"/>
              </a:rPr>
              <a:t>utilizados</a:t>
            </a:r>
            <a:r>
              <a:rPr lang="en-US" sz="3200" dirty="0">
                <a:cs typeface="Kohinoor Devanagari" panose="02000000000000000000" pitchFamily="2" charset="77"/>
              </a:rPr>
              <a:t> de forma </a:t>
            </a:r>
            <a:r>
              <a:rPr lang="en-US" sz="3200" dirty="0" err="1">
                <a:cs typeface="Kohinoor Devanagari" panose="02000000000000000000" pitchFamily="2" charset="77"/>
              </a:rPr>
              <a:t>prática</a:t>
            </a:r>
            <a:r>
              <a:rPr lang="en-US" sz="3200" dirty="0">
                <a:cs typeface="Kohinoor Devanagari" panose="02000000000000000000" pitchFamily="2" charset="77"/>
              </a:rPr>
              <a:t> e que </a:t>
            </a:r>
            <a:r>
              <a:rPr lang="en-US" sz="3200" dirty="0" err="1">
                <a:cs typeface="Kohinoor Devanagari" panose="02000000000000000000" pitchFamily="2" charset="77"/>
              </a:rPr>
              <a:t>atenderam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todas</a:t>
            </a:r>
            <a:r>
              <a:rPr lang="en-US" sz="3200" dirty="0">
                <a:cs typeface="Kohinoor Devanagari" panose="02000000000000000000" pitchFamily="2" charset="77"/>
              </a:rPr>
              <a:t> as </a:t>
            </a:r>
            <a:r>
              <a:rPr lang="en-US" sz="3200" dirty="0" err="1">
                <a:cs typeface="Kohinoor Devanagari" panose="02000000000000000000" pitchFamily="2" charset="77"/>
              </a:rPr>
              <a:t>minhas</a:t>
            </a:r>
            <a:r>
              <a:rPr lang="en-US" sz="3200" dirty="0">
                <a:cs typeface="Kohinoor Devanagari" panose="02000000000000000000" pitchFamily="2" charset="77"/>
              </a:rPr>
              <a:t> </a:t>
            </a:r>
            <a:r>
              <a:rPr lang="en-US" sz="3200" dirty="0" err="1">
                <a:cs typeface="Kohinoor Devanagari" panose="02000000000000000000" pitchFamily="2" charset="77"/>
              </a:rPr>
              <a:t>necessidades</a:t>
            </a:r>
            <a:r>
              <a:rPr lang="en-US" sz="3200" dirty="0">
                <a:cs typeface="Kohinoor Devanagari" panose="02000000000000000000" pitchFamily="2" charset="77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A23EE1-B611-824E-B19F-389B32241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6700" y="500062"/>
            <a:ext cx="6141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457857"/>
                </a:solidFill>
                <a:latin typeface="DIN Alternate" panose="020B0500000000000000" pitchFamily="34" charset="77"/>
              </a:rPr>
              <a:t>Homologação</a:t>
            </a:r>
            <a:endParaRPr lang="en-US" b="1" dirty="0">
              <a:solidFill>
                <a:srgbClr val="457857"/>
              </a:solidFill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286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B48ED8-5588-1941-B4D1-486293B0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576867" y="3048537"/>
            <a:ext cx="3809463" cy="3809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FD4B21-03FD-7344-AC4F-61C1A7AE4577}"/>
              </a:ext>
            </a:extLst>
          </p:cNvPr>
          <p:cNvSpPr txBox="1">
            <a:spLocks/>
          </p:cNvSpPr>
          <p:nvPr/>
        </p:nvSpPr>
        <p:spPr>
          <a:xfrm>
            <a:off x="1527048" y="48180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457857"/>
                </a:solidFill>
                <a:latin typeface="DIN Alternate" panose="020B0500000000000000" pitchFamily="34" charset="77"/>
              </a:rPr>
              <a:t>Implantação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F04B1-1248-E145-90DB-61A640890519}"/>
              </a:ext>
            </a:extLst>
          </p:cNvPr>
          <p:cNvSpPr/>
          <p:nvPr/>
        </p:nvSpPr>
        <p:spPr>
          <a:xfrm>
            <a:off x="1133856" y="1889344"/>
            <a:ext cx="802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cs typeface="Kohinoor Devanagari" panose="02000000000000000000" pitchFamily="2" charset="77"/>
              </a:rPr>
              <a:t>Deploy no Google Play Store e APP Store;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258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DIN Alternate</vt:lpstr>
      <vt:lpstr>Eurostile</vt:lpstr>
      <vt:lpstr>Office Theme</vt:lpstr>
      <vt:lpstr>PowerPoint Presentation</vt:lpstr>
      <vt:lpstr>PowerPoint Presentation</vt:lpstr>
      <vt:lpstr>PowerPoint Presentation</vt:lpstr>
      <vt:lpstr>Requisitos</vt:lpstr>
      <vt:lpstr>Fase de Testes</vt:lpstr>
      <vt:lpstr>Homologação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LILIANE PASSOS DE LIMA .</dc:creator>
  <cp:lastModifiedBy>LILIANE PASSOS DE LIMA .</cp:lastModifiedBy>
  <cp:revision>33</cp:revision>
  <cp:lastPrinted>2019-10-08T01:58:02Z</cp:lastPrinted>
  <dcterms:created xsi:type="dcterms:W3CDTF">2019-10-03T21:37:36Z</dcterms:created>
  <dcterms:modified xsi:type="dcterms:W3CDTF">2019-10-08T16:19:49Z</dcterms:modified>
</cp:coreProperties>
</file>