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1"/>
    <p:restoredTop sz="60384"/>
  </p:normalViewPr>
  <p:slideViewPr>
    <p:cSldViewPr snapToGrid="0">
      <p:cViewPr varScale="1">
        <p:scale>
          <a:sx n="71" d="100"/>
          <a:sy n="71" d="100"/>
        </p:scale>
        <p:origin x="13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185B6A-E732-4B26-A1DA-73B59CEF08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BAD182-923C-47CD-9BF3-16AE2D50B41F}">
      <dgm:prSet/>
      <dgm:spPr/>
      <dgm:t>
        <a:bodyPr/>
        <a:lstStyle/>
        <a:p>
          <a:r>
            <a:rPr lang="en-US"/>
            <a:t>🎯 Objetivo Central: Determinar a alocação ótima de recursos entre ativos </a:t>
          </a:r>
        </a:p>
      </dgm:t>
    </dgm:pt>
    <dgm:pt modelId="{C4BCF99F-D676-4025-BA87-C058437D2228}" type="parTrans" cxnId="{54934EB1-5FAB-4888-8537-2F7C096C5880}">
      <dgm:prSet/>
      <dgm:spPr/>
      <dgm:t>
        <a:bodyPr/>
        <a:lstStyle/>
        <a:p>
          <a:endParaRPr lang="en-US"/>
        </a:p>
      </dgm:t>
    </dgm:pt>
    <dgm:pt modelId="{AFB0972C-9297-4993-B898-52F1D20EE9FB}" type="sibTrans" cxnId="{54934EB1-5FAB-4888-8537-2F7C096C5880}">
      <dgm:prSet/>
      <dgm:spPr/>
      <dgm:t>
        <a:bodyPr/>
        <a:lstStyle/>
        <a:p>
          <a:endParaRPr lang="en-US"/>
        </a:p>
      </dgm:t>
    </dgm:pt>
    <dgm:pt modelId="{363E740F-F39F-4303-A06D-59572435EF25}">
      <dgm:prSet/>
      <dgm:spPr/>
      <dgm:t>
        <a:bodyPr/>
        <a:lstStyle/>
        <a:p>
          <a:r>
            <a:rPr lang="en-US"/>
            <a:t>⚖️ Desafio: Equilibrar RISCO × RETORNO </a:t>
          </a:r>
        </a:p>
      </dgm:t>
    </dgm:pt>
    <dgm:pt modelId="{831F611C-B778-4AE8-8207-A51074A4FF13}" type="parTrans" cxnId="{F52E2D03-B0F7-4A2B-A0D5-830AFD1607F4}">
      <dgm:prSet/>
      <dgm:spPr/>
      <dgm:t>
        <a:bodyPr/>
        <a:lstStyle/>
        <a:p>
          <a:endParaRPr lang="en-US"/>
        </a:p>
      </dgm:t>
    </dgm:pt>
    <dgm:pt modelId="{07ED5772-C2B1-43DD-BACA-536D59AC0DD3}" type="sibTrans" cxnId="{F52E2D03-B0F7-4A2B-A0D5-830AFD1607F4}">
      <dgm:prSet/>
      <dgm:spPr/>
      <dgm:t>
        <a:bodyPr/>
        <a:lstStyle/>
        <a:p>
          <a:endParaRPr lang="en-US"/>
        </a:p>
      </dgm:t>
    </dgm:pt>
    <dgm:pt modelId="{66BDED32-C900-49E3-8756-7741467C271E}">
      <dgm:prSet/>
      <dgm:spPr/>
      <dgm:t>
        <a:bodyPr/>
        <a:lstStyle/>
        <a:p>
          <a:r>
            <a:rPr lang="en-US"/>
            <a:t>📊 Base Teórica: </a:t>
          </a:r>
        </a:p>
      </dgm:t>
    </dgm:pt>
    <dgm:pt modelId="{5F41D7F9-0B81-45D0-87AC-802B604F9273}" type="parTrans" cxnId="{A254C20A-BFEC-490D-A250-4ABBB08FEA8F}">
      <dgm:prSet/>
      <dgm:spPr/>
      <dgm:t>
        <a:bodyPr/>
        <a:lstStyle/>
        <a:p>
          <a:endParaRPr lang="en-US"/>
        </a:p>
      </dgm:t>
    </dgm:pt>
    <dgm:pt modelId="{E0EA0A1C-B34C-46C7-9D6F-06FCE85C8F2A}" type="sibTrans" cxnId="{A254C20A-BFEC-490D-A250-4ABBB08FEA8F}">
      <dgm:prSet/>
      <dgm:spPr/>
      <dgm:t>
        <a:bodyPr/>
        <a:lstStyle/>
        <a:p>
          <a:endParaRPr lang="en-US"/>
        </a:p>
      </dgm:t>
    </dgm:pt>
    <dgm:pt modelId="{BD432C37-3D83-4784-AE9A-B5447B256BB9}">
      <dgm:prSet/>
      <dgm:spPr/>
      <dgm:t>
        <a:bodyPr/>
        <a:lstStyle/>
        <a:p>
          <a:r>
            <a:rPr lang="en-US"/>
            <a:t>Modelo de Média-Variância (Markowitz, 1952) </a:t>
          </a:r>
        </a:p>
      </dgm:t>
    </dgm:pt>
    <dgm:pt modelId="{5B1F83E1-49EC-4F7F-90E9-D8231DAEAE8F}" type="parTrans" cxnId="{1176ED37-0FD7-4C22-9ADE-04BF1C77D212}">
      <dgm:prSet/>
      <dgm:spPr/>
      <dgm:t>
        <a:bodyPr/>
        <a:lstStyle/>
        <a:p>
          <a:endParaRPr lang="en-US"/>
        </a:p>
      </dgm:t>
    </dgm:pt>
    <dgm:pt modelId="{4F53F888-5D0D-49EA-96CE-F593D3F5AC56}" type="sibTrans" cxnId="{1176ED37-0FD7-4C22-9ADE-04BF1C77D212}">
      <dgm:prSet/>
      <dgm:spPr/>
      <dgm:t>
        <a:bodyPr/>
        <a:lstStyle/>
        <a:p>
          <a:endParaRPr lang="en-US"/>
        </a:p>
      </dgm:t>
    </dgm:pt>
    <dgm:pt modelId="{6D2CB52D-68D2-4137-82CE-E2B430E20FDB}">
      <dgm:prSet/>
      <dgm:spPr/>
      <dgm:t>
        <a:bodyPr/>
        <a:lstStyle/>
        <a:p>
          <a:r>
            <a:rPr lang="en-US"/>
            <a:t>Fronteira Eficiente </a:t>
          </a:r>
        </a:p>
      </dgm:t>
    </dgm:pt>
    <dgm:pt modelId="{F1C65424-4E4B-4830-980C-8D62B83DDDC4}" type="parTrans" cxnId="{01799560-394E-4A83-B8E2-6E63F1FC8740}">
      <dgm:prSet/>
      <dgm:spPr/>
      <dgm:t>
        <a:bodyPr/>
        <a:lstStyle/>
        <a:p>
          <a:endParaRPr lang="en-US"/>
        </a:p>
      </dgm:t>
    </dgm:pt>
    <dgm:pt modelId="{6E6949C5-A09B-4F2B-B903-BA02D0EA1839}" type="sibTrans" cxnId="{01799560-394E-4A83-B8E2-6E63F1FC8740}">
      <dgm:prSet/>
      <dgm:spPr/>
      <dgm:t>
        <a:bodyPr/>
        <a:lstStyle/>
        <a:p>
          <a:endParaRPr lang="en-US"/>
        </a:p>
      </dgm:t>
    </dgm:pt>
    <dgm:pt modelId="{52B11F34-EC2B-4A27-94E0-740E0C0297AC}">
      <dgm:prSet/>
      <dgm:spPr/>
      <dgm:t>
        <a:bodyPr/>
        <a:lstStyle/>
        <a:p>
          <a:r>
            <a:rPr lang="en-US"/>
            <a:t>❌ Limitação do Modelo Clássico: </a:t>
          </a:r>
        </a:p>
      </dgm:t>
    </dgm:pt>
    <dgm:pt modelId="{BA47AB77-4930-45B8-A2AB-B4A7540B8C0A}" type="parTrans" cxnId="{EB4FE144-5E9D-4CCB-AECD-F503A33766B0}">
      <dgm:prSet/>
      <dgm:spPr/>
      <dgm:t>
        <a:bodyPr/>
        <a:lstStyle/>
        <a:p>
          <a:endParaRPr lang="en-US"/>
        </a:p>
      </dgm:t>
    </dgm:pt>
    <dgm:pt modelId="{BA25AED7-ECF0-473D-B0F0-629165262894}" type="sibTrans" cxnId="{EB4FE144-5E9D-4CCB-AECD-F503A33766B0}">
      <dgm:prSet/>
      <dgm:spPr/>
      <dgm:t>
        <a:bodyPr/>
        <a:lstStyle/>
        <a:p>
          <a:endParaRPr lang="en-US"/>
        </a:p>
      </dgm:t>
    </dgm:pt>
    <dgm:pt modelId="{9558DF28-2EB5-4C5B-8E09-3E6F5FC0D3F6}">
      <dgm:prSet/>
      <dgm:spPr/>
      <dgm:t>
        <a:bodyPr/>
        <a:lstStyle/>
        <a:p>
          <a:r>
            <a:rPr lang="en-US"/>
            <a:t>Não considera restrições práticas do mercado real</a:t>
          </a:r>
        </a:p>
      </dgm:t>
    </dgm:pt>
    <dgm:pt modelId="{20788481-191D-4E03-B5AB-19286918E10F}" type="parTrans" cxnId="{5AFC5FC9-71B6-48FC-A678-B1D22122F16B}">
      <dgm:prSet/>
      <dgm:spPr/>
      <dgm:t>
        <a:bodyPr/>
        <a:lstStyle/>
        <a:p>
          <a:endParaRPr lang="en-US"/>
        </a:p>
      </dgm:t>
    </dgm:pt>
    <dgm:pt modelId="{0F691E06-027A-4161-9FFE-11224EB244DF}" type="sibTrans" cxnId="{5AFC5FC9-71B6-48FC-A678-B1D22122F16B}">
      <dgm:prSet/>
      <dgm:spPr/>
      <dgm:t>
        <a:bodyPr/>
        <a:lstStyle/>
        <a:p>
          <a:endParaRPr lang="en-US"/>
        </a:p>
      </dgm:t>
    </dgm:pt>
    <dgm:pt modelId="{782061D8-D726-6648-87E6-A03BC6277319}" type="pres">
      <dgm:prSet presAssocID="{D3185B6A-E732-4B26-A1DA-73B59CEF08CE}" presName="Name0" presStyleCnt="0">
        <dgm:presLayoutVars>
          <dgm:dir/>
          <dgm:animLvl val="lvl"/>
          <dgm:resizeHandles val="exact"/>
        </dgm:presLayoutVars>
      </dgm:prSet>
      <dgm:spPr/>
    </dgm:pt>
    <dgm:pt modelId="{A874E43F-CBAF-F343-8042-52F39671B3CE}" type="pres">
      <dgm:prSet presAssocID="{A4BAD182-923C-47CD-9BF3-16AE2D50B41F}" presName="linNode" presStyleCnt="0"/>
      <dgm:spPr/>
    </dgm:pt>
    <dgm:pt modelId="{90B5CF7B-5EC0-8D43-8A66-4EADA4033B8E}" type="pres">
      <dgm:prSet presAssocID="{A4BAD182-923C-47CD-9BF3-16AE2D50B41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7581BF9-4641-E440-8447-6D06758D4638}" type="pres">
      <dgm:prSet presAssocID="{AFB0972C-9297-4993-B898-52F1D20EE9FB}" presName="sp" presStyleCnt="0"/>
      <dgm:spPr/>
    </dgm:pt>
    <dgm:pt modelId="{E0DA93BF-D948-1346-884E-38CDC1A7D161}" type="pres">
      <dgm:prSet presAssocID="{363E740F-F39F-4303-A06D-59572435EF25}" presName="linNode" presStyleCnt="0"/>
      <dgm:spPr/>
    </dgm:pt>
    <dgm:pt modelId="{19797A5A-C163-0F41-A4DB-E1A27B73DF6F}" type="pres">
      <dgm:prSet presAssocID="{363E740F-F39F-4303-A06D-59572435EF2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3A82EB7-3227-BB4A-B6E5-D23776965900}" type="pres">
      <dgm:prSet presAssocID="{07ED5772-C2B1-43DD-BACA-536D59AC0DD3}" presName="sp" presStyleCnt="0"/>
      <dgm:spPr/>
    </dgm:pt>
    <dgm:pt modelId="{8B5DEA9F-BF50-FA4D-88EA-1247AB92E639}" type="pres">
      <dgm:prSet presAssocID="{66BDED32-C900-49E3-8756-7741467C271E}" presName="linNode" presStyleCnt="0"/>
      <dgm:spPr/>
    </dgm:pt>
    <dgm:pt modelId="{1E653F26-A9C2-BF49-9CD7-6C48082026D4}" type="pres">
      <dgm:prSet presAssocID="{66BDED32-C900-49E3-8756-7741467C271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2EB3E72-53DD-4541-9B1A-2FD1E1CB0CE9}" type="pres">
      <dgm:prSet presAssocID="{66BDED32-C900-49E3-8756-7741467C271E}" presName="descendantText" presStyleLbl="alignAccFollowNode1" presStyleIdx="0" presStyleCnt="2">
        <dgm:presLayoutVars>
          <dgm:bulletEnabled val="1"/>
        </dgm:presLayoutVars>
      </dgm:prSet>
      <dgm:spPr/>
    </dgm:pt>
    <dgm:pt modelId="{CD972E82-E4E9-E747-A66C-7E2C22E89A19}" type="pres">
      <dgm:prSet presAssocID="{E0EA0A1C-B34C-46C7-9D6F-06FCE85C8F2A}" presName="sp" presStyleCnt="0"/>
      <dgm:spPr/>
    </dgm:pt>
    <dgm:pt modelId="{8991579A-85FE-5D48-84DB-282ED95A596F}" type="pres">
      <dgm:prSet presAssocID="{52B11F34-EC2B-4A27-94E0-740E0C0297AC}" presName="linNode" presStyleCnt="0"/>
      <dgm:spPr/>
    </dgm:pt>
    <dgm:pt modelId="{1D75C714-5632-A44E-BCCC-D3AD6AC12F22}" type="pres">
      <dgm:prSet presAssocID="{52B11F34-EC2B-4A27-94E0-740E0C0297A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A4CFF36-130F-C943-B5CE-550D51B15B05}" type="pres">
      <dgm:prSet presAssocID="{52B11F34-EC2B-4A27-94E0-740E0C0297A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52E2D03-B0F7-4A2B-A0D5-830AFD1607F4}" srcId="{D3185B6A-E732-4B26-A1DA-73B59CEF08CE}" destId="{363E740F-F39F-4303-A06D-59572435EF25}" srcOrd="1" destOrd="0" parTransId="{831F611C-B778-4AE8-8207-A51074A4FF13}" sibTransId="{07ED5772-C2B1-43DD-BACA-536D59AC0DD3}"/>
    <dgm:cxn modelId="{A254C20A-BFEC-490D-A250-4ABBB08FEA8F}" srcId="{D3185B6A-E732-4B26-A1DA-73B59CEF08CE}" destId="{66BDED32-C900-49E3-8756-7741467C271E}" srcOrd="2" destOrd="0" parTransId="{5F41D7F9-0B81-45D0-87AC-802B604F9273}" sibTransId="{E0EA0A1C-B34C-46C7-9D6F-06FCE85C8F2A}"/>
    <dgm:cxn modelId="{65C0C623-8657-F941-AF32-E1227E40856C}" type="presOf" srcId="{363E740F-F39F-4303-A06D-59572435EF25}" destId="{19797A5A-C163-0F41-A4DB-E1A27B73DF6F}" srcOrd="0" destOrd="0" presId="urn:microsoft.com/office/officeart/2005/8/layout/vList5"/>
    <dgm:cxn modelId="{5D8BCC32-58A6-6045-BF94-FF92DD4D7084}" type="presOf" srcId="{D3185B6A-E732-4B26-A1DA-73B59CEF08CE}" destId="{782061D8-D726-6648-87E6-A03BC6277319}" srcOrd="0" destOrd="0" presId="urn:microsoft.com/office/officeart/2005/8/layout/vList5"/>
    <dgm:cxn modelId="{1176ED37-0FD7-4C22-9ADE-04BF1C77D212}" srcId="{66BDED32-C900-49E3-8756-7741467C271E}" destId="{BD432C37-3D83-4784-AE9A-B5447B256BB9}" srcOrd="0" destOrd="0" parTransId="{5B1F83E1-49EC-4F7F-90E9-D8231DAEAE8F}" sibTransId="{4F53F888-5D0D-49EA-96CE-F593D3F5AC56}"/>
    <dgm:cxn modelId="{EB4FE144-5E9D-4CCB-AECD-F503A33766B0}" srcId="{D3185B6A-E732-4B26-A1DA-73B59CEF08CE}" destId="{52B11F34-EC2B-4A27-94E0-740E0C0297AC}" srcOrd="3" destOrd="0" parTransId="{BA47AB77-4930-45B8-A2AB-B4A7540B8C0A}" sibTransId="{BA25AED7-ECF0-473D-B0F0-629165262894}"/>
    <dgm:cxn modelId="{60D05245-8C7C-664C-A2EC-0DD519876BDB}" type="presOf" srcId="{66BDED32-C900-49E3-8756-7741467C271E}" destId="{1E653F26-A9C2-BF49-9CD7-6C48082026D4}" srcOrd="0" destOrd="0" presId="urn:microsoft.com/office/officeart/2005/8/layout/vList5"/>
    <dgm:cxn modelId="{01799560-394E-4A83-B8E2-6E63F1FC8740}" srcId="{66BDED32-C900-49E3-8756-7741467C271E}" destId="{6D2CB52D-68D2-4137-82CE-E2B430E20FDB}" srcOrd="1" destOrd="0" parTransId="{F1C65424-4E4B-4830-980C-8D62B83DDDC4}" sibTransId="{6E6949C5-A09B-4F2B-B903-BA02D0EA1839}"/>
    <dgm:cxn modelId="{AF0E6E74-073B-3B48-A6D1-59D499F23DF4}" type="presOf" srcId="{52B11F34-EC2B-4A27-94E0-740E0C0297AC}" destId="{1D75C714-5632-A44E-BCCC-D3AD6AC12F22}" srcOrd="0" destOrd="0" presId="urn:microsoft.com/office/officeart/2005/8/layout/vList5"/>
    <dgm:cxn modelId="{A0793877-F587-C546-A6BA-E95C7EC23637}" type="presOf" srcId="{BD432C37-3D83-4784-AE9A-B5447B256BB9}" destId="{22EB3E72-53DD-4541-9B1A-2FD1E1CB0CE9}" srcOrd="0" destOrd="0" presId="urn:microsoft.com/office/officeart/2005/8/layout/vList5"/>
    <dgm:cxn modelId="{7AA6F87F-688E-4248-8EF4-295C678444A2}" type="presOf" srcId="{9558DF28-2EB5-4C5B-8E09-3E6F5FC0D3F6}" destId="{9A4CFF36-130F-C943-B5CE-550D51B15B05}" srcOrd="0" destOrd="0" presId="urn:microsoft.com/office/officeart/2005/8/layout/vList5"/>
    <dgm:cxn modelId="{54934EB1-5FAB-4888-8537-2F7C096C5880}" srcId="{D3185B6A-E732-4B26-A1DA-73B59CEF08CE}" destId="{A4BAD182-923C-47CD-9BF3-16AE2D50B41F}" srcOrd="0" destOrd="0" parTransId="{C4BCF99F-D676-4025-BA87-C058437D2228}" sibTransId="{AFB0972C-9297-4993-B898-52F1D20EE9FB}"/>
    <dgm:cxn modelId="{5AFC5FC9-71B6-48FC-A678-B1D22122F16B}" srcId="{52B11F34-EC2B-4A27-94E0-740E0C0297AC}" destId="{9558DF28-2EB5-4C5B-8E09-3E6F5FC0D3F6}" srcOrd="0" destOrd="0" parTransId="{20788481-191D-4E03-B5AB-19286918E10F}" sibTransId="{0F691E06-027A-4161-9FFE-11224EB244DF}"/>
    <dgm:cxn modelId="{6CAD24D4-9216-3D44-8C21-829A0353BF6D}" type="presOf" srcId="{A4BAD182-923C-47CD-9BF3-16AE2D50B41F}" destId="{90B5CF7B-5EC0-8D43-8A66-4EADA4033B8E}" srcOrd="0" destOrd="0" presId="urn:microsoft.com/office/officeart/2005/8/layout/vList5"/>
    <dgm:cxn modelId="{4A02FDDA-5C65-114D-BD7A-D267EB818A27}" type="presOf" srcId="{6D2CB52D-68D2-4137-82CE-E2B430E20FDB}" destId="{22EB3E72-53DD-4541-9B1A-2FD1E1CB0CE9}" srcOrd="0" destOrd="1" presId="urn:microsoft.com/office/officeart/2005/8/layout/vList5"/>
    <dgm:cxn modelId="{41F9E547-F532-874A-A74E-60AA7D0939B5}" type="presParOf" srcId="{782061D8-D726-6648-87E6-A03BC6277319}" destId="{A874E43F-CBAF-F343-8042-52F39671B3CE}" srcOrd="0" destOrd="0" presId="urn:microsoft.com/office/officeart/2005/8/layout/vList5"/>
    <dgm:cxn modelId="{BA8848DF-42A6-A44B-8450-8776344E41B7}" type="presParOf" srcId="{A874E43F-CBAF-F343-8042-52F39671B3CE}" destId="{90B5CF7B-5EC0-8D43-8A66-4EADA4033B8E}" srcOrd="0" destOrd="0" presId="urn:microsoft.com/office/officeart/2005/8/layout/vList5"/>
    <dgm:cxn modelId="{624B0FDA-2E29-7842-9BEF-A8A9A794709F}" type="presParOf" srcId="{782061D8-D726-6648-87E6-A03BC6277319}" destId="{57581BF9-4641-E440-8447-6D06758D4638}" srcOrd="1" destOrd="0" presId="urn:microsoft.com/office/officeart/2005/8/layout/vList5"/>
    <dgm:cxn modelId="{B3B5B0FA-3C04-3346-B156-5D043FC6EF4B}" type="presParOf" srcId="{782061D8-D726-6648-87E6-A03BC6277319}" destId="{E0DA93BF-D948-1346-884E-38CDC1A7D161}" srcOrd="2" destOrd="0" presId="urn:microsoft.com/office/officeart/2005/8/layout/vList5"/>
    <dgm:cxn modelId="{5C608B4A-88F1-8C4E-9DF7-9186905576C8}" type="presParOf" srcId="{E0DA93BF-D948-1346-884E-38CDC1A7D161}" destId="{19797A5A-C163-0F41-A4DB-E1A27B73DF6F}" srcOrd="0" destOrd="0" presId="urn:microsoft.com/office/officeart/2005/8/layout/vList5"/>
    <dgm:cxn modelId="{B87838D7-7417-554E-8D92-A7511C9FD451}" type="presParOf" srcId="{782061D8-D726-6648-87E6-A03BC6277319}" destId="{33A82EB7-3227-BB4A-B6E5-D23776965900}" srcOrd="3" destOrd="0" presId="urn:microsoft.com/office/officeart/2005/8/layout/vList5"/>
    <dgm:cxn modelId="{AB372D6D-9315-9B48-92C1-FADB6D831EEE}" type="presParOf" srcId="{782061D8-D726-6648-87E6-A03BC6277319}" destId="{8B5DEA9F-BF50-FA4D-88EA-1247AB92E639}" srcOrd="4" destOrd="0" presId="urn:microsoft.com/office/officeart/2005/8/layout/vList5"/>
    <dgm:cxn modelId="{77B5477A-F520-2C4E-8364-CA802B7266FE}" type="presParOf" srcId="{8B5DEA9F-BF50-FA4D-88EA-1247AB92E639}" destId="{1E653F26-A9C2-BF49-9CD7-6C48082026D4}" srcOrd="0" destOrd="0" presId="urn:microsoft.com/office/officeart/2005/8/layout/vList5"/>
    <dgm:cxn modelId="{33BA1057-5C87-6B49-9AD3-25CB0F3CDF7D}" type="presParOf" srcId="{8B5DEA9F-BF50-FA4D-88EA-1247AB92E639}" destId="{22EB3E72-53DD-4541-9B1A-2FD1E1CB0CE9}" srcOrd="1" destOrd="0" presId="urn:microsoft.com/office/officeart/2005/8/layout/vList5"/>
    <dgm:cxn modelId="{71E65D12-8F85-8B4C-BAE5-CA8DAC40EB8D}" type="presParOf" srcId="{782061D8-D726-6648-87E6-A03BC6277319}" destId="{CD972E82-E4E9-E747-A66C-7E2C22E89A19}" srcOrd="5" destOrd="0" presId="urn:microsoft.com/office/officeart/2005/8/layout/vList5"/>
    <dgm:cxn modelId="{CD78FE8D-F20C-F848-A097-2074D12B9332}" type="presParOf" srcId="{782061D8-D726-6648-87E6-A03BC6277319}" destId="{8991579A-85FE-5D48-84DB-282ED95A596F}" srcOrd="6" destOrd="0" presId="urn:microsoft.com/office/officeart/2005/8/layout/vList5"/>
    <dgm:cxn modelId="{AB9D8CC1-B0D3-F14A-B35F-6E36B6A465DE}" type="presParOf" srcId="{8991579A-85FE-5D48-84DB-282ED95A596F}" destId="{1D75C714-5632-A44E-BCCC-D3AD6AC12F22}" srcOrd="0" destOrd="0" presId="urn:microsoft.com/office/officeart/2005/8/layout/vList5"/>
    <dgm:cxn modelId="{35D94D47-6F69-4845-81B6-BD2BBF112A2B}" type="presParOf" srcId="{8991579A-85FE-5D48-84DB-282ED95A596F}" destId="{9A4CFF36-130F-C943-B5CE-550D51B15B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5CF7B-5EC0-8D43-8A66-4EADA4033B8E}">
      <dsp:nvSpPr>
        <dsp:cNvPr id="0" name=""/>
        <dsp:cNvSpPr/>
      </dsp:nvSpPr>
      <dsp:spPr>
        <a:xfrm>
          <a:off x="0" y="2247"/>
          <a:ext cx="2185781" cy="1080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🎯 Objetivo Central: Determinar a alocação ótima de recursos entre ativos </a:t>
          </a:r>
        </a:p>
      </dsp:txBody>
      <dsp:txXfrm>
        <a:off x="52759" y="55006"/>
        <a:ext cx="2080263" cy="975255"/>
      </dsp:txXfrm>
    </dsp:sp>
    <dsp:sp modelId="{19797A5A-C163-0F41-A4DB-E1A27B73DF6F}">
      <dsp:nvSpPr>
        <dsp:cNvPr id="0" name=""/>
        <dsp:cNvSpPr/>
      </dsp:nvSpPr>
      <dsp:spPr>
        <a:xfrm>
          <a:off x="0" y="1137059"/>
          <a:ext cx="2185781" cy="1080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⚖️ Desafio: Equilibrar RISCO × RETORNO </a:t>
          </a:r>
        </a:p>
      </dsp:txBody>
      <dsp:txXfrm>
        <a:off x="52759" y="1189818"/>
        <a:ext cx="2080263" cy="975255"/>
      </dsp:txXfrm>
    </dsp:sp>
    <dsp:sp modelId="{22EB3E72-53DD-4541-9B1A-2FD1E1CB0CE9}">
      <dsp:nvSpPr>
        <dsp:cNvPr id="0" name=""/>
        <dsp:cNvSpPr/>
      </dsp:nvSpPr>
      <dsp:spPr>
        <a:xfrm rot="5400000">
          <a:off x="3696389" y="869340"/>
          <a:ext cx="864618" cy="38858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Modelo de Média-Variância (Markowitz, 1952)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Fronteira Eficiente </a:t>
          </a:r>
        </a:p>
      </dsp:txBody>
      <dsp:txXfrm rot="-5400000">
        <a:off x="2185782" y="2422155"/>
        <a:ext cx="3843627" cy="780204"/>
      </dsp:txXfrm>
    </dsp:sp>
    <dsp:sp modelId="{1E653F26-A9C2-BF49-9CD7-6C48082026D4}">
      <dsp:nvSpPr>
        <dsp:cNvPr id="0" name=""/>
        <dsp:cNvSpPr/>
      </dsp:nvSpPr>
      <dsp:spPr>
        <a:xfrm>
          <a:off x="0" y="2271871"/>
          <a:ext cx="2185781" cy="1080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📊 Base Teórica: </a:t>
          </a:r>
        </a:p>
      </dsp:txBody>
      <dsp:txXfrm>
        <a:off x="52759" y="2324630"/>
        <a:ext cx="2080263" cy="975255"/>
      </dsp:txXfrm>
    </dsp:sp>
    <dsp:sp modelId="{9A4CFF36-130F-C943-B5CE-550D51B15B05}">
      <dsp:nvSpPr>
        <dsp:cNvPr id="0" name=""/>
        <dsp:cNvSpPr/>
      </dsp:nvSpPr>
      <dsp:spPr>
        <a:xfrm rot="5400000">
          <a:off x="3696389" y="2004153"/>
          <a:ext cx="864618" cy="38858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Não considera restrições práticas do mercado real</a:t>
          </a:r>
        </a:p>
      </dsp:txBody>
      <dsp:txXfrm rot="-5400000">
        <a:off x="2185782" y="3556968"/>
        <a:ext cx="3843627" cy="780204"/>
      </dsp:txXfrm>
    </dsp:sp>
    <dsp:sp modelId="{1D75C714-5632-A44E-BCCC-D3AD6AC12F22}">
      <dsp:nvSpPr>
        <dsp:cNvPr id="0" name=""/>
        <dsp:cNvSpPr/>
      </dsp:nvSpPr>
      <dsp:spPr>
        <a:xfrm>
          <a:off x="0" y="3406683"/>
          <a:ext cx="2185781" cy="1080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❌ Limitação do Modelo Clássico: </a:t>
          </a:r>
        </a:p>
      </dsp:txBody>
      <dsp:txXfrm>
        <a:off x="52759" y="3459442"/>
        <a:ext cx="2080263" cy="975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7E68E-D58B-B14F-9239-0A63159A795B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76FC2-A564-0B49-B7B0-F34BD740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8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"Olá!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bem-vindos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Eu sou 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hoje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otimização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portfólios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investimento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metaheurística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Tabu Search."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"Este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trabalho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desenvolvido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disciplina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Tópicos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Otimização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técnicas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avançadas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otimização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área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finanças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alocar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recursos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forma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inteligente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"Vamos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entender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desafiador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Tabu Search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resolvê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 de forma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eficiente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Vamos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6FC2-A564-0B49-B7B0-F34BD740C3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86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abordagem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instâncias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Primeiro, dados reais de mercado: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S&amp;P 500, dos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Estados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Unidos, 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IBrX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índice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brasileira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Segundo,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instâncias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sintéticas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matrizes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covariância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controladas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cenários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específicos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Experimental -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Testaremos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portfólios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tamanhos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 50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disponíveis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níveis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cardinalidade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10% a 30% do total.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robustez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estatística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várias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vezes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independentemente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Métricas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”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avaliadas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dimensões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índice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Sharpe e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distância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fronteira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eficiente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eficiência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computacional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tempo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convergência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robustez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analisando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benchmark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sempre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fronteira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eficiente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teórica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Markowitz."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6FC2-A564-0B49-B7B0-F34BD740C3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89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consegue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portfólios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próximos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à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fronteira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eficiente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teórica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computacional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aceitável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minutos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200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e com boa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estabilidade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Análises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Insights - "Vamos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curvas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convergência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gráficos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dispersão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espaço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risco-retorno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análises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sensibilidade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parâmetros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Esperamos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ótimas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insights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práticos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trade-off entre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diversificação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computacional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6FC2-A564-0B49-B7B0-F34BD740C3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65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trouxe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quatro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contribuições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Primeiro,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adaptativa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Tabu Search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otimização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portfólios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Segundo,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empírica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dados reais dos mercados americano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brasileiro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Terceiro,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disponível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publicamente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forma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aberta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replicável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 quarto,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metodologia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extensível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"Todo o material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código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instâncias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teste, scripts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disponível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repositório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GitHub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Convidamos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contribuir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"Como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trabalhos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pretendemos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hibridizações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metaheurísticas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estender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otimização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período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rebalanceamento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dinâmico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incorporar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forma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sofisticada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obrigado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atenção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Fico à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perguntas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6FC2-A564-0B49-B7B0-F34BD740C3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otimização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portfólios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dos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finanças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Imagine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você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capital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A? Quanto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títulos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governo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Quanto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fundos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imobiliários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desafio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equilibrar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conflitantes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maximizar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retorno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esperado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tempo,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Quanto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retorno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desejado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geralmente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assumido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equilíbrio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 base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teórica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trabalho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pioneiro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Harry Markowitz,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1952,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propôs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média-variância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mostrou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conjunto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portfólios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ótimos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chamado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fronteira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eficiente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melhor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retorno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possível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nível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clássico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Markowitz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várias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real.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aí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trabalho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6FC2-A564-0B49-B7B0-F34BD740C3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8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prática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gestores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investimento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enfrentam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várias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Vou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destacar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Primeira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cardinalidade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prático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viável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gerenciar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carteira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centenas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Imagine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trabalho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acompanhar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empresas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Por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geralmente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máximo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máximo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carteira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"Segunda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máximos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alocação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você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quantidade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2%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capital.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tempo,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concentrar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estabelece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máximo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10%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diversificar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"Terceira: custos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custos.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 de Markowitz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inteira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NP-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difícil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métodos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exatos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inviáveis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instâncias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grandes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6FC2-A564-0B49-B7B0-F34BD740C3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"Antes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entender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rapidamente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clássico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Aqui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matemática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 de Markowitz."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variância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portfólio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Aqui, 'x'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sigma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maiúsculo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covariância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retornos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relacionam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Quanto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total."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simples: a soma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 1,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capital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atingir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retorno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esperado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permitimos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descoberto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"Esse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elegante, mas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nenhuma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variável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binária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nenhuma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cardinalidade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estendê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-lo."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6FC2-A564-0B49-B7B0-F34BD740C3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43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"Agora sim,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resolver.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continua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mas agora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adicionais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difícil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agora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variáveis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'x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índice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contínuas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capital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antes. Mas agora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'z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índice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variáveis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binárias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z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igual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1 se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selecionado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portfólio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z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igual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zero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contrário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Olhem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épsilon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vezes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igual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x,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igual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delta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vezes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z.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Se z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zero,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selecionado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 zero. Mas se z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épsilon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delta,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máximo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alocação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Cardinalidade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"E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embaixo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soma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z's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igual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k.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cardinalidade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 k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selecionar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máximo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portfólio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"Essa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variáveis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contínuas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binárias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junto com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quadrática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extremamente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difícil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resolver de forma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metaheurísticas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6FC2-A564-0B49-B7B0-F34BD740C3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complexidade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disponíveis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escolher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 deles,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vezes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elevado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20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possíveis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astronômico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Métodos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exatos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ótima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tornam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inviáveis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instâncias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grandes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recorremos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metaheurísticas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inteligentes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espaço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forma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eficiente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computacional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aceitável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Tabu Search."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6FC2-A564-0B49-B7B0-F34BD740C3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8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 Tabu Search,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Tabu,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formalizada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Glover e Laguna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1997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metaheurísticas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eficientes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combinatórios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princípio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simples mas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poderoso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local com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adaptativa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 Tabu - "O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central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tabu,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prazo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armazena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movimentos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visitados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recentemente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proíbe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temporariamente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círculos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sempre para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mesmas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Critério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Aspiração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"Mas e se 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movimento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proibido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melhor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qualquer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agora? 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critério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aspiração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quebrar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proibição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movimento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melhor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global."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Diferencial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Principal - "O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diferencial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Tabu Search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aceita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movimentos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pioram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temporariamente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escapar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ótimos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espaço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6FC2-A564-0B49-B7B0-F34BD740C3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"Para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Tabu Search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seguiremos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abordagem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Schaerf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2001. Cada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par: 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binário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selecionados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 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contínuo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deles."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Operadores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Vizinhança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"A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vizinhas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operadores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adicionar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novo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portfólio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remover 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incluído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trocar 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outro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movimentos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simples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espaço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forma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 Tabu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Específica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"Nossa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armazena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últimas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realizadas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acabamos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remover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proibido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adicionado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novamente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algumas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tamanho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dessa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adaptativo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7 e 15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progresso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Critério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Aspiração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"E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critério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aspiração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permite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movimento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seja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tabu,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melhor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6FC2-A564-0B49-B7B0-F34BD740C3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2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funciona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começamos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inicial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heurística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construtiva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Essa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inicial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também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melhor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conhecida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momento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começa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vazia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 Principal -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loop principal.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conjunto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soluções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vizinhas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aplicando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nossos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operadores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Escolhemos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melhor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vizinha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proibida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pela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tabu,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critério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aspiração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Finalização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Atualizamos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tabu,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nova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melhor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global, 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aceitamos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movimento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piore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temporariamente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Esse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até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atingir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critério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."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76FC2-A564-0B49-B7B0-F34BD740C3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218032"/>
            <a:ext cx="11460480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0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972629"/>
            <a:ext cx="11460480" cy="4803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4986425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7B50E4-2343-4B20-80BE-1605C97DFB16}" type="datetime1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1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161288"/>
            <a:ext cx="4663440" cy="155448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C20259-235D-F9C3-3788-C1457976F5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9048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0" y="2825496"/>
            <a:ext cx="4663440" cy="333756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 marL="571500" indent="-342900">
              <a:buFont typeface="+mj-lt"/>
              <a:buAutoNum type="arabicPeriod"/>
              <a:defRPr sz="1800"/>
            </a:lvl2pPr>
            <a:lvl3pPr marL="800100" indent="-342900">
              <a:buFont typeface="+mj-lt"/>
              <a:buAutoNum type="arabicPeriod"/>
              <a:defRPr sz="1600"/>
            </a:lvl3pPr>
            <a:lvl4pPr marL="1028700" indent="-342900">
              <a:buFont typeface="+mj-lt"/>
              <a:buAutoNum type="arabicPeriod"/>
              <a:defRPr sz="1400"/>
            </a:lvl4pPr>
            <a:lvl5pPr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7999" y="6453002"/>
            <a:ext cx="1996689" cy="365125"/>
          </a:xfrm>
        </p:spPr>
        <p:txBody>
          <a:bodyPr/>
          <a:lstStyle/>
          <a:p>
            <a:fld id="{CE6CA204-B091-40ED-8158-331EE628B522}" type="datetime1">
              <a:rPr lang="en-US" smtClean="0"/>
              <a:t>10/14/25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5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F09-9D88-4105-92F6-7298804EAA90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51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4F96-061D-4D71-97A2-2371A43FDE7C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5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1537853"/>
            <a:ext cx="4145582" cy="46388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538288"/>
            <a:ext cx="5681662" cy="48180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E133-02A7-439F-9131-2680F754099D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877456"/>
            <a:ext cx="4142232" cy="494066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877456"/>
            <a:ext cx="6159500" cy="539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F7DD-C7D0-4333-B18D-CCAF5427F9DD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27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548639"/>
            <a:ext cx="3494314" cy="571963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549274"/>
            <a:ext cx="7315200" cy="5806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5979-091A-4302-A385-56FC1CE52E32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5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937" y="548640"/>
            <a:ext cx="6093225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793885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38937" y="1828800"/>
            <a:ext cx="6071616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7836D543-476D-434F-B209-1A114B2E3F04}" type="datetime1">
              <a:rPr lang="en-US" smtClean="0"/>
              <a:t>10/14/25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7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6135624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4" y="1828800"/>
            <a:ext cx="6135624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00544" y="0"/>
            <a:ext cx="4791456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3DD0F20-7689-42E6-8664-6AA00B79F132}" type="datetime1">
              <a:rPr lang="en-US" smtClean="0"/>
              <a:t>10/14/25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12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736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02336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45736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30F2F577-5BDA-4749-9F3F-0D340DC0D6A8}" type="datetime1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41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7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91732" y="0"/>
            <a:ext cx="4100267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9378AD-A6D7-4162-BB5C-47C49B2E145B}" type="datetime1">
              <a:rPr lang="en-US" smtClean="0"/>
              <a:t>10/14/25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E44A-7CD8-4860-9BDC-2BE4C911F6D0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92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808" y="584339"/>
            <a:ext cx="436168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61150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53745" y="2212975"/>
            <a:ext cx="4362450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67B65D3-547A-48A8-9F1F-13ED0B55ACC6}" type="datetime1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11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3413"/>
            <a:ext cx="436168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2212975"/>
            <a:ext cx="4360863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2031073" cy="365125"/>
          </a:xfrm>
        </p:spPr>
        <p:txBody>
          <a:bodyPr/>
          <a:lstStyle/>
          <a:p>
            <a:fld id="{76A7CFE7-E645-4439-AA6B-DA8CF856D63E}" type="datetime1">
              <a:rPr lang="en-US" smtClean="0"/>
              <a:t>10/14/25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45480" y="0"/>
            <a:ext cx="644652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6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49224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8B2C0DB-994F-48B0-91F4-5F06C3B86E32}" type="datetime1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0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4" y="1380744"/>
            <a:ext cx="4572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2031073" cy="365125"/>
          </a:xfrm>
        </p:spPr>
        <p:txBody>
          <a:bodyPr/>
          <a:lstStyle/>
          <a:p>
            <a:fld id="{D3F6A089-BE3E-4BB0-98EE-FDF712FF3613}" type="datetime1">
              <a:rPr lang="en-US" smtClean="0"/>
              <a:t>10/14/25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17720" y="0"/>
            <a:ext cx="627427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81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584144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AC101298-AE91-4071-9C72-5A98117ABE14}" type="datetime1">
              <a:rPr lang="en-US" smtClean="0"/>
              <a:t>10/14/25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35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3413"/>
            <a:ext cx="3401568" cy="152704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2212975"/>
            <a:ext cx="3401568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1067625" cy="365125"/>
          </a:xfrm>
        </p:spPr>
        <p:txBody>
          <a:bodyPr/>
          <a:lstStyle/>
          <a:p>
            <a:fld id="{EABE4333-790C-44CD-B503-F52418ED809A}" type="datetime1">
              <a:rPr lang="en-US" smtClean="0"/>
              <a:t>10/14/25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61780" y="0"/>
            <a:ext cx="743021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4785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17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102" y="1078992"/>
            <a:ext cx="3273552" cy="194277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781365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44096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2397CCD-8E49-4379-8DCB-9F17CAEDFC10}" type="datetime1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15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0" cy="4635132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46F6-C62B-441B-BAD2-D550454B4D53}" type="datetime1">
              <a:rPr lang="en-US" smtClean="0"/>
              <a:t>10/14/25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193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0" cy="377827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3A68-D563-4FD5-B11F-54F8D5F1E37F}" type="datetime1">
              <a:rPr lang="en-US" smtClean="0"/>
              <a:t>10/14/25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56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3079730"/>
            <a:ext cx="12192000" cy="377827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3148FABB-02FF-476F-AB37-BDD0E354E780}" type="datetime1">
              <a:rPr lang="en-US" smtClean="0"/>
              <a:t>10/14/25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5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7" y="4731335"/>
            <a:ext cx="4206240" cy="118458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58495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68895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38EAEAF-D16E-446F-97F9-D23FB245CB45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07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45" y="1828800"/>
            <a:ext cx="6172200" cy="4425696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27395" y="1828800"/>
            <a:ext cx="4251960" cy="4428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8D3-736A-4038-886C-8BF662AA2745}" type="datetime1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13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4672584" cy="14538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48" y="2290890"/>
            <a:ext cx="4672584" cy="4041648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EB-9B85-4E99-8A3D-ABE66C6280C3}" type="datetime1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624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50217"/>
            <a:ext cx="3657603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1521" y="2295144"/>
            <a:ext cx="3490176" cy="4041648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5DCA-443F-4667-9ED1-418507CE45A8}" type="datetime1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33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718304"/>
            <a:ext cx="5897880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b="0" dirty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9496" y="603503"/>
            <a:ext cx="10826496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3200" b="1" dirty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557D-4816-44D0-B6EE-6CAC6E30B54D}" type="datetime1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73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809744"/>
            <a:ext cx="7525512" cy="1545336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2800" b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40079"/>
            <a:ext cx="10543032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32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872E-5ED2-46B0-83A4-0C1AF0E0D91C}" type="datetime1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40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B1ECB8-9E10-D2F3-E361-7D268551E2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809744"/>
            <a:ext cx="7525512" cy="1545336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28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40079"/>
            <a:ext cx="10543032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575-0C6E-47B4-936E-32183810D7BF}" type="datetime1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11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5-1C86-423F-AEAA-2683840666C3}" type="datetime1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4598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CB4E-88AF-46AC-B7C5-30308F179659}" type="datetime1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33335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15B6-CC2A-4462-A7E5-B3080DF8F97D}" type="datetime1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63132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7008" y="5431536"/>
            <a:ext cx="9021471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88F7-A494-4EEB-A53D-2B97B1D4CD3C}" type="datetime1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11480"/>
            <a:ext cx="4654296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96128" y="0"/>
            <a:ext cx="6595872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782E7A21-5BA8-4C4C-9705-3A1EA342AD8A}" type="datetime1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35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DECC02-1725-49EE-C93B-A4C2C404945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7009" y="5349240"/>
            <a:ext cx="9043416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BC0-1562-42E5-89A2-925CA193C8A6}" type="datetime1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6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0041" y="5669280"/>
            <a:ext cx="8805672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097280"/>
            <a:ext cx="8961120" cy="347472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2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376A-778D-45CF-8340-DB03B2DA6A3E}" type="datetime1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24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75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FF5A-622E-43FE-9EE9-BAAB78AB2046}" type="datetime1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719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2387600"/>
            <a:ext cx="5157788" cy="3763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387600"/>
            <a:ext cx="5183188" cy="3763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C09E-FF30-4AA0-A227-171955622259}" type="datetime1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79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79FF-407B-4B41-9E69-DE66ED04A328}" type="datetime1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146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812-757D-4139-AF81-227C72D4B544}" type="datetime1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20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311121"/>
            <a:ext cx="3595634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5"/>
            <a:ext cx="6440258" cy="575510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7E1-C424-43A5-938A-12DEC0A1D59D}" type="datetime1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13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63319" y="557784"/>
            <a:ext cx="6519080" cy="5779007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4FC2-B89B-4919-A96B-662A3584681C}" type="datetime1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34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6" y="1847088"/>
            <a:ext cx="10888473" cy="1133856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775" y="3594099"/>
            <a:ext cx="10890374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E51-D660-433D-AABA-154BE028E64E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88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627318"/>
            <a:ext cx="8430767" cy="184202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3622674"/>
            <a:ext cx="8430639" cy="127961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F76E-6064-4431-B5C4-29A511725BCF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16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0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73553"/>
            <a:ext cx="6655522" cy="154533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2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73BE-5F1F-40EF-8F67-E3F24D65884D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1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4617138"/>
            <a:ext cx="7375466" cy="10149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8EF1-668D-4AD0-8652-1F3B3622EDC2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4039647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609F-9B5B-4E29-8DB1-457A85E01A27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1801368"/>
            <a:ext cx="7772400" cy="4572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E37-B9D6-425C-B79B-6C6DFFBD0DA2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2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664108"/>
            <a:ext cx="8467558" cy="15544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7" y="2333860"/>
            <a:ext cx="8467558" cy="3689909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/>
            </a:lvl1pPr>
            <a:lvl2pPr marL="685800" indent="-457200">
              <a:buFont typeface="+mj-lt"/>
              <a:buAutoNum type="arabicPeriod"/>
              <a:defRPr sz="2000"/>
            </a:lvl2pPr>
            <a:lvl3pPr marL="800100" indent="-342900">
              <a:buFont typeface="+mj-lt"/>
              <a:buAutoNum type="arabicPeriod"/>
              <a:defRPr sz="1800"/>
            </a:lvl3pPr>
            <a:lvl4pPr marL="1028700" indent="-342900">
              <a:buFont typeface="+mj-lt"/>
              <a:buAutoNum type="arabicPeriod"/>
              <a:defRPr sz="1600"/>
            </a:lvl4pPr>
            <a:lvl5pPr marL="125730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B0EE-4023-4E3C-8875-10AA631453CF}" type="datetime1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EE9E671-1C83-40F7-9D33-FE8AAC7F721F}" type="datetime1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6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49" r:id="rId37"/>
    <p:sldLayoutId id="2147483737" r:id="rId38"/>
    <p:sldLayoutId id="2147483738" r:id="rId39"/>
    <p:sldLayoutId id="2147483739" r:id="rId40"/>
    <p:sldLayoutId id="2147483740" r:id="rId41"/>
    <p:sldLayoutId id="2147483741" r:id="rId42"/>
    <p:sldLayoutId id="2147483742" r:id="rId43"/>
    <p:sldLayoutId id="2147483743" r:id="rId44"/>
    <p:sldLayoutId id="2147483744" r:id="rId45"/>
    <p:sldLayoutId id="2147483745" r:id="rId46"/>
    <p:sldLayoutId id="2147483746" r:id="rId47"/>
    <p:sldLayoutId id="2147483747" r:id="rId48"/>
    <p:sldLayoutId id="2147483748" r:id="rId4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empreendedoresemrede.blogspot.com/2020/02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www.pxfuel.com/en/free-photo-odzo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pixabay.com/en/chart-trading-courses-forex-1905224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blog.roboforex.com/blog/2020/10/22/how-to-become-a-successful-trader-10-clue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positphotos.com/br/vector/obrigado-thank-you-portuguese-word-cloud-background-all-languages-multilingual-232559836.htm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jonnieu15274.wikidot.com/blog:151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boell.de/de/node/29166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pixabay.com/pt/gr%C3%A1fico-diagrama-recess%C3%A3o-3078539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4.png"/><Relationship Id="rId4" Type="http://schemas.openxmlformats.org/officeDocument/2006/relationships/hyperlink" Target="https://www.piqsels.com/pt/public-domain-photo-zkvt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ast.wikipedia.org/wiki/Bolsa_de_Valores_de_S%C3%A3o_Paul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www.flickr.com/photos/soldon/701379332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picpedia.org/chalkboard/p/portfolio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6330-8041-8B03-A765-8794F46C1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979496"/>
            <a:ext cx="11460480" cy="786384"/>
          </a:xfrm>
        </p:spPr>
        <p:txBody>
          <a:bodyPr anchor="b">
            <a:noAutofit/>
          </a:bodyPr>
          <a:lstStyle/>
          <a:p>
            <a:r>
              <a:rPr lang="en-US" sz="2800" dirty="0"/>
              <a:t>OTIMIZAÇÃO DE PORTFÓLIOS UTILIZANDO TABU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782EC-3B20-283C-3811-351CFDCB4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912589"/>
            <a:ext cx="3808675" cy="78638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Lilian Fontan de Oliveira</a:t>
            </a:r>
          </a:p>
          <a:p>
            <a:r>
              <a:rPr lang="en-US" sz="1800" dirty="0"/>
              <a:t>Maurício P. Lopes</a:t>
            </a:r>
          </a:p>
        </p:txBody>
      </p:sp>
      <p:pic>
        <p:nvPicPr>
          <p:cNvPr id="5" name="Picture Placeholder 4" descr="A person drawing a graph&#10;&#10;AI-generated content may be incorrect.">
            <a:extLst>
              <a:ext uri="{FF2B5EF4-FFF2-40B4-BE49-F238E27FC236}">
                <a16:creationId xmlns:a16="http://schemas.microsoft.com/office/drawing/2014/main" id="{4078F335-A070-E5DC-771B-6DCD06F68E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414" b="18414"/>
          <a:stretch>
            <a:fillRect/>
          </a:stretch>
        </p:blipFill>
        <p:spPr>
          <a:xfrm>
            <a:off x="0" y="0"/>
            <a:ext cx="12192000" cy="4986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0D0FE-63C4-B8DE-9BAB-369CD4016FB4}"/>
              </a:ext>
            </a:extLst>
          </p:cNvPr>
          <p:cNvSpPr txBox="1"/>
          <p:nvPr/>
        </p:nvSpPr>
        <p:spPr>
          <a:xfrm>
            <a:off x="0" y="4986338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empreendedoresemrede.blogspot.com/2020/02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0D444-CA12-F871-B6BF-84C92E8E3AAF}"/>
              </a:ext>
            </a:extLst>
          </p:cNvPr>
          <p:cNvSpPr txBox="1"/>
          <p:nvPr/>
        </p:nvSpPr>
        <p:spPr>
          <a:xfrm>
            <a:off x="6698974" y="5912681"/>
            <a:ext cx="5343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Disciplina</a:t>
            </a:r>
            <a:r>
              <a:rPr lang="en-US" dirty="0"/>
              <a:t>: </a:t>
            </a:r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Otimização</a:t>
            </a:r>
            <a:r>
              <a:rPr lang="en-US" dirty="0"/>
              <a:t> </a:t>
            </a:r>
            <a:r>
              <a:rPr lang="en-US" dirty="0" err="1"/>
              <a:t>Combinatória</a:t>
            </a:r>
            <a:endParaRPr lang="en-US" dirty="0"/>
          </a:p>
          <a:p>
            <a:r>
              <a:rPr lang="en-US" dirty="0" err="1"/>
              <a:t>Outubro</a:t>
            </a:r>
            <a:r>
              <a:rPr lang="en-US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364908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9989-E0F6-D8E4-3C3E-E97963B8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AVALIAÇÃO EXPERIMENTAL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6B6B9-AB26-0F2C-1F57-8AAAD83B4F4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R" dirty="0"/>
              <a:t>📊 </a:t>
            </a:r>
            <a:r>
              <a:rPr lang="en-US" dirty="0"/>
              <a:t>INSTÂNCIAS: </a:t>
            </a:r>
          </a:p>
          <a:p>
            <a:pPr lvl="1"/>
            <a:r>
              <a:rPr lang="en-US" dirty="0"/>
              <a:t>Reais: S&amp;P 500 (EUA) e </a:t>
            </a:r>
            <a:r>
              <a:rPr lang="en-US" dirty="0" err="1"/>
              <a:t>IBrX</a:t>
            </a:r>
            <a:r>
              <a:rPr lang="en-US" dirty="0"/>
              <a:t> 100 (</a:t>
            </a:r>
            <a:r>
              <a:rPr lang="en-US" dirty="0" err="1"/>
              <a:t>Brasil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Sintéticas</a:t>
            </a:r>
            <a:r>
              <a:rPr lang="en-US" dirty="0"/>
              <a:t>: </a:t>
            </a:r>
            <a:r>
              <a:rPr lang="en-US" dirty="0" err="1"/>
              <a:t>matrizes</a:t>
            </a:r>
            <a:r>
              <a:rPr lang="en-US" dirty="0"/>
              <a:t> </a:t>
            </a:r>
            <a:r>
              <a:rPr lang="en-US" dirty="0" err="1"/>
              <a:t>controladas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Tamanho</a:t>
            </a:r>
            <a:r>
              <a:rPr lang="en-US" dirty="0"/>
              <a:t>: 50 a 200 </a:t>
            </a:r>
            <a:r>
              <a:rPr lang="en-US" dirty="0" err="1"/>
              <a:t>ativos</a:t>
            </a:r>
            <a:r>
              <a:rPr lang="en-US" dirty="0"/>
              <a:t> </a:t>
            </a:r>
          </a:p>
          <a:p>
            <a:r>
              <a:rPr lang="en-BR" dirty="0"/>
              <a:t>🎯 </a:t>
            </a:r>
            <a:r>
              <a:rPr lang="en-US" dirty="0"/>
              <a:t>CONFIGURAÇÕES: </a:t>
            </a:r>
          </a:p>
          <a:p>
            <a:pPr lvl="1"/>
            <a:r>
              <a:rPr lang="en-US" dirty="0" err="1"/>
              <a:t>Cardinalidade</a:t>
            </a:r>
            <a:r>
              <a:rPr lang="en-US" dirty="0"/>
              <a:t>: 10% a 30% dos </a:t>
            </a:r>
            <a:r>
              <a:rPr lang="en-US" dirty="0" err="1"/>
              <a:t>ativos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30 </a:t>
            </a:r>
            <a:r>
              <a:rPr lang="en-US" dirty="0" err="1"/>
              <a:t>execuções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configuração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 dos </a:t>
            </a:r>
            <a:r>
              <a:rPr lang="en-US" dirty="0" err="1"/>
              <a:t>resultados</a:t>
            </a:r>
            <a:r>
              <a:rPr lang="en-US" dirty="0"/>
              <a:t> </a:t>
            </a:r>
          </a:p>
          <a:p>
            <a:r>
              <a:rPr lang="en-BR" dirty="0"/>
              <a:t>📈 </a:t>
            </a:r>
            <a:r>
              <a:rPr lang="en-US" dirty="0"/>
              <a:t>MÉTRICAS: </a:t>
            </a:r>
          </a:p>
          <a:p>
            <a:pPr lvl="1"/>
            <a:r>
              <a:rPr lang="en-US" dirty="0"/>
              <a:t>1. </a:t>
            </a:r>
            <a:r>
              <a:rPr lang="en-US" dirty="0" err="1"/>
              <a:t>Qualidade</a:t>
            </a:r>
            <a:r>
              <a:rPr lang="en-US" dirty="0"/>
              <a:t>: Sharpe, </a:t>
            </a:r>
            <a:r>
              <a:rPr lang="en-US" dirty="0" err="1"/>
              <a:t>desvio</a:t>
            </a:r>
            <a:r>
              <a:rPr lang="en-US" dirty="0"/>
              <a:t> da </a:t>
            </a:r>
            <a:r>
              <a:rPr lang="en-US" dirty="0" err="1"/>
              <a:t>fronteira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2. </a:t>
            </a:r>
            <a:r>
              <a:rPr lang="en-US" dirty="0" err="1"/>
              <a:t>Eficiência</a:t>
            </a:r>
            <a:r>
              <a:rPr lang="en-US" dirty="0"/>
              <a:t>: tempo de </a:t>
            </a:r>
            <a:r>
              <a:rPr lang="en-US" dirty="0" err="1"/>
              <a:t>convergência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3. </a:t>
            </a:r>
            <a:r>
              <a:rPr lang="en-US" dirty="0" err="1"/>
              <a:t>Robustez</a:t>
            </a:r>
            <a:r>
              <a:rPr lang="en-US" dirty="0"/>
              <a:t>: </a:t>
            </a:r>
            <a:r>
              <a:rPr lang="en-US" dirty="0" err="1"/>
              <a:t>estabilidade</a:t>
            </a:r>
            <a:r>
              <a:rPr lang="en-US" dirty="0"/>
              <a:t> entre </a:t>
            </a:r>
            <a:r>
              <a:rPr lang="en-US" dirty="0" err="1"/>
              <a:t>execuções</a:t>
            </a:r>
            <a:r>
              <a:rPr lang="en-US" dirty="0"/>
              <a:t> </a:t>
            </a:r>
          </a:p>
          <a:p>
            <a:r>
              <a:rPr lang="en-BR" dirty="0"/>
              <a:t>🔬 </a:t>
            </a:r>
            <a:r>
              <a:rPr lang="en-US" dirty="0"/>
              <a:t>COMPARAÇÃO: </a:t>
            </a:r>
          </a:p>
          <a:p>
            <a:pPr lvl="1"/>
            <a:r>
              <a:rPr lang="en-US" dirty="0"/>
              <a:t>Benchmark: </a:t>
            </a:r>
            <a:r>
              <a:rPr lang="en-US" dirty="0" err="1"/>
              <a:t>Fronteira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de Markowitz  </a:t>
            </a:r>
          </a:p>
          <a:p>
            <a:pPr lvl="1"/>
            <a:r>
              <a:rPr lang="en-US" dirty="0" err="1"/>
              <a:t>Análise</a:t>
            </a:r>
            <a:r>
              <a:rPr lang="en-US" dirty="0"/>
              <a:t> de </a:t>
            </a:r>
            <a:r>
              <a:rPr lang="en-US" dirty="0" err="1"/>
              <a:t>sensibilidade</a:t>
            </a:r>
            <a:r>
              <a:rPr lang="en-US" dirty="0"/>
              <a:t> a </a:t>
            </a:r>
            <a:r>
              <a:rPr lang="en-US" dirty="0" err="1"/>
              <a:t>parâmetros</a:t>
            </a:r>
            <a:endParaRPr lang="en-US" dirty="0"/>
          </a:p>
        </p:txBody>
      </p:sp>
      <p:pic>
        <p:nvPicPr>
          <p:cNvPr id="16" name="Picture Placeholder 15" descr="A close-up of a plasma ball&#10;&#10;AI-generated content may be incorrect.">
            <a:extLst>
              <a:ext uri="{FF2B5EF4-FFF2-40B4-BE49-F238E27FC236}">
                <a16:creationId xmlns:a16="http://schemas.microsoft.com/office/drawing/2014/main" id="{5AB5A8AA-446D-54EE-154F-B54369F19F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448" r="114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625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5C2F-3E37-4506-B482-027B561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RESULTADOS E CONTRIBUIÇÕES</a:t>
            </a:r>
          </a:p>
        </p:txBody>
      </p:sp>
      <p:pic>
        <p:nvPicPr>
          <p:cNvPr id="6" name="Picture Placeholder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F19AA47-13C8-480C-5DD3-963EA38499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7580" r="17580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7CA87-4DC8-B424-87DB-968BC464E2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✅ </a:t>
            </a:r>
            <a:r>
              <a:rPr lang="en-US" dirty="0"/>
              <a:t>OBJETIVOS: </a:t>
            </a:r>
          </a:p>
          <a:p>
            <a:pPr lvl="1"/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próximas</a:t>
            </a:r>
            <a:r>
              <a:rPr lang="en-US" dirty="0"/>
              <a:t> à </a:t>
            </a:r>
            <a:r>
              <a:rPr lang="en-US" dirty="0" err="1"/>
              <a:t>fronteira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Tempo </a:t>
            </a:r>
            <a:r>
              <a:rPr lang="en-US" dirty="0" err="1"/>
              <a:t>computacional</a:t>
            </a:r>
            <a:r>
              <a:rPr lang="en-US" dirty="0"/>
              <a:t> &lt; 5 </a:t>
            </a:r>
            <a:r>
              <a:rPr lang="en-US" dirty="0" err="1"/>
              <a:t>minutos</a:t>
            </a:r>
            <a:r>
              <a:rPr lang="en-US" dirty="0"/>
              <a:t> (n=200) </a:t>
            </a:r>
          </a:p>
          <a:p>
            <a:pPr lvl="1"/>
            <a:r>
              <a:rPr lang="en-US" dirty="0" err="1"/>
              <a:t>Estabilidade</a:t>
            </a:r>
            <a:r>
              <a:rPr lang="en-US" dirty="0"/>
              <a:t>: </a:t>
            </a:r>
            <a:r>
              <a:rPr lang="en-US" dirty="0" err="1"/>
              <a:t>desvio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&lt; 3% </a:t>
            </a:r>
          </a:p>
          <a:p>
            <a:r>
              <a:rPr lang="en-BR" dirty="0"/>
              <a:t>📊 </a:t>
            </a:r>
            <a:r>
              <a:rPr lang="en-US" dirty="0"/>
              <a:t>ANÁLISES: </a:t>
            </a:r>
          </a:p>
          <a:p>
            <a:pPr lvl="1"/>
            <a:r>
              <a:rPr lang="en-US" dirty="0"/>
              <a:t>Curvas de </a:t>
            </a:r>
            <a:r>
              <a:rPr lang="en-US" dirty="0" err="1"/>
              <a:t>convergência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risco</a:t>
            </a:r>
            <a:r>
              <a:rPr lang="en-US" dirty="0"/>
              <a:t> × </a:t>
            </a:r>
            <a:r>
              <a:rPr lang="en-US" dirty="0" err="1"/>
              <a:t>retorno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Impacto dos </a:t>
            </a:r>
            <a:r>
              <a:rPr lang="en-US" dirty="0" err="1"/>
              <a:t>parâmetros</a:t>
            </a:r>
            <a:r>
              <a:rPr lang="en-US" dirty="0"/>
              <a:t> (</a:t>
            </a:r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tabu) </a:t>
            </a:r>
          </a:p>
          <a:p>
            <a:pPr lvl="1"/>
            <a:r>
              <a:rPr lang="en-US" dirty="0" err="1"/>
              <a:t>Sensibilidade</a:t>
            </a:r>
            <a:r>
              <a:rPr lang="en-US" dirty="0"/>
              <a:t> à </a:t>
            </a:r>
            <a:r>
              <a:rPr lang="en-US" dirty="0" err="1"/>
              <a:t>cardinalidade</a:t>
            </a:r>
            <a:r>
              <a:rPr lang="en-US" dirty="0"/>
              <a:t> </a:t>
            </a:r>
          </a:p>
          <a:p>
            <a:r>
              <a:rPr lang="en-BR" dirty="0"/>
              <a:t>💡 </a:t>
            </a:r>
            <a:r>
              <a:rPr lang="en-US" dirty="0"/>
              <a:t>INSIGHTS: </a:t>
            </a:r>
          </a:p>
          <a:p>
            <a:pPr lvl="1"/>
            <a:r>
              <a:rPr lang="en-US" dirty="0"/>
              <a:t>Trade-off entre </a:t>
            </a:r>
            <a:r>
              <a:rPr lang="en-US" dirty="0" err="1"/>
              <a:t>diversificação</a:t>
            </a:r>
            <a:r>
              <a:rPr lang="en-US" dirty="0"/>
              <a:t> e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Identificação</a:t>
            </a:r>
            <a:r>
              <a:rPr lang="en-US" dirty="0"/>
              <a:t> de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ótimos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Aplicabilidade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decisões</a:t>
            </a:r>
            <a:r>
              <a:rPr lang="en-US" dirty="0"/>
              <a:t> reais de </a:t>
            </a:r>
            <a:r>
              <a:rPr lang="en-US" dirty="0" err="1"/>
              <a:t>investimento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6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23EB-225C-96F5-30D3-4C6C358E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CONCLUSÕES E PRÓXIMOS PASSOS</a:t>
            </a:r>
          </a:p>
        </p:txBody>
      </p:sp>
      <p:pic>
        <p:nvPicPr>
          <p:cNvPr id="6" name="Picture Placeholder 5" descr="A person sitting at a desk with multiple computer screens&#10;&#10;AI-generated content may be incorrect.">
            <a:extLst>
              <a:ext uri="{FF2B5EF4-FFF2-40B4-BE49-F238E27FC236}">
                <a16:creationId xmlns:a16="http://schemas.microsoft.com/office/drawing/2014/main" id="{7B634F68-11F2-CCF6-7D6F-94CC4FC867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801" r="19801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6E9CF-13BD-9D6C-782E-F4B56C6724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664691"/>
            <a:ext cx="5585925" cy="5783263"/>
          </a:xfrm>
        </p:spPr>
        <p:txBody>
          <a:bodyPr>
            <a:normAutofit fontScale="85000" lnSpcReduction="10000"/>
          </a:bodyPr>
          <a:lstStyle/>
          <a:p>
            <a:r>
              <a:rPr lang="en-BR" dirty="0"/>
              <a:t>🎯 </a:t>
            </a:r>
            <a:r>
              <a:rPr lang="en-US" dirty="0"/>
              <a:t>CONTRIBUIÇÕES: </a:t>
            </a:r>
          </a:p>
          <a:p>
            <a:pPr lvl="1"/>
            <a:r>
              <a:rPr lang="en-BR" dirty="0"/>
              <a:t>✅ </a:t>
            </a:r>
            <a:r>
              <a:rPr lang="en-US" dirty="0" err="1"/>
              <a:t>Implementação</a:t>
            </a:r>
            <a:r>
              <a:rPr lang="en-US" dirty="0"/>
              <a:t> </a:t>
            </a:r>
            <a:r>
              <a:rPr lang="en-US" dirty="0" err="1"/>
              <a:t>completa</a:t>
            </a:r>
            <a:r>
              <a:rPr lang="en-US" dirty="0"/>
              <a:t> de Tabu Search </a:t>
            </a:r>
            <a:r>
              <a:rPr lang="en-US" dirty="0" err="1"/>
              <a:t>adaptativo</a:t>
            </a:r>
            <a:r>
              <a:rPr lang="en-US" dirty="0"/>
              <a:t> </a:t>
            </a:r>
          </a:p>
          <a:p>
            <a:pPr lvl="1"/>
            <a:r>
              <a:rPr lang="en-BR" dirty="0"/>
              <a:t>✅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empírica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dados reais de mercado </a:t>
            </a:r>
          </a:p>
          <a:p>
            <a:pPr lvl="1"/>
            <a:r>
              <a:rPr lang="en-BR" dirty="0"/>
              <a:t>✅ </a:t>
            </a:r>
            <a:r>
              <a:rPr lang="en-US" dirty="0"/>
              <a:t>Código </a:t>
            </a:r>
            <a:r>
              <a:rPr lang="en-US" dirty="0" err="1"/>
              <a:t>aberto</a:t>
            </a:r>
            <a:r>
              <a:rPr lang="en-US" dirty="0"/>
              <a:t> e </a:t>
            </a:r>
            <a:r>
              <a:rPr lang="en-US" dirty="0" err="1"/>
              <a:t>replicável</a:t>
            </a:r>
            <a:r>
              <a:rPr lang="en-US" dirty="0"/>
              <a:t> </a:t>
            </a:r>
          </a:p>
          <a:p>
            <a:pPr lvl="1"/>
            <a:r>
              <a:rPr lang="en-BR" dirty="0"/>
              <a:t>✅ </a:t>
            </a:r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extensível</a:t>
            </a:r>
            <a:r>
              <a:rPr lang="en-US" dirty="0"/>
              <a:t> </a:t>
            </a:r>
          </a:p>
          <a:p>
            <a:r>
              <a:rPr lang="en-BR" dirty="0"/>
              <a:t>🔗 </a:t>
            </a:r>
            <a:r>
              <a:rPr lang="en-US" dirty="0"/>
              <a:t>REPOSITÓRIO: </a:t>
            </a:r>
          </a:p>
          <a:p>
            <a:pPr lvl="1"/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lilianfontan</a:t>
            </a:r>
            <a:r>
              <a:rPr lang="en-US" dirty="0"/>
              <a:t>/</a:t>
            </a:r>
            <a:r>
              <a:rPr lang="en-US" dirty="0" err="1"/>
              <a:t>Projeto_Final_Otimizacao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Código </a:t>
            </a:r>
            <a:r>
              <a:rPr lang="en-US" dirty="0" err="1"/>
              <a:t>fonte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Instâncias</a:t>
            </a:r>
            <a:r>
              <a:rPr lang="en-US" dirty="0"/>
              <a:t> de teste </a:t>
            </a:r>
          </a:p>
          <a:p>
            <a:pPr lvl="1"/>
            <a:r>
              <a:rPr lang="en-US" dirty="0"/>
              <a:t>Scripts de </a:t>
            </a:r>
            <a:r>
              <a:rPr lang="en-US" dirty="0" err="1"/>
              <a:t>experimentos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Documentação</a:t>
            </a:r>
            <a:r>
              <a:rPr lang="en-US" dirty="0"/>
              <a:t> </a:t>
            </a:r>
            <a:r>
              <a:rPr lang="en-US" dirty="0" err="1"/>
              <a:t>detalhada</a:t>
            </a:r>
            <a:r>
              <a:rPr lang="en-US" dirty="0"/>
              <a:t> </a:t>
            </a:r>
          </a:p>
          <a:p>
            <a:r>
              <a:rPr lang="en-BR" dirty="0"/>
              <a:t>🚀 </a:t>
            </a:r>
            <a:r>
              <a:rPr lang="en-US" dirty="0"/>
              <a:t>TRABALHOS FUTUROS: </a:t>
            </a:r>
          </a:p>
          <a:p>
            <a:pPr lvl="1"/>
            <a:r>
              <a:rPr lang="en-US" dirty="0" err="1"/>
              <a:t>Hibridização</a:t>
            </a:r>
            <a:r>
              <a:rPr lang="en-US" dirty="0"/>
              <a:t> com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metaheurísticas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Otimização</a:t>
            </a:r>
            <a:r>
              <a:rPr lang="en-US" dirty="0"/>
              <a:t> multi-</a:t>
            </a:r>
            <a:r>
              <a:rPr lang="en-US" dirty="0" err="1"/>
              <a:t>período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Incorporação</a:t>
            </a:r>
            <a:r>
              <a:rPr lang="en-US" dirty="0"/>
              <a:t> de custos de </a:t>
            </a:r>
            <a:r>
              <a:rPr lang="en-US" dirty="0" err="1"/>
              <a:t>transação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Aplicação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outros mercados </a:t>
            </a:r>
            <a:r>
              <a:rPr lang="en-US" dirty="0" err="1"/>
              <a:t>financeiros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9860C-E108-137E-F788-ADC37CD1DC3C}"/>
              </a:ext>
            </a:extLst>
          </p:cNvPr>
          <p:cNvSpPr txBox="1"/>
          <p:nvPr/>
        </p:nvSpPr>
        <p:spPr>
          <a:xfrm>
            <a:off x="612648" y="6332538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blog.roboforex.com/blog/2020/10/22/how-to-become-a-successful-trader-10-clu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53957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word cloud with different languages&#10;&#10;AI-generated content may be incorrect.">
            <a:extLst>
              <a:ext uri="{FF2B5EF4-FFF2-40B4-BE49-F238E27FC236}">
                <a16:creationId xmlns:a16="http://schemas.microsoft.com/office/drawing/2014/main" id="{CBCEDE2F-C96D-62F5-9A43-F43D9C9DC5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91888" y="581909"/>
            <a:ext cx="7008223" cy="5694182"/>
          </a:xfrm>
        </p:spPr>
      </p:pic>
    </p:spTree>
    <p:extLst>
      <p:ext uri="{BB962C8B-B14F-4D97-AF65-F5344CB8AC3E}">
        <p14:creationId xmlns:p14="http://schemas.microsoft.com/office/powerpoint/2010/main" val="122190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DB33-900F-FE1E-BFDA-BB0A3348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937" y="548640"/>
            <a:ext cx="6093225" cy="1143000"/>
          </a:xfrm>
        </p:spPr>
        <p:txBody>
          <a:bodyPr anchor="b">
            <a:normAutofit/>
          </a:bodyPr>
          <a:lstStyle/>
          <a:p>
            <a:r>
              <a:rPr lang="en-US" sz="2800"/>
              <a:t>O PROBLEMA DE OTIMIZAÇÃO DE PORTFÓLIOS</a:t>
            </a:r>
          </a:p>
        </p:txBody>
      </p:sp>
      <p:pic>
        <p:nvPicPr>
          <p:cNvPr id="6" name="Picture Placeholder 5" descr="A pen and ruler on graph paper&#10;&#10;AI-generated content may be incorrect.">
            <a:extLst>
              <a:ext uri="{FF2B5EF4-FFF2-40B4-BE49-F238E27FC236}">
                <a16:creationId xmlns:a16="http://schemas.microsoft.com/office/drawing/2014/main" id="{E0B2DC9A-F007-4CBF-5184-1BFEC129E6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6698" r="26698"/>
          <a:stretch>
            <a:fillRect/>
          </a:stretch>
        </p:blipFill>
        <p:spPr>
          <a:xfrm>
            <a:off x="0" y="0"/>
            <a:ext cx="4794250" cy="6858000"/>
          </a:xfr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75AFC3-FB55-FB24-0BFA-4009BCB607D9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215642336"/>
              </p:ext>
            </p:extLst>
          </p:nvPr>
        </p:nvGraphicFramePr>
        <p:xfrm>
          <a:off x="5538937" y="1828800"/>
          <a:ext cx="6071616" cy="4489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AC972A-BB53-A30C-3517-A0C20088A95A}"/>
              </a:ext>
            </a:extLst>
          </p:cNvPr>
          <p:cNvSpPr txBox="1"/>
          <p:nvPr/>
        </p:nvSpPr>
        <p:spPr>
          <a:xfrm>
            <a:off x="0" y="6858000"/>
            <a:ext cx="4794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jonnieu15274.wikidot.com/blog:151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1606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DC65-A9BD-FA4C-F23A-655D7A92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4672584" cy="1453896"/>
          </a:xfrm>
        </p:spPr>
        <p:txBody>
          <a:bodyPr anchor="t">
            <a:normAutofit/>
          </a:bodyPr>
          <a:lstStyle/>
          <a:p>
            <a:r>
              <a:rPr lang="en-US" dirty="0"/>
              <a:t>RESTRIÇÕES DO MUNDO REAL</a:t>
            </a:r>
          </a:p>
        </p:txBody>
      </p:sp>
      <p:pic>
        <p:nvPicPr>
          <p:cNvPr id="6" name="Picture Placeholder 5" descr="A calculator and glasses on a table&#10;&#10;AI-generated content may be incorrect.">
            <a:extLst>
              <a:ext uri="{FF2B5EF4-FFF2-40B4-BE49-F238E27FC236}">
                <a16:creationId xmlns:a16="http://schemas.microsoft.com/office/drawing/2014/main" id="{99177865-05F3-7489-8350-B886FE4D20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421" r="11421"/>
          <a:stretch/>
        </p:blipFill>
        <p:spPr>
          <a:xfrm>
            <a:off x="613018" y="2290890"/>
            <a:ext cx="4671843" cy="4041648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8E694-644E-C0AF-885C-A8466C32AC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>
            <a:normAutofit/>
          </a:bodyPr>
          <a:lstStyle/>
          <a:p>
            <a:r>
              <a:rPr lang="en-US" sz="1900" dirty="0"/>
              <a:t>1️⃣ CARDINALIDADE </a:t>
            </a:r>
          </a:p>
          <a:p>
            <a:pPr lvl="1"/>
            <a:r>
              <a:rPr lang="en-US" sz="1900" dirty="0" err="1"/>
              <a:t>Número</a:t>
            </a:r>
            <a:r>
              <a:rPr lang="en-US" sz="1900" dirty="0"/>
              <a:t> </a:t>
            </a:r>
            <a:r>
              <a:rPr lang="en-US" sz="1900" dirty="0" err="1"/>
              <a:t>máximo</a:t>
            </a:r>
            <a:r>
              <a:rPr lang="en-US" sz="1900" dirty="0"/>
              <a:t> de </a:t>
            </a:r>
            <a:r>
              <a:rPr lang="en-US" sz="1900" dirty="0" err="1"/>
              <a:t>ativos</a:t>
            </a:r>
            <a:r>
              <a:rPr lang="en-US" sz="1900" dirty="0"/>
              <a:t> </a:t>
            </a:r>
            <a:r>
              <a:rPr lang="en-US" sz="1900" dirty="0" err="1"/>
              <a:t>na</a:t>
            </a:r>
            <a:r>
              <a:rPr lang="en-US" sz="1900" dirty="0"/>
              <a:t> </a:t>
            </a:r>
            <a:r>
              <a:rPr lang="en-US" sz="1900" dirty="0" err="1"/>
              <a:t>carteira</a:t>
            </a:r>
            <a:r>
              <a:rPr lang="en-US" sz="1900" dirty="0"/>
              <a:t> (ex: </a:t>
            </a:r>
            <a:r>
              <a:rPr lang="en-US" sz="1900" dirty="0" err="1"/>
              <a:t>máx</a:t>
            </a:r>
            <a:r>
              <a:rPr lang="en-US" sz="1900" dirty="0"/>
              <a:t> 20 </a:t>
            </a:r>
            <a:r>
              <a:rPr lang="en-US" sz="1900" dirty="0" err="1"/>
              <a:t>ativos</a:t>
            </a:r>
            <a:r>
              <a:rPr lang="en-US" sz="1900" dirty="0"/>
              <a:t>) </a:t>
            </a:r>
          </a:p>
          <a:p>
            <a:pPr lvl="1"/>
            <a:r>
              <a:rPr lang="en-US" sz="1900" dirty="0" err="1"/>
              <a:t>Facilita</a:t>
            </a:r>
            <a:r>
              <a:rPr lang="en-US" sz="1900" dirty="0"/>
              <a:t> </a:t>
            </a:r>
            <a:r>
              <a:rPr lang="en-US" sz="1900" dirty="0" err="1"/>
              <a:t>gestão</a:t>
            </a:r>
            <a:r>
              <a:rPr lang="en-US" sz="1900" dirty="0"/>
              <a:t> e </a:t>
            </a:r>
            <a:r>
              <a:rPr lang="en-US" sz="1900" dirty="0" err="1"/>
              <a:t>reduz</a:t>
            </a:r>
            <a:r>
              <a:rPr lang="en-US" sz="1900" dirty="0"/>
              <a:t> custos </a:t>
            </a:r>
            <a:r>
              <a:rPr lang="en-US" sz="1900" dirty="0" err="1"/>
              <a:t>operacionais</a:t>
            </a:r>
            <a:r>
              <a:rPr lang="en-US" sz="1900" dirty="0"/>
              <a:t> </a:t>
            </a:r>
          </a:p>
          <a:p>
            <a:r>
              <a:rPr lang="en-US" sz="1900" dirty="0"/>
              <a:t>2️⃣ LIMITES DE ALOCAÇÃO </a:t>
            </a:r>
          </a:p>
          <a:p>
            <a:pPr lvl="1"/>
            <a:r>
              <a:rPr lang="en-US" sz="1900" dirty="0" err="1"/>
              <a:t>Proporção</a:t>
            </a:r>
            <a:r>
              <a:rPr lang="en-US" sz="1900" dirty="0"/>
              <a:t> </a:t>
            </a:r>
            <a:r>
              <a:rPr lang="en-US" sz="1900" dirty="0" err="1"/>
              <a:t>mínima</a:t>
            </a:r>
            <a:r>
              <a:rPr lang="en-US" sz="1900" dirty="0"/>
              <a:t>: </a:t>
            </a:r>
            <a:r>
              <a:rPr lang="el-GR" sz="1900" dirty="0"/>
              <a:t>ε</a:t>
            </a:r>
            <a:r>
              <a:rPr lang="en-US" sz="1900" dirty="0"/>
              <a:t>ᵢ (ex: </a:t>
            </a:r>
            <a:r>
              <a:rPr lang="en-US" sz="1900" dirty="0" err="1"/>
              <a:t>mín</a:t>
            </a:r>
            <a:r>
              <a:rPr lang="en-US" sz="1900" dirty="0"/>
              <a:t> 2% </a:t>
            </a:r>
            <a:r>
              <a:rPr lang="en-US" sz="1900" dirty="0" err="1"/>
              <a:t>por</a:t>
            </a:r>
            <a:r>
              <a:rPr lang="en-US" sz="1900" dirty="0"/>
              <a:t> </a:t>
            </a:r>
            <a:r>
              <a:rPr lang="en-US" sz="1900" dirty="0" err="1"/>
              <a:t>ativo</a:t>
            </a:r>
            <a:r>
              <a:rPr lang="en-US" sz="1900" dirty="0"/>
              <a:t>) </a:t>
            </a:r>
          </a:p>
          <a:p>
            <a:pPr lvl="1"/>
            <a:r>
              <a:rPr lang="en-US" sz="1900" dirty="0" err="1"/>
              <a:t>Proporção</a:t>
            </a:r>
            <a:r>
              <a:rPr lang="en-US" sz="1900" dirty="0"/>
              <a:t> </a:t>
            </a:r>
            <a:r>
              <a:rPr lang="en-US" sz="1900" dirty="0" err="1"/>
              <a:t>máxima</a:t>
            </a:r>
            <a:r>
              <a:rPr lang="en-US" sz="1900" dirty="0"/>
              <a:t>: </a:t>
            </a:r>
            <a:r>
              <a:rPr lang="el-GR" sz="1900" dirty="0"/>
              <a:t>δ</a:t>
            </a:r>
            <a:r>
              <a:rPr lang="en-US" sz="1900" dirty="0"/>
              <a:t>ᵢ (ex: </a:t>
            </a:r>
            <a:r>
              <a:rPr lang="en-US" sz="1900" dirty="0" err="1"/>
              <a:t>máx</a:t>
            </a:r>
            <a:r>
              <a:rPr lang="en-US" sz="1900" dirty="0"/>
              <a:t> 10% </a:t>
            </a:r>
            <a:r>
              <a:rPr lang="en-US" sz="1900" dirty="0" err="1"/>
              <a:t>por</a:t>
            </a:r>
            <a:r>
              <a:rPr lang="en-US" sz="1900" dirty="0"/>
              <a:t> </a:t>
            </a:r>
            <a:r>
              <a:rPr lang="en-US" sz="1900" dirty="0" err="1"/>
              <a:t>ativo</a:t>
            </a:r>
            <a:r>
              <a:rPr lang="en-US" sz="1900" dirty="0"/>
              <a:t>) </a:t>
            </a:r>
          </a:p>
          <a:p>
            <a:pPr lvl="1"/>
            <a:r>
              <a:rPr lang="en-US" sz="1900" dirty="0"/>
              <a:t>Evita </a:t>
            </a:r>
            <a:r>
              <a:rPr lang="en-US" sz="1900" dirty="0" err="1"/>
              <a:t>concentração</a:t>
            </a:r>
            <a:r>
              <a:rPr lang="en-US" sz="1900" dirty="0"/>
              <a:t> </a:t>
            </a:r>
            <a:r>
              <a:rPr lang="en-US" sz="1900" dirty="0" err="1"/>
              <a:t>excessiva</a:t>
            </a:r>
            <a:r>
              <a:rPr lang="en-US" sz="1900" dirty="0"/>
              <a:t> </a:t>
            </a:r>
          </a:p>
          <a:p>
            <a:r>
              <a:rPr lang="en-US" sz="1900" dirty="0"/>
              <a:t>3️⃣ CUSTOS DE TRANSAÇÃO </a:t>
            </a:r>
          </a:p>
          <a:p>
            <a:pPr lvl="1"/>
            <a:r>
              <a:rPr lang="en-US" sz="1900" dirty="0" err="1"/>
              <a:t>Taxas</a:t>
            </a:r>
            <a:r>
              <a:rPr lang="en-US" sz="1900" dirty="0"/>
              <a:t> de </a:t>
            </a:r>
            <a:r>
              <a:rPr lang="en-US" sz="1900" dirty="0" err="1"/>
              <a:t>compra</a:t>
            </a:r>
            <a:r>
              <a:rPr lang="en-US" sz="1900" dirty="0"/>
              <a:t> e </a:t>
            </a:r>
            <a:r>
              <a:rPr lang="en-US" sz="1900" dirty="0" err="1"/>
              <a:t>venda</a:t>
            </a:r>
            <a:r>
              <a:rPr lang="en-US" sz="1900" dirty="0"/>
              <a:t> </a:t>
            </a:r>
          </a:p>
          <a:p>
            <a:pPr lvl="1"/>
            <a:r>
              <a:rPr lang="en-US" sz="1900" dirty="0"/>
              <a:t>Custos de </a:t>
            </a:r>
            <a:r>
              <a:rPr lang="en-US" sz="1900" dirty="0" err="1"/>
              <a:t>rebalanceamento</a:t>
            </a:r>
            <a:r>
              <a:rPr lang="en-US" sz="1900" dirty="0"/>
              <a:t> </a:t>
            </a:r>
          </a:p>
          <a:p>
            <a:r>
              <a:rPr lang="en-US" sz="1900" dirty="0"/>
              <a:t>⚠️ IMPACTO: </a:t>
            </a:r>
            <a:r>
              <a:rPr lang="en-US" sz="1900" dirty="0" err="1"/>
              <a:t>Transformam</a:t>
            </a:r>
            <a:r>
              <a:rPr lang="en-US" sz="1900" dirty="0"/>
              <a:t> o </a:t>
            </a:r>
            <a:r>
              <a:rPr lang="en-US" sz="1900" dirty="0" err="1"/>
              <a:t>problema</a:t>
            </a:r>
            <a:r>
              <a:rPr lang="en-US" sz="1900" dirty="0"/>
              <a:t> </a:t>
            </a:r>
            <a:r>
              <a:rPr lang="en-US" sz="1900" dirty="0" err="1"/>
              <a:t>em</a:t>
            </a:r>
            <a:r>
              <a:rPr lang="en-US" sz="1900" dirty="0"/>
              <a:t> NP-</a:t>
            </a:r>
            <a:r>
              <a:rPr lang="en-US" sz="1900" dirty="0" err="1"/>
              <a:t>difícil</a:t>
            </a:r>
            <a:r>
              <a:rPr lang="en-US" sz="1900" dirty="0"/>
              <a:t> (</a:t>
            </a:r>
            <a:r>
              <a:rPr lang="en-US" sz="1900" dirty="0" err="1"/>
              <a:t>Programação</a:t>
            </a:r>
            <a:r>
              <a:rPr lang="en-US" sz="1900" dirty="0"/>
              <a:t> </a:t>
            </a:r>
            <a:r>
              <a:rPr lang="en-US" sz="1900" dirty="0" err="1"/>
              <a:t>Inteira</a:t>
            </a:r>
            <a:r>
              <a:rPr lang="en-US" sz="1900" dirty="0"/>
              <a:t> Mista)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CFB5E-E5E8-999E-EF9D-B06C0A0172F5}"/>
              </a:ext>
            </a:extLst>
          </p:cNvPr>
          <p:cNvSpPr txBox="1"/>
          <p:nvPr/>
        </p:nvSpPr>
        <p:spPr>
          <a:xfrm>
            <a:off x="2625159" y="6132483"/>
            <a:ext cx="265970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boell.de/de/node/2916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3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B166-8E54-EFC3-5BE2-265D8215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MODELO CLÁSSICO DE MÉDIA-VARIÂNCIA</a:t>
            </a:r>
          </a:p>
        </p:txBody>
      </p:sp>
      <p:pic>
        <p:nvPicPr>
          <p:cNvPr id="6" name="Picture Placeholder 5" descr="A white bar graph with a red arrow going up&#10;&#10;AI-generated content may be incorrect.">
            <a:extLst>
              <a:ext uri="{FF2B5EF4-FFF2-40B4-BE49-F238E27FC236}">
                <a16:creationId xmlns:a16="http://schemas.microsoft.com/office/drawing/2014/main" id="{58D17757-FCDA-300D-9EB8-05EFDF788C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529" r="11529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64509-390C-07E1-6830-7182E5D731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807689"/>
            <a:ext cx="5585925" cy="5215421"/>
          </a:xfrm>
        </p:spPr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Original (Markowitz, 1952): </a:t>
            </a:r>
          </a:p>
          <a:p>
            <a:pPr lvl="1"/>
            <a:r>
              <a:rPr lang="en-US" dirty="0"/>
              <a:t>min </a:t>
            </a:r>
            <a:r>
              <a:rPr lang="el-GR" dirty="0"/>
              <a:t>σ²(</a:t>
            </a:r>
            <a:r>
              <a:rPr lang="en-US" dirty="0"/>
              <a:t>x) = xᵀ </a:t>
            </a:r>
            <a:r>
              <a:rPr lang="el-GR" dirty="0"/>
              <a:t>Σ </a:t>
            </a:r>
            <a:r>
              <a:rPr lang="en-US" dirty="0"/>
              <a:t>x [</a:t>
            </a:r>
            <a:r>
              <a:rPr lang="en-US" dirty="0" err="1"/>
              <a:t>Minimizar</a:t>
            </a:r>
            <a:r>
              <a:rPr lang="en-US" dirty="0"/>
              <a:t> Risco] </a:t>
            </a:r>
          </a:p>
          <a:p>
            <a:pPr lvl="1"/>
            <a:r>
              <a:rPr lang="en-US" dirty="0" err="1"/>
              <a:t>s.a</a:t>
            </a:r>
            <a:r>
              <a:rPr lang="en-US" dirty="0"/>
              <a:t>: </a:t>
            </a:r>
          </a:p>
          <a:p>
            <a:pPr lvl="2"/>
            <a:r>
              <a:rPr lang="el-GR" dirty="0"/>
              <a:t>Σ</a:t>
            </a:r>
            <a:r>
              <a:rPr lang="en-US" dirty="0"/>
              <a:t>xᵢ = 1 [Todo capital </a:t>
            </a:r>
            <a:r>
              <a:rPr lang="en-US" dirty="0" err="1"/>
              <a:t>investido</a:t>
            </a:r>
            <a:r>
              <a:rPr lang="en-US" dirty="0"/>
              <a:t>] </a:t>
            </a:r>
          </a:p>
          <a:p>
            <a:pPr lvl="2"/>
            <a:r>
              <a:rPr lang="en-US" dirty="0"/>
              <a:t>E[R] ≥ </a:t>
            </a:r>
            <a:r>
              <a:rPr lang="en-US" dirty="0" err="1"/>
              <a:t>R_min</a:t>
            </a:r>
            <a:r>
              <a:rPr lang="en-US" dirty="0"/>
              <a:t> [</a:t>
            </a:r>
            <a:r>
              <a:rPr lang="en-US" dirty="0" err="1"/>
              <a:t>Retorno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] </a:t>
            </a:r>
          </a:p>
          <a:p>
            <a:pPr lvl="2"/>
            <a:r>
              <a:rPr lang="en-US" dirty="0"/>
              <a:t>xᵢ ≥ 0 [Sem </a:t>
            </a:r>
            <a:r>
              <a:rPr lang="en-US" dirty="0" err="1"/>
              <a:t>venda</a:t>
            </a:r>
            <a:r>
              <a:rPr lang="en-US" dirty="0"/>
              <a:t> a </a:t>
            </a:r>
            <a:r>
              <a:rPr lang="en-US" dirty="0" err="1"/>
              <a:t>descoberto</a:t>
            </a:r>
            <a:r>
              <a:rPr lang="en-US" dirty="0"/>
              <a:t>] </a:t>
            </a:r>
          </a:p>
          <a:p>
            <a:r>
              <a:rPr lang="en-BR" dirty="0"/>
              <a:t>📈 </a:t>
            </a:r>
            <a:r>
              <a:rPr lang="en-US" dirty="0" err="1"/>
              <a:t>Fronteira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Conjunto de </a:t>
            </a:r>
            <a:r>
              <a:rPr lang="en-US" dirty="0" err="1"/>
              <a:t>portfólios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maximizam</a:t>
            </a:r>
            <a:r>
              <a:rPr lang="en-US" dirty="0"/>
              <a:t> </a:t>
            </a:r>
            <a:r>
              <a:rPr lang="en-US" dirty="0" err="1"/>
              <a:t>retorno</a:t>
            </a:r>
            <a:r>
              <a:rPr lang="en-US" dirty="0"/>
              <a:t>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risco</a:t>
            </a:r>
            <a:r>
              <a:rPr lang="en-US" dirty="0"/>
              <a:t> </a:t>
            </a:r>
          </a:p>
          <a:p>
            <a:r>
              <a:rPr lang="en-BR" dirty="0"/>
              <a:t>✅ </a:t>
            </a:r>
            <a:r>
              <a:rPr lang="en-US" dirty="0"/>
              <a:t>Elegante </a:t>
            </a:r>
            <a:r>
              <a:rPr lang="en-US" dirty="0" err="1"/>
              <a:t>teoricamente</a:t>
            </a:r>
            <a:r>
              <a:rPr lang="en-US" dirty="0"/>
              <a:t> </a:t>
            </a:r>
          </a:p>
          <a:p>
            <a:r>
              <a:rPr lang="en-BR" dirty="0"/>
              <a:t>❌ </a:t>
            </a:r>
            <a:r>
              <a:rPr lang="en-US" dirty="0" err="1"/>
              <a:t>Limitado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(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restrições</a:t>
            </a:r>
            <a:r>
              <a:rPr lang="en-US" dirty="0"/>
              <a:t> </a:t>
            </a:r>
            <a:r>
              <a:rPr lang="en-US" dirty="0" err="1"/>
              <a:t>combinatórias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65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8CC7-8ABC-558B-24AC-190C4105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FORMULAÇÃO COM RESTRIÇÕES PRÁTICAS</a:t>
            </a:r>
            <a:endParaRPr lang="en-US" dirty="0"/>
          </a:p>
        </p:txBody>
      </p:sp>
      <p:pic>
        <p:nvPicPr>
          <p:cNvPr id="6" name="Picture Placeholder 5" descr="A screen with numbers and numbers&#10;&#10;AI-generated content may be incorrect.">
            <a:extLst>
              <a:ext uri="{FF2B5EF4-FFF2-40B4-BE49-F238E27FC236}">
                <a16:creationId xmlns:a16="http://schemas.microsoft.com/office/drawing/2014/main" id="{FF2C0F52-3448-EF72-A14B-07B4E95F34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469" r="11469"/>
          <a:stretch>
            <a:fillRect/>
          </a:stretch>
        </p:blipFill>
        <p:spPr/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DE12CC-9A8E-732F-1F62-E0DD852A218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5366411" y="834887"/>
            <a:ext cx="6556589" cy="4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8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9250-DA8D-9F03-E946-9296CD69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POR QUE USAR METAHEURÍSTICAS?</a:t>
            </a:r>
          </a:p>
        </p:txBody>
      </p:sp>
      <p:pic>
        <p:nvPicPr>
          <p:cNvPr id="6" name="Picture Placeholder 5" descr="People sitting at a desk&#10;&#10;AI-generated content may be incorrect.">
            <a:extLst>
              <a:ext uri="{FF2B5EF4-FFF2-40B4-BE49-F238E27FC236}">
                <a16:creationId xmlns:a16="http://schemas.microsoft.com/office/drawing/2014/main" id="{B9514E5D-2505-D40A-529E-E1A5B481D1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252" r="19252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A3CF0-9CBE-DC36-3154-E63DB49D5D8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BR" dirty="0"/>
              <a:t>📊 </a:t>
            </a:r>
            <a:r>
              <a:rPr lang="en-US" dirty="0" err="1"/>
              <a:t>Complexidade</a:t>
            </a:r>
            <a:r>
              <a:rPr lang="en-US" dirty="0"/>
              <a:t>: NP-</a:t>
            </a:r>
            <a:r>
              <a:rPr lang="en-US" dirty="0" err="1"/>
              <a:t>difícil</a:t>
            </a:r>
            <a:endParaRPr lang="en-US" dirty="0"/>
          </a:p>
          <a:p>
            <a:pPr lvl="1"/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contínuas</a:t>
            </a:r>
            <a:r>
              <a:rPr lang="en-US" dirty="0"/>
              <a:t> (xᵢ) + </a:t>
            </a:r>
            <a:r>
              <a:rPr lang="en-US" dirty="0" err="1"/>
              <a:t>binárias</a:t>
            </a:r>
            <a:r>
              <a:rPr lang="en-US" dirty="0"/>
              <a:t> (zᵢ)</a:t>
            </a:r>
          </a:p>
          <a:p>
            <a:pPr lvl="1"/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-linear (</a:t>
            </a:r>
            <a:r>
              <a:rPr lang="en-US" dirty="0" err="1"/>
              <a:t>quadrática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Múltiplas</a:t>
            </a:r>
            <a:r>
              <a:rPr lang="en-US" dirty="0"/>
              <a:t> </a:t>
            </a:r>
            <a:r>
              <a:rPr lang="en-US" dirty="0" err="1"/>
              <a:t>restrições</a:t>
            </a:r>
            <a:r>
              <a:rPr lang="en-US" dirty="0"/>
              <a:t> </a:t>
            </a:r>
            <a:r>
              <a:rPr lang="en-US" dirty="0" err="1"/>
              <a:t>acopladas</a:t>
            </a:r>
            <a:r>
              <a:rPr lang="en-US" dirty="0"/>
              <a:t> </a:t>
            </a:r>
          </a:p>
          <a:p>
            <a:r>
              <a:rPr lang="en-BR" dirty="0"/>
              <a:t>🔢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Para n=100 </a:t>
            </a:r>
            <a:r>
              <a:rPr lang="en-US" dirty="0" err="1"/>
              <a:t>ativos</a:t>
            </a:r>
            <a:r>
              <a:rPr lang="en-US" dirty="0"/>
              <a:t> e k=20: </a:t>
            </a:r>
          </a:p>
          <a:p>
            <a:pPr lvl="2"/>
            <a:r>
              <a:rPr lang="en-US" dirty="0"/>
              <a:t>C(100,20) ≈ 5.4 × 10²⁰ </a:t>
            </a:r>
            <a:r>
              <a:rPr lang="en-US" dirty="0" err="1"/>
              <a:t>combinações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! </a:t>
            </a:r>
          </a:p>
          <a:p>
            <a:r>
              <a:rPr lang="en-US" dirty="0"/>
              <a:t>⏱️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Exatos</a:t>
            </a:r>
            <a:r>
              <a:rPr lang="en-US" dirty="0"/>
              <a:t>: </a:t>
            </a:r>
          </a:p>
          <a:p>
            <a:pPr lvl="1"/>
            <a:r>
              <a:rPr lang="en-BR" dirty="0"/>
              <a:t>❌ </a:t>
            </a:r>
            <a:r>
              <a:rPr lang="en-US" dirty="0" err="1"/>
              <a:t>Inviáveis</a:t>
            </a:r>
            <a:r>
              <a:rPr lang="en-US" dirty="0"/>
              <a:t> para </a:t>
            </a:r>
            <a:r>
              <a:rPr lang="en-US" dirty="0" err="1"/>
              <a:t>instâncias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(n &gt; 50) </a:t>
            </a:r>
          </a:p>
          <a:p>
            <a:pPr lvl="1"/>
            <a:r>
              <a:rPr lang="en-BR" dirty="0"/>
              <a:t>❌ </a:t>
            </a:r>
            <a:r>
              <a:rPr lang="en-US" dirty="0"/>
              <a:t>Tempo </a:t>
            </a:r>
            <a:r>
              <a:rPr lang="en-US" dirty="0" err="1"/>
              <a:t>exponencial</a:t>
            </a:r>
            <a:r>
              <a:rPr lang="en-US" dirty="0"/>
              <a:t> </a:t>
            </a:r>
          </a:p>
          <a:p>
            <a:r>
              <a:rPr lang="en-BR" dirty="0"/>
              <a:t>✅ </a:t>
            </a:r>
            <a:r>
              <a:rPr lang="en-US" dirty="0" err="1"/>
              <a:t>Solução</a:t>
            </a:r>
            <a:r>
              <a:rPr lang="en-US" dirty="0"/>
              <a:t>: METAHEURÍSTICAS </a:t>
            </a:r>
          </a:p>
          <a:p>
            <a:pPr lvl="1"/>
            <a:r>
              <a:rPr lang="en-US" dirty="0" err="1"/>
              <a:t>Soluções</a:t>
            </a:r>
            <a:r>
              <a:rPr lang="en-US" dirty="0"/>
              <a:t> de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qualidade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Tempo </a:t>
            </a:r>
            <a:r>
              <a:rPr lang="en-US" dirty="0" err="1"/>
              <a:t>computacional</a:t>
            </a:r>
            <a:r>
              <a:rPr lang="en-US" dirty="0"/>
              <a:t> </a:t>
            </a:r>
            <a:r>
              <a:rPr lang="en-US" dirty="0" err="1"/>
              <a:t>aceitável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8BD4D-9401-8C6B-E83C-4FB219BA0FA6}"/>
              </a:ext>
            </a:extLst>
          </p:cNvPr>
          <p:cNvSpPr txBox="1"/>
          <p:nvPr/>
        </p:nvSpPr>
        <p:spPr>
          <a:xfrm>
            <a:off x="612648" y="6332538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ast.wikipedia.org/wiki/Bolsa_de_Valores_de_S%C3%A3o_Paulo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5062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D775-E52A-E566-E9EA-7167041F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TABU SEARCH (GLOVER &amp; LAGUNA, 1997)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F8411A7-E665-7176-C14F-EB17111C808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R" dirty="0"/>
              <a:t>🔍 </a:t>
            </a:r>
            <a:r>
              <a:rPr lang="en-US" dirty="0" err="1"/>
              <a:t>Princípio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Busca</a:t>
            </a:r>
            <a:r>
              <a:rPr lang="en-US" dirty="0"/>
              <a:t> local +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adaptativa</a:t>
            </a:r>
            <a:r>
              <a:rPr lang="en-US" dirty="0"/>
              <a:t> </a:t>
            </a:r>
          </a:p>
          <a:p>
            <a:r>
              <a:rPr lang="en-BR" dirty="0"/>
              <a:t>🧠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Principais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1. LISTA TABU </a:t>
            </a:r>
          </a:p>
          <a:p>
            <a:pPr lvl="2"/>
            <a:r>
              <a:rPr lang="en-US" dirty="0" err="1"/>
              <a:t>Memória</a:t>
            </a:r>
            <a:r>
              <a:rPr lang="en-US" dirty="0"/>
              <a:t> de </a:t>
            </a:r>
            <a:r>
              <a:rPr lang="en-US" dirty="0" err="1"/>
              <a:t>curto</a:t>
            </a:r>
            <a:r>
              <a:rPr lang="en-US" dirty="0"/>
              <a:t> </a:t>
            </a:r>
            <a:r>
              <a:rPr lang="en-US" dirty="0" err="1"/>
              <a:t>prazo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Proíbe</a:t>
            </a:r>
            <a:r>
              <a:rPr lang="en-US" dirty="0"/>
              <a:t> </a:t>
            </a:r>
            <a:r>
              <a:rPr lang="en-US" dirty="0" err="1"/>
              <a:t>movimentos</a:t>
            </a:r>
            <a:r>
              <a:rPr lang="en-US" dirty="0"/>
              <a:t> </a:t>
            </a:r>
            <a:r>
              <a:rPr lang="en-US" dirty="0" err="1"/>
              <a:t>recentes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Evita </a:t>
            </a:r>
            <a:r>
              <a:rPr lang="en-US" dirty="0" err="1"/>
              <a:t>ciclos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2. CRITÉRIO DE ASPIRAÇÃO </a:t>
            </a:r>
          </a:p>
          <a:p>
            <a:pPr lvl="2"/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movimento</a:t>
            </a:r>
            <a:r>
              <a:rPr lang="en-US" dirty="0"/>
              <a:t> tabu se </a:t>
            </a:r>
            <a:r>
              <a:rPr lang="en-US" dirty="0" err="1"/>
              <a:t>melhorar</a:t>
            </a:r>
            <a:r>
              <a:rPr lang="en-US" dirty="0"/>
              <a:t> best global </a:t>
            </a:r>
          </a:p>
          <a:p>
            <a:pPr lvl="1"/>
            <a:r>
              <a:rPr lang="en-US" dirty="0"/>
              <a:t>3. INTENSIFICAÇÃO </a:t>
            </a:r>
          </a:p>
          <a:p>
            <a:pPr lvl="2"/>
            <a:r>
              <a:rPr lang="en-US" dirty="0"/>
              <a:t>Explora </a:t>
            </a:r>
            <a:r>
              <a:rPr lang="en-US" dirty="0" err="1"/>
              <a:t>regiões</a:t>
            </a:r>
            <a:r>
              <a:rPr lang="en-US" dirty="0"/>
              <a:t> </a:t>
            </a:r>
            <a:r>
              <a:rPr lang="en-US" dirty="0" err="1"/>
              <a:t>promissoras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Memória</a:t>
            </a:r>
            <a:r>
              <a:rPr lang="en-US" dirty="0"/>
              <a:t> de </a:t>
            </a:r>
            <a:r>
              <a:rPr lang="en-US" dirty="0" err="1"/>
              <a:t>médio</a:t>
            </a:r>
            <a:r>
              <a:rPr lang="en-US" dirty="0"/>
              <a:t> </a:t>
            </a:r>
            <a:r>
              <a:rPr lang="en-US" dirty="0" err="1"/>
              <a:t>prazo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4. DIVERSIFICAÇÃO </a:t>
            </a:r>
          </a:p>
          <a:p>
            <a:pPr lvl="2"/>
            <a:r>
              <a:rPr lang="en-US" dirty="0"/>
              <a:t>Explora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regiões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Memória</a:t>
            </a:r>
            <a:r>
              <a:rPr lang="en-US" dirty="0"/>
              <a:t> de </a:t>
            </a:r>
            <a:r>
              <a:rPr lang="en-US" dirty="0" err="1"/>
              <a:t>longo</a:t>
            </a:r>
            <a:r>
              <a:rPr lang="en-US" dirty="0"/>
              <a:t> </a:t>
            </a:r>
            <a:r>
              <a:rPr lang="en-US" dirty="0" err="1"/>
              <a:t>prazo</a:t>
            </a:r>
            <a:r>
              <a:rPr lang="en-US" dirty="0"/>
              <a:t> </a:t>
            </a:r>
          </a:p>
          <a:p>
            <a:r>
              <a:rPr lang="en-BR" dirty="0"/>
              <a:t>💡 </a:t>
            </a:r>
            <a:r>
              <a:rPr lang="en-US" dirty="0" err="1"/>
              <a:t>Diferencial</a:t>
            </a:r>
            <a:r>
              <a:rPr lang="en-US" dirty="0"/>
              <a:t>: </a:t>
            </a:r>
            <a:r>
              <a:rPr lang="en-US" dirty="0" err="1"/>
              <a:t>Aceita</a:t>
            </a:r>
            <a:r>
              <a:rPr lang="en-US" dirty="0"/>
              <a:t> </a:t>
            </a:r>
            <a:r>
              <a:rPr lang="en-US" dirty="0" err="1"/>
              <a:t>movimentos</a:t>
            </a:r>
            <a:r>
              <a:rPr lang="en-US" dirty="0"/>
              <a:t> de </a:t>
            </a:r>
            <a:r>
              <a:rPr lang="en-US" dirty="0" err="1"/>
              <a:t>piora</a:t>
            </a:r>
            <a:r>
              <a:rPr lang="en-US" dirty="0"/>
              <a:t> para </a:t>
            </a:r>
            <a:r>
              <a:rPr lang="en-US" dirty="0" err="1"/>
              <a:t>escapar</a:t>
            </a:r>
            <a:r>
              <a:rPr lang="en-US" dirty="0"/>
              <a:t> de </a:t>
            </a:r>
            <a:r>
              <a:rPr lang="en-US" dirty="0" err="1"/>
              <a:t>ótimos</a:t>
            </a:r>
            <a:r>
              <a:rPr lang="en-US" dirty="0"/>
              <a:t> </a:t>
            </a:r>
            <a:r>
              <a:rPr lang="en-US" dirty="0" err="1"/>
              <a:t>locais</a:t>
            </a:r>
            <a:endParaRPr lang="en-US" dirty="0"/>
          </a:p>
        </p:txBody>
      </p:sp>
      <p:pic>
        <p:nvPicPr>
          <p:cNvPr id="19" name="Picture Placeholder 18" descr="A low angle view of a building&#10;&#10;AI-generated content may be incorrect.">
            <a:extLst>
              <a:ext uri="{FF2B5EF4-FFF2-40B4-BE49-F238E27FC236}">
                <a16:creationId xmlns:a16="http://schemas.microsoft.com/office/drawing/2014/main" id="{9862854B-6DAB-41E9-DFE4-2BBA22A2F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732" r="11732"/>
          <a:stretch>
            <a:fillRect/>
          </a:stretch>
        </p:blipFill>
        <p:spPr/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952974-C3FF-AEBF-7188-8A67E305A7AD}"/>
              </a:ext>
            </a:extLst>
          </p:cNvPr>
          <p:cNvSpPr txBox="1"/>
          <p:nvPr/>
        </p:nvSpPr>
        <p:spPr>
          <a:xfrm>
            <a:off x="612648" y="6332538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flickr.com/photos/soldon/701379332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5165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A9AA-DB6E-DA40-F036-ADE4E912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 SEARCH PARA PORTFÓLIOS</a:t>
            </a:r>
          </a:p>
        </p:txBody>
      </p:sp>
      <p:pic>
        <p:nvPicPr>
          <p:cNvPr id="6" name="Picture Placeholder 5" descr="A chalkboard with a word on it next to a pair of books and glasses&#10;&#10;AI-generated content may be incorrect.">
            <a:extLst>
              <a:ext uri="{FF2B5EF4-FFF2-40B4-BE49-F238E27FC236}">
                <a16:creationId xmlns:a16="http://schemas.microsoft.com/office/drawing/2014/main" id="{5DD90594-9F00-7FAA-E45B-25CD1F5C14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999" r="11999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45FE4-92F8-EE39-2024-188AC068C8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85183" y="549275"/>
            <a:ext cx="6281529" cy="5783263"/>
          </a:xfrm>
        </p:spPr>
        <p:txBody>
          <a:bodyPr>
            <a:normAutofit fontScale="92500" lnSpcReduction="10000"/>
          </a:bodyPr>
          <a:lstStyle/>
          <a:p>
            <a:r>
              <a:rPr lang="en-BR" dirty="0"/>
              <a:t>📦 </a:t>
            </a:r>
            <a:r>
              <a:rPr lang="en-US" dirty="0"/>
              <a:t>REPRESENTAÇÃO DA SOLUÇÃO (</a:t>
            </a:r>
            <a:r>
              <a:rPr lang="en-US" dirty="0" err="1"/>
              <a:t>Schaerf</a:t>
            </a:r>
            <a:r>
              <a:rPr lang="en-US" dirty="0"/>
              <a:t>, 2001): </a:t>
            </a:r>
          </a:p>
          <a:p>
            <a:pPr lvl="1"/>
            <a:r>
              <a:rPr lang="en-US" dirty="0"/>
              <a:t>S = (z, x) </a:t>
            </a:r>
          </a:p>
          <a:p>
            <a:pPr lvl="2"/>
            <a:r>
              <a:rPr lang="en-US" dirty="0"/>
              <a:t>z = [z₁, z₂, ..., zₙ] →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(</a:t>
            </a:r>
            <a:r>
              <a:rPr lang="en-US" dirty="0" err="1"/>
              <a:t>ativos</a:t>
            </a:r>
            <a:r>
              <a:rPr lang="en-US" dirty="0"/>
              <a:t> </a:t>
            </a:r>
            <a:r>
              <a:rPr lang="en-US" dirty="0" err="1"/>
              <a:t>selecionados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x = [x₁, x₂, ..., xₙ] → </a:t>
            </a:r>
            <a:r>
              <a:rPr lang="en-US" dirty="0" err="1"/>
              <a:t>vetor</a:t>
            </a:r>
            <a:r>
              <a:rPr lang="en-US" dirty="0"/>
              <a:t> </a:t>
            </a:r>
            <a:r>
              <a:rPr lang="en-US" dirty="0" err="1"/>
              <a:t>contínuo</a:t>
            </a:r>
            <a:r>
              <a:rPr lang="en-US" dirty="0"/>
              <a:t> (</a:t>
            </a:r>
            <a:r>
              <a:rPr lang="en-US" dirty="0" err="1"/>
              <a:t>proporções</a:t>
            </a:r>
            <a:r>
              <a:rPr lang="en-US" dirty="0"/>
              <a:t>) </a:t>
            </a:r>
          </a:p>
          <a:p>
            <a:pPr lvl="1"/>
            <a:r>
              <a:rPr lang="en-BR" dirty="0"/>
              <a:t>🔄 </a:t>
            </a:r>
            <a:r>
              <a:rPr lang="en-US" dirty="0"/>
              <a:t>OPERADORES DE VIZINHANÇA: </a:t>
            </a:r>
          </a:p>
          <a:p>
            <a:pPr lvl="2"/>
            <a:r>
              <a:rPr lang="en-BR" dirty="0"/>
              <a:t>➕ </a:t>
            </a:r>
            <a:r>
              <a:rPr lang="en-US" dirty="0"/>
              <a:t>ADICIONAR </a:t>
            </a:r>
            <a:r>
              <a:rPr lang="en-US" dirty="0" err="1"/>
              <a:t>ativo</a:t>
            </a:r>
            <a:r>
              <a:rPr lang="en-US" dirty="0"/>
              <a:t> </a:t>
            </a:r>
          </a:p>
          <a:p>
            <a:pPr lvl="3"/>
            <a:r>
              <a:rPr lang="en-US" dirty="0" err="1"/>
              <a:t>Inclui</a:t>
            </a:r>
            <a:r>
              <a:rPr lang="en-US" dirty="0"/>
              <a:t> novo </a:t>
            </a:r>
            <a:r>
              <a:rPr lang="en-US" dirty="0" err="1"/>
              <a:t>ativo</a:t>
            </a:r>
            <a:r>
              <a:rPr lang="en-US" dirty="0"/>
              <a:t> </a:t>
            </a:r>
            <a:r>
              <a:rPr lang="en-US" dirty="0" err="1"/>
              <a:t>respeitando</a:t>
            </a:r>
            <a:r>
              <a:rPr lang="en-US" dirty="0"/>
              <a:t> k </a:t>
            </a:r>
            <a:r>
              <a:rPr lang="en-US" dirty="0" err="1"/>
              <a:t>máx</a:t>
            </a:r>
            <a:r>
              <a:rPr lang="en-US" dirty="0"/>
              <a:t> </a:t>
            </a:r>
          </a:p>
          <a:p>
            <a:pPr lvl="2"/>
            <a:r>
              <a:rPr lang="en-BR" dirty="0"/>
              <a:t>➖ </a:t>
            </a:r>
            <a:r>
              <a:rPr lang="en-US" dirty="0"/>
              <a:t>REMOVER </a:t>
            </a:r>
            <a:r>
              <a:rPr lang="en-US" dirty="0" err="1"/>
              <a:t>ativo</a:t>
            </a:r>
            <a:r>
              <a:rPr lang="en-US" dirty="0"/>
              <a:t> </a:t>
            </a:r>
          </a:p>
          <a:p>
            <a:pPr lvl="3"/>
            <a:r>
              <a:rPr lang="en-US" dirty="0" err="1"/>
              <a:t>Exclui</a:t>
            </a:r>
            <a:r>
              <a:rPr lang="en-US" dirty="0"/>
              <a:t> </a:t>
            </a:r>
            <a:r>
              <a:rPr lang="en-US" dirty="0" err="1"/>
              <a:t>ativo</a:t>
            </a:r>
            <a:r>
              <a:rPr lang="en-US" dirty="0"/>
              <a:t> da </a:t>
            </a:r>
            <a:r>
              <a:rPr lang="en-US" dirty="0" err="1"/>
              <a:t>carteira</a:t>
            </a:r>
            <a:r>
              <a:rPr lang="en-US" dirty="0"/>
              <a:t> </a:t>
            </a:r>
          </a:p>
          <a:p>
            <a:pPr lvl="2"/>
            <a:r>
              <a:rPr lang="en-BR" dirty="0"/>
              <a:t>🔁 </a:t>
            </a:r>
            <a:r>
              <a:rPr lang="en-US" dirty="0"/>
              <a:t>TROCAR </a:t>
            </a:r>
            <a:r>
              <a:rPr lang="en-US" dirty="0" err="1"/>
              <a:t>ativo</a:t>
            </a:r>
            <a:r>
              <a:rPr lang="en-US" dirty="0"/>
              <a:t> </a:t>
            </a:r>
          </a:p>
          <a:p>
            <a:pPr lvl="3"/>
            <a:r>
              <a:rPr lang="en-US" dirty="0" err="1"/>
              <a:t>Substitui</a:t>
            </a:r>
            <a:r>
              <a:rPr lang="en-US" dirty="0"/>
              <a:t> </a:t>
            </a:r>
            <a:r>
              <a:rPr lang="en-US" dirty="0" err="1"/>
              <a:t>ativo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outro </a:t>
            </a:r>
          </a:p>
          <a:p>
            <a:r>
              <a:rPr lang="en-BR" dirty="0"/>
              <a:t>📋 </a:t>
            </a:r>
            <a:r>
              <a:rPr lang="en-US" dirty="0"/>
              <a:t>LISTA TABU: </a:t>
            </a:r>
          </a:p>
          <a:p>
            <a:pPr lvl="1"/>
            <a:r>
              <a:rPr lang="en-US" dirty="0" err="1"/>
              <a:t>Armazena</a:t>
            </a:r>
            <a:r>
              <a:rPr lang="en-US" dirty="0"/>
              <a:t> </a:t>
            </a:r>
            <a:r>
              <a:rPr lang="en-US" dirty="0" err="1"/>
              <a:t>últimas</a:t>
            </a:r>
            <a:r>
              <a:rPr lang="en-US" dirty="0"/>
              <a:t> k </a:t>
            </a:r>
            <a:r>
              <a:rPr lang="en-US" dirty="0" err="1"/>
              <a:t>operações</a:t>
            </a:r>
            <a:r>
              <a:rPr lang="en-US" dirty="0"/>
              <a:t> (ex: "</a:t>
            </a:r>
            <a:r>
              <a:rPr lang="en-US" dirty="0" err="1"/>
              <a:t>ativo</a:t>
            </a:r>
            <a:r>
              <a:rPr lang="en-US" dirty="0"/>
              <a:t> 15 </a:t>
            </a:r>
            <a:r>
              <a:rPr lang="en-US" dirty="0" err="1"/>
              <a:t>removido</a:t>
            </a:r>
            <a:r>
              <a:rPr lang="en-US" dirty="0"/>
              <a:t>")</a:t>
            </a:r>
          </a:p>
          <a:p>
            <a:pPr lvl="1"/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adaptativo</a:t>
            </a:r>
            <a:r>
              <a:rPr lang="en-US" dirty="0"/>
              <a:t> (7-15 </a:t>
            </a:r>
            <a:r>
              <a:rPr lang="en-US" dirty="0" err="1"/>
              <a:t>iterações</a:t>
            </a:r>
            <a:r>
              <a:rPr lang="en-US" dirty="0"/>
              <a:t>) </a:t>
            </a:r>
          </a:p>
          <a:p>
            <a:r>
              <a:rPr lang="en-BR" dirty="0"/>
              <a:t>✨ </a:t>
            </a:r>
            <a:r>
              <a:rPr lang="en-US" dirty="0"/>
              <a:t>CRITÉRIO DE ASPIRAÇÃO: </a:t>
            </a:r>
          </a:p>
          <a:p>
            <a:pPr lvl="1"/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movimento</a:t>
            </a:r>
            <a:r>
              <a:rPr lang="en-US" dirty="0"/>
              <a:t> tabu se f(S') &lt; f(S*)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3967F-2E48-871C-67CD-E379DC2502A5}"/>
              </a:ext>
            </a:extLst>
          </p:cNvPr>
          <p:cNvSpPr txBox="1"/>
          <p:nvPr/>
        </p:nvSpPr>
        <p:spPr>
          <a:xfrm>
            <a:off x="612648" y="6332538"/>
            <a:ext cx="4672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picpedia.org/chalkboard/p/portfolio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1464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2664-B036-8BE1-D812-62C72530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FLUXO DO ALGORITMO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CFF3B-A8A2-8FC6-EB54-EA362C035AE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1. Gerar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S </a:t>
            </a:r>
          </a:p>
          <a:p>
            <a:r>
              <a:rPr lang="en-US" dirty="0"/>
              <a:t>2. S* ← S (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global) </a:t>
            </a:r>
          </a:p>
          <a:p>
            <a:r>
              <a:rPr lang="en-US" dirty="0"/>
              <a:t>3. </a:t>
            </a:r>
            <a:r>
              <a:rPr lang="en-US" dirty="0" err="1"/>
              <a:t>Lista_Tabu</a:t>
            </a:r>
            <a:r>
              <a:rPr lang="en-US" dirty="0"/>
              <a:t> ← </a:t>
            </a:r>
            <a:r>
              <a:rPr lang="en-US" dirty="0" err="1"/>
              <a:t>vazia</a:t>
            </a:r>
            <a:r>
              <a:rPr lang="en-US" dirty="0"/>
              <a:t> </a:t>
            </a:r>
          </a:p>
          <a:p>
            <a:r>
              <a:rPr lang="en-US" dirty="0"/>
              <a:t>4. LOOP principal (</a:t>
            </a:r>
            <a:r>
              <a:rPr lang="en-US" dirty="0" err="1"/>
              <a:t>até</a:t>
            </a:r>
            <a:r>
              <a:rPr lang="en-US" dirty="0"/>
              <a:t> </a:t>
            </a:r>
            <a:r>
              <a:rPr lang="en-US" dirty="0" err="1"/>
              <a:t>convergência</a:t>
            </a:r>
            <a:r>
              <a:rPr lang="en-US" dirty="0"/>
              <a:t>): </a:t>
            </a:r>
          </a:p>
          <a:p>
            <a:pPr lvl="1"/>
            <a:r>
              <a:rPr lang="en-US" dirty="0"/>
              <a:t>a) Gerar </a:t>
            </a:r>
            <a:r>
              <a:rPr lang="en-US" dirty="0" err="1"/>
              <a:t>vizinhança</a:t>
            </a:r>
            <a:r>
              <a:rPr lang="en-US" dirty="0"/>
              <a:t> N(S) </a:t>
            </a:r>
          </a:p>
          <a:p>
            <a:pPr lvl="1"/>
            <a:r>
              <a:rPr lang="en-US" dirty="0"/>
              <a:t>b) </a:t>
            </a:r>
            <a:r>
              <a:rPr lang="en-US" dirty="0" err="1"/>
              <a:t>Selecionar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vizinho</a:t>
            </a:r>
            <a:r>
              <a:rPr lang="en-US" dirty="0"/>
              <a:t> S' </a:t>
            </a:r>
            <a:r>
              <a:rPr lang="en-US" dirty="0" err="1"/>
              <a:t>não</a:t>
            </a:r>
            <a:r>
              <a:rPr lang="en-US" dirty="0"/>
              <a:t>-tabu (</a:t>
            </a:r>
            <a:r>
              <a:rPr lang="en-US" dirty="0" err="1"/>
              <a:t>ou</a:t>
            </a:r>
            <a:r>
              <a:rPr lang="en-US" dirty="0"/>
              <a:t> com </a:t>
            </a:r>
            <a:r>
              <a:rPr lang="en-US" dirty="0" err="1"/>
              <a:t>aspiração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c) </a:t>
            </a:r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Lista_Tabu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d) Se S'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S*: S* ← S’ </a:t>
            </a:r>
          </a:p>
          <a:p>
            <a:pPr lvl="1"/>
            <a:r>
              <a:rPr lang="en-US" dirty="0"/>
              <a:t>e) S ← S' (</a:t>
            </a:r>
            <a:r>
              <a:rPr lang="en-US" dirty="0" err="1"/>
              <a:t>aceita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 se </a:t>
            </a:r>
            <a:r>
              <a:rPr lang="en-US" dirty="0" err="1"/>
              <a:t>pior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f)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intensificação</a:t>
            </a:r>
            <a:r>
              <a:rPr lang="en-US" dirty="0"/>
              <a:t>/</a:t>
            </a:r>
            <a:r>
              <a:rPr lang="en-US" dirty="0" err="1"/>
              <a:t>diversificação</a:t>
            </a:r>
            <a:r>
              <a:rPr lang="en-US" dirty="0"/>
              <a:t> </a:t>
            </a:r>
          </a:p>
          <a:p>
            <a:r>
              <a:rPr lang="en-US" dirty="0"/>
              <a:t>5. </a:t>
            </a:r>
            <a:r>
              <a:rPr lang="en-US" dirty="0" err="1"/>
              <a:t>Retornar</a:t>
            </a:r>
            <a:r>
              <a:rPr lang="en-US" dirty="0"/>
              <a:t> S*</a:t>
            </a:r>
          </a:p>
        </p:txBody>
      </p:sp>
      <p:pic>
        <p:nvPicPr>
          <p:cNvPr id="1026" name="Picture 2" descr="Fluxograma de processos: o que é e como fazer | Runrun.it">
            <a:extLst>
              <a:ext uri="{FF2B5EF4-FFF2-40B4-BE49-F238E27FC236}">
                <a16:creationId xmlns:a16="http://schemas.microsoft.com/office/drawing/2014/main" id="{1F939BD0-853E-0FF5-2533-A0CD9C4747C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8" r="2971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25128"/>
      </p:ext>
    </p:extLst>
  </p:cSld>
  <p:clrMapOvr>
    <a:masterClrMapping/>
  </p:clrMapOvr>
</p:sld>
</file>

<file path=ppt/theme/theme1.xml><?xml version="1.0" encoding="utf-8"?>
<a:theme xmlns:a="http://schemas.openxmlformats.org/drawingml/2006/main" name="Helena">
  <a:themeElements>
    <a:clrScheme name="Helen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ena" id="{83D43F4A-02D5-42AD-9542-27487597C212}" vid="{14154C61-C2E2-42F2-9833-4EC39495D4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2857</Words>
  <Application>Microsoft Macintosh PowerPoint</Application>
  <PresentationFormat>Widescreen</PresentationFormat>
  <Paragraphs>233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Neue Haas Grotesk Text Pro</vt:lpstr>
      <vt:lpstr>Helena</vt:lpstr>
      <vt:lpstr>OTIMIZAÇÃO DE PORTFÓLIOS UTILIZANDO TABU SEARCH</vt:lpstr>
      <vt:lpstr>O PROBLEMA DE OTIMIZAÇÃO DE PORTFÓLIOS</vt:lpstr>
      <vt:lpstr>RESTRIÇÕES DO MUNDO REAL</vt:lpstr>
      <vt:lpstr>MODELO CLÁSSICO DE MÉDIA-VARIÂNCIA</vt:lpstr>
      <vt:lpstr>FORMULAÇÃO COM RESTRIÇÕES PRÁTICAS</vt:lpstr>
      <vt:lpstr>POR QUE USAR METAHEURÍSTICAS?</vt:lpstr>
      <vt:lpstr>TABU SEARCH (GLOVER &amp; LAGUNA, 1997)</vt:lpstr>
      <vt:lpstr>TABU SEARCH PARA PORTFÓLIOS</vt:lpstr>
      <vt:lpstr>FLUXO DO ALGORITMO</vt:lpstr>
      <vt:lpstr>AVALIAÇÃO EXPERIMENTAL</vt:lpstr>
      <vt:lpstr>RESULTADOS E CONTRIBUIÇÕES</vt:lpstr>
      <vt:lpstr>CONCLUSÕES E PRÓXIMOS PASSOS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Mauricio Lopes</dc:creator>
  <cp:lastModifiedBy>Mauricio Lopes</cp:lastModifiedBy>
  <cp:revision>4</cp:revision>
  <dcterms:created xsi:type="dcterms:W3CDTF">2025-10-15T01:05:28Z</dcterms:created>
  <dcterms:modified xsi:type="dcterms:W3CDTF">2025-10-15T12:34:23Z</dcterms:modified>
</cp:coreProperties>
</file>