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6" r:id="rId3"/>
    <p:sldId id="382" r:id="rId4"/>
    <p:sldId id="373" r:id="rId5"/>
    <p:sldId id="368" r:id="rId6"/>
    <p:sldId id="369" r:id="rId7"/>
    <p:sldId id="370" r:id="rId8"/>
    <p:sldId id="372" r:id="rId9"/>
    <p:sldId id="374" r:id="rId10"/>
    <p:sldId id="375" r:id="rId11"/>
    <p:sldId id="377" r:id="rId12"/>
    <p:sldId id="371" r:id="rId13"/>
    <p:sldId id="378" r:id="rId14"/>
    <p:sldId id="379" r:id="rId15"/>
    <p:sldId id="381" r:id="rId16"/>
    <p:sldId id="290" r:id="rId17"/>
  </p:sldIdLst>
  <p:sldSz cx="24745950" cy="13717588"/>
  <p:notesSz cx="6858000" cy="9144000"/>
  <p:defaultTextStyle>
    <a:defPPr>
      <a:defRPr lang="zh-CN"/>
    </a:defPPr>
    <a:lvl1pPr marL="0" algn="l" defTabSz="246126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126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61895" algn="l" defTabSz="246126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92525" algn="l" defTabSz="246126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923155" algn="l" defTabSz="246126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154420" algn="l" defTabSz="246126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85050" algn="l" defTabSz="246126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615680" algn="l" defTabSz="246126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846310" algn="l" defTabSz="246126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7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3"/>
    <a:srgbClr val="333333"/>
    <a:srgbClr val="4E4E4E"/>
    <a:srgbClr val="666666"/>
    <a:srgbClr val="E74C3C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576" y="96"/>
      </p:cViewPr>
      <p:guideLst>
        <p:guide orient="horz" pos="4320"/>
        <p:guide pos="77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45338" y="1143000"/>
            <a:ext cx="556732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5946" y="4261345"/>
            <a:ext cx="21034058" cy="29403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11893" y="7773300"/>
            <a:ext cx="17322165" cy="3505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1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9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2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5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85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15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4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940814" y="549341"/>
            <a:ext cx="5567839" cy="117044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297" y="549341"/>
            <a:ext cx="16291084" cy="1170440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4759" y="8814823"/>
            <a:ext cx="21034058" cy="2724465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54759" y="5814100"/>
            <a:ext cx="21034058" cy="3000721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06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6189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9252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2315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544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38505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15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4631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298" y="3200773"/>
            <a:ext cx="10929461" cy="9052973"/>
          </a:xfrm>
        </p:spPr>
        <p:txBody>
          <a:bodyPr/>
          <a:lstStyle>
            <a:lvl1pPr>
              <a:defRPr sz="7500"/>
            </a:lvl1pPr>
            <a:lvl2pPr>
              <a:defRPr sz="65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79191" y="3200773"/>
            <a:ext cx="10929461" cy="9052973"/>
          </a:xfrm>
        </p:spPr>
        <p:txBody>
          <a:bodyPr/>
          <a:lstStyle>
            <a:lvl1pPr>
              <a:defRPr sz="7500"/>
            </a:lvl1pPr>
            <a:lvl2pPr>
              <a:defRPr sz="65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297" y="3070582"/>
            <a:ext cx="10933759" cy="1279673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0630" indent="0">
              <a:buNone/>
              <a:defRPr sz="5400" b="1"/>
            </a:lvl2pPr>
            <a:lvl3pPr marL="2461895" indent="0">
              <a:buNone/>
              <a:defRPr sz="4800" b="1"/>
            </a:lvl3pPr>
            <a:lvl4pPr marL="3692525" indent="0">
              <a:buNone/>
              <a:defRPr sz="4300" b="1"/>
            </a:lvl4pPr>
            <a:lvl5pPr marL="4923155" indent="0">
              <a:buNone/>
              <a:defRPr sz="4300" b="1"/>
            </a:lvl5pPr>
            <a:lvl6pPr marL="6154420" indent="0">
              <a:buNone/>
              <a:defRPr sz="4300" b="1"/>
            </a:lvl6pPr>
            <a:lvl7pPr marL="7385050" indent="0">
              <a:buNone/>
              <a:defRPr sz="4300" b="1"/>
            </a:lvl7pPr>
            <a:lvl8pPr marL="8615680" indent="0">
              <a:buNone/>
              <a:defRPr sz="4300" b="1"/>
            </a:lvl8pPr>
            <a:lvl9pPr marL="9846310" indent="0">
              <a:buNone/>
              <a:defRPr sz="4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7297" y="4350253"/>
            <a:ext cx="10933759" cy="790349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70603" y="3070582"/>
            <a:ext cx="10938054" cy="1279673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0630" indent="0">
              <a:buNone/>
              <a:defRPr sz="5400" b="1"/>
            </a:lvl2pPr>
            <a:lvl3pPr marL="2461895" indent="0">
              <a:buNone/>
              <a:defRPr sz="4800" b="1"/>
            </a:lvl3pPr>
            <a:lvl4pPr marL="3692525" indent="0">
              <a:buNone/>
              <a:defRPr sz="4300" b="1"/>
            </a:lvl4pPr>
            <a:lvl5pPr marL="4923155" indent="0">
              <a:buNone/>
              <a:defRPr sz="4300" b="1"/>
            </a:lvl5pPr>
            <a:lvl6pPr marL="6154420" indent="0">
              <a:buNone/>
              <a:defRPr sz="4300" b="1"/>
            </a:lvl6pPr>
            <a:lvl7pPr marL="7385050" indent="0">
              <a:buNone/>
              <a:defRPr sz="4300" b="1"/>
            </a:lvl7pPr>
            <a:lvl8pPr marL="8615680" indent="0">
              <a:buNone/>
              <a:defRPr sz="4300" b="1"/>
            </a:lvl8pPr>
            <a:lvl9pPr marL="9846310" indent="0">
              <a:buNone/>
              <a:defRPr sz="4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70603" y="4350253"/>
            <a:ext cx="10938054" cy="790349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7302" y="546162"/>
            <a:ext cx="8141247" cy="2324370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4979" y="546166"/>
            <a:ext cx="13833673" cy="11707582"/>
          </a:xfrm>
        </p:spPr>
        <p:txBody>
          <a:bodyPr/>
          <a:lstStyle>
            <a:lvl1pPr>
              <a:defRPr sz="8600"/>
            </a:lvl1pPr>
            <a:lvl2pPr>
              <a:defRPr sz="75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7302" y="2870536"/>
            <a:ext cx="8141247" cy="9383212"/>
          </a:xfrm>
        </p:spPr>
        <p:txBody>
          <a:bodyPr/>
          <a:lstStyle>
            <a:lvl1pPr marL="0" indent="0">
              <a:buNone/>
              <a:defRPr sz="3800"/>
            </a:lvl1pPr>
            <a:lvl2pPr marL="1230630" indent="0">
              <a:buNone/>
              <a:defRPr sz="3200"/>
            </a:lvl2pPr>
            <a:lvl3pPr marL="2461895" indent="0">
              <a:buNone/>
              <a:defRPr sz="2700"/>
            </a:lvl3pPr>
            <a:lvl4pPr marL="3692525" indent="0">
              <a:buNone/>
              <a:defRPr sz="2400"/>
            </a:lvl4pPr>
            <a:lvl5pPr marL="4923155" indent="0">
              <a:buNone/>
              <a:defRPr sz="2400"/>
            </a:lvl5pPr>
            <a:lvl6pPr marL="6154420" indent="0">
              <a:buNone/>
              <a:defRPr sz="2400"/>
            </a:lvl6pPr>
            <a:lvl7pPr marL="7385050" indent="0">
              <a:buNone/>
              <a:defRPr sz="2400"/>
            </a:lvl7pPr>
            <a:lvl8pPr marL="8615680" indent="0">
              <a:buNone/>
              <a:defRPr sz="2400"/>
            </a:lvl8pPr>
            <a:lvl9pPr marL="984631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379" y="9602311"/>
            <a:ext cx="14847570" cy="1133609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50379" y="1225691"/>
            <a:ext cx="14847570" cy="8230553"/>
          </a:xfrm>
        </p:spPr>
        <p:txBody>
          <a:bodyPr/>
          <a:lstStyle>
            <a:lvl1pPr marL="0" indent="0">
              <a:buNone/>
              <a:defRPr sz="8600"/>
            </a:lvl1pPr>
            <a:lvl2pPr marL="1230630" indent="0">
              <a:buNone/>
              <a:defRPr sz="7500"/>
            </a:lvl2pPr>
            <a:lvl3pPr marL="2461895" indent="0">
              <a:buNone/>
              <a:defRPr sz="6500"/>
            </a:lvl3pPr>
            <a:lvl4pPr marL="3692525" indent="0">
              <a:buNone/>
              <a:defRPr sz="5400"/>
            </a:lvl4pPr>
            <a:lvl5pPr marL="4923155" indent="0">
              <a:buNone/>
              <a:defRPr sz="5400"/>
            </a:lvl5pPr>
            <a:lvl6pPr marL="6154420" indent="0">
              <a:buNone/>
              <a:defRPr sz="5400"/>
            </a:lvl6pPr>
            <a:lvl7pPr marL="7385050" indent="0">
              <a:buNone/>
              <a:defRPr sz="5400"/>
            </a:lvl7pPr>
            <a:lvl8pPr marL="8615680" indent="0">
              <a:buNone/>
              <a:defRPr sz="5400"/>
            </a:lvl8pPr>
            <a:lvl9pPr marL="9846310" indent="0">
              <a:buNone/>
              <a:defRPr sz="5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50379" y="10735919"/>
            <a:ext cx="14847570" cy="1609912"/>
          </a:xfrm>
        </p:spPr>
        <p:txBody>
          <a:bodyPr/>
          <a:lstStyle>
            <a:lvl1pPr marL="0" indent="0">
              <a:buNone/>
              <a:defRPr sz="3800"/>
            </a:lvl1pPr>
            <a:lvl2pPr marL="1230630" indent="0">
              <a:buNone/>
              <a:defRPr sz="3200"/>
            </a:lvl2pPr>
            <a:lvl3pPr marL="2461895" indent="0">
              <a:buNone/>
              <a:defRPr sz="2700"/>
            </a:lvl3pPr>
            <a:lvl4pPr marL="3692525" indent="0">
              <a:buNone/>
              <a:defRPr sz="2400"/>
            </a:lvl4pPr>
            <a:lvl5pPr marL="4923155" indent="0">
              <a:buNone/>
              <a:defRPr sz="2400"/>
            </a:lvl5pPr>
            <a:lvl6pPr marL="6154420" indent="0">
              <a:buNone/>
              <a:defRPr sz="2400"/>
            </a:lvl6pPr>
            <a:lvl7pPr marL="7385050" indent="0">
              <a:buNone/>
              <a:defRPr sz="2400"/>
            </a:lvl7pPr>
            <a:lvl8pPr marL="8615680" indent="0">
              <a:buNone/>
              <a:defRPr sz="2400"/>
            </a:lvl8pPr>
            <a:lvl9pPr marL="984631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298" y="549338"/>
            <a:ext cx="22271355" cy="2286265"/>
          </a:xfrm>
          <a:prstGeom prst="rect">
            <a:avLst/>
          </a:prstGeom>
        </p:spPr>
        <p:txBody>
          <a:bodyPr vert="horz" lIns="246166" tIns="123083" rIns="246166" bIns="12308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298" y="3200773"/>
            <a:ext cx="22271355" cy="9052973"/>
          </a:xfrm>
          <a:prstGeom prst="rect">
            <a:avLst/>
          </a:prstGeom>
        </p:spPr>
        <p:txBody>
          <a:bodyPr vert="horz" lIns="246166" tIns="123083" rIns="246166" bIns="12308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297" y="12714173"/>
            <a:ext cx="5774055" cy="730335"/>
          </a:xfrm>
          <a:prstGeom prst="rect">
            <a:avLst/>
          </a:prstGeom>
        </p:spPr>
        <p:txBody>
          <a:bodyPr vert="horz" lIns="246166" tIns="123083" rIns="246166" bIns="123083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7621-AFF9-41E5-A578-AA326B58DB1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454866" y="12714173"/>
            <a:ext cx="7836218" cy="730335"/>
          </a:xfrm>
          <a:prstGeom prst="rect">
            <a:avLst/>
          </a:prstGeom>
        </p:spPr>
        <p:txBody>
          <a:bodyPr vert="horz" lIns="246166" tIns="123083" rIns="246166" bIns="123083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734598" y="12714173"/>
            <a:ext cx="5774055" cy="730335"/>
          </a:xfrm>
          <a:prstGeom prst="rect">
            <a:avLst/>
          </a:prstGeom>
        </p:spPr>
        <p:txBody>
          <a:bodyPr vert="horz" lIns="246166" tIns="123083" rIns="246166" bIns="123083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E1CA-8209-489B-9B9A-BB2DA01301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1260" rtl="0" eaLnBrk="1" latinLnBrk="0" hangingPunct="1">
        <a:spcBef>
          <a:spcPct val="0"/>
        </a:spcBef>
        <a:buNone/>
        <a:defRPr sz="1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3290" indent="-923290" algn="l" defTabSz="2461260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0250" indent="-768985" algn="l" defTabSz="2461260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77210" indent="-615315" algn="l" defTabSz="246126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07840" indent="-615315" algn="l" defTabSz="2461260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38470" indent="-615315" algn="l" defTabSz="2461260" rtl="0" eaLnBrk="1" latinLnBrk="0" hangingPunct="1">
        <a:spcBef>
          <a:spcPct val="20000"/>
        </a:spcBef>
        <a:buFont typeface="Arial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69735" indent="-615315" algn="l" defTabSz="246126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00365" indent="-615315" algn="l" defTabSz="246126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30995" indent="-615315" algn="l" defTabSz="246126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62260" indent="-615315" algn="l" defTabSz="246126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6126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30630" algn="l" defTabSz="246126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61895" algn="l" defTabSz="246126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92525" algn="l" defTabSz="246126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23155" algn="l" defTabSz="246126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154420" algn="l" defTabSz="246126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85050" algn="l" defTabSz="246126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615680" algn="l" defTabSz="246126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846310" algn="l" defTabSz="246126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内部会议图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12401" y="3488"/>
            <a:ext cx="24380954" cy="1371428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685343" y="5202610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代供销平台</a:t>
            </a:r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4320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产品管理</a:t>
            </a:r>
            <a:r>
              <a:rPr lang="en-US" altLang="zh-CN" dirty="0" smtClean="0">
                <a:latin typeface="Hiragino Sans GB W6" pitchFamily="34" charset="-122"/>
                <a:ea typeface="Hiragino Sans GB W6" pitchFamily="34" charset="-122"/>
              </a:rPr>
              <a:t>&amp;</a:t>
            </a:r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发布</a:t>
            </a:r>
            <a:endParaRPr lang="zh-CN" altLang="en-US" dirty="0">
              <a:latin typeface="Hiragino Sans GB W6" pitchFamily="34" charset="-122"/>
              <a:ea typeface="Hiragino Sans GB W6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831" y="3114378"/>
            <a:ext cx="203062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对于通过审核的单产品和刚组合完成的产品，运营人员需要给不同的渠道设置相应的政策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产品管理模块主要提供查看供应端原始政策、设置给下游分销商政策的功能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通过启用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禁用政策可以控制产品在渠道中的可见性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91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用户管理</a:t>
            </a:r>
            <a:endParaRPr lang="zh-CN" altLang="en-US" dirty="0">
              <a:latin typeface="Hiragino Sans GB W6" pitchFamily="34" charset="-122"/>
              <a:ea typeface="Hiragino Sans GB W6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831" y="3114378"/>
            <a:ext cx="20306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管理员可以在用户管理模块创建用户，并为每个用户分配相应的权限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07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发布单产品流程</a:t>
            </a:r>
            <a:endParaRPr lang="zh-CN" altLang="en-US" dirty="0">
              <a:latin typeface="Hiragino Sans GB W6" pitchFamily="34" charset="-122"/>
              <a:ea typeface="Hiragino Sans GB W6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95" y="3762450"/>
            <a:ext cx="14833648" cy="65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发布联票流程</a:t>
            </a:r>
            <a:endParaRPr lang="zh-CN" altLang="en-US" dirty="0">
              <a:latin typeface="Hiragino Sans GB W6" pitchFamily="34" charset="-122"/>
              <a:ea typeface="Hiragino Sans GB W6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127" y="3906466"/>
            <a:ext cx="14761640" cy="62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8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发布组合</a:t>
            </a:r>
            <a:r>
              <a:rPr lang="zh-CN" altLang="en-US" dirty="0">
                <a:latin typeface="Hiragino Sans GB W6" pitchFamily="34" charset="-122"/>
                <a:ea typeface="Hiragino Sans GB W6" pitchFamily="34" charset="-122"/>
              </a:rPr>
              <a:t>产品</a:t>
            </a:r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流程</a:t>
            </a:r>
            <a:endParaRPr lang="zh-CN" altLang="en-US" dirty="0">
              <a:latin typeface="Hiragino Sans GB W6" pitchFamily="34" charset="-122"/>
              <a:ea typeface="Hiragino Sans GB W6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39927" y="1157830"/>
            <a:ext cx="158318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688"/>
              </p:ext>
            </p:extLst>
          </p:nvPr>
        </p:nvGraphicFramePr>
        <p:xfrm>
          <a:off x="10745161" y="162050"/>
          <a:ext cx="2275886" cy="13546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1000103" imgH="5953198" progId="Visio.Drawing.15">
                  <p:embed/>
                </p:oleObj>
              </mc:Choice>
              <mc:Fallback>
                <p:oleObj name="Visio" r:id="rId3" imgW="1000103" imgH="595319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5161" y="162050"/>
                        <a:ext cx="2275886" cy="13546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42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后续规划</a:t>
            </a:r>
            <a:endParaRPr lang="zh-CN" altLang="en-US" dirty="0">
              <a:latin typeface="Hiragino Sans GB W6" pitchFamily="34" charset="-122"/>
              <a:ea typeface="Hiragino Sans GB W6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831" y="3114378"/>
            <a:ext cx="20306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继续增加对新产品的支持，如组合产品等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使代供销平台能在不进行开发（或少量开发）的情况下适应新业务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43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白底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1" y="0"/>
            <a:ext cx="24738805" cy="13717588"/>
          </a:xfrm>
          <a:prstGeom prst="rect">
            <a:avLst/>
          </a:prstGeom>
        </p:spPr>
      </p:pic>
      <p:pic>
        <p:nvPicPr>
          <p:cNvPr id="7" name="图片 6" descr="魔方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901879" y="3126049"/>
            <a:ext cx="2839248" cy="28738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91952" y="6575986"/>
            <a:ext cx="73548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0" dirty="0" smtClean="0">
                <a:latin typeface="Hiragino Sans GB W6" pitchFamily="34" charset="-122"/>
                <a:ea typeface="Hiragino Sans GB W6" pitchFamily="34" charset="-122"/>
              </a:rPr>
              <a:t>THANKS</a:t>
            </a:r>
            <a:endParaRPr lang="zh-CN" altLang="en-US" sz="12000" dirty="0">
              <a:latin typeface="Hiragino Sans GB W6" pitchFamily="34" charset="-122"/>
              <a:ea typeface="Hiragino Sans GB W6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iragino Sans GB W6" pitchFamily="34" charset="-122"/>
                <a:ea typeface="Hiragino Sans GB W6" pitchFamily="34" charset="-122"/>
              </a:rPr>
              <a:t>摘要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19847" y="3114378"/>
            <a:ext cx="202342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功能及流程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后续规划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6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iragino Sans GB W6" pitchFamily="34" charset="-122"/>
                <a:ea typeface="Hiragino Sans GB W6" pitchFamily="34" charset="-122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19847" y="3114378"/>
            <a:ext cx="202342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票之家是技术公司，只能做技术平台。要真正介入旅游行业，必须有相应的资质，所以我们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注册了魔方旅游（魔方国际旅行社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魔方旅游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是基于票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家平台技术支撑的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超级运营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商，代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供销平台实际上是魔方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旅游的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后台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endParaRPr lang="en-US" altLang="zh-CN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主要的商业模式是赚取差价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iragino Sans GB W6" pitchFamily="34" charset="-122"/>
                <a:ea typeface="Hiragino Sans GB W6" pitchFamily="34" charset="-122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19847" y="3114378"/>
            <a:ext cx="2023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代供销平台为运营人员提供供应、分销、代理的功能支持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产品包括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：景点、演艺、线路、旅拍、特产、班车、包车、特色餐饮、导游、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住宿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组合产品包括：联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票以及后续的各品类大组合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政策主要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包括两方面：价格及返利、对应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渠道</a:t>
            </a:r>
          </a:p>
        </p:txBody>
      </p:sp>
    </p:spTree>
    <p:extLst>
      <p:ext uri="{BB962C8B-B14F-4D97-AF65-F5344CB8AC3E}">
        <p14:creationId xmlns:p14="http://schemas.microsoft.com/office/powerpoint/2010/main" val="36095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Hiragino Sans GB W6" pitchFamily="34" charset="-122"/>
                <a:ea typeface="Hiragino Sans GB W6" pitchFamily="34" charset="-122"/>
              </a:rPr>
              <a:t>代供销平台在公司产品体系中的位置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279" y="1965140"/>
            <a:ext cx="12160712" cy="115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主要功能</a:t>
            </a:r>
            <a:endParaRPr lang="zh-CN" altLang="en-US" dirty="0">
              <a:latin typeface="Hiragino Sans GB W6" pitchFamily="34" charset="-122"/>
              <a:ea typeface="Hiragino Sans GB W6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831" y="3114378"/>
            <a:ext cx="2030625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渠道管理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产品审核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产品组合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产品管理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AutoNum type="arabicPeriod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AutoNum type="arabicPeriod"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4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渠道管理</a:t>
            </a:r>
            <a:endParaRPr lang="zh-CN" altLang="en-US" dirty="0">
              <a:latin typeface="Hiragino Sans GB W6" pitchFamily="34" charset="-122"/>
              <a:ea typeface="Hiragino Sans GB W6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831" y="3114378"/>
            <a:ext cx="2030625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渠道是分销商的分类方式。运营人员可以把同一类型的分销商放到一个渠道中，通过渠道实现对分销商的管理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US" altLang="zh-CN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渠道管理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模块主要提供以下功能：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5030" lvl="1" indent="-91440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新增渠道</a:t>
            </a:r>
            <a:endParaRPr lang="en-US" altLang="zh-CN" sz="4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145030" lvl="1" indent="-91440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管理渠道中的分销商</a:t>
            </a:r>
            <a:endParaRPr lang="en-US" altLang="zh-CN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42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产品审核</a:t>
            </a:r>
            <a:endParaRPr lang="zh-CN" altLang="en-US" dirty="0">
              <a:latin typeface="Hiragino Sans GB W6" pitchFamily="34" charset="-122"/>
              <a:ea typeface="Hiragino Sans GB W6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831" y="3114378"/>
            <a:ext cx="203062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供应商提交一个产品（及其政策）给魔方旅游后，该会出现在待审核列表中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在产品审核模块中，运营人员可以看到每个产品（及其政策）的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详细信息并根据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与供应商沟通的情况来通过或者拒绝这个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只有通过审核的产品才能被分发给下游分销商，或者组合成为组合产品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39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2" y="882130"/>
            <a:ext cx="1800000" cy="12600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9"/>
          <p:cNvSpPr txBox="1"/>
          <p:nvPr/>
        </p:nvSpPr>
        <p:spPr>
          <a:xfrm>
            <a:off x="1891969" y="115783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Hiragino Sans GB W6" pitchFamily="34" charset="-122"/>
                <a:ea typeface="Hiragino Sans GB W6" pitchFamily="34" charset="-122"/>
              </a:rPr>
              <a:t>产品组合</a:t>
            </a:r>
            <a:endParaRPr lang="zh-CN" altLang="en-US" dirty="0">
              <a:latin typeface="Hiragino Sans GB W6" pitchFamily="34" charset="-122"/>
              <a:ea typeface="Hiragino Sans GB W6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831" y="3114378"/>
            <a:ext cx="203062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魔方旅游可以把供应商提交的单产品组合成为新的组合产品，然后发布给下游分销商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在产品组合模块中，运营人员可以根据规则选择相应的单产品进行组合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76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22436</TotalTime>
  <Words>465</Words>
  <Application>Microsoft Office PowerPoint</Application>
  <PresentationFormat>自定义</PresentationFormat>
  <Paragraphs>65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Hiragino Sans GB W6</vt:lpstr>
      <vt:lpstr>宋体</vt:lpstr>
      <vt:lpstr>微软雅黑</vt:lpstr>
      <vt:lpstr>微软雅黑 Light</vt:lpstr>
      <vt:lpstr>Arial</vt:lpstr>
      <vt:lpstr>Calibri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leanjoker</cp:lastModifiedBy>
  <cp:revision>384</cp:revision>
  <dcterms:created xsi:type="dcterms:W3CDTF">2015-12-02T03:44:00Z</dcterms:created>
  <dcterms:modified xsi:type="dcterms:W3CDTF">2016-06-22T03:14:53Z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