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650" r:id="rId6"/>
  </p:sldMasterIdLst>
  <p:notesMasterIdLst>
    <p:notesMasterId r:id="rId83"/>
  </p:notesMasterIdLst>
  <p:handoutMasterIdLst>
    <p:handoutMasterId r:id="rId84"/>
  </p:handoutMasterIdLst>
  <p:sldIdLst>
    <p:sldId id="894" r:id="rId7"/>
    <p:sldId id="918" r:id="rId8"/>
    <p:sldId id="908" r:id="rId9"/>
    <p:sldId id="1438" r:id="rId10"/>
    <p:sldId id="1575" r:id="rId11"/>
    <p:sldId id="1577" r:id="rId12"/>
    <p:sldId id="1578" r:id="rId13"/>
    <p:sldId id="1659" r:id="rId14"/>
    <p:sldId id="930" r:id="rId15"/>
    <p:sldId id="1576" r:id="rId16"/>
    <p:sldId id="1574" r:id="rId17"/>
    <p:sldId id="1285" r:id="rId18"/>
    <p:sldId id="1571" r:id="rId19"/>
    <p:sldId id="1573" r:id="rId20"/>
    <p:sldId id="1349" r:id="rId21"/>
    <p:sldId id="910" r:id="rId22"/>
    <p:sldId id="906" r:id="rId23"/>
    <p:sldId id="1582" r:id="rId24"/>
    <p:sldId id="1584" r:id="rId25"/>
    <p:sldId id="1351" r:id="rId26"/>
    <p:sldId id="1628" r:id="rId27"/>
    <p:sldId id="1629" r:id="rId28"/>
    <p:sldId id="1630" r:id="rId29"/>
    <p:sldId id="1631" r:id="rId30"/>
    <p:sldId id="1632" r:id="rId31"/>
    <p:sldId id="1649" r:id="rId32"/>
    <p:sldId id="1650" r:id="rId33"/>
    <p:sldId id="1633" r:id="rId34"/>
    <p:sldId id="1634" r:id="rId35"/>
    <p:sldId id="1635" r:id="rId36"/>
    <p:sldId id="1636" r:id="rId37"/>
    <p:sldId id="1637" r:id="rId38"/>
    <p:sldId id="1638" r:id="rId39"/>
    <p:sldId id="1647" r:id="rId40"/>
    <p:sldId id="1639" r:id="rId41"/>
    <p:sldId id="1640" r:id="rId42"/>
    <p:sldId id="1641" r:id="rId43"/>
    <p:sldId id="1642" r:id="rId44"/>
    <p:sldId id="1643" r:id="rId45"/>
    <p:sldId id="1644" r:id="rId46"/>
    <p:sldId id="1646" r:id="rId47"/>
    <p:sldId id="1579" r:id="rId48"/>
    <p:sldId id="1585" r:id="rId49"/>
    <p:sldId id="1586" r:id="rId50"/>
    <p:sldId id="1587" r:id="rId51"/>
    <p:sldId id="1589" r:id="rId52"/>
    <p:sldId id="1590" r:id="rId53"/>
    <p:sldId id="1591" r:id="rId54"/>
    <p:sldId id="1592" r:id="rId55"/>
    <p:sldId id="1593" r:id="rId56"/>
    <p:sldId id="1594" r:id="rId57"/>
    <p:sldId id="1595" r:id="rId58"/>
    <p:sldId id="1627" r:id="rId59"/>
    <p:sldId id="1596" r:id="rId60"/>
    <p:sldId id="1597" r:id="rId61"/>
    <p:sldId id="1598" r:id="rId62"/>
    <p:sldId id="1600" r:id="rId63"/>
    <p:sldId id="1601" r:id="rId64"/>
    <p:sldId id="1603" r:id="rId65"/>
    <p:sldId id="1604" r:id="rId66"/>
    <p:sldId id="1605" r:id="rId67"/>
    <p:sldId id="1660" r:id="rId68"/>
    <p:sldId id="1606" r:id="rId69"/>
    <p:sldId id="1607" r:id="rId70"/>
    <p:sldId id="1622" r:id="rId71"/>
    <p:sldId id="1625" r:id="rId72"/>
    <p:sldId id="1648" r:id="rId73"/>
    <p:sldId id="1623" r:id="rId74"/>
    <p:sldId id="1624" r:id="rId75"/>
    <p:sldId id="1651" r:id="rId76"/>
    <p:sldId id="1654" r:id="rId77"/>
    <p:sldId id="1653" r:id="rId78"/>
    <p:sldId id="1655" r:id="rId79"/>
    <p:sldId id="1656" r:id="rId80"/>
    <p:sldId id="1657" r:id="rId81"/>
    <p:sldId id="1658" r:id="rId82"/>
  </p:sldIdLst>
  <p:sldSz cx="9144000" cy="6858000" type="screen4x3"/>
  <p:notesSz cx="6667500" cy="99044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小锋 lixiaofeng (99999)" initials="李小锋" lastIdx="7" clrIdx="0"/>
  <p:cmAuthor id="2" name="Jck" initials="J" lastIdx="1" clrIdx="1">
    <p:extLst>
      <p:ext uri="{19B8F6BF-5375-455C-9EA6-DF929625EA0E}">
        <p15:presenceInfo xmlns:p15="http://schemas.microsoft.com/office/powerpoint/2012/main" userId="J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921A"/>
    <a:srgbClr val="147214"/>
    <a:srgbClr val="90C0F4"/>
    <a:srgbClr val="199519"/>
    <a:srgbClr val="9DEBF3"/>
    <a:srgbClr val="CAF6CA"/>
    <a:srgbClr val="C8E5DC"/>
    <a:srgbClr val="105C10"/>
    <a:srgbClr val="E59139"/>
    <a:srgbClr val="6B9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68525" autoAdjust="0"/>
  </p:normalViewPr>
  <p:slideViewPr>
    <p:cSldViewPr>
      <p:cViewPr varScale="1">
        <p:scale>
          <a:sx n="51" d="100"/>
          <a:sy n="51" d="100"/>
        </p:scale>
        <p:origin x="197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797"/>
    </p:cViewPr>
  </p:sorterViewPr>
  <p:notesViewPr>
    <p:cSldViewPr>
      <p:cViewPr varScale="1">
        <p:scale>
          <a:sx n="62" d="100"/>
          <a:sy n="62" d="100"/>
        </p:scale>
        <p:origin x="3264" y="72"/>
      </p:cViewPr>
      <p:guideLst>
        <p:guide orient="horz" pos="3120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1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viewProps" Target="viewProps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90" tIns="45295" rIns="90590" bIns="4529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90" tIns="45295" rIns="90590" bIns="452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90" tIns="45295" rIns="90590" bIns="4529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09113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90" tIns="45295" rIns="90590" bIns="452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A8D099-F0AD-4FBB-A633-73E3C4250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604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90" tIns="45295" rIns="90590" bIns="4529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90" tIns="45295" rIns="90590" bIns="452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8838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05350"/>
            <a:ext cx="53340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90" tIns="45295" rIns="90590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90" tIns="45295" rIns="90590" bIns="4529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075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90" tIns="45295" rIns="90590" bIns="452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F900D8-0A45-4F1D-B9CF-08FC517D8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015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343D86F-8BB9-4C8C-995B-828DD79911E2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1306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结算模式的确定：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供应商能开发票：采购模式</a:t>
            </a:r>
            <a:endParaRPr lang="en-US" altLang="zh-CN" dirty="0" smtClean="0"/>
          </a:p>
          <a:p>
            <a:r>
              <a:rPr lang="zh-CN" altLang="en-US" dirty="0" smtClean="0"/>
              <a:t>供应商不能开发票：平台模式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组合产品任一供应商能开发票：采购模式</a:t>
            </a:r>
            <a:endParaRPr lang="en-US" altLang="zh-CN" dirty="0" smtClean="0"/>
          </a:p>
          <a:p>
            <a:r>
              <a:rPr lang="zh-CN" altLang="en-US" dirty="0" smtClean="0"/>
              <a:t>组合产品中所有供应商不能开发票：平台模式</a:t>
            </a:r>
            <a:endParaRPr lang="en-US" altLang="zh-CN" dirty="0" smtClean="0"/>
          </a:p>
          <a:p>
            <a:r>
              <a:rPr lang="zh-CN" altLang="en-US" dirty="0" smtClean="0"/>
              <a:t>供应商发布的满减活动，满赠不能到具体</a:t>
            </a:r>
            <a:r>
              <a:rPr lang="zh-CN" altLang="en-US" baseline="0" dirty="0" smtClean="0"/>
              <a:t>产品，魔方的收入成本如何核算？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4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结算单上体现供代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分代的账扣、导游管理层级的积分</a:t>
            </a:r>
            <a:endParaRPr lang="en-US" altLang="zh-CN" dirty="0" smtClean="0"/>
          </a:p>
          <a:p>
            <a:r>
              <a:rPr lang="zh-CN" altLang="en-US" dirty="0" smtClean="0"/>
              <a:t>金币目前等同于返利金，满减满赠已经存在</a:t>
            </a:r>
            <a:endParaRPr lang="en-US" altLang="zh-CN" dirty="0" smtClean="0"/>
          </a:p>
          <a:p>
            <a:r>
              <a:rPr lang="zh-CN" altLang="en-US" dirty="0" smtClean="0"/>
              <a:t>预收</a:t>
            </a:r>
            <a:r>
              <a:rPr lang="en-US" altLang="zh-CN" dirty="0" smtClean="0"/>
              <a:t>_</a:t>
            </a:r>
            <a:r>
              <a:rPr lang="zh-CN" altLang="en-US" dirty="0" smtClean="0"/>
              <a:t>其它：对应的是分销商的返利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8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一共是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条业务线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收款单来源：手工创建（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预存、供应商返现）、支付中心导入（订单支付、退票、分销商提现）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分销商提现通过退款方式处理，后续要单独对提现流程进行描述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发票管理：比较独立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605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各产品线有独立的业务系统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分销商对账的可能性非常低，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检票后即进行结算，账户更新进入冻结账户，</a:t>
            </a:r>
            <a:r>
              <a:rPr lang="zh-CN" altLang="en-US" dirty="0" smtClean="0"/>
              <a:t>财务每日审核结算单，账户可用，按账期推送账单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对于已结算的订单又发生了退票退款，业务系统传递负数订单进行结算单（明确到分销商和供应商），财务确定后续退款事项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83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6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95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660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086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378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10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939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479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9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678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211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魔方旅游第三方账户的资金</a:t>
            </a:r>
            <a:r>
              <a:rPr lang="zh-CN" altLang="en-US" sz="1200" baseline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转存，结算系统不考虑</a:t>
            </a:r>
            <a:endParaRPr lang="en-US" altLang="zh-CN" sz="1200" baseline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对于同账号多角色的情况，当使用分销商角色支付时，可用余额</a:t>
            </a:r>
            <a:r>
              <a:rPr lang="en-US" altLang="zh-CN" sz="1200" baseline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baseline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分销商可用</a:t>
            </a:r>
            <a:r>
              <a:rPr lang="zh-CN" altLang="en-US" sz="1200" baseline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</a:t>
            </a:r>
            <a:r>
              <a:rPr lang="en-US" altLang="zh-CN" sz="1200" baseline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aseline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供应商应收</a:t>
            </a:r>
            <a:r>
              <a:rPr lang="zh-CN" altLang="en-US" sz="1200" baseline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，先使用分销商可用余额，不足</a:t>
            </a:r>
            <a:r>
              <a:rPr lang="zh-CN" altLang="en-US" sz="1200" baseline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再使用供应商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04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需要确定支付系统能够给出上述字段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41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177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109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收款单现金流量表项的确认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50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35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472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773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204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19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071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540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316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466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550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042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50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9759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29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4391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691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手工增加结算单：对账中发生纠纷，如果是结算有误，原结算单不能修改，需手工增加结算单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结算后更新账户信息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冻结；对账后更新账户信息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可用，供应商此时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可以提现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1327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91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已生成的结算单，不能取消或更改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检票后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立刻结算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630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返佣类型：金币、红包、积分、券、加点返积分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7955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9397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9288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订单上需要</a:t>
            </a:r>
            <a:r>
              <a:rPr lang="zh-CN" altLang="en-US" sz="12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带出供应商、供应商代理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、北京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成都魔方旅游、北京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成都票之家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手工创建结算单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05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zh-CN" altLang="en-US" dirty="0" smtClean="0"/>
              <a:t>逾期是否可退：要看供应商的规定；不能直接变更为</a:t>
            </a:r>
            <a:r>
              <a:rPr lang="zh-CN" altLang="en-US" baseline="0" dirty="0" smtClean="0"/>
              <a:t>已检状态</a:t>
            </a:r>
            <a:endParaRPr lang="en-US" altLang="zh-CN" dirty="0" smtClean="0"/>
          </a:p>
          <a:p>
            <a:pPr fontAlgn="ctr"/>
            <a:r>
              <a:rPr lang="zh-CN" altLang="en-US" dirty="0" smtClean="0"/>
              <a:t>退票有两种：全额退、供应商</a:t>
            </a:r>
            <a:r>
              <a:rPr lang="en-US" altLang="zh-CN" dirty="0" smtClean="0"/>
              <a:t>/</a:t>
            </a:r>
            <a:r>
              <a:rPr lang="zh-CN" altLang="en-US" dirty="0" smtClean="0"/>
              <a:t>魔方扣手续费</a:t>
            </a:r>
            <a:endParaRPr lang="en-US" altLang="zh-CN" dirty="0" smtClean="0"/>
          </a:p>
          <a:p>
            <a:pPr fontAlgn="ctr"/>
            <a:r>
              <a:rPr lang="zh-CN" altLang="en-US" dirty="0" smtClean="0"/>
              <a:t>通过第三方支付的，第三方会收取交易手续费（由魔方承担）；退款时不会退这部分手续费。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9640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6685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对账单是否还需要经过审核？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4244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0545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5669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3835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2809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534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7881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086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10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除线下窗口外，其他订单资金都会进入魔方账户，即需要参与结算对账，也都需要收取平台费</a:t>
            </a:r>
            <a:endParaRPr lang="en-US" altLang="zh-CN" dirty="0" smtClean="0"/>
          </a:p>
          <a:p>
            <a:r>
              <a:rPr lang="zh-CN" altLang="en-US" dirty="0" smtClean="0"/>
              <a:t>线下窗口这部分，也需要收取平台使用费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200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6579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7910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8082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8994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7447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7561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财务对收入成本核算维度：到产品线即可，不到明细产品名称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8407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财务对收入成本核算维度：到产品线即可，不到明细产品名称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待财务确认：魔方发布的满减活动，财务核算至费用；发布的红包</a:t>
            </a:r>
            <a:r>
              <a:rPr lang="en-US" altLang="zh-CN" dirty="0" smtClean="0"/>
              <a:t>/</a:t>
            </a:r>
            <a:r>
              <a:rPr lang="zh-CN" altLang="en-US" dirty="0" smtClean="0"/>
              <a:t>券</a:t>
            </a:r>
            <a:r>
              <a:rPr lang="en-US" altLang="zh-CN" dirty="0" smtClean="0"/>
              <a:t>/</a:t>
            </a:r>
            <a:r>
              <a:rPr lang="zh-CN" altLang="en-US" dirty="0" smtClean="0"/>
              <a:t>积分，直接递减收入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27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7734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61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平台模式下，对分销商的返利只能是前返；如果存在后返，就会有分销商支付时抵减的问题，就会产生预收</a:t>
            </a:r>
            <a:r>
              <a:rPr lang="en-US" altLang="zh-CN" dirty="0" smtClean="0"/>
              <a:t>_</a:t>
            </a:r>
            <a:r>
              <a:rPr lang="zh-CN" altLang="en-US" dirty="0" smtClean="0"/>
              <a:t>返利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8736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5299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712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159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962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69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769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该笔分录，当组合产品时存在问题，待与财务讨论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3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分销商下单时，使用的营销活动</a:t>
            </a:r>
            <a:r>
              <a:rPr lang="zh-CN" altLang="en-US" baseline="0" dirty="0" smtClean="0"/>
              <a:t>可能是供应商发布的，也可能是魔方平台发布的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02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线下窗口销售，不进行结算，在前端业务系统产生信息流即可。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900D8-0A45-4F1D-B9CF-08FC517D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6207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8527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42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801688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225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801688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18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8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28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9200"/>
            <a:ext cx="8229600" cy="4175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104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042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41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530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996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42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21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267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914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91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46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14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810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31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22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879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019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005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514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801688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310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860" y="430065"/>
            <a:ext cx="82296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 flipV="1">
            <a:off x="0" y="862013"/>
            <a:ext cx="8243888" cy="0"/>
          </a:xfrm>
          <a:prstGeom prst="line">
            <a:avLst/>
          </a:prstGeom>
          <a:noFill/>
          <a:ln w="38100">
            <a:solidFill>
              <a:srgbClr val="1995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78" r:id="rId1"/>
    <p:sldLayoutId id="2147486654" r:id="rId2"/>
    <p:sldLayoutId id="2147486655" r:id="rId3"/>
    <p:sldLayoutId id="2147486656" r:id="rId4"/>
    <p:sldLayoutId id="2147486657" r:id="rId5"/>
    <p:sldLayoutId id="2147486658" r:id="rId6"/>
    <p:sldLayoutId id="2147486659" r:id="rId7"/>
    <p:sldLayoutId id="2147486660" r:id="rId8"/>
    <p:sldLayoutId id="2147486661" r:id="rId9"/>
    <p:sldLayoutId id="2147486662" r:id="rId10"/>
    <p:sldLayoutId id="2147486663" r:id="rId11"/>
    <p:sldLayoutId id="2147486664" r:id="rId12"/>
    <p:sldLayoutId id="2147486665" r:id="rId13"/>
    <p:sldLayoutId id="2147486666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ü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5460" y="6531726"/>
            <a:ext cx="51440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67" r:id="rId1"/>
    <p:sldLayoutId id="2147486668" r:id="rId2"/>
    <p:sldLayoutId id="2147486669" r:id="rId3"/>
    <p:sldLayoutId id="2147486670" r:id="rId4"/>
    <p:sldLayoutId id="2147486671" r:id="rId5"/>
    <p:sldLayoutId id="2147486672" r:id="rId6"/>
    <p:sldLayoutId id="2147486673" r:id="rId7"/>
    <p:sldLayoutId id="2147486674" r:id="rId8"/>
    <p:sldLayoutId id="2147486675" r:id="rId9"/>
    <p:sldLayoutId id="2147486676" r:id="rId10"/>
    <p:sldLayoutId id="214748667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" y="15488"/>
            <a:ext cx="9065969" cy="44373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-26700" y="3427025"/>
            <a:ext cx="9144000" cy="2930026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7664" y="4452788"/>
            <a:ext cx="59766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b="1" dirty="0">
                <a:solidFill>
                  <a:srgbClr val="147214"/>
                </a:solidFill>
                <a:latin typeface="Microsoft YaHei" charset="0"/>
                <a:ea typeface="Microsoft YaHei" charset="0"/>
                <a:cs typeface="Microsoft YaHei" charset="0"/>
              </a:rPr>
              <a:t>票之家</a:t>
            </a:r>
            <a:endParaRPr kumimoji="1" lang="en-US" altLang="zh-CN" sz="3200" b="1" dirty="0" smtClean="0">
              <a:solidFill>
                <a:srgbClr val="147214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3200" b="1" dirty="0" smtClean="0">
                <a:solidFill>
                  <a:srgbClr val="147214"/>
                </a:solidFill>
                <a:latin typeface="Microsoft YaHei" charset="0"/>
                <a:ea typeface="Microsoft YaHei" charset="0"/>
                <a:cs typeface="Microsoft YaHei" charset="0"/>
              </a:rPr>
              <a:t>结算平台</a:t>
            </a:r>
            <a:r>
              <a:rPr kumimoji="1" lang="zh-CN" altLang="en-US" sz="3200" b="1" dirty="0">
                <a:solidFill>
                  <a:srgbClr val="147214"/>
                </a:solidFill>
                <a:latin typeface="Microsoft YaHei" charset="0"/>
                <a:ea typeface="Microsoft YaHei" charset="0"/>
                <a:cs typeface="Microsoft YaHei" charset="0"/>
              </a:rPr>
              <a:t>详细</a:t>
            </a:r>
            <a:r>
              <a:rPr kumimoji="1" lang="zh-CN" altLang="en-US" sz="3200" b="1" dirty="0" smtClean="0">
                <a:solidFill>
                  <a:srgbClr val="147214"/>
                </a:solidFill>
                <a:latin typeface="Microsoft YaHei" charset="0"/>
                <a:ea typeface="Microsoft YaHei" charset="0"/>
                <a:cs typeface="Microsoft YaHei" charset="0"/>
              </a:rPr>
              <a:t>解决方案</a:t>
            </a:r>
          </a:p>
          <a:p>
            <a:pPr algn="ctr"/>
            <a:r>
              <a:rPr kumimoji="1" lang="en-US" altLang="zh-CN" sz="2800" b="1" dirty="0" smtClean="0">
                <a:solidFill>
                  <a:srgbClr val="147214"/>
                </a:solidFill>
                <a:latin typeface="Libian SC" charset="-122"/>
                <a:ea typeface="Libian SC" charset="-122"/>
                <a:cs typeface="Libian SC" charset="-122"/>
              </a:rPr>
              <a:t>2016-03</a:t>
            </a:r>
            <a:endParaRPr kumimoji="1" lang="zh-CN" altLang="en-US" sz="2800" b="1" dirty="0">
              <a:solidFill>
                <a:srgbClr val="147214"/>
              </a:solidFill>
              <a:latin typeface="Libian SC" charset="-122"/>
              <a:ea typeface="Libian SC" charset="-122"/>
              <a:cs typeface="Libian SC" charset="-122"/>
            </a:endParaRPr>
          </a:p>
        </p:txBody>
      </p:sp>
      <p:pic>
        <p:nvPicPr>
          <p:cNvPr id="14" name="图片 12" descr="风景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57" y="2688484"/>
            <a:ext cx="30003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hand_twinwood标志-[转换]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6088"/>
            <a:ext cx="2016224" cy="5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83" y="454738"/>
            <a:ext cx="2133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其他业务系统的改造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11560" y="923060"/>
            <a:ext cx="7344816" cy="57651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2000" b="1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5576" y="869801"/>
            <a:ext cx="69847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分销商系统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维护供应商属性：能否开票、代理商、使用费支付、佣金支付属性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维护分销商属性：代理商、管理层级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增加报表分析功能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订单系统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创建订单时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，确定核算单位、结算模式（平台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商下单后，在系统中同时创建采购订单和销售订单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红包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积分（不论定向还是通用），在下单时使用，绑定到具体产品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支付系统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支付时会有金币、供应商应收等进行抵扣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对各角色的账户重新设定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允许一个账号多角色，且共享余额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各产品系统、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修改（即个人钱包需按新的账户管理进行修改）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在账户处增加提现按钮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96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575556" y="921607"/>
            <a:ext cx="7344816" cy="57651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2000" b="1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结算管理系统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869801"/>
            <a:ext cx="69847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分销商账户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分销商代理账户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、欠款、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其它、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券、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积分、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红包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、赠票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供应商账户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供应商代理账户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应收、已收、已付、应付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佣金、应付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平台费、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券、积分、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红包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、赠票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魔方旅游账户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已收、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预收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预收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预存、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已付、预付、应收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佣金、赠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票、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券、积分、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红包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票之家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采购结算单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对账管理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供应商对账单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商对账单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资金管理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收款单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发票管理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收取发票登记台账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开具发票登记台账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报表统计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82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结算业务总体逻辑简图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216422" y="2348880"/>
            <a:ext cx="8409037" cy="2634680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zh-CN" sz="1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1074054" y="1124745"/>
            <a:ext cx="1391785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95"/>
          <p:cNvSpPr>
            <a:spLocks noChangeArrowheads="1"/>
          </p:cNvSpPr>
          <p:nvPr/>
        </p:nvSpPr>
        <p:spPr bwMode="auto">
          <a:xfrm>
            <a:off x="3923928" y="1124745"/>
            <a:ext cx="1391785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69771" y="1736249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20" name="Rectangle 95"/>
          <p:cNvSpPr>
            <a:spLocks noChangeArrowheads="1"/>
          </p:cNvSpPr>
          <p:nvPr/>
        </p:nvSpPr>
        <p:spPr bwMode="auto">
          <a:xfrm>
            <a:off x="1238872" y="2437295"/>
            <a:ext cx="1081215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收款单</a:t>
            </a:r>
            <a:endParaRPr lang="en-US" altLang="zh-CN" sz="1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95"/>
          <p:cNvSpPr>
            <a:spLocks noChangeArrowheads="1"/>
          </p:cNvSpPr>
          <p:nvPr/>
        </p:nvSpPr>
        <p:spPr bwMode="auto">
          <a:xfrm>
            <a:off x="3921590" y="4150452"/>
            <a:ext cx="1069981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发票管理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95"/>
          <p:cNvSpPr>
            <a:spLocks noChangeArrowheads="1"/>
          </p:cNvSpPr>
          <p:nvPr/>
        </p:nvSpPr>
        <p:spPr bwMode="auto">
          <a:xfrm>
            <a:off x="5348954" y="2485944"/>
            <a:ext cx="1069981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95"/>
          <p:cNvSpPr>
            <a:spLocks noChangeArrowheads="1"/>
          </p:cNvSpPr>
          <p:nvPr/>
        </p:nvSpPr>
        <p:spPr bwMode="auto">
          <a:xfrm>
            <a:off x="3995936" y="3447482"/>
            <a:ext cx="1740871" cy="3726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对账单</a:t>
            </a:r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indent="-230188" algn="ctr"/>
            <a:endParaRPr lang="en-US" altLang="zh-CN" sz="14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indent="-230188" algn="ctr"/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95"/>
          <p:cNvSpPr>
            <a:spLocks noChangeArrowheads="1"/>
          </p:cNvSpPr>
          <p:nvPr/>
        </p:nvSpPr>
        <p:spPr bwMode="auto">
          <a:xfrm>
            <a:off x="7205360" y="3437812"/>
            <a:ext cx="1069981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95"/>
          <p:cNvSpPr>
            <a:spLocks noChangeArrowheads="1"/>
          </p:cNvSpPr>
          <p:nvPr/>
        </p:nvSpPr>
        <p:spPr bwMode="auto">
          <a:xfrm>
            <a:off x="2771800" y="2534629"/>
            <a:ext cx="1069981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33" idx="3"/>
            <a:endCxn id="35" idx="1"/>
          </p:cNvCxnSpPr>
          <p:nvPr/>
        </p:nvCxnSpPr>
        <p:spPr bwMode="auto">
          <a:xfrm>
            <a:off x="5736807" y="3633794"/>
            <a:ext cx="1468553" cy="290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95"/>
          <p:cNvSpPr>
            <a:spLocks noChangeArrowheads="1"/>
          </p:cNvSpPr>
          <p:nvPr/>
        </p:nvSpPr>
        <p:spPr bwMode="auto">
          <a:xfrm>
            <a:off x="246175" y="5661248"/>
            <a:ext cx="6486065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en-US" altLang="zh-CN" sz="1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EBS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95"/>
          <p:cNvSpPr>
            <a:spLocks noChangeArrowheads="1"/>
          </p:cNvSpPr>
          <p:nvPr/>
        </p:nvSpPr>
        <p:spPr bwMode="auto">
          <a:xfrm>
            <a:off x="2781760" y="4149080"/>
            <a:ext cx="1069981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收入确认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95"/>
          <p:cNvSpPr>
            <a:spLocks noChangeArrowheads="1"/>
          </p:cNvSpPr>
          <p:nvPr/>
        </p:nvSpPr>
        <p:spPr bwMode="auto">
          <a:xfrm>
            <a:off x="1269771" y="4149080"/>
            <a:ext cx="1069981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收款核算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95"/>
          <p:cNvSpPr>
            <a:spLocks noChangeArrowheads="1"/>
          </p:cNvSpPr>
          <p:nvPr/>
        </p:nvSpPr>
        <p:spPr bwMode="auto">
          <a:xfrm>
            <a:off x="5348953" y="4229897"/>
            <a:ext cx="1069981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成本结转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 bwMode="auto">
          <a:xfrm>
            <a:off x="5899812" y="2887754"/>
            <a:ext cx="0" cy="134214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75" name="Rectangle 95"/>
          <p:cNvSpPr>
            <a:spLocks noChangeArrowheads="1"/>
          </p:cNvSpPr>
          <p:nvPr/>
        </p:nvSpPr>
        <p:spPr bwMode="auto">
          <a:xfrm>
            <a:off x="6637729" y="4228940"/>
            <a:ext cx="894599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肘形连接符 76"/>
          <p:cNvCxnSpPr>
            <a:stCxn id="35" idx="2"/>
            <a:endCxn id="75" idx="0"/>
          </p:cNvCxnSpPr>
          <p:nvPr/>
        </p:nvCxnSpPr>
        <p:spPr bwMode="auto">
          <a:xfrm rot="5400000">
            <a:off x="7216012" y="3704600"/>
            <a:ext cx="393357" cy="655322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85" name="肘形连接符 84"/>
          <p:cNvCxnSpPr>
            <a:stCxn id="63" idx="2"/>
            <a:endCxn id="61" idx="0"/>
          </p:cNvCxnSpPr>
          <p:nvPr/>
        </p:nvCxnSpPr>
        <p:spPr bwMode="auto">
          <a:xfrm rot="16200000" flipH="1">
            <a:off x="2845781" y="5017820"/>
            <a:ext cx="1114397" cy="172457"/>
          </a:xfrm>
          <a:prstGeom prst="bentConnector3">
            <a:avLst>
              <a:gd name="adj1" fmla="val 50000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肘形连接符 90"/>
          <p:cNvCxnSpPr>
            <a:stCxn id="69" idx="2"/>
            <a:endCxn id="61" idx="0"/>
          </p:cNvCxnSpPr>
          <p:nvPr/>
        </p:nvCxnSpPr>
        <p:spPr bwMode="auto">
          <a:xfrm rot="5400000">
            <a:off x="4169786" y="3947090"/>
            <a:ext cx="1033580" cy="2394736"/>
          </a:xfrm>
          <a:prstGeom prst="bentConnector3">
            <a:avLst>
              <a:gd name="adj1" fmla="val 53217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肘形连接符 93"/>
          <p:cNvCxnSpPr>
            <a:stCxn id="75" idx="2"/>
            <a:endCxn id="61" idx="0"/>
          </p:cNvCxnSpPr>
          <p:nvPr/>
        </p:nvCxnSpPr>
        <p:spPr bwMode="auto">
          <a:xfrm rot="5400000">
            <a:off x="4769851" y="3346069"/>
            <a:ext cx="1034537" cy="3595821"/>
          </a:xfrm>
          <a:prstGeom prst="bentConnector3">
            <a:avLst>
              <a:gd name="adj1" fmla="val 53214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文本框 94"/>
          <p:cNvSpPr txBox="1"/>
          <p:nvPr/>
        </p:nvSpPr>
        <p:spPr>
          <a:xfrm>
            <a:off x="2619071" y="5231801"/>
            <a:ext cx="92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会计分录</a:t>
            </a:r>
          </a:p>
        </p:txBody>
      </p:sp>
      <p:sp>
        <p:nvSpPr>
          <p:cNvPr id="99" name="椭圆 98"/>
          <p:cNvSpPr/>
          <p:nvPr/>
        </p:nvSpPr>
        <p:spPr bwMode="auto">
          <a:xfrm>
            <a:off x="911185" y="2524016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4427984" y="3181597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968020" y="4228939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2502584" y="2589142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5297580" y="4560380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6573721" y="4542190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6378608" y="2498795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4247526" y="3914413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>
            <a:stCxn id="7" idx="2"/>
            <a:endCxn id="20" idx="0"/>
          </p:cNvCxnSpPr>
          <p:nvPr/>
        </p:nvCxnSpPr>
        <p:spPr bwMode="auto">
          <a:xfrm rot="16200000" flipH="1">
            <a:off x="1406470" y="2064285"/>
            <a:ext cx="736486" cy="9533"/>
          </a:xfrm>
          <a:prstGeom prst="bentConnector3">
            <a:avLst>
              <a:gd name="adj1" fmla="val 50000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1727136" y="2883715"/>
            <a:ext cx="0" cy="1303069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4" name="直接箭头连接符 63"/>
          <p:cNvCxnSpPr>
            <a:stCxn id="36" idx="2"/>
            <a:endCxn id="63" idx="0"/>
          </p:cNvCxnSpPr>
          <p:nvPr/>
        </p:nvCxnSpPr>
        <p:spPr bwMode="auto">
          <a:xfrm>
            <a:off x="3306791" y="2932400"/>
            <a:ext cx="9960" cy="121668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肘形连接符 75"/>
          <p:cNvCxnSpPr>
            <a:stCxn id="67" idx="2"/>
            <a:endCxn id="61" idx="0"/>
          </p:cNvCxnSpPr>
          <p:nvPr/>
        </p:nvCxnSpPr>
        <p:spPr bwMode="auto">
          <a:xfrm rot="16200000" flipH="1">
            <a:off x="2089787" y="4261826"/>
            <a:ext cx="1114397" cy="1684446"/>
          </a:xfrm>
          <a:prstGeom prst="bentConnector3">
            <a:avLst>
              <a:gd name="adj1" fmla="val 54242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椭圆 97"/>
          <p:cNvSpPr/>
          <p:nvPr/>
        </p:nvSpPr>
        <p:spPr bwMode="auto">
          <a:xfrm>
            <a:off x="2483768" y="4228939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7305714" y="3151524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48953" y="16939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采购订单</a:t>
            </a:r>
          </a:p>
        </p:txBody>
      </p:sp>
      <p:cxnSp>
        <p:nvCxnSpPr>
          <p:cNvPr id="4" name="肘形连接符 3"/>
          <p:cNvCxnSpPr>
            <a:stCxn id="16" idx="2"/>
            <a:endCxn id="36" idx="0"/>
          </p:cNvCxnSpPr>
          <p:nvPr/>
        </p:nvCxnSpPr>
        <p:spPr bwMode="auto">
          <a:xfrm rot="5400000">
            <a:off x="3546396" y="1461204"/>
            <a:ext cx="833820" cy="1313030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肘形连接符 9"/>
          <p:cNvCxnSpPr>
            <a:stCxn id="16" idx="2"/>
            <a:endCxn id="28" idx="0"/>
          </p:cNvCxnSpPr>
          <p:nvPr/>
        </p:nvCxnSpPr>
        <p:spPr bwMode="auto">
          <a:xfrm rot="16200000" flipH="1">
            <a:off x="4859316" y="1461314"/>
            <a:ext cx="785135" cy="1264124"/>
          </a:xfrm>
          <a:prstGeom prst="bentConnector3">
            <a:avLst>
              <a:gd name="adj1" fmla="val 52283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肘形连接符 20"/>
          <p:cNvCxnSpPr>
            <a:stCxn id="36" idx="3"/>
            <a:endCxn id="33" idx="0"/>
          </p:cNvCxnSpPr>
          <p:nvPr/>
        </p:nvCxnSpPr>
        <p:spPr bwMode="auto">
          <a:xfrm>
            <a:off x="3841781" y="2733515"/>
            <a:ext cx="1024591" cy="713967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肘形连接符 29"/>
          <p:cNvCxnSpPr>
            <a:stCxn id="28" idx="1"/>
          </p:cNvCxnSpPr>
          <p:nvPr/>
        </p:nvCxnSpPr>
        <p:spPr bwMode="auto">
          <a:xfrm rot="10800000" flipV="1">
            <a:off x="4991572" y="2684830"/>
            <a:ext cx="357383" cy="752982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>
            <a:off x="4686576" y="3835582"/>
            <a:ext cx="0" cy="313498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3491127" y="170217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销售订单</a:t>
            </a:r>
          </a:p>
        </p:txBody>
      </p:sp>
    </p:spTree>
    <p:extLst>
      <p:ext uri="{BB962C8B-B14F-4D97-AF65-F5344CB8AC3E}">
        <p14:creationId xmlns:p14="http://schemas.microsoft.com/office/powerpoint/2010/main" val="1923788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6" grpId="0" animBg="1"/>
      <p:bldP spid="108" grpId="0" animBg="1"/>
      <p:bldP spid="109" grpId="0" animBg="1"/>
      <p:bldP spid="111" grpId="0" animBg="1"/>
      <p:bldP spid="112" grpId="0" animBg="1"/>
      <p:bldP spid="70" grpId="0" animBg="1"/>
      <p:bldP spid="72" grpId="0" animBg="1"/>
      <p:bldP spid="98" grpId="0" animBg="1"/>
      <p:bldP spid="1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整体逻辑图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" name="Rectangle 95"/>
          <p:cNvSpPr>
            <a:spLocks noChangeArrowheads="1"/>
          </p:cNvSpPr>
          <p:nvPr/>
        </p:nvSpPr>
        <p:spPr bwMode="auto">
          <a:xfrm>
            <a:off x="1772985" y="2493988"/>
            <a:ext cx="1862911" cy="3432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支付中心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ectangle 95"/>
          <p:cNvSpPr>
            <a:spLocks noChangeArrowheads="1"/>
          </p:cNvSpPr>
          <p:nvPr/>
        </p:nvSpPr>
        <p:spPr bwMode="auto">
          <a:xfrm>
            <a:off x="4287731" y="1196752"/>
            <a:ext cx="2294907" cy="707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订单系统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Rectangle 95"/>
          <p:cNvSpPr>
            <a:spLocks noChangeArrowheads="1"/>
          </p:cNvSpPr>
          <p:nvPr/>
        </p:nvSpPr>
        <p:spPr bwMode="auto">
          <a:xfrm>
            <a:off x="69598" y="3428999"/>
            <a:ext cx="6515706" cy="2069799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zh-CN" sz="1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-14489" y="1986172"/>
            <a:ext cx="68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已检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2982919" y="1953286"/>
            <a:ext cx="68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状态回写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2365498" y="2803904"/>
            <a:ext cx="52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收款信息</a:t>
            </a:r>
          </a:p>
        </p:txBody>
      </p:sp>
      <p:sp>
        <p:nvSpPr>
          <p:cNvPr id="157" name="Rectangle 95"/>
          <p:cNvSpPr>
            <a:spLocks noChangeArrowheads="1"/>
          </p:cNvSpPr>
          <p:nvPr/>
        </p:nvSpPr>
        <p:spPr bwMode="auto">
          <a:xfrm>
            <a:off x="132641" y="6084653"/>
            <a:ext cx="6449998" cy="5126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en-US" altLang="zh-CN" sz="1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EBS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4" name="直接箭头连接符 163"/>
          <p:cNvCxnSpPr/>
          <p:nvPr/>
        </p:nvCxnSpPr>
        <p:spPr bwMode="auto">
          <a:xfrm>
            <a:off x="5436096" y="4445931"/>
            <a:ext cx="0" cy="1575357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文本框 173"/>
          <p:cNvSpPr txBox="1"/>
          <p:nvPr/>
        </p:nvSpPr>
        <p:spPr>
          <a:xfrm>
            <a:off x="6804248" y="980728"/>
            <a:ext cx="24482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业务说明：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商的在线支付、退票、返利金提现统一由支付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导入结算系统。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渠道交易明细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和银行流水明细导入结算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系统，用于资金确认收款（各种收款来源都核对），财务入账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订单中心承接汇总各订单系统的信息，将订单信息分类后 ，同步至结算系统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销售结算按照一单一结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按账期生成对账单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传送各会计信息至总账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实物发票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台账管理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5" name="直接连接符 174"/>
          <p:cNvCxnSpPr/>
          <p:nvPr/>
        </p:nvCxnSpPr>
        <p:spPr bwMode="auto">
          <a:xfrm>
            <a:off x="6876256" y="1151113"/>
            <a:ext cx="0" cy="5553435"/>
          </a:xfrm>
          <a:prstGeom prst="line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47214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41" name="Rectangle 95"/>
          <p:cNvSpPr>
            <a:spLocks noChangeArrowheads="1"/>
          </p:cNvSpPr>
          <p:nvPr/>
        </p:nvSpPr>
        <p:spPr bwMode="auto">
          <a:xfrm>
            <a:off x="1357447" y="1203992"/>
            <a:ext cx="2278449" cy="6982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订单中心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 bwMode="auto">
          <a:xfrm flipH="1">
            <a:off x="3669998" y="1323947"/>
            <a:ext cx="541962" cy="463207"/>
          </a:xfrm>
          <a:prstGeom prst="rightArrow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归集</a:t>
            </a:r>
          </a:p>
        </p:txBody>
      </p:sp>
      <p:sp>
        <p:nvSpPr>
          <p:cNvPr id="50" name="Rectangle 95"/>
          <p:cNvSpPr>
            <a:spLocks noChangeArrowheads="1"/>
          </p:cNvSpPr>
          <p:nvPr/>
        </p:nvSpPr>
        <p:spPr bwMode="auto">
          <a:xfrm>
            <a:off x="4499992" y="2477235"/>
            <a:ext cx="1080120" cy="4320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外部系统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155"/>
          <p:cNvSpPr txBox="1"/>
          <p:nvPr/>
        </p:nvSpPr>
        <p:spPr>
          <a:xfrm>
            <a:off x="4644008" y="2909283"/>
            <a:ext cx="61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渠道明细</a:t>
            </a:r>
          </a:p>
        </p:txBody>
      </p:sp>
      <p:sp>
        <p:nvSpPr>
          <p:cNvPr id="54" name="文本框 155"/>
          <p:cNvSpPr txBox="1"/>
          <p:nvPr/>
        </p:nvSpPr>
        <p:spPr>
          <a:xfrm>
            <a:off x="5040248" y="2909283"/>
            <a:ext cx="61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银行流水</a:t>
            </a:r>
          </a:p>
        </p:txBody>
      </p:sp>
      <p:sp>
        <p:nvSpPr>
          <p:cNvPr id="55" name="Rectangle 95"/>
          <p:cNvSpPr>
            <a:spLocks noChangeArrowheads="1"/>
          </p:cNvSpPr>
          <p:nvPr/>
        </p:nvSpPr>
        <p:spPr bwMode="auto">
          <a:xfrm>
            <a:off x="4572000" y="3831898"/>
            <a:ext cx="1069981" cy="397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渠道明细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indent="-230188"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银行流水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95"/>
          <p:cNvSpPr>
            <a:spLocks noChangeArrowheads="1"/>
          </p:cNvSpPr>
          <p:nvPr/>
        </p:nvSpPr>
        <p:spPr bwMode="auto">
          <a:xfrm>
            <a:off x="79006" y="3885460"/>
            <a:ext cx="1069981" cy="2636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95"/>
          <p:cNvSpPr>
            <a:spLocks noChangeArrowheads="1"/>
          </p:cNvSpPr>
          <p:nvPr/>
        </p:nvSpPr>
        <p:spPr bwMode="auto">
          <a:xfrm>
            <a:off x="1168401" y="5169891"/>
            <a:ext cx="1099344" cy="2487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rot="16200000" flipH="1">
            <a:off x="259961" y="4428671"/>
            <a:ext cx="1142949" cy="583766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 95"/>
          <p:cNvSpPr>
            <a:spLocks noChangeArrowheads="1"/>
          </p:cNvSpPr>
          <p:nvPr/>
        </p:nvSpPr>
        <p:spPr bwMode="auto">
          <a:xfrm>
            <a:off x="2627784" y="3885460"/>
            <a:ext cx="1069981" cy="2636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213"/>
          <p:cNvSpPr txBox="1"/>
          <p:nvPr/>
        </p:nvSpPr>
        <p:spPr>
          <a:xfrm>
            <a:off x="585988" y="4916301"/>
            <a:ext cx="93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账期</a:t>
            </a:r>
            <a:r>
              <a:rPr lang="zh-CN" altLang="en-US" dirty="0" smtClean="0"/>
              <a:t>结</a:t>
            </a:r>
            <a:endParaRPr lang="en-US" altLang="zh-CN" dirty="0" smtClean="0"/>
          </a:p>
        </p:txBody>
      </p:sp>
      <p:sp>
        <p:nvSpPr>
          <p:cNvPr id="85" name="Rectangle 95"/>
          <p:cNvSpPr>
            <a:spLocks noChangeArrowheads="1"/>
          </p:cNvSpPr>
          <p:nvPr/>
        </p:nvSpPr>
        <p:spPr bwMode="auto">
          <a:xfrm>
            <a:off x="2555776" y="3767161"/>
            <a:ext cx="3276884" cy="656715"/>
          </a:xfrm>
          <a:prstGeom prst="rect">
            <a:avLst/>
          </a:prstGeom>
          <a:noFill/>
          <a:ln w="15875" cmpd="sng">
            <a:solidFill>
              <a:srgbClr val="FFFF00"/>
            </a:solidFill>
            <a:prstDash val="sysDash"/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103"/>
          <p:cNvCxnSpPr>
            <a:stCxn id="64" idx="3"/>
            <a:endCxn id="55" idx="1"/>
          </p:cNvCxnSpPr>
          <p:nvPr/>
        </p:nvCxnSpPr>
        <p:spPr bwMode="auto">
          <a:xfrm>
            <a:off x="3697765" y="4017270"/>
            <a:ext cx="874235" cy="1351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2" name="文本框 213"/>
          <p:cNvSpPr txBox="1"/>
          <p:nvPr/>
        </p:nvSpPr>
        <p:spPr>
          <a:xfrm>
            <a:off x="3635896" y="37890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00" dirty="0" smtClean="0"/>
              <a:t>渠道资金核对</a:t>
            </a:r>
            <a:endParaRPr lang="en-US" altLang="zh-CN" sz="1000" dirty="0" smtClean="0"/>
          </a:p>
        </p:txBody>
      </p:sp>
      <p:sp>
        <p:nvSpPr>
          <p:cNvPr id="123" name="文本框 145"/>
          <p:cNvSpPr txBox="1"/>
          <p:nvPr/>
        </p:nvSpPr>
        <p:spPr>
          <a:xfrm>
            <a:off x="5479483" y="520047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收款会计信息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核销会计信息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123728" y="2852936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4427984" y="3125307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01646" y="2132856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5508105" y="4842041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426552" y="4144172"/>
            <a:ext cx="0" cy="1940481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椭圆 73"/>
          <p:cNvSpPr/>
          <p:nvPr/>
        </p:nvSpPr>
        <p:spPr bwMode="auto">
          <a:xfrm>
            <a:off x="120766" y="5647556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145"/>
          <p:cNvSpPr txBox="1"/>
          <p:nvPr/>
        </p:nvSpPr>
        <p:spPr>
          <a:xfrm>
            <a:off x="395536" y="5559623"/>
            <a:ext cx="93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收入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会计信息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213"/>
          <p:cNvSpPr txBox="1"/>
          <p:nvPr/>
        </p:nvSpPr>
        <p:spPr>
          <a:xfrm>
            <a:off x="3635896" y="4046875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00" dirty="0"/>
              <a:t>汇款</a:t>
            </a:r>
            <a:r>
              <a:rPr lang="zh-CN" altLang="en-US" sz="1000" dirty="0" smtClean="0"/>
              <a:t>资金核对</a:t>
            </a:r>
            <a:endParaRPr lang="en-US" altLang="zh-CN" sz="1000" dirty="0" smtClean="0"/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787308" y="2837275"/>
            <a:ext cx="10262" cy="1057751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Rectangle 95"/>
          <p:cNvSpPr>
            <a:spLocks noChangeArrowheads="1"/>
          </p:cNvSpPr>
          <p:nvPr/>
        </p:nvSpPr>
        <p:spPr bwMode="auto">
          <a:xfrm>
            <a:off x="1037187" y="3176047"/>
            <a:ext cx="903813" cy="3690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账户更新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23"/>
          <p:cNvCxnSpPr>
            <a:stCxn id="102" idx="1"/>
            <a:endCxn id="86" idx="0"/>
          </p:cNvCxnSpPr>
          <p:nvPr/>
        </p:nvCxnSpPr>
        <p:spPr bwMode="auto">
          <a:xfrm rot="10800000" flipV="1">
            <a:off x="1489095" y="2665631"/>
            <a:ext cx="283891" cy="510415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6" name="肘形连接符 25"/>
          <p:cNvCxnSpPr>
            <a:stCxn id="64" idx="2"/>
            <a:endCxn id="86" idx="3"/>
          </p:cNvCxnSpPr>
          <p:nvPr/>
        </p:nvCxnSpPr>
        <p:spPr bwMode="auto">
          <a:xfrm rot="5400000" flipH="1">
            <a:off x="2157623" y="3143928"/>
            <a:ext cx="788530" cy="1221775"/>
          </a:xfrm>
          <a:prstGeom prst="bentConnector4">
            <a:avLst>
              <a:gd name="adj1" fmla="val -28991"/>
              <a:gd name="adj2" fmla="val 71894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3063595" y="1904687"/>
            <a:ext cx="0" cy="54315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2365498" y="1904687"/>
            <a:ext cx="0" cy="589301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文本框 96"/>
          <p:cNvSpPr txBox="1"/>
          <p:nvPr/>
        </p:nvSpPr>
        <p:spPr>
          <a:xfrm>
            <a:off x="1907704" y="19592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44" name="直接箭头连接符 43"/>
          <p:cNvCxnSpPr>
            <a:endCxn id="55" idx="0"/>
          </p:cNvCxnSpPr>
          <p:nvPr/>
        </p:nvCxnSpPr>
        <p:spPr bwMode="auto">
          <a:xfrm>
            <a:off x="5106990" y="2909283"/>
            <a:ext cx="1" cy="922615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Rectangle 95"/>
          <p:cNvSpPr>
            <a:spLocks noChangeArrowheads="1"/>
          </p:cNvSpPr>
          <p:nvPr/>
        </p:nvSpPr>
        <p:spPr bwMode="auto">
          <a:xfrm>
            <a:off x="3064901" y="5174601"/>
            <a:ext cx="1069981" cy="2442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发票台账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58" idx="3"/>
            <a:endCxn id="105" idx="1"/>
          </p:cNvCxnSpPr>
          <p:nvPr/>
        </p:nvCxnSpPr>
        <p:spPr bwMode="auto">
          <a:xfrm>
            <a:off x="2267745" y="5294279"/>
            <a:ext cx="797156" cy="2459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椭圆 107"/>
          <p:cNvSpPr/>
          <p:nvPr/>
        </p:nvSpPr>
        <p:spPr bwMode="auto">
          <a:xfrm>
            <a:off x="2508579" y="4949146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395536" y="1904687"/>
            <a:ext cx="31016" cy="1927211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椭圆 67"/>
          <p:cNvSpPr/>
          <p:nvPr/>
        </p:nvSpPr>
        <p:spPr bwMode="auto">
          <a:xfrm>
            <a:off x="588934" y="4516495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95"/>
          <p:cNvSpPr>
            <a:spLocks noChangeArrowheads="1"/>
          </p:cNvSpPr>
          <p:nvPr/>
        </p:nvSpPr>
        <p:spPr bwMode="auto">
          <a:xfrm>
            <a:off x="12395" y="1176308"/>
            <a:ext cx="766281" cy="6982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销售订单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右箭头 70"/>
          <p:cNvSpPr/>
          <p:nvPr/>
        </p:nvSpPr>
        <p:spPr bwMode="auto">
          <a:xfrm flipH="1">
            <a:off x="755576" y="1295320"/>
            <a:ext cx="541962" cy="463207"/>
          </a:xfrm>
          <a:prstGeom prst="rightArrow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10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>
            <a:stCxn id="57" idx="0"/>
            <a:endCxn id="86" idx="1"/>
          </p:cNvCxnSpPr>
          <p:nvPr/>
        </p:nvCxnSpPr>
        <p:spPr bwMode="auto">
          <a:xfrm rot="5400000" flipH="1" flipV="1">
            <a:off x="563137" y="3411410"/>
            <a:ext cx="524910" cy="423190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69890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整体逻辑图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8" name="Rectangle 95"/>
          <p:cNvSpPr>
            <a:spLocks noChangeArrowheads="1"/>
          </p:cNvSpPr>
          <p:nvPr/>
        </p:nvSpPr>
        <p:spPr bwMode="auto">
          <a:xfrm>
            <a:off x="69598" y="3212976"/>
            <a:ext cx="6515706" cy="2069799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zh-CN" sz="1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-14489" y="1986172"/>
            <a:ext cx="68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已检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Rectangle 95"/>
          <p:cNvSpPr>
            <a:spLocks noChangeArrowheads="1"/>
          </p:cNvSpPr>
          <p:nvPr/>
        </p:nvSpPr>
        <p:spPr bwMode="auto">
          <a:xfrm>
            <a:off x="132641" y="6084653"/>
            <a:ext cx="6449998" cy="5126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en-US" altLang="zh-CN" sz="1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EBS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4" name="直接箭头连接符 163"/>
          <p:cNvCxnSpPr/>
          <p:nvPr/>
        </p:nvCxnSpPr>
        <p:spPr bwMode="auto">
          <a:xfrm flipH="1">
            <a:off x="4012730" y="4463243"/>
            <a:ext cx="19249" cy="1558045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文本框 173"/>
          <p:cNvSpPr txBox="1"/>
          <p:nvPr/>
        </p:nvSpPr>
        <p:spPr>
          <a:xfrm>
            <a:off x="6804248" y="980728"/>
            <a:ext cx="24482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业务说明：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订单中心承接汇总各订单系统的信息，将订单信息同步至结算系统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采购结算按照一单一结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按账期生成对账单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实物发票登记台账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更新各角色的账户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供应商对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应收额进行提现，系统触发付款单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传送各会计信息至总账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5" name="直接连接符 174"/>
          <p:cNvCxnSpPr/>
          <p:nvPr/>
        </p:nvCxnSpPr>
        <p:spPr bwMode="auto">
          <a:xfrm>
            <a:off x="6876256" y="1151113"/>
            <a:ext cx="0" cy="5553435"/>
          </a:xfrm>
          <a:prstGeom prst="line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47214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Rectangle 95"/>
          <p:cNvSpPr>
            <a:spLocks noChangeArrowheads="1"/>
          </p:cNvSpPr>
          <p:nvPr/>
        </p:nvSpPr>
        <p:spPr bwMode="auto">
          <a:xfrm>
            <a:off x="79006" y="3557355"/>
            <a:ext cx="1069981" cy="2636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95"/>
          <p:cNvSpPr>
            <a:spLocks noChangeArrowheads="1"/>
          </p:cNvSpPr>
          <p:nvPr/>
        </p:nvSpPr>
        <p:spPr bwMode="auto">
          <a:xfrm>
            <a:off x="1701819" y="3560957"/>
            <a:ext cx="1069981" cy="2442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95"/>
          <p:cNvSpPr>
            <a:spLocks noChangeArrowheads="1"/>
          </p:cNvSpPr>
          <p:nvPr/>
        </p:nvSpPr>
        <p:spPr bwMode="auto">
          <a:xfrm>
            <a:off x="3527364" y="4233212"/>
            <a:ext cx="1069981" cy="2636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款单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213"/>
          <p:cNvSpPr txBox="1"/>
          <p:nvPr/>
        </p:nvSpPr>
        <p:spPr>
          <a:xfrm>
            <a:off x="1099111" y="3383357"/>
            <a:ext cx="93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账期</a:t>
            </a:r>
            <a:r>
              <a:rPr lang="zh-CN" altLang="en-US" dirty="0" smtClean="0"/>
              <a:t>结</a:t>
            </a:r>
            <a:endParaRPr lang="en-US" altLang="zh-CN" dirty="0" smtClean="0"/>
          </a:p>
        </p:txBody>
      </p:sp>
      <p:sp>
        <p:nvSpPr>
          <p:cNvPr id="123" name="文本框 145"/>
          <p:cNvSpPr txBox="1"/>
          <p:nvPr/>
        </p:nvSpPr>
        <p:spPr>
          <a:xfrm>
            <a:off x="4427984" y="55054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付款会计信息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527667" y="3251152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01646" y="2132856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1691788" y="3315030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3756238" y="3369802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444984" y="3805231"/>
            <a:ext cx="7755" cy="227942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椭圆 73"/>
          <p:cNvSpPr/>
          <p:nvPr/>
        </p:nvSpPr>
        <p:spPr bwMode="auto">
          <a:xfrm>
            <a:off x="120766" y="5647556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145"/>
          <p:cNvSpPr txBox="1"/>
          <p:nvPr/>
        </p:nvSpPr>
        <p:spPr>
          <a:xfrm>
            <a:off x="395536" y="5559623"/>
            <a:ext cx="93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会计信息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4139952" y="5514653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444984" y="1904687"/>
            <a:ext cx="7755" cy="1652668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Rectangle 95"/>
          <p:cNvSpPr>
            <a:spLocks noChangeArrowheads="1"/>
          </p:cNvSpPr>
          <p:nvPr/>
        </p:nvSpPr>
        <p:spPr bwMode="auto">
          <a:xfrm>
            <a:off x="2514906" y="4846271"/>
            <a:ext cx="903813" cy="3690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账户更新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95"/>
          <p:cNvSpPr>
            <a:spLocks noChangeArrowheads="1"/>
          </p:cNvSpPr>
          <p:nvPr/>
        </p:nvSpPr>
        <p:spPr bwMode="auto">
          <a:xfrm>
            <a:off x="2521868" y="4354613"/>
            <a:ext cx="837679" cy="2524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发票台账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2295706" y="4170641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7" idx="3"/>
            <a:endCxn id="58" idx="1"/>
          </p:cNvCxnSpPr>
          <p:nvPr/>
        </p:nvCxnSpPr>
        <p:spPr bwMode="auto">
          <a:xfrm flipV="1">
            <a:off x="1148987" y="3683094"/>
            <a:ext cx="552832" cy="6071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肘形连接符 20"/>
          <p:cNvCxnSpPr>
            <a:stCxn id="58" idx="2"/>
            <a:endCxn id="86" idx="1"/>
          </p:cNvCxnSpPr>
          <p:nvPr/>
        </p:nvCxnSpPr>
        <p:spPr bwMode="auto">
          <a:xfrm rot="16200000" flipH="1">
            <a:off x="1763087" y="4278954"/>
            <a:ext cx="1225543" cy="278096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肘形连接符 22"/>
          <p:cNvCxnSpPr>
            <a:stCxn id="58" idx="2"/>
            <a:endCxn id="105" idx="1"/>
          </p:cNvCxnSpPr>
          <p:nvPr/>
        </p:nvCxnSpPr>
        <p:spPr bwMode="auto">
          <a:xfrm rot="16200000" flipH="1">
            <a:off x="2041524" y="4000517"/>
            <a:ext cx="675630" cy="285058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椭圆 82"/>
          <p:cNvSpPr/>
          <p:nvPr/>
        </p:nvSpPr>
        <p:spPr bwMode="auto">
          <a:xfrm>
            <a:off x="2293660" y="5056609"/>
            <a:ext cx="288032" cy="272371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>
            <a:stCxn id="58" idx="3"/>
            <a:endCxn id="64" idx="0"/>
          </p:cNvCxnSpPr>
          <p:nvPr/>
        </p:nvCxnSpPr>
        <p:spPr bwMode="auto">
          <a:xfrm>
            <a:off x="2771800" y="3683094"/>
            <a:ext cx="1290555" cy="550118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文本框 213"/>
          <p:cNvSpPr txBox="1"/>
          <p:nvPr/>
        </p:nvSpPr>
        <p:spPr>
          <a:xfrm>
            <a:off x="2915816" y="3451216"/>
            <a:ext cx="118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供应商提</a:t>
            </a:r>
            <a:r>
              <a:rPr lang="zh-CN" altLang="en-US" dirty="0" smtClean="0"/>
              <a:t>现</a:t>
            </a:r>
            <a:endParaRPr lang="en-US" altLang="zh-CN" dirty="0" smtClean="0"/>
          </a:p>
        </p:txBody>
      </p:sp>
      <p:sp>
        <p:nvSpPr>
          <p:cNvPr id="49" name="Rectangle 95"/>
          <p:cNvSpPr>
            <a:spLocks noChangeArrowheads="1"/>
          </p:cNvSpPr>
          <p:nvPr/>
        </p:nvSpPr>
        <p:spPr bwMode="auto">
          <a:xfrm>
            <a:off x="501646" y="3828301"/>
            <a:ext cx="647341" cy="25544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返佣单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95"/>
          <p:cNvSpPr>
            <a:spLocks noChangeArrowheads="1"/>
          </p:cNvSpPr>
          <p:nvPr/>
        </p:nvSpPr>
        <p:spPr bwMode="auto">
          <a:xfrm>
            <a:off x="4287731" y="1196752"/>
            <a:ext cx="2294907" cy="707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订单系统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95"/>
          <p:cNvSpPr>
            <a:spLocks noChangeArrowheads="1"/>
          </p:cNvSpPr>
          <p:nvPr/>
        </p:nvSpPr>
        <p:spPr bwMode="auto">
          <a:xfrm>
            <a:off x="1357447" y="1203992"/>
            <a:ext cx="2278449" cy="6982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订单中心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右箭头 47"/>
          <p:cNvSpPr/>
          <p:nvPr/>
        </p:nvSpPr>
        <p:spPr bwMode="auto">
          <a:xfrm flipH="1">
            <a:off x="3669998" y="1323947"/>
            <a:ext cx="541962" cy="463207"/>
          </a:xfrm>
          <a:prstGeom prst="rightArrow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归集</a:t>
            </a:r>
          </a:p>
        </p:txBody>
      </p:sp>
      <p:sp>
        <p:nvSpPr>
          <p:cNvPr id="51" name="Rectangle 95"/>
          <p:cNvSpPr>
            <a:spLocks noChangeArrowheads="1"/>
          </p:cNvSpPr>
          <p:nvPr/>
        </p:nvSpPr>
        <p:spPr bwMode="auto">
          <a:xfrm>
            <a:off x="12395" y="1176308"/>
            <a:ext cx="766281" cy="6982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 flipH="1">
            <a:off x="755576" y="1295320"/>
            <a:ext cx="541962" cy="463207"/>
          </a:xfrm>
          <a:prstGeom prst="rightArrow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10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endCxn id="86" idx="1"/>
          </p:cNvCxnSpPr>
          <p:nvPr/>
        </p:nvCxnSpPr>
        <p:spPr bwMode="auto">
          <a:xfrm>
            <a:off x="1148987" y="3699366"/>
            <a:ext cx="1365919" cy="1331408"/>
          </a:xfrm>
          <a:prstGeom prst="bentConnector3">
            <a:avLst>
              <a:gd name="adj1" fmla="val 19810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" name="肘形连接符 3"/>
          <p:cNvCxnSpPr/>
          <p:nvPr/>
        </p:nvCxnSpPr>
        <p:spPr bwMode="auto">
          <a:xfrm rot="10800000" flipV="1">
            <a:off x="3418719" y="4496832"/>
            <a:ext cx="686700" cy="533942"/>
          </a:xfrm>
          <a:prstGeom prst="bentConnector3">
            <a:avLst>
              <a:gd name="adj1" fmla="val 11955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492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结算管理业务流程图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auto">
          <a:xfrm>
            <a:off x="2896057" y="1556792"/>
            <a:ext cx="5309380" cy="1872208"/>
          </a:xfrm>
          <a:prstGeom prst="homePlate">
            <a:avLst>
              <a:gd name="adj" fmla="val 25069"/>
            </a:avLst>
          </a:prstGeom>
          <a:solidFill>
            <a:srgbClr val="92D050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1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应付结算（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>
            <a:off x="3092869" y="1919412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B2B_AP1_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预付款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95"/>
          <p:cNvSpPr>
            <a:spLocks noChangeArrowheads="1"/>
          </p:cNvSpPr>
          <p:nvPr/>
        </p:nvSpPr>
        <p:spPr bwMode="auto">
          <a:xfrm>
            <a:off x="5493370" y="1919412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B2B_AP2_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结算单管理流程</a:t>
            </a:r>
            <a:endParaRPr kumimoji="1"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95"/>
          <p:cNvSpPr>
            <a:spLocks noChangeArrowheads="1"/>
          </p:cNvSpPr>
          <p:nvPr/>
        </p:nvSpPr>
        <p:spPr bwMode="auto">
          <a:xfrm>
            <a:off x="3092869" y="2420888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B2B_AP3_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发票登记流程</a:t>
            </a:r>
            <a:endParaRPr kumimoji="1"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95"/>
          <p:cNvSpPr>
            <a:spLocks noChangeArrowheads="1"/>
          </p:cNvSpPr>
          <p:nvPr/>
        </p:nvSpPr>
        <p:spPr bwMode="auto">
          <a:xfrm>
            <a:off x="5493370" y="2421740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B2B_AP4_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对账流程</a:t>
            </a:r>
            <a:endParaRPr kumimoji="1"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95"/>
          <p:cNvSpPr>
            <a:spLocks noChangeArrowheads="1"/>
          </p:cNvSpPr>
          <p:nvPr/>
        </p:nvSpPr>
        <p:spPr bwMode="auto">
          <a:xfrm>
            <a:off x="3092869" y="2922364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B2B_AP5_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kumimoji="1"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AutoShape 4"/>
          <p:cNvSpPr>
            <a:spLocks noChangeArrowheads="1"/>
          </p:cNvSpPr>
          <p:nvPr/>
        </p:nvSpPr>
        <p:spPr bwMode="auto">
          <a:xfrm>
            <a:off x="2896057" y="4077072"/>
            <a:ext cx="5309380" cy="1872208"/>
          </a:xfrm>
          <a:prstGeom prst="homePlate">
            <a:avLst>
              <a:gd name="adj" fmla="val 25069"/>
            </a:avLst>
          </a:prstGeom>
          <a:solidFill>
            <a:srgbClr val="92D050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1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C2B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95"/>
          <p:cNvSpPr>
            <a:spLocks noChangeArrowheads="1"/>
          </p:cNvSpPr>
          <p:nvPr/>
        </p:nvSpPr>
        <p:spPr bwMode="auto">
          <a:xfrm>
            <a:off x="3092869" y="4439692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C2B_AR1_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95"/>
          <p:cNvSpPr>
            <a:spLocks noChangeArrowheads="1"/>
          </p:cNvSpPr>
          <p:nvPr/>
        </p:nvSpPr>
        <p:spPr bwMode="auto">
          <a:xfrm>
            <a:off x="5493370" y="4439692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C2B_AR2_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收款对账流程</a:t>
            </a:r>
            <a:endParaRPr kumimoji="1"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95"/>
          <p:cNvSpPr>
            <a:spLocks noChangeArrowheads="1"/>
          </p:cNvSpPr>
          <p:nvPr/>
        </p:nvSpPr>
        <p:spPr bwMode="auto">
          <a:xfrm>
            <a:off x="3092869" y="4941168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C2B_AR3_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销售结算流程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95"/>
          <p:cNvSpPr>
            <a:spLocks noChangeArrowheads="1"/>
          </p:cNvSpPr>
          <p:nvPr/>
        </p:nvSpPr>
        <p:spPr bwMode="auto">
          <a:xfrm>
            <a:off x="5493370" y="4942020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C2B_AR4_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客户对账流程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95"/>
          <p:cNvSpPr>
            <a:spLocks noChangeArrowheads="1"/>
          </p:cNvSpPr>
          <p:nvPr/>
        </p:nvSpPr>
        <p:spPr bwMode="auto">
          <a:xfrm>
            <a:off x="3092869" y="5447804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C2B_AR5_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发票管理流程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899592" y="1556792"/>
            <a:ext cx="1941663" cy="4392488"/>
          </a:xfrm>
          <a:prstGeom prst="homePlate">
            <a:avLst>
              <a:gd name="adj" fmla="val 11691"/>
            </a:avLst>
          </a:prstGeom>
          <a:solidFill>
            <a:srgbClr val="92D050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1"/>
          <a:lstStyle/>
          <a:p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基础信息维护</a:t>
            </a:r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95"/>
          <p:cNvSpPr>
            <a:spLocks noChangeArrowheads="1"/>
          </p:cNvSpPr>
          <p:nvPr/>
        </p:nvSpPr>
        <p:spPr bwMode="auto">
          <a:xfrm>
            <a:off x="1089179" y="2852072"/>
            <a:ext cx="1523871" cy="85550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B1_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结算系统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用户权限管理流程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95"/>
          <p:cNvSpPr>
            <a:spLocks noChangeArrowheads="1"/>
          </p:cNvSpPr>
          <p:nvPr/>
        </p:nvSpPr>
        <p:spPr bwMode="auto">
          <a:xfrm>
            <a:off x="5493370" y="5457330"/>
            <a:ext cx="2232248" cy="3574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C2B_AR2_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核销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kumimoji="1"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65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结算管理系统管理岗位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08363"/>
              </p:ext>
            </p:extLst>
          </p:nvPr>
        </p:nvGraphicFramePr>
        <p:xfrm>
          <a:off x="152769" y="990600"/>
          <a:ext cx="8667703" cy="4932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758"/>
                <a:gridCol w="1489855"/>
                <a:gridCol w="6180090"/>
              </a:tblGrid>
              <a:tr h="522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部门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smtClean="0">
                          <a:solidFill>
                            <a:schemeClr val="bg1"/>
                          </a:solidFill>
                        </a:rPr>
                        <a:t>岗位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职责范围</a:t>
                      </a: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</a:tr>
              <a:tr h="835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IT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系统管理员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维护结算管理系统基础信息</a:t>
                      </a:r>
                    </a:p>
                  </a:txBody>
                  <a:tcPr marL="90000" marR="90000" marT="46800" marB="46800" anchor="ctr" anchorCtr="1" horzOverflow="overflow"/>
                </a:tc>
              </a:tr>
              <a:tr h="835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确认结算单、生成对账单</a:t>
                      </a:r>
                    </a:p>
                  </a:txBody>
                  <a:tcPr marL="90000" marR="90000" marT="46800" marB="46800" anchor="ctr" anchorCtr="1" horzOverflow="overflow"/>
                </a:tc>
              </a:tr>
              <a:tr h="5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确认付款单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5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 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确认收款单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5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 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发票台账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5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付款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5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运营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运营用户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对账、催款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659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722165" y="1639976"/>
            <a:ext cx="6027713" cy="474662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357561" y="980728"/>
            <a:ext cx="538638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结算管理方案概览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712640" y="980728"/>
            <a:ext cx="509058" cy="4778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711590" y="5520523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383832" y="2320012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结算基础管理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712640" y="1640909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371556" y="1650368"/>
            <a:ext cx="5384668" cy="4746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结算管理详细解决方案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83832" y="35945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应付</a:t>
            </a:r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384882" y="423072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会计规则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383832" y="552063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接口相关解决方案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11590" y="6196451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>
                <a:solidFill>
                  <a:sysClr val="windowText" lastClr="000000"/>
                </a:solidFill>
                <a:latin typeface="华文楷体"/>
                <a:ea typeface="华文楷体"/>
              </a:rPr>
              <a:t>Ⅳ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382782" y="61852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>
              <a:defRPr/>
            </a:pPr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待解决问题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68427" y="2938224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应收结算管理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383832" y="2306266"/>
            <a:ext cx="5390428" cy="474662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382782" y="4884498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结算管理相关报表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346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结算基础管理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结算系统用户权限管理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052736"/>
            <a:ext cx="792088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结算系统使用定位：</a:t>
            </a:r>
            <a:endParaRPr lang="en-US" altLang="zh-CN" sz="1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财务用户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运营部门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建议方案：</a:t>
            </a:r>
            <a:endParaRPr lang="en-US" altLang="zh-CN" sz="1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结算系统独立维护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20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结算基础管理内容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权限及安全性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/>
          </p:nvPr>
        </p:nvGraphicFramePr>
        <p:xfrm>
          <a:off x="251520" y="1052736"/>
          <a:ext cx="8640961" cy="497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864096"/>
                <a:gridCol w="1512168"/>
                <a:gridCol w="1296144"/>
                <a:gridCol w="1440160"/>
                <a:gridCol w="1440160"/>
                <a:gridCol w="1296145"/>
              </a:tblGrid>
              <a:tr h="53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数据分类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权限维度</a:t>
                      </a: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基本定义</a:t>
                      </a: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应用范围</a:t>
                      </a: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主要逻辑</a:t>
                      </a: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管理规则</a:t>
                      </a: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建议的管理职责</a:t>
                      </a: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</a:tr>
              <a:tr h="57300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权限及安全性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登陆结算管理系统的身份识别账号，如无用户，则无法进入结算管理系统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所有需要使用结算管理系统的人员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每个需要使用结算系统的人员，分配、仅分配一个用户；用户与人员应该是</a:t>
                      </a: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对</a:t>
                      </a: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的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系统管理员进行新建、失效、权限添加等操作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将角色分配给用户，理论上基本可以体现企业中的岗位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所有用户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角色是分配给用户的一个属性，一个用户可以有多个角色，一个角色可以分配给多个用户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角色的新建、更改、失效由系统管理员进行，角色不可以删除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菜单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功能的集合，通常以树状的结构显示，用来表示对应角色具有的系统功能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角色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菜单是功能的集合，菜单名称可以修改，可以通过将菜单进行组合，形成树状的功能路径结构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菜单不可以删除，只能失效和修改名称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权限的最小单位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菜单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不可以删除，只能失效；</a:t>
                      </a:r>
                      <a:endParaRPr lang="en-US" altLang="zh-CN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功能名需要有系统名称和用户名称：系统名称一旦设定，不可修改，而用户名称可以任意修改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由技术开发时进行登记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0000" marR="90000" marT="46800" marB="4680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45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文档控制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78896"/>
              </p:ext>
            </p:extLst>
          </p:nvPr>
        </p:nvGraphicFramePr>
        <p:xfrm>
          <a:off x="146477" y="1124744"/>
          <a:ext cx="8883727" cy="3569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895"/>
                <a:gridCol w="1296144"/>
                <a:gridCol w="4104456"/>
                <a:gridCol w="2088232"/>
              </a:tblGrid>
              <a:tr h="494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日期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9951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smtClean="0">
                          <a:solidFill>
                            <a:schemeClr val="bg1"/>
                          </a:solidFill>
                        </a:rPr>
                        <a:t>版本名称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995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修改内容</a:t>
                      </a:r>
                    </a:p>
                  </a:txBody>
                  <a:tcPr anchor="ctr">
                    <a:solidFill>
                      <a:srgbClr val="1995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修改人</a:t>
                      </a:r>
                    </a:p>
                  </a:txBody>
                  <a:tcPr anchor="ctr">
                    <a:solidFill>
                      <a:srgbClr val="199519"/>
                    </a:solidFill>
                  </a:tcPr>
                </a:tc>
              </a:tr>
              <a:tr h="51410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2016</a:t>
                      </a:r>
                      <a:r>
                        <a:rPr lang="en-US" altLang="zh-CN" sz="1400" b="0" dirty="0" smtClean="0"/>
                        <a:t>-03-04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0" smtClean="0"/>
                        <a:t>V1.0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初始版本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王新新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3651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2016</a:t>
                      </a:r>
                      <a:r>
                        <a:rPr lang="en-US" altLang="zh-CN" sz="1400" b="0" dirty="0" smtClean="0"/>
                        <a:t>-03-09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0" dirty="0" smtClean="0"/>
                        <a:t>V1.1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立返：销售结算单创建，即可用；考虑周期返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增加收款核销流程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王新新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2110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Verdana"/>
                        <a:ea typeface="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345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Verdana"/>
                        <a:ea typeface="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1909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dk1"/>
                        </a:solidFill>
                        <a:latin typeface="Verdana"/>
                        <a:ea typeface=""/>
                        <a:cs typeface="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96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9pPr>
                    </a:lstStyle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3868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  <a:ea typeface="SimSun"/>
                          <a:cs typeface=""/>
                        </a:defRPr>
                      </a:lvl9pPr>
                    </a:lstStyle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2896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ea"/>
                        <a:buNone/>
                      </a:pP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887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722165" y="1639976"/>
            <a:ext cx="6027713" cy="474662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357561" y="980728"/>
            <a:ext cx="538638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结算管理方案概览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712640" y="980728"/>
            <a:ext cx="509058" cy="4778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711590" y="5520523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383832" y="2320012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结算基础管理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712640" y="1640909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371556" y="1650368"/>
            <a:ext cx="5384668" cy="4746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结算管理详细解决方案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83832" y="35945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应付</a:t>
            </a:r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384882" y="423072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会计规则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383832" y="552063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接口相关解决方案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11590" y="6196451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>
                <a:solidFill>
                  <a:sysClr val="windowText" lastClr="000000"/>
                </a:solidFill>
                <a:latin typeface="华文楷体"/>
                <a:ea typeface="华文楷体"/>
              </a:rPr>
              <a:t>Ⅳ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382782" y="61852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>
              <a:defRPr/>
            </a:pPr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待解决问题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68427" y="2938224"/>
            <a:ext cx="5386387" cy="476250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             应收结算</a:t>
            </a:r>
            <a:r>
              <a:rPr lang="zh-CN" altLang="en-US" b="1" dirty="0">
                <a:solidFill>
                  <a:schemeClr val="tx1"/>
                </a:solidFill>
              </a:rPr>
              <a:t>管理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382782" y="4884498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结算管理相关报表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51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188548" y="4156567"/>
            <a:ext cx="1257171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导入已检订单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53042" y="975379"/>
            <a:ext cx="1257171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导入订单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支付流水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021783" y="4156567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生成销售结算单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79712" y="980728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图文框 3"/>
          <p:cNvSpPr/>
          <p:nvPr/>
        </p:nvSpPr>
        <p:spPr bwMode="auto">
          <a:xfrm>
            <a:off x="1908201" y="1916832"/>
            <a:ext cx="1584176" cy="475539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收款对账子流程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967906" y="1897016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确认收款单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6290518" y="1898281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生成收款凭证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976356" y="4156567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审核结算单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306406" y="4156567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生成收入凭证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7467458" y="4408595"/>
            <a:ext cx="1101132" cy="38855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EBS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488857" y="2150309"/>
            <a:ext cx="1101132" cy="38855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EBS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300193" y="2927247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收款核销凭证</a:t>
            </a:r>
          </a:p>
        </p:txBody>
      </p:sp>
      <p:sp>
        <p:nvSpPr>
          <p:cNvPr id="19" name="椭圆 18"/>
          <p:cNvSpPr/>
          <p:nvPr/>
        </p:nvSpPr>
        <p:spPr bwMode="auto">
          <a:xfrm>
            <a:off x="7497237" y="3201392"/>
            <a:ext cx="1101132" cy="38855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EBS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图文框 19"/>
          <p:cNvSpPr/>
          <p:nvPr/>
        </p:nvSpPr>
        <p:spPr bwMode="auto">
          <a:xfrm>
            <a:off x="3903867" y="5113701"/>
            <a:ext cx="1584176" cy="475539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客户对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子流程</a:t>
            </a:r>
          </a:p>
        </p:txBody>
      </p:sp>
      <p:sp>
        <p:nvSpPr>
          <p:cNvPr id="21" name="图文框 20"/>
          <p:cNvSpPr/>
          <p:nvPr/>
        </p:nvSpPr>
        <p:spPr bwMode="auto">
          <a:xfrm>
            <a:off x="3903867" y="5876900"/>
            <a:ext cx="1584176" cy="475539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发票管理流程</a:t>
            </a:r>
          </a:p>
        </p:txBody>
      </p:sp>
      <p:cxnSp>
        <p:nvCxnSpPr>
          <p:cNvPr id="23" name="直接箭头连接符 22"/>
          <p:cNvCxnSpPr>
            <a:stCxn id="7" idx="3"/>
            <a:endCxn id="9" idx="1"/>
          </p:cNvCxnSpPr>
          <p:nvPr/>
        </p:nvCxnSpPr>
        <p:spPr bwMode="auto">
          <a:xfrm>
            <a:off x="1410213" y="1227407"/>
            <a:ext cx="569499" cy="5349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9951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9" idx="2"/>
            <a:endCxn id="4" idx="0"/>
          </p:cNvCxnSpPr>
          <p:nvPr/>
        </p:nvCxnSpPr>
        <p:spPr bwMode="auto">
          <a:xfrm>
            <a:off x="2699792" y="1484784"/>
            <a:ext cx="497" cy="432048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9951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>
            <a:stCxn id="4" idx="3"/>
            <a:endCxn id="10" idx="1"/>
          </p:cNvCxnSpPr>
          <p:nvPr/>
        </p:nvCxnSpPr>
        <p:spPr bwMode="auto">
          <a:xfrm flipV="1">
            <a:off x="3492377" y="2149044"/>
            <a:ext cx="475529" cy="5558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9951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>
            <a:stCxn id="10" idx="3"/>
            <a:endCxn id="11" idx="1"/>
          </p:cNvCxnSpPr>
          <p:nvPr/>
        </p:nvCxnSpPr>
        <p:spPr bwMode="auto">
          <a:xfrm>
            <a:off x="5408066" y="2149044"/>
            <a:ext cx="882452" cy="1265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9951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/>
          <p:cNvCxnSpPr>
            <a:stCxn id="12" idx="3"/>
            <a:endCxn id="13" idx="1"/>
          </p:cNvCxnSpPr>
          <p:nvPr/>
        </p:nvCxnSpPr>
        <p:spPr bwMode="auto">
          <a:xfrm>
            <a:off x="5416516" y="4408595"/>
            <a:ext cx="889890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9951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/>
          <p:cNvCxnSpPr>
            <a:stCxn id="3" idx="3"/>
            <a:endCxn id="8" idx="1"/>
          </p:cNvCxnSpPr>
          <p:nvPr/>
        </p:nvCxnSpPr>
        <p:spPr bwMode="auto">
          <a:xfrm>
            <a:off x="1445719" y="4408595"/>
            <a:ext cx="576064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9951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>
            <a:stCxn id="8" idx="3"/>
            <a:endCxn id="12" idx="1"/>
          </p:cNvCxnSpPr>
          <p:nvPr/>
        </p:nvCxnSpPr>
        <p:spPr bwMode="auto">
          <a:xfrm>
            <a:off x="3461943" y="4408595"/>
            <a:ext cx="514413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9951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/>
          <p:cNvCxnSpPr>
            <a:stCxn id="12" idx="2"/>
            <a:endCxn id="20" idx="0"/>
          </p:cNvCxnSpPr>
          <p:nvPr/>
        </p:nvCxnSpPr>
        <p:spPr bwMode="auto">
          <a:xfrm flipH="1">
            <a:off x="4695955" y="4660623"/>
            <a:ext cx="481" cy="453078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9951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20" idx="2"/>
            <a:endCxn id="21" idx="0"/>
          </p:cNvCxnSpPr>
          <p:nvPr/>
        </p:nvCxnSpPr>
        <p:spPr bwMode="auto">
          <a:xfrm>
            <a:off x="4695955" y="5589240"/>
            <a:ext cx="0" cy="28766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rgbClr val="19951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>
            <a:stCxn id="11" idx="2"/>
            <a:endCxn id="18" idx="0"/>
          </p:cNvCxnSpPr>
          <p:nvPr/>
        </p:nvCxnSpPr>
        <p:spPr bwMode="auto">
          <a:xfrm>
            <a:off x="7010598" y="2402337"/>
            <a:ext cx="9675" cy="52491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>
            <a:stCxn id="13" idx="0"/>
            <a:endCxn id="18" idx="2"/>
          </p:cNvCxnSpPr>
          <p:nvPr/>
        </p:nvCxnSpPr>
        <p:spPr bwMode="auto">
          <a:xfrm flipH="1" flipV="1">
            <a:off x="7020273" y="3431303"/>
            <a:ext cx="6213" cy="72526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3968664" y="2911837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收款核销凭证</a:t>
            </a:r>
          </a:p>
        </p:txBody>
      </p:sp>
      <p:cxnSp>
        <p:nvCxnSpPr>
          <p:cNvPr id="28" name="直接箭头连接符 27"/>
          <p:cNvCxnSpPr>
            <a:stCxn id="10" idx="2"/>
            <a:endCxn id="33" idx="0"/>
          </p:cNvCxnSpPr>
          <p:nvPr/>
        </p:nvCxnSpPr>
        <p:spPr bwMode="auto">
          <a:xfrm>
            <a:off x="4687986" y="2401072"/>
            <a:ext cx="758" cy="510765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stCxn id="12" idx="0"/>
            <a:endCxn id="33" idx="2"/>
          </p:cNvCxnSpPr>
          <p:nvPr/>
        </p:nvCxnSpPr>
        <p:spPr bwMode="auto">
          <a:xfrm flipH="1" flipV="1">
            <a:off x="4688744" y="3415893"/>
            <a:ext cx="7692" cy="74067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>
            <a:stCxn id="33" idx="3"/>
            <a:endCxn id="18" idx="1"/>
          </p:cNvCxnSpPr>
          <p:nvPr/>
        </p:nvCxnSpPr>
        <p:spPr bwMode="auto">
          <a:xfrm>
            <a:off x="5408824" y="3163865"/>
            <a:ext cx="891369" cy="1541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15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501707" y="1916832"/>
            <a:ext cx="1257171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导入订单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退票退款流水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410213" y="2708920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734248" y="1484784"/>
            <a:ext cx="792088" cy="43204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3929776" y="2708920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手工创建收款单</a:t>
            </a:r>
          </a:p>
        </p:txBody>
      </p:sp>
      <p:cxnSp>
        <p:nvCxnSpPr>
          <p:cNvPr id="26" name="直接箭头连接符 25"/>
          <p:cNvCxnSpPr>
            <a:stCxn id="7" idx="2"/>
          </p:cNvCxnSpPr>
          <p:nvPr/>
        </p:nvCxnSpPr>
        <p:spPr bwMode="auto">
          <a:xfrm flipH="1">
            <a:off x="2130292" y="2420888"/>
            <a:ext cx="1" cy="28803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图文框 27"/>
          <p:cNvSpPr/>
          <p:nvPr/>
        </p:nvSpPr>
        <p:spPr bwMode="auto">
          <a:xfrm>
            <a:off x="2411760" y="3861048"/>
            <a:ext cx="1741114" cy="648072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472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收款对账子流程</a:t>
            </a:r>
          </a:p>
        </p:txBody>
      </p:sp>
      <p:cxnSp>
        <p:nvCxnSpPr>
          <p:cNvPr id="36" name="肘形连接符 35"/>
          <p:cNvCxnSpPr>
            <a:stCxn id="35" idx="2"/>
            <a:endCxn id="28" idx="0"/>
          </p:cNvCxnSpPr>
          <p:nvPr/>
        </p:nvCxnSpPr>
        <p:spPr bwMode="auto">
          <a:xfrm rot="5400000">
            <a:off x="3642051" y="2853243"/>
            <a:ext cx="648072" cy="1367539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肘形连接符 41"/>
          <p:cNvCxnSpPr>
            <a:stCxn id="9" idx="2"/>
            <a:endCxn id="28" idx="0"/>
          </p:cNvCxnSpPr>
          <p:nvPr/>
        </p:nvCxnSpPr>
        <p:spPr bwMode="auto">
          <a:xfrm rot="16200000" flipH="1">
            <a:off x="2382269" y="2961000"/>
            <a:ext cx="648072" cy="1152024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008104" y="2708920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更新账户信息</a:t>
            </a:r>
          </a:p>
        </p:txBody>
      </p:sp>
      <p:cxnSp>
        <p:nvCxnSpPr>
          <p:cNvPr id="4" name="直接箭头连接符 3"/>
          <p:cNvCxnSpPr>
            <a:stCxn id="35" idx="3"/>
            <a:endCxn id="13" idx="1"/>
          </p:cNvCxnSpPr>
          <p:nvPr/>
        </p:nvCxnSpPr>
        <p:spPr bwMode="auto">
          <a:xfrm>
            <a:off x="5369936" y="2960948"/>
            <a:ext cx="638168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66118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graphicFrame>
        <p:nvGraphicFramePr>
          <p:cNvPr id="12" name="Group 409"/>
          <p:cNvGraphicFramePr>
            <a:graphicFrameLocks/>
          </p:cNvGraphicFramePr>
          <p:nvPr>
            <p:extLst/>
          </p:nvPr>
        </p:nvGraphicFramePr>
        <p:xfrm>
          <a:off x="124773" y="980728"/>
          <a:ext cx="8680443" cy="2656304"/>
        </p:xfrm>
        <a:graphic>
          <a:graphicData uri="http://schemas.openxmlformats.org/drawingml/2006/table">
            <a:tbl>
              <a:tblPr/>
              <a:tblGrid>
                <a:gridCol w="634530"/>
                <a:gridCol w="4301498"/>
                <a:gridCol w="1080120"/>
                <a:gridCol w="1440160"/>
                <a:gridCol w="122413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编号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流程步骤说明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责任岗位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单据输入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单据输出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支付系统传送支付流水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系统创建收款单和账扣单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财务用户手工创建收款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OTA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</a:t>
                      </a:r>
                      <a:r>
                        <a:rPr lang="zh-CN" altLang="en-US" sz="12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存、供应商后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付平台费</a:t>
                      </a:r>
                      <a:r>
                        <a:rPr lang="en-US" altLang="zh-CN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佣金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4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更新手工来源收款所涉及角色的账户信息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支付系统来源的</a:t>
                      </a:r>
                      <a:r>
                        <a:rPr lang="zh-CN" altLang="en-US" sz="1200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，在支付流水生成时更新账户信息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系统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02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收款单详细说明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6477" y="1124744"/>
            <a:ext cx="8585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同步策略：</a:t>
            </a:r>
            <a:r>
              <a:rPr lang="zh-CN" altLang="en-US" sz="1400" dirty="0" smtClean="0"/>
              <a:t>支付系统实时收款信息同步至结算系统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业务类型</a:t>
            </a:r>
            <a:r>
              <a:rPr lang="zh-CN" altLang="en-US" sz="1400" b="1" dirty="0"/>
              <a:t>：</a:t>
            </a:r>
            <a:r>
              <a:rPr lang="zh-CN" altLang="en-US" sz="1400" dirty="0" smtClean="0"/>
              <a:t>订单收款、退票退款、提现退款、</a:t>
            </a:r>
            <a:r>
              <a:rPr lang="en-US" altLang="zh-CN" sz="1400" dirty="0" smtClean="0"/>
              <a:t>OTA</a:t>
            </a:r>
            <a:r>
              <a:rPr lang="zh-CN" altLang="en-US" sz="1400" dirty="0" smtClean="0"/>
              <a:t>预存、供应商支付佣金、供应商支付平台费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收款方式：</a:t>
            </a:r>
            <a:r>
              <a:rPr lang="zh-CN" altLang="en-US" sz="1400" dirty="0" smtClean="0"/>
              <a:t>第三方（微信、支付宝、交行异度）、账扣、电汇、现金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收款项目</a:t>
            </a:r>
            <a:r>
              <a:rPr lang="zh-CN" altLang="en-US" sz="1400" b="1" dirty="0" smtClean="0"/>
              <a:t>：</a:t>
            </a:r>
            <a:r>
              <a:rPr lang="zh-CN" altLang="en-US" sz="1400" dirty="0" smtClean="0"/>
              <a:t>现款、账扣的话给出明细的账扣</a:t>
            </a:r>
            <a:r>
              <a:rPr lang="zh-CN" altLang="en-US" sz="1400" dirty="0"/>
              <a:t>项：可提现</a:t>
            </a:r>
            <a:r>
              <a:rPr lang="zh-CN" altLang="en-US" sz="1400" dirty="0" smtClean="0"/>
              <a:t>、红包、券、立减活动、满减、</a:t>
            </a:r>
            <a:r>
              <a:rPr lang="zh-CN" altLang="en-US" sz="1400" dirty="0" smtClean="0">
                <a:solidFill>
                  <a:srgbClr val="FF0000"/>
                </a:solidFill>
              </a:rPr>
              <a:t>供应商应收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其中：立减、满减都是指魔方发出，需要计入营销费用的。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现金</a:t>
            </a:r>
            <a:r>
              <a:rPr lang="zh-CN" altLang="en-US" sz="1400" b="1" dirty="0" smtClean="0"/>
              <a:t>流量表项：</a:t>
            </a:r>
            <a:r>
              <a:rPr lang="zh-CN" altLang="en-US" sz="1400" dirty="0" smtClean="0"/>
              <a:t>默认从业务类型带出现金流量表项，可修改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040176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字段明细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36482"/>
              </p:ext>
            </p:extLst>
          </p:nvPr>
        </p:nvGraphicFramePr>
        <p:xfrm>
          <a:off x="827584" y="908727"/>
          <a:ext cx="6696744" cy="5842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359"/>
                <a:gridCol w="779663"/>
                <a:gridCol w="1294797"/>
                <a:gridCol w="3216107"/>
                <a:gridCol w="751818"/>
              </a:tblGrid>
              <a:tr h="1487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u="none" strike="noStrike" dirty="0">
                          <a:effectLst/>
                        </a:rPr>
                        <a:t>序号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u="none" strike="noStrike" dirty="0">
                          <a:effectLst/>
                        </a:rPr>
                        <a:t>结构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u="none" strike="noStrike" dirty="0">
                          <a:effectLst/>
                        </a:rPr>
                        <a:t>字段名称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u="none" strike="noStrike" dirty="0">
                          <a:effectLst/>
                        </a:rPr>
                        <a:t>说明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u="none" strike="noStrike" dirty="0">
                          <a:effectLst/>
                        </a:rPr>
                        <a:t>来源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ctr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dirty="0">
                          <a:effectLst/>
                        </a:rPr>
                        <a:t>单行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 dirty="0">
                          <a:effectLst/>
                        </a:rPr>
                        <a:t>收款单号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系统自动生成，支付流水</a:t>
                      </a:r>
                      <a:r>
                        <a:rPr lang="en-US" altLang="zh-CN" sz="1000" u="none" strike="noStrike">
                          <a:effectLst/>
                        </a:rPr>
                        <a:t>+2</a:t>
                      </a:r>
                      <a:r>
                        <a:rPr lang="zh-CN" altLang="en-US" sz="1000" u="none" strike="noStrike">
                          <a:effectLst/>
                        </a:rPr>
                        <a:t>位流水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 dirty="0">
                          <a:effectLst/>
                        </a:rPr>
                        <a:t>关联原收款单号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如果是退款业务，关联原收款单号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4907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 dirty="0">
                          <a:effectLst/>
                        </a:rPr>
                        <a:t>收款方式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 dirty="0">
                          <a:effectLst/>
                        </a:rPr>
                        <a:t>第三方（支付宝、微信、异度等）、账扣（可提现、券、立减活动、满减、供应商应收）、电汇等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支付系统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账扣项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 dirty="0">
                          <a:effectLst/>
                        </a:rPr>
                        <a:t>如果收款方式是账扣，给出明细账扣项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支付系统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1450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收款类型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000" u="none" strike="noStrike" dirty="0">
                          <a:effectLst/>
                        </a:rPr>
                        <a:t>1-</a:t>
                      </a:r>
                      <a:r>
                        <a:rPr lang="zh-CN" altLang="en-US" sz="1000" u="none" strike="noStrike" dirty="0">
                          <a:effectLst/>
                        </a:rPr>
                        <a:t>普通：需要明细至订单号；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2-</a:t>
                      </a:r>
                      <a:r>
                        <a:rPr lang="zh-CN" altLang="en-US" sz="1000" u="none" strike="noStrike" dirty="0">
                          <a:effectLst/>
                        </a:rPr>
                        <a:t>退票退款：将旅游款项退还给客户，需要明细至订单号，支付中心确定退款成功后，传送信息至结算系统。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3-</a:t>
                      </a:r>
                      <a:r>
                        <a:rPr lang="zh-CN" altLang="en-US" sz="1000" u="none" strike="noStrike" dirty="0">
                          <a:effectLst/>
                        </a:rPr>
                        <a:t>提现退款：同上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4-OTA</a:t>
                      </a:r>
                      <a:r>
                        <a:rPr lang="zh-CN" altLang="en-US" sz="1000" u="none" strike="noStrike" dirty="0">
                          <a:effectLst/>
                        </a:rPr>
                        <a:t>预存：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5-</a:t>
                      </a:r>
                      <a:r>
                        <a:rPr lang="zh-CN" altLang="en-US" sz="1000" u="none" strike="noStrike" dirty="0">
                          <a:effectLst/>
                        </a:rPr>
                        <a:t>佣金收款：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支付日期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实际收款日期 、退款日期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支付系统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支付流水号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交易流水号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支付宝交易号、微信订单号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支付系统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收款公司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取自订单的核算单位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结算模式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取自订单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支付系统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实际付款方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客户编码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统一维护，唯一编码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支付系统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2858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客户名称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建议使用纳税登记证上客户名称，未来开票用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币种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银行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支付系统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银行账号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327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状态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000" u="none" strike="noStrike">
                          <a:effectLst/>
                        </a:rPr>
                        <a:t>1-</a:t>
                      </a:r>
                      <a:r>
                        <a:rPr lang="zh-CN" altLang="en-US" sz="1000" u="none" strike="noStrike">
                          <a:effectLst/>
                        </a:rPr>
                        <a:t>新建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2-</a:t>
                      </a:r>
                      <a:r>
                        <a:rPr lang="zh-CN" altLang="en-US" sz="1000" u="none" strike="noStrike">
                          <a:effectLst/>
                        </a:rPr>
                        <a:t>已确认：资金核对无误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订单金额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327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收款金额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账扣金额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327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其中：定向已抵扣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手续费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支付系统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现金流量表表项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  <a:tr h="1635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单行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会计期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取收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退款日期所在月份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1" marR="6511" marT="6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1" marR="6511" marT="651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4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支付系统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账户更新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13220"/>
              </p:ext>
            </p:extLst>
          </p:nvPr>
        </p:nvGraphicFramePr>
        <p:xfrm>
          <a:off x="116659" y="1484784"/>
          <a:ext cx="8229598" cy="205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297"/>
                <a:gridCol w="1763485"/>
                <a:gridCol w="1888760"/>
                <a:gridCol w="1888760"/>
                <a:gridCol w="1291296"/>
              </a:tblGrid>
              <a:tr h="567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 dirty="0">
                          <a:effectLst/>
                        </a:rPr>
                        <a:t>时点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 dirty="0">
                          <a:effectLst/>
                        </a:rPr>
                        <a:t>业务类型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 dirty="0">
                          <a:effectLst/>
                        </a:rPr>
                        <a:t>更新供应商账户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u="none" strike="noStrike" dirty="0">
                          <a:effectLst/>
                        </a:rPr>
                        <a:t>更新魔方旅游账户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u="none" strike="noStrike" dirty="0">
                          <a:effectLst/>
                        </a:rPr>
                        <a:t>更新分销商账户</a:t>
                      </a:r>
                      <a:br>
                        <a:rPr lang="zh-CN" altLang="en-US" sz="1100" b="1" u="none" strike="noStrike" dirty="0">
                          <a:effectLst/>
                        </a:rPr>
                      </a:br>
                      <a:r>
                        <a:rPr lang="zh-CN" altLang="en-US" sz="1100" b="1" u="none" strike="noStrike" dirty="0">
                          <a:effectLst/>
                        </a:rPr>
                        <a:t>如果是导游，需要考虑同时更新其管理层级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ctr"/>
                </a:tc>
              </a:tr>
              <a:tr h="168114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u="none" strike="noStrike">
                          <a:effectLst/>
                        </a:rPr>
                        <a:t>支付系统支付完成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u="none" strike="noStrike">
                          <a:effectLst/>
                        </a:rPr>
                        <a:t>“第三方</a:t>
                      </a:r>
                      <a:r>
                        <a:rPr lang="en-US" altLang="zh-CN" sz="1100" b="0" u="none" strike="noStrike">
                          <a:effectLst/>
                        </a:rPr>
                        <a:t>/</a:t>
                      </a:r>
                      <a:r>
                        <a:rPr lang="zh-CN" altLang="en-US" sz="1100" b="0" u="none" strike="noStrike">
                          <a:effectLst/>
                        </a:rPr>
                        <a:t>电汇”支付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u="none" strike="noStrike" dirty="0">
                          <a:effectLst/>
                        </a:rPr>
                        <a:t>已收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u="none" strike="noStrike" dirty="0">
                          <a:effectLst/>
                        </a:rPr>
                        <a:t>消费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</a:tr>
              <a:tr h="168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u="none" strike="noStrike">
                          <a:effectLst/>
                        </a:rPr>
                        <a:t>"</a:t>
                      </a:r>
                      <a:r>
                        <a:rPr lang="zh-CN" altLang="en-US" sz="1100" b="0" u="none" strike="noStrike">
                          <a:effectLst/>
                        </a:rPr>
                        <a:t>可用</a:t>
                      </a:r>
                      <a:r>
                        <a:rPr lang="en-US" altLang="zh-CN" sz="1100" b="0" u="none" strike="noStrike">
                          <a:effectLst/>
                        </a:rPr>
                        <a:t>_</a:t>
                      </a:r>
                      <a:r>
                        <a:rPr lang="zh-CN" altLang="en-US" sz="1100" b="0" u="none" strike="noStrike">
                          <a:effectLst/>
                        </a:rPr>
                        <a:t>其它</a:t>
                      </a:r>
                      <a:r>
                        <a:rPr lang="en-US" altLang="zh-CN" sz="1100" b="0" u="none" strike="noStrike">
                          <a:effectLst/>
                        </a:rPr>
                        <a:t>"</a:t>
                      </a:r>
                      <a:r>
                        <a:rPr lang="zh-CN" altLang="en-US" sz="1100" b="0" u="none" strike="noStrike">
                          <a:effectLst/>
                        </a:rPr>
                        <a:t>支付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u="none" strike="noStrike" dirty="0">
                          <a:effectLst/>
                        </a:rPr>
                        <a:t>预收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_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其它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u="none" strike="noStrike" dirty="0">
                          <a:effectLst/>
                        </a:rPr>
                        <a:t>其它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</a:tr>
              <a:tr h="3282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u="none" strike="noStrike">
                          <a:effectLst/>
                        </a:rPr>
                        <a:t>销售订单绑定赠票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u="none" strike="noStrike" dirty="0">
                          <a:effectLst/>
                        </a:rPr>
                        <a:t>自有赠票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/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积分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/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红包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/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券库存状态：</a:t>
                      </a:r>
                      <a:br>
                        <a:rPr lang="zh-CN" altLang="en-US" sz="1100" b="0" u="none" strike="noStrike" dirty="0">
                          <a:effectLst/>
                        </a:rPr>
                      </a:br>
                      <a:r>
                        <a:rPr lang="zh-CN" altLang="en-US" sz="1100" b="0" u="none" strike="noStrike" dirty="0">
                          <a:effectLst/>
                        </a:rPr>
                        <a:t>待使用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-&gt;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已使用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100" b="0" u="none" strike="noStrike" dirty="0">
                          <a:effectLst/>
                        </a:rPr>
                        <a:t>(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赠票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/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积分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/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红包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/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券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)_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可用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</a:tr>
              <a:tr h="168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u="none" strike="noStrike">
                          <a:effectLst/>
                        </a:rPr>
                        <a:t>"</a:t>
                      </a:r>
                      <a:r>
                        <a:rPr lang="zh-CN" altLang="en-US" sz="1100" b="0" u="none" strike="noStrike">
                          <a:effectLst/>
                        </a:rPr>
                        <a:t>预存</a:t>
                      </a:r>
                      <a:r>
                        <a:rPr lang="en-US" altLang="zh-CN" sz="1100" b="0" u="none" strike="noStrike">
                          <a:effectLst/>
                        </a:rPr>
                        <a:t>"</a:t>
                      </a:r>
                      <a:r>
                        <a:rPr lang="zh-CN" altLang="en-US" sz="1100" b="0" u="none" strike="noStrike">
                          <a:effectLst/>
                        </a:rPr>
                        <a:t>支付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u="none" strike="noStrike">
                          <a:effectLst/>
                        </a:rPr>
                        <a:t>预收</a:t>
                      </a:r>
                      <a:r>
                        <a:rPr lang="en-US" altLang="zh-CN" sz="1100" b="0" u="none" strike="noStrike">
                          <a:effectLst/>
                        </a:rPr>
                        <a:t>_</a:t>
                      </a:r>
                      <a:r>
                        <a:rPr lang="zh-CN" altLang="en-US" sz="1100" b="0" u="none" strike="noStrike">
                          <a:effectLst/>
                        </a:rPr>
                        <a:t>预存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u="none" strike="noStrike" dirty="0">
                          <a:effectLst/>
                        </a:rPr>
                        <a:t>预存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</a:tr>
              <a:tr h="3282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u="none" strike="noStrike">
                          <a:effectLst/>
                        </a:rPr>
                        <a:t>“供应商角色</a:t>
                      </a:r>
                      <a:r>
                        <a:rPr lang="en-US" altLang="zh-CN" sz="1100" b="0" u="none" strike="noStrike">
                          <a:effectLst/>
                        </a:rPr>
                        <a:t>-</a:t>
                      </a:r>
                      <a:r>
                        <a:rPr lang="zh-CN" altLang="en-US" sz="1100" b="0" u="none" strike="noStrike">
                          <a:effectLst/>
                        </a:rPr>
                        <a:t>应收账户”支付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u="none" strike="noStrike">
                          <a:effectLst/>
                        </a:rPr>
                        <a:t>应收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u="none" strike="noStrike" dirty="0">
                          <a:effectLst/>
                        </a:rPr>
                        <a:t>应付</a:t>
                      </a:r>
                      <a:r>
                        <a:rPr lang="en-US" altLang="zh-CN" sz="1100" b="0" u="none" strike="noStrike" dirty="0">
                          <a:effectLst/>
                        </a:rPr>
                        <a:t>_</a:t>
                      </a:r>
                      <a:r>
                        <a:rPr lang="zh-CN" altLang="en-US" sz="1100" b="0" u="none" strike="noStrike" dirty="0">
                          <a:effectLst/>
                        </a:rPr>
                        <a:t>产品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05" marR="8005" marT="800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6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收款单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账户更新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16702"/>
              </p:ext>
            </p:extLst>
          </p:nvPr>
        </p:nvGraphicFramePr>
        <p:xfrm>
          <a:off x="395860" y="1340768"/>
          <a:ext cx="8229600" cy="1453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3514"/>
                <a:gridCol w="2288779"/>
                <a:gridCol w="2451370"/>
                <a:gridCol w="1675937"/>
              </a:tblGrid>
              <a:tr h="665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时点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更新供应商账户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更新魔方旅游账户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更新分销商账户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如果是导游，需要考虑同时更新其管理层级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422111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手工创建收款单</a:t>
                      </a:r>
                      <a:r>
                        <a:rPr lang="en-US" altLang="zh-CN" sz="1100" u="none" strike="noStrike">
                          <a:effectLst/>
                        </a:rPr>
                        <a:t>-OTA</a:t>
                      </a:r>
                      <a:r>
                        <a:rPr lang="zh-CN" altLang="en-US" sz="1100" u="none" strike="noStrike">
                          <a:effectLst/>
                        </a:rPr>
                        <a:t>预存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预收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预存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已收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预存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b"/>
                </a:tc>
              </a:tr>
              <a:tr h="3658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手工创建收款单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佣金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应收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佣金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已付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已收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883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收款对账流程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916258" y="1700808"/>
            <a:ext cx="2428069" cy="68407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导出每日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第三方流水表、银行流水表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（收款、退款）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410213" y="2708920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导出每日收款单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13" idx="2"/>
            <a:endCxn id="14" idx="0"/>
          </p:cNvCxnSpPr>
          <p:nvPr/>
        </p:nvCxnSpPr>
        <p:spPr bwMode="auto">
          <a:xfrm>
            <a:off x="2130293" y="2384884"/>
            <a:ext cx="0" cy="324036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1410213" y="3644401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核对</a:t>
            </a:r>
          </a:p>
        </p:txBody>
      </p:sp>
      <p:sp>
        <p:nvSpPr>
          <p:cNvPr id="29" name="菱形 28"/>
          <p:cNvSpPr/>
          <p:nvPr/>
        </p:nvSpPr>
        <p:spPr bwMode="auto">
          <a:xfrm>
            <a:off x="1459369" y="4579882"/>
            <a:ext cx="1338923" cy="648072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核对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无误？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14" idx="2"/>
            <a:endCxn id="27" idx="0"/>
          </p:cNvCxnSpPr>
          <p:nvPr/>
        </p:nvCxnSpPr>
        <p:spPr bwMode="auto">
          <a:xfrm>
            <a:off x="2130293" y="3212976"/>
            <a:ext cx="0" cy="431425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>
            <a:stCxn id="27" idx="2"/>
            <a:endCxn id="29" idx="0"/>
          </p:cNvCxnSpPr>
          <p:nvPr/>
        </p:nvCxnSpPr>
        <p:spPr bwMode="auto">
          <a:xfrm flipH="1">
            <a:off x="2128831" y="4148457"/>
            <a:ext cx="1462" cy="431425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1441745" y="5661248"/>
            <a:ext cx="138807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472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确认收款单</a:t>
            </a:r>
          </a:p>
        </p:txBody>
      </p:sp>
      <p:cxnSp>
        <p:nvCxnSpPr>
          <p:cNvPr id="31" name="直接箭头连接符 30"/>
          <p:cNvCxnSpPr>
            <a:stCxn id="29" idx="2"/>
            <a:endCxn id="25" idx="0"/>
          </p:cNvCxnSpPr>
          <p:nvPr/>
        </p:nvCxnSpPr>
        <p:spPr bwMode="auto">
          <a:xfrm>
            <a:off x="2128831" y="5227954"/>
            <a:ext cx="6954" cy="43329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矩形 36"/>
          <p:cNvSpPr/>
          <p:nvPr/>
        </p:nvSpPr>
        <p:spPr bwMode="auto">
          <a:xfrm>
            <a:off x="3563888" y="4687894"/>
            <a:ext cx="138807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472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导出支付系统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支付流水表</a:t>
            </a:r>
          </a:p>
        </p:txBody>
      </p:sp>
      <p:cxnSp>
        <p:nvCxnSpPr>
          <p:cNvPr id="33" name="肘形连接符 32"/>
          <p:cNvCxnSpPr>
            <a:stCxn id="37" idx="3"/>
            <a:endCxn id="27" idx="3"/>
          </p:cNvCxnSpPr>
          <p:nvPr/>
        </p:nvCxnSpPr>
        <p:spPr bwMode="auto">
          <a:xfrm flipH="1" flipV="1">
            <a:off x="2850373" y="3896429"/>
            <a:ext cx="2101594" cy="1007489"/>
          </a:xfrm>
          <a:prstGeom prst="bentConnector3">
            <a:avLst>
              <a:gd name="adj1" fmla="val -10877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/>
          <p:cNvCxnSpPr>
            <a:stCxn id="29" idx="3"/>
            <a:endCxn id="37" idx="1"/>
          </p:cNvCxnSpPr>
          <p:nvPr/>
        </p:nvCxnSpPr>
        <p:spPr bwMode="auto">
          <a:xfrm>
            <a:off x="2798292" y="4903918"/>
            <a:ext cx="765596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2301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收款对账流程说明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graphicFrame>
        <p:nvGraphicFramePr>
          <p:cNvPr id="12" name="Group 409"/>
          <p:cNvGraphicFramePr>
            <a:graphicFrameLocks/>
          </p:cNvGraphicFramePr>
          <p:nvPr>
            <p:extLst/>
          </p:nvPr>
        </p:nvGraphicFramePr>
        <p:xfrm>
          <a:off x="124773" y="980728"/>
          <a:ext cx="8680443" cy="2668136"/>
        </p:xfrm>
        <a:graphic>
          <a:graphicData uri="http://schemas.openxmlformats.org/drawingml/2006/table">
            <a:tbl>
              <a:tblPr/>
              <a:tblGrid>
                <a:gridCol w="634530"/>
                <a:gridCol w="4301498"/>
                <a:gridCol w="1080120"/>
                <a:gridCol w="1440160"/>
                <a:gridCol w="122413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编号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流程步骤说明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责任岗位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单据输入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单据输出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每日导出银行流水表、第三方流水表（不包含付款流水）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每日查询收款单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non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排除账扣单</a:t>
                      </a:r>
                      <a:endParaRPr lang="en-US" altLang="zh-CN" sz="1200" u="none" baseline="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财务核对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4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核对无误的收款单，进行收款单确认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5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核对不一致的，需从支付系统导出每日的支付流水核对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182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712640" y="1334632"/>
            <a:ext cx="6027713" cy="474662"/>
          </a:xfrm>
          <a:prstGeom prst="rect">
            <a:avLst/>
          </a:prstGeom>
          <a:solidFill>
            <a:srgbClr val="199519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357561" y="1340768"/>
            <a:ext cx="538638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结算管理方案概览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712640" y="1340768"/>
            <a:ext cx="509058" cy="4778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695875" y="2652242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712640" y="1981493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371556" y="2010408"/>
            <a:ext cx="5384668" cy="4746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结算管理详细解决方案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368117" y="2652351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接口相关解决方案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95875" y="3328170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>
                <a:solidFill>
                  <a:sysClr val="windowText" lastClr="000000"/>
                </a:solidFill>
                <a:latin typeface="华文楷体"/>
                <a:ea typeface="华文楷体"/>
              </a:rPr>
              <a:t>Ⅳ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367067" y="3317007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>
              <a:defRPr/>
            </a:pPr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待解决问题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550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收款对账详细说明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6477" y="1124744"/>
            <a:ext cx="85854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对</a:t>
            </a:r>
            <a:r>
              <a:rPr lang="zh-CN" altLang="en-US" sz="1400" b="1" dirty="0" smtClean="0"/>
              <a:t>账频率：</a:t>
            </a:r>
            <a:r>
              <a:rPr lang="zh-CN" altLang="en-US" sz="1400" dirty="0" smtClean="0"/>
              <a:t>按日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核对目的</a:t>
            </a:r>
            <a:r>
              <a:rPr lang="zh-CN" altLang="en-US" sz="1400" dirty="0" smtClean="0"/>
              <a:t>：支付中心传递收款信息至结算系统，出纳核对实际到账，财务据此入账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23528" y="1988840"/>
          <a:ext cx="8337980" cy="191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448"/>
                <a:gridCol w="1296144"/>
                <a:gridCol w="1813896"/>
                <a:gridCol w="1224136"/>
                <a:gridCol w="2721356"/>
              </a:tblGrid>
              <a:tr h="39723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收款来源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支付系统明细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收款单明细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实际到账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核对标识</a:t>
                      </a:r>
                    </a:p>
                  </a:txBody>
                  <a:tcPr>
                    <a:solidFill>
                      <a:srgbClr val="147214"/>
                    </a:solidFill>
                  </a:tcPr>
                </a:tc>
              </a:tr>
              <a:tr h="35068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支付宝等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支付流水</a:t>
                      </a:r>
                      <a:r>
                        <a:rPr lang="en-US" altLang="zh-CN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收款总金额</a:t>
                      </a:r>
                      <a:r>
                        <a:rPr lang="en-US" altLang="zh-CN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交易流水号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680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电汇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支付流水</a:t>
                      </a:r>
                      <a:r>
                        <a:rPr lang="en-US" altLang="zh-CN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收款总金额</a:t>
                      </a:r>
                      <a:r>
                        <a:rPr lang="en-US" altLang="zh-CN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200" b="1" dirty="0" smtClean="0">
                          <a:solidFill>
                            <a:prstClr val="blac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银行流水号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680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线下汇款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</a:t>
                      </a:r>
                      <a:r>
                        <a:rPr lang="zh-CN" altLang="en-US" sz="1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存、供应商支付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佣金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457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现金收款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不需要核对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pattFill prst="wdUp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pattFill prst="wdUp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pattFill prst="wdUp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pattFill prst="wdUpDiag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521063" y="127327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已检订单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1521063" y="985238"/>
            <a:ext cx="1113155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订单中心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195736" y="2679892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自动生成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29703" y="5637287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财务审核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29652" y="3003928"/>
            <a:ext cx="835818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其它项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146477" y="1203728"/>
            <a:ext cx="825123" cy="360131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1A92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201820" y="3622574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手工创建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035736" y="3946610"/>
            <a:ext cx="835818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其它项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</a:t>
            </a:r>
          </a:p>
        </p:txBody>
      </p:sp>
      <p:cxnSp>
        <p:nvCxnSpPr>
          <p:cNvPr id="17" name="肘形连接符 16"/>
          <p:cNvCxnSpPr>
            <a:stCxn id="14" idx="3"/>
            <a:endCxn id="4" idx="1"/>
          </p:cNvCxnSpPr>
          <p:nvPr/>
        </p:nvCxnSpPr>
        <p:spPr bwMode="auto">
          <a:xfrm>
            <a:off x="971600" y="1383794"/>
            <a:ext cx="549463" cy="105500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肘形连接符 17"/>
          <p:cNvCxnSpPr>
            <a:stCxn id="14" idx="3"/>
            <a:endCxn id="15" idx="1"/>
          </p:cNvCxnSpPr>
          <p:nvPr/>
        </p:nvCxnSpPr>
        <p:spPr bwMode="auto">
          <a:xfrm>
            <a:off x="971600" y="1383794"/>
            <a:ext cx="1230220" cy="2454804"/>
          </a:xfrm>
          <a:prstGeom prst="bentConnector3">
            <a:avLst>
              <a:gd name="adj1" fmla="val 22864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图文框 21"/>
          <p:cNvSpPr/>
          <p:nvPr/>
        </p:nvSpPr>
        <p:spPr bwMode="auto">
          <a:xfrm>
            <a:off x="7845504" y="6080122"/>
            <a:ext cx="1074816" cy="273907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A92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提现子流程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882781" y="126876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24" name="椭圆 23"/>
          <p:cNvSpPr/>
          <p:nvPr/>
        </p:nvSpPr>
        <p:spPr bwMode="auto">
          <a:xfrm>
            <a:off x="2882781" y="980728"/>
            <a:ext cx="1113155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4" idx="2"/>
            <a:endCxn id="7" idx="0"/>
          </p:cNvCxnSpPr>
          <p:nvPr/>
        </p:nvCxnSpPr>
        <p:spPr bwMode="auto">
          <a:xfrm rot="16200000" flipH="1">
            <a:off x="1927690" y="1855268"/>
            <a:ext cx="974574" cy="674673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肘形连接符 25"/>
          <p:cNvCxnSpPr>
            <a:stCxn id="23" idx="2"/>
            <a:endCxn id="7" idx="0"/>
          </p:cNvCxnSpPr>
          <p:nvPr/>
        </p:nvCxnSpPr>
        <p:spPr bwMode="auto">
          <a:xfrm rot="5400000">
            <a:off x="2606295" y="1846828"/>
            <a:ext cx="979084" cy="687045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5883551" y="4725144"/>
            <a:ext cx="1405457" cy="500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更新相关角色的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账户信息</a:t>
            </a:r>
          </a:p>
        </p:txBody>
      </p:sp>
      <p:cxnSp>
        <p:nvCxnSpPr>
          <p:cNvPr id="32" name="肘形连接符 31"/>
          <p:cNvCxnSpPr>
            <a:stCxn id="7" idx="3"/>
            <a:endCxn id="30" idx="1"/>
          </p:cNvCxnSpPr>
          <p:nvPr/>
        </p:nvCxnSpPr>
        <p:spPr bwMode="auto">
          <a:xfrm>
            <a:off x="3308891" y="2895916"/>
            <a:ext cx="975077" cy="357521"/>
          </a:xfrm>
          <a:prstGeom prst="bentConnector3">
            <a:avLst>
              <a:gd name="adj1" fmla="val 71052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肘形连接符 34"/>
          <p:cNvCxnSpPr>
            <a:stCxn id="15" idx="3"/>
            <a:endCxn id="30" idx="1"/>
          </p:cNvCxnSpPr>
          <p:nvPr/>
        </p:nvCxnSpPr>
        <p:spPr bwMode="auto">
          <a:xfrm flipV="1">
            <a:off x="3314975" y="3253437"/>
            <a:ext cx="968993" cy="585161"/>
          </a:xfrm>
          <a:prstGeom prst="bentConnector3">
            <a:avLst>
              <a:gd name="adj1" fmla="val 69258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箭头连接符 39"/>
          <p:cNvCxnSpPr>
            <a:stCxn id="27" idx="2"/>
            <a:endCxn id="8" idx="0"/>
          </p:cNvCxnSpPr>
          <p:nvPr/>
        </p:nvCxnSpPr>
        <p:spPr bwMode="auto">
          <a:xfrm>
            <a:off x="6586280" y="5225667"/>
            <a:ext cx="1" cy="41162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图文框 40"/>
          <p:cNvSpPr/>
          <p:nvPr/>
        </p:nvSpPr>
        <p:spPr bwMode="auto">
          <a:xfrm>
            <a:off x="7863361" y="5512036"/>
            <a:ext cx="1056959" cy="250501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A92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对账子流程</a:t>
            </a:r>
          </a:p>
        </p:txBody>
      </p:sp>
      <p:sp>
        <p:nvSpPr>
          <p:cNvPr id="30" name="菱形 29"/>
          <p:cNvSpPr/>
          <p:nvPr/>
        </p:nvSpPr>
        <p:spPr bwMode="auto">
          <a:xfrm>
            <a:off x="4283968" y="2929401"/>
            <a:ext cx="1338923" cy="648072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888939" y="3010269"/>
            <a:ext cx="1405457" cy="500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更新相关角色的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冻结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账户信息</a:t>
            </a: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5559167" y="3253437"/>
            <a:ext cx="380985" cy="709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菱形 48"/>
          <p:cNvSpPr/>
          <p:nvPr/>
        </p:nvSpPr>
        <p:spPr bwMode="auto">
          <a:xfrm>
            <a:off x="5920369" y="3767640"/>
            <a:ext cx="1338923" cy="648072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到解冻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601557" y="3034339"/>
            <a:ext cx="229265" cy="24705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586279" y="4505403"/>
            <a:ext cx="229265" cy="24705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cxnSp>
        <p:nvCxnSpPr>
          <p:cNvPr id="53" name="直接箭头连接符 52"/>
          <p:cNvCxnSpPr>
            <a:stCxn id="47" idx="2"/>
            <a:endCxn id="49" idx="0"/>
          </p:cNvCxnSpPr>
          <p:nvPr/>
        </p:nvCxnSpPr>
        <p:spPr bwMode="auto">
          <a:xfrm flipH="1">
            <a:off x="6589831" y="3510792"/>
            <a:ext cx="1837" cy="256848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49" idx="2"/>
            <a:endCxn id="27" idx="0"/>
          </p:cNvCxnSpPr>
          <p:nvPr/>
        </p:nvCxnSpPr>
        <p:spPr bwMode="auto">
          <a:xfrm flipH="1">
            <a:off x="6586280" y="4415712"/>
            <a:ext cx="3551" cy="30943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肘形连接符 56"/>
          <p:cNvCxnSpPr>
            <a:stCxn id="30" idx="2"/>
            <a:endCxn id="27" idx="1"/>
          </p:cNvCxnSpPr>
          <p:nvPr/>
        </p:nvCxnSpPr>
        <p:spPr bwMode="auto">
          <a:xfrm rot="16200000" flipH="1">
            <a:off x="4719524" y="3811378"/>
            <a:ext cx="1397933" cy="930121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肘形连接符 58"/>
          <p:cNvCxnSpPr>
            <a:stCxn id="8" idx="3"/>
            <a:endCxn id="41" idx="1"/>
          </p:cNvCxnSpPr>
          <p:nvPr/>
        </p:nvCxnSpPr>
        <p:spPr bwMode="auto">
          <a:xfrm flipV="1">
            <a:off x="7142858" y="5637287"/>
            <a:ext cx="720503" cy="216024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肘形连接符 60"/>
          <p:cNvCxnSpPr>
            <a:stCxn id="8" idx="3"/>
            <a:endCxn id="22" idx="1"/>
          </p:cNvCxnSpPr>
          <p:nvPr/>
        </p:nvCxnSpPr>
        <p:spPr bwMode="auto">
          <a:xfrm>
            <a:off x="7142858" y="5853311"/>
            <a:ext cx="702646" cy="363765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4916612" y="3873554"/>
            <a:ext cx="229265" cy="24705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cxnSp>
        <p:nvCxnSpPr>
          <p:cNvPr id="72" name="直接连接符 71"/>
          <p:cNvCxnSpPr>
            <a:stCxn id="49" idx="3"/>
          </p:cNvCxnSpPr>
          <p:nvPr/>
        </p:nvCxnSpPr>
        <p:spPr bwMode="auto">
          <a:xfrm>
            <a:off x="7259292" y="4091676"/>
            <a:ext cx="586212" cy="0"/>
          </a:xfrm>
          <a:prstGeom prst="line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3" name="矩形 72"/>
          <p:cNvSpPr/>
          <p:nvPr/>
        </p:nvSpPr>
        <p:spPr bwMode="auto">
          <a:xfrm>
            <a:off x="7323133" y="4093402"/>
            <a:ext cx="229265" cy="24705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 bwMode="auto">
          <a:xfrm flipV="1">
            <a:off x="7845504" y="3767640"/>
            <a:ext cx="0" cy="324036"/>
          </a:xfrm>
          <a:prstGeom prst="line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6" name="直接箭头连接符 85"/>
          <p:cNvCxnSpPr>
            <a:endCxn id="49" idx="0"/>
          </p:cNvCxnSpPr>
          <p:nvPr/>
        </p:nvCxnSpPr>
        <p:spPr bwMode="auto">
          <a:xfrm flipH="1">
            <a:off x="6589831" y="3767640"/>
            <a:ext cx="1255673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04352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销售结算流程说明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graphicFrame>
        <p:nvGraphicFramePr>
          <p:cNvPr id="5" name="Group 4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915090"/>
              </p:ext>
            </p:extLst>
          </p:nvPr>
        </p:nvGraphicFramePr>
        <p:xfrm>
          <a:off x="124773" y="980728"/>
          <a:ext cx="8680443" cy="3962400"/>
        </p:xfrm>
        <a:graphic>
          <a:graphicData uri="http://schemas.openxmlformats.org/drawingml/2006/table">
            <a:tbl>
              <a:tblPr/>
              <a:tblGrid>
                <a:gridCol w="634530"/>
                <a:gridCol w="4388761"/>
                <a:gridCol w="992857"/>
                <a:gridCol w="1440160"/>
                <a:gridCol w="122413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编号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流程步骤说明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责任岗位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单据输入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单据输出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订单中心导入已检订单，同步分销商信息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订单状态：已检；销售端口：排除线下窗口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同步的分销商信息：分销商</a:t>
                      </a:r>
                      <a:r>
                        <a:rPr lang="zh-CN" altLang="en-US" sz="1200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、分销商属性（分代）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系统自动生成销售结算单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未来系统根据业务系统传递已检的订单以及政策快照（含营销活动）自动生成销售结算单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对于联票产品，有一种情况：有子产品状态为已退；该子产品不进行采购结算单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</a:t>
                      </a:r>
                      <a:r>
                        <a:rPr lang="zh-CN" altLang="en-US" sz="1200" u="sng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各角色账户信息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如果是周期返模式，那么在销售结算单创建后更新冻结账户，后台不断轮循，直至到达解冻周期时间后，冻结转可用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是立返模式，那么在销售结算单创建后即更新可用账户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4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审核结算单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建议财务用户每日进行审核，支持批量审核</a:t>
                      </a:r>
                      <a:endParaRPr lang="zh-CN" altLang="zh-CN" sz="12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5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系统更新结算单状态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系统自动更新结算单状态，已审核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204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销售结算单详细说明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6477" y="1124744"/>
            <a:ext cx="85854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结算单生成</a:t>
            </a:r>
            <a:r>
              <a:rPr lang="zh-CN" altLang="en-US" sz="1400" dirty="0"/>
              <a:t>：结算系统根据其它业务系统传的接口数据，自动生成结算单。结算单的金额等信息不可以手工更改，结算单不能取消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结算</a:t>
            </a:r>
            <a:r>
              <a:rPr lang="zh-CN" altLang="en-US" sz="1400" b="1" dirty="0"/>
              <a:t>单类型</a:t>
            </a:r>
            <a:r>
              <a:rPr lang="zh-CN" altLang="en-US" sz="1400" b="1" dirty="0" smtClean="0"/>
              <a:t>：</a:t>
            </a:r>
            <a:r>
              <a:rPr lang="zh-CN" altLang="en-US" sz="1400" dirty="0"/>
              <a:t>销售</a:t>
            </a:r>
            <a:r>
              <a:rPr lang="zh-CN" altLang="en-US" sz="1400" dirty="0" smtClean="0"/>
              <a:t>结算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其它</a:t>
            </a:r>
            <a:r>
              <a:rPr lang="zh-CN" altLang="en-US" sz="1400" dirty="0" smtClean="0"/>
              <a:t>结算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其它结算逻辑</a:t>
            </a:r>
            <a:r>
              <a:rPr lang="zh-CN" altLang="en-US" sz="1400" b="1" dirty="0"/>
              <a:t>：</a:t>
            </a:r>
            <a:endParaRPr lang="en-US" altLang="zh-CN" sz="1400" b="1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其它结算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项：金币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定向积分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通用积分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定向券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通用券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定向红包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红包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可以提现的结算项，财务会进行核算，其它通用项在使用时计入财务费用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结算单状态说明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：从业务系统对接了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信息，默认未审核；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已审核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：财务对结算单进行审核；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对账中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：该结算单已被添加至对账单中；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已对账：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对应的对账单已确认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483472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销售订单的同步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6477" y="1124744"/>
            <a:ext cx="85854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字段说明：</a:t>
            </a:r>
            <a:endParaRPr lang="en-US" altLang="zh-CN" sz="1400" b="1" dirty="0" smtClean="0"/>
          </a:p>
          <a:p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11076"/>
              </p:ext>
            </p:extLst>
          </p:nvPr>
        </p:nvGraphicFramePr>
        <p:xfrm>
          <a:off x="827584" y="1484784"/>
          <a:ext cx="7378700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1079500"/>
                <a:gridCol w="1079500"/>
                <a:gridCol w="1473200"/>
                <a:gridCol w="1435100"/>
                <a:gridCol w="1358900"/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>
                          <a:effectLst/>
                        </a:rPr>
                        <a:t>结构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>
                          <a:effectLst/>
                        </a:rPr>
                        <a:t>子结构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u="none" strike="noStrike">
                          <a:effectLst/>
                        </a:rPr>
                        <a:t>字段名称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u="none" strike="noStrike">
                          <a:effectLst/>
                        </a:rPr>
                        <a:t>说明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u="none" strike="noStrike" dirty="0">
                          <a:effectLst/>
                        </a:rPr>
                        <a:t>订单中心已有？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头表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采购单号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100" u="none" strike="noStrike">
                          <a:effectLst/>
                        </a:rPr>
                        <a:t>S+</a:t>
                      </a:r>
                      <a:r>
                        <a:rPr lang="zh-CN" altLang="en-US" sz="1100" u="none" strike="noStrike">
                          <a:effectLst/>
                        </a:rPr>
                        <a:t>原订单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两位流水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头表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原订单号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头表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结算模式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平台 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头表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订单日期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头表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分销商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头表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分销商代理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头表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对分销商的渠道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头表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对分销商的销售端口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产品编号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产品名称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28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产品频道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门票、演艺票、旅游产品、土特产、住宿、小交通、组合产品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建议零售价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币种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账扣时点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前返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后返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分配行表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政策快照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分配行表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抵扣项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下单时对该产品使用了红包，券，立减等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三层结构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分配行表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抵扣额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下单时对该产品使用了红包，券，立减等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635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销售结算单字段明细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01469"/>
              </p:ext>
            </p:extLst>
          </p:nvPr>
        </p:nvGraphicFramePr>
        <p:xfrm>
          <a:off x="755576" y="1196752"/>
          <a:ext cx="6464300" cy="4886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900"/>
                <a:gridCol w="1028700"/>
                <a:gridCol w="4838700"/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字段名称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结算单号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建议由销售订单号</a:t>
                      </a:r>
                      <a:r>
                        <a:rPr lang="en-US" altLang="zh-CN" sz="1100" u="none" strike="noStrike">
                          <a:effectLst/>
                        </a:rPr>
                        <a:t>+2</a:t>
                      </a:r>
                      <a:r>
                        <a:rPr lang="zh-CN" altLang="en-US" sz="1100" u="none" strike="noStrike">
                          <a:effectLst/>
                        </a:rPr>
                        <a:t>位流水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销售订单号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产品编号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结算模式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平台，从订单获取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结算单类型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销售结算、其它结算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状态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未审核、已审核、对账中、已对账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分销商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分销商代理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币种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订单日期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619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结算项目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若是销售结算，则默认为‘结算额’；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若是其它结算，则对应其它结算项目：金币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定向积分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通用积分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定向券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通用券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定向红包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通用红包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销售单价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若是其它结算，则该字段留空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若是其它结算，则该字段留空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销售额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若是其它结算，则该字段留空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其它项金额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若订单类型是销售结算，该字段留空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销售额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其他项为 “金币”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销售订单上的抵扣额汇总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结算对象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分销商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分销商代理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旅行社部门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旅行社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会计期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取结算单创建日期所在的月份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核算单位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已传送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100" u="none" strike="noStrike" dirty="0">
                          <a:effectLst/>
                        </a:rPr>
                        <a:t>Y/N,</a:t>
                      </a:r>
                      <a:r>
                        <a:rPr lang="zh-CN" altLang="en-US" sz="1100" u="none" strike="noStrike" dirty="0">
                          <a:effectLst/>
                        </a:rPr>
                        <a:t>汇总传送</a:t>
                      </a:r>
                      <a:r>
                        <a:rPr lang="en-US" altLang="zh-CN" sz="1100" u="none" strike="noStrike" dirty="0">
                          <a:effectLst/>
                        </a:rPr>
                        <a:t>oracle</a:t>
                      </a:r>
                      <a:r>
                        <a:rPr lang="zh-CN" altLang="en-US" sz="1100" u="none" strike="noStrike" dirty="0">
                          <a:effectLst/>
                        </a:rPr>
                        <a:t>，成功回传后，将状态从</a:t>
                      </a:r>
                      <a:r>
                        <a:rPr lang="en-US" altLang="zh-CN" sz="1100" u="none" strike="noStrike" dirty="0">
                          <a:effectLst/>
                        </a:rPr>
                        <a:t>N</a:t>
                      </a:r>
                      <a:r>
                        <a:rPr lang="zh-CN" altLang="en-US" sz="1100" u="none" strike="noStrike" dirty="0">
                          <a:effectLst/>
                        </a:rPr>
                        <a:t>变为</a:t>
                      </a:r>
                      <a:r>
                        <a:rPr lang="en-US" altLang="zh-CN" sz="1100" u="none" strike="noStrike" dirty="0">
                          <a:effectLst/>
                        </a:rPr>
                        <a:t>Y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48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账户更新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57158"/>
              </p:ext>
            </p:extLst>
          </p:nvPr>
        </p:nvGraphicFramePr>
        <p:xfrm>
          <a:off x="539552" y="1556792"/>
          <a:ext cx="8229599" cy="2837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717"/>
                <a:gridCol w="2142100"/>
                <a:gridCol w="2142100"/>
                <a:gridCol w="1464497"/>
                <a:gridCol w="896185"/>
              </a:tblGrid>
              <a:tr h="65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时点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业务类型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更新魔方旅游账户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更新分销商账户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如果是导游，需要考虑同时更新其管理层级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更新分销商代理账户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ctr"/>
                </a:tc>
              </a:tr>
              <a:tr h="71855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销售结算单创建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赠票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红包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券</a:t>
                      </a:r>
                      <a:r>
                        <a:rPr lang="en-US" altLang="zh-CN" sz="1100" u="none" strike="noStrike">
                          <a:effectLst/>
                        </a:rPr>
                        <a:t>)_</a:t>
                      </a:r>
                      <a:r>
                        <a:rPr lang="zh-CN" altLang="en-US" sz="1100" u="none" strike="noStrike">
                          <a:effectLst/>
                        </a:rPr>
                        <a:t>冻结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</a:tr>
              <a:tr h="248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预收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其它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其它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冻结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</a:tr>
              <a:tr h="81067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销售结算单审核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外来赠票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红包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券库存状态：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待使用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自有赠票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红包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券库存状态：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待使用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赠票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红包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券</a:t>
                      </a:r>
                      <a:r>
                        <a:rPr lang="en-US" altLang="zh-CN" sz="1100" u="none" strike="noStrike">
                          <a:effectLst/>
                        </a:rPr>
                        <a:t>)_</a:t>
                      </a:r>
                      <a:r>
                        <a:rPr lang="zh-CN" altLang="en-US" sz="1100" u="none" strike="noStrike">
                          <a:effectLst/>
                        </a:rPr>
                        <a:t>可用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</a:tr>
              <a:tr h="2026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预收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其它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其它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</a:tr>
              <a:tr h="2026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订单未支付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应收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欠款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12" marR="9212" marT="921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92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客户对账流程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46477" y="126876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46477" y="198884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 bwMode="auto">
          <a:xfrm>
            <a:off x="703055" y="1700808"/>
            <a:ext cx="0" cy="28803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2481865" y="2420888"/>
            <a:ext cx="1903" cy="432048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1925406" y="407689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925406" y="2874848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提交分销商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核对</a:t>
            </a:r>
          </a:p>
        </p:txBody>
      </p:sp>
      <p:cxnSp>
        <p:nvCxnSpPr>
          <p:cNvPr id="11" name="直接箭头连接符 10"/>
          <p:cNvCxnSpPr>
            <a:stCxn id="10" idx="2"/>
            <a:endCxn id="9" idx="0"/>
          </p:cNvCxnSpPr>
          <p:nvPr/>
        </p:nvCxnSpPr>
        <p:spPr bwMode="auto">
          <a:xfrm>
            <a:off x="2481984" y="3306896"/>
            <a:ext cx="0" cy="76999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菱形 11"/>
          <p:cNvSpPr/>
          <p:nvPr/>
        </p:nvSpPr>
        <p:spPr bwMode="auto">
          <a:xfrm>
            <a:off x="1812521" y="4846884"/>
            <a:ext cx="1338923" cy="648072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对账无误？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9" idx="2"/>
            <a:endCxn id="12" idx="0"/>
          </p:cNvCxnSpPr>
          <p:nvPr/>
        </p:nvCxnSpPr>
        <p:spPr bwMode="auto">
          <a:xfrm flipH="1">
            <a:off x="2481983" y="4508938"/>
            <a:ext cx="1" cy="337946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>
            <a:stCxn id="12" idx="2"/>
          </p:cNvCxnSpPr>
          <p:nvPr/>
        </p:nvCxnSpPr>
        <p:spPr bwMode="auto">
          <a:xfrm>
            <a:off x="2481983" y="5494956"/>
            <a:ext cx="0" cy="52633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2442424" y="5517232"/>
            <a:ext cx="229265" cy="24705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3818885" y="4954896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解决争议</a:t>
            </a:r>
          </a:p>
        </p:txBody>
      </p:sp>
      <p:cxnSp>
        <p:nvCxnSpPr>
          <p:cNvPr id="18" name="直接箭头连接符 17"/>
          <p:cNvCxnSpPr>
            <a:stCxn id="12" idx="3"/>
            <a:endCxn id="17" idx="1"/>
          </p:cNvCxnSpPr>
          <p:nvPr/>
        </p:nvCxnSpPr>
        <p:spPr bwMode="auto">
          <a:xfrm>
            <a:off x="3151444" y="5170920"/>
            <a:ext cx="667441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64124" y="4954896"/>
            <a:ext cx="229265" cy="24705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肘形连接符 26"/>
          <p:cNvCxnSpPr>
            <a:stCxn id="17" idx="2"/>
          </p:cNvCxnSpPr>
          <p:nvPr/>
        </p:nvCxnSpPr>
        <p:spPr bwMode="auto">
          <a:xfrm rot="5400000">
            <a:off x="3111551" y="4757376"/>
            <a:ext cx="634344" cy="1893480"/>
          </a:xfrm>
          <a:prstGeom prst="bentConnector3">
            <a:avLst>
              <a:gd name="adj1" fmla="val 65173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1866656" y="198884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财务确认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对账单无误</a:t>
            </a:r>
          </a:p>
        </p:txBody>
      </p:sp>
      <p:cxnSp>
        <p:nvCxnSpPr>
          <p:cNvPr id="31" name="直接箭头连接符 30"/>
          <p:cNvCxnSpPr>
            <a:stCxn id="5" idx="3"/>
            <a:endCxn id="29" idx="1"/>
          </p:cNvCxnSpPr>
          <p:nvPr/>
        </p:nvCxnSpPr>
        <p:spPr bwMode="auto">
          <a:xfrm>
            <a:off x="1259632" y="2204864"/>
            <a:ext cx="607024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圆角矩形 31"/>
          <p:cNvSpPr/>
          <p:nvPr/>
        </p:nvSpPr>
        <p:spPr bwMode="auto">
          <a:xfrm>
            <a:off x="2051720" y="6021288"/>
            <a:ext cx="928091" cy="36004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1472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5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客户对账流程说明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graphicFrame>
        <p:nvGraphicFramePr>
          <p:cNvPr id="5" name="Group 409"/>
          <p:cNvGraphicFramePr>
            <a:graphicFrameLocks/>
          </p:cNvGraphicFramePr>
          <p:nvPr>
            <p:extLst/>
          </p:nvPr>
        </p:nvGraphicFramePr>
        <p:xfrm>
          <a:off x="124773" y="980728"/>
          <a:ext cx="8680443" cy="2698616"/>
        </p:xfrm>
        <a:graphic>
          <a:graphicData uri="http://schemas.openxmlformats.org/drawingml/2006/table">
            <a:tbl>
              <a:tblPr/>
              <a:tblGrid>
                <a:gridCol w="634530"/>
                <a:gridCol w="4301498"/>
                <a:gridCol w="1080120"/>
                <a:gridCol w="1440160"/>
                <a:gridCol w="122413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编号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流程步骤说明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责任岗位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单据输入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单据输出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财务用户创建对账单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财务用户在同供应商对账完成后，创建同分销商的对账单，系统会根据选择的对账日期范围对结算单汇总生成对账单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财务用户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财务用户核对对账单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财务用户对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新建的对账单进行核对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提交分销商对账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财务用户对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新建的对账单确认无误后，提交分销商核对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结算系统将对账</a:t>
                      </a:r>
                      <a:r>
                        <a:rPr lang="zh-CN" altLang="en-US" sz="1200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单信息推送至分销商业务系统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财务 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4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分销商对账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分销商对对账单进行确认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66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客户对账详细说明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4287" y="1268760"/>
            <a:ext cx="8585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对</a:t>
            </a:r>
            <a:r>
              <a:rPr lang="zh-CN" altLang="en-US" sz="1400" b="1" dirty="0" smtClean="0"/>
              <a:t>账单的定位</a:t>
            </a:r>
            <a:r>
              <a:rPr lang="zh-CN" altLang="en-US" sz="1400" dirty="0" smtClean="0"/>
              <a:t>：用于和分销商确认账单账单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结算单生成方式：</a:t>
            </a:r>
            <a:r>
              <a:rPr lang="zh-CN" altLang="en-US" sz="1400" dirty="0" smtClean="0"/>
              <a:t>手工生成，财务用户按条件筛选分销商，确认生成对账单。</a:t>
            </a:r>
            <a:endParaRPr lang="en-US" altLang="zh-CN" sz="1400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对账状态说明：</a:t>
            </a:r>
            <a:endParaRPr lang="en-US" altLang="zh-CN" sz="1400" b="1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已创建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：将结算单汇总生成对账单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账中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：财务用户确认后，提交分销商对账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已对账：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确认对账单，分销商线下确认对账单后，由运营部门将其对账单线上确认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退回：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将对账单退回，运营部门可手工创建结算单，再重新生成对账单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：该对账单在新建、退回状态下，可取消；取消后，系统自动将对账单中的结算单释放为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“已审核”状态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02335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公司概况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1412776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公司架构：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北京魔方</a:t>
            </a:r>
            <a:r>
              <a:rPr lang="zh-CN" altLang="en-US" dirty="0" smtClean="0">
                <a:solidFill>
                  <a:schemeClr val="tx1"/>
                </a:solidFill>
              </a:rPr>
              <a:t>旅游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魔方</a:t>
            </a:r>
            <a:r>
              <a:rPr lang="zh-CN" altLang="en-US" dirty="0" smtClean="0">
                <a:solidFill>
                  <a:schemeClr val="tx1"/>
                </a:solidFill>
              </a:rPr>
              <a:t>旅游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北京</a:t>
            </a:r>
            <a:r>
              <a:rPr lang="zh-CN" altLang="en-US" dirty="0">
                <a:solidFill>
                  <a:schemeClr val="tx1"/>
                </a:solidFill>
              </a:rPr>
              <a:t>票之</a:t>
            </a:r>
            <a:r>
              <a:rPr lang="zh-CN" altLang="en-US" dirty="0" smtClean="0">
                <a:solidFill>
                  <a:schemeClr val="tx1"/>
                </a:solidFill>
              </a:rPr>
              <a:t>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票之</a:t>
            </a:r>
            <a:r>
              <a:rPr lang="zh-CN" altLang="en-US" dirty="0" smtClean="0">
                <a:solidFill>
                  <a:schemeClr val="tx1"/>
                </a:solidFill>
              </a:rPr>
              <a:t>家</a:t>
            </a:r>
            <a:r>
              <a:rPr lang="zh-CN" altLang="zh-CN" dirty="0" smtClean="0"/>
              <a:t>司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chemeClr val="tx1"/>
                </a:solidFill>
              </a:rPr>
              <a:t>门票、演艺票、旅游产品、土特产、住宿、小交通、组合</a:t>
            </a:r>
            <a:r>
              <a:rPr lang="zh-CN" altLang="zh-CN" dirty="0" smtClean="0">
                <a:solidFill>
                  <a:schemeClr val="tx1"/>
                </a:solidFill>
              </a:rPr>
              <a:t>产品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467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字段明细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74834"/>
              </p:ext>
            </p:extLst>
          </p:nvPr>
        </p:nvGraphicFramePr>
        <p:xfrm>
          <a:off x="457200" y="1306513"/>
          <a:ext cx="8229600" cy="4440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919"/>
                <a:gridCol w="870680"/>
                <a:gridCol w="1127419"/>
                <a:gridCol w="3460395"/>
                <a:gridCol w="2210187"/>
              </a:tblGrid>
              <a:tr h="23449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 dirty="0">
                          <a:effectLst/>
                        </a:rPr>
                        <a:t>序号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u="none" strike="noStrike" dirty="0">
                          <a:effectLst/>
                        </a:rPr>
                        <a:t>字段区域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u="none" strike="noStrike">
                          <a:effectLst/>
                        </a:rPr>
                        <a:t>字段名称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u="none" strike="noStrike">
                          <a:effectLst/>
                        </a:rPr>
                        <a:t>说明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u="none" strike="noStrike" dirty="0">
                          <a:effectLst/>
                        </a:rPr>
                        <a:t>是否在分销商业务系统中显示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ctr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对账单号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对账单生成日期（</a:t>
                      </a:r>
                      <a:r>
                        <a:rPr lang="en-US" altLang="zh-CN" sz="1200" u="none" strike="noStrike">
                          <a:effectLst/>
                        </a:rPr>
                        <a:t>YYMMDD+5</a:t>
                      </a:r>
                      <a:r>
                        <a:rPr lang="zh-CN" altLang="en-US" sz="1200" u="none" strike="noStrike">
                          <a:effectLst/>
                        </a:rPr>
                        <a:t>位小流水）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状态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已创建、对账中、已对账、退回、取消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分销商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出账日期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财务点击发送对账单至分销商的日期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2763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分销商确认日期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自动获取分销商整单确认完毕的日期，即状态更新为“已对账”的日期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结算额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求和结算单中结算额的汇总数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币种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已开票金额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汇总”结算单“中的开票金额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未开票金额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金额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未开票金额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结算单号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订单号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产品编号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产品名称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结算单类型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92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u="none" strike="noStrike">
                          <a:effectLst/>
                        </a:rPr>
                        <a:t>结算项目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92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u="none" strike="noStrike">
                          <a:effectLst/>
                        </a:rPr>
                        <a:t>销售单价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92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u="none" strike="noStrike">
                          <a:effectLst/>
                        </a:rPr>
                        <a:t>数量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92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u="none" strike="noStrike">
                          <a:effectLst/>
                        </a:rPr>
                        <a:t>销售额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92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u="none" strike="noStrike">
                          <a:effectLst/>
                        </a:rPr>
                        <a:t>其它项金额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添加日期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生成至对账单的日期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75" marR="8375" marT="8375" marB="0" anchor="b"/>
                </a:tc>
              </a:tr>
              <a:tr h="1842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u="none" strike="noStrike">
                          <a:effectLst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明细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添加人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将结算行生成至对账单的用户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75" marR="8375" marT="8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75" marR="8375" marT="837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7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722165" y="1639976"/>
            <a:ext cx="6027713" cy="474662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357561" y="980728"/>
            <a:ext cx="538638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结算管理方案概览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712640" y="980728"/>
            <a:ext cx="509058" cy="4778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711590" y="5520523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383832" y="2320012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结算基础管理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712640" y="1640909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371556" y="1650368"/>
            <a:ext cx="5384668" cy="4746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结算管理详细解决方案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83832" y="3594588"/>
            <a:ext cx="5386387" cy="476250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            应付</a:t>
            </a:r>
            <a:r>
              <a:rPr lang="zh-CN" altLang="en-US" b="1" dirty="0">
                <a:solidFill>
                  <a:schemeClr val="tx1"/>
                </a:solidFill>
              </a:rPr>
              <a:t>结算管理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384882" y="423072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会计规则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383832" y="552063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接口相关解决方案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11590" y="6196451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>
                <a:solidFill>
                  <a:sysClr val="windowText" lastClr="000000"/>
                </a:solidFill>
                <a:latin typeface="华文楷体"/>
                <a:ea typeface="华文楷体"/>
              </a:rPr>
              <a:t>Ⅳ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382782" y="61852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>
              <a:defRPr/>
            </a:pPr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待解决问题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68427" y="2938224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应收结算管理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382782" y="4884498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结算管理相关报表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84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755576" y="3543311"/>
            <a:ext cx="2097138" cy="338795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827584" y="3635380"/>
            <a:ext cx="1916144" cy="31779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146477" y="1412776"/>
            <a:ext cx="1257171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导入已检订单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979712" y="1412776"/>
            <a:ext cx="144016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生成采购结算单</a:t>
            </a:r>
          </a:p>
        </p:txBody>
      </p:sp>
      <p:sp>
        <p:nvSpPr>
          <p:cNvPr id="4" name="图文框 3"/>
          <p:cNvSpPr/>
          <p:nvPr/>
        </p:nvSpPr>
        <p:spPr bwMode="auto">
          <a:xfrm>
            <a:off x="1043608" y="2430119"/>
            <a:ext cx="1584176" cy="475539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对账子流程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124766" y="4516526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付款单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134734" y="6172791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生成付款凭证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4211960" y="1772816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审核采购结算单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372200" y="1772816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生成成本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结转凭证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7533252" y="2024844"/>
            <a:ext cx="1101132" cy="38855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EBS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333073" y="6424819"/>
            <a:ext cx="1101132" cy="38855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EBS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图文框 15"/>
          <p:cNvSpPr/>
          <p:nvPr/>
        </p:nvSpPr>
        <p:spPr bwMode="auto">
          <a:xfrm>
            <a:off x="3347864" y="3418126"/>
            <a:ext cx="1584176" cy="475539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发票管理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子流程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126951" y="5373216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确认付款</a:t>
            </a:r>
          </a:p>
        </p:txBody>
      </p:sp>
      <p:cxnSp>
        <p:nvCxnSpPr>
          <p:cNvPr id="18" name="直接箭头连接符 17"/>
          <p:cNvCxnSpPr>
            <a:stCxn id="3" idx="3"/>
            <a:endCxn id="8" idx="1"/>
          </p:cNvCxnSpPr>
          <p:nvPr/>
        </p:nvCxnSpPr>
        <p:spPr bwMode="auto">
          <a:xfrm>
            <a:off x="1403648" y="1592796"/>
            <a:ext cx="576064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/>
          <p:cNvCxnSpPr>
            <a:stCxn id="12" idx="3"/>
            <a:endCxn id="13" idx="1"/>
          </p:cNvCxnSpPr>
          <p:nvPr/>
        </p:nvCxnSpPr>
        <p:spPr bwMode="auto">
          <a:xfrm>
            <a:off x="5652120" y="2024844"/>
            <a:ext cx="720080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/>
          <p:cNvCxnSpPr>
            <a:stCxn id="10" idx="2"/>
            <a:endCxn id="17" idx="0"/>
          </p:cNvCxnSpPr>
          <p:nvPr/>
        </p:nvCxnSpPr>
        <p:spPr bwMode="auto">
          <a:xfrm>
            <a:off x="1844846" y="5020582"/>
            <a:ext cx="2185" cy="35263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/>
          <p:cNvCxnSpPr>
            <a:stCxn id="17" idx="2"/>
            <a:endCxn id="11" idx="0"/>
          </p:cNvCxnSpPr>
          <p:nvPr/>
        </p:nvCxnSpPr>
        <p:spPr bwMode="auto">
          <a:xfrm>
            <a:off x="1847031" y="5877272"/>
            <a:ext cx="7783" cy="295519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图文框 26"/>
          <p:cNvSpPr/>
          <p:nvPr/>
        </p:nvSpPr>
        <p:spPr bwMode="auto">
          <a:xfrm>
            <a:off x="-108520" y="997134"/>
            <a:ext cx="3888432" cy="1047307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26603" y="1119548"/>
            <a:ext cx="252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结算单流程</a:t>
            </a:r>
          </a:p>
        </p:txBody>
      </p:sp>
      <p:cxnSp>
        <p:nvCxnSpPr>
          <p:cNvPr id="29" name="直接箭头连接符 28"/>
          <p:cNvCxnSpPr>
            <a:stCxn id="27" idx="2"/>
          </p:cNvCxnSpPr>
          <p:nvPr/>
        </p:nvCxnSpPr>
        <p:spPr bwMode="auto">
          <a:xfrm>
            <a:off x="1835696" y="2044441"/>
            <a:ext cx="0" cy="462161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肘形连接符 39"/>
          <p:cNvCxnSpPr>
            <a:stCxn id="4" idx="3"/>
            <a:endCxn id="16" idx="1"/>
          </p:cNvCxnSpPr>
          <p:nvPr/>
        </p:nvCxnSpPr>
        <p:spPr bwMode="auto">
          <a:xfrm>
            <a:off x="2627784" y="2667889"/>
            <a:ext cx="720080" cy="988007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矩形 40"/>
          <p:cNvSpPr/>
          <p:nvPr/>
        </p:nvSpPr>
        <p:spPr bwMode="auto">
          <a:xfrm>
            <a:off x="1110438" y="3789040"/>
            <a:ext cx="1440160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供应商提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</a:p>
        </p:txBody>
      </p:sp>
      <p:cxnSp>
        <p:nvCxnSpPr>
          <p:cNvPr id="43" name="直接箭头连接符 42"/>
          <p:cNvCxnSpPr>
            <a:stCxn id="4" idx="2"/>
            <a:endCxn id="41" idx="0"/>
          </p:cNvCxnSpPr>
          <p:nvPr/>
        </p:nvCxnSpPr>
        <p:spPr bwMode="auto">
          <a:xfrm flipH="1">
            <a:off x="1830518" y="2905658"/>
            <a:ext cx="5178" cy="88338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/>
          <p:cNvCxnSpPr>
            <a:stCxn id="41" idx="2"/>
            <a:endCxn id="10" idx="0"/>
          </p:cNvCxnSpPr>
          <p:nvPr/>
        </p:nvCxnSpPr>
        <p:spPr bwMode="auto">
          <a:xfrm>
            <a:off x="1830518" y="4293096"/>
            <a:ext cx="14328" cy="22343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820058" y="4293096"/>
            <a:ext cx="3405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现付款子流程</a:t>
            </a:r>
          </a:p>
        </p:txBody>
      </p:sp>
      <p:cxnSp>
        <p:nvCxnSpPr>
          <p:cNvPr id="7" name="肘形连接符 6"/>
          <p:cNvCxnSpPr>
            <a:stCxn id="27" idx="3"/>
            <a:endCxn id="12" idx="1"/>
          </p:cNvCxnSpPr>
          <p:nvPr/>
        </p:nvCxnSpPr>
        <p:spPr bwMode="auto">
          <a:xfrm>
            <a:off x="3779912" y="1520788"/>
            <a:ext cx="432048" cy="504056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4050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521063" y="1302298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已检订单</a:t>
            </a:r>
          </a:p>
        </p:txBody>
      </p:sp>
      <p:sp>
        <p:nvSpPr>
          <p:cNvPr id="19" name="椭圆 18"/>
          <p:cNvSpPr/>
          <p:nvPr/>
        </p:nvSpPr>
        <p:spPr bwMode="auto">
          <a:xfrm>
            <a:off x="1521063" y="1014266"/>
            <a:ext cx="1113155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订单中心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2195736" y="270892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自动生成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采购结算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85179" y="3256894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财务审核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68144" y="3264746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系统更新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结算单状态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029652" y="3032956"/>
            <a:ext cx="835818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返佣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</a:p>
        </p:txBody>
      </p:sp>
      <p:cxnSp>
        <p:nvCxnSpPr>
          <p:cNvPr id="61" name="肘形连接符 60"/>
          <p:cNvCxnSpPr>
            <a:stCxn id="11" idx="3"/>
            <a:endCxn id="14" idx="1"/>
          </p:cNvCxnSpPr>
          <p:nvPr/>
        </p:nvCxnSpPr>
        <p:spPr bwMode="auto">
          <a:xfrm>
            <a:off x="5498334" y="3472918"/>
            <a:ext cx="369810" cy="7852"/>
          </a:xfrm>
          <a:prstGeom prst="bentConnector3">
            <a:avLst>
              <a:gd name="adj1" fmla="val 50000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1510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对账单</a:t>
                      </a:r>
                      <a:endParaRPr lang="zh-CN" alt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7631039" y="3233214"/>
            <a:ext cx="1405457" cy="500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更新相关角色的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冻结账户信息</a:t>
            </a:r>
          </a:p>
        </p:txBody>
      </p:sp>
      <p:cxnSp>
        <p:nvCxnSpPr>
          <p:cNvPr id="15" name="直接箭头连接符 14"/>
          <p:cNvCxnSpPr>
            <a:stCxn id="14" idx="3"/>
            <a:endCxn id="35" idx="1"/>
          </p:cNvCxnSpPr>
          <p:nvPr/>
        </p:nvCxnSpPr>
        <p:spPr bwMode="auto">
          <a:xfrm>
            <a:off x="6981299" y="3480770"/>
            <a:ext cx="649740" cy="2706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圆角矩形 22"/>
          <p:cNvSpPr/>
          <p:nvPr/>
        </p:nvSpPr>
        <p:spPr bwMode="auto">
          <a:xfrm>
            <a:off x="146477" y="1232756"/>
            <a:ext cx="825123" cy="360131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1A92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2201820" y="3651602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手工创建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采购结算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035736" y="3975638"/>
            <a:ext cx="835818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返佣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</a:p>
        </p:txBody>
      </p:sp>
      <p:cxnSp>
        <p:nvCxnSpPr>
          <p:cNvPr id="26" name="肘形连接符 25"/>
          <p:cNvCxnSpPr>
            <a:stCxn id="23" idx="3"/>
            <a:endCxn id="7" idx="1"/>
          </p:cNvCxnSpPr>
          <p:nvPr/>
        </p:nvCxnSpPr>
        <p:spPr bwMode="auto">
          <a:xfrm>
            <a:off x="971600" y="1412822"/>
            <a:ext cx="549463" cy="105500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肘形连接符 28"/>
          <p:cNvCxnSpPr>
            <a:stCxn id="23" idx="3"/>
            <a:endCxn id="42" idx="1"/>
          </p:cNvCxnSpPr>
          <p:nvPr/>
        </p:nvCxnSpPr>
        <p:spPr bwMode="auto">
          <a:xfrm>
            <a:off x="971600" y="1412822"/>
            <a:ext cx="1230220" cy="2454804"/>
          </a:xfrm>
          <a:prstGeom prst="bentConnector3">
            <a:avLst>
              <a:gd name="adj1" fmla="val 22864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肘形连接符 31"/>
          <p:cNvCxnSpPr>
            <a:stCxn id="34" idx="3"/>
            <a:endCxn id="11" idx="1"/>
          </p:cNvCxnSpPr>
          <p:nvPr/>
        </p:nvCxnSpPr>
        <p:spPr bwMode="auto">
          <a:xfrm>
            <a:off x="3308891" y="2924944"/>
            <a:ext cx="1076288" cy="547974"/>
          </a:xfrm>
          <a:prstGeom prst="bentConnector3">
            <a:avLst>
              <a:gd name="adj1" fmla="val 70507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肘形连接符 36"/>
          <p:cNvCxnSpPr>
            <a:stCxn id="42" idx="3"/>
            <a:endCxn id="11" idx="1"/>
          </p:cNvCxnSpPr>
          <p:nvPr/>
        </p:nvCxnSpPr>
        <p:spPr bwMode="auto">
          <a:xfrm flipV="1">
            <a:off x="3314975" y="3472918"/>
            <a:ext cx="1070204" cy="394708"/>
          </a:xfrm>
          <a:prstGeom prst="bentConnector3">
            <a:avLst>
              <a:gd name="adj1" fmla="val 70624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stCxn id="35" idx="2"/>
            <a:endCxn id="70" idx="0"/>
          </p:cNvCxnSpPr>
          <p:nvPr/>
        </p:nvCxnSpPr>
        <p:spPr bwMode="auto">
          <a:xfrm>
            <a:off x="8333768" y="3733737"/>
            <a:ext cx="21852" cy="36197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图文框 69"/>
          <p:cNvSpPr/>
          <p:nvPr/>
        </p:nvSpPr>
        <p:spPr bwMode="auto">
          <a:xfrm>
            <a:off x="7567870" y="4095709"/>
            <a:ext cx="1575499" cy="336895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1A92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对账子流程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2882781" y="1297788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供应商信息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882781" y="1009756"/>
            <a:ext cx="1113155" cy="2880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>
            <a:stCxn id="7" idx="2"/>
            <a:endCxn id="34" idx="0"/>
          </p:cNvCxnSpPr>
          <p:nvPr/>
        </p:nvCxnSpPr>
        <p:spPr bwMode="auto">
          <a:xfrm rot="16200000" flipH="1">
            <a:off x="1927690" y="1884296"/>
            <a:ext cx="974574" cy="674673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肘形连接符 12"/>
          <p:cNvCxnSpPr>
            <a:stCxn id="25" idx="2"/>
            <a:endCxn id="34" idx="0"/>
          </p:cNvCxnSpPr>
          <p:nvPr/>
        </p:nvCxnSpPr>
        <p:spPr bwMode="auto">
          <a:xfrm rot="5400000">
            <a:off x="2606295" y="1875856"/>
            <a:ext cx="979084" cy="687045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08010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graphicFrame>
        <p:nvGraphicFramePr>
          <p:cNvPr id="20" name="Group 4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057995"/>
              </p:ext>
            </p:extLst>
          </p:nvPr>
        </p:nvGraphicFramePr>
        <p:xfrm>
          <a:off x="124773" y="980728"/>
          <a:ext cx="8680443" cy="4145280"/>
        </p:xfrm>
        <a:graphic>
          <a:graphicData uri="http://schemas.openxmlformats.org/drawingml/2006/table">
            <a:tbl>
              <a:tblPr/>
              <a:tblGrid>
                <a:gridCol w="634530"/>
                <a:gridCol w="4388761"/>
                <a:gridCol w="992857"/>
                <a:gridCol w="1440160"/>
                <a:gridCol w="122413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编号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流程步骤说明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责任岗位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单据输入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单据输出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订单中心导入已检订单</a:t>
                      </a:r>
                      <a:r>
                        <a:rPr lang="zh-CN" altLang="en-US" sz="1200" u="sng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，同步供应商信息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订单状态：已检；销售端口：排除线下窗口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同步的供应商信息：供应商名称</a:t>
                      </a:r>
                      <a:r>
                        <a:rPr lang="zh-CN" altLang="en-US" sz="12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、供应商属性</a:t>
                      </a:r>
                      <a:r>
                        <a:rPr lang="zh-CN" altLang="en-US" sz="1200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（供代）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系统自动生成采购结算单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未来系统根据业务系统传递已检的订单以及政策快照（含营销活动）自动生成结算单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对于联票产品，有一种情况：有子产品状态为已退；该子产品不进行采购结算单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</a:t>
                      </a:r>
                      <a:r>
                        <a:rPr lang="zh-CN" altLang="en-US" sz="1200" u="sng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各角色冻结账户信息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如果供应商标签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上存在代理商，则更新账户时会涉及供</a:t>
                      </a: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代、供应商、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魔方旅游、票之家的明细账户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如果供应商标签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上不存在代理商，则更新账户时</a:t>
                      </a: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会涉及供应商、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魔方旅游、票之家的明细账户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4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审核结算单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建议对系统自动生成的，进行抽审，支持批量审核</a:t>
                      </a:r>
                      <a:endParaRPr lang="zh-CN" altLang="zh-CN" sz="12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5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系统更新结算单状态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系统自动更新结算单状态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14422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对账单</a:t>
                      </a:r>
                      <a:endParaRPr lang="zh-CN" alt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3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单详细说明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6477" y="1124744"/>
            <a:ext cx="85854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结算单生成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结算系统根据其它业务系统传的接口数据，自动生成结算单。结算单的金额等信息不可以手工</a:t>
            </a:r>
            <a:r>
              <a:rPr lang="zh-CN" altLang="en-US" sz="1400" dirty="0" smtClean="0"/>
              <a:t>更改，结算单不能取消。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结算</a:t>
            </a:r>
            <a:r>
              <a:rPr lang="zh-CN" altLang="en-US" sz="1400" b="1" dirty="0"/>
              <a:t>单自动审核初步逻辑：</a:t>
            </a:r>
            <a:r>
              <a:rPr lang="zh-CN" altLang="en-US" sz="1400" dirty="0" smtClean="0"/>
              <a:t>凡是业务模式已定的结算</a:t>
            </a:r>
            <a:r>
              <a:rPr lang="zh-CN" altLang="en-US" sz="1400" dirty="0"/>
              <a:t>单可自动生成</a:t>
            </a:r>
            <a:r>
              <a:rPr lang="zh-CN" altLang="en-US" sz="1400" dirty="0" smtClean="0"/>
              <a:t>并状态为“已审核”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但是业务模式未定的结算单可自动生成，但需要</a:t>
            </a:r>
            <a:r>
              <a:rPr lang="zh-CN" altLang="en-US" sz="1400" dirty="0"/>
              <a:t>手工</a:t>
            </a:r>
            <a:r>
              <a:rPr lang="zh-CN" altLang="en-US" sz="1400" dirty="0" smtClean="0"/>
              <a:t>“审核”。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结算</a:t>
            </a:r>
            <a:r>
              <a:rPr lang="zh-CN" altLang="en-US" sz="1400" b="1" dirty="0" smtClean="0"/>
              <a:t>单类型：</a:t>
            </a:r>
            <a:r>
              <a:rPr lang="zh-CN" altLang="en-US" sz="1400" dirty="0"/>
              <a:t>采购</a:t>
            </a:r>
            <a:r>
              <a:rPr lang="zh-CN" altLang="en-US" sz="1400" dirty="0" smtClean="0"/>
              <a:t>结算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返佣项结算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返</a:t>
            </a:r>
            <a:r>
              <a:rPr lang="zh-CN" altLang="en-US" sz="1400" b="1" dirty="0" smtClean="0"/>
              <a:t>佣对象：</a:t>
            </a:r>
            <a:r>
              <a:rPr lang="zh-CN" altLang="en-US" sz="1400" dirty="0" smtClean="0"/>
              <a:t>当结算单类型为“返佣项结算”时，需要给出返佣对象</a:t>
            </a:r>
            <a:r>
              <a:rPr lang="en-US" altLang="zh-CN" sz="1400" dirty="0" smtClean="0"/>
              <a:t>             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其它逻辑：</a:t>
            </a:r>
            <a:endParaRPr lang="en-US" altLang="zh-CN" sz="1400" b="1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检订单生成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结算单时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，按订单中各产品设定的结算周期生成计划解冻日期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产品，生成结算单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结算单状态说明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未审核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：从业务系统对接了信息，但不属于系统自动审核的结算单，等待结算专员进行审核；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已审核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：系统自动审核或已经过结算专员审核；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账中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：该结算单已被添加至对账单中；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已对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账：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对应的对账单已确认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已生成付款单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：该结算单对应的对账单已生成付款单</a:t>
            </a:r>
            <a:endParaRPr lang="en-US" altLang="zh-CN" sz="1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14422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对账单</a:t>
                      </a:r>
                      <a:endParaRPr lang="zh-CN" alt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751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应付结算管理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结算单字段明细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14422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对账单</a:t>
                      </a:r>
                      <a:endParaRPr lang="zh-CN" alt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69919"/>
              </p:ext>
            </p:extLst>
          </p:nvPr>
        </p:nvGraphicFramePr>
        <p:xfrm>
          <a:off x="827584" y="1052736"/>
          <a:ext cx="5976664" cy="52667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468"/>
                <a:gridCol w="1133083"/>
                <a:gridCol w="4186113"/>
              </a:tblGrid>
              <a:tr h="165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字段名称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ctr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结算单号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建议由订单号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大流水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采购订单号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产品编号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父产品编号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结算模式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平台，从订单获取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结算单类型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采购结算、其它结算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状态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未审核、已审核、对账中、已对账、已生成付款单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供应商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使用费支付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内扣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后付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供应商代理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币种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订单日期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3636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结算项目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若是订单，则默认为‘结算额’，若是返佣项，则对应返佣类型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建议零售价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若是返佣项，则该字段留空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若是返佣项，则该字段留空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3636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建议零售价*数量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返佣项为金币的值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采购订单抵扣额汇总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平台使用费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100" u="none" strike="noStrike">
                          <a:effectLst/>
                        </a:rPr>
                        <a:t>1.5%*</a:t>
                      </a:r>
                      <a:r>
                        <a:rPr lang="zh-CN" altLang="en-US" sz="1100" u="none" strike="noStrike">
                          <a:effectLst/>
                        </a:rPr>
                        <a:t>结算额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3636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应付额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如果“使用费支付”为内扣，应付额</a:t>
                      </a:r>
                      <a:r>
                        <a:rPr lang="en-US" altLang="zh-CN" sz="1100" u="none" strike="noStrike">
                          <a:effectLst/>
                        </a:rPr>
                        <a:t>=</a:t>
                      </a:r>
                      <a:r>
                        <a:rPr lang="zh-CN" altLang="en-US" sz="1100" u="none" strike="noStrike">
                          <a:effectLst/>
                        </a:rPr>
                        <a:t>结算额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使用费；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否则，应付额</a:t>
                      </a:r>
                      <a:r>
                        <a:rPr lang="en-US" altLang="zh-CN" sz="1100" u="none" strike="noStrike">
                          <a:effectLst/>
                        </a:rPr>
                        <a:t>=</a:t>
                      </a:r>
                      <a:r>
                        <a:rPr lang="zh-CN" altLang="en-US" sz="1100" u="none" strike="noStrike">
                          <a:effectLst/>
                        </a:rPr>
                        <a:t>结算额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返佣对象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若订单类型是订单结算，该字段留空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3636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会计期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若订单类型是订单结算，该字段留空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否则，返佣对象有三类：供代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魔方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核算单位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取结算单创建日期所在的月份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已传送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从订单获取：北京魔方旅游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成都魔方旅游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  <a:tr h="18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已传送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100" u="none" strike="noStrike" dirty="0">
                          <a:effectLst/>
                        </a:rPr>
                        <a:t>Y/N,</a:t>
                      </a:r>
                      <a:r>
                        <a:rPr lang="zh-CN" altLang="en-US" sz="1100" u="none" strike="noStrike" dirty="0">
                          <a:effectLst/>
                        </a:rPr>
                        <a:t>汇总传送</a:t>
                      </a:r>
                      <a:r>
                        <a:rPr lang="en-US" altLang="zh-CN" sz="1100" u="none" strike="noStrike" dirty="0">
                          <a:effectLst/>
                        </a:rPr>
                        <a:t>oracle</a:t>
                      </a:r>
                      <a:r>
                        <a:rPr lang="zh-CN" altLang="en-US" sz="1100" u="none" strike="noStrike" dirty="0">
                          <a:effectLst/>
                        </a:rPr>
                        <a:t>，成功回传后，将状态从</a:t>
                      </a:r>
                      <a:r>
                        <a:rPr lang="en-US" altLang="zh-CN" sz="1100" u="none" strike="noStrike" dirty="0">
                          <a:effectLst/>
                        </a:rPr>
                        <a:t>N</a:t>
                      </a:r>
                      <a:r>
                        <a:rPr lang="zh-CN" altLang="en-US" sz="1100" u="none" strike="noStrike" dirty="0">
                          <a:effectLst/>
                        </a:rPr>
                        <a:t>变为</a:t>
                      </a:r>
                      <a:r>
                        <a:rPr lang="en-US" altLang="zh-CN" sz="1100" u="none" strike="noStrike" dirty="0">
                          <a:effectLst/>
                        </a:rPr>
                        <a:t>Y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63" marR="7863" marT="786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84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采购订单同步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对账单</a:t>
                      </a:r>
                      <a:endParaRPr lang="zh-CN" alt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6477" y="935376"/>
            <a:ext cx="2372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触发条件及筛选条件：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942" y="1239030"/>
            <a:ext cx="89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在订单检票完成后，将已检订单信息从订单中心推送至结算管理系统，系统自动生成结算管理系统的结算单。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942" y="1823805"/>
            <a:ext cx="2372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字段明细：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34316"/>
              </p:ext>
            </p:extLst>
          </p:nvPr>
        </p:nvGraphicFramePr>
        <p:xfrm>
          <a:off x="1331640" y="1818125"/>
          <a:ext cx="6667500" cy="5000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303"/>
                <a:gridCol w="994276"/>
                <a:gridCol w="994276"/>
                <a:gridCol w="1228224"/>
                <a:gridCol w="1321803"/>
                <a:gridCol w="1251618"/>
              </a:tblGrid>
              <a:tr h="175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>
                          <a:effectLst/>
                        </a:rPr>
                        <a:t>序号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>
                          <a:effectLst/>
                        </a:rPr>
                        <a:t>结构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>
                          <a:effectLst/>
                        </a:rPr>
                        <a:t>子结构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字段名称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说明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订单中心已有？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ctr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头表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采购单号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头表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原订单号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头表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结算模式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平台 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采购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头表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订单日期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头表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供应商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头表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供应商代理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头表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供应商渠道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头表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供应商销售端口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产品编号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产品名称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579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产品频道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门票、演艺票、旅游产品、土特产、住宿、小交通、组合产品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7720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父产品编号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如果该行的产品是组合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联票产品的子产品，需要填写对应的父产品编号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数量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建议零售价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币种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返佣时点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前返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后返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分配行表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政策快照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386013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分配行表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抵扣项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下单时对该产品使用了红包，券，立减等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  <a:tr h="1930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>
                          <a:effectLst/>
                        </a:rPr>
                        <a:t>三层结构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分配行表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抵扣额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73" marR="8773" marT="877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70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账户更新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对账单</a:t>
                      </a:r>
                      <a:endParaRPr lang="zh-CN" alt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57200" y="2484438"/>
          <a:ext cx="8229601" cy="188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667"/>
                <a:gridCol w="1816667"/>
                <a:gridCol w="1945720"/>
                <a:gridCol w="1945720"/>
                <a:gridCol w="704827"/>
              </a:tblGrid>
              <a:tr h="64922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时点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effectLst/>
                        </a:rPr>
                        <a:t>更新供应商账户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更新供应商代理账户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更新魔方旅游账户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更新票之家账户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</a:tr>
              <a:tr h="42976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采购结算单审核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冻结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外来赠票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红包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券库存状态：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冻结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" marR="9144" marT="9144" marB="0" anchor="b"/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应收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结算款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冻结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应付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结算款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冻结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" marR="9144" marT="9144" marB="0" anchor="b"/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应付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返佣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冻结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应收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返佣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冻结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" marR="9144" marT="9144" marB="0" anchor="b"/>
                </a:tc>
              </a:tr>
              <a:tr h="331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应付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平台费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冻结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应收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平台费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冻结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930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46477" y="126876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采购结算单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146477" y="198884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</a:p>
        </p:txBody>
      </p:sp>
      <p:cxnSp>
        <p:nvCxnSpPr>
          <p:cNvPr id="21" name="直接箭头连接符 20"/>
          <p:cNvCxnSpPr>
            <a:stCxn id="7" idx="2"/>
            <a:endCxn id="34" idx="0"/>
          </p:cNvCxnSpPr>
          <p:nvPr/>
        </p:nvCxnSpPr>
        <p:spPr bwMode="auto">
          <a:xfrm>
            <a:off x="703055" y="1700808"/>
            <a:ext cx="0" cy="28803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/>
          <p:cNvCxnSpPr>
            <a:stCxn id="34" idx="2"/>
          </p:cNvCxnSpPr>
          <p:nvPr/>
        </p:nvCxnSpPr>
        <p:spPr bwMode="auto">
          <a:xfrm>
            <a:off x="703055" y="2420888"/>
            <a:ext cx="1903" cy="432048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158241" y="407689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供应商对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87703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158241" y="2874848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提交供应商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核对</a:t>
            </a:r>
          </a:p>
        </p:txBody>
      </p:sp>
      <p:cxnSp>
        <p:nvCxnSpPr>
          <p:cNvPr id="8" name="直接箭头连接符 7"/>
          <p:cNvCxnSpPr>
            <a:stCxn id="35" idx="2"/>
            <a:endCxn id="11" idx="0"/>
          </p:cNvCxnSpPr>
          <p:nvPr/>
        </p:nvCxnSpPr>
        <p:spPr bwMode="auto">
          <a:xfrm>
            <a:off x="714819" y="3306896"/>
            <a:ext cx="0" cy="76999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菱形 35"/>
          <p:cNvSpPr/>
          <p:nvPr/>
        </p:nvSpPr>
        <p:spPr bwMode="auto">
          <a:xfrm>
            <a:off x="45356" y="4846884"/>
            <a:ext cx="1338923" cy="648072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对账无误？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图文框 9"/>
          <p:cNvSpPr/>
          <p:nvPr/>
        </p:nvSpPr>
        <p:spPr bwMode="auto">
          <a:xfrm>
            <a:off x="45356" y="6021288"/>
            <a:ext cx="1338923" cy="510438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子流程</a:t>
            </a:r>
          </a:p>
        </p:txBody>
      </p:sp>
      <p:cxnSp>
        <p:nvCxnSpPr>
          <p:cNvPr id="15" name="直接箭头连接符 14"/>
          <p:cNvCxnSpPr>
            <a:stCxn id="11" idx="2"/>
            <a:endCxn id="36" idx="0"/>
          </p:cNvCxnSpPr>
          <p:nvPr/>
        </p:nvCxnSpPr>
        <p:spPr bwMode="auto">
          <a:xfrm flipH="1">
            <a:off x="714818" y="4508938"/>
            <a:ext cx="1" cy="337946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>
            <a:stCxn id="36" idx="2"/>
            <a:endCxn id="10" idx="0"/>
          </p:cNvCxnSpPr>
          <p:nvPr/>
        </p:nvCxnSpPr>
        <p:spPr bwMode="auto">
          <a:xfrm>
            <a:off x="714818" y="5494956"/>
            <a:ext cx="0" cy="52633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75259" y="5517232"/>
            <a:ext cx="229265" cy="24705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2051720" y="4954896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解决争议</a:t>
            </a:r>
          </a:p>
        </p:txBody>
      </p:sp>
      <p:cxnSp>
        <p:nvCxnSpPr>
          <p:cNvPr id="23" name="直接箭头连接符 22"/>
          <p:cNvCxnSpPr>
            <a:stCxn id="36" idx="3"/>
            <a:endCxn id="44" idx="1"/>
          </p:cNvCxnSpPr>
          <p:nvPr/>
        </p:nvCxnSpPr>
        <p:spPr bwMode="auto">
          <a:xfrm>
            <a:off x="1384279" y="5170920"/>
            <a:ext cx="667441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1596959" y="4954896"/>
            <a:ext cx="229265" cy="24705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051720" y="6021288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更新相关角色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账户信息</a:t>
            </a:r>
          </a:p>
        </p:txBody>
      </p:sp>
      <p:cxnSp>
        <p:nvCxnSpPr>
          <p:cNvPr id="37" name="肘形连接符 36"/>
          <p:cNvCxnSpPr>
            <a:stCxn id="36" idx="2"/>
            <a:endCxn id="48" idx="0"/>
          </p:cNvCxnSpPr>
          <p:nvPr/>
        </p:nvCxnSpPr>
        <p:spPr bwMode="auto">
          <a:xfrm rot="16200000" flipH="1">
            <a:off x="1398392" y="4811382"/>
            <a:ext cx="526332" cy="1893480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流程图: 可选过程 39"/>
          <p:cNvSpPr/>
          <p:nvPr/>
        </p:nvSpPr>
        <p:spPr bwMode="auto">
          <a:xfrm>
            <a:off x="4716016" y="5640757"/>
            <a:ext cx="864096" cy="380531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rgbClr val="1A92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0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肘形连接符 50"/>
          <p:cNvCxnSpPr>
            <a:stCxn id="44" idx="3"/>
            <a:endCxn id="40" idx="1"/>
          </p:cNvCxnSpPr>
          <p:nvPr/>
        </p:nvCxnSpPr>
        <p:spPr bwMode="auto">
          <a:xfrm>
            <a:off x="3164875" y="5170920"/>
            <a:ext cx="1551141" cy="660103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肘形连接符 52"/>
          <p:cNvCxnSpPr>
            <a:stCxn id="48" idx="3"/>
            <a:endCxn id="40" idx="1"/>
          </p:cNvCxnSpPr>
          <p:nvPr/>
        </p:nvCxnSpPr>
        <p:spPr bwMode="auto">
          <a:xfrm flipV="1">
            <a:off x="3164875" y="5831023"/>
            <a:ext cx="1551141" cy="406289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7591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7544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信息流：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供应商发布</a:t>
            </a:r>
            <a:r>
              <a:rPr lang="zh-CN" altLang="en-US" dirty="0" smtClean="0">
                <a:solidFill>
                  <a:schemeClr val="tx1"/>
                </a:solidFill>
              </a:rPr>
              <a:t>产品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分销商购买产品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消费者使用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魔方结算分账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2321" y="2204864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发布产品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渠道政策</a:t>
            </a:r>
          </a:p>
        </p:txBody>
      </p:sp>
      <p:sp>
        <p:nvSpPr>
          <p:cNvPr id="5" name="菱形 4"/>
          <p:cNvSpPr/>
          <p:nvPr/>
        </p:nvSpPr>
        <p:spPr bwMode="auto">
          <a:xfrm>
            <a:off x="280826" y="3085673"/>
            <a:ext cx="1152128" cy="480249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</a:t>
            </a: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渠道？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37873" y="4027837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端购买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33548" y="3110535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发布产品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渠道政策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84689" y="4027837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端购买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菱形 11"/>
          <p:cNvSpPr/>
          <p:nvPr/>
        </p:nvSpPr>
        <p:spPr bwMode="auto">
          <a:xfrm>
            <a:off x="5229892" y="4459885"/>
            <a:ext cx="1152128" cy="480249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使用？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742060" y="5229200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财务结算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分账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 bwMode="auto">
          <a:xfrm flipH="1">
            <a:off x="856890" y="2636912"/>
            <a:ext cx="1" cy="448761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stCxn id="5" idx="2"/>
          </p:cNvCxnSpPr>
          <p:nvPr/>
        </p:nvCxnSpPr>
        <p:spPr bwMode="auto">
          <a:xfrm>
            <a:off x="856890" y="3565922"/>
            <a:ext cx="0" cy="461915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>
            <a:stCxn id="5" idx="3"/>
            <a:endCxn id="9" idx="1"/>
          </p:cNvCxnSpPr>
          <p:nvPr/>
        </p:nvCxnSpPr>
        <p:spPr bwMode="auto">
          <a:xfrm>
            <a:off x="1432954" y="3325798"/>
            <a:ext cx="700594" cy="761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1627413" y="3151990"/>
            <a:ext cx="266283" cy="17380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90607" y="3709976"/>
            <a:ext cx="266283" cy="17380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cxnSp>
        <p:nvCxnSpPr>
          <p:cNvPr id="25" name="肘形连接符 24"/>
          <p:cNvCxnSpPr>
            <a:stCxn id="9" idx="3"/>
            <a:endCxn id="10" idx="0"/>
          </p:cNvCxnSpPr>
          <p:nvPr/>
        </p:nvCxnSpPr>
        <p:spPr bwMode="auto">
          <a:xfrm>
            <a:off x="3102687" y="3326559"/>
            <a:ext cx="1066572" cy="701278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肘形连接符 26"/>
          <p:cNvCxnSpPr>
            <a:stCxn id="10" idx="2"/>
            <a:endCxn id="12" idx="1"/>
          </p:cNvCxnSpPr>
          <p:nvPr/>
        </p:nvCxnSpPr>
        <p:spPr bwMode="auto">
          <a:xfrm rot="16200000" flipH="1">
            <a:off x="4579513" y="4049630"/>
            <a:ext cx="240125" cy="1060633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肘形连接符 28"/>
          <p:cNvCxnSpPr>
            <a:stCxn id="12" idx="2"/>
            <a:endCxn id="13" idx="1"/>
          </p:cNvCxnSpPr>
          <p:nvPr/>
        </p:nvCxnSpPr>
        <p:spPr bwMode="auto">
          <a:xfrm rot="16200000" flipH="1">
            <a:off x="6021463" y="4724627"/>
            <a:ext cx="505090" cy="936104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圆角矩形 29"/>
          <p:cNvSpPr/>
          <p:nvPr/>
        </p:nvSpPr>
        <p:spPr bwMode="auto">
          <a:xfrm>
            <a:off x="8398244" y="5229200"/>
            <a:ext cx="710260" cy="43204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0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3" idx="3"/>
            <a:endCxn id="30" idx="1"/>
          </p:cNvCxnSpPr>
          <p:nvPr/>
        </p:nvCxnSpPr>
        <p:spPr bwMode="auto">
          <a:xfrm>
            <a:off x="7711199" y="5445224"/>
            <a:ext cx="687045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肘形连接符 35"/>
          <p:cNvCxnSpPr>
            <a:stCxn id="8" idx="2"/>
            <a:endCxn id="12" idx="1"/>
          </p:cNvCxnSpPr>
          <p:nvPr/>
        </p:nvCxnSpPr>
        <p:spPr bwMode="auto">
          <a:xfrm rot="16200000" flipH="1">
            <a:off x="2906105" y="2376222"/>
            <a:ext cx="240125" cy="4407449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矩形 36"/>
          <p:cNvSpPr/>
          <p:nvPr/>
        </p:nvSpPr>
        <p:spPr bwMode="auto">
          <a:xfrm>
            <a:off x="1363139" y="2157229"/>
            <a:ext cx="1761227" cy="36178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产品系统发布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170813" y="2833157"/>
            <a:ext cx="1761227" cy="36178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魔方旅游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在代供销平台发布单个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组合产品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324236" y="4018186"/>
            <a:ext cx="1761227" cy="36178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签渠道下的分销商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682981" y="4004122"/>
            <a:ext cx="1761227" cy="36178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渠道下的分销商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37017" y="5671368"/>
            <a:ext cx="1761227" cy="125997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分账角色：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供应商、供应商代理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商、分销商代理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票之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魔方旅游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182188" y="4940132"/>
            <a:ext cx="1761227" cy="190460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销售端口：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下窗口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供应商自营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微店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商微店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魔方微店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自助设备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 flipH="1">
            <a:off x="5580112" y="5175087"/>
            <a:ext cx="182447" cy="6974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菱形 44"/>
          <p:cNvSpPr/>
          <p:nvPr/>
        </p:nvSpPr>
        <p:spPr bwMode="auto">
          <a:xfrm>
            <a:off x="6645484" y="4460919"/>
            <a:ext cx="1152128" cy="480249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</a:t>
            </a: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cxnSp>
        <p:nvCxnSpPr>
          <p:cNvPr id="47" name="直接箭头连接符 46"/>
          <p:cNvCxnSpPr>
            <a:stCxn id="12" idx="3"/>
            <a:endCxn id="45" idx="1"/>
          </p:cNvCxnSpPr>
          <p:nvPr/>
        </p:nvCxnSpPr>
        <p:spPr bwMode="auto">
          <a:xfrm>
            <a:off x="6382020" y="4700010"/>
            <a:ext cx="263464" cy="103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45" idx="2"/>
          </p:cNvCxnSpPr>
          <p:nvPr/>
        </p:nvCxnSpPr>
        <p:spPr bwMode="auto">
          <a:xfrm>
            <a:off x="7221548" y="4941168"/>
            <a:ext cx="0" cy="299963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肘形连接符 50"/>
          <p:cNvCxnSpPr>
            <a:stCxn id="45" idx="0"/>
            <a:endCxn id="12" idx="0"/>
          </p:cNvCxnSpPr>
          <p:nvPr/>
        </p:nvCxnSpPr>
        <p:spPr bwMode="auto">
          <a:xfrm rot="16200000" flipV="1">
            <a:off x="6513235" y="3752606"/>
            <a:ext cx="1034" cy="1415592"/>
          </a:xfrm>
          <a:prstGeom prst="bentConnector3">
            <a:avLst>
              <a:gd name="adj1" fmla="val 15076596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矩形 51"/>
          <p:cNvSpPr/>
          <p:nvPr/>
        </p:nvSpPr>
        <p:spPr bwMode="auto">
          <a:xfrm flipH="1">
            <a:off x="6379322" y="4824741"/>
            <a:ext cx="182447" cy="6974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53" name="矩形 52"/>
          <p:cNvSpPr/>
          <p:nvPr/>
        </p:nvSpPr>
        <p:spPr bwMode="auto">
          <a:xfrm flipH="1">
            <a:off x="7172394" y="5046613"/>
            <a:ext cx="182447" cy="6974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 flipH="1">
            <a:off x="6507713" y="4311941"/>
            <a:ext cx="182447" cy="6974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38596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单流程说明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4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279891"/>
              </p:ext>
            </p:extLst>
          </p:nvPr>
        </p:nvGraphicFramePr>
        <p:xfrm>
          <a:off x="124773" y="980728"/>
          <a:ext cx="8680443" cy="3064376"/>
        </p:xfrm>
        <a:graphic>
          <a:graphicData uri="http://schemas.openxmlformats.org/drawingml/2006/table">
            <a:tbl>
              <a:tblPr/>
              <a:tblGrid>
                <a:gridCol w="634530"/>
                <a:gridCol w="4301498"/>
                <a:gridCol w="1080120"/>
                <a:gridCol w="1440160"/>
                <a:gridCol w="122413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编号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流程步骤说明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责任岗位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单据输入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单据输出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财务用户创建对账单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财务用户</a:t>
                      </a:r>
                      <a:r>
                        <a:rPr lang="zh-CN" altLang="en-US" sz="12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根据每个供应商结算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周期的不同，在结算时点创建对账单，系统会根据对账周期对结算单汇总生成对账单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提交供应商对</a:t>
                      </a: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财务用户对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新建的对账单确认无误后</a:t>
                      </a:r>
                      <a:r>
                        <a:rPr lang="zh-CN" altLang="en-US" sz="12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，提交供应商核对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结算系统将对账</a:t>
                      </a:r>
                      <a:r>
                        <a:rPr lang="zh-CN" altLang="en-US" sz="1200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单信息推</a:t>
                      </a:r>
                      <a:r>
                        <a:rPr lang="zh-CN" altLang="en-US" sz="12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送至供应商业务</a:t>
                      </a:r>
                      <a:r>
                        <a:rPr lang="zh-CN" altLang="en-US" sz="1200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供应商对</a:t>
                      </a: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供应商线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上对</a:t>
                      </a: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账：供应商在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业务系统核对对账单信息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供应商线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下对账：财务用户通过邮件等其他</a:t>
                      </a: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方式与供应商对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账，由财务用户将这部分对账单进行确认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4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更新相关角色的可用账户信息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对账后账户由冻结变为可用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9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账单详细说明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6477" y="1124744"/>
            <a:ext cx="8585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对</a:t>
            </a:r>
            <a:r>
              <a:rPr lang="zh-CN" altLang="en-US" sz="1400" b="1" dirty="0" smtClean="0"/>
              <a:t>账单的定位</a:t>
            </a:r>
            <a:r>
              <a:rPr lang="zh-CN" altLang="en-US" sz="1400" dirty="0" smtClean="0"/>
              <a:t>：用于和供应商确认账单账单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结算单生成方式：</a:t>
            </a:r>
            <a:r>
              <a:rPr lang="zh-CN" altLang="en-US" sz="1400" dirty="0" smtClean="0"/>
              <a:t>手工生成，财务用户挑选到对账周期的供应商，确认生成对账单。</a:t>
            </a:r>
            <a:endParaRPr lang="en-US" altLang="zh-CN" sz="1400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对账状态说明：</a:t>
            </a:r>
            <a:endParaRPr lang="en-US" altLang="zh-CN" sz="1400" b="1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已创建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：将结算单汇总生成对账单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账中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：财务用户确认后，提交供应商对账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已对账：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供应商确认对账单，供应商线下确认对账单后，由运营部门将其对账单线上确认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退回：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供应商将对账单退回，运营部门可手工创建结算单，再重新生成对账单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：该对账单在新建、退回状态下，可取消；取消后，系统自动将对账单中的结算单释放为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“已审核”状态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23744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账单明细字段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1077"/>
              </p:ext>
            </p:extLst>
          </p:nvPr>
        </p:nvGraphicFramePr>
        <p:xfrm>
          <a:off x="755576" y="1052736"/>
          <a:ext cx="7488832" cy="5688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037"/>
                <a:gridCol w="754444"/>
                <a:gridCol w="976909"/>
                <a:gridCol w="3356313"/>
                <a:gridCol w="1915129"/>
              </a:tblGrid>
              <a:tr h="155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 dirty="0">
                          <a:effectLst/>
                        </a:rPr>
                        <a:t>序号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u="none" strike="noStrike">
                          <a:effectLst/>
                        </a:rPr>
                        <a:t>字段区域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u="none" strike="noStrike">
                          <a:effectLst/>
                        </a:rPr>
                        <a:t>字段名称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u="none" strike="noStrike">
                          <a:effectLst/>
                        </a:rPr>
                        <a:t>说明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u="none" strike="noStrike">
                          <a:effectLst/>
                        </a:rPr>
                        <a:t>是否</a:t>
                      </a:r>
                      <a:r>
                        <a:rPr lang="zh-CN" altLang="en-US" sz="900" u="none" strike="noStrike" smtClean="0">
                          <a:effectLst/>
                        </a:rPr>
                        <a:t>在供应商业务</a:t>
                      </a:r>
                      <a:r>
                        <a:rPr lang="zh-CN" altLang="en-US" sz="900" u="none" strike="noStrike" dirty="0">
                          <a:effectLst/>
                        </a:rPr>
                        <a:t>系统中显示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ctr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对账单号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对账单生成日期（</a:t>
                      </a:r>
                      <a:r>
                        <a:rPr lang="en-US" altLang="zh-CN" sz="700" u="none" strike="noStrike">
                          <a:effectLst/>
                        </a:rPr>
                        <a:t>YYMMDD+5</a:t>
                      </a:r>
                      <a:r>
                        <a:rPr lang="zh-CN" altLang="en-US" sz="700" u="none" strike="noStrike">
                          <a:effectLst/>
                        </a:rPr>
                        <a:t>位小流水）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状态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已创建、对账中、已对账、退回、取消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smtClean="0">
                          <a:effectLst/>
                        </a:rPr>
                        <a:t>供应商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出账日期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财务点击发送对</a:t>
                      </a:r>
                      <a:r>
                        <a:rPr lang="zh-CN" altLang="en-US" sz="700" u="none" strike="noStrike">
                          <a:effectLst/>
                        </a:rPr>
                        <a:t>账单</a:t>
                      </a:r>
                      <a:r>
                        <a:rPr lang="zh-CN" altLang="en-US" sz="700" u="none" strike="noStrike" smtClean="0">
                          <a:effectLst/>
                        </a:rPr>
                        <a:t>至供应商的</a:t>
                      </a:r>
                      <a:r>
                        <a:rPr lang="zh-CN" altLang="en-US" sz="700" u="none" strike="noStrike" dirty="0">
                          <a:effectLst/>
                        </a:rPr>
                        <a:t>日期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2061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smtClean="0">
                          <a:effectLst/>
                        </a:rPr>
                        <a:t>供应商确认</a:t>
                      </a:r>
                      <a:r>
                        <a:rPr lang="zh-CN" altLang="en-US" sz="700" u="none" strike="noStrike" dirty="0">
                          <a:effectLst/>
                        </a:rPr>
                        <a:t>日期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自动</a:t>
                      </a:r>
                      <a:r>
                        <a:rPr lang="zh-CN" altLang="en-US" sz="700" u="none" strike="noStrike" smtClean="0">
                          <a:effectLst/>
                        </a:rPr>
                        <a:t>获取供应商整</a:t>
                      </a:r>
                      <a:r>
                        <a:rPr lang="zh-CN" altLang="en-US" sz="700" u="none" strike="noStrike" dirty="0">
                          <a:effectLst/>
                        </a:rPr>
                        <a:t>单确认完毕的日期，即状态更新为“已对账”的日期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求和非返佣项的金额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返佣金额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求和返佣项金额，取绝对值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自动计算：行字段“金额”的求和值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币种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已开票金额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汇总”结算单“中的开票金额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未开票金额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金额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未开票金额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11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核销金额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汇总”预付核销明细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行“中的核销金额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23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结算单号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添加日期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生成至对账单的日期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添加人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将结算行生成至对账单的用户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结算单类型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如果是返佣项，则金额为负数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33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币种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34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订单号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35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产品编号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36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产品名称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415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结算项目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若是订单，则默认为‘结算额’，若是返佣项，则对应返佣类型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455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700" u="none" strike="noStrike">
                          <a:effectLst/>
                        </a:rPr>
                        <a:t>结算单价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465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700" u="none" strike="noStrike">
                          <a:effectLst/>
                        </a:rPr>
                        <a:t>数量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475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700" u="none" strike="noStrike">
                          <a:effectLst/>
                        </a:rPr>
                        <a:t>结算额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485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应付明细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700" u="none" strike="noStrike">
                          <a:effectLst/>
                        </a:rPr>
                        <a:t>返佣额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234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555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预付核销明细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付款单号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smtClean="0">
                          <a:effectLst/>
                        </a:rPr>
                        <a:t>该供应商待</a:t>
                      </a:r>
                      <a:r>
                        <a:rPr lang="zh-CN" altLang="en-US" sz="700" u="none" strike="noStrike" dirty="0">
                          <a:effectLst/>
                        </a:rPr>
                        <a:t>核销的预付款单号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234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565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预付核销明细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付款单金额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付款单的金额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234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575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预付核销明细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已核销金额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取该付款单的已核销金额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234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595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预付核销明细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本次核销金额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根据头上的金额字段，自动生成本次核销金额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665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对账汇总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来源类型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采购单和返佣项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675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对账汇总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结算项目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若来源类型为订单，则按照产品汇总，否则，按照结算项目汇总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675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对账汇总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数量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685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对账汇总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  <a:tr h="146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700" u="none" strike="noStrike">
                          <a:effectLst/>
                        </a:rPr>
                        <a:t>705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对账汇总</a:t>
                      </a:r>
                      <a:r>
                        <a:rPr lang="en-US" altLang="zh-CN" sz="700" u="none" strike="noStrike">
                          <a:effectLst/>
                        </a:rPr>
                        <a:t>-</a:t>
                      </a:r>
                      <a:r>
                        <a:rPr lang="zh-CN" altLang="en-US" sz="700" u="none" strike="noStrike">
                          <a:effectLst/>
                        </a:rPr>
                        <a:t>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币种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32" marR="6232" marT="623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44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账户更新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57200" y="2484438"/>
          <a:ext cx="8229601" cy="188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667"/>
                <a:gridCol w="1816667"/>
                <a:gridCol w="1945720"/>
                <a:gridCol w="1945720"/>
                <a:gridCol w="704827"/>
              </a:tblGrid>
              <a:tr h="64922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时点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更新供应商账户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更新供应商代理账户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更新魔方旅游账户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更新票之家账户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</a:tr>
              <a:tr h="4114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供应商对账完成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赠票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红包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券库存状态：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待使用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可用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外来赠票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积分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红包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券库存状态：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可使用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" marR="9144" marT="9144" marB="0" anchor="b"/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应收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结算款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可用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" marR="9144" marT="9144" marB="0" anchor="b"/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应付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返佣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" marR="9144" marT="9144" marB="0" anchor="b"/>
                </a:tc>
              </a:tr>
              <a:tr h="331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应付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平台费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应收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平台费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可用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" marR="9144" marT="9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548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55941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46477" y="198884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收到供应商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</a:t>
            </a:r>
          </a:p>
        </p:txBody>
      </p:sp>
      <p:cxnSp>
        <p:nvCxnSpPr>
          <p:cNvPr id="9" name="直接箭头连接符 8"/>
          <p:cNvCxnSpPr>
            <a:endCxn id="8" idx="0"/>
          </p:cNvCxnSpPr>
          <p:nvPr/>
        </p:nvCxnSpPr>
        <p:spPr bwMode="auto">
          <a:xfrm>
            <a:off x="703055" y="1700808"/>
            <a:ext cx="0" cy="28803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>
            <a:stCxn id="8" idx="2"/>
          </p:cNvCxnSpPr>
          <p:nvPr/>
        </p:nvCxnSpPr>
        <p:spPr bwMode="auto">
          <a:xfrm>
            <a:off x="703055" y="2420888"/>
            <a:ext cx="1903" cy="432048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58241" y="2874848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登记发票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 bwMode="auto">
          <a:xfrm>
            <a:off x="714819" y="3306896"/>
            <a:ext cx="0" cy="76999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图文框 14"/>
          <p:cNvSpPr/>
          <p:nvPr/>
        </p:nvSpPr>
        <p:spPr bwMode="auto">
          <a:xfrm>
            <a:off x="120429" y="1181465"/>
            <a:ext cx="1338923" cy="510438"/>
          </a:xfrm>
          <a:prstGeom prst="fram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子流程</a:t>
            </a:r>
          </a:p>
        </p:txBody>
      </p:sp>
      <p:sp>
        <p:nvSpPr>
          <p:cNvPr id="24" name="流程图: 可选过程 23"/>
          <p:cNvSpPr/>
          <p:nvPr/>
        </p:nvSpPr>
        <p:spPr bwMode="auto">
          <a:xfrm>
            <a:off x="271006" y="4094972"/>
            <a:ext cx="864096" cy="380531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rgbClr val="1A92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0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37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发票流程说明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4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497878"/>
              </p:ext>
            </p:extLst>
          </p:nvPr>
        </p:nvGraphicFramePr>
        <p:xfrm>
          <a:off x="124773" y="980728"/>
          <a:ext cx="8680443" cy="1418456"/>
        </p:xfrm>
        <a:graphic>
          <a:graphicData uri="http://schemas.openxmlformats.org/drawingml/2006/table">
            <a:tbl>
              <a:tblPr/>
              <a:tblGrid>
                <a:gridCol w="634530"/>
                <a:gridCol w="4301498"/>
                <a:gridCol w="1080120"/>
                <a:gridCol w="1440160"/>
                <a:gridCol w="122413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编号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流程步骤说明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责任岗位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单据输入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单据输出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收到供应商发票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登记发票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对账完成后，登记发票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15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发票管理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6477" y="1124744"/>
            <a:ext cx="8585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系统功能支持</a:t>
            </a:r>
            <a:r>
              <a:rPr lang="zh-CN" altLang="en-US" sz="1400" dirty="0" smtClean="0"/>
              <a:t>：单独的发票登记界面</a:t>
            </a: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 smtClean="0">
                <a:solidFill>
                  <a:schemeClr val="tx1"/>
                </a:solidFill>
              </a:rPr>
              <a:t>按日期</a:t>
            </a:r>
            <a:r>
              <a:rPr lang="zh-CN" altLang="en-US" sz="1400" smtClean="0">
                <a:solidFill>
                  <a:schemeClr val="tx1"/>
                </a:solidFill>
              </a:rPr>
              <a:t>范围查询供应商的</a:t>
            </a:r>
            <a:r>
              <a:rPr lang="zh-CN" altLang="en-US" sz="1400" dirty="0" smtClean="0">
                <a:solidFill>
                  <a:schemeClr val="tx1"/>
                </a:solidFill>
              </a:rPr>
              <a:t>结算单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 smtClean="0">
                <a:solidFill>
                  <a:schemeClr val="tx1"/>
                </a:solidFill>
              </a:rPr>
              <a:t>记录到票明细（到票日期、开票日期、金额）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 smtClean="0">
                <a:solidFill>
                  <a:schemeClr val="tx1"/>
                </a:solidFill>
              </a:rPr>
              <a:t>批量确认到票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1645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发票管理明细字段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77047"/>
              </p:ext>
            </p:extLst>
          </p:nvPr>
        </p:nvGraphicFramePr>
        <p:xfrm>
          <a:off x="755576" y="1052736"/>
          <a:ext cx="429260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965200"/>
                <a:gridCol w="1955800"/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 dirty="0">
                          <a:effectLst/>
                        </a:rPr>
                        <a:t>序号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u="none" strike="noStrike" dirty="0">
                          <a:effectLst/>
                        </a:rPr>
                        <a:t>字段区域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u="none" strike="noStrike">
                          <a:effectLst/>
                        </a:rPr>
                        <a:t>字段名称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u="none" strike="noStrike" dirty="0">
                          <a:effectLst/>
                        </a:rPr>
                        <a:t>说明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结算单号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收票日期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发票登记人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结算单类型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币种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订单号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供应商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产品编号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产品名称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结算项目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结算单价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结算额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8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146477" y="126876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供应商提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43360" y="2154768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系统创建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付款单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可选过程 23"/>
          <p:cNvSpPr/>
          <p:nvPr/>
        </p:nvSpPr>
        <p:spPr bwMode="auto">
          <a:xfrm>
            <a:off x="6156176" y="5949280"/>
            <a:ext cx="864096" cy="380531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rgbClr val="1A92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0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00735" y="3356992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线下付款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16501" y="4198345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确认付款单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14" idx="2"/>
            <a:endCxn id="16" idx="0"/>
          </p:cNvCxnSpPr>
          <p:nvPr/>
        </p:nvCxnSpPr>
        <p:spPr bwMode="auto">
          <a:xfrm>
            <a:off x="2557313" y="3789040"/>
            <a:ext cx="15766" cy="409305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096082" y="4193161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更新相关角色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账户信息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6" idx="3"/>
            <a:endCxn id="18" idx="1"/>
          </p:cNvCxnSpPr>
          <p:nvPr/>
        </p:nvCxnSpPr>
        <p:spPr bwMode="auto">
          <a:xfrm flipV="1">
            <a:off x="3129656" y="4409185"/>
            <a:ext cx="966426" cy="518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3008847" y="2154768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手工创建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付款单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12" idx="2"/>
            <a:endCxn id="14" idx="0"/>
          </p:cNvCxnSpPr>
          <p:nvPr/>
        </p:nvCxnSpPr>
        <p:spPr bwMode="auto">
          <a:xfrm rot="16200000" flipH="1">
            <a:off x="1693537" y="2493216"/>
            <a:ext cx="770176" cy="957375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肘形连接符 26"/>
          <p:cNvCxnSpPr>
            <a:stCxn id="25" idx="2"/>
            <a:endCxn id="14" idx="0"/>
          </p:cNvCxnSpPr>
          <p:nvPr/>
        </p:nvCxnSpPr>
        <p:spPr bwMode="auto">
          <a:xfrm rot="5400000">
            <a:off x="2676281" y="2467848"/>
            <a:ext cx="770176" cy="1008112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93327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1614595" y="1288364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商提现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肘形连接符 30"/>
          <p:cNvCxnSpPr>
            <a:stCxn id="8" idx="2"/>
            <a:endCxn id="12" idx="0"/>
          </p:cNvCxnSpPr>
          <p:nvPr/>
        </p:nvCxnSpPr>
        <p:spPr bwMode="auto">
          <a:xfrm rot="16200000" flipH="1">
            <a:off x="924516" y="1479346"/>
            <a:ext cx="453960" cy="896883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肘形连接符 33"/>
          <p:cNvCxnSpPr>
            <a:stCxn id="30" idx="2"/>
            <a:endCxn id="12" idx="0"/>
          </p:cNvCxnSpPr>
          <p:nvPr/>
        </p:nvCxnSpPr>
        <p:spPr bwMode="auto">
          <a:xfrm rot="5400000">
            <a:off x="1668378" y="1651973"/>
            <a:ext cx="434356" cy="571235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菱形 34"/>
          <p:cNvSpPr/>
          <p:nvPr/>
        </p:nvSpPr>
        <p:spPr bwMode="auto">
          <a:xfrm>
            <a:off x="1916861" y="5026688"/>
            <a:ext cx="1338923" cy="648072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退款类别？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16" idx="2"/>
            <a:endCxn id="35" idx="0"/>
          </p:cNvCxnSpPr>
          <p:nvPr/>
        </p:nvCxnSpPr>
        <p:spPr bwMode="auto">
          <a:xfrm>
            <a:off x="2573079" y="4630393"/>
            <a:ext cx="13244" cy="396295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096081" y="5134700"/>
            <a:ext cx="1113155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1995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生成退款请求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至支付系统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35" idx="3"/>
            <a:endCxn id="40" idx="1"/>
          </p:cNvCxnSpPr>
          <p:nvPr/>
        </p:nvCxnSpPr>
        <p:spPr bwMode="auto">
          <a:xfrm>
            <a:off x="3255784" y="5350724"/>
            <a:ext cx="840297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肘形连接符 43"/>
          <p:cNvCxnSpPr>
            <a:stCxn id="40" idx="3"/>
            <a:endCxn id="24" idx="1"/>
          </p:cNvCxnSpPr>
          <p:nvPr/>
        </p:nvCxnSpPr>
        <p:spPr bwMode="auto">
          <a:xfrm>
            <a:off x="5209236" y="5350724"/>
            <a:ext cx="946940" cy="788822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肘形连接符 48"/>
          <p:cNvCxnSpPr>
            <a:stCxn id="18" idx="3"/>
            <a:endCxn id="24" idx="0"/>
          </p:cNvCxnSpPr>
          <p:nvPr/>
        </p:nvCxnSpPr>
        <p:spPr bwMode="auto">
          <a:xfrm>
            <a:off x="5209237" y="4409185"/>
            <a:ext cx="1378987" cy="1540095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肘形连接符 50"/>
          <p:cNvCxnSpPr>
            <a:stCxn id="35" idx="2"/>
            <a:endCxn id="24" idx="1"/>
          </p:cNvCxnSpPr>
          <p:nvPr/>
        </p:nvCxnSpPr>
        <p:spPr bwMode="auto">
          <a:xfrm rot="16200000" flipH="1">
            <a:off x="4138856" y="4122226"/>
            <a:ext cx="464786" cy="3569853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3995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付款单流程说明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59</a:t>
            </a:fld>
            <a:endParaRPr lang="zh-CN" altLang="en-US" dirty="0"/>
          </a:p>
        </p:txBody>
      </p:sp>
      <p:graphicFrame>
        <p:nvGraphicFramePr>
          <p:cNvPr id="14" name="Group 4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449517"/>
              </p:ext>
            </p:extLst>
          </p:nvPr>
        </p:nvGraphicFramePr>
        <p:xfrm>
          <a:off x="124773" y="980728"/>
          <a:ext cx="8680443" cy="3430136"/>
        </p:xfrm>
        <a:graphic>
          <a:graphicData uri="http://schemas.openxmlformats.org/drawingml/2006/table">
            <a:tbl>
              <a:tblPr/>
              <a:tblGrid>
                <a:gridCol w="634530"/>
                <a:gridCol w="4301498"/>
                <a:gridCol w="1080120"/>
                <a:gridCol w="1440160"/>
                <a:gridCol w="122413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编号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流程步骤说明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责任岗位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单据输入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单据输出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/>
                        <a:ea typeface="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</a:t>
                      </a:r>
                      <a:r>
                        <a:rPr lang="en-US" altLang="zh-CN" sz="1200" u="sng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分销商在业务系统点击提现按钮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供应商在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账户管理处可以看到应收额，点击提现，可以输入提现金额，业务系统将该提现请求传送结算系统</a:t>
                      </a:r>
                      <a:endParaRPr lang="en-US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供应商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2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--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系统创建付款单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结算系统根据提现请求创建付款单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线下支付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对供应商的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付款，需要财务用户线下付款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4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确认付款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财务用户线下付款后，对付款单进行确认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财务用户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5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更新相关角色的账户信息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确认付款单后</a:t>
                      </a:r>
                      <a:r>
                        <a:rPr lang="zh-CN" altLang="en-US" sz="12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，更新供应商和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魔方旅游各自的账户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6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u="sng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付款单据类别为退款</a:t>
                      </a:r>
                      <a:endParaRPr lang="en-US" altLang="zh-CN" sz="1200" u="sng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结算系统生成退款请求，传送支付系统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41867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942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7544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消费者付款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分销</a:t>
            </a:r>
            <a:r>
              <a:rPr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商下单支付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魔方收款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魔方</a:t>
            </a:r>
            <a:r>
              <a:rPr lang="zh-CN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付款至供应商</a:t>
            </a:r>
            <a:r>
              <a:rPr lang="en-US" altLang="zh-CN" smtClean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退款至分销商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46477" y="1938947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消费者付款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22016" y="2636912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分销商下单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菱形 8"/>
          <p:cNvSpPr/>
          <p:nvPr/>
        </p:nvSpPr>
        <p:spPr bwMode="auto">
          <a:xfrm>
            <a:off x="1038642" y="3354449"/>
            <a:ext cx="1152128" cy="480249"/>
          </a:xfrm>
          <a:prstGeom prst="diamond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返？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143719" y="4180815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分销商支付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>
            <a:stCxn id="5" idx="3"/>
            <a:endCxn id="8" idx="0"/>
          </p:cNvCxnSpPr>
          <p:nvPr/>
        </p:nvCxnSpPr>
        <p:spPr bwMode="auto">
          <a:xfrm>
            <a:off x="1115616" y="2154971"/>
            <a:ext cx="490970" cy="481941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1038642" y="2167519"/>
            <a:ext cx="1761227" cy="36178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对消费者的结算额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 bwMode="auto">
          <a:xfrm>
            <a:off x="1606586" y="3068960"/>
            <a:ext cx="8120" cy="285489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 bwMode="auto">
          <a:xfrm>
            <a:off x="1614706" y="3834698"/>
            <a:ext cx="13583" cy="346117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26797" y="4221088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魔方收款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-614827" y="3833964"/>
            <a:ext cx="2747226" cy="24215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支付额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分销商结算价*数量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利额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31046" y="4653136"/>
            <a:ext cx="2355184" cy="271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用余额，再用在线支付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0" idx="3"/>
          </p:cNvCxnSpPr>
          <p:nvPr/>
        </p:nvCxnSpPr>
        <p:spPr bwMode="auto">
          <a:xfrm>
            <a:off x="2112858" y="4396839"/>
            <a:ext cx="873372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1641421" y="3917187"/>
            <a:ext cx="266283" cy="17380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572000" y="4215261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732240" y="5678181"/>
            <a:ext cx="1207491" cy="3917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付款至供应商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766926" y="6309320"/>
            <a:ext cx="1136741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</a:t>
            </a: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至分销商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9" idx="3"/>
            <a:endCxn id="25" idx="1"/>
          </p:cNvCxnSpPr>
          <p:nvPr/>
        </p:nvCxnSpPr>
        <p:spPr bwMode="auto">
          <a:xfrm flipV="1">
            <a:off x="3995936" y="4431285"/>
            <a:ext cx="576064" cy="5827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肘形连接符 32"/>
          <p:cNvCxnSpPr>
            <a:stCxn id="40" idx="2"/>
            <a:endCxn id="27" idx="1"/>
          </p:cNvCxnSpPr>
          <p:nvPr/>
        </p:nvCxnSpPr>
        <p:spPr bwMode="auto">
          <a:xfrm rot="16200000" flipH="1">
            <a:off x="5635634" y="4777462"/>
            <a:ext cx="517541" cy="1675671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肘形连接符 34"/>
          <p:cNvCxnSpPr>
            <a:stCxn id="40" idx="2"/>
            <a:endCxn id="29" idx="1"/>
          </p:cNvCxnSpPr>
          <p:nvPr/>
        </p:nvCxnSpPr>
        <p:spPr bwMode="auto">
          <a:xfrm rot="16200000" flipH="1">
            <a:off x="5327339" y="5085757"/>
            <a:ext cx="1168816" cy="1710357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571999" y="4924480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25" idx="2"/>
            <a:endCxn id="40" idx="0"/>
          </p:cNvCxnSpPr>
          <p:nvPr/>
        </p:nvCxnSpPr>
        <p:spPr bwMode="auto">
          <a:xfrm flipH="1">
            <a:off x="5056569" y="4647309"/>
            <a:ext cx="1" cy="277171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圆角矩形 44"/>
          <p:cNvSpPr/>
          <p:nvPr/>
        </p:nvSpPr>
        <p:spPr bwMode="auto">
          <a:xfrm>
            <a:off x="8378800" y="5877272"/>
            <a:ext cx="710260" cy="43204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0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27" idx="3"/>
            <a:endCxn id="45" idx="1"/>
          </p:cNvCxnSpPr>
          <p:nvPr/>
        </p:nvCxnSpPr>
        <p:spPr bwMode="auto">
          <a:xfrm>
            <a:off x="7939731" y="5874069"/>
            <a:ext cx="439069" cy="219227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肘形连接符 50"/>
          <p:cNvCxnSpPr>
            <a:stCxn id="29" idx="3"/>
            <a:endCxn id="45" idx="1"/>
          </p:cNvCxnSpPr>
          <p:nvPr/>
        </p:nvCxnSpPr>
        <p:spPr bwMode="auto">
          <a:xfrm flipV="1">
            <a:off x="7903667" y="6093296"/>
            <a:ext cx="475133" cy="432048"/>
          </a:xfrm>
          <a:prstGeom prst="bentConnector3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3028511" y="3369197"/>
            <a:ext cx="969139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分销商支付</a:t>
            </a:r>
            <a:endParaRPr lang="en-US" altLang="zh-CN" sz="1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9" idx="3"/>
            <a:endCxn id="52" idx="1"/>
          </p:cNvCxnSpPr>
          <p:nvPr/>
        </p:nvCxnSpPr>
        <p:spPr bwMode="auto">
          <a:xfrm flipV="1">
            <a:off x="2190770" y="3585221"/>
            <a:ext cx="837741" cy="9353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1973633" y="3193252"/>
            <a:ext cx="2355184" cy="271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对分销商的结算价*数量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>
            <a:stCxn id="52" idx="2"/>
            <a:endCxn id="19" idx="0"/>
          </p:cNvCxnSpPr>
          <p:nvPr/>
        </p:nvCxnSpPr>
        <p:spPr bwMode="auto">
          <a:xfrm flipH="1">
            <a:off x="3511367" y="3801245"/>
            <a:ext cx="1714" cy="419843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7558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付款详细说明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477" y="1124744"/>
            <a:ext cx="85854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付款单来源：</a:t>
            </a:r>
            <a:r>
              <a:rPr lang="zh-CN" altLang="en-US" sz="1400" dirty="0" smtClean="0"/>
              <a:t>付款单有三种</a:t>
            </a:r>
            <a:r>
              <a:rPr lang="zh-CN" altLang="en-US" sz="1400" smtClean="0"/>
              <a:t>来源：供应商提</a:t>
            </a:r>
            <a:r>
              <a:rPr lang="zh-CN" altLang="en-US" sz="1400" dirty="0" smtClean="0"/>
              <a:t>现请求触发、分销商提现请求触发、手工创建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付款类别</a:t>
            </a:r>
            <a:r>
              <a:rPr lang="zh-CN" altLang="en-US" sz="1400" dirty="0"/>
              <a:t>：预付款、付款、</a:t>
            </a:r>
            <a:r>
              <a:rPr lang="zh-CN" altLang="en-US" sz="1400" dirty="0" smtClean="0"/>
              <a:t>退款</a:t>
            </a: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smtClean="0">
                <a:solidFill>
                  <a:schemeClr val="tx1"/>
                </a:solidFill>
              </a:rPr>
              <a:t>供应商提</a:t>
            </a:r>
            <a:r>
              <a:rPr lang="zh-CN" altLang="en-US" sz="1400" dirty="0" smtClean="0">
                <a:solidFill>
                  <a:schemeClr val="tx1"/>
                </a:solidFill>
              </a:rPr>
              <a:t>现请求，系统创建的付款单类别全部为付款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 smtClean="0">
                <a:solidFill>
                  <a:schemeClr val="tx1"/>
                </a:solidFill>
              </a:rPr>
              <a:t>分销商提现请求，系统创建的付款单类别为空，需要财务用户填写</a:t>
            </a:r>
            <a:r>
              <a:rPr lang="zh-CN" altLang="en-US" sz="1400" dirty="0">
                <a:solidFill>
                  <a:schemeClr val="tx1"/>
                </a:solidFill>
              </a:rPr>
              <a:t>类别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100" dirty="0" smtClean="0"/>
              <a:t>提</a:t>
            </a:r>
            <a:r>
              <a:rPr lang="zh-CN" altLang="en-US" sz="2100" dirty="0"/>
              <a:t>现请求创建的付款单全部为</a:t>
            </a:r>
            <a:r>
              <a:rPr lang="zh-CN" altLang="en-US" sz="2100" dirty="0" smtClean="0"/>
              <a:t>付款；</a:t>
            </a:r>
            <a:endParaRPr lang="en-US" altLang="zh-CN" sz="21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93327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56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明细字段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51879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383500"/>
              </p:ext>
            </p:extLst>
          </p:nvPr>
        </p:nvGraphicFramePr>
        <p:xfrm>
          <a:off x="1136650" y="1628775"/>
          <a:ext cx="6870700" cy="360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1130300"/>
                <a:gridCol w="2717800"/>
                <a:gridCol w="685800"/>
                <a:gridCol w="965200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1" u="none" strike="noStrike">
                          <a:effectLst/>
                        </a:rPr>
                        <a:t>序号</a:t>
                      </a:r>
                      <a:endParaRPr lang="zh-CN" altLang="en-US" sz="105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>
                          <a:effectLst/>
                        </a:rPr>
                        <a:t>字段区域</a:t>
                      </a:r>
                      <a:endParaRPr lang="zh-CN" altLang="en-US" sz="105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>
                          <a:effectLst/>
                        </a:rPr>
                        <a:t>字段名称</a:t>
                      </a:r>
                      <a:endParaRPr lang="zh-CN" altLang="en-US" sz="105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>
                          <a:effectLst/>
                        </a:rPr>
                        <a:t>字段来源说明</a:t>
                      </a:r>
                      <a:endParaRPr lang="zh-CN" altLang="en-US" sz="105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>
                          <a:effectLst/>
                        </a:rPr>
                        <a:t>获取方式</a:t>
                      </a:r>
                      <a:endParaRPr lang="zh-CN" altLang="en-US" sz="105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effectLst/>
                        </a:rPr>
                        <a:t>待讨论点</a:t>
                      </a:r>
                      <a:endParaRPr lang="zh-CN" alt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付款单号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付款类别</a:t>
                      </a:r>
                      <a:r>
                        <a:rPr lang="en-US" altLang="zh-CN" sz="900" u="none" strike="noStrike">
                          <a:effectLst/>
                        </a:rPr>
                        <a:t>+</a:t>
                      </a:r>
                      <a:r>
                        <a:rPr lang="zh-CN" altLang="en-US" sz="900" u="none" strike="noStrike">
                          <a:effectLst/>
                        </a:rPr>
                        <a:t>小流水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付款类别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预付；付款；退款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付款来源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供应商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分销商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手工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状态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新建；已确认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发票状态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取自发票上的状态字段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收款方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收款方角色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供应商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分销商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付款币种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如果非手工创建的付款单，由业务系统传递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金额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如果非手工创建的付款单，由业务系统传递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付款方式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如：对公付款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可修正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会计期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付款日期所在月份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付款公司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成都魔方旅游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北京魔方旅游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本方付款银行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财务手工选择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14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本方付款银行账号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财务手工选择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现金流量表项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值集设置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可修正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付款时间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财务用户填写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自动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备注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文本字段，备注说明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>
                          <a:effectLst/>
                        </a:rPr>
                        <a:t>可修正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757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账户更新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62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36783"/>
              </p:ext>
            </p:extLst>
          </p:nvPr>
        </p:nvGraphicFramePr>
        <p:xfrm>
          <a:off x="899592" y="1412776"/>
          <a:ext cx="6654800" cy="1952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962"/>
                <a:gridCol w="2268419"/>
                <a:gridCol w="2268419"/>
              </a:tblGrid>
              <a:tr h="676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时点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更新供应商账户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</a:rPr>
                        <a:t>更新魔方旅游账户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确认付款单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应收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结算款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可用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已收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应付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结算款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可用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已付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>
                          <a:effectLst/>
                        </a:rPr>
                        <a:t>预收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其它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已付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已收</a:t>
                      </a:r>
                      <a:endParaRPr lang="zh-CN" altLang="en-US" sz="1100" b="0" i="0" u="none" strike="noStrike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u="none" strike="noStrike" dirty="0">
                          <a:effectLst/>
                        </a:rPr>
                        <a:t>预付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已付</a:t>
                      </a:r>
                      <a:endParaRPr lang="zh-CN" alt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69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成本结转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63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65010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6477" y="1124744"/>
            <a:ext cx="85854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传送频率：</a:t>
            </a:r>
            <a:r>
              <a:rPr lang="zh-CN" altLang="en-US" sz="1400" dirty="0" smtClean="0"/>
              <a:t>筛选符合条件的结算单，按</a:t>
            </a:r>
            <a:r>
              <a:rPr lang="zh-CN" altLang="en-US" sz="1400" smtClean="0"/>
              <a:t>月按供应商汇总</a:t>
            </a:r>
            <a:r>
              <a:rPr lang="zh-CN" altLang="en-US" sz="1400" dirty="0" smtClean="0"/>
              <a:t>后传送</a:t>
            </a:r>
            <a:r>
              <a:rPr lang="en-US" altLang="zh-CN" sz="1400" dirty="0" smtClean="0"/>
              <a:t>oracle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 smtClean="0">
                <a:solidFill>
                  <a:schemeClr val="tx1"/>
                </a:solidFill>
              </a:rPr>
              <a:t>条件：业务模式为“采购”；状态为“已审核”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凭证示例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</a:rPr>
              <a:t>DR </a:t>
            </a:r>
            <a:r>
              <a:rPr lang="zh-CN" altLang="en-US" sz="1400" dirty="0" smtClean="0">
                <a:solidFill>
                  <a:schemeClr val="tx1"/>
                </a:solidFill>
              </a:rPr>
              <a:t>主营业务成本</a:t>
            </a:r>
            <a:r>
              <a:rPr lang="en-US" altLang="zh-CN" sz="1400" dirty="0" smtClean="0">
                <a:solidFill>
                  <a:schemeClr val="tx1"/>
                </a:solidFill>
              </a:rPr>
              <a:t>.</a:t>
            </a:r>
            <a:r>
              <a:rPr lang="zh-CN" altLang="en-US" sz="1400" dirty="0" smtClean="0">
                <a:solidFill>
                  <a:schemeClr val="tx1"/>
                </a:solidFill>
              </a:rPr>
              <a:t>产品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</a:rPr>
              <a:t>CR </a:t>
            </a:r>
            <a:r>
              <a:rPr lang="zh-CN" altLang="en-US" sz="1400" dirty="0" smtClean="0">
                <a:solidFill>
                  <a:schemeClr val="tx1"/>
                </a:solidFill>
              </a:rPr>
              <a:t>应付账款</a:t>
            </a:r>
            <a:r>
              <a:rPr lang="en-US" altLang="zh-CN" sz="1400" dirty="0" smtClean="0">
                <a:solidFill>
                  <a:schemeClr val="tx1"/>
                </a:solidFill>
              </a:rPr>
              <a:t>_</a:t>
            </a:r>
            <a:r>
              <a:rPr lang="zh-CN" altLang="en-US" sz="1400" dirty="0" smtClean="0">
                <a:solidFill>
                  <a:schemeClr val="tx1"/>
                </a:solidFill>
              </a:rPr>
              <a:t>采购款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018635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其他应付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64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1188"/>
              </p:ext>
            </p:extLst>
          </p:nvPr>
        </p:nvGraphicFramePr>
        <p:xfrm>
          <a:off x="4352545" y="31532"/>
          <a:ext cx="4740017" cy="32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04"/>
                <a:gridCol w="716518"/>
                <a:gridCol w="573214"/>
                <a:gridCol w="716518"/>
                <a:gridCol w="931473"/>
                <a:gridCol w="965590"/>
              </a:tblGrid>
              <a:tr h="321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结算单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对账单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付款单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成本结转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其他应付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47214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6477" y="1124744"/>
            <a:ext cx="85854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传送频率：</a:t>
            </a:r>
            <a:r>
              <a:rPr lang="zh-CN" altLang="en-US" sz="1400" dirty="0" smtClean="0"/>
              <a:t>筛选符合条件的付款单，按月按供应商汇总后传送</a:t>
            </a:r>
            <a:r>
              <a:rPr lang="en-US" altLang="zh-CN" sz="1400" dirty="0" smtClean="0"/>
              <a:t>oracle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zh-CN" altLang="en-US" sz="1400" dirty="0" smtClean="0">
                <a:solidFill>
                  <a:schemeClr val="tx1"/>
                </a:solidFill>
              </a:rPr>
              <a:t>条件：付款单上收款方角色是“供应商”且该供应商属性是“不能开发票”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凭证示例：</a:t>
            </a:r>
            <a:endParaRPr lang="en-US" altLang="zh-CN" sz="1400" b="1" dirty="0"/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DR </a:t>
            </a:r>
            <a:r>
              <a:rPr lang="zh-CN" altLang="en-US" sz="1400" dirty="0" smtClean="0">
                <a:solidFill>
                  <a:schemeClr val="tx1"/>
                </a:solidFill>
              </a:rPr>
              <a:t>其他应付款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CR </a:t>
            </a:r>
            <a:r>
              <a:rPr lang="zh-CN" altLang="en-US" sz="1400" dirty="0" smtClean="0">
                <a:solidFill>
                  <a:schemeClr val="tx1"/>
                </a:solidFill>
              </a:rPr>
              <a:t>银行存款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06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722165" y="1639976"/>
            <a:ext cx="6027713" cy="474662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65</a:t>
            </a:fld>
            <a:endParaRPr lang="zh-CN" altLang="en-US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357561" y="980728"/>
            <a:ext cx="538638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结算管理方案概览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712640" y="980728"/>
            <a:ext cx="509058" cy="4778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711590" y="5520523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383832" y="2320012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结算基础管理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712640" y="1640909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371556" y="1650368"/>
            <a:ext cx="5384668" cy="4746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结算管理详细解决方案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83832" y="35945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应收结算管理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384882" y="4230722"/>
            <a:ext cx="5388107" cy="476250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             会计</a:t>
            </a:r>
            <a:r>
              <a:rPr lang="zh-CN" altLang="en-US" b="1" dirty="0">
                <a:solidFill>
                  <a:schemeClr val="tx1"/>
                </a:solidFill>
              </a:rPr>
              <a:t>规则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383832" y="552063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接口相关解决方案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11590" y="6196451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>
                <a:solidFill>
                  <a:sysClr val="windowText" lastClr="000000"/>
                </a:solidFill>
                <a:latin typeface="华文楷体"/>
                <a:ea typeface="华文楷体"/>
              </a:rPr>
              <a:t>Ⅳ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382782" y="61852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>
              <a:defRPr/>
            </a:pPr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待解决问题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68427" y="2938224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应付结算管理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383832" y="3602410"/>
            <a:ext cx="539042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endParaRPr lang="zh-CN" altLang="en-US" sz="2000" b="1" kern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382782" y="4884498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结算管理相关报表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77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会计规则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采购模式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754" y="1196752"/>
            <a:ext cx="85854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成本核算规则：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</a:t>
            </a:r>
            <a:r>
              <a:rPr lang="zh-CN" altLang="en-US" sz="1400" dirty="0" smtClean="0"/>
              <a:t>按审核完成的供应商结算单结转成本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成本值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建议零售价*数量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返佣项中的金币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其他下单时的抵扣项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/>
              <a:t>收入</a:t>
            </a:r>
            <a:r>
              <a:rPr lang="zh-CN" altLang="en-US" sz="1400" b="1" dirty="0" smtClean="0"/>
              <a:t>核算</a:t>
            </a:r>
            <a:r>
              <a:rPr lang="zh-CN" altLang="en-US" sz="1400" b="1" dirty="0"/>
              <a:t>规则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   </a:t>
            </a:r>
            <a:r>
              <a:rPr lang="zh-CN" altLang="en-US" sz="1400" dirty="0"/>
              <a:t>按审核完成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销售</a:t>
            </a:r>
            <a:r>
              <a:rPr lang="zh-CN" altLang="en-US" sz="1400" dirty="0" smtClean="0"/>
              <a:t>结算单确认收入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400" dirty="0" smtClean="0"/>
              <a:t>收入值</a:t>
            </a:r>
            <a:r>
              <a:rPr lang="en-US" altLang="zh-CN" sz="1400" dirty="0" smtClean="0"/>
              <a:t>=</a:t>
            </a:r>
            <a:r>
              <a:rPr lang="zh-CN" altLang="en-US" sz="1400" dirty="0"/>
              <a:t>建议零售价*数量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其它结算项</a:t>
            </a:r>
            <a:r>
              <a:rPr lang="zh-CN" altLang="en-US" sz="1400" dirty="0"/>
              <a:t>中的金币</a:t>
            </a:r>
            <a:r>
              <a:rPr lang="en-US" altLang="zh-CN" sz="1400" dirty="0"/>
              <a:t>-</a:t>
            </a:r>
            <a:r>
              <a:rPr lang="zh-CN" altLang="en-US" sz="1400" dirty="0"/>
              <a:t>其他下单时的抵扣</a:t>
            </a:r>
            <a:r>
              <a:rPr lang="zh-CN" altLang="en-US" sz="1400" dirty="0" smtClean="0"/>
              <a:t>项</a:t>
            </a:r>
            <a:endParaRPr lang="en-US" altLang="zh-CN" sz="1400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补充说明： </a:t>
            </a:r>
            <a:endParaRPr lang="en-US" altLang="zh-CN" sz="1400" b="1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对</a:t>
            </a:r>
            <a:r>
              <a:rPr lang="zh-CN" altLang="en-US" sz="1400" dirty="0"/>
              <a:t>供应商发布的优惠政策（积分、券、红包、营销）绑定到订单上的产品，账务</a:t>
            </a:r>
            <a:r>
              <a:rPr lang="zh-CN" altLang="en-US" sz="1400" dirty="0" smtClean="0"/>
              <a:t>核算收入和成本不包括这部分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魔方旅游自己发布的优惠政策（</a:t>
            </a:r>
            <a:r>
              <a:rPr lang="zh-CN" altLang="en-US" sz="1400" dirty="0"/>
              <a:t>积分、券、红包、营销</a:t>
            </a:r>
            <a:r>
              <a:rPr lang="zh-CN" altLang="en-US" sz="1400" dirty="0" smtClean="0"/>
              <a:t>），在使用的时候，财务核算至营销费用</a:t>
            </a:r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71105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会计规则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67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6477" y="1268760"/>
            <a:ext cx="85854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核算规则：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</a:t>
            </a:r>
            <a:r>
              <a:rPr lang="zh-CN" altLang="en-US" sz="1400" dirty="0" smtClean="0"/>
              <a:t>通过其他应付款科目进行核算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收款金额进入其他应付款贷方；付款金额进入其他应付款借方；两者之差计入魔方对票之家的其他应付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78589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722165" y="1639976"/>
            <a:ext cx="6027713" cy="474662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68</a:t>
            </a:fld>
            <a:endParaRPr lang="zh-CN" altLang="en-US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357561" y="980728"/>
            <a:ext cx="538638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结算管理方案概览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712640" y="980728"/>
            <a:ext cx="509058" cy="4778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711590" y="5520523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383832" y="2320012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结算基础管理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712640" y="1640909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371556" y="1650368"/>
            <a:ext cx="5384668" cy="4746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结算管理详细解决方案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83832" y="35945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应收结算管理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384882" y="423072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会计</a:t>
            </a:r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规则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383832" y="552063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接口相关解决方案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11590" y="6196451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>
                <a:solidFill>
                  <a:sysClr val="windowText" lastClr="000000"/>
                </a:solidFill>
                <a:latin typeface="华文楷体"/>
                <a:ea typeface="华文楷体"/>
              </a:rPr>
              <a:t>Ⅳ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382782" y="61852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>
              <a:defRPr/>
            </a:pPr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待解决问题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68427" y="2938224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应付结算管理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383832" y="3602410"/>
            <a:ext cx="539042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endParaRPr lang="zh-CN" altLang="en-US" sz="2000" b="1" kern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382782" y="4884498"/>
            <a:ext cx="5388107" cy="476250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             结算</a:t>
            </a:r>
            <a:r>
              <a:rPr lang="zh-CN" altLang="en-US" b="1" dirty="0">
                <a:solidFill>
                  <a:schemeClr val="tx1"/>
                </a:solidFill>
              </a:rPr>
              <a:t>管理相关报表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5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结算系统相关报表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Group 4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91887"/>
              </p:ext>
            </p:extLst>
          </p:nvPr>
        </p:nvGraphicFramePr>
        <p:xfrm>
          <a:off x="146477" y="1052736"/>
          <a:ext cx="8680443" cy="3930516"/>
        </p:xfrm>
        <a:graphic>
          <a:graphicData uri="http://schemas.openxmlformats.org/drawingml/2006/table">
            <a:tbl>
              <a:tblPr/>
              <a:tblGrid>
                <a:gridCol w="634530"/>
                <a:gridCol w="2301572"/>
                <a:gridCol w="1596716"/>
                <a:gridCol w="1801300"/>
                <a:gridCol w="234632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序号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报表名称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实现方式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编报期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/>
                          <a:ea typeface=""/>
                          <a:cs typeface=""/>
                        </a:rPr>
                        <a:t>说明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7214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实物发票统计表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天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/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检票信息流水表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天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/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毛利分析表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天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/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4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未检票信息表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天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/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5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分销商流水表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天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/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6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返利流水表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天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/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7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预售流水表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天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/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8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支付流水表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天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/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9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供应商余额表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10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分销商余额表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开发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运营部门可通过该报表查询到后结需催款的分销商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234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7544" y="1052736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发票流：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采购</a:t>
            </a:r>
            <a:r>
              <a:rPr lang="zh-CN" altLang="en-US" dirty="0" smtClean="0">
                <a:solidFill>
                  <a:schemeClr val="tx1"/>
                </a:solidFill>
              </a:rPr>
              <a:t>模式：供应商按结算额开票至魔方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魔方按平台结算额开票至分销商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平台模式：供应商直接开票至分销商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票之家收取平台使用费，票之家开票至供应商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魔方旅游通过代收代付进行财务核算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供应商属性：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fontAlgn="ctr"/>
            <a:r>
              <a:rPr lang="zh-CN" altLang="zh-CN" dirty="0" smtClean="0">
                <a:solidFill>
                  <a:schemeClr val="tx1"/>
                </a:solidFill>
              </a:rPr>
              <a:t>开票</a:t>
            </a:r>
            <a:r>
              <a:rPr lang="zh-CN" altLang="zh-CN" dirty="0">
                <a:solidFill>
                  <a:schemeClr val="tx1"/>
                </a:solidFill>
              </a:rPr>
              <a:t>属性：能开发票、不能开发票，没有默认</a:t>
            </a:r>
            <a:r>
              <a:rPr lang="zh-CN" altLang="zh-CN" dirty="0" smtClean="0">
                <a:solidFill>
                  <a:schemeClr val="tx1"/>
                </a:solidFill>
              </a:rPr>
              <a:t>值</a:t>
            </a:r>
            <a:endParaRPr lang="en-US" altLang="zh-CN" dirty="0">
              <a:solidFill>
                <a:schemeClr val="tx1"/>
              </a:solidFill>
            </a:endParaRPr>
          </a:p>
          <a:p>
            <a:pPr fontAlgn="ctr"/>
            <a:r>
              <a:rPr lang="zh-CN" altLang="en-US" dirty="0" smtClean="0">
                <a:solidFill>
                  <a:schemeClr val="tx1"/>
                </a:solidFill>
              </a:rPr>
              <a:t>代理商属性：标识其代理商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fontAlgn="ctr"/>
            <a:r>
              <a:rPr lang="zh-CN" altLang="en-US" dirty="0" smtClean="0">
                <a:solidFill>
                  <a:schemeClr val="tx1"/>
                </a:solidFill>
              </a:rPr>
              <a:t>使用费支付：内扣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后付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fontAlgn="ctr"/>
            <a:r>
              <a:rPr lang="zh-CN" altLang="en-US" dirty="0" smtClean="0">
                <a:solidFill>
                  <a:schemeClr val="tx1"/>
                </a:solidFill>
              </a:rPr>
              <a:t>佣金支付：内扣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后付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fontAlgn="ctr"/>
            <a:endParaRPr lang="zh-CN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分销商</a:t>
            </a:r>
            <a:r>
              <a:rPr lang="zh-CN" altLang="en-US" b="1" dirty="0" smtClean="0">
                <a:solidFill>
                  <a:schemeClr val="tx1"/>
                </a:solidFill>
              </a:rPr>
              <a:t>属性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endParaRPr lang="en-US" altLang="zh-CN" b="1" dirty="0">
              <a:solidFill>
                <a:schemeClr val="tx1"/>
              </a:solidFill>
            </a:endParaRPr>
          </a:p>
          <a:p>
            <a:pPr fontAlgn="ctr"/>
            <a:r>
              <a:rPr lang="zh-CN" altLang="en-US" dirty="0" smtClean="0">
                <a:solidFill>
                  <a:schemeClr val="tx1"/>
                </a:solidFill>
              </a:rPr>
              <a:t>代理商</a:t>
            </a:r>
            <a:r>
              <a:rPr lang="zh-CN" altLang="en-US" dirty="0">
                <a:solidFill>
                  <a:schemeClr val="tx1"/>
                </a:solidFill>
              </a:rPr>
              <a:t>属性：标识其代理商</a:t>
            </a:r>
            <a:endParaRPr lang="en-US" altLang="zh-CN" dirty="0">
              <a:solidFill>
                <a:schemeClr val="tx1"/>
              </a:solidFill>
            </a:endParaRPr>
          </a:p>
          <a:p>
            <a:pPr fontAlgn="ctr"/>
            <a:endParaRPr lang="en-US" altLang="zh-CN" dirty="0">
              <a:solidFill>
                <a:schemeClr val="tx1"/>
              </a:solidFill>
            </a:endParaRPr>
          </a:p>
          <a:p>
            <a:pPr fontAlgn="ctr"/>
            <a:endParaRPr lang="en-US" altLang="zh-CN" dirty="0" smtClean="0">
              <a:solidFill>
                <a:schemeClr val="tx1"/>
              </a:solidFill>
            </a:endParaRPr>
          </a:p>
          <a:p>
            <a:pPr fontAlgn="ctr"/>
            <a:r>
              <a:rPr lang="zh-CN" altLang="en-US" b="1" dirty="0">
                <a:solidFill>
                  <a:schemeClr val="tx1"/>
                </a:solidFill>
              </a:rPr>
              <a:t>结算</a:t>
            </a:r>
            <a:r>
              <a:rPr lang="zh-CN" altLang="en-US" b="1" dirty="0" smtClean="0">
                <a:solidFill>
                  <a:schemeClr val="tx1"/>
                </a:solidFill>
              </a:rPr>
              <a:t>模式：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fontAlgn="ctr"/>
            <a:r>
              <a:rPr lang="zh-CN" altLang="en-US" dirty="0" smtClean="0">
                <a:solidFill>
                  <a:schemeClr val="tx1"/>
                </a:solidFill>
              </a:rPr>
              <a:t>平台模式：供应商不能开发票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fontAlgn="ctr"/>
            <a:r>
              <a:rPr lang="zh-CN" altLang="en-US" dirty="0">
                <a:solidFill>
                  <a:schemeClr val="tx1"/>
                </a:solidFill>
              </a:rPr>
              <a:t>采购</a:t>
            </a:r>
            <a:r>
              <a:rPr lang="zh-CN" altLang="en-US" dirty="0" smtClean="0">
                <a:solidFill>
                  <a:schemeClr val="tx1"/>
                </a:solidFill>
              </a:rPr>
              <a:t>模式：供应商能开发票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63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722165" y="1639976"/>
            <a:ext cx="6027713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endParaRPr lang="zh-CN" altLang="en-US" sz="2000" b="1" kern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477" y="362473"/>
            <a:ext cx="7593876" cy="576064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70</a:t>
            </a:fld>
            <a:endParaRPr lang="zh-CN" altLang="en-US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357561" y="980728"/>
            <a:ext cx="538638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结算管理方案概览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712640" y="980728"/>
            <a:ext cx="509058" cy="4778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711590" y="5520523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383832" y="2320012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>
                <a:solidFill>
                  <a:prstClr val="black"/>
                </a:solidFill>
                <a:latin typeface="微软雅黑" panose="020B0503020204020204" pitchFamily="34" charset="-122"/>
              </a:rPr>
              <a:t>结算基础管理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712640" y="1640909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华文楷体"/>
                <a:ea typeface="华文楷体"/>
              </a:rPr>
              <a:t>II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371556" y="1650368"/>
            <a:ext cx="5384668" cy="4746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结算管理详细解决方案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83832" y="35945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应收结算管理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384882" y="4230722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会计</a:t>
            </a:r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规则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383832" y="5520632"/>
            <a:ext cx="5388107" cy="476250"/>
          </a:xfrm>
          <a:prstGeom prst="rect">
            <a:avLst/>
          </a:prstGeom>
          <a:solidFill>
            <a:srgbClr val="92D050">
              <a:alpha val="58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    接口</a:t>
            </a:r>
            <a:r>
              <a:rPr lang="zh-CN" altLang="en-US" b="1" dirty="0">
                <a:solidFill>
                  <a:schemeClr val="tx1"/>
                </a:solidFill>
              </a:rPr>
              <a:t>相关解决方案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11590" y="6196451"/>
            <a:ext cx="509058" cy="4778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0" bIns="46800" anchor="ctr"/>
          <a:lstStyle/>
          <a:p>
            <a:pPr marL="182563" indent="-182563" algn="ctr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ko-KR" sz="2000" b="1" kern="0">
                <a:solidFill>
                  <a:sysClr val="windowText" lastClr="000000"/>
                </a:solidFill>
                <a:latin typeface="华文楷体"/>
                <a:ea typeface="华文楷体"/>
              </a:rPr>
              <a:t>Ⅳ</a:t>
            </a:r>
            <a:endParaRPr lang="en-US" altLang="ko-KR" sz="2000" b="1" kern="0" dirty="0">
              <a:solidFill>
                <a:sysClr val="windowText" lastClr="000000"/>
              </a:solidFill>
              <a:latin typeface="华文楷体"/>
              <a:ea typeface="华文楷体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382782" y="6185288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355600">
              <a:defRPr/>
            </a:pPr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待解决问题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68427" y="2938224"/>
            <a:ext cx="538638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pitchFamily="34" charset="-122"/>
              </a:rPr>
              <a:t>应付结算管理</a:t>
            </a:r>
            <a:endParaRPr lang="zh-CN" altLang="en-US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383832" y="3602410"/>
            <a:ext cx="5390428" cy="474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endParaRPr lang="zh-CN" altLang="en-US" sz="2000" b="1" kern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382782" y="4884498"/>
            <a:ext cx="5388107" cy="4762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pPr marL="854075"/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结算</a:t>
            </a:r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管理相关报表</a:t>
            </a:r>
            <a:endParaRPr lang="en-US" altLang="zh-CN" sz="200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333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对其它系统的集成要求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5"/>
          <p:cNvGraphicFramePr>
            <a:graphicFrameLocks noGrp="1"/>
          </p:cNvGraphicFramePr>
          <p:nvPr>
            <p:extLst/>
          </p:nvPr>
        </p:nvGraphicFramePr>
        <p:xfrm>
          <a:off x="107504" y="908720"/>
          <a:ext cx="8928992" cy="3370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1512168"/>
                <a:gridCol w="6696744"/>
              </a:tblGrid>
              <a:tr h="422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smtClean="0">
                          <a:solidFill>
                            <a:schemeClr val="bg1"/>
                          </a:solidFill>
                        </a:rPr>
                        <a:t>对接系统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对接信息及说明</a:t>
                      </a:r>
                    </a:p>
                  </a:txBody>
                  <a:tcPr anchor="ctr">
                    <a:solidFill>
                      <a:srgbClr val="14721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200" b="0" dirty="0" smtClean="0"/>
                        <a:t>订单中心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对接信息：订单信息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改造点：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1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、拆分为采购订单和销售订单，在已检票之后将两类订单同步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2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、订单所需字段需要增加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51410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02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200" b="0" dirty="0" smtClean="0"/>
                        <a:t>支付中心</a:t>
                      </a:r>
                      <a:endParaRPr lang="en-US" altLang="zh-CN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对接信息：支付流水同步结算系统、接收提现指令，在支付中心退款并生成支付流水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  <a:p>
                      <a:pPr marL="228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改造点：支付流水所需字段需要增加</a:t>
                      </a:r>
                    </a:p>
                  </a:txBody>
                  <a:tcPr/>
                </a:tc>
              </a:tr>
              <a:tr h="232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03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200" b="0" dirty="0" smtClean="0"/>
                        <a:t>供应商系统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对接信息：供应商基础属性、供应商提现请求、结算系统传送对账单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改造点：供应商属性的维护、提现功能的增加、传送提现请求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51410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04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200" b="0" dirty="0" smtClean="0"/>
                        <a:t>分销商系统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对接信息：分销商基础信息同步、分销商提现请求、结算系统传送对账单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改造点：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分销商属性的维护、提现功能的增加、传送提现请求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  <a:tr h="5141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05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 smtClean="0"/>
                        <a:t>oracle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对接信息：收款单、销售结算单、采购结算单、付款单、平台模式下的对票之家的其他应付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45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接口详细解决方案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-EBS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477" y="980728"/>
            <a:ext cx="874600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schemeClr val="tx1"/>
                </a:solidFill>
              </a:rPr>
              <a:t>收款接口：</a:t>
            </a:r>
            <a:r>
              <a:rPr lang="zh-CN" altLang="en-US" sz="1400" dirty="0">
                <a:solidFill>
                  <a:schemeClr val="tx1"/>
                </a:solidFill>
              </a:rPr>
              <a:t>已确认状态的收款单传送</a:t>
            </a:r>
            <a:r>
              <a:rPr lang="en-US" altLang="zh-CN" sz="1400" dirty="0">
                <a:solidFill>
                  <a:schemeClr val="tx1"/>
                </a:solidFill>
              </a:rPr>
              <a:t>EBS</a:t>
            </a:r>
            <a:r>
              <a:rPr lang="zh-CN" altLang="en-US" sz="1400" dirty="0">
                <a:solidFill>
                  <a:schemeClr val="tx1"/>
                </a:solidFill>
              </a:rPr>
              <a:t>，生成收款凭证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schemeClr val="tx1"/>
                </a:solidFill>
              </a:rPr>
              <a:t>传送频率：</a:t>
            </a:r>
            <a:r>
              <a:rPr lang="zh-CN" altLang="en-US" sz="1400" dirty="0" smtClean="0">
                <a:solidFill>
                  <a:schemeClr val="tx1"/>
                </a:solidFill>
              </a:rPr>
              <a:t>按天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传送字段：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收款单号、业务模式、收款类型、客户名称、收款方法、银行账号、币种、金额、现金流量表项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</a:t>
            </a:r>
            <a:r>
              <a:rPr lang="zh-CN" altLang="en-US" sz="1400" dirty="0" smtClean="0"/>
              <a:t>会计期、核算单位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对应分录：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</a:t>
            </a:r>
            <a:endParaRPr lang="en-US" altLang="zh-CN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17926"/>
              </p:ext>
            </p:extLst>
          </p:nvPr>
        </p:nvGraphicFramePr>
        <p:xfrm>
          <a:off x="1331640" y="3140967"/>
          <a:ext cx="5832648" cy="2861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848"/>
                <a:gridCol w="815438"/>
                <a:gridCol w="1872488"/>
                <a:gridCol w="2117874"/>
              </a:tblGrid>
              <a:tr h="515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>
                          <a:effectLst/>
                        </a:rPr>
                        <a:t>流程时点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>
                          <a:effectLst/>
                        </a:rPr>
                        <a:t>业务模式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>
                          <a:effectLst/>
                        </a:rPr>
                        <a:t>业务类型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</a:rPr>
                        <a:t>凭证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841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确认收款单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OTA</a:t>
                      </a:r>
                      <a:r>
                        <a:rPr lang="zh-CN" altLang="en-US" sz="1100" u="none" strike="noStrike">
                          <a:effectLst/>
                        </a:rPr>
                        <a:t>预存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bank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CR </a:t>
                      </a:r>
                      <a:r>
                        <a:rPr lang="zh-CN" altLang="en-US" sz="1100" u="none" strike="noStrike">
                          <a:effectLst/>
                        </a:rPr>
                        <a:t>预收账款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预存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841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确认收款单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订单支付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第三方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bank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CR </a:t>
                      </a:r>
                      <a:r>
                        <a:rPr lang="zh-CN" altLang="en-US" sz="1100" u="none" strike="noStrike">
                          <a:effectLst/>
                        </a:rPr>
                        <a:t>预收账款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交易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841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确认收款单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订单支付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可提现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预收账款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其它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预收账款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交易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841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确认收款单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订单支付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营销费用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营销费用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预收账款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交易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7640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确认收款单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订单支付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供应商应收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应付账款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产品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中转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中转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预收账款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交易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841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确认收款单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订单支付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 bank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DR </a:t>
                      </a:r>
                      <a:r>
                        <a:rPr lang="zh-CN" altLang="en-US" sz="1100" u="none" strike="noStrike" dirty="0">
                          <a:effectLst/>
                        </a:rPr>
                        <a:t>其他应付款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供应商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83076" y="3244334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更新员工</a:t>
            </a:r>
            <a:r>
              <a:rPr lang="en-US" altLang="zh-CN" dirty="0"/>
              <a:t>/</a:t>
            </a:r>
            <a:r>
              <a:rPr lang="zh-CN" altLang="en-US" dirty="0"/>
              <a:t>供应商详细信息 </a:t>
            </a:r>
          </a:p>
        </p:txBody>
      </p:sp>
    </p:spTree>
    <p:extLst>
      <p:ext uri="{BB962C8B-B14F-4D97-AF65-F5344CB8AC3E}">
        <p14:creationId xmlns:p14="http://schemas.microsoft.com/office/powerpoint/2010/main" val="411675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接口详细解决方案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-EBS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477" y="980728"/>
            <a:ext cx="8746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schemeClr val="tx1"/>
                </a:solidFill>
              </a:rPr>
              <a:t>销售结算单接口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  <a:r>
              <a:rPr lang="zh-CN" altLang="en-US" sz="1400" dirty="0" smtClean="0">
                <a:solidFill>
                  <a:schemeClr val="tx1"/>
                </a:solidFill>
              </a:rPr>
              <a:t>已审核状态的销售结算单汇总传送</a:t>
            </a:r>
            <a:r>
              <a:rPr lang="en-US" altLang="zh-CN" sz="1400" dirty="0" smtClean="0">
                <a:solidFill>
                  <a:schemeClr val="tx1"/>
                </a:solidFill>
              </a:rPr>
              <a:t>EBS</a:t>
            </a:r>
            <a:r>
              <a:rPr lang="zh-CN" altLang="en-US" sz="1400" dirty="0" smtClean="0">
                <a:solidFill>
                  <a:schemeClr val="tx1"/>
                </a:solidFill>
              </a:rPr>
              <a:t>（不包含平台模式），生成收入确认凭证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schemeClr val="tx1"/>
                </a:solidFill>
              </a:rPr>
              <a:t>传送频率：</a:t>
            </a:r>
            <a:r>
              <a:rPr lang="zh-CN" altLang="en-US" sz="1400" dirty="0" smtClean="0">
                <a:solidFill>
                  <a:schemeClr val="tx1"/>
                </a:solidFill>
              </a:rPr>
              <a:t>按月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传送字段：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订单号、产品、结算单类型、客户名称、币种、结算额、结算项目、其他结算额、会计期、核算单位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对应分录：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</a:t>
            </a:r>
            <a:endParaRPr lang="en-US" altLang="zh-CN" sz="1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19325"/>
              </p:ext>
            </p:extLst>
          </p:nvPr>
        </p:nvGraphicFramePr>
        <p:xfrm>
          <a:off x="971600" y="3012053"/>
          <a:ext cx="5588002" cy="1207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110"/>
                <a:gridCol w="685411"/>
                <a:gridCol w="685411"/>
                <a:gridCol w="1573906"/>
                <a:gridCol w="1780164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</a:rPr>
                        <a:t>流程时点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>
                          <a:effectLst/>
                        </a:rPr>
                        <a:t>传送频率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>
                          <a:effectLst/>
                        </a:rPr>
                        <a:t>业务模式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>
                          <a:effectLst/>
                        </a:rPr>
                        <a:t>业务类型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</a:rPr>
                        <a:t>凭证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审核结算单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销售结算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DR </a:t>
                      </a:r>
                      <a:r>
                        <a:rPr lang="zh-CN" altLang="en-US" sz="1100" u="none" strike="noStrike" dirty="0">
                          <a:effectLst/>
                        </a:rPr>
                        <a:t>应收账款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altLang="zh-CN" sz="1100" u="none" strike="noStrike" dirty="0">
                          <a:effectLst/>
                        </a:rPr>
                        <a:t>CR </a:t>
                      </a:r>
                      <a:r>
                        <a:rPr lang="zh-CN" altLang="en-US" sz="1100" u="none" strike="noStrike" dirty="0">
                          <a:effectLst/>
                        </a:rPr>
                        <a:t>主营业务收入</a:t>
                      </a:r>
                      <a:r>
                        <a:rPr lang="en-US" altLang="zh-CN" sz="1100" u="none" strike="noStrike" dirty="0">
                          <a:effectLst/>
                        </a:rPr>
                        <a:t>.</a:t>
                      </a:r>
                      <a:r>
                        <a:rPr lang="zh-CN" altLang="en-US" sz="1100" u="none" strike="noStrike" dirty="0">
                          <a:effectLst/>
                        </a:rPr>
                        <a:t>产品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85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审核结算单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其他项结算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可提现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DR </a:t>
                      </a:r>
                      <a:r>
                        <a:rPr lang="zh-CN" altLang="en-US" sz="1100" u="none" strike="noStrike" dirty="0">
                          <a:effectLst/>
                        </a:rPr>
                        <a:t>预收账款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交易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altLang="zh-CN" sz="1100" u="none" strike="noStrike" dirty="0">
                          <a:effectLst/>
                        </a:rPr>
                        <a:t>CR </a:t>
                      </a:r>
                      <a:r>
                        <a:rPr lang="zh-CN" altLang="en-US" sz="1100" u="none" strike="noStrike" dirty="0">
                          <a:effectLst/>
                        </a:rPr>
                        <a:t>中转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DR </a:t>
                      </a:r>
                      <a:r>
                        <a:rPr lang="zh-CN" altLang="en-US" sz="1100" u="none" strike="noStrike" dirty="0">
                          <a:effectLst/>
                        </a:rPr>
                        <a:t>中转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altLang="zh-CN" sz="1100" u="none" strike="noStrike" dirty="0">
                          <a:effectLst/>
                        </a:rPr>
                        <a:t>CR </a:t>
                      </a:r>
                      <a:r>
                        <a:rPr lang="zh-CN" altLang="en-US" sz="1100" u="none" strike="noStrike" dirty="0">
                          <a:effectLst/>
                        </a:rPr>
                        <a:t>预收账款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其它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52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接口详细解决方案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-EBS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477" y="980728"/>
            <a:ext cx="874600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schemeClr val="tx1"/>
                </a:solidFill>
              </a:rPr>
              <a:t>采购结算单接口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  <a:r>
              <a:rPr lang="zh-CN" altLang="en-US" sz="1400" dirty="0" smtClean="0">
                <a:solidFill>
                  <a:schemeClr val="tx1"/>
                </a:solidFill>
              </a:rPr>
              <a:t>已审核状态的采购结算单汇总传送</a:t>
            </a:r>
            <a:r>
              <a:rPr lang="en-US" altLang="zh-CN" sz="1400" dirty="0" smtClean="0">
                <a:solidFill>
                  <a:schemeClr val="tx1"/>
                </a:solidFill>
              </a:rPr>
              <a:t>EBS</a:t>
            </a:r>
            <a:r>
              <a:rPr lang="zh-CN" altLang="en-US" sz="1400" dirty="0" smtClean="0">
                <a:solidFill>
                  <a:schemeClr val="tx1"/>
                </a:solidFill>
              </a:rPr>
              <a:t>（不包含平台模式），生成结转成本凭证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schemeClr val="tx1"/>
                </a:solidFill>
              </a:rPr>
              <a:t>传送频率：</a:t>
            </a:r>
            <a:r>
              <a:rPr lang="zh-CN" altLang="en-US" sz="1400" dirty="0" smtClean="0">
                <a:solidFill>
                  <a:schemeClr val="tx1"/>
                </a:solidFill>
              </a:rPr>
              <a:t>按月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传送字段：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产品、结算单类型、供应商、币种、结算额、结算项目、其他结算额、会计期、核算单位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平台使用费支付方式（内扣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后付）、佣金支付</a:t>
            </a:r>
            <a:r>
              <a:rPr lang="zh-CN" altLang="en-US" sz="1400" dirty="0"/>
              <a:t>方式（内扣</a:t>
            </a:r>
            <a:r>
              <a:rPr lang="en-US" altLang="zh-CN" sz="1400" dirty="0"/>
              <a:t>/</a:t>
            </a:r>
            <a:r>
              <a:rPr lang="zh-CN" altLang="en-US" sz="1400" dirty="0"/>
              <a:t>后付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对应分录：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</a:t>
            </a:r>
            <a:endParaRPr lang="en-US" altLang="zh-CN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65953"/>
              </p:ext>
            </p:extLst>
          </p:nvPr>
        </p:nvGraphicFramePr>
        <p:xfrm>
          <a:off x="683568" y="3140968"/>
          <a:ext cx="7442200" cy="2579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/>
                <a:gridCol w="685800"/>
                <a:gridCol w="685800"/>
                <a:gridCol w="2298700"/>
                <a:gridCol w="21209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流程时点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传送频率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业务模式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业务类型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凭证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143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审核采购结算单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采购结算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平台费内扣、佣金内扣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成本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其它应付款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票之家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应付账款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8572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审核采购结算单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采购结算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平台费内扣、佣金后付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成本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其它应付款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票之家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应付账款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应收账款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佣金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主营业务收入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审核采购结算单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采购结算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平台费后付、佣金内扣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成本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   </a:t>
                      </a:r>
                      <a:r>
                        <a:rPr lang="en-US" altLang="zh-CN" sz="1100" u="none" strike="noStrike">
                          <a:effectLst/>
                        </a:rPr>
                        <a:t>CR </a:t>
                      </a:r>
                      <a:r>
                        <a:rPr lang="zh-CN" altLang="en-US" sz="1100" u="none" strike="noStrike">
                          <a:effectLst/>
                        </a:rPr>
                        <a:t>应付账款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85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审核采购结算单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采购结算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平台费后付、佣金后付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DR </a:t>
                      </a:r>
                      <a:r>
                        <a:rPr lang="zh-CN" altLang="en-US" sz="1100" u="none" strike="noStrike" dirty="0">
                          <a:effectLst/>
                        </a:rPr>
                        <a:t>成本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    </a:t>
                      </a:r>
                      <a:r>
                        <a:rPr lang="en-US" altLang="zh-CN" sz="1100" u="none" strike="noStrike" dirty="0">
                          <a:effectLst/>
                        </a:rPr>
                        <a:t>CR </a:t>
                      </a:r>
                      <a:r>
                        <a:rPr lang="zh-CN" altLang="en-US" sz="1100" u="none" strike="noStrike" dirty="0">
                          <a:effectLst/>
                        </a:rPr>
                        <a:t>应付账款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DR </a:t>
                      </a:r>
                      <a:r>
                        <a:rPr lang="zh-CN" altLang="en-US" sz="1100" u="none" strike="noStrike" dirty="0">
                          <a:effectLst/>
                        </a:rPr>
                        <a:t>应收账款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佣金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altLang="zh-CN" sz="1100" u="none" strike="noStrike" dirty="0">
                          <a:effectLst/>
                        </a:rPr>
                        <a:t>CR </a:t>
                      </a:r>
                      <a:r>
                        <a:rPr lang="zh-CN" altLang="en-US" sz="1100" u="none" strike="noStrike" dirty="0">
                          <a:effectLst/>
                        </a:rPr>
                        <a:t>主营业务收入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409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接口详细解决方案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-EBS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477" y="980728"/>
            <a:ext cx="8746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>
                <a:solidFill>
                  <a:schemeClr val="tx1"/>
                </a:solidFill>
              </a:rPr>
              <a:t>付款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单接口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  <a:r>
              <a:rPr lang="zh-CN" altLang="en-US" sz="1400" dirty="0" smtClean="0">
                <a:solidFill>
                  <a:schemeClr val="tx1"/>
                </a:solidFill>
              </a:rPr>
              <a:t>已确认状态的付款单汇总传送</a:t>
            </a:r>
            <a:r>
              <a:rPr lang="en-US" altLang="zh-CN" sz="1400" dirty="0" smtClean="0">
                <a:solidFill>
                  <a:schemeClr val="tx1"/>
                </a:solidFill>
              </a:rPr>
              <a:t>EBS</a:t>
            </a:r>
            <a:r>
              <a:rPr lang="zh-CN" altLang="en-US" sz="1400" dirty="0" smtClean="0">
                <a:solidFill>
                  <a:schemeClr val="tx1"/>
                </a:solidFill>
              </a:rPr>
              <a:t>，生成付款凭证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schemeClr val="tx1"/>
                </a:solidFill>
              </a:rPr>
              <a:t>传送频率：</a:t>
            </a:r>
            <a:r>
              <a:rPr lang="zh-CN" altLang="en-US" sz="1400" dirty="0" smtClean="0">
                <a:solidFill>
                  <a:schemeClr val="tx1"/>
                </a:solidFill>
              </a:rPr>
              <a:t>按天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传送字段：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供应商、币种、付款额、付款类型、会计期、核算单位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对应分录：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</a:t>
            </a:r>
            <a:endParaRPr lang="en-US" altLang="zh-CN" sz="1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50900" y="2822575"/>
          <a:ext cx="7442200" cy="1211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/>
                <a:gridCol w="685800"/>
                <a:gridCol w="685800"/>
                <a:gridCol w="2298700"/>
                <a:gridCol w="21209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流程时点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传送频率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业务模式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业务类型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凭证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确认付款单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标准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应付账款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产品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sz="1100" u="none" strike="noStrike">
                          <a:effectLst/>
                        </a:rPr>
                        <a:t>CR 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确认付款单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预付款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预付账款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产品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sz="1100" u="none" strike="noStrike">
                          <a:effectLst/>
                        </a:rPr>
                        <a:t>CR 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确认付款单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标准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 </a:t>
                      </a:r>
                      <a:r>
                        <a:rPr lang="zh-CN" altLang="en-US" sz="1100" u="none" strike="noStrike" dirty="0">
                          <a:effectLst/>
                        </a:rPr>
                        <a:t>其它应付款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供应商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effectLst/>
                        </a:rPr>
                        <a:t>CR bank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0900" y="2822575"/>
          <a:ext cx="7442200" cy="1211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/>
                <a:gridCol w="685800"/>
                <a:gridCol w="685800"/>
                <a:gridCol w="2298700"/>
                <a:gridCol w="21209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流程时点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传送频率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业务模式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业务类型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凭证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确认付款单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标准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应付账款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产品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sz="1100" u="none" strike="noStrike">
                          <a:effectLst/>
                        </a:rPr>
                        <a:t>CR 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确认付款单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预付款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</a:t>
                      </a:r>
                      <a:r>
                        <a:rPr lang="zh-CN" altLang="en-US" sz="1100" u="none" strike="noStrike">
                          <a:effectLst/>
                        </a:rPr>
                        <a:t>预付账款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产品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  </a:t>
                      </a:r>
                      <a:r>
                        <a:rPr lang="en-US" sz="1100" u="none" strike="noStrike">
                          <a:effectLst/>
                        </a:rPr>
                        <a:t>CR 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确认付款单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标准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 </a:t>
                      </a:r>
                      <a:r>
                        <a:rPr lang="zh-CN" altLang="en-US" sz="1100" u="none" strike="noStrike" dirty="0">
                          <a:effectLst/>
                        </a:rPr>
                        <a:t>其它应付款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供应商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effectLst/>
                        </a:rPr>
                        <a:t>CR bank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68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接口详细解决方案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-EBS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477" y="980728"/>
            <a:ext cx="874600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schemeClr val="tx1"/>
                </a:solidFill>
              </a:rPr>
              <a:t>其他应付款接口：</a:t>
            </a:r>
            <a:r>
              <a:rPr lang="zh-CN" altLang="en-US" sz="1400" dirty="0" smtClean="0">
                <a:solidFill>
                  <a:schemeClr val="tx1"/>
                </a:solidFill>
              </a:rPr>
              <a:t>将平台模式下的收款单和付款单，按订单号维度汇总差值传送</a:t>
            </a:r>
            <a:r>
              <a:rPr lang="en-US" altLang="zh-CN" sz="1400" dirty="0" smtClean="0">
                <a:solidFill>
                  <a:schemeClr val="tx1"/>
                </a:solidFill>
              </a:rPr>
              <a:t>EBS</a:t>
            </a:r>
            <a:r>
              <a:rPr lang="zh-CN" altLang="en-US" sz="1400" dirty="0" smtClean="0">
                <a:solidFill>
                  <a:schemeClr val="tx1"/>
                </a:solidFill>
              </a:rPr>
              <a:t>，生成其他应付款凭证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solidFill>
                  <a:schemeClr val="tx1"/>
                </a:solidFill>
              </a:rPr>
              <a:t>传送频率：</a:t>
            </a:r>
            <a:r>
              <a:rPr lang="zh-CN" altLang="en-US" sz="1400" dirty="0" smtClean="0">
                <a:solidFill>
                  <a:schemeClr val="tx1"/>
                </a:solidFill>
              </a:rPr>
              <a:t>按月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400" b="1" dirty="0" smtClean="0"/>
              <a:t>传送字段：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供应商、金额、会计期、核算单位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对应分录：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</a:t>
            </a:r>
            <a:endParaRPr lang="en-US" altLang="zh-CN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22973"/>
              </p:ext>
            </p:extLst>
          </p:nvPr>
        </p:nvGraphicFramePr>
        <p:xfrm>
          <a:off x="850900" y="3168650"/>
          <a:ext cx="7442200" cy="90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/>
                <a:gridCol w="685800"/>
                <a:gridCol w="685800"/>
                <a:gridCol w="2298700"/>
                <a:gridCol w="2120900"/>
              </a:tblGrid>
              <a:tr h="30833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流程时点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传送频率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业务模式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业务类型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凭证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000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确认其它应付款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按天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平台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标准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DR </a:t>
                      </a:r>
                      <a:r>
                        <a:rPr lang="zh-CN" altLang="en-US" sz="1100" u="none" strike="noStrike" dirty="0">
                          <a:effectLst/>
                        </a:rPr>
                        <a:t>其它应付款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供应商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   </a:t>
                      </a:r>
                      <a:r>
                        <a:rPr lang="en-US" altLang="zh-CN" sz="1100" u="none" strike="noStrike" dirty="0">
                          <a:effectLst/>
                        </a:rPr>
                        <a:t>CR </a:t>
                      </a:r>
                      <a:r>
                        <a:rPr lang="zh-CN" altLang="en-US" sz="1100" u="none" strike="noStrike" dirty="0">
                          <a:effectLst/>
                        </a:rPr>
                        <a:t>其它应付款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zh-CN" altLang="en-US" sz="1100" u="none" strike="noStrike" dirty="0">
                          <a:effectLst/>
                        </a:rPr>
                        <a:t>票之家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60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3528" y="1268760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利情况：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、供应商发布营销活动（积分、红包、券、满减、满赠、立减）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、魔方平台发布营销活动（</a:t>
            </a:r>
            <a:r>
              <a:rPr lang="zh-CN" altLang="en-US" dirty="0">
                <a:solidFill>
                  <a:schemeClr val="tx1"/>
                </a:solidFill>
              </a:rPr>
              <a:t>积分、红包、券、满减、满赠、立减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返利时点：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后返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72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 bwMode="auto">
          <a:xfrm>
            <a:off x="7789355" y="923059"/>
            <a:ext cx="1272601" cy="57651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2000" b="1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13946" y="923061"/>
            <a:ext cx="1580933" cy="575117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2000" b="1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51720" y="923060"/>
            <a:ext cx="5464788" cy="57651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2000" b="1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477" y="380082"/>
            <a:ext cx="7593876" cy="528638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zh-CN" altLang="en-US" sz="20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结算管理系统蓝图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E0072C9-D489-4EBE-B5B5-DE681F357A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Rectangle 95"/>
          <p:cNvSpPr>
            <a:spLocks noChangeArrowheads="1"/>
          </p:cNvSpPr>
          <p:nvPr/>
        </p:nvSpPr>
        <p:spPr bwMode="auto">
          <a:xfrm>
            <a:off x="2235777" y="2403436"/>
            <a:ext cx="1403934" cy="568066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t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待结算数据</a:t>
            </a:r>
            <a:endParaRPr kumimoji="1"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>
            <a:off x="2223649" y="1425153"/>
            <a:ext cx="4440397" cy="658526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t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kumimoji="1" lang="en-US" altLang="zh-CN" sz="140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95"/>
          <p:cNvSpPr>
            <a:spLocks noChangeArrowheads="1"/>
          </p:cNvSpPr>
          <p:nvPr/>
        </p:nvSpPr>
        <p:spPr bwMode="auto">
          <a:xfrm>
            <a:off x="3854305" y="2397326"/>
            <a:ext cx="1297575" cy="1362832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t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应付结算</a:t>
            </a:r>
            <a:endParaRPr kumimoji="1"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结转</a:t>
            </a:r>
            <a:endParaRPr kumimoji="1"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1" lang="zh-CN" altLang="en-US" sz="14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与供应商对</a:t>
            </a:r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1"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发票管理</a:t>
            </a:r>
            <a:endParaRPr kumimoji="1"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95"/>
          <p:cNvSpPr>
            <a:spLocks noChangeArrowheads="1"/>
          </p:cNvSpPr>
          <p:nvPr/>
        </p:nvSpPr>
        <p:spPr bwMode="auto">
          <a:xfrm>
            <a:off x="5366472" y="2395831"/>
            <a:ext cx="1297577" cy="1364327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t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</a:t>
            </a:r>
            <a:endParaRPr kumimoji="1"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付款单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95"/>
          <p:cNvSpPr>
            <a:spLocks noChangeArrowheads="1"/>
          </p:cNvSpPr>
          <p:nvPr/>
        </p:nvSpPr>
        <p:spPr bwMode="auto">
          <a:xfrm>
            <a:off x="7895986" y="3535866"/>
            <a:ext cx="1065892" cy="8656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EBS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3650" y="2060848"/>
            <a:ext cx="1416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</a:t>
            </a:r>
          </a:p>
        </p:txBody>
      </p:sp>
      <p:sp>
        <p:nvSpPr>
          <p:cNvPr id="73" name="Rectangle 95"/>
          <p:cNvSpPr>
            <a:spLocks noChangeArrowheads="1"/>
          </p:cNvSpPr>
          <p:nvPr/>
        </p:nvSpPr>
        <p:spPr bwMode="auto">
          <a:xfrm>
            <a:off x="430897" y="2708920"/>
            <a:ext cx="1185163" cy="301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订单中心</a:t>
            </a:r>
            <a:endParaRPr kumimoji="1"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95"/>
          <p:cNvSpPr>
            <a:spLocks noChangeArrowheads="1"/>
          </p:cNvSpPr>
          <p:nvPr/>
        </p:nvSpPr>
        <p:spPr bwMode="auto">
          <a:xfrm>
            <a:off x="432466" y="3173284"/>
            <a:ext cx="1182026" cy="2632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200036" y="3744436"/>
            <a:ext cx="159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收结算管理</a:t>
            </a:r>
          </a:p>
        </p:txBody>
      </p:sp>
      <p:sp>
        <p:nvSpPr>
          <p:cNvPr id="84" name="Rectangle 95"/>
          <p:cNvSpPr>
            <a:spLocks noChangeArrowheads="1"/>
          </p:cNvSpPr>
          <p:nvPr/>
        </p:nvSpPr>
        <p:spPr bwMode="auto">
          <a:xfrm>
            <a:off x="2221917" y="4131597"/>
            <a:ext cx="1403934" cy="762150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t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待结算数据</a:t>
            </a:r>
            <a:endParaRPr kumimoji="1"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销售结算单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95"/>
          <p:cNvSpPr>
            <a:spLocks noChangeArrowheads="1"/>
          </p:cNvSpPr>
          <p:nvPr/>
        </p:nvSpPr>
        <p:spPr bwMode="auto">
          <a:xfrm>
            <a:off x="3854302" y="4102691"/>
            <a:ext cx="1297575" cy="1362832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t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应收结算</a:t>
            </a:r>
            <a:endParaRPr kumimoji="1"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收入确认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  <a:endParaRPr kumimoji="1"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Rectangle 95"/>
          <p:cNvSpPr>
            <a:spLocks noChangeArrowheads="1"/>
          </p:cNvSpPr>
          <p:nvPr/>
        </p:nvSpPr>
        <p:spPr bwMode="auto">
          <a:xfrm>
            <a:off x="5366472" y="4102178"/>
            <a:ext cx="1297575" cy="1362832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t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收款管理</a:t>
            </a:r>
            <a:endParaRPr kumimoji="1"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endParaRPr kumimoji="1" lang="en-US" altLang="zh-CN" sz="1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</a:t>
            </a:r>
            <a:endParaRPr kumimoji="1" lang="en-US" altLang="zh-CN" sz="1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收款核销</a:t>
            </a:r>
            <a:endParaRPr kumimoji="1" lang="en-US" altLang="zh-CN" sz="1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160207" y="5519124"/>
            <a:ext cx="159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基础管理</a:t>
            </a:r>
          </a:p>
        </p:txBody>
      </p:sp>
      <p:sp>
        <p:nvSpPr>
          <p:cNvPr id="94" name="Rectangle 95"/>
          <p:cNvSpPr>
            <a:spLocks noChangeArrowheads="1"/>
          </p:cNvSpPr>
          <p:nvPr/>
        </p:nvSpPr>
        <p:spPr bwMode="auto">
          <a:xfrm>
            <a:off x="2223649" y="5835202"/>
            <a:ext cx="4440397" cy="762150"/>
          </a:xfrm>
          <a:prstGeom prst="rect">
            <a:avLst/>
          </a:prstGeom>
          <a:solidFill>
            <a:srgbClr val="199519"/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t" anchorCtr="1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zh-CN" sz="140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86261" y="5955459"/>
            <a:ext cx="40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用户权限管理                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2223649" y="1019498"/>
            <a:ext cx="1630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综合查询及报表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2282543" y="1510537"/>
            <a:ext cx="431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订单流水历史查询   资金流水查询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收入成本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     结算单明细查询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432466" y="3605332"/>
            <a:ext cx="1182026" cy="2632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  <a:prstDash val="dash"/>
          </a:ln>
          <a:effectLst/>
        </p:spPr>
        <p:txBody>
          <a:bodyPr wrap="none" lIns="82550" tIns="41275" rIns="82550" bIns="41275" anchor="ctr"/>
          <a:lstStyle/>
          <a:p>
            <a:pPr algn="ctr" defTabSz="739775" eaLnBrk="1" hangingPunct="1"/>
            <a:r>
              <a:rPr kumimoji="1" lang="zh-CN" altLang="en-US" sz="1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供应商管理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8346" y="995552"/>
            <a:ext cx="112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936897" y="3195756"/>
            <a:ext cx="492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结算管理系统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7830999" y="995552"/>
            <a:ext cx="1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28979" y="1349699"/>
            <a:ext cx="1204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各业务系统向结算管理系统传输明细的业务数据作为结算依据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857181" y="1373619"/>
            <a:ext cx="1204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通过映射规则，实现业务财务一体化，实现账务随事务自动生成。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738467" y="3848927"/>
            <a:ext cx="288032" cy="703598"/>
          </a:xfrm>
          <a:prstGeom prst="right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2000" b="1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 bwMode="auto">
          <a:xfrm>
            <a:off x="7479788" y="3585980"/>
            <a:ext cx="288032" cy="703598"/>
          </a:xfrm>
          <a:prstGeom prst="right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2000" b="1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95"/>
          <p:cNvSpPr>
            <a:spLocks noChangeArrowheads="1"/>
          </p:cNvSpPr>
          <p:nvPr/>
        </p:nvSpPr>
        <p:spPr bwMode="auto">
          <a:xfrm>
            <a:off x="414453" y="4047714"/>
            <a:ext cx="1185163" cy="301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  <a:effectLst/>
        </p:spPr>
        <p:txBody>
          <a:bodyPr wrap="none" lIns="82550" tIns="41275" rIns="82550" bIns="41275" anchor="ctr"/>
          <a:lstStyle>
            <a:lvl1pPr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分销商管理</a:t>
            </a:r>
            <a:endParaRPr kumimoji="1"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 bwMode="auto">
          <a:xfrm flipH="1">
            <a:off x="1732220" y="4638794"/>
            <a:ext cx="353272" cy="674915"/>
          </a:xfrm>
          <a:prstGeom prst="right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2000" b="1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2555" y="4786220"/>
            <a:ext cx="1204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供应商提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现，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触发提现指令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至支付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结算系统同步对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账单至其他业务系统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571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sz="2000" b="1" smtClean="0">
            <a:solidFill>
              <a:srgbClr val="8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solidFill>
          <a:srgbClr val="990000">
            <a:alpha val="58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0000">
            <a:alpha val="58000"/>
          </a:srgbClr>
        </a:solidFill>
        <a:ln w="95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0000">
            <a:alpha val="58000"/>
          </a:srgbClr>
        </a:solidFill>
        <a:ln w="95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12B49649E9766468845FCCFB6DF9D44" ma:contentTypeVersion="0" ma:contentTypeDescription="新建文档。" ma:contentTypeScope="" ma:versionID="99636b108a5ce8190f5e075ac2e6540a">
  <xsd:schema xmlns:xsd="http://www.w3.org/2001/XMLSchema" xmlns:xs="http://www.w3.org/2001/XMLSchema" xmlns:p="http://schemas.microsoft.com/office/2006/metadata/properties" xmlns:ns2="f58d1741-8aaf-458f-ade2-b61419cae839" targetNamespace="http://schemas.microsoft.com/office/2006/metadata/properties" ma:root="true" ma:fieldsID="034407c64c07fd6cd13ebded2865dc9f" ns2:_="">
    <xsd:import namespace="f58d1741-8aaf-458f-ade2-b61419cae83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d1741-8aaf-458f-ade2-b61419cae83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58d1741-8aaf-458f-ade2-b61419cae839">X66RSYAD7Z4S-827-232</_dlc_DocId>
    <_dlc_DocIdUrl xmlns="f58d1741-8aaf-458f-ade2-b61419cae839">
      <Url>http://moss.tuniu.org/erp/_layouts/DocIdRedir.aspx?ID=X66RSYAD7Z4S-827-232</Url>
      <Description>X66RSYAD7Z4S-827-232</Description>
    </_dlc_DocIdUrl>
  </documentManagement>
</p:properties>
</file>

<file path=customXml/itemProps1.xml><?xml version="1.0" encoding="utf-8"?>
<ds:datastoreItem xmlns:ds="http://schemas.openxmlformats.org/officeDocument/2006/customXml" ds:itemID="{DA641A80-41BD-43C2-9194-96A8A9793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D8D0CF-EB11-478E-94C9-C6C9EC71D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d1741-8aaf-458f-ade2-b61419cae8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BCC220-BCBD-4E4A-872C-26F82E0D0BA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7B1D0BC-F75D-4DCA-B640-DB578C3DF0B3}">
  <ds:schemaRefs>
    <ds:schemaRef ds:uri="http://schemas.microsoft.com/office/2006/metadata/properties"/>
    <ds:schemaRef ds:uri="http://schemas.microsoft.com/office/infopath/2007/PartnerControls"/>
    <ds:schemaRef ds:uri="f58d1741-8aaf-458f-ade2-b61419cae83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3780752</TotalTime>
  <Words>9517</Words>
  <Application>Microsoft Office PowerPoint</Application>
  <PresentationFormat>全屏显示(4:3)</PresentationFormat>
  <Paragraphs>2619</Paragraphs>
  <Slides>76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88" baseType="lpstr">
      <vt:lpstr>Libian SC</vt:lpstr>
      <vt:lpstr>黑体</vt:lpstr>
      <vt:lpstr>华文楷体</vt:lpstr>
      <vt:lpstr>宋体</vt:lpstr>
      <vt:lpstr>Microsoft YaHei</vt:lpstr>
      <vt:lpstr>Microsoft YaHei</vt:lpstr>
      <vt:lpstr>Arial</vt:lpstr>
      <vt:lpstr>Times New Roman</vt:lpstr>
      <vt:lpstr>Verdana</vt:lpstr>
      <vt:lpstr>Wingdings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6435</cp:revision>
  <dcterms:created xsi:type="dcterms:W3CDTF">2004-08-02T09:07:10Z</dcterms:created>
  <dcterms:modified xsi:type="dcterms:W3CDTF">2016-03-15T06:43:43Z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0x010100612B49649E9766468845FCCFB6DF9D44</vt:lpwstr>
  </property>
  <property fmtid="{D5CDD505-2E9C-101B-9397-08002B2CF9AE}" pid="3" name="_dlc_DocIdItemGuid">
    <vt:lpwstr>5a7c71a5-09d3-429a-9115-d7d26c9af8f1</vt:lpwstr>
  </property>
</Properties>
</file>