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11" autoAdjust="0"/>
  </p:normalViewPr>
  <p:slideViewPr>
    <p:cSldViewPr snapToGrid="0">
      <p:cViewPr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39CCE-87CA-4129-A028-39152EAE9985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0F012-BC5D-427F-B001-1A24738D3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0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菱形标志：说明该时点是有账户明细发生的，详见第二页</a:t>
            </a:r>
            <a:r>
              <a:rPr lang="en-US" altLang="zh-CN" dirty="0" err="1"/>
              <a:t>ppt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F012-BC5D-427F-B001-1A24738D3B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8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蓝色背景的字段：标识其它系统的节点</a:t>
            </a:r>
            <a:endParaRPr lang="en-US" altLang="zh-CN" dirty="0"/>
          </a:p>
          <a:p>
            <a:r>
              <a:rPr lang="zh-CN" altLang="en-US"/>
              <a:t>橘色背景的字段：标识清结算系统的节点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0F012-BC5D-427F-B001-1A24738D3B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6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4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41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4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4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2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4B56-07D0-4247-A5BE-65D03846A0F6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D653-EFF7-4D0A-B70F-0091B1B75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3600" y="924560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下单支付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0" y="9245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收款单</a:t>
            </a:r>
          </a:p>
        </p:txBody>
      </p:sp>
      <p:sp>
        <p:nvSpPr>
          <p:cNvPr id="6" name="矩形 5"/>
          <p:cNvSpPr/>
          <p:nvPr/>
        </p:nvSpPr>
        <p:spPr>
          <a:xfrm>
            <a:off x="863600" y="1737360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退票</a:t>
            </a:r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2519680" y="1117600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12" idx="1"/>
          </p:cNvCxnSpPr>
          <p:nvPr/>
        </p:nvCxnSpPr>
        <p:spPr>
          <a:xfrm>
            <a:off x="2519680" y="1930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29280" y="17373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退款审核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第三方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3600" y="2733040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检票</a:t>
            </a:r>
          </a:p>
        </p:txBody>
      </p:sp>
      <p:sp>
        <p:nvSpPr>
          <p:cNvPr id="15" name="矩形 14"/>
          <p:cNvSpPr/>
          <p:nvPr/>
        </p:nvSpPr>
        <p:spPr>
          <a:xfrm>
            <a:off x="3129280" y="27533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采购结算单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519680" y="2946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63600" y="3779521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整单已检</a:t>
            </a:r>
          </a:p>
        </p:txBody>
      </p:sp>
      <p:sp>
        <p:nvSpPr>
          <p:cNvPr id="19" name="矩形 18"/>
          <p:cNvSpPr/>
          <p:nvPr/>
        </p:nvSpPr>
        <p:spPr>
          <a:xfrm>
            <a:off x="3129280" y="3779521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销售结算单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50160" y="39725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496560" y="27533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供应商对账单</a:t>
            </a:r>
          </a:p>
        </p:txBody>
      </p:sp>
      <p:sp>
        <p:nvSpPr>
          <p:cNvPr id="22" name="矩形 21"/>
          <p:cNvSpPr/>
          <p:nvPr/>
        </p:nvSpPr>
        <p:spPr>
          <a:xfrm>
            <a:off x="5496560" y="3810001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分销商对账单</a:t>
            </a:r>
          </a:p>
        </p:txBody>
      </p:sp>
      <p:cxnSp>
        <p:nvCxnSpPr>
          <p:cNvPr id="23" name="直接箭头连接符 22"/>
          <p:cNvCxnSpPr>
            <a:endCxn id="21" idx="1"/>
          </p:cNvCxnSpPr>
          <p:nvPr/>
        </p:nvCxnSpPr>
        <p:spPr>
          <a:xfrm>
            <a:off x="4785360" y="2946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785360" y="4003041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3600" y="5100323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分销商提现</a:t>
            </a:r>
          </a:p>
        </p:txBody>
      </p:sp>
      <p:sp>
        <p:nvSpPr>
          <p:cNvPr id="27" name="矩形 26"/>
          <p:cNvSpPr/>
          <p:nvPr/>
        </p:nvSpPr>
        <p:spPr>
          <a:xfrm>
            <a:off x="7863840" y="2753362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供应商提现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152640" y="292608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231120" y="273304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付款单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9519920" y="292608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4917440" y="4683762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退款审核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第三方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17440" y="5588003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付款单</a:t>
            </a:r>
          </a:p>
        </p:txBody>
      </p:sp>
      <p:cxnSp>
        <p:nvCxnSpPr>
          <p:cNvPr id="34" name="连接符: 肘形 33"/>
          <p:cNvCxnSpPr>
            <a:stCxn id="26" idx="3"/>
            <a:endCxn id="31" idx="1"/>
          </p:cNvCxnSpPr>
          <p:nvPr/>
        </p:nvCxnSpPr>
        <p:spPr>
          <a:xfrm flipV="1">
            <a:off x="2519680" y="4876802"/>
            <a:ext cx="2397760" cy="416561"/>
          </a:xfrm>
          <a:prstGeom prst="bentConnector3">
            <a:avLst>
              <a:gd name="adj1" fmla="val 26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26" idx="3"/>
            <a:endCxn id="32" idx="1"/>
          </p:cNvCxnSpPr>
          <p:nvPr/>
        </p:nvCxnSpPr>
        <p:spPr>
          <a:xfrm>
            <a:off x="2519680" y="5293363"/>
            <a:ext cx="2397760" cy="487680"/>
          </a:xfrm>
          <a:prstGeom prst="bentConnector3">
            <a:avLst>
              <a:gd name="adj1" fmla="val 26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129280" y="4505963"/>
            <a:ext cx="1656080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第三方线上退款</a:t>
            </a:r>
          </a:p>
        </p:txBody>
      </p:sp>
      <p:sp>
        <p:nvSpPr>
          <p:cNvPr id="40" name="矩形 39"/>
          <p:cNvSpPr/>
          <p:nvPr/>
        </p:nvSpPr>
        <p:spPr>
          <a:xfrm>
            <a:off x="3241040" y="5410204"/>
            <a:ext cx="1656080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线下支付</a:t>
            </a:r>
          </a:p>
        </p:txBody>
      </p:sp>
      <p:sp>
        <p:nvSpPr>
          <p:cNvPr id="33" name="矩形 32"/>
          <p:cNvSpPr/>
          <p:nvPr/>
        </p:nvSpPr>
        <p:spPr>
          <a:xfrm>
            <a:off x="5405120" y="17373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负数</a:t>
            </a: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785360" y="1930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7305040" y="4683762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收款单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负数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573520" y="4866643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菱形 41"/>
          <p:cNvSpPr/>
          <p:nvPr/>
        </p:nvSpPr>
        <p:spPr>
          <a:xfrm>
            <a:off x="2804823" y="1127761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5194853" y="1976120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4730143" y="5816605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6593840" y="5862765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4785360" y="2954570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7201231" y="2946400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10015552" y="2946400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菱形 49"/>
          <p:cNvSpPr/>
          <p:nvPr/>
        </p:nvSpPr>
        <p:spPr>
          <a:xfrm>
            <a:off x="11887200" y="3006915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2962303" y="4012538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/>
          <p:cNvSpPr/>
          <p:nvPr/>
        </p:nvSpPr>
        <p:spPr>
          <a:xfrm>
            <a:off x="7173181" y="4012538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/>
          <p:cNvSpPr/>
          <p:nvPr/>
        </p:nvSpPr>
        <p:spPr>
          <a:xfrm>
            <a:off x="4714019" y="4937762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菱形 53"/>
          <p:cNvSpPr/>
          <p:nvPr/>
        </p:nvSpPr>
        <p:spPr>
          <a:xfrm>
            <a:off x="7077985" y="4902203"/>
            <a:ext cx="166977" cy="18287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6720" y="784308"/>
            <a:ext cx="1656080" cy="5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下单支付</a:t>
            </a:r>
            <a:endParaRPr lang="en-US" altLang="zh-CN" dirty="0"/>
          </a:p>
          <a:p>
            <a:pPr algn="ctr"/>
            <a:r>
              <a:rPr lang="zh-CN" altLang="en-US" dirty="0"/>
              <a:t>退票退款</a:t>
            </a:r>
          </a:p>
        </p:txBody>
      </p:sp>
      <p:sp>
        <p:nvSpPr>
          <p:cNvPr id="4" name="矩形 3"/>
          <p:cNvSpPr/>
          <p:nvPr/>
        </p:nvSpPr>
        <p:spPr>
          <a:xfrm>
            <a:off x="2783840" y="365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zh-CN" altLang="en-US" sz="1200" dirty="0">
                <a:solidFill>
                  <a:schemeClr val="tx1"/>
                </a:solidFill>
              </a:rPr>
              <a:t>可用</a:t>
            </a:r>
            <a:r>
              <a:rPr lang="en-US" altLang="zh-CN" sz="1200" dirty="0">
                <a:solidFill>
                  <a:schemeClr val="tx1"/>
                </a:solidFill>
              </a:rPr>
              <a:t>_</a:t>
            </a:r>
            <a:r>
              <a:rPr lang="zh-CN" altLang="en-US" sz="1200" dirty="0">
                <a:solidFill>
                  <a:schemeClr val="tx1"/>
                </a:solidFill>
              </a:rPr>
              <a:t>其它</a:t>
            </a:r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暂挂</a:t>
            </a:r>
          </a:p>
        </p:txBody>
      </p:sp>
      <p:sp>
        <p:nvSpPr>
          <p:cNvPr id="6" name="矩形 5"/>
          <p:cNvSpPr/>
          <p:nvPr/>
        </p:nvSpPr>
        <p:spPr>
          <a:xfrm>
            <a:off x="2773680" y="873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zh-CN" altLang="en-US" sz="1200" dirty="0">
                <a:solidFill>
                  <a:schemeClr val="tx1"/>
                </a:solidFill>
              </a:rPr>
              <a:t>预存</a:t>
            </a:r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暂挂</a:t>
            </a:r>
          </a:p>
        </p:txBody>
      </p:sp>
      <p:sp>
        <p:nvSpPr>
          <p:cNvPr id="7" name="矩形 6"/>
          <p:cNvSpPr/>
          <p:nvPr/>
        </p:nvSpPr>
        <p:spPr>
          <a:xfrm>
            <a:off x="2773680" y="136144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</a:rPr>
              <a:t>授信</a:t>
            </a:r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暂挂</a:t>
            </a:r>
          </a:p>
        </p:txBody>
      </p:sp>
      <p:cxnSp>
        <p:nvCxnSpPr>
          <p:cNvPr id="8" name="连接符: 肘形 7"/>
          <p:cNvCxnSpPr>
            <a:stCxn id="3" idx="3"/>
            <a:endCxn id="4" idx="1"/>
          </p:cNvCxnSpPr>
          <p:nvPr/>
        </p:nvCxnSpPr>
        <p:spPr>
          <a:xfrm flipV="1">
            <a:off x="2082800" y="558800"/>
            <a:ext cx="701040" cy="504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3" idx="3"/>
            <a:endCxn id="7" idx="1"/>
          </p:cNvCxnSpPr>
          <p:nvPr/>
        </p:nvCxnSpPr>
        <p:spPr>
          <a:xfrm>
            <a:off x="2082800" y="1063046"/>
            <a:ext cx="690880" cy="491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" idx="3"/>
            <a:endCxn id="6" idx="1"/>
          </p:cNvCxnSpPr>
          <p:nvPr/>
        </p:nvCxnSpPr>
        <p:spPr>
          <a:xfrm>
            <a:off x="2082800" y="1063046"/>
            <a:ext cx="690880" cy="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39360" y="12192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</a:rPr>
              <a:t>可用</a:t>
            </a:r>
            <a:r>
              <a:rPr lang="en-US" altLang="zh-CN" sz="1200" dirty="0">
                <a:solidFill>
                  <a:schemeClr val="tx1"/>
                </a:solidFill>
              </a:rPr>
              <a:t>_</a:t>
            </a:r>
            <a:r>
              <a:rPr lang="zh-CN" altLang="en-US" sz="1200" dirty="0">
                <a:solidFill>
                  <a:schemeClr val="tx1"/>
                </a:solidFill>
              </a:rPr>
              <a:t>其它</a:t>
            </a:r>
            <a:r>
              <a:rPr lang="en-US" altLang="zh-CN" sz="1200" dirty="0">
                <a:solidFill>
                  <a:schemeClr val="tx1"/>
                </a:solidFill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15" name="矩形 14"/>
          <p:cNvSpPr/>
          <p:nvPr/>
        </p:nvSpPr>
        <p:spPr>
          <a:xfrm>
            <a:off x="5029200" y="62992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</a:rPr>
              <a:t>预存</a:t>
            </a:r>
            <a:r>
              <a:rPr lang="en-US" altLang="zh-CN" sz="1200" dirty="0">
                <a:solidFill>
                  <a:schemeClr val="tx1"/>
                </a:solidFill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16" name="矩形 15"/>
          <p:cNvSpPr/>
          <p:nvPr/>
        </p:nvSpPr>
        <p:spPr>
          <a:xfrm>
            <a:off x="5029200" y="111760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</a:rPr>
              <a:t>授信</a:t>
            </a:r>
            <a:r>
              <a:rPr lang="en-US" altLang="zh-CN" sz="1200" dirty="0">
                <a:solidFill>
                  <a:schemeClr val="tx1"/>
                </a:solidFill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</a:rPr>
              <a:t>支付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</a:t>
            </a:r>
          </a:p>
        </p:txBody>
      </p:sp>
      <p:sp>
        <p:nvSpPr>
          <p:cNvPr id="23" name="矩形 22"/>
          <p:cNvSpPr/>
          <p:nvPr/>
        </p:nvSpPr>
        <p:spPr>
          <a:xfrm>
            <a:off x="5029200" y="164592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“第三方</a:t>
            </a:r>
            <a:r>
              <a:rPr lang="en-US" altLang="zh-CN" sz="1200" dirty="0">
                <a:solidFill>
                  <a:schemeClr val="tx1"/>
                </a:solidFill>
              </a:rPr>
              <a:t>/</a:t>
            </a:r>
            <a:r>
              <a:rPr lang="zh-CN" altLang="en-US" sz="1200" dirty="0">
                <a:solidFill>
                  <a:schemeClr val="tx1"/>
                </a:solidFill>
              </a:rPr>
              <a:t>电汇”</a:t>
            </a:r>
          </a:p>
        </p:txBody>
      </p:sp>
      <p:cxnSp>
        <p:nvCxnSpPr>
          <p:cNvPr id="25" name="连接符: 肘形 24"/>
          <p:cNvCxnSpPr>
            <a:stCxn id="4" idx="3"/>
            <a:endCxn id="7" idx="3"/>
          </p:cNvCxnSpPr>
          <p:nvPr/>
        </p:nvCxnSpPr>
        <p:spPr>
          <a:xfrm flipH="1">
            <a:off x="4429760" y="558800"/>
            <a:ext cx="10160" cy="995680"/>
          </a:xfrm>
          <a:prstGeom prst="bentConnector3">
            <a:avLst>
              <a:gd name="adj1" fmla="val -22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/>
          <p:cNvCxnSpPr>
            <a:stCxn id="6" idx="3"/>
            <a:endCxn id="14" idx="1"/>
          </p:cNvCxnSpPr>
          <p:nvPr/>
        </p:nvCxnSpPr>
        <p:spPr>
          <a:xfrm flipV="1">
            <a:off x="4429760" y="314960"/>
            <a:ext cx="609600" cy="751840"/>
          </a:xfrm>
          <a:prstGeom prst="bentConnector3">
            <a:avLst>
              <a:gd name="adj1" fmla="val 383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/>
          <p:cNvCxnSpPr>
            <a:stCxn id="6" idx="3"/>
            <a:endCxn id="23" idx="1"/>
          </p:cNvCxnSpPr>
          <p:nvPr/>
        </p:nvCxnSpPr>
        <p:spPr>
          <a:xfrm>
            <a:off x="4429760" y="1066800"/>
            <a:ext cx="599440" cy="772160"/>
          </a:xfrm>
          <a:prstGeom prst="bentConnector3">
            <a:avLst>
              <a:gd name="adj1" fmla="val 38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6" idx="3"/>
            <a:endCxn id="15" idx="1"/>
          </p:cNvCxnSpPr>
          <p:nvPr/>
        </p:nvCxnSpPr>
        <p:spPr>
          <a:xfrm flipV="1">
            <a:off x="4429760" y="822960"/>
            <a:ext cx="599440" cy="243840"/>
          </a:xfrm>
          <a:prstGeom prst="bentConnector3">
            <a:avLst>
              <a:gd name="adj1" fmla="val 37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6" idx="3"/>
            <a:endCxn id="16" idx="1"/>
          </p:cNvCxnSpPr>
          <p:nvPr/>
        </p:nvCxnSpPr>
        <p:spPr>
          <a:xfrm>
            <a:off x="4429760" y="1066800"/>
            <a:ext cx="599440" cy="243840"/>
          </a:xfrm>
          <a:prstGeom prst="bentConnector3">
            <a:avLst>
              <a:gd name="adj1" fmla="val 40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6720" y="3102558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分销商提现</a:t>
            </a:r>
          </a:p>
        </p:txBody>
      </p:sp>
      <p:sp>
        <p:nvSpPr>
          <p:cNvPr id="58" name="矩形 57"/>
          <p:cNvSpPr/>
          <p:nvPr/>
        </p:nvSpPr>
        <p:spPr>
          <a:xfrm>
            <a:off x="1955800" y="2299918"/>
            <a:ext cx="1656080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第三方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线上退款</a:t>
            </a:r>
          </a:p>
        </p:txBody>
      </p:sp>
      <p:sp>
        <p:nvSpPr>
          <p:cNvPr id="59" name="矩形 58"/>
          <p:cNvSpPr/>
          <p:nvPr/>
        </p:nvSpPr>
        <p:spPr>
          <a:xfrm>
            <a:off x="2082800" y="3635626"/>
            <a:ext cx="1656080" cy="386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线下支付</a:t>
            </a:r>
          </a:p>
        </p:txBody>
      </p:sp>
      <p:sp>
        <p:nvSpPr>
          <p:cNvPr id="65" name="矩形 64"/>
          <p:cNvSpPr/>
          <p:nvPr/>
        </p:nvSpPr>
        <p:spPr>
          <a:xfrm>
            <a:off x="3853953" y="2362537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退款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</a:p>
        </p:txBody>
      </p:sp>
      <p:sp>
        <p:nvSpPr>
          <p:cNvPr id="68" name="矩形 67"/>
          <p:cNvSpPr/>
          <p:nvPr/>
        </p:nvSpPr>
        <p:spPr>
          <a:xfrm>
            <a:off x="4480560" y="353590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</a:p>
        </p:txBody>
      </p:sp>
      <p:cxnSp>
        <p:nvCxnSpPr>
          <p:cNvPr id="70" name="连接符: 肘形 69"/>
          <p:cNvCxnSpPr>
            <a:stCxn id="53" idx="3"/>
          </p:cNvCxnSpPr>
          <p:nvPr/>
        </p:nvCxnSpPr>
        <p:spPr>
          <a:xfrm flipV="1">
            <a:off x="2082800" y="2748617"/>
            <a:ext cx="829365" cy="546981"/>
          </a:xfrm>
          <a:prstGeom prst="bentConnector3">
            <a:avLst>
              <a:gd name="adj1" fmla="val 368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53" idx="3"/>
          </p:cNvCxnSpPr>
          <p:nvPr/>
        </p:nvCxnSpPr>
        <p:spPr>
          <a:xfrm>
            <a:off x="2082800" y="3295598"/>
            <a:ext cx="1529080" cy="680056"/>
          </a:xfrm>
          <a:prstGeom prst="bentConnector3">
            <a:avLst>
              <a:gd name="adj1" fmla="val 201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53953" y="2894057"/>
            <a:ext cx="1656080" cy="233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84" name="连接符: 肘形 83"/>
          <p:cNvCxnSpPr>
            <a:endCxn id="65" idx="1"/>
          </p:cNvCxnSpPr>
          <p:nvPr/>
        </p:nvCxnSpPr>
        <p:spPr>
          <a:xfrm flipV="1">
            <a:off x="2912165" y="2555577"/>
            <a:ext cx="941788" cy="193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肘形 85"/>
          <p:cNvCxnSpPr>
            <a:endCxn id="76" idx="1"/>
          </p:cNvCxnSpPr>
          <p:nvPr/>
        </p:nvCxnSpPr>
        <p:spPr>
          <a:xfrm>
            <a:off x="2912165" y="2748617"/>
            <a:ext cx="941788" cy="262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218180" y="2312616"/>
            <a:ext cx="787400" cy="23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微信</a:t>
            </a:r>
          </a:p>
        </p:txBody>
      </p:sp>
      <p:sp>
        <p:nvSpPr>
          <p:cNvPr id="88" name="矩形 87"/>
          <p:cNvSpPr/>
          <p:nvPr/>
        </p:nvSpPr>
        <p:spPr>
          <a:xfrm>
            <a:off x="3046730" y="2999629"/>
            <a:ext cx="1109980" cy="321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支付宝</a:t>
            </a:r>
          </a:p>
        </p:txBody>
      </p:sp>
      <p:sp>
        <p:nvSpPr>
          <p:cNvPr id="89" name="矩形 88"/>
          <p:cNvSpPr/>
          <p:nvPr/>
        </p:nvSpPr>
        <p:spPr>
          <a:xfrm>
            <a:off x="5815274" y="2888861"/>
            <a:ext cx="1102360" cy="2390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退款审核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>
            <a:stCxn id="76" idx="3"/>
            <a:endCxn id="89" idx="1"/>
          </p:cNvCxnSpPr>
          <p:nvPr/>
        </p:nvCxnSpPr>
        <p:spPr>
          <a:xfrm flipV="1">
            <a:off x="5510033" y="3008410"/>
            <a:ext cx="305241" cy="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239882" y="2888861"/>
            <a:ext cx="1377343" cy="239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退款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89" idx="3"/>
            <a:endCxn id="92" idx="1"/>
          </p:cNvCxnSpPr>
          <p:nvPr/>
        </p:nvCxnSpPr>
        <p:spPr>
          <a:xfrm>
            <a:off x="6917634" y="3008410"/>
            <a:ext cx="32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480560" y="4047441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付款单</a:t>
            </a:r>
          </a:p>
        </p:txBody>
      </p:sp>
      <p:sp>
        <p:nvSpPr>
          <p:cNvPr id="98" name="矩形 97"/>
          <p:cNvSpPr/>
          <p:nvPr/>
        </p:nvSpPr>
        <p:spPr>
          <a:xfrm>
            <a:off x="6961145" y="4047441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付款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分销商提现</a:t>
            </a:r>
          </a:p>
        </p:txBody>
      </p:sp>
      <p:cxnSp>
        <p:nvCxnSpPr>
          <p:cNvPr id="102" name="直接箭头连接符 101"/>
          <p:cNvCxnSpPr>
            <a:stCxn id="97" idx="3"/>
            <a:endCxn id="98" idx="1"/>
          </p:cNvCxnSpPr>
          <p:nvPr/>
        </p:nvCxnSpPr>
        <p:spPr>
          <a:xfrm>
            <a:off x="6136640" y="4240481"/>
            <a:ext cx="82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肘形 113"/>
          <p:cNvCxnSpPr>
            <a:endCxn id="68" idx="1"/>
          </p:cNvCxnSpPr>
          <p:nvPr/>
        </p:nvCxnSpPr>
        <p:spPr>
          <a:xfrm flipV="1">
            <a:off x="3601720" y="3728945"/>
            <a:ext cx="878840" cy="246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/>
          <p:cNvCxnSpPr>
            <a:endCxn id="97" idx="1"/>
          </p:cNvCxnSpPr>
          <p:nvPr/>
        </p:nvCxnSpPr>
        <p:spPr>
          <a:xfrm>
            <a:off x="3601720" y="3975654"/>
            <a:ext cx="878840" cy="264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426720" y="5414181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整单已检</a:t>
            </a:r>
          </a:p>
        </p:txBody>
      </p:sp>
      <p:sp>
        <p:nvSpPr>
          <p:cNvPr id="125" name="矩形 124"/>
          <p:cNvSpPr/>
          <p:nvPr/>
        </p:nvSpPr>
        <p:spPr>
          <a:xfrm>
            <a:off x="2773680" y="5053619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其它结算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周期返</a:t>
            </a:r>
          </a:p>
        </p:txBody>
      </p:sp>
      <p:sp>
        <p:nvSpPr>
          <p:cNvPr id="128" name="矩形 127"/>
          <p:cNvSpPr/>
          <p:nvPr/>
        </p:nvSpPr>
        <p:spPr>
          <a:xfrm>
            <a:off x="2773680" y="562998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其它结算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立返</a:t>
            </a:r>
          </a:p>
        </p:txBody>
      </p:sp>
      <p:cxnSp>
        <p:nvCxnSpPr>
          <p:cNvPr id="130" name="连接符: 肘形 129"/>
          <p:cNvCxnSpPr>
            <a:stCxn id="124" idx="3"/>
            <a:endCxn id="125" idx="1"/>
          </p:cNvCxnSpPr>
          <p:nvPr/>
        </p:nvCxnSpPr>
        <p:spPr>
          <a:xfrm flipV="1">
            <a:off x="2082800" y="5246659"/>
            <a:ext cx="690880" cy="360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肘形 131"/>
          <p:cNvCxnSpPr>
            <a:stCxn id="124" idx="3"/>
            <a:endCxn id="128" idx="1"/>
          </p:cNvCxnSpPr>
          <p:nvPr/>
        </p:nvCxnSpPr>
        <p:spPr>
          <a:xfrm>
            <a:off x="2082800" y="5607221"/>
            <a:ext cx="690880" cy="2158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931799" y="5050799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其它结算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周期解冻</a:t>
            </a:r>
          </a:p>
        </p:txBody>
      </p:sp>
      <p:cxnSp>
        <p:nvCxnSpPr>
          <p:cNvPr id="135" name="直接箭头连接符 134"/>
          <p:cNvCxnSpPr>
            <a:stCxn id="125" idx="3"/>
            <a:endCxn id="133" idx="1"/>
          </p:cNvCxnSpPr>
          <p:nvPr/>
        </p:nvCxnSpPr>
        <p:spPr>
          <a:xfrm flipV="1">
            <a:off x="4429760" y="5243839"/>
            <a:ext cx="502039" cy="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83840" y="365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采购结算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审核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结算款</a:t>
            </a:r>
          </a:p>
        </p:txBody>
      </p:sp>
      <p:sp>
        <p:nvSpPr>
          <p:cNvPr id="50" name="矩形 49"/>
          <p:cNvSpPr/>
          <p:nvPr/>
        </p:nvSpPr>
        <p:spPr>
          <a:xfrm>
            <a:off x="2773680" y="873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采购结算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审核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交易服务费</a:t>
            </a:r>
          </a:p>
        </p:txBody>
      </p:sp>
      <p:sp>
        <p:nvSpPr>
          <p:cNvPr id="51" name="矩形 50"/>
          <p:cNvSpPr/>
          <p:nvPr/>
        </p:nvSpPr>
        <p:spPr>
          <a:xfrm>
            <a:off x="2773680" y="136144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采购结算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审核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供应商返佣</a:t>
            </a:r>
          </a:p>
        </p:txBody>
      </p:sp>
      <p:cxnSp>
        <p:nvCxnSpPr>
          <p:cNvPr id="52" name="连接符: 肘形 51"/>
          <p:cNvCxnSpPr>
            <a:endCxn id="49" idx="1"/>
          </p:cNvCxnSpPr>
          <p:nvPr/>
        </p:nvCxnSpPr>
        <p:spPr>
          <a:xfrm flipV="1">
            <a:off x="2082800" y="558800"/>
            <a:ext cx="701040" cy="504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endCxn id="51" idx="1"/>
          </p:cNvCxnSpPr>
          <p:nvPr/>
        </p:nvCxnSpPr>
        <p:spPr>
          <a:xfrm>
            <a:off x="2082800" y="1063046"/>
            <a:ext cx="690880" cy="491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0" idx="1"/>
          </p:cNvCxnSpPr>
          <p:nvPr/>
        </p:nvCxnSpPr>
        <p:spPr>
          <a:xfrm>
            <a:off x="2082800" y="1063046"/>
            <a:ext cx="690880" cy="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26720" y="822960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采购结算单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6560" y="3269313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73680" y="326732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审核</a:t>
            </a:r>
          </a:p>
        </p:txBody>
      </p:sp>
      <p:cxnSp>
        <p:nvCxnSpPr>
          <p:cNvPr id="5" name="直接箭头连接符 4"/>
          <p:cNvCxnSpPr>
            <a:stCxn id="71" idx="3"/>
            <a:endCxn id="72" idx="1"/>
          </p:cNvCxnSpPr>
          <p:nvPr/>
        </p:nvCxnSpPr>
        <p:spPr>
          <a:xfrm flipV="1">
            <a:off x="2072640" y="3460365"/>
            <a:ext cx="701040" cy="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182485" y="207860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确认结算款</a:t>
            </a:r>
          </a:p>
        </p:txBody>
      </p:sp>
      <p:sp>
        <p:nvSpPr>
          <p:cNvPr id="77" name="矩形 76"/>
          <p:cNvSpPr/>
          <p:nvPr/>
        </p:nvSpPr>
        <p:spPr>
          <a:xfrm>
            <a:off x="5172325" y="258660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确认交易服务费</a:t>
            </a:r>
          </a:p>
        </p:txBody>
      </p:sp>
      <p:sp>
        <p:nvSpPr>
          <p:cNvPr id="78" name="矩形 77"/>
          <p:cNvSpPr/>
          <p:nvPr/>
        </p:nvSpPr>
        <p:spPr>
          <a:xfrm>
            <a:off x="5172325" y="307428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确认供应商返佣</a:t>
            </a:r>
          </a:p>
        </p:txBody>
      </p:sp>
      <p:sp>
        <p:nvSpPr>
          <p:cNvPr id="82" name="矩形 81"/>
          <p:cNvSpPr/>
          <p:nvPr/>
        </p:nvSpPr>
        <p:spPr>
          <a:xfrm>
            <a:off x="5185579" y="3563952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确认内扣佣金</a:t>
            </a:r>
          </a:p>
        </p:txBody>
      </p:sp>
      <p:sp>
        <p:nvSpPr>
          <p:cNvPr id="83" name="矩形 82"/>
          <p:cNvSpPr/>
          <p:nvPr/>
        </p:nvSpPr>
        <p:spPr>
          <a:xfrm>
            <a:off x="5185579" y="4051632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确认内扣交易服务费</a:t>
            </a:r>
          </a:p>
        </p:txBody>
      </p:sp>
      <p:sp>
        <p:nvSpPr>
          <p:cNvPr id="85" name="矩形 84"/>
          <p:cNvSpPr/>
          <p:nvPr/>
        </p:nvSpPr>
        <p:spPr>
          <a:xfrm>
            <a:off x="5188894" y="4561842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供应商对账单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确认预存款</a:t>
            </a:r>
          </a:p>
        </p:txBody>
      </p:sp>
      <p:cxnSp>
        <p:nvCxnSpPr>
          <p:cNvPr id="13" name="连接符: 肘形 12"/>
          <p:cNvCxnSpPr>
            <a:stCxn id="72" idx="3"/>
            <a:endCxn id="75" idx="1"/>
          </p:cNvCxnSpPr>
          <p:nvPr/>
        </p:nvCxnSpPr>
        <p:spPr>
          <a:xfrm flipV="1">
            <a:off x="4429760" y="2271645"/>
            <a:ext cx="752725" cy="1188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72" idx="3"/>
            <a:endCxn id="77" idx="1"/>
          </p:cNvCxnSpPr>
          <p:nvPr/>
        </p:nvCxnSpPr>
        <p:spPr>
          <a:xfrm flipV="1">
            <a:off x="4429760" y="2779645"/>
            <a:ext cx="742565" cy="680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stCxn id="72" idx="3"/>
            <a:endCxn id="82" idx="1"/>
          </p:cNvCxnSpPr>
          <p:nvPr/>
        </p:nvCxnSpPr>
        <p:spPr>
          <a:xfrm>
            <a:off x="4429760" y="3460365"/>
            <a:ext cx="755819" cy="296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/>
          <p:cNvCxnSpPr>
            <a:stCxn id="72" idx="3"/>
            <a:endCxn id="83" idx="1"/>
          </p:cNvCxnSpPr>
          <p:nvPr/>
        </p:nvCxnSpPr>
        <p:spPr>
          <a:xfrm>
            <a:off x="4429760" y="3460365"/>
            <a:ext cx="755819" cy="784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72" idx="3"/>
            <a:endCxn id="85" idx="1"/>
          </p:cNvCxnSpPr>
          <p:nvPr/>
        </p:nvCxnSpPr>
        <p:spPr>
          <a:xfrm>
            <a:off x="4429760" y="3460365"/>
            <a:ext cx="759134" cy="129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72" idx="3"/>
            <a:endCxn id="78" idx="1"/>
          </p:cNvCxnSpPr>
          <p:nvPr/>
        </p:nvCxnSpPr>
        <p:spPr>
          <a:xfrm flipV="1">
            <a:off x="4429760" y="3267325"/>
            <a:ext cx="742565" cy="193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416560" y="5713678"/>
            <a:ext cx="165608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供应商提现</a:t>
            </a:r>
          </a:p>
        </p:txBody>
      </p:sp>
      <p:sp>
        <p:nvSpPr>
          <p:cNvPr id="96" name="矩形 95"/>
          <p:cNvSpPr/>
          <p:nvPr/>
        </p:nvSpPr>
        <p:spPr>
          <a:xfrm>
            <a:off x="2761092" y="5523729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供应商提现</a:t>
            </a:r>
          </a:p>
        </p:txBody>
      </p:sp>
      <p:sp>
        <p:nvSpPr>
          <p:cNvPr id="99" name="矩形 98"/>
          <p:cNvSpPr/>
          <p:nvPr/>
        </p:nvSpPr>
        <p:spPr>
          <a:xfrm>
            <a:off x="2761092" y="6035265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付款单</a:t>
            </a:r>
          </a:p>
        </p:txBody>
      </p:sp>
      <p:sp>
        <p:nvSpPr>
          <p:cNvPr id="100" name="矩形 99"/>
          <p:cNvSpPr/>
          <p:nvPr/>
        </p:nvSpPr>
        <p:spPr>
          <a:xfrm>
            <a:off x="5241677" y="603526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付款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供应商提现</a:t>
            </a:r>
          </a:p>
        </p:txBody>
      </p:sp>
      <p:cxnSp>
        <p:nvCxnSpPr>
          <p:cNvPr id="101" name="直接箭头连接符 100"/>
          <p:cNvCxnSpPr>
            <a:stCxn id="99" idx="3"/>
            <a:endCxn id="100" idx="1"/>
          </p:cNvCxnSpPr>
          <p:nvPr/>
        </p:nvCxnSpPr>
        <p:spPr>
          <a:xfrm>
            <a:off x="4417172" y="6228305"/>
            <a:ext cx="824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93" idx="3"/>
            <a:endCxn id="96" idx="1"/>
          </p:cNvCxnSpPr>
          <p:nvPr/>
        </p:nvCxnSpPr>
        <p:spPr>
          <a:xfrm flipV="1">
            <a:off x="2072640" y="5716769"/>
            <a:ext cx="688452" cy="189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93" idx="3"/>
            <a:endCxn id="99" idx="1"/>
          </p:cNvCxnSpPr>
          <p:nvPr/>
        </p:nvCxnSpPr>
        <p:spPr>
          <a:xfrm>
            <a:off x="2072640" y="5906718"/>
            <a:ext cx="688452" cy="321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4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783840" y="365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分销商预付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zh-CN" altLang="en-US" sz="1200" dirty="0">
                <a:solidFill>
                  <a:schemeClr val="tx1"/>
                </a:solidFill>
              </a:rPr>
              <a:t>线下</a:t>
            </a:r>
          </a:p>
        </p:txBody>
      </p:sp>
      <p:sp>
        <p:nvSpPr>
          <p:cNvPr id="50" name="矩形 49"/>
          <p:cNvSpPr/>
          <p:nvPr/>
        </p:nvSpPr>
        <p:spPr>
          <a:xfrm>
            <a:off x="2773680" y="87376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分销商后结</a:t>
            </a:r>
          </a:p>
        </p:txBody>
      </p:sp>
      <p:sp>
        <p:nvSpPr>
          <p:cNvPr id="51" name="矩形 50"/>
          <p:cNvSpPr/>
          <p:nvPr/>
        </p:nvSpPr>
        <p:spPr>
          <a:xfrm>
            <a:off x="2773680" y="1361440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供应商后付佣金</a:t>
            </a:r>
          </a:p>
        </p:txBody>
      </p:sp>
      <p:cxnSp>
        <p:nvCxnSpPr>
          <p:cNvPr id="52" name="连接符: 肘形 51"/>
          <p:cNvCxnSpPr>
            <a:endCxn id="49" idx="1"/>
          </p:cNvCxnSpPr>
          <p:nvPr/>
        </p:nvCxnSpPr>
        <p:spPr>
          <a:xfrm flipV="1">
            <a:off x="2082800" y="558800"/>
            <a:ext cx="701040" cy="5042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endCxn id="51" idx="1"/>
          </p:cNvCxnSpPr>
          <p:nvPr/>
        </p:nvCxnSpPr>
        <p:spPr>
          <a:xfrm>
            <a:off x="2082800" y="1063046"/>
            <a:ext cx="690880" cy="491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50" idx="1"/>
          </p:cNvCxnSpPr>
          <p:nvPr/>
        </p:nvCxnSpPr>
        <p:spPr>
          <a:xfrm>
            <a:off x="2082800" y="1063046"/>
            <a:ext cx="690880" cy="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26720" y="822960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人工收款单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6560" y="3269313"/>
            <a:ext cx="1656080" cy="386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人工付款单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773680" y="3267325"/>
            <a:ext cx="1656080" cy="38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预付供应商</a:t>
            </a:r>
          </a:p>
        </p:txBody>
      </p:sp>
      <p:cxnSp>
        <p:nvCxnSpPr>
          <p:cNvPr id="5" name="直接箭头连接符 4"/>
          <p:cNvCxnSpPr>
            <a:stCxn id="71" idx="3"/>
            <a:endCxn id="72" idx="1"/>
          </p:cNvCxnSpPr>
          <p:nvPr/>
        </p:nvCxnSpPr>
        <p:spPr>
          <a:xfrm flipV="1">
            <a:off x="2072640" y="3460365"/>
            <a:ext cx="701040" cy="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8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359</Words>
  <Application>Microsoft Office PowerPoint</Application>
  <PresentationFormat>宽屏</PresentationFormat>
  <Paragraphs>75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siaoxier WANG</dc:creator>
  <cp:lastModifiedBy>siaoxier WANG</cp:lastModifiedBy>
  <cp:revision>11</cp:revision>
  <dcterms:created xsi:type="dcterms:W3CDTF">2016-07-14T03:04:46Z</dcterms:created>
  <dcterms:modified xsi:type="dcterms:W3CDTF">2016-07-14T05:19:30Z</dcterms:modified>
</cp:coreProperties>
</file>