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47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27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09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3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6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3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8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ABABCE-7CB2-4F7E-BFBD-8C6A2795B886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7A27-8710-4B45-9B36-E755D67D1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6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Vendas Farmacêuticas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visão geral das vendas de </a:t>
            </a:r>
            <a:r>
              <a:rPr lang="pt-BR" dirty="0" smtClean="0"/>
              <a:t>medicamentos ref. </a:t>
            </a:r>
            <a:r>
              <a:rPr lang="pt-BR" dirty="0" err="1" smtClean="0"/>
              <a:t>nov</a:t>
            </a:r>
            <a:r>
              <a:rPr lang="pt-BR" dirty="0" smtClean="0"/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1883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55400" cy="1017588"/>
          </a:xfrm>
        </p:spPr>
        <p:txBody>
          <a:bodyPr/>
          <a:lstStyle/>
          <a:p>
            <a:r>
              <a:rPr lang="pt-BR" dirty="0"/>
              <a:t>Metodologia e Preparação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85900"/>
            <a:ext cx="6108700" cy="5130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Ano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MES_VENDA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Mês da venda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MUNICIPIO_VENDA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Município do endereço da farmácia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drogaria.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PRINCIPIO_ATIVO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Nome do princípio ativo do medicamento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industrializado.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DESCRICAO_APRESENTACAO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modo como um medicamento é apresentado na embalagem.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QTD_VENDIDA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Quantidade vendida de caixas ou frascos do medicamento.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UNIDADE_MEDIDA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Indica se a quantidade vendida do medicamento foi de caixas ou frascos.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UF_CONSELHO_PRESCRITOR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Federativa do Conselho de Classe do profissional que prescreveu o medicamento vendido.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TIPO_RECEITUARIO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Tipo de receituário utilizado na prescrição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CID10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Classificação Internacional de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Doença.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SEXO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Sexo do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paciente.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Valor numérico que representa a idade do paciente,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</a:t>
            </a:r>
            <a:r>
              <a:rPr lang="pt-BR" sz="1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UNIDADE_IDADE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Unidade de medida da idade do paciente, que pode ser em meses ou </a:t>
            </a:r>
            <a:r>
              <a:rPr lang="pt-BR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anos.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Aplicável </a:t>
            </a:r>
            <a:r>
              <a:rPr lang="pt-B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 </a:t>
            </a:r>
            <a:r>
              <a:rPr lang="pt-BR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medicamentos antimicrobianos</a:t>
            </a:r>
            <a:endParaRPr lang="pt-BR" sz="13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1000" y="1136978"/>
            <a:ext cx="61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Dicionário de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91298" y="1136978"/>
            <a:ext cx="524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dos Dados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97866"/>
              </p:ext>
            </p:extLst>
          </p:nvPr>
        </p:nvGraphicFramePr>
        <p:xfrm>
          <a:off x="6591299" y="1551920"/>
          <a:ext cx="5245101" cy="125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3942">
                  <a:extLst>
                    <a:ext uri="{9D8B030D-6E8A-4147-A177-3AD203B41FA5}">
                      <a16:colId xmlns:a16="http://schemas.microsoft.com/office/drawing/2014/main" val="2518712335"/>
                    </a:ext>
                  </a:extLst>
                </a:gridCol>
                <a:gridCol w="1709515">
                  <a:extLst>
                    <a:ext uri="{9D8B030D-6E8A-4147-A177-3AD203B41FA5}">
                      <a16:colId xmlns:a16="http://schemas.microsoft.com/office/drawing/2014/main" val="2016593430"/>
                    </a:ext>
                  </a:extLst>
                </a:gridCol>
                <a:gridCol w="1411644">
                  <a:extLst>
                    <a:ext uri="{9D8B030D-6E8A-4147-A177-3AD203B41FA5}">
                      <a16:colId xmlns:a16="http://schemas.microsoft.com/office/drawing/2014/main" val="316725617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 Faltantes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06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PRINCIPIO_ATIVO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"Não informado"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79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CID10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2774250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52657"/>
                  </a:ext>
                </a:extLst>
              </a:tr>
              <a:tr h="1181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7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75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995525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0396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4243"/>
              </p:ext>
            </p:extLst>
          </p:nvPr>
        </p:nvGraphicFramePr>
        <p:xfrm>
          <a:off x="6591299" y="2908300"/>
          <a:ext cx="5245101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3640057470"/>
                    </a:ext>
                  </a:extLst>
                </a:gridCol>
                <a:gridCol w="1719434">
                  <a:extLst>
                    <a:ext uri="{9D8B030D-6E8A-4147-A177-3AD203B41FA5}">
                      <a16:colId xmlns:a16="http://schemas.microsoft.com/office/drawing/2014/main" val="2083664567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29121222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1606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3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11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TIPO_RECEITUARIO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413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53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UNIDADE_IDADE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662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476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MES_VENDA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65304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23315"/>
              </p:ext>
            </p:extLst>
          </p:nvPr>
        </p:nvGraphicFramePr>
        <p:xfrm>
          <a:off x="6591298" y="4683780"/>
          <a:ext cx="5245102" cy="193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360">
                  <a:extLst>
                    <a:ext uri="{9D8B030D-6E8A-4147-A177-3AD203B41FA5}">
                      <a16:colId xmlns:a16="http://schemas.microsoft.com/office/drawing/2014/main" val="594539183"/>
                    </a:ext>
                  </a:extLst>
                </a:gridCol>
                <a:gridCol w="1719435">
                  <a:extLst>
                    <a:ext uri="{9D8B030D-6E8A-4147-A177-3AD203B41FA5}">
                      <a16:colId xmlns:a16="http://schemas.microsoft.com/office/drawing/2014/main" val="2141017512"/>
                    </a:ext>
                  </a:extLst>
                </a:gridCol>
                <a:gridCol w="1405307">
                  <a:extLst>
                    <a:ext uri="{9D8B030D-6E8A-4147-A177-3AD203B41FA5}">
                      <a16:colId xmlns:a16="http://schemas.microsoft.com/office/drawing/2014/main" val="1345672149"/>
                    </a:ext>
                  </a:extLst>
                </a:gridCol>
              </a:tblGrid>
              <a:tr h="3221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Variáveis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 Outliers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Tratamento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94372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Filtro considerando valores abaixo do limite superior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36340"/>
                  </a:ext>
                </a:extLst>
              </a:tr>
              <a:tr h="8053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QTD_VENDIDA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Boxplot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Filtro considerando valores abaixo do limite superior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1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de Vendas por Região e Tempo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405418"/>
              </p:ext>
            </p:extLst>
          </p:nvPr>
        </p:nvGraphicFramePr>
        <p:xfrm>
          <a:off x="1230311" y="2192337"/>
          <a:ext cx="2230179" cy="4297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391">
                  <a:extLst>
                    <a:ext uri="{9D8B030D-6E8A-4147-A177-3AD203B41FA5}">
                      <a16:colId xmlns:a16="http://schemas.microsoft.com/office/drawing/2014/main" val="3417800207"/>
                    </a:ext>
                  </a:extLst>
                </a:gridCol>
                <a:gridCol w="1297788">
                  <a:extLst>
                    <a:ext uri="{9D8B030D-6E8A-4147-A177-3AD203B41FA5}">
                      <a16:colId xmlns:a16="http://schemas.microsoft.com/office/drawing/2014/main" val="2766713762"/>
                    </a:ext>
                  </a:extLst>
                </a:gridCol>
              </a:tblGrid>
              <a:tr h="5134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Vendas</a:t>
                      </a:r>
                      <a:endParaRPr lang="pt-BR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78697"/>
                  </a:ext>
                </a:extLst>
              </a:tr>
              <a:tr h="4105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535801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63672"/>
                  </a:ext>
                </a:extLst>
              </a:tr>
              <a:tr h="5647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373734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08679"/>
                  </a:ext>
                </a:extLst>
              </a:tr>
              <a:tr h="4310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221774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51274"/>
                  </a:ext>
                </a:extLst>
              </a:tr>
              <a:tr h="3830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207827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21732"/>
                  </a:ext>
                </a:extLst>
              </a:tr>
              <a:tr h="3701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RJ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168040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28534"/>
                  </a:ext>
                </a:extLst>
              </a:tr>
              <a:tr h="3829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133498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08264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126284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6553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120303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93858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79220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07795"/>
                  </a:ext>
                </a:extLst>
              </a:tr>
              <a:tr h="2819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59447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0" marR="9450" marT="94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87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2192337"/>
            <a:ext cx="7203788" cy="429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</a:t>
            </a:r>
            <a:r>
              <a:rPr lang="pt-BR" dirty="0" smtClean="0"/>
              <a:t>Consumidor </a:t>
            </a:r>
            <a:r>
              <a:rPr lang="pt-BR" sz="1800" dirty="0" smtClean="0"/>
              <a:t>(medicamentos antimicrobianos)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61" y="1853247"/>
            <a:ext cx="5400676" cy="43338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853247"/>
            <a:ext cx="5695950" cy="43338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023100" y="276860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780753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883900" y="209550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969984</a:t>
            </a:r>
          </a:p>
        </p:txBody>
      </p:sp>
    </p:spTree>
    <p:extLst>
      <p:ext uri="{BB962C8B-B14F-4D97-AF65-F5344CB8AC3E}">
        <p14:creationId xmlns:p14="http://schemas.microsoft.com/office/powerpoint/2010/main" val="35383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 e Próximos Passos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111" y="1852296"/>
            <a:ext cx="4256089" cy="219805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 smtClean="0"/>
              <a:t>TOP 3 Medicamentos Antimicrobianos mais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AZITROMICINA </a:t>
            </a:r>
            <a:r>
              <a:rPr lang="pt-BR" dirty="0" smtClean="0"/>
              <a:t>DI-HIDRATADA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TRI-HIDRATADA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AMOXICILINA </a:t>
            </a:r>
            <a:r>
              <a:rPr lang="pt-BR" dirty="0"/>
              <a:t>TRI-HIDRATADA + CLAVULANATO DE </a:t>
            </a:r>
            <a:r>
              <a:rPr lang="pt-BR" dirty="0" smtClean="0"/>
              <a:t>POTÁSSIO</a:t>
            </a:r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585200" y="1853248"/>
            <a:ext cx="3149600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TOP 3 Estados que mais vendem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São Paulo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Minas Gerais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Rio Grande do Sul</a:t>
            </a:r>
          </a:p>
          <a:p>
            <a:pPr lvl="1"/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2111" y="4140200"/>
            <a:ext cx="11342689" cy="2298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spcBef>
                <a:spcPts val="1800"/>
              </a:spcBef>
              <a:buNone/>
            </a:pPr>
            <a:r>
              <a:rPr lang="pt-BR" b="1" dirty="0" smtClean="0"/>
              <a:t>Propostas</a:t>
            </a:r>
          </a:p>
          <a:p>
            <a:pPr lvl="2"/>
            <a:r>
              <a:rPr lang="pt-BR" dirty="0" smtClean="0"/>
              <a:t>Realizar parcerias </a:t>
            </a:r>
            <a:r>
              <a:rPr lang="pt-BR" dirty="0"/>
              <a:t>com redes de farmácias </a:t>
            </a:r>
            <a:r>
              <a:rPr lang="pt-BR" dirty="0" smtClean="0"/>
              <a:t>locais;</a:t>
            </a:r>
          </a:p>
          <a:p>
            <a:pPr lvl="2"/>
            <a:r>
              <a:rPr lang="pt-BR" dirty="0" smtClean="0"/>
              <a:t>Desenvolvimento de campanhas </a:t>
            </a:r>
            <a:r>
              <a:rPr lang="pt-BR" dirty="0"/>
              <a:t>de conscientização e educação sobre esses </a:t>
            </a:r>
            <a:r>
              <a:rPr lang="pt-BR" dirty="0" smtClean="0"/>
              <a:t>medicamentos;</a:t>
            </a:r>
          </a:p>
          <a:p>
            <a:pPr lvl="2"/>
            <a:r>
              <a:rPr lang="pt-BR" dirty="0" smtClean="0"/>
              <a:t>Criar </a:t>
            </a:r>
            <a:r>
              <a:rPr lang="pt-BR" dirty="0"/>
              <a:t>Programas de </a:t>
            </a:r>
            <a:r>
              <a:rPr lang="pt-BR" dirty="0" smtClean="0"/>
              <a:t>Fidelização do cliente ofertando descontos para esses medicamentos;</a:t>
            </a:r>
          </a:p>
          <a:p>
            <a:pPr lvl="2"/>
            <a:r>
              <a:rPr lang="pt-BR" dirty="0" smtClean="0"/>
              <a:t>Criar centros de distribuição próximos a estes estados para facilitar o transporte dos medicamentos.</a:t>
            </a:r>
          </a:p>
          <a:p>
            <a:pPr lvl="2"/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742656" y="1852296"/>
            <a:ext cx="3740944" cy="2198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 smtClean="0"/>
              <a:t>Medicamentos não-antimicrobiano mais vendido</a:t>
            </a:r>
          </a:p>
          <a:p>
            <a:pPr lvl="1"/>
            <a:r>
              <a:rPr lang="pt-BR" dirty="0" smtClean="0"/>
              <a:t>OXALATO </a:t>
            </a:r>
            <a:r>
              <a:rPr lang="pt-BR" dirty="0"/>
              <a:t>DE ESCITALOPRAM</a:t>
            </a:r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401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Análise de Vendas Farmacêuticas</vt:lpstr>
      <vt:lpstr>Metodologia e Preparação de Dados</vt:lpstr>
      <vt:lpstr>Tendências de Vendas por Região e Tempo</vt:lpstr>
      <vt:lpstr>Perfil do Consumidor (medicamentos antimicrobianos)</vt:lpstr>
      <vt:lpstr>Insights e 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Farmacêuticas</dc:title>
  <dc:creator>Usuário</dc:creator>
  <cp:lastModifiedBy>Usuário</cp:lastModifiedBy>
  <cp:revision>9</cp:revision>
  <dcterms:created xsi:type="dcterms:W3CDTF">2023-09-04T02:03:23Z</dcterms:created>
  <dcterms:modified xsi:type="dcterms:W3CDTF">2023-09-05T21:51:03Z</dcterms:modified>
</cp:coreProperties>
</file>