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E5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4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47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3275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099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130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63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361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42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70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34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08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62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32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15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28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0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063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de Vendas Farmacêuticas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Uma visão geral das vendas de </a:t>
            </a:r>
            <a:r>
              <a:rPr lang="pt-BR" dirty="0" smtClean="0"/>
              <a:t>medicamentos ref. </a:t>
            </a:r>
            <a:r>
              <a:rPr lang="pt-BR" dirty="0" err="1" smtClean="0"/>
              <a:t>nov</a:t>
            </a:r>
            <a:r>
              <a:rPr lang="pt-BR" dirty="0" smtClean="0"/>
              <a:t>/2021</a:t>
            </a:r>
          </a:p>
        </p:txBody>
      </p:sp>
    </p:spTree>
    <p:extLst>
      <p:ext uri="{BB962C8B-B14F-4D97-AF65-F5344CB8AC3E}">
        <p14:creationId xmlns:p14="http://schemas.microsoft.com/office/powerpoint/2010/main" val="1883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55400" cy="1017588"/>
          </a:xfrm>
        </p:spPr>
        <p:txBody>
          <a:bodyPr/>
          <a:lstStyle/>
          <a:p>
            <a:r>
              <a:rPr lang="pt-BR" dirty="0"/>
              <a:t>Metodologia e Preparação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485900"/>
            <a:ext cx="6108700" cy="51308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ANO_VENDA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Ano da venda do medicamento.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MES_VENDA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Mês da venda do medicamento.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UF_VENDA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Unidade Federativa do endereço da farmácia ou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drogaria.</a:t>
            </a:r>
            <a:endParaRPr 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MUNICIPIO_VENDA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Município do endereço da farmácia ou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drogaria.</a:t>
            </a:r>
            <a:endParaRPr 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PRINCIPIO_ATIVO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Nome do princípio ativo do medicamento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industrializado.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DESCRICAO_APRESENTACAO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modo como um medicamento é apresentado na embalagem.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QTD_VENDIDA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Quantidade vendida de caixas ou frascos do medicamento.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UNIDADE_MEDIDA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Indica se a quantidade vendida do medicamento foi de caixas ou frascos.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CONSELHO_PRESCRITOR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Conselho de Classe do profissional que prescreveu o medicamento vendido.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UF_CONSELHO_PRESCRITOR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Unidade Federativa do Conselho de Classe do profissional que prescreveu o medicamento vendido.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TIPO_RECEITUARIO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Tipo de receituário utilizado na prescrição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CID10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Classificação Internacional de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Doença.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pt-BR" sz="13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SEXO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Sexo do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paciente. </a:t>
            </a:r>
            <a:r>
              <a:rPr lang="pt-BR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Valor numérico que representa a idade do paciente, em meses ou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anos.</a:t>
            </a:r>
            <a:r>
              <a:rPr lang="pt-BR" sz="1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UNIDADE_IDADE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Unidade de medida da idade do paciente, que pode ser em meses ou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anos. </a:t>
            </a:r>
            <a:r>
              <a:rPr lang="pt-BR" sz="1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pt-BR" sz="1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Aplicável </a:t>
            </a:r>
            <a:r>
              <a:rPr lang="pt-BR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 a </a:t>
            </a:r>
            <a:r>
              <a:rPr lang="pt-BR" sz="1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medicamentos antimicrobianos</a:t>
            </a:r>
            <a:endParaRPr lang="pt-BR" sz="13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81000" y="1136978"/>
            <a:ext cx="610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Dicionário de Dados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591298" y="1136978"/>
            <a:ext cx="524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Tratamento dos Dados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35000"/>
              </p:ext>
            </p:extLst>
          </p:nvPr>
        </p:nvGraphicFramePr>
        <p:xfrm>
          <a:off x="6591299" y="1551920"/>
          <a:ext cx="5245101" cy="1323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3942">
                  <a:extLst>
                    <a:ext uri="{9D8B030D-6E8A-4147-A177-3AD203B41FA5}">
                      <a16:colId xmlns:a16="http://schemas.microsoft.com/office/drawing/2014/main" val="2518712335"/>
                    </a:ext>
                  </a:extLst>
                </a:gridCol>
                <a:gridCol w="1709515">
                  <a:extLst>
                    <a:ext uri="{9D8B030D-6E8A-4147-A177-3AD203B41FA5}">
                      <a16:colId xmlns:a16="http://schemas.microsoft.com/office/drawing/2014/main" val="2016593430"/>
                    </a:ext>
                  </a:extLst>
                </a:gridCol>
                <a:gridCol w="1411644">
                  <a:extLst>
                    <a:ext uri="{9D8B030D-6E8A-4147-A177-3AD203B41FA5}">
                      <a16:colId xmlns:a16="http://schemas.microsoft.com/office/drawing/2014/main" val="316725617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Variáveis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Dados Faltantes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Tratamento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8062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PRINCIPIO_ATIVO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dirty="0" smtClean="0"/>
                        <a:t>381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"Não informado"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79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CID10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dirty="0" smtClean="0"/>
                        <a:t>199796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DROP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52657"/>
                  </a:ext>
                </a:extLst>
              </a:tr>
              <a:tr h="1181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dirty="0" smtClean="0"/>
                        <a:t>68884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2273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IDADE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dirty="0" smtClean="0"/>
                        <a:t>68884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2755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UNIDADE_IDADE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dirty="0" smtClean="0"/>
                        <a:t>68884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503960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4243"/>
              </p:ext>
            </p:extLst>
          </p:nvPr>
        </p:nvGraphicFramePr>
        <p:xfrm>
          <a:off x="6591299" y="2908300"/>
          <a:ext cx="5245101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0360">
                  <a:extLst>
                    <a:ext uri="{9D8B030D-6E8A-4147-A177-3AD203B41FA5}">
                      <a16:colId xmlns:a16="http://schemas.microsoft.com/office/drawing/2014/main" val="3640057470"/>
                    </a:ext>
                  </a:extLst>
                </a:gridCol>
                <a:gridCol w="1719434">
                  <a:extLst>
                    <a:ext uri="{9D8B030D-6E8A-4147-A177-3AD203B41FA5}">
                      <a16:colId xmlns:a16="http://schemas.microsoft.com/office/drawing/2014/main" val="2083664567"/>
                    </a:ext>
                  </a:extLst>
                </a:gridCol>
                <a:gridCol w="1405307">
                  <a:extLst>
                    <a:ext uri="{9D8B030D-6E8A-4147-A177-3AD203B41FA5}">
                      <a16:colId xmlns:a16="http://schemas.microsoft.com/office/drawing/2014/main" val="291212227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Variáveis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Tratamento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1606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SEXO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53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UNIDADE_IDADE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1711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TIPO_RECEITUARIO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9413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IDADE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0538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UNIDADE_IDADE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6629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ANO_VENDA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2476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MES_VENDA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065304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074939"/>
              </p:ext>
            </p:extLst>
          </p:nvPr>
        </p:nvGraphicFramePr>
        <p:xfrm>
          <a:off x="6591298" y="4683780"/>
          <a:ext cx="5245102" cy="1932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0360">
                  <a:extLst>
                    <a:ext uri="{9D8B030D-6E8A-4147-A177-3AD203B41FA5}">
                      <a16:colId xmlns:a16="http://schemas.microsoft.com/office/drawing/2014/main" val="594539183"/>
                    </a:ext>
                  </a:extLst>
                </a:gridCol>
                <a:gridCol w="1719435">
                  <a:extLst>
                    <a:ext uri="{9D8B030D-6E8A-4147-A177-3AD203B41FA5}">
                      <a16:colId xmlns:a16="http://schemas.microsoft.com/office/drawing/2014/main" val="2141017512"/>
                    </a:ext>
                  </a:extLst>
                </a:gridCol>
                <a:gridCol w="1405307">
                  <a:extLst>
                    <a:ext uri="{9D8B030D-6E8A-4147-A177-3AD203B41FA5}">
                      <a16:colId xmlns:a16="http://schemas.microsoft.com/office/drawing/2014/main" val="1345672149"/>
                    </a:ext>
                  </a:extLst>
                </a:gridCol>
              </a:tblGrid>
              <a:tr h="3221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Variáveis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Identificação Outliers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Tratamento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394372"/>
                  </a:ext>
                </a:extLst>
              </a:tr>
              <a:tr h="8053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IDADE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Boxplot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36340"/>
                  </a:ext>
                </a:extLst>
              </a:tr>
              <a:tr h="8053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QTD_VENDIDA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Boxplot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212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67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Tendências de Vendas por Região e Tempo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863850"/>
              </p:ext>
            </p:extLst>
          </p:nvPr>
        </p:nvGraphicFramePr>
        <p:xfrm>
          <a:off x="1230311" y="2192337"/>
          <a:ext cx="2230179" cy="4297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2391">
                  <a:extLst>
                    <a:ext uri="{9D8B030D-6E8A-4147-A177-3AD203B41FA5}">
                      <a16:colId xmlns:a16="http://schemas.microsoft.com/office/drawing/2014/main" val="3417800207"/>
                    </a:ext>
                  </a:extLst>
                </a:gridCol>
                <a:gridCol w="1297788">
                  <a:extLst>
                    <a:ext uri="{9D8B030D-6E8A-4147-A177-3AD203B41FA5}">
                      <a16:colId xmlns:a16="http://schemas.microsoft.com/office/drawing/2014/main" val="2766713762"/>
                    </a:ext>
                  </a:extLst>
                </a:gridCol>
              </a:tblGrid>
              <a:tr h="5134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de Vendas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78697"/>
                  </a:ext>
                </a:extLst>
              </a:tr>
              <a:tr h="4105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RJ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70898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63672"/>
                  </a:ext>
                </a:extLst>
              </a:tr>
              <a:tr h="5647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27470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808679"/>
                  </a:ext>
                </a:extLst>
              </a:tr>
              <a:tr h="4310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15448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451274"/>
                  </a:ext>
                </a:extLst>
              </a:tr>
              <a:tr h="3830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14975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321732"/>
                  </a:ext>
                </a:extLst>
              </a:tr>
              <a:tr h="3701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14291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28534"/>
                  </a:ext>
                </a:extLst>
              </a:tr>
              <a:tr h="3829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11305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08264"/>
                  </a:ext>
                </a:extLst>
              </a:tr>
              <a:tr h="3957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10577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065535"/>
                  </a:ext>
                </a:extLst>
              </a:tr>
              <a:tr h="2819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9741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93858"/>
                  </a:ext>
                </a:extLst>
              </a:tr>
              <a:tr h="2819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7572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07795"/>
                  </a:ext>
                </a:extLst>
              </a:tr>
              <a:tr h="2819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6586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46887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4" y="2195065"/>
            <a:ext cx="6729004" cy="42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do </a:t>
            </a:r>
            <a:r>
              <a:rPr lang="pt-BR" dirty="0" smtClean="0"/>
              <a:t>Consumidor </a:t>
            </a:r>
            <a:r>
              <a:rPr lang="pt-BR" sz="1800" dirty="0" smtClean="0"/>
              <a:t>(medicamentos antimicrobianos)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77" y="1853245"/>
            <a:ext cx="5637873" cy="43338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355" y="1853245"/>
            <a:ext cx="573106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Insights e Próximos Passos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2111" y="1852296"/>
            <a:ext cx="4256089" cy="2198052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 smtClean="0"/>
              <a:t>TOP 3 Medicamentos Antimicrobianos mais vendidos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AZITROMICINA </a:t>
            </a:r>
            <a:r>
              <a:rPr lang="pt-BR" dirty="0" smtClean="0"/>
              <a:t>DI-HIDRATADA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AMOXICILINA TRI-HIDRATADA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AMOXICILINA </a:t>
            </a:r>
            <a:r>
              <a:rPr lang="pt-BR" dirty="0"/>
              <a:t>TRI-HIDRATADA + CLAVULANATO DE </a:t>
            </a:r>
            <a:r>
              <a:rPr lang="pt-BR" dirty="0" smtClean="0"/>
              <a:t>POTÁSSIO</a:t>
            </a:r>
          </a:p>
          <a:p>
            <a:pPr lvl="1"/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585200" y="1853248"/>
            <a:ext cx="3149600" cy="2198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b="1" dirty="0" smtClean="0"/>
              <a:t>TOP 3 Estados que mais vendem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Rio de Janeiro</a:t>
            </a:r>
            <a:endParaRPr lang="pt-BR" dirty="0" smtClean="0"/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São Paulo</a:t>
            </a:r>
            <a:endParaRPr lang="pt-BR" dirty="0" smtClean="0"/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Santa Catarina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92111" y="4140200"/>
            <a:ext cx="11342689" cy="2298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spcBef>
                <a:spcPts val="1800"/>
              </a:spcBef>
              <a:buNone/>
            </a:pPr>
            <a:r>
              <a:rPr lang="pt-BR" b="1" dirty="0" smtClean="0"/>
              <a:t>Propostas</a:t>
            </a:r>
          </a:p>
          <a:p>
            <a:pPr lvl="2"/>
            <a:r>
              <a:rPr lang="pt-BR" dirty="0" smtClean="0"/>
              <a:t>Realizar parcerias </a:t>
            </a:r>
            <a:r>
              <a:rPr lang="pt-BR" dirty="0"/>
              <a:t>com redes de farmácias </a:t>
            </a:r>
            <a:r>
              <a:rPr lang="pt-BR" dirty="0" smtClean="0"/>
              <a:t>locais;</a:t>
            </a:r>
          </a:p>
          <a:p>
            <a:pPr lvl="2"/>
            <a:r>
              <a:rPr lang="pt-BR" dirty="0" smtClean="0"/>
              <a:t>Desenvolvimento de campanhas </a:t>
            </a:r>
            <a:r>
              <a:rPr lang="pt-BR" dirty="0"/>
              <a:t>de conscientização e educação sobre esses </a:t>
            </a:r>
            <a:r>
              <a:rPr lang="pt-BR" dirty="0" smtClean="0"/>
              <a:t>medicamentos;</a:t>
            </a:r>
          </a:p>
          <a:p>
            <a:pPr lvl="2"/>
            <a:r>
              <a:rPr lang="pt-BR" dirty="0" smtClean="0"/>
              <a:t>Criar </a:t>
            </a:r>
            <a:r>
              <a:rPr lang="pt-BR" dirty="0"/>
              <a:t>Programas de </a:t>
            </a:r>
            <a:r>
              <a:rPr lang="pt-BR" dirty="0" smtClean="0"/>
              <a:t>Fidelização do cliente ofertando descontos para esses medicamentos;</a:t>
            </a:r>
          </a:p>
          <a:p>
            <a:pPr lvl="2"/>
            <a:r>
              <a:rPr lang="pt-BR" dirty="0" smtClean="0"/>
              <a:t>Criar centros de distribuição próximos a estes estados para facilitar o transporte dos medicamentos.</a:t>
            </a:r>
          </a:p>
          <a:p>
            <a:pPr lvl="2"/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742656" y="1852296"/>
            <a:ext cx="3740944" cy="2198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b="1" dirty="0" smtClean="0"/>
              <a:t>Medicamentos não-antimicrobiano mais vendido</a:t>
            </a:r>
          </a:p>
          <a:p>
            <a:pPr lvl="1"/>
            <a:r>
              <a:rPr lang="pt-BR" dirty="0" smtClean="0"/>
              <a:t>OXALATO </a:t>
            </a:r>
            <a:r>
              <a:rPr lang="pt-BR" dirty="0"/>
              <a:t>DE ESCITALOPRAM</a:t>
            </a:r>
            <a:endParaRPr lang="pt-BR" b="1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0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384</Words>
  <Application>Microsoft Office PowerPoint</Application>
  <PresentationFormat>Widescreen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</vt:lpstr>
      <vt:lpstr>Análise de Vendas Farmacêuticas</vt:lpstr>
      <vt:lpstr>Metodologia e Preparação de Dados</vt:lpstr>
      <vt:lpstr>Tendências de Vendas por Região e Tempo</vt:lpstr>
      <vt:lpstr>Perfil do Consumidor (medicamentos antimicrobianos)</vt:lpstr>
      <vt:lpstr>Insights e Próximos Passos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Vendas Farmacêuticas</dc:title>
  <dc:creator>Usuário</dc:creator>
  <cp:lastModifiedBy>Usuário</cp:lastModifiedBy>
  <cp:revision>11</cp:revision>
  <dcterms:created xsi:type="dcterms:W3CDTF">2023-09-04T02:03:23Z</dcterms:created>
  <dcterms:modified xsi:type="dcterms:W3CDTF">2023-09-06T01:37:34Z</dcterms:modified>
</cp:coreProperties>
</file>