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8" r:id="rId2"/>
    <p:sldMasterId id="2147483686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Black" pitchFamily="2" charset="0"/>
      <p:regular r:id="rId37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Ko0Bsui5O5ND8R+cpsKQHVIjs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1770d391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71770d391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71770d39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71770d39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71770d3910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71770d3910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1770d39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1770d39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1770d39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71770d39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13578b69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13578b69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13578b6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713578b6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71770d39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71770d39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71770d391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71770d391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5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8" name="Google Shape;18;p15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15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5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5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8" name="Google Shape;88;p28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9" name="Google Shape;109;p31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50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32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8" name="Google Shape;118;p32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19" name="Google Shape;119;p32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34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35" name="Google Shape;135;p34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53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3" name="Google Shape;143;p35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1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0" name="Google Shape;150;p36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 rot="5400000">
            <a:off x="5623453" y="1862664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1"/>
          </p:nvPr>
        </p:nvSpPr>
        <p:spPr>
          <a:xfrm rot="5400000">
            <a:off x="1923783" y="-215635"/>
            <a:ext cx="3670301" cy="557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7" name="Google Shape;157;p37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71" name="Google Shape;171;p17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3" name="Google Shape;173;p1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0" name="Google Shape;180;p17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8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4" name="Google Shape;194;p39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40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2" name="Google Shape;212;p41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8" name="Google Shape;218;p42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0" name="Google Shape;230;p44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5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6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7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51" name="Google Shape;251;p47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50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4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48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48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261" name="Google Shape;261;p48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9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4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0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76" name="Google Shape;276;p50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277" name="Google Shape;277;p50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53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5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5" name="Google Shape;285;p51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5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2" name="Google Shape;292;p52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>
            <a:spLocks noGrp="1"/>
          </p:cNvSpPr>
          <p:nvPr>
            <p:ph type="title"/>
          </p:nvPr>
        </p:nvSpPr>
        <p:spPr>
          <a:xfrm rot="5400000">
            <a:off x="5623453" y="1862664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3"/>
          <p:cNvSpPr txBox="1">
            <a:spLocks noGrp="1"/>
          </p:cNvSpPr>
          <p:nvPr>
            <p:ph type="body" idx="1"/>
          </p:nvPr>
        </p:nvSpPr>
        <p:spPr>
          <a:xfrm rot="5400000">
            <a:off x="1923783" y="-215635"/>
            <a:ext cx="3670301" cy="557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5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9" name="Google Shape;299;p53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4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317" name="Google Shape;317;p54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54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9" name="Google Shape;319;p54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54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54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26" name="Google Shape;326;p54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55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6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40" name="Google Shape;340;p56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57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5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58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354" name="Google Shape;354;p58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5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5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5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8" name="Google Shape;358;p58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5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5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64" name="Google Shape;364;p59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0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60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369" name="Google Shape;369;p6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6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72" name="Google Shape;372;p60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1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61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377" name="Google Shape;377;p6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6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2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384" name="Google Shape;384;p6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6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6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93" name="Google Shape;393;p63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64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50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6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64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02" name="Google Shape;402;p6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03" name="Google Shape;403;p64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6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6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3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6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66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6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7" name="Google Shape;417;p66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18" name="Google Shape;418;p66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19" name="Google Shape;419;p66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7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67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53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6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6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27" name="Google Shape;427;p67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68"/>
          <p:cNvSpPr txBox="1">
            <a:spLocks noGrp="1"/>
          </p:cNvSpPr>
          <p:nvPr>
            <p:ph type="body" idx="1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6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6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34" name="Google Shape;434;p68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>
            <a:spLocks noGrp="1"/>
          </p:cNvSpPr>
          <p:nvPr>
            <p:ph type="title"/>
          </p:nvPr>
        </p:nvSpPr>
        <p:spPr>
          <a:xfrm rot="5400000">
            <a:off x="5623453" y="1862664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69"/>
          <p:cNvSpPr txBox="1">
            <a:spLocks noGrp="1"/>
          </p:cNvSpPr>
          <p:nvPr>
            <p:ph type="body" idx="1"/>
          </p:nvPr>
        </p:nvSpPr>
        <p:spPr>
          <a:xfrm rot="5400000">
            <a:off x="1923783" y="-215635"/>
            <a:ext cx="3670301" cy="557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38" name="Google Shape;438;p6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6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41" name="Google Shape;441;p69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" name="Google Shape;56;p24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5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4" name="Google Shape;74;p26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0" name="Google Shape;80;p27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7" name="Google Shape;7;p14" descr="HD-PanelConten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4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4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004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813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18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6230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5276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160" name="Google Shape;160;p16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2" name="Google Shape;162;p16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6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004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813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18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6230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5276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8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302" name="Google Shape;302;p18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4" name="Google Shape;304;p18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8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004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813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18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6230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5276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</a:pPr>
            <a:r>
              <a:rPr lang="en-GB"/>
              <a:t>Movie </a:t>
            </a:r>
            <a:endParaRPr/>
          </a:p>
        </p:txBody>
      </p:sp>
      <p:sp>
        <p:nvSpPr>
          <p:cNvPr id="447" name="Google Shape;447;p1"/>
          <p:cNvSpPr txBox="1">
            <a:spLocks noGrp="1"/>
          </p:cNvSpPr>
          <p:nvPr>
            <p:ph type="subTitle" idx="1"/>
          </p:nvPr>
        </p:nvSpPr>
        <p:spPr>
          <a:xfrm>
            <a:off x="2019299" y="27540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</a:pPr>
            <a:r>
              <a:rPr lang="en-GB" sz="4050">
                <a:solidFill>
                  <a:srgbClr val="262626"/>
                </a:solidFill>
              </a:rPr>
              <a:t>Recommendation</a:t>
            </a:r>
            <a:endParaRPr sz="4050">
              <a:solidFill>
                <a:srgbClr val="262626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811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1770d3910_0_24"/>
          <p:cNvSpPr txBox="1"/>
          <p:nvPr/>
        </p:nvSpPr>
        <p:spPr>
          <a:xfrm>
            <a:off x="719225" y="719225"/>
            <a:ext cx="411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Garamond"/>
                <a:ea typeface="Garamond"/>
                <a:cs typeface="Garamond"/>
                <a:sym typeface="Garamond"/>
              </a:rPr>
              <a:t>Bags of words</a:t>
            </a:r>
            <a:endParaRPr sz="22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6" name="Google Shape;526;g171770d3910_0_24"/>
          <p:cNvSpPr txBox="1"/>
          <p:nvPr/>
        </p:nvSpPr>
        <p:spPr>
          <a:xfrm>
            <a:off x="632050" y="1198825"/>
            <a:ext cx="6963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Garamond"/>
                <a:ea typeface="Garamond"/>
                <a:cs typeface="Garamond"/>
                <a:sym typeface="Garamond"/>
              </a:rPr>
              <a:t>[‘action’, ‘comedy’, ‘crime’, ‘drama’, ‘thriller’]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Garamond"/>
                <a:ea typeface="Garamond"/>
                <a:cs typeface="Garamond"/>
                <a:sym typeface="Garamond"/>
              </a:rPr>
              <a:t>Then we get a matrix of size 2 X 5, where D=2, N=5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Garamond"/>
                <a:ea typeface="Garamond"/>
                <a:cs typeface="Garamond"/>
                <a:sym typeface="Garamond"/>
              </a:rPr>
              <a:t>The matrix M of size 2 X 5 will be represented as: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27" name="Google Shape;527;g171770d391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925" y="2732675"/>
            <a:ext cx="51720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1770d3910_0_21"/>
          <p:cNvSpPr txBox="1"/>
          <p:nvPr/>
        </p:nvSpPr>
        <p:spPr>
          <a:xfrm>
            <a:off x="621150" y="741000"/>
            <a:ext cx="524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Garamond"/>
                <a:ea typeface="Garamond"/>
                <a:cs typeface="Garamond"/>
                <a:sym typeface="Garamond"/>
              </a:rPr>
              <a:t>TF-IDF Vectorizer 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33" name="Google Shape;533;g171770d391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75" y="1517450"/>
            <a:ext cx="3282199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171770d3910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25" y="1465063"/>
            <a:ext cx="3824924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171770d3910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150" y="3054075"/>
            <a:ext cx="2800599" cy="15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>
            <a:spLocks noGrp="1"/>
          </p:cNvSpPr>
          <p:nvPr>
            <p:ph type="title"/>
          </p:nvPr>
        </p:nvSpPr>
        <p:spPr>
          <a:xfrm>
            <a:off x="479475" y="1759963"/>
            <a:ext cx="294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 b="1">
                <a:solidFill>
                  <a:srgbClr val="273239"/>
                </a:solidFill>
                <a:highlight>
                  <a:srgbClr val="FFFFFF"/>
                </a:highlight>
              </a:rPr>
              <a:t>Streamlit </a:t>
            </a:r>
            <a:endParaRPr sz="3500" b="1"/>
          </a:p>
        </p:txBody>
      </p:sp>
      <p:sp>
        <p:nvSpPr>
          <p:cNvPr id="541" name="Google Shape;541;p8"/>
          <p:cNvSpPr txBox="1">
            <a:spLocks noGrp="1"/>
          </p:cNvSpPr>
          <p:nvPr>
            <p:ph type="body" idx="1"/>
          </p:nvPr>
        </p:nvSpPr>
        <p:spPr>
          <a:xfrm>
            <a:off x="479475" y="2571750"/>
            <a:ext cx="74829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GB" sz="20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an open source app framework in python language. It helps us create beautiful web-apps for data science and machine learning in a little time. It is compatible with major python libraries such as scikit-learn, keras, pytorch, latex, numpy, pandas and  matplotlib</a:t>
            </a:r>
            <a:endParaRPr sz="1900"/>
          </a:p>
        </p:txBody>
      </p:sp>
      <p:sp>
        <p:nvSpPr>
          <p:cNvPr id="542" name="Google Shape;542;p8"/>
          <p:cNvSpPr txBox="1"/>
          <p:nvPr/>
        </p:nvSpPr>
        <p:spPr>
          <a:xfrm>
            <a:off x="479475" y="751925"/>
            <a:ext cx="3225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-API  </a:t>
            </a:r>
            <a:endParaRPr sz="27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-Flask</a:t>
            </a:r>
            <a:endParaRPr sz="27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"/>
          <p:cNvPicPr preferRelativeResize="0"/>
          <p:nvPr/>
        </p:nvPicPr>
        <p:blipFill rotWithShape="1">
          <a:blip r:embed="rId3">
            <a:alphaModFix/>
          </a:blip>
          <a:srcRect l="-4297" t="-9696" b="119"/>
          <a:stretch/>
        </p:blipFill>
        <p:spPr>
          <a:xfrm>
            <a:off x="658425" y="326325"/>
            <a:ext cx="7947176" cy="41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171770d3910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" y="381400"/>
            <a:ext cx="8162051" cy="4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71770d3910_0_13"/>
          <p:cNvSpPr txBox="1"/>
          <p:nvPr/>
        </p:nvSpPr>
        <p:spPr>
          <a:xfrm>
            <a:off x="839100" y="1024350"/>
            <a:ext cx="72033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0" b="1">
                <a:latin typeface="Garamond"/>
                <a:ea typeface="Garamond"/>
                <a:cs typeface="Garamond"/>
                <a:sym typeface="Garamond"/>
              </a:rPr>
              <a:t>Questions</a:t>
            </a:r>
            <a:endParaRPr sz="12500" b="1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1770d3910_0_10"/>
          <p:cNvSpPr txBox="1"/>
          <p:nvPr/>
        </p:nvSpPr>
        <p:spPr>
          <a:xfrm>
            <a:off x="1601900" y="1166000"/>
            <a:ext cx="77154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300" b="1">
                <a:latin typeface="Garamond"/>
                <a:ea typeface="Garamond"/>
                <a:cs typeface="Garamond"/>
                <a:sym typeface="Garamond"/>
              </a:rPr>
              <a:t>Thank you </a:t>
            </a:r>
            <a:endParaRPr sz="8300"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"/>
          <p:cNvGrpSpPr/>
          <p:nvPr/>
        </p:nvGrpSpPr>
        <p:grpSpPr>
          <a:xfrm>
            <a:off x="0" y="275479"/>
            <a:ext cx="9144000" cy="438750"/>
            <a:chOff x="0" y="1155680"/>
            <a:chExt cx="9144000" cy="585000"/>
          </a:xfrm>
        </p:grpSpPr>
        <p:sp>
          <p:nvSpPr>
            <p:cNvPr id="453" name="Google Shape;453;p2"/>
            <p:cNvSpPr txBox="1"/>
            <p:nvPr/>
          </p:nvSpPr>
          <p:spPr>
            <a:xfrm>
              <a:off x="0" y="1155680"/>
              <a:ext cx="9144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50"/>
                <a:buFont typeface="Arial"/>
                <a:buNone/>
              </a:pPr>
              <a:r>
                <a:rPr lang="en-GB" sz="2250" b="1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Problem and solution 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 rot="5400000" flipH="1">
              <a:off x="73576" y="1138097"/>
              <a:ext cx="303488" cy="45063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7F7F7F"/>
                </a:gs>
                <a:gs pos="100000">
                  <a:srgbClr val="26262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5" name="Google Shape;4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7512" y="2133000"/>
            <a:ext cx="1908975" cy="12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"/>
          <p:cNvSpPr txBox="1"/>
          <p:nvPr/>
        </p:nvSpPr>
        <p:spPr>
          <a:xfrm>
            <a:off x="1836420" y="2264014"/>
            <a:ext cx="1257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D4320E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"/>
          <p:cNvSpPr txBox="1"/>
          <p:nvPr/>
        </p:nvSpPr>
        <p:spPr>
          <a:xfrm>
            <a:off x="1981199" y="2679154"/>
            <a:ext cx="163631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Problem- people wasting a lot of time trying to search for movies of the same genre or have similar plot</a:t>
            </a:r>
            <a:endParaRPr/>
          </a:p>
        </p:txBody>
      </p:sp>
      <p:sp>
        <p:nvSpPr>
          <p:cNvPr id="458" name="Google Shape;458;p2"/>
          <p:cNvSpPr txBox="1"/>
          <p:nvPr/>
        </p:nvSpPr>
        <p:spPr>
          <a:xfrm>
            <a:off x="5526486" y="2218295"/>
            <a:ext cx="14381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"/>
          <p:cNvSpPr txBox="1"/>
          <p:nvPr/>
        </p:nvSpPr>
        <p:spPr>
          <a:xfrm>
            <a:off x="5526487" y="2736937"/>
            <a:ext cx="17734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Introducing the recommendation system that will help people finding movies of similar genre by entering the movie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"/>
          <p:cNvSpPr/>
          <p:nvPr/>
        </p:nvSpPr>
        <p:spPr>
          <a:xfrm>
            <a:off x="999990" y="1477631"/>
            <a:ext cx="4396050" cy="905668"/>
          </a:xfrm>
          <a:prstGeom prst="homePlate">
            <a:avLst>
              <a:gd name="adj" fmla="val 50000"/>
            </a:avLst>
          </a:prstGeom>
          <a:solidFill>
            <a:srgbClr val="B45F0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</a:t>
            </a:r>
            <a:r>
              <a:rPr lang="en-GB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</a:t>
            </a: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"/>
          <p:cNvSpPr txBox="1"/>
          <p:nvPr/>
        </p:nvSpPr>
        <p:spPr>
          <a:xfrm>
            <a:off x="808800" y="767474"/>
            <a:ext cx="45873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Roboto Black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Types of recommendation system</a:t>
            </a:r>
            <a:endParaRPr sz="2200"/>
          </a:p>
        </p:txBody>
      </p:sp>
      <p:grpSp>
        <p:nvGrpSpPr>
          <p:cNvPr id="466" name="Google Shape;466;p3"/>
          <p:cNvGrpSpPr/>
          <p:nvPr/>
        </p:nvGrpSpPr>
        <p:grpSpPr>
          <a:xfrm>
            <a:off x="1385905" y="2472690"/>
            <a:ext cx="4396154" cy="905608"/>
            <a:chOff x="785447" y="2855953"/>
            <a:chExt cx="5861538" cy="1207478"/>
          </a:xfrm>
        </p:grpSpPr>
        <p:sp>
          <p:nvSpPr>
            <p:cNvPr id="467" name="Google Shape;467;p3"/>
            <p:cNvSpPr/>
            <p:nvPr/>
          </p:nvSpPr>
          <p:spPr>
            <a:xfrm>
              <a:off x="785447" y="2855953"/>
              <a:ext cx="5861538" cy="1207478"/>
            </a:xfrm>
            <a:prstGeom prst="homePlat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GB" sz="1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 based </a:t>
              </a:r>
              <a:r>
                <a:rPr lang="en-GB" sz="1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filtering</a:t>
              </a:r>
              <a:endParaRPr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"/>
            <p:cNvSpPr txBox="1"/>
            <p:nvPr/>
          </p:nvSpPr>
          <p:spPr>
            <a:xfrm flipH="1">
              <a:off x="6036933" y="3059578"/>
              <a:ext cx="237600" cy="348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15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3"/>
          <p:cNvSpPr/>
          <p:nvPr/>
        </p:nvSpPr>
        <p:spPr>
          <a:xfrm>
            <a:off x="1730326" y="3630077"/>
            <a:ext cx="4396154" cy="905609"/>
          </a:xfrm>
          <a:prstGeom prst="homePlate">
            <a:avLst>
              <a:gd name="adj" fmla="val 50000"/>
            </a:avLst>
          </a:prstGeom>
          <a:solidFill>
            <a:srgbClr val="B45F0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Hybrid   approach</a:t>
            </a:r>
            <a:endParaRPr sz="1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0" y="381400"/>
            <a:ext cx="8390874" cy="4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713578b69f_2_0"/>
          <p:cNvSpPr txBox="1"/>
          <p:nvPr/>
        </p:nvSpPr>
        <p:spPr>
          <a:xfrm>
            <a:off x="577525" y="796350"/>
            <a:ext cx="7028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Content based Filtering</a:t>
            </a:r>
            <a:endParaRPr sz="29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0" name="Google Shape;480;g1713578b69f_2_0"/>
          <p:cNvSpPr txBox="1"/>
          <p:nvPr/>
        </p:nvSpPr>
        <p:spPr>
          <a:xfrm>
            <a:off x="860875" y="1427550"/>
            <a:ext cx="646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Recommend item similar to those a user</a:t>
            </a:r>
            <a:endParaRPr sz="24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Has liked in the past </a:t>
            </a:r>
            <a:endParaRPr sz="24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1713578b69f_2_0"/>
          <p:cNvSpPr/>
          <p:nvPr/>
        </p:nvSpPr>
        <p:spPr>
          <a:xfrm>
            <a:off x="860875" y="2523851"/>
            <a:ext cx="1644000" cy="767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Document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collection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cxnSp>
        <p:nvCxnSpPr>
          <p:cNvPr id="482" name="Google Shape;482;g1713578b69f_2_0"/>
          <p:cNvCxnSpPr>
            <a:stCxn id="481" idx="3"/>
          </p:cNvCxnSpPr>
          <p:nvPr/>
        </p:nvCxnSpPr>
        <p:spPr>
          <a:xfrm>
            <a:off x="2504875" y="2907401"/>
            <a:ext cx="112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g1713578b69f_2_0"/>
          <p:cNvSpPr/>
          <p:nvPr/>
        </p:nvSpPr>
        <p:spPr>
          <a:xfrm>
            <a:off x="3633082" y="2481231"/>
            <a:ext cx="1644000" cy="505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recommender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1713578b69f_2_0"/>
          <p:cNvSpPr/>
          <p:nvPr/>
        </p:nvSpPr>
        <p:spPr>
          <a:xfrm>
            <a:off x="6587796" y="2430075"/>
            <a:ext cx="1386000" cy="608100"/>
          </a:xfrm>
          <a:prstGeom prst="foldedCorner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Web page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g1713578b69f_2_0"/>
          <p:cNvCxnSpPr>
            <a:stCxn id="483" idx="3"/>
            <a:endCxn id="484" idx="1"/>
          </p:cNvCxnSpPr>
          <p:nvPr/>
        </p:nvCxnSpPr>
        <p:spPr>
          <a:xfrm>
            <a:off x="5277082" y="2733981"/>
            <a:ext cx="131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g1713578b69f_2_0"/>
          <p:cNvSpPr/>
          <p:nvPr/>
        </p:nvSpPr>
        <p:spPr>
          <a:xfrm>
            <a:off x="6383700" y="3620601"/>
            <a:ext cx="1794300" cy="7671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  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     User</a:t>
            </a:r>
            <a:endParaRPr sz="1600" b="1"/>
          </a:p>
        </p:txBody>
      </p:sp>
      <p:cxnSp>
        <p:nvCxnSpPr>
          <p:cNvPr id="487" name="Google Shape;487;g1713578b69f_2_0"/>
          <p:cNvCxnSpPr>
            <a:stCxn id="484" idx="2"/>
            <a:endCxn id="486" idx="0"/>
          </p:cNvCxnSpPr>
          <p:nvPr/>
        </p:nvCxnSpPr>
        <p:spPr>
          <a:xfrm>
            <a:off x="7280796" y="3038175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g1713578b69f_2_0"/>
          <p:cNvCxnSpPr/>
          <p:nvPr/>
        </p:nvCxnSpPr>
        <p:spPr>
          <a:xfrm rot="10800000">
            <a:off x="7565750" y="3001414"/>
            <a:ext cx="10500" cy="6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g1713578b69f_2_0"/>
          <p:cNvSpPr txBox="1"/>
          <p:nvPr/>
        </p:nvSpPr>
        <p:spPr>
          <a:xfrm>
            <a:off x="7576250" y="3196625"/>
            <a:ext cx="956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Garamond"/>
                <a:ea typeface="Garamond"/>
                <a:cs typeface="Garamond"/>
                <a:sym typeface="Garamond"/>
              </a:rPr>
              <a:t>interaction</a:t>
            </a:r>
            <a:endParaRPr sz="13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0" name="Google Shape;490;g1713578b69f_2_0"/>
          <p:cNvSpPr/>
          <p:nvPr/>
        </p:nvSpPr>
        <p:spPr>
          <a:xfrm>
            <a:off x="3353775" y="3585950"/>
            <a:ext cx="2159700" cy="8364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User Profile</a:t>
            </a:r>
            <a:endParaRPr sz="1600" b="1"/>
          </a:p>
        </p:txBody>
      </p:sp>
      <p:cxnSp>
        <p:nvCxnSpPr>
          <p:cNvPr id="491" name="Google Shape;491;g1713578b69f_2_0"/>
          <p:cNvCxnSpPr>
            <a:stCxn id="486" idx="2"/>
            <a:endCxn id="490" idx="6"/>
          </p:cNvCxnSpPr>
          <p:nvPr/>
        </p:nvCxnSpPr>
        <p:spPr>
          <a:xfrm rot="10800000">
            <a:off x="5513400" y="4004151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1713578b69f_2_0"/>
          <p:cNvSpPr txBox="1"/>
          <p:nvPr/>
        </p:nvSpPr>
        <p:spPr>
          <a:xfrm>
            <a:off x="5454283" y="4040688"/>
            <a:ext cx="9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aramond"/>
                <a:ea typeface="Garamond"/>
                <a:cs typeface="Garamond"/>
                <a:sym typeface="Garamond"/>
              </a:rPr>
              <a:t>feedback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93" name="Google Shape;493;g1713578b69f_2_0"/>
          <p:cNvCxnSpPr>
            <a:stCxn id="490" idx="0"/>
            <a:endCxn id="483" idx="2"/>
          </p:cNvCxnSpPr>
          <p:nvPr/>
        </p:nvCxnSpPr>
        <p:spPr>
          <a:xfrm rot="10800000" flipH="1">
            <a:off x="4433625" y="2986850"/>
            <a:ext cx="216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g1713578b69f_0_3"/>
          <p:cNvPicPr preferRelativeResize="0"/>
          <p:nvPr/>
        </p:nvPicPr>
        <p:blipFill rotWithShape="1">
          <a:blip r:embed="rId3">
            <a:alphaModFix/>
          </a:blip>
          <a:srcRect t="-17170" b="17170"/>
          <a:stretch/>
        </p:blipFill>
        <p:spPr>
          <a:xfrm>
            <a:off x="474650" y="1067925"/>
            <a:ext cx="8194700" cy="18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1713578b69f_0_3"/>
          <p:cNvPicPr preferRelativeResize="0"/>
          <p:nvPr/>
        </p:nvPicPr>
        <p:blipFill rotWithShape="1">
          <a:blip r:embed="rId4">
            <a:alphaModFix/>
          </a:blip>
          <a:srcRect l="5540" r="-5540"/>
          <a:stretch/>
        </p:blipFill>
        <p:spPr>
          <a:xfrm>
            <a:off x="533950" y="3171100"/>
            <a:ext cx="37367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713578b69f_0_3"/>
          <p:cNvSpPr txBox="1"/>
          <p:nvPr/>
        </p:nvSpPr>
        <p:spPr>
          <a:xfrm>
            <a:off x="533950" y="544850"/>
            <a:ext cx="4892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Garamond"/>
                <a:ea typeface="Garamond"/>
                <a:cs typeface="Garamond"/>
                <a:sym typeface="Garamond"/>
              </a:rPr>
              <a:t>Data  before cleaning </a:t>
            </a:r>
            <a:endParaRPr sz="2600"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171770d391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5" y="1452650"/>
            <a:ext cx="7333975" cy="16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171770d3910_0_5"/>
          <p:cNvSpPr txBox="1"/>
          <p:nvPr/>
        </p:nvSpPr>
        <p:spPr>
          <a:xfrm>
            <a:off x="631900" y="686525"/>
            <a:ext cx="6887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Garamond"/>
                <a:ea typeface="Garamond"/>
                <a:cs typeface="Garamond"/>
                <a:sym typeface="Garamond"/>
              </a:rPr>
              <a:t>Data after cleaning </a:t>
            </a:r>
            <a:endParaRPr sz="2600"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600" b="1"/>
              <a:t>Cosine Similarity </a:t>
            </a:r>
            <a:endParaRPr sz="2600" b="1"/>
          </a:p>
        </p:txBody>
      </p:sp>
      <p:pic>
        <p:nvPicPr>
          <p:cNvPr id="512" name="Google Shape;512;p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76" r="1475"/>
          <a:stretch/>
        </p:blipFill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GB" sz="19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measure of similarity between two sequences of numbers . </a:t>
            </a:r>
            <a:endParaRPr sz="19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GB" sz="19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it used to measure the similarity between the movie entered by user and movies in the data  </a:t>
            </a:r>
            <a:endParaRPr sz="19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9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71770d3910_0_18"/>
          <p:cNvSpPr txBox="1"/>
          <p:nvPr/>
        </p:nvSpPr>
        <p:spPr>
          <a:xfrm>
            <a:off x="480100" y="632050"/>
            <a:ext cx="324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Garamond"/>
                <a:ea typeface="Garamond"/>
                <a:cs typeface="Garamond"/>
                <a:sym typeface="Garamond"/>
              </a:rPr>
              <a:t>Sparse matrix </a:t>
            </a:r>
            <a:endParaRPr sz="26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9" name="Google Shape;519;g171770d3910_0_18"/>
          <p:cNvSpPr txBox="1"/>
          <p:nvPr/>
        </p:nvSpPr>
        <p:spPr>
          <a:xfrm>
            <a:off x="480100" y="1403100"/>
            <a:ext cx="80748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Garamond"/>
                <a:ea typeface="Garamond"/>
                <a:cs typeface="Garamond"/>
                <a:sym typeface="Garamond"/>
              </a:rPr>
              <a:t>Steps of text document:</a:t>
            </a:r>
            <a:endParaRPr sz="1900" b="1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1 — Indexing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2 — Vector 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representation of the document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3 — Creating sparse</a:t>
            </a: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vector for each document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202124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CSR matrix representation requires three arrays:</a:t>
            </a:r>
            <a:endParaRPr sz="1900" b="1">
              <a:solidFill>
                <a:srgbClr val="202124"/>
              </a:solidFill>
              <a:highlight>
                <a:srgbClr val="FFFFFF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Index — [0, 1, 0, 1, 2, 3, 4, 5, 3, 4, 6, 7]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Val- [ 1, 1, 1, 1, 1, 1, 1, 1, 2, 1, 2, 1]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Ptr- [0, 2, 8, 12]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20" name="Google Shape;520;g171770d3910_0_18"/>
          <p:cNvPicPr preferRelativeResize="0"/>
          <p:nvPr/>
        </p:nvPicPr>
        <p:blipFill rotWithShape="1">
          <a:blip r:embed="rId3">
            <a:alphaModFix/>
          </a:blip>
          <a:srcRect l="6367" t="3269" b="-3270"/>
          <a:stretch/>
        </p:blipFill>
        <p:spPr>
          <a:xfrm>
            <a:off x="5372325" y="446775"/>
            <a:ext cx="3365150" cy="1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Garamond</vt:lpstr>
      <vt:lpstr>Roboto Black</vt:lpstr>
      <vt:lpstr>Calibri</vt:lpstr>
      <vt:lpstr>Georgia</vt:lpstr>
      <vt:lpstr>Roboto</vt:lpstr>
      <vt:lpstr>Organic</vt:lpstr>
      <vt:lpstr>2_Organic</vt:lpstr>
      <vt:lpstr>1_Organic</vt:lpstr>
      <vt:lpstr>Movie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Cosine Similarity </vt:lpstr>
      <vt:lpstr>PowerPoint Presentation</vt:lpstr>
      <vt:lpstr>PowerPoint Presentation</vt:lpstr>
      <vt:lpstr>PowerPoint Presentation</vt:lpstr>
      <vt:lpstr>Streamlit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</dc:title>
  <cp:lastModifiedBy>ليليان اسطفانوس يونان شحاته</cp:lastModifiedBy>
  <cp:revision>1</cp:revision>
  <dcterms:modified xsi:type="dcterms:W3CDTF">2023-05-02T06:58:04Z</dcterms:modified>
</cp:coreProperties>
</file>