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70" r:id="rId11"/>
    <p:sldId id="266" r:id="rId12"/>
    <p:sldId id="265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17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66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88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19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84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11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84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86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36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53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96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8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018A74-FE7E-F1E2-44C8-22806ADFA5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CB1A5-5869-912C-4E3A-140B2E0B2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5837094" cy="2802219"/>
          </a:xfrm>
        </p:spPr>
        <p:txBody>
          <a:bodyPr anchor="b">
            <a:normAutofit fontScale="90000"/>
          </a:bodyPr>
          <a:lstStyle/>
          <a:p>
            <a:r>
              <a:rPr lang="es-ES" sz="5400" dirty="0"/>
              <a:t>EL IMPACTO</a:t>
            </a:r>
            <a:br>
              <a:rPr lang="es-ES" sz="5400" dirty="0"/>
            </a:br>
            <a:r>
              <a:rPr lang="es-ES" sz="5400" dirty="0"/>
              <a:t>SOCIOCULTURAL</a:t>
            </a:r>
            <a:br>
              <a:rPr lang="es-ES" sz="5400" dirty="0"/>
            </a:br>
            <a:r>
              <a:rPr lang="es-ES" sz="5400" dirty="0"/>
              <a:t>DE LA 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F22F2-D140-7518-AF0D-5A9D3E729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065146"/>
            <a:ext cx="4023359" cy="1208141"/>
          </a:xfrm>
        </p:spPr>
        <p:txBody>
          <a:bodyPr>
            <a:normAutofit/>
          </a:bodyPr>
          <a:lstStyle/>
          <a:p>
            <a:r>
              <a:rPr lang="es-ES" sz="2000" dirty="0"/>
              <a:t>Lili Casanova de Utrilla</a:t>
            </a:r>
          </a:p>
        </p:txBody>
      </p:sp>
    </p:spTree>
    <p:extLst>
      <p:ext uri="{BB962C8B-B14F-4D97-AF65-F5344CB8AC3E}">
        <p14:creationId xmlns:p14="http://schemas.microsoft.com/office/powerpoint/2010/main" val="1184665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80B7F737-C31C-1567-05AE-C39551EBC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25" y="273084"/>
            <a:ext cx="11706517" cy="6584916"/>
          </a:xfrm>
        </p:spPr>
      </p:pic>
    </p:spTree>
    <p:extLst>
      <p:ext uri="{BB962C8B-B14F-4D97-AF65-F5344CB8AC3E}">
        <p14:creationId xmlns:p14="http://schemas.microsoft.com/office/powerpoint/2010/main" val="1501357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B6EF-5E67-779C-7DB9-19DB21B00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3894"/>
          </a:xfrm>
        </p:spPr>
        <p:txBody>
          <a:bodyPr>
            <a:normAutofit/>
          </a:bodyPr>
          <a:lstStyle/>
          <a:p>
            <a:r>
              <a:rPr lang="es-ES" dirty="0"/>
              <a:t>¿CÓMO AFECTAN AL DESARROLLO DE LA PERSONALIDAD?</a:t>
            </a:r>
          </a:p>
        </p:txBody>
      </p:sp>
    </p:spTree>
    <p:extLst>
      <p:ext uri="{BB962C8B-B14F-4D97-AF65-F5344CB8AC3E}">
        <p14:creationId xmlns:p14="http://schemas.microsoft.com/office/powerpoint/2010/main" val="5294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Diagram">
            <a:extLst>
              <a:ext uri="{FF2B5EF4-FFF2-40B4-BE49-F238E27FC236}">
                <a16:creationId xmlns:a16="http://schemas.microsoft.com/office/drawing/2014/main" id="{2746FFB4-6A40-A602-9E12-4999552CF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617" y="1385169"/>
            <a:ext cx="9376766" cy="4087662"/>
          </a:xfrm>
        </p:spPr>
      </p:pic>
    </p:spTree>
    <p:extLst>
      <p:ext uri="{BB962C8B-B14F-4D97-AF65-F5344CB8AC3E}">
        <p14:creationId xmlns:p14="http://schemas.microsoft.com/office/powerpoint/2010/main" val="298411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642E2589-2016-1B4D-04E4-FC89A2CE0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409" y="0"/>
            <a:ext cx="9770051" cy="6858000"/>
          </a:xfrm>
        </p:spPr>
      </p:pic>
    </p:spTree>
    <p:extLst>
      <p:ext uri="{BB962C8B-B14F-4D97-AF65-F5344CB8AC3E}">
        <p14:creationId xmlns:p14="http://schemas.microsoft.com/office/powerpoint/2010/main" val="2464911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16AAA4E8-BDF1-066A-C32F-21C30A5C5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39" y="10601"/>
            <a:ext cx="9809922" cy="6847399"/>
          </a:xfrm>
        </p:spPr>
      </p:pic>
    </p:spTree>
    <p:extLst>
      <p:ext uri="{BB962C8B-B14F-4D97-AF65-F5344CB8AC3E}">
        <p14:creationId xmlns:p14="http://schemas.microsoft.com/office/powerpoint/2010/main" val="835145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picture containing hydrozoan, ocean floor&#10;&#10;Description automatically generated">
            <a:extLst>
              <a:ext uri="{FF2B5EF4-FFF2-40B4-BE49-F238E27FC236}">
                <a16:creationId xmlns:a16="http://schemas.microsoft.com/office/drawing/2014/main" id="{D5957C41-6604-9C17-E494-192E897D5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8" r="-1" b="13653"/>
          <a:stretch/>
        </p:blipFill>
        <p:spPr>
          <a:xfrm>
            <a:off x="-3044" y="0"/>
            <a:ext cx="12188932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D85280-07E6-47B2-23F0-CAF70535191C}"/>
              </a:ext>
            </a:extLst>
          </p:cNvPr>
          <p:cNvSpPr txBox="1"/>
          <p:nvPr/>
        </p:nvSpPr>
        <p:spPr>
          <a:xfrm>
            <a:off x="5646093" y="2377848"/>
            <a:ext cx="61722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bg1"/>
                </a:solidFill>
                <a:effectLst/>
                <a:latin typeface="Helvetica Neue"/>
              </a:rPr>
              <a:t>El PIB mundial será un 14% mayor en 2030 como consecuencia de la inteligencia artificial o, lo que es igual, 15,7 billones de dólares más grande.</a:t>
            </a:r>
          </a:p>
          <a:p>
            <a:pPr algn="r">
              <a:buFont typeface="Arial" panose="020B0604020202020204" pitchFamily="34" charset="0"/>
              <a:buChar char="•"/>
            </a:pPr>
            <a:endParaRPr lang="es-ES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algn="r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bg1"/>
                </a:solidFill>
                <a:effectLst/>
                <a:latin typeface="Helvetica Neue"/>
              </a:rPr>
              <a:t>De estos 15,7 billones de dólares adicionales, 6,6 billones –el 42%- se generarán como consecuencia del incremento de la productividad y 9,1 billones de los efectos en el consumo.</a:t>
            </a:r>
          </a:p>
          <a:p>
            <a:pPr algn="r"/>
            <a:endParaRPr lang="es-ES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59975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picture containing hydrozoan, ocean floor&#10;&#10;Description automatically generated">
            <a:extLst>
              <a:ext uri="{FF2B5EF4-FFF2-40B4-BE49-F238E27FC236}">
                <a16:creationId xmlns:a16="http://schemas.microsoft.com/office/drawing/2014/main" id="{D5957C41-6604-9C17-E494-192E897D5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8" r="-1" b="13653"/>
          <a:stretch/>
        </p:blipFill>
        <p:spPr>
          <a:xfrm>
            <a:off x="-3044" y="0"/>
            <a:ext cx="12188932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D85280-07E6-47B2-23F0-CAF70535191C}"/>
              </a:ext>
            </a:extLst>
          </p:cNvPr>
          <p:cNvSpPr txBox="1"/>
          <p:nvPr/>
        </p:nvSpPr>
        <p:spPr>
          <a:xfrm>
            <a:off x="2695503" y="-10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buFont typeface="Arial" panose="020B0604020202020204" pitchFamily="34" charset="0"/>
              <a:buChar char="•"/>
            </a:pPr>
            <a:endParaRPr lang="es-ES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algn="ctr"/>
            <a:r>
              <a:rPr lang="es-ES" dirty="0">
                <a:solidFill>
                  <a:schemeClr val="bg1"/>
                </a:solidFill>
                <a:latin typeface="Helvetica Neue"/>
              </a:rPr>
              <a:t>¡¡¡</a:t>
            </a:r>
            <a:r>
              <a:rPr lang="es-ES" b="0" i="0" dirty="0">
                <a:solidFill>
                  <a:schemeClr val="bg1"/>
                </a:solidFill>
                <a:effectLst/>
                <a:latin typeface="Helvetica Neue"/>
              </a:rPr>
              <a:t>GRACIAS!!!</a:t>
            </a:r>
          </a:p>
        </p:txBody>
      </p:sp>
    </p:spTree>
    <p:extLst>
      <p:ext uri="{BB962C8B-B14F-4D97-AF65-F5344CB8AC3E}">
        <p14:creationId xmlns:p14="http://schemas.microsoft.com/office/powerpoint/2010/main" val="227045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CFAAFA-AF8E-B115-788A-ADC417B76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5" b="21424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422726-2D8B-1596-E945-048B199C1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 IA EN ESPAÑA</a:t>
            </a:r>
          </a:p>
        </p:txBody>
      </p:sp>
      <p:cxnSp>
        <p:nvCxnSpPr>
          <p:cNvPr id="2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68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CFAAFA-AF8E-B115-788A-ADC417B76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5" b="21424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422726-2D8B-1596-E945-048B199C1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z="3200" b="1" i="0" dirty="0">
                <a:solidFill>
                  <a:srgbClr val="4A4A4A"/>
                </a:solidFill>
                <a:effectLst/>
                <a:latin typeface="Lato" panose="020F0502020204030203" pitchFamily="34" charset="0"/>
              </a:rPr>
              <a:t>Un 90% de los españoles han oído hablar de la IA</a:t>
            </a:r>
            <a:r>
              <a:rPr lang="es-ES" sz="3200" b="0" i="0" dirty="0">
                <a:solidFill>
                  <a:srgbClr val="4A4A4A"/>
                </a:solidFill>
                <a:effectLst/>
                <a:latin typeface="Lato" panose="020F0502020204030203" pitchFamily="34" charset="0"/>
              </a:rPr>
              <a:t> y un 70% considera que ya esta muy presente en sus vidas, porcentaje muy superior al 59% de Alemania o el 45% de Polonia. </a:t>
            </a:r>
            <a:endParaRPr lang="en-US" sz="7200" b="1" i="0" kern="1200" cap="all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439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CFAAFA-AF8E-B115-788A-ADC417B76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5" b="21424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422726-2D8B-1596-E945-048B199C1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z="3200" dirty="0">
                <a:solidFill>
                  <a:srgbClr val="4A4A4A"/>
                </a:solidFill>
                <a:latin typeface="Lato" panose="020F0502020204030203" pitchFamily="34" charset="0"/>
              </a:rPr>
              <a:t>Un</a:t>
            </a:r>
            <a:r>
              <a:rPr lang="es-ES" sz="3200" i="0" dirty="0">
                <a:solidFill>
                  <a:srgbClr val="4A4A4A"/>
                </a:solidFill>
                <a:effectLst/>
                <a:latin typeface="Lato" panose="020F0502020204030203" pitchFamily="34" charset="0"/>
              </a:rPr>
              <a:t> 70% de los consumidores cree que servirá para predecir </a:t>
            </a:r>
            <a:r>
              <a:rPr lang="es-ES" sz="3200" b="1" i="0" dirty="0">
                <a:solidFill>
                  <a:srgbClr val="4A4A4A"/>
                </a:solidFill>
                <a:effectLst/>
                <a:latin typeface="Lato" panose="020F0502020204030203" pitchFamily="34" charset="0"/>
              </a:rPr>
              <a:t>accidentes</a:t>
            </a:r>
            <a:r>
              <a:rPr lang="es-ES" sz="3200" i="0" dirty="0">
                <a:solidFill>
                  <a:srgbClr val="4A4A4A"/>
                </a:solidFill>
                <a:effectLst/>
                <a:latin typeface="Lato" panose="020F0502020204030203" pitchFamily="34" charset="0"/>
              </a:rPr>
              <a:t>, un 62% considera que podrá predecir problemas de </a:t>
            </a:r>
            <a:r>
              <a:rPr lang="es-ES" sz="3200" b="1" i="0" dirty="0">
                <a:solidFill>
                  <a:srgbClr val="4A4A4A"/>
                </a:solidFill>
                <a:effectLst/>
                <a:latin typeface="Lato" panose="020F0502020204030203" pitchFamily="34" charset="0"/>
              </a:rPr>
              <a:t>salud</a:t>
            </a:r>
            <a:r>
              <a:rPr lang="es-ES" sz="3200" i="0" dirty="0">
                <a:solidFill>
                  <a:srgbClr val="4A4A4A"/>
                </a:solidFill>
                <a:effectLst/>
                <a:latin typeface="Lato" panose="020F0502020204030203" pitchFamily="34" charset="0"/>
              </a:rPr>
              <a:t>, un 58% para mejorar la </a:t>
            </a:r>
            <a:r>
              <a:rPr lang="es-ES" sz="3200" b="1" i="0" dirty="0">
                <a:solidFill>
                  <a:srgbClr val="4A4A4A"/>
                </a:solidFill>
                <a:effectLst/>
                <a:latin typeface="Lato" panose="020F0502020204030203" pitchFamily="34" charset="0"/>
              </a:rPr>
              <a:t>seguridad</a:t>
            </a:r>
            <a:r>
              <a:rPr lang="es-ES" sz="3200" i="0" dirty="0">
                <a:solidFill>
                  <a:srgbClr val="4A4A4A"/>
                </a:solidFill>
                <a:effectLst/>
                <a:latin typeface="Lato" panose="020F0502020204030203" pitchFamily="34" charset="0"/>
              </a:rPr>
              <a:t> y prevenir la </a:t>
            </a:r>
            <a:r>
              <a:rPr lang="es-ES" sz="3200" b="1" i="0" dirty="0">
                <a:solidFill>
                  <a:srgbClr val="4A4A4A"/>
                </a:solidFill>
                <a:effectLst/>
                <a:latin typeface="Lato" panose="020F0502020204030203" pitchFamily="34" charset="0"/>
              </a:rPr>
              <a:t>delincuencia</a:t>
            </a:r>
            <a:r>
              <a:rPr lang="es-ES" sz="3200" i="0" dirty="0">
                <a:solidFill>
                  <a:srgbClr val="4A4A4A"/>
                </a:solidFill>
                <a:effectLst/>
                <a:latin typeface="Lato" panose="020F0502020204030203" pitchFamily="34" charset="0"/>
              </a:rPr>
              <a:t>, un 51% para prevenir problemas </a:t>
            </a:r>
            <a:r>
              <a:rPr lang="es-ES" sz="3200" b="1" i="0" dirty="0">
                <a:solidFill>
                  <a:srgbClr val="4A4A4A"/>
                </a:solidFill>
                <a:effectLst/>
                <a:latin typeface="Lato" panose="020F0502020204030203" pitchFamily="34" charset="0"/>
              </a:rPr>
              <a:t>financieros</a:t>
            </a:r>
            <a:r>
              <a:rPr lang="es-ES" sz="3200" i="0" dirty="0">
                <a:solidFill>
                  <a:srgbClr val="4A4A4A"/>
                </a:solidFill>
                <a:effectLst/>
                <a:latin typeface="Lato" panose="020F0502020204030203" pitchFamily="34" charset="0"/>
              </a:rPr>
              <a:t> y un 50% cree que se podrán evitar </a:t>
            </a:r>
            <a:r>
              <a:rPr lang="es-ES" sz="3200" b="1" i="0" dirty="0">
                <a:solidFill>
                  <a:srgbClr val="4A4A4A"/>
                </a:solidFill>
                <a:effectLst/>
                <a:latin typeface="Lato" panose="020F0502020204030203" pitchFamily="34" charset="0"/>
              </a:rPr>
              <a:t>averías</a:t>
            </a:r>
            <a:r>
              <a:rPr lang="es-ES" sz="3200" i="0" dirty="0">
                <a:solidFill>
                  <a:srgbClr val="4A4A4A"/>
                </a:solidFill>
                <a:effectLst/>
                <a:latin typeface="Lato" panose="020F0502020204030203" pitchFamily="34" charset="0"/>
              </a:rPr>
              <a:t> en los electrodomésticos.</a:t>
            </a:r>
            <a:endParaRPr lang="en-US" sz="7200" i="0" kern="1200" cap="all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69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968DAF6-6757-BB27-7A50-073F25EE3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220187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ubble chart&#10;&#10;Description automatically generated">
            <a:extLst>
              <a:ext uri="{FF2B5EF4-FFF2-40B4-BE49-F238E27FC236}">
                <a16:creationId xmlns:a16="http://schemas.microsoft.com/office/drawing/2014/main" id="{504E9A64-A2CA-959C-7114-FF8D7C438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3371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D7E5B509-DEFB-109A-EFEE-62A8A75C0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2" r="-1" b="1552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8" name="Rectangle 13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B1562-0F2F-320E-8EB3-B266C2B34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791" y="4407843"/>
            <a:ext cx="9952109" cy="115266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4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 </a:t>
            </a:r>
            <a:r>
              <a:rPr lang="en-US" sz="44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robotización</a:t>
            </a:r>
            <a:r>
              <a:rPr lang="en-US" sz="44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4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los</a:t>
            </a:r>
            <a:r>
              <a:rPr lang="en-US" sz="44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empleos</a:t>
            </a:r>
            <a:endParaRPr lang="en-US" sz="44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7688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5CF0CC2-658D-4A87-9D2E-154B0ABE1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!!Rectangle">
            <a:extLst>
              <a:ext uri="{FF2B5EF4-FFF2-40B4-BE49-F238E27FC236}">
                <a16:creationId xmlns:a16="http://schemas.microsoft.com/office/drawing/2014/main" id="{796C2CE2-29C3-4EBD-A8BB-82C6CC069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D7E5B509-DEFB-109A-EFEE-62A8A75C0A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03" b="1565"/>
          <a:stretch/>
        </p:blipFill>
        <p:spPr>
          <a:xfrm>
            <a:off x="-783595" y="-119106"/>
            <a:ext cx="13260423" cy="7459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6B1562-0F2F-320E-8EB3-B266C2B34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60" y="1899168"/>
            <a:ext cx="5366040" cy="2344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300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·	MAYOR </a:t>
            </a:r>
            <a:r>
              <a:rPr lang="en-US" sz="2300" b="1" i="0" kern="1200" cap="all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CUALIFICACIÓn</a:t>
            </a:r>
            <a:br>
              <a:rPr lang="en-US" sz="2300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300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300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·	</a:t>
            </a:r>
            <a:r>
              <a:rPr lang="en-US" sz="2300" b="1" i="0" kern="1200" cap="all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reducción</a:t>
            </a:r>
            <a:r>
              <a:rPr lang="en-US" sz="2300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jornada</a:t>
            </a:r>
            <a:br>
              <a:rPr lang="en-US" sz="2300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300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300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·	</a:t>
            </a:r>
            <a:r>
              <a:rPr lang="en-US" sz="2300" b="1" i="0" kern="1200" cap="all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vacantes</a:t>
            </a:r>
            <a:r>
              <a:rPr lang="en-US" sz="2300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</a:t>
            </a:r>
          </a:p>
        </p:txBody>
      </p:sp>
      <p:sp>
        <p:nvSpPr>
          <p:cNvPr id="2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960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6116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3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2748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35" name="Straight Connector">
            <a:extLst>
              <a:ext uri="{FF2B5EF4-FFF2-40B4-BE49-F238E27FC236}">
                <a16:creationId xmlns:a16="http://schemas.microsoft.com/office/drawing/2014/main" id="{BF76EB78-6E9D-49A9-ADC5-7BCCD6F1F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771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6AE1B2-3354-430B-9E05-2241C72EE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7ECBF29A-6AEE-E975-C423-0C44C6DEF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521" y="43733"/>
            <a:ext cx="8517833" cy="6814267"/>
          </a:xfrm>
        </p:spPr>
      </p:pic>
    </p:spTree>
    <p:extLst>
      <p:ext uri="{BB962C8B-B14F-4D97-AF65-F5344CB8AC3E}">
        <p14:creationId xmlns:p14="http://schemas.microsoft.com/office/powerpoint/2010/main" val="8461461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210</Words>
  <Application>Microsoft Office PowerPoint</Application>
  <PresentationFormat>Widescreen</PresentationFormat>
  <Paragraphs>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Gill Sans Nova</vt:lpstr>
      <vt:lpstr>Helvetica Neue</vt:lpstr>
      <vt:lpstr>Lato</vt:lpstr>
      <vt:lpstr>Univers</vt:lpstr>
      <vt:lpstr>GradientVTI</vt:lpstr>
      <vt:lpstr>EL IMPACTO SOCIOCULTURAL DE LA IA</vt:lpstr>
      <vt:lpstr>LA IA EN ESPAÑA</vt:lpstr>
      <vt:lpstr>Un 90% de los españoles han oído hablar de la IA y un 70% considera que ya esta muy presente en sus vidas, porcentaje muy superior al 59% de Alemania o el 45% de Polonia. </vt:lpstr>
      <vt:lpstr>Un 70% de los consumidores cree que servirá para predecir accidentes, un 62% considera que podrá predecir problemas de salud, un 58% para mejorar la seguridad y prevenir la delincuencia, un 51% para prevenir problemas financieros y un 50% cree que se podrán evitar averías en los electrodomésticos.</vt:lpstr>
      <vt:lpstr>PowerPoint Presentation</vt:lpstr>
      <vt:lpstr>PowerPoint Presentation</vt:lpstr>
      <vt:lpstr>La robotización de los empleos</vt:lpstr>
      <vt:lpstr>· MAYOR CUALIFICACIÓn  · reducción jornada  · vacantes </vt:lpstr>
      <vt:lpstr>PowerPoint Presentation</vt:lpstr>
      <vt:lpstr>PowerPoint Presentation</vt:lpstr>
      <vt:lpstr>¿CÓMO AFECTAN AL DESARROLLO DE LA PERSONALIDAD?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IMPACTO SOCIOCULTURAL DE LA IA</dc:title>
  <dc:creator>Lili Casanova de Utrilla</dc:creator>
  <cp:lastModifiedBy>Lili Casanova de Utrilla</cp:lastModifiedBy>
  <cp:revision>4</cp:revision>
  <dcterms:created xsi:type="dcterms:W3CDTF">2023-03-30T13:50:42Z</dcterms:created>
  <dcterms:modified xsi:type="dcterms:W3CDTF">2023-03-30T15:48:23Z</dcterms:modified>
</cp:coreProperties>
</file>