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ubVJMfhyPpmBSVUnenMMNzeM8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d744b2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d744b2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d744b21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d744b21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d6b3461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d6b3461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1039ef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1039e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1039ef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1039ef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1039ef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d1039ef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1039ef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d1039ef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d1039ef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d1039ef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d1039ef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d1039ef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744b215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744b215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d744b215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d744b215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0fc1808f7_0_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00fc1808f7_0_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100fc1808f7_0_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100fc1808f7_0_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100fc1808f7_0_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g100fc1808f7_0_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00fc1808f7_0_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00fc1808f7_0_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100fc1808f7_0_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g100fc1808f7_0_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00fc1808f7_0_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00fc1808f7_0_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00fc1808f7_0_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g100fc1808f7_0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00fc1808f7_0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00fc1808f7_0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00fc1808f7_0_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g100fc1808f7_0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00fc1808f7_0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00fc1808f7_0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00fc1808f7_0_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g100fc1808f7_0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00fc1808f7_0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00fc1808f7_0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100fc1808f7_0_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g100fc1808f7_0_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100fc1808f7_0_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fc1808f7_0_10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100fc1808f7_0_104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g100fc1808f7_0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00fc1808f7_0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00fc1808f7_0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100fc1808f7_0_104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g100fc1808f7_0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00fc1808f7_0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00fc1808f7_0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100fc1808f7_0_104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100fc1808f7_0_10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g100fc1808f7_0_10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fc1808f7_0_1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0fc1808f7_0_32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100fc1808f7_0_32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g100fc1808f7_0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00fc1808f7_0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00fc1808f7_0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100fc1808f7_0_32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g100fc1808f7_0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00fc1808f7_0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00fc1808f7_0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100fc1808f7_0_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00fc1808f7_0_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0fc1808f7_0_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00fc1808f7_0_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00fc1808f7_0_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00fc1808f7_0_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100fc1808f7_0_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100fc1808f7_0_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fc1808f7_0_5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00fc1808f7_0_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00fc1808f7_0_5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00fc1808f7_0_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g100fc1808f7_0_5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g100fc1808f7_0_5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g100fc1808f7_0_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0fc1808f7_0_5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00fc1808f7_0_5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00fc1808f7_0_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00fc1808f7_0_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g100fc1808f7_0_5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0fc1808f7_0_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00fc1808f7_0_6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00fc1808f7_0_6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00fc1808f7_0_6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g100fc1808f7_0_6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100fc1808f7_0_6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0fc1808f7_0_7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00fc1808f7_0_7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100fc1808f7_0_7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g100fc1808f7_0_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00fc1808f7_0_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00fc1808f7_0_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100fc1808f7_0_7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100fc1808f7_0_7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g100fc1808f7_0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00fc1808f7_0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00fc1808f7_0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100fc1808f7_0_72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g100fc1808f7_0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00fc1808f7_0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00fc1808f7_0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100fc1808f7_0_7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100fc1808f7_0_7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fc1808f7_0_9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00fc1808f7_0_9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0fc1808f7_0_9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0fc1808f7_0_9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g100fc1808f7_0_9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100fc1808f7_0_9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100fc1808f7_0_9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fc1808f7_0_9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00fc1808f7_0_9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0fc1808f7_0_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00fc1808f7_0_9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g100fc1808f7_0_9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0fc1808f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100fc1808f7_0_0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00fc1808f7_0_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443900" y="1320425"/>
            <a:ext cx="62562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s" sz="4000">
                <a:solidFill>
                  <a:srgbClr val="85200C"/>
                </a:solidFill>
              </a:rPr>
              <a:t>GIMNASIO: ITERACIÓN 3</a:t>
            </a:r>
            <a:endParaRPr b="1" sz="4000">
              <a:solidFill>
                <a:srgbClr val="85200C"/>
              </a:solidFill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91350" y="2768516"/>
            <a:ext cx="53613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lang="es" sz="1740">
                <a:solidFill>
                  <a:schemeClr val="dk2"/>
                </a:solidFill>
              </a:rPr>
              <a:t>Miguel Sirvent Ramos</a:t>
            </a:r>
            <a:endParaRPr sz="17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lang="es" sz="1740">
                <a:solidFill>
                  <a:schemeClr val="dk2"/>
                </a:solidFill>
              </a:rPr>
              <a:t>Sergio Fernández Oliva</a:t>
            </a:r>
            <a:endParaRPr sz="17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lang="es" sz="1740">
                <a:solidFill>
                  <a:schemeClr val="dk2"/>
                </a:solidFill>
              </a:rPr>
              <a:t>Liliana Díaz Gutiérrez</a:t>
            </a:r>
            <a:endParaRPr sz="17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lang="es" sz="1740">
                <a:solidFill>
                  <a:schemeClr val="dk2"/>
                </a:solidFill>
              </a:rPr>
              <a:t>Alberto Varga </a:t>
            </a:r>
            <a:endParaRPr sz="17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lang="es" sz="1740">
                <a:solidFill>
                  <a:schemeClr val="dk2"/>
                </a:solidFill>
              </a:rPr>
              <a:t>Miguel García-Morato Olivares</a:t>
            </a:r>
            <a:endParaRPr sz="17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10d744b2151_0_0"/>
          <p:cNvPicPr preferRelativeResize="0"/>
          <p:nvPr/>
        </p:nvPicPr>
        <p:blipFill rotWithShape="1">
          <a:blip r:embed="rId3">
            <a:alphaModFix/>
          </a:blip>
          <a:srcRect b="5177" l="0" r="0" t="0"/>
          <a:stretch/>
        </p:blipFill>
        <p:spPr>
          <a:xfrm>
            <a:off x="270938" y="277625"/>
            <a:ext cx="8602123" cy="45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d744b2151_0_5"/>
          <p:cNvSpPr txBox="1"/>
          <p:nvPr>
            <p:ph type="title"/>
          </p:nvPr>
        </p:nvSpPr>
        <p:spPr>
          <a:xfrm>
            <a:off x="819150" y="76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INTERFAZ GIMNASIO</a:t>
            </a:r>
            <a:endParaRPr sz="2500"/>
          </a:p>
        </p:txBody>
      </p:sp>
      <p:pic>
        <p:nvPicPr>
          <p:cNvPr id="188" name="Google Shape;188;g10d744b2151_0_5"/>
          <p:cNvPicPr preferRelativeResize="0"/>
          <p:nvPr/>
        </p:nvPicPr>
        <p:blipFill rotWithShape="1">
          <a:blip r:embed="rId3">
            <a:alphaModFix/>
          </a:blip>
          <a:srcRect b="32148" l="33715" r="33806" t="26935"/>
          <a:stretch/>
        </p:blipFill>
        <p:spPr>
          <a:xfrm>
            <a:off x="2405500" y="1414700"/>
            <a:ext cx="4332998" cy="30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d6b3461e3_0_1"/>
          <p:cNvSpPr txBox="1"/>
          <p:nvPr>
            <p:ph type="title"/>
          </p:nvPr>
        </p:nvSpPr>
        <p:spPr>
          <a:xfrm>
            <a:off x="819150" y="64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JIRA</a:t>
            </a:r>
            <a:endParaRPr/>
          </a:p>
        </p:txBody>
      </p:sp>
      <p:pic>
        <p:nvPicPr>
          <p:cNvPr id="194" name="Google Shape;194;g10d6b3461e3_0_1"/>
          <p:cNvPicPr preferRelativeResize="0"/>
          <p:nvPr/>
        </p:nvPicPr>
        <p:blipFill rotWithShape="1">
          <a:blip r:embed="rId3">
            <a:alphaModFix/>
          </a:blip>
          <a:srcRect b="33116" l="0" r="11746" t="21135"/>
          <a:stretch/>
        </p:blipFill>
        <p:spPr>
          <a:xfrm>
            <a:off x="871088" y="1500590"/>
            <a:ext cx="7401825" cy="21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1039efa8_0_0"/>
          <p:cNvSpPr txBox="1"/>
          <p:nvPr>
            <p:ph type="title"/>
          </p:nvPr>
        </p:nvSpPr>
        <p:spPr>
          <a:xfrm>
            <a:off x="819150" y="362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MEJORAS ITERACIÓN 2</a:t>
            </a:r>
            <a:endParaRPr sz="2700"/>
          </a:p>
        </p:txBody>
      </p:sp>
      <p:sp>
        <p:nvSpPr>
          <p:cNvPr id="135" name="Google Shape;135;g10d1039efa8_0_0"/>
          <p:cNvSpPr txBox="1"/>
          <p:nvPr>
            <p:ph idx="1" type="body"/>
          </p:nvPr>
        </p:nvSpPr>
        <p:spPr>
          <a:xfrm>
            <a:off x="349125" y="913225"/>
            <a:ext cx="78831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>
                <a:solidFill>
                  <a:srgbClr val="1F4E79"/>
                </a:solidFill>
              </a:rPr>
              <a:t>Elementos de almacenamiento (artefacto 6):</a:t>
            </a:r>
            <a:endParaRPr sz="1700">
              <a:solidFill>
                <a:srgbClr val="1F4E79"/>
              </a:solidFill>
            </a:endParaRPr>
          </a:p>
          <a:p>
            <a:pPr indent="-336550" lvl="1" marL="9144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4E79"/>
              </a:buClr>
              <a:buSzPts val="1700"/>
              <a:buChar char="○"/>
            </a:pPr>
            <a:r>
              <a:rPr b="1" lang="es" sz="1700">
                <a:solidFill>
                  <a:srgbClr val="1F4E79"/>
                </a:solidFill>
              </a:rPr>
              <a:t>Carta tipo</a:t>
            </a:r>
            <a:r>
              <a:rPr lang="es" sz="1700">
                <a:solidFill>
                  <a:srgbClr val="1F4E79"/>
                </a:solidFill>
              </a:rPr>
              <a:t> -&gt; proveedor correo electrónico</a:t>
            </a:r>
            <a:endParaRPr sz="1700">
              <a:solidFill>
                <a:srgbClr val="1F4E79"/>
              </a:solidFill>
            </a:endParaRPr>
          </a:p>
          <a:p>
            <a:pPr indent="-336550" lvl="1" marL="9144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4E79"/>
              </a:buClr>
              <a:buSzPts val="1700"/>
              <a:buChar char="○"/>
            </a:pPr>
            <a:r>
              <a:rPr b="1" lang="es" sz="1700">
                <a:solidFill>
                  <a:srgbClr val="1F4E79"/>
                </a:solidFill>
              </a:rPr>
              <a:t>Factura</a:t>
            </a:r>
            <a:r>
              <a:rPr lang="es" sz="1700">
                <a:solidFill>
                  <a:srgbClr val="1F4E79"/>
                </a:solidFill>
              </a:rPr>
              <a:t> -&gt; archivo XML</a:t>
            </a:r>
            <a:endParaRPr sz="1700">
              <a:solidFill>
                <a:srgbClr val="1F4E79"/>
              </a:solidFill>
            </a:endParaRPr>
          </a:p>
          <a:p>
            <a:pPr indent="-336550" lvl="1" marL="9144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4E79"/>
              </a:buClr>
              <a:buSzPts val="1700"/>
              <a:buChar char="○"/>
            </a:pPr>
            <a:r>
              <a:rPr b="1" lang="es" sz="1700">
                <a:solidFill>
                  <a:srgbClr val="1F4E79"/>
                </a:solidFill>
              </a:rPr>
              <a:t>Email confirmación</a:t>
            </a:r>
            <a:r>
              <a:rPr lang="es" sz="1700">
                <a:solidFill>
                  <a:srgbClr val="1F4E79"/>
                </a:solidFill>
              </a:rPr>
              <a:t> -&gt; proveedor correo electrónico</a:t>
            </a:r>
            <a:endParaRPr sz="1700">
              <a:solidFill>
                <a:srgbClr val="1F4E79"/>
              </a:solidFill>
            </a:endParaRPr>
          </a:p>
          <a:p>
            <a:pPr indent="-336550" lvl="1" marL="9144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4E79"/>
              </a:buClr>
              <a:buSzPts val="1700"/>
              <a:buChar char="○"/>
            </a:pPr>
            <a:r>
              <a:rPr b="1" lang="es" sz="1700">
                <a:solidFill>
                  <a:srgbClr val="1F4E79"/>
                </a:solidFill>
              </a:rPr>
              <a:t>SMS</a:t>
            </a:r>
            <a:r>
              <a:rPr lang="es" sz="1700">
                <a:solidFill>
                  <a:srgbClr val="1F4E79"/>
                </a:solidFill>
              </a:rPr>
              <a:t> -&gt; proveedor telefonía</a:t>
            </a:r>
            <a:endParaRPr sz="1700">
              <a:solidFill>
                <a:srgbClr val="1F4E79"/>
              </a:solidFill>
            </a:endParaRPr>
          </a:p>
          <a:p>
            <a:pPr indent="-336550" lvl="1" marL="9144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4E79"/>
              </a:buClr>
              <a:buSzPts val="1700"/>
              <a:buChar char="○"/>
            </a:pPr>
            <a:r>
              <a:rPr b="1" lang="es" sz="1700">
                <a:solidFill>
                  <a:srgbClr val="1F4E79"/>
                </a:solidFill>
              </a:rPr>
              <a:t>Informes</a:t>
            </a:r>
            <a:r>
              <a:rPr lang="es" sz="1700">
                <a:solidFill>
                  <a:srgbClr val="1F4E79"/>
                </a:solidFill>
              </a:rPr>
              <a:t> -&gt; en la nube</a:t>
            </a:r>
            <a:endParaRPr sz="1700">
              <a:solidFill>
                <a:srgbClr val="1F4E79"/>
              </a:solidFill>
            </a:endParaRPr>
          </a:p>
          <a:p>
            <a:pPr indent="-336550" lvl="1" marL="9144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4E79"/>
              </a:buClr>
              <a:buSzPts val="1700"/>
              <a:buChar char="○"/>
            </a:pPr>
            <a:r>
              <a:rPr b="1" lang="es" sz="1700">
                <a:solidFill>
                  <a:srgbClr val="1F4E79"/>
                </a:solidFill>
              </a:rPr>
              <a:t>Listas</a:t>
            </a:r>
            <a:r>
              <a:rPr lang="es" sz="1700">
                <a:solidFill>
                  <a:srgbClr val="1F4E79"/>
                </a:solidFill>
              </a:rPr>
              <a:t> -&gt; base de datos excel</a:t>
            </a:r>
            <a:endParaRPr sz="1700">
              <a:solidFill>
                <a:srgbClr val="1F4E79"/>
              </a:solidFill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4E79"/>
              </a:buClr>
              <a:buSzPts val="1700"/>
              <a:buChar char="●"/>
            </a:pPr>
            <a:r>
              <a:rPr lang="es" sz="1700">
                <a:solidFill>
                  <a:srgbClr val="1F4E79"/>
                </a:solidFill>
              </a:rPr>
              <a:t>Requisitos no funcionales de seguridad y otros.</a:t>
            </a:r>
            <a:endParaRPr sz="1700">
              <a:solidFill>
                <a:srgbClr val="1F4E7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1039efa8_0_25"/>
          <p:cNvSpPr txBox="1"/>
          <p:nvPr>
            <p:ph idx="1" type="body"/>
          </p:nvPr>
        </p:nvSpPr>
        <p:spPr>
          <a:xfrm>
            <a:off x="443125" y="365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1F4E79"/>
              </a:buClr>
              <a:buSzPts val="2000"/>
              <a:buChar char="●"/>
            </a:pPr>
            <a:r>
              <a:rPr lang="es" sz="2000">
                <a:solidFill>
                  <a:srgbClr val="1F4E79"/>
                </a:solidFill>
              </a:rPr>
              <a:t>Diagrama entidad/relación</a:t>
            </a:r>
            <a:endParaRPr sz="2000">
              <a:solidFill>
                <a:srgbClr val="1F4E79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g10d1039efa8_0_25"/>
          <p:cNvPicPr preferRelativeResize="0"/>
          <p:nvPr/>
        </p:nvPicPr>
        <p:blipFill rotWithShape="1">
          <a:blip r:embed="rId3">
            <a:alphaModFix/>
          </a:blip>
          <a:srcRect b="9714" l="18140" r="16606" t="25823"/>
          <a:stretch/>
        </p:blipFill>
        <p:spPr>
          <a:xfrm>
            <a:off x="996175" y="741750"/>
            <a:ext cx="7505699" cy="4168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d1039efa8_0_5"/>
          <p:cNvSpPr txBox="1"/>
          <p:nvPr>
            <p:ph idx="4294967295" type="title"/>
          </p:nvPr>
        </p:nvSpPr>
        <p:spPr>
          <a:xfrm>
            <a:off x="147675" y="19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DIAGRAMA C4 MODEL (CONTEXTO)</a:t>
            </a:r>
            <a:endParaRPr sz="1700"/>
          </a:p>
        </p:txBody>
      </p:sp>
      <p:pic>
        <p:nvPicPr>
          <p:cNvPr id="147" name="Google Shape;147;g10d1039efa8_0_5"/>
          <p:cNvPicPr preferRelativeResize="0"/>
          <p:nvPr/>
        </p:nvPicPr>
        <p:blipFill rotWithShape="1">
          <a:blip r:embed="rId3">
            <a:alphaModFix/>
          </a:blip>
          <a:srcRect b="0" l="1565" r="0" t="2143"/>
          <a:stretch/>
        </p:blipFill>
        <p:spPr>
          <a:xfrm>
            <a:off x="832625" y="684900"/>
            <a:ext cx="7601100" cy="44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1039efa8_0_10"/>
          <p:cNvSpPr txBox="1"/>
          <p:nvPr>
            <p:ph idx="4294967295" type="title"/>
          </p:nvPr>
        </p:nvSpPr>
        <p:spPr>
          <a:xfrm>
            <a:off x="161100" y="127075"/>
            <a:ext cx="75057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00"/>
              <a:t>DIAGRAMA C4 MODEL (CONTENEDORES)</a:t>
            </a:r>
            <a:endParaRPr sz="1700"/>
          </a:p>
        </p:txBody>
      </p:sp>
      <p:pic>
        <p:nvPicPr>
          <p:cNvPr id="153" name="Google Shape;153;g10d1039efa8_0_10"/>
          <p:cNvPicPr preferRelativeResize="0"/>
          <p:nvPr/>
        </p:nvPicPr>
        <p:blipFill rotWithShape="1">
          <a:blip r:embed="rId3">
            <a:alphaModFix/>
          </a:blip>
          <a:srcRect b="13409" l="27091" r="21353" t="23279"/>
          <a:stretch/>
        </p:blipFill>
        <p:spPr>
          <a:xfrm>
            <a:off x="1208725" y="543875"/>
            <a:ext cx="6889274" cy="45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d1039efa8_0_15"/>
          <p:cNvSpPr txBox="1"/>
          <p:nvPr>
            <p:ph idx="4294967295" type="title"/>
          </p:nvPr>
        </p:nvSpPr>
        <p:spPr>
          <a:xfrm>
            <a:off x="0" y="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DIAGRAMA C4 MODEL (COMPONENTES)</a:t>
            </a:r>
            <a:endParaRPr sz="1700"/>
          </a:p>
        </p:txBody>
      </p:sp>
      <p:pic>
        <p:nvPicPr>
          <p:cNvPr id="159" name="Google Shape;159;g10d1039efa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366350"/>
            <a:ext cx="6060249" cy="47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d1039efa8_0_20"/>
          <p:cNvSpPr txBox="1"/>
          <p:nvPr>
            <p:ph type="title"/>
          </p:nvPr>
        </p:nvSpPr>
        <p:spPr>
          <a:xfrm>
            <a:off x="362525" y="32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APLICACIÓN GIMNASIO</a:t>
            </a:r>
            <a:endParaRPr sz="2000"/>
          </a:p>
        </p:txBody>
      </p:sp>
      <p:pic>
        <p:nvPicPr>
          <p:cNvPr id="165" name="Google Shape;165;g10d1039efa8_0_20"/>
          <p:cNvPicPr preferRelativeResize="0"/>
          <p:nvPr/>
        </p:nvPicPr>
        <p:blipFill rotWithShape="1">
          <a:blip r:embed="rId3">
            <a:alphaModFix/>
          </a:blip>
          <a:srcRect b="50568" l="0" r="80526" t="0"/>
          <a:stretch/>
        </p:blipFill>
        <p:spPr>
          <a:xfrm>
            <a:off x="1139075" y="849025"/>
            <a:ext cx="2553998" cy="364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0d1039efa8_0_20"/>
          <p:cNvPicPr preferRelativeResize="0"/>
          <p:nvPr/>
        </p:nvPicPr>
        <p:blipFill rotWithShape="1">
          <a:blip r:embed="rId4">
            <a:alphaModFix/>
          </a:blip>
          <a:srcRect b="49083" l="0" r="81019" t="0"/>
          <a:stretch/>
        </p:blipFill>
        <p:spPr>
          <a:xfrm>
            <a:off x="5027325" y="514599"/>
            <a:ext cx="2840899" cy="42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10d744b2151_1_2"/>
          <p:cNvPicPr preferRelativeResize="0"/>
          <p:nvPr/>
        </p:nvPicPr>
        <p:blipFill rotWithShape="1">
          <a:blip r:embed="rId3">
            <a:alphaModFix/>
          </a:blip>
          <a:srcRect b="18606" l="0" r="80704" t="0"/>
          <a:stretch/>
        </p:blipFill>
        <p:spPr>
          <a:xfrm>
            <a:off x="482250" y="275950"/>
            <a:ext cx="2203651" cy="45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0d744b2151_1_2"/>
          <p:cNvPicPr preferRelativeResize="0"/>
          <p:nvPr/>
        </p:nvPicPr>
        <p:blipFill rotWithShape="1">
          <a:blip r:embed="rId4">
            <a:alphaModFix/>
          </a:blip>
          <a:srcRect b="33555" l="19647" r="35690" t="21806"/>
          <a:stretch/>
        </p:blipFill>
        <p:spPr>
          <a:xfrm>
            <a:off x="3174125" y="1103964"/>
            <a:ext cx="5221848" cy="29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0d744b2151_1_9"/>
          <p:cNvPicPr preferRelativeResize="0"/>
          <p:nvPr/>
        </p:nvPicPr>
        <p:blipFill rotWithShape="1">
          <a:blip r:embed="rId3">
            <a:alphaModFix/>
          </a:blip>
          <a:srcRect b="22868" l="20057" r="0" t="26356"/>
          <a:stretch/>
        </p:blipFill>
        <p:spPr>
          <a:xfrm>
            <a:off x="511375" y="1034075"/>
            <a:ext cx="8121250" cy="322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