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9" r:id="rId3"/>
    <p:sldId id="257" r:id="rId4"/>
    <p:sldId id="258" r:id="rId5"/>
    <p:sldId id="260" r:id="rId6"/>
    <p:sldId id="261" r:id="rId7"/>
    <p:sldId id="264"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53"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553AEE3-37D6-42B6-8A7D-DD7F28178E81}" type="datetimeFigureOut">
              <a:rPr lang="en-US" smtClean="0"/>
              <a:t>8/11/2014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485363C8-748B-4B3B-9516-8631EC6E3DEC}"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3AEE3-37D6-42B6-8A7D-DD7F28178E8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3AEE3-37D6-42B6-8A7D-DD7F28178E8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53AEE3-37D6-42B6-8A7D-DD7F28178E8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53AEE3-37D6-42B6-8A7D-DD7F28178E81}"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553AEE3-37D6-42B6-8A7D-DD7F28178E81}"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363C8-748B-4B3B-9516-8631EC6E3DEC}"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53AEE3-37D6-42B6-8A7D-DD7F28178E81}" type="datetimeFigureOut">
              <a:rPr lang="en-US" smtClean="0"/>
              <a:t>8/11/2014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53AEE3-37D6-42B6-8A7D-DD7F28178E81}"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3AEE3-37D6-42B6-8A7D-DD7F28178E81}" type="datetimeFigureOut">
              <a:rPr lang="en-US" smtClean="0"/>
              <a:t>8/11/2014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553AEE3-37D6-42B6-8A7D-DD7F28178E81}" type="datetimeFigureOut">
              <a:rPr lang="en-US" smtClean="0"/>
              <a:t>8/11/2014</a:t>
            </a:fld>
            <a:endParaRPr lang="en-US"/>
          </a:p>
        </p:txBody>
      </p:sp>
      <p:sp>
        <p:nvSpPr>
          <p:cNvPr id="7" name="Slide Number Placeholder 6"/>
          <p:cNvSpPr>
            <a:spLocks noGrp="1"/>
          </p:cNvSpPr>
          <p:nvPr>
            <p:ph type="sldNum" sz="quarter" idx="12"/>
          </p:nvPr>
        </p:nvSpPr>
        <p:spPr/>
        <p:txBody>
          <a:bodyPr/>
          <a:lstStyle/>
          <a:p>
            <a:fld id="{485363C8-748B-4B3B-9516-8631EC6E3DEC}"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3AEE3-37D6-42B6-8A7D-DD7F28178E81}" type="datetimeFigureOut">
              <a:rPr lang="en-US" smtClean="0"/>
              <a:t>8/11/2014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485363C8-748B-4B3B-9516-8631EC6E3D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553AEE3-37D6-42B6-8A7D-DD7F28178E81}" type="datetimeFigureOut">
              <a:rPr lang="en-US" smtClean="0"/>
              <a:t>8/11/2014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485363C8-748B-4B3B-9516-8631EC6E3D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1600200"/>
            <a:ext cx="3313355" cy="2362200"/>
          </a:xfrm>
        </p:spPr>
        <p:txBody>
          <a:bodyPr>
            <a:normAutofit/>
          </a:bodyPr>
          <a:lstStyle/>
          <a:p>
            <a:r>
              <a:rPr lang="en-US" sz="3200" dirty="0" smtClean="0"/>
              <a:t>Bio-Behavioral</a:t>
            </a:r>
            <a:br>
              <a:rPr lang="en-US" sz="3200" dirty="0" smtClean="0"/>
            </a:br>
            <a:r>
              <a:rPr lang="en-US" sz="3200" dirty="0" smtClean="0"/>
              <a:t>Clinical Training</a:t>
            </a:r>
            <a:endParaRPr lang="en-US" sz="3200" dirty="0"/>
          </a:p>
        </p:txBody>
      </p:sp>
      <p:sp>
        <p:nvSpPr>
          <p:cNvPr id="3" name="Subtitle 2"/>
          <p:cNvSpPr>
            <a:spLocks noGrp="1"/>
          </p:cNvSpPr>
          <p:nvPr>
            <p:ph type="subTitle" idx="1"/>
          </p:nvPr>
        </p:nvSpPr>
        <p:spPr/>
        <p:txBody>
          <a:bodyPr>
            <a:normAutofit fontScale="92500" lnSpcReduction="20000"/>
          </a:bodyPr>
          <a:lstStyle/>
          <a:p>
            <a:endParaRPr lang="en-US" dirty="0" smtClean="0"/>
          </a:p>
          <a:p>
            <a:endParaRPr lang="en-US" dirty="0"/>
          </a:p>
          <a:p>
            <a:r>
              <a:rPr lang="en-US" sz="2400" dirty="0" smtClean="0"/>
              <a:t>Presented By: </a:t>
            </a:r>
          </a:p>
          <a:p>
            <a:r>
              <a:rPr lang="en-US" sz="2400" dirty="0" err="1" smtClean="0"/>
              <a:t>Grisel</a:t>
            </a:r>
            <a:r>
              <a:rPr lang="en-US" sz="2400" dirty="0" smtClean="0"/>
              <a:t> Cabrera</a:t>
            </a:r>
            <a:endParaRPr lang="en-US" sz="2400" dirty="0"/>
          </a:p>
        </p:txBody>
      </p:sp>
    </p:spTree>
    <p:extLst>
      <p:ext uri="{BB962C8B-B14F-4D97-AF65-F5344CB8AC3E}">
        <p14:creationId xmlns:p14="http://schemas.microsoft.com/office/powerpoint/2010/main" val="2536989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a:t>
            </a:r>
            <a:endParaRPr lang="en-US" dirty="0"/>
          </a:p>
        </p:txBody>
      </p:sp>
      <p:sp>
        <p:nvSpPr>
          <p:cNvPr id="3" name="Content Placeholder 2"/>
          <p:cNvSpPr>
            <a:spLocks noGrp="1"/>
          </p:cNvSpPr>
          <p:nvPr>
            <p:ph idx="1"/>
          </p:nvPr>
        </p:nvSpPr>
        <p:spPr/>
        <p:txBody>
          <a:bodyPr/>
          <a:lstStyle/>
          <a:p>
            <a:r>
              <a:rPr lang="en-US" dirty="0" smtClean="0"/>
              <a:t>Please, feel free to email us at any time any other clinical concern, question, or need for training that will enhance not only you knowledge but the quality and efficiency of provided services. </a:t>
            </a:r>
          </a:p>
          <a:p>
            <a:endParaRPr lang="en-US" dirty="0"/>
          </a:p>
          <a:p>
            <a:r>
              <a:rPr lang="en-US" dirty="0" smtClean="0"/>
              <a:t>qa.clinical@go2helpnetwork.org</a:t>
            </a:r>
            <a:endParaRPr lang="en-US" dirty="0"/>
          </a:p>
        </p:txBody>
      </p:sp>
    </p:spTree>
    <p:extLst>
      <p:ext uri="{BB962C8B-B14F-4D97-AF65-F5344CB8AC3E}">
        <p14:creationId xmlns:p14="http://schemas.microsoft.com/office/powerpoint/2010/main" val="4213800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Medicaid Guidelines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Progress notes should be submitted within 48 </a:t>
            </a:r>
            <a:r>
              <a:rPr lang="en-US" dirty="0" err="1" smtClean="0"/>
              <a:t>hrs</a:t>
            </a:r>
            <a:r>
              <a:rPr lang="en-US" dirty="0" smtClean="0"/>
              <a:t> of service delivery. Assessments/ITP’s within 72 hours</a:t>
            </a:r>
            <a:r>
              <a:rPr lang="en-US" dirty="0"/>
              <a:t>. </a:t>
            </a:r>
            <a:r>
              <a:rPr lang="en-US" dirty="0" smtClean="0"/>
              <a:t>(Dead line for our field workers: Every </a:t>
            </a:r>
            <a:r>
              <a:rPr lang="en-US" dirty="0"/>
              <a:t>Tuesday 6:00 AM</a:t>
            </a:r>
            <a:r>
              <a:rPr lang="en-US" dirty="0" smtClean="0"/>
              <a:t>.)</a:t>
            </a:r>
          </a:p>
          <a:p>
            <a:r>
              <a:rPr lang="en-US" dirty="0" smtClean="0"/>
              <a:t>Include </a:t>
            </a:r>
            <a:r>
              <a:rPr lang="en-US" dirty="0"/>
              <a:t>Medical record number on all </a:t>
            </a:r>
            <a:r>
              <a:rPr lang="en-US" dirty="0" smtClean="0"/>
              <a:t>forms.</a:t>
            </a:r>
          </a:p>
          <a:p>
            <a:r>
              <a:rPr lang="en-US" dirty="0"/>
              <a:t>Submit contact log when therapist does not meet client for any given week</a:t>
            </a:r>
            <a:r>
              <a:rPr lang="en-US" dirty="0" smtClean="0"/>
              <a:t>.</a:t>
            </a:r>
          </a:p>
          <a:p>
            <a:r>
              <a:rPr lang="en-US" dirty="0" smtClean="0"/>
              <a:t>When describing client as “very depressed/hopeless/helpless” indicate and assess for suicidal ideation and include in note that client denied suicidal ideation. If ideation, intentions or plans are present, proceed to refer for inpatient treatment.</a:t>
            </a:r>
          </a:p>
          <a:p>
            <a:endParaRPr lang="en-US" dirty="0"/>
          </a:p>
        </p:txBody>
      </p:sp>
    </p:spTree>
    <p:extLst>
      <p:ext uri="{BB962C8B-B14F-4D97-AF65-F5344CB8AC3E}">
        <p14:creationId xmlns:p14="http://schemas.microsoft.com/office/powerpoint/2010/main" val="631546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Terms</a:t>
            </a:r>
            <a:endParaRPr lang="en-US" dirty="0"/>
          </a:p>
        </p:txBody>
      </p:sp>
      <p:sp>
        <p:nvSpPr>
          <p:cNvPr id="3" name="Content Placeholder 2"/>
          <p:cNvSpPr>
            <a:spLocks noGrp="1"/>
          </p:cNvSpPr>
          <p:nvPr>
            <p:ph idx="1"/>
          </p:nvPr>
        </p:nvSpPr>
        <p:spPr/>
        <p:txBody>
          <a:bodyPr/>
          <a:lstStyle/>
          <a:p>
            <a:r>
              <a:rPr lang="en-US" dirty="0" smtClean="0"/>
              <a:t>Client vs. Patient/recipient/customer</a:t>
            </a:r>
          </a:p>
          <a:p>
            <a:pPr marL="0" indent="0">
              <a:buNone/>
            </a:pPr>
            <a:r>
              <a:rPr lang="en-US" dirty="0" smtClean="0"/>
              <a:t>Avoid terms: </a:t>
            </a:r>
          </a:p>
          <a:p>
            <a:pPr marL="0" indent="0">
              <a:buNone/>
            </a:pPr>
            <a:r>
              <a:rPr lang="en-US" dirty="0" smtClean="0"/>
              <a:t>will learn, will develop, will do, at least</a:t>
            </a:r>
          </a:p>
          <a:p>
            <a:pPr marL="0" indent="0">
              <a:buNone/>
            </a:pPr>
            <a:r>
              <a:rPr lang="en-US" dirty="0" smtClean="0"/>
              <a:t>in treatment plan. </a:t>
            </a:r>
          </a:p>
          <a:p>
            <a:pPr marL="0" indent="0">
              <a:buNone/>
            </a:pPr>
            <a:r>
              <a:rPr lang="en-US" dirty="0" smtClean="0"/>
              <a:t>“Do” can be change for “engage”.</a:t>
            </a:r>
          </a:p>
          <a:p>
            <a:pPr marL="0" indent="0">
              <a:buNone/>
            </a:pPr>
            <a:r>
              <a:rPr lang="en-US" dirty="0" smtClean="0"/>
              <a:t>“At least” for “2 times per week, daily, bi-weekly). </a:t>
            </a:r>
            <a:endParaRPr lang="en-US" dirty="0"/>
          </a:p>
        </p:txBody>
      </p:sp>
    </p:spTree>
    <p:extLst>
      <p:ext uri="{BB962C8B-B14F-4D97-AF65-F5344CB8AC3E}">
        <p14:creationId xmlns:p14="http://schemas.microsoft.com/office/powerpoint/2010/main" val="1279273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treatment Plan</a:t>
            </a:r>
            <a:endParaRPr lang="en-US" dirty="0"/>
          </a:p>
        </p:txBody>
      </p:sp>
      <p:sp>
        <p:nvSpPr>
          <p:cNvPr id="3" name="Content Placeholder 2"/>
          <p:cNvSpPr>
            <a:spLocks noGrp="1"/>
          </p:cNvSpPr>
          <p:nvPr>
            <p:ph idx="1"/>
          </p:nvPr>
        </p:nvSpPr>
        <p:spPr/>
        <p:txBody>
          <a:bodyPr/>
          <a:lstStyle/>
          <a:p>
            <a:r>
              <a:rPr lang="en-US" dirty="0" smtClean="0"/>
              <a:t>Measurable Objectives: </a:t>
            </a:r>
          </a:p>
          <a:p>
            <a:pPr marL="0" indent="0">
              <a:buNone/>
            </a:pPr>
            <a:r>
              <a:rPr lang="en-US" dirty="0" smtClean="0"/>
              <a:t>(SMART)</a:t>
            </a:r>
          </a:p>
          <a:p>
            <a:r>
              <a:rPr lang="en-US" dirty="0" smtClean="0"/>
              <a:t>1. Specific</a:t>
            </a:r>
          </a:p>
          <a:p>
            <a:r>
              <a:rPr lang="en-US" dirty="0" smtClean="0"/>
              <a:t>2. Measurable</a:t>
            </a:r>
          </a:p>
          <a:p>
            <a:r>
              <a:rPr lang="en-US" dirty="0" smtClean="0"/>
              <a:t>3. Attainable</a:t>
            </a:r>
          </a:p>
          <a:p>
            <a:r>
              <a:rPr lang="en-US" dirty="0" smtClean="0"/>
              <a:t>4. Relevant</a:t>
            </a:r>
          </a:p>
          <a:p>
            <a:r>
              <a:rPr lang="en-US" dirty="0" smtClean="0"/>
              <a:t>5. Time based</a:t>
            </a:r>
            <a:endParaRPr lang="en-US" dirty="0"/>
          </a:p>
        </p:txBody>
      </p:sp>
    </p:spTree>
    <p:extLst>
      <p:ext uri="{BB962C8B-B14F-4D97-AF65-F5344CB8AC3E}">
        <p14:creationId xmlns:p14="http://schemas.microsoft.com/office/powerpoint/2010/main" val="167138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496336"/>
          </a:xfrm>
        </p:spPr>
        <p:txBody>
          <a:bodyPr>
            <a:normAutofit fontScale="90000"/>
          </a:bodyPr>
          <a:lstStyle/>
          <a:p>
            <a:r>
              <a:rPr lang="en-US" dirty="0" smtClean="0"/>
              <a:t>Writing a Treatment Plan</a:t>
            </a:r>
            <a:endParaRPr lang="en-US" dirty="0"/>
          </a:p>
        </p:txBody>
      </p:sp>
      <p:sp>
        <p:nvSpPr>
          <p:cNvPr id="3" name="Content Placeholder 2"/>
          <p:cNvSpPr>
            <a:spLocks noGrp="1"/>
          </p:cNvSpPr>
          <p:nvPr>
            <p:ph idx="1"/>
          </p:nvPr>
        </p:nvSpPr>
        <p:spPr>
          <a:xfrm>
            <a:off x="1043492" y="1524000"/>
            <a:ext cx="6777317" cy="4308629"/>
          </a:xfrm>
        </p:spPr>
        <p:txBody>
          <a:bodyPr>
            <a:normAutofit/>
          </a:bodyPr>
          <a:lstStyle/>
          <a:p>
            <a:r>
              <a:rPr lang="en-US" sz="1800" dirty="0" smtClean="0"/>
              <a:t>Objectives should be set at a time frame of 3 months.</a:t>
            </a:r>
          </a:p>
          <a:p>
            <a:r>
              <a:rPr lang="en-US" sz="1800" dirty="0" smtClean="0"/>
              <a:t>Do not add objectives related to other disciplines. Ex. </a:t>
            </a:r>
          </a:p>
          <a:p>
            <a:pPr marL="68580" indent="0">
              <a:buNone/>
            </a:pPr>
            <a:r>
              <a:rPr lang="en-US" sz="1800" dirty="0"/>
              <a:t>	</a:t>
            </a:r>
            <a:r>
              <a:rPr lang="en-US" sz="1800" dirty="0" smtClean="0"/>
              <a:t>Client will meet psychiatrist for psych evaluation. </a:t>
            </a:r>
          </a:p>
          <a:p>
            <a:pPr marL="68580" indent="0">
              <a:buNone/>
            </a:pPr>
            <a:r>
              <a:rPr lang="en-US" sz="1800" dirty="0" smtClean="0"/>
              <a:t>	Client will meet with a speech therapist one time per week. </a:t>
            </a:r>
          </a:p>
          <a:p>
            <a:pPr marL="68580" indent="0">
              <a:buNone/>
            </a:pPr>
            <a:r>
              <a:rPr lang="en-US" sz="1800" dirty="0" smtClean="0"/>
              <a:t>(we cannot control these outcomes)</a:t>
            </a:r>
          </a:p>
          <a:p>
            <a:r>
              <a:rPr lang="en-US" sz="1800" dirty="0" smtClean="0"/>
              <a:t>ITP= </a:t>
            </a:r>
          </a:p>
          <a:p>
            <a:pPr marL="68580" indent="0">
              <a:buNone/>
            </a:pPr>
            <a:r>
              <a:rPr lang="en-US" sz="1800" dirty="0" smtClean="0"/>
              <a:t>4 units per week for individual therapy.</a:t>
            </a:r>
          </a:p>
          <a:p>
            <a:pPr marL="68580" indent="0">
              <a:buNone/>
            </a:pPr>
            <a:r>
              <a:rPr lang="en-US" sz="1800" dirty="0" smtClean="0"/>
              <a:t>4 units per month for family therapy (if needed).</a:t>
            </a:r>
          </a:p>
          <a:p>
            <a:pPr marL="68580" indent="0">
              <a:buNone/>
            </a:pPr>
            <a:r>
              <a:rPr lang="en-US" sz="1800" dirty="0" smtClean="0"/>
              <a:t>12 units 3 times weekly for PSR  (if needed).</a:t>
            </a:r>
          </a:p>
          <a:p>
            <a:pPr marL="68580" indent="0">
              <a:buNone/>
            </a:pPr>
            <a:r>
              <a:rPr lang="en-US" sz="1900" dirty="0" smtClean="0"/>
              <a:t>Each service recommended that we provided (the ones above) need to be addressed with goals and objectives in the original ITP.</a:t>
            </a:r>
            <a:endParaRPr lang="en-US" sz="1900" dirty="0"/>
          </a:p>
        </p:txBody>
      </p:sp>
    </p:spTree>
    <p:extLst>
      <p:ext uri="{BB962C8B-B14F-4D97-AF65-F5344CB8AC3E}">
        <p14:creationId xmlns:p14="http://schemas.microsoft.com/office/powerpoint/2010/main" val="242804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Treatment Plan</a:t>
            </a:r>
            <a:endParaRPr lang="en-US" dirty="0"/>
          </a:p>
        </p:txBody>
      </p:sp>
      <p:sp>
        <p:nvSpPr>
          <p:cNvPr id="3" name="Content Placeholder 2"/>
          <p:cNvSpPr>
            <a:spLocks noGrp="1"/>
          </p:cNvSpPr>
          <p:nvPr>
            <p:ph idx="1"/>
          </p:nvPr>
        </p:nvSpPr>
        <p:spPr/>
        <p:txBody>
          <a:bodyPr>
            <a:normAutofit fontScale="92500"/>
          </a:bodyPr>
          <a:lstStyle/>
          <a:p>
            <a:r>
              <a:rPr lang="en-US" dirty="0" smtClean="0"/>
              <a:t>ITP must be signed by client or it’s not valid.</a:t>
            </a:r>
          </a:p>
          <a:p>
            <a:r>
              <a:rPr lang="en-US" dirty="0" smtClean="0"/>
              <a:t> </a:t>
            </a:r>
            <a:r>
              <a:rPr lang="en-US" dirty="0"/>
              <a:t>Do not combine services when prescribing amount, frequency</a:t>
            </a:r>
            <a:r>
              <a:rPr lang="en-US" dirty="0" smtClean="0"/>
              <a:t>, and </a:t>
            </a:r>
            <a:r>
              <a:rPr lang="en-US" dirty="0"/>
              <a:t>duration. </a:t>
            </a:r>
            <a:endParaRPr lang="en-US" dirty="0" smtClean="0"/>
          </a:p>
          <a:p>
            <a:r>
              <a:rPr lang="en-US" dirty="0" smtClean="0"/>
              <a:t>Assessments and treatment plans must be billed together.</a:t>
            </a:r>
          </a:p>
          <a:p>
            <a:r>
              <a:rPr lang="en-US" dirty="0"/>
              <a:t>If the client leaves treatment before developing an </a:t>
            </a:r>
            <a:r>
              <a:rPr lang="en-US" dirty="0" smtClean="0"/>
              <a:t>ITP </a:t>
            </a:r>
            <a:r>
              <a:rPr lang="en-US" dirty="0"/>
              <a:t>an appendix A needs to be signed by the licensed practitioner.</a:t>
            </a:r>
            <a:br>
              <a:rPr lang="en-US" dirty="0"/>
            </a:br>
            <a:endParaRPr lang="en-US" dirty="0"/>
          </a:p>
        </p:txBody>
      </p:sp>
    </p:spTree>
    <p:extLst>
      <p:ext uri="{BB962C8B-B14F-4D97-AF65-F5344CB8AC3E}">
        <p14:creationId xmlns:p14="http://schemas.microsoft.com/office/powerpoint/2010/main" val="167213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sessions of treatment</a:t>
            </a:r>
            <a:endParaRPr lang="en-US" dirty="0"/>
          </a:p>
        </p:txBody>
      </p:sp>
      <p:sp>
        <p:nvSpPr>
          <p:cNvPr id="3" name="Content Placeholder 2"/>
          <p:cNvSpPr>
            <a:spLocks noGrp="1"/>
          </p:cNvSpPr>
          <p:nvPr>
            <p:ph idx="1"/>
          </p:nvPr>
        </p:nvSpPr>
        <p:spPr/>
        <p:txBody>
          <a:bodyPr/>
          <a:lstStyle/>
          <a:p>
            <a:r>
              <a:rPr lang="en-US" dirty="0" smtClean="0"/>
              <a:t>During the first therapeutic sessions (1-2), clinician need to address and document the issue of limits of confidentiality (even though was already addressed during the assessment process).</a:t>
            </a:r>
          </a:p>
          <a:p>
            <a:r>
              <a:rPr lang="en-US" dirty="0" smtClean="0"/>
              <a:t>The way rapport is being established and motivation for treatment need to be documented as well. </a:t>
            </a:r>
            <a:endParaRPr lang="en-US" dirty="0"/>
          </a:p>
        </p:txBody>
      </p:sp>
    </p:spTree>
    <p:extLst>
      <p:ext uri="{BB962C8B-B14F-4D97-AF65-F5344CB8AC3E}">
        <p14:creationId xmlns:p14="http://schemas.microsoft.com/office/powerpoint/2010/main" val="1856484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Plan Reviews</a:t>
            </a:r>
            <a:endParaRPr lang="en-US" dirty="0"/>
          </a:p>
        </p:txBody>
      </p:sp>
      <p:sp>
        <p:nvSpPr>
          <p:cNvPr id="3" name="Content Placeholder 2"/>
          <p:cNvSpPr>
            <a:spLocks noGrp="1"/>
          </p:cNvSpPr>
          <p:nvPr>
            <p:ph idx="1"/>
          </p:nvPr>
        </p:nvSpPr>
        <p:spPr/>
        <p:txBody>
          <a:bodyPr/>
          <a:lstStyle/>
          <a:p>
            <a:r>
              <a:rPr lang="en-US" dirty="0" smtClean="0"/>
              <a:t>TPRs </a:t>
            </a:r>
            <a:r>
              <a:rPr lang="en-US" dirty="0"/>
              <a:t>are very important. Changes need to be made. Length of stay needs to be reduced. </a:t>
            </a:r>
            <a:endParaRPr lang="en-US" dirty="0" smtClean="0"/>
          </a:p>
          <a:p>
            <a:r>
              <a:rPr lang="en-US" dirty="0" smtClean="0"/>
              <a:t>Continue </a:t>
            </a:r>
            <a:r>
              <a:rPr lang="en-US" dirty="0"/>
              <a:t>being crucial to link everything back to </a:t>
            </a:r>
            <a:r>
              <a:rPr lang="en-US" dirty="0" smtClean="0"/>
              <a:t>ITP</a:t>
            </a:r>
            <a:r>
              <a:rPr lang="en-US" dirty="0"/>
              <a:t>.</a:t>
            </a:r>
            <a:endParaRPr lang="en-US" dirty="0" smtClean="0"/>
          </a:p>
          <a:p>
            <a:r>
              <a:rPr lang="en-US" dirty="0"/>
              <a:t>When using moderate/minimal/slight progress </a:t>
            </a:r>
            <a:r>
              <a:rPr lang="en-US" dirty="0" smtClean="0"/>
              <a:t>you need to elaborate with : as evidenced </a:t>
            </a:r>
            <a:r>
              <a:rPr lang="en-US" dirty="0"/>
              <a:t>by…..</a:t>
            </a:r>
          </a:p>
          <a:p>
            <a:pPr marL="0" indent="0">
              <a:buNone/>
            </a:pPr>
            <a:endParaRPr lang="en-US" dirty="0"/>
          </a:p>
        </p:txBody>
      </p:sp>
    </p:spTree>
    <p:extLst>
      <p:ext uri="{BB962C8B-B14F-4D97-AF65-F5344CB8AC3E}">
        <p14:creationId xmlns:p14="http://schemas.microsoft.com/office/powerpoint/2010/main" val="4228732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Discharge Planning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Discharge/transition criteria: always use exactly words included in </a:t>
            </a:r>
            <a:r>
              <a:rPr lang="en-US" dirty="0" smtClean="0"/>
              <a:t>goals and objectives</a:t>
            </a:r>
            <a:r>
              <a:rPr lang="en-US" dirty="0"/>
              <a:t>. </a:t>
            </a:r>
          </a:p>
          <a:p>
            <a:r>
              <a:rPr lang="en-US" dirty="0" smtClean="0"/>
              <a:t>Transition </a:t>
            </a:r>
            <a:r>
              <a:rPr lang="en-US" dirty="0"/>
              <a:t>criteria for med management should include the frequency of the appointments. Example: at the beginning the client will come every month . After he gets use to medication he can start coming every two months or three months. </a:t>
            </a:r>
            <a:endParaRPr lang="en-US" dirty="0" smtClean="0"/>
          </a:p>
          <a:p>
            <a:r>
              <a:rPr lang="en-US" dirty="0" smtClean="0"/>
              <a:t>If </a:t>
            </a:r>
            <a:r>
              <a:rPr lang="en-US" dirty="0"/>
              <a:t>the client leaves treatment before developing an </a:t>
            </a:r>
            <a:r>
              <a:rPr lang="en-US" dirty="0" smtClean="0"/>
              <a:t>ITP </a:t>
            </a:r>
            <a:r>
              <a:rPr lang="en-US" dirty="0"/>
              <a:t>an appendix A needs to be signed by the licensed practitioner</a:t>
            </a:r>
            <a:r>
              <a:rPr lang="en-US" dirty="0" smtClean="0"/>
              <a:t>. You need to inform the supervisor if this is the case to complete  required documentation.</a:t>
            </a:r>
            <a:endParaRPr lang="en-US" dirty="0"/>
          </a:p>
        </p:txBody>
      </p:sp>
    </p:spTree>
    <p:extLst>
      <p:ext uri="{BB962C8B-B14F-4D97-AF65-F5344CB8AC3E}">
        <p14:creationId xmlns:p14="http://schemas.microsoft.com/office/powerpoint/2010/main" val="40410259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125</TotalTime>
  <Words>494</Words>
  <Application>Microsoft Office PowerPoint</Application>
  <PresentationFormat>On-screen Show (4:3)</PresentationFormat>
  <Paragraphs>56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Bio-Behavioral Clinical Training</vt:lpstr>
      <vt:lpstr>General Medicaid Guidelines</vt:lpstr>
      <vt:lpstr>Clinical Terms</vt:lpstr>
      <vt:lpstr>Writing a treatment Plan</vt:lpstr>
      <vt:lpstr>Writing a Treatment Plan</vt:lpstr>
      <vt:lpstr>Writing a Treatment Plan</vt:lpstr>
      <vt:lpstr>First sessions of treatment</vt:lpstr>
      <vt:lpstr>Treatment Plan Reviews</vt:lpstr>
      <vt:lpstr>Discharge Planning</vt:lpstr>
      <vt:lpstr>Follow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Training</dc:title>
  <dc:creator>Johanna Rivera</dc:creator>
  <cp:lastModifiedBy>Johanna Rivera</cp:lastModifiedBy>
  <cp:revision>15</cp:revision>
  <dcterms:created xsi:type="dcterms:W3CDTF">2014-08-06T18:24:36Z</dcterms:created>
  <dcterms:modified xsi:type="dcterms:W3CDTF">2014-08-11T19:08:45Z</dcterms:modified>
</cp:coreProperties>
</file>