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1"/>
  </p:notesMasterIdLst>
  <p:sldIdLst>
    <p:sldId id="256" r:id="rId2"/>
    <p:sldId id="435" r:id="rId3"/>
    <p:sldId id="503" r:id="rId4"/>
    <p:sldId id="502" r:id="rId5"/>
    <p:sldId id="263" r:id="rId6"/>
    <p:sldId id="504" r:id="rId7"/>
    <p:sldId id="505" r:id="rId8"/>
    <p:sldId id="506" r:id="rId9"/>
    <p:sldId id="507" r:id="rId10"/>
    <p:sldId id="508" r:id="rId11"/>
    <p:sldId id="509" r:id="rId12"/>
    <p:sldId id="510" r:id="rId13"/>
    <p:sldId id="511" r:id="rId14"/>
    <p:sldId id="512" r:id="rId15"/>
    <p:sldId id="513" r:id="rId16"/>
    <p:sldId id="514" r:id="rId17"/>
    <p:sldId id="515" r:id="rId18"/>
    <p:sldId id="516" r:id="rId19"/>
    <p:sldId id="517" r:id="rId20"/>
    <p:sldId id="518" r:id="rId21"/>
    <p:sldId id="519" r:id="rId22"/>
    <p:sldId id="520" r:id="rId23"/>
    <p:sldId id="521" r:id="rId24"/>
    <p:sldId id="522" r:id="rId25"/>
    <p:sldId id="523" r:id="rId26"/>
    <p:sldId id="524" r:id="rId27"/>
    <p:sldId id="525" r:id="rId28"/>
    <p:sldId id="526" r:id="rId29"/>
    <p:sldId id="527" r:id="rId30"/>
    <p:sldId id="528" r:id="rId31"/>
    <p:sldId id="529" r:id="rId32"/>
    <p:sldId id="530" r:id="rId33"/>
    <p:sldId id="531" r:id="rId34"/>
    <p:sldId id="532" r:id="rId35"/>
    <p:sldId id="533" r:id="rId36"/>
    <p:sldId id="534" r:id="rId37"/>
    <p:sldId id="535" r:id="rId38"/>
    <p:sldId id="536" r:id="rId39"/>
    <p:sldId id="537" r:id="rId40"/>
    <p:sldId id="538" r:id="rId41"/>
    <p:sldId id="539" r:id="rId42"/>
    <p:sldId id="540" r:id="rId43"/>
    <p:sldId id="541" r:id="rId44"/>
    <p:sldId id="542" r:id="rId45"/>
    <p:sldId id="543" r:id="rId46"/>
    <p:sldId id="544" r:id="rId47"/>
    <p:sldId id="545" r:id="rId48"/>
    <p:sldId id="546" r:id="rId49"/>
    <p:sldId id="547" r:id="rId50"/>
    <p:sldId id="548" r:id="rId51"/>
    <p:sldId id="549" r:id="rId52"/>
    <p:sldId id="550" r:id="rId53"/>
    <p:sldId id="551" r:id="rId54"/>
    <p:sldId id="553" r:id="rId55"/>
    <p:sldId id="554" r:id="rId56"/>
    <p:sldId id="555" r:id="rId57"/>
    <p:sldId id="556" r:id="rId58"/>
    <p:sldId id="557" r:id="rId59"/>
    <p:sldId id="558" r:id="rId60"/>
    <p:sldId id="559" r:id="rId61"/>
    <p:sldId id="560" r:id="rId62"/>
    <p:sldId id="561" r:id="rId63"/>
    <p:sldId id="562" r:id="rId64"/>
    <p:sldId id="563" r:id="rId65"/>
    <p:sldId id="564" r:id="rId66"/>
    <p:sldId id="565" r:id="rId67"/>
    <p:sldId id="566" r:id="rId68"/>
    <p:sldId id="567" r:id="rId69"/>
    <p:sldId id="568" r:id="rId70"/>
    <p:sldId id="569" r:id="rId71"/>
    <p:sldId id="570" r:id="rId72"/>
    <p:sldId id="571" r:id="rId73"/>
    <p:sldId id="572" r:id="rId74"/>
    <p:sldId id="573" r:id="rId75"/>
    <p:sldId id="574" r:id="rId76"/>
    <p:sldId id="575" r:id="rId77"/>
    <p:sldId id="576" r:id="rId78"/>
    <p:sldId id="577" r:id="rId79"/>
    <p:sldId id="578" r:id="rId80"/>
    <p:sldId id="579" r:id="rId81"/>
    <p:sldId id="580" r:id="rId82"/>
    <p:sldId id="581" r:id="rId83"/>
    <p:sldId id="582" r:id="rId84"/>
    <p:sldId id="583" r:id="rId85"/>
    <p:sldId id="584" r:id="rId86"/>
    <p:sldId id="585" r:id="rId87"/>
    <p:sldId id="586" r:id="rId88"/>
    <p:sldId id="587" r:id="rId89"/>
    <p:sldId id="588" r:id="rId90"/>
    <p:sldId id="589" r:id="rId91"/>
    <p:sldId id="590" r:id="rId92"/>
    <p:sldId id="591" r:id="rId93"/>
    <p:sldId id="592" r:id="rId94"/>
    <p:sldId id="593" r:id="rId95"/>
    <p:sldId id="594" r:id="rId96"/>
    <p:sldId id="595" r:id="rId97"/>
    <p:sldId id="596" r:id="rId98"/>
    <p:sldId id="606" r:id="rId99"/>
    <p:sldId id="607" r:id="rId100"/>
  </p:sldIdLst>
  <p:sldSz cx="9144000" cy="5149850"/>
  <p:notesSz cx="9144000" cy="51498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7AFAC8-CF33-4166-8328-1C8038F0CFE4}" v="235" dt="2021-09-19T07:33:46.50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84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9C874-E295-4CA7-A6E8-401ACC3F9248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80013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B020B-DB49-40AA-BD4E-83B15BAB4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686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B020B-DB49-40AA-BD4E-83B15BAB489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55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U</a:t>
            </a:r>
            <a:r>
              <a:rPr spc="-5" dirty="0"/>
              <a:t>tilis</a:t>
            </a:r>
            <a:r>
              <a:rPr dirty="0"/>
              <a:t>at</a:t>
            </a:r>
            <a:r>
              <a:rPr spc="-5" dirty="0"/>
              <a:t>i</a:t>
            </a:r>
            <a:r>
              <a:rPr dirty="0"/>
              <a:t>on</a:t>
            </a:r>
            <a:r>
              <a:rPr spc="-80" dirty="0"/>
              <a:t> </a:t>
            </a:r>
            <a:r>
              <a:rPr spc="-5" dirty="0"/>
              <a:t>d</a:t>
            </a:r>
            <a:r>
              <a:rPr dirty="0"/>
              <a:t>e</a:t>
            </a:r>
            <a:r>
              <a:rPr spc="-40" dirty="0"/>
              <a:t> </a:t>
            </a:r>
            <a:r>
              <a:rPr dirty="0"/>
              <a:t>Pyt</a:t>
            </a:r>
            <a:r>
              <a:rPr spc="-10" dirty="0"/>
              <a:t>h</a:t>
            </a:r>
            <a:r>
              <a:rPr dirty="0"/>
              <a:t>on</a:t>
            </a:r>
            <a:r>
              <a:rPr spc="30" dirty="0"/>
              <a:t> </a:t>
            </a:r>
            <a:r>
              <a:rPr spc="-5" dirty="0"/>
              <a:t>p</a:t>
            </a:r>
            <a:r>
              <a:rPr dirty="0"/>
              <a:t>o</a:t>
            </a:r>
            <a:r>
              <a:rPr spc="-5" dirty="0"/>
              <a:t>u</a:t>
            </a:r>
            <a:r>
              <a:rPr dirty="0"/>
              <a:t>r</a:t>
            </a:r>
            <a:r>
              <a:rPr spc="30" dirty="0"/>
              <a:t> </a:t>
            </a:r>
            <a:r>
              <a:rPr spc="-5" dirty="0"/>
              <a:t>l</a:t>
            </a:r>
            <a:r>
              <a:rPr dirty="0"/>
              <a:t>a</a:t>
            </a:r>
            <a:r>
              <a:rPr spc="10" dirty="0"/>
              <a:t> </a:t>
            </a:r>
            <a:r>
              <a:rPr spc="-5" dirty="0"/>
              <a:t>Dat</a:t>
            </a:r>
            <a:r>
              <a:rPr dirty="0"/>
              <a:t>a</a:t>
            </a:r>
            <a:r>
              <a:rPr spc="10" dirty="0"/>
              <a:t> </a:t>
            </a:r>
            <a:r>
              <a:rPr spc="-10" dirty="0"/>
              <a:t>S</a:t>
            </a:r>
            <a:r>
              <a:rPr dirty="0"/>
              <a:t>c</a:t>
            </a:r>
            <a:r>
              <a:rPr spc="-5" dirty="0"/>
              <a:t>ien</a:t>
            </a:r>
            <a:r>
              <a:rPr dirty="0"/>
              <a:t>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U</a:t>
            </a:r>
            <a:r>
              <a:rPr spc="-5" dirty="0"/>
              <a:t>tilis</a:t>
            </a:r>
            <a:r>
              <a:rPr dirty="0"/>
              <a:t>at</a:t>
            </a:r>
            <a:r>
              <a:rPr spc="-5" dirty="0"/>
              <a:t>i</a:t>
            </a:r>
            <a:r>
              <a:rPr dirty="0"/>
              <a:t>on</a:t>
            </a:r>
            <a:r>
              <a:rPr spc="-80" dirty="0"/>
              <a:t> </a:t>
            </a:r>
            <a:r>
              <a:rPr spc="-5" dirty="0"/>
              <a:t>d</a:t>
            </a:r>
            <a:r>
              <a:rPr dirty="0"/>
              <a:t>e</a:t>
            </a:r>
            <a:r>
              <a:rPr spc="-40" dirty="0"/>
              <a:t> </a:t>
            </a:r>
            <a:r>
              <a:rPr dirty="0"/>
              <a:t>Pyt</a:t>
            </a:r>
            <a:r>
              <a:rPr spc="-10" dirty="0"/>
              <a:t>h</a:t>
            </a:r>
            <a:r>
              <a:rPr dirty="0"/>
              <a:t>on</a:t>
            </a:r>
            <a:r>
              <a:rPr spc="30" dirty="0"/>
              <a:t> </a:t>
            </a:r>
            <a:r>
              <a:rPr spc="-5" dirty="0"/>
              <a:t>p</a:t>
            </a:r>
            <a:r>
              <a:rPr dirty="0"/>
              <a:t>o</a:t>
            </a:r>
            <a:r>
              <a:rPr spc="-5" dirty="0"/>
              <a:t>u</a:t>
            </a:r>
            <a:r>
              <a:rPr dirty="0"/>
              <a:t>r</a:t>
            </a:r>
            <a:r>
              <a:rPr spc="30" dirty="0"/>
              <a:t> </a:t>
            </a:r>
            <a:r>
              <a:rPr spc="-5" dirty="0"/>
              <a:t>l</a:t>
            </a:r>
            <a:r>
              <a:rPr dirty="0"/>
              <a:t>a</a:t>
            </a:r>
            <a:r>
              <a:rPr spc="10" dirty="0"/>
              <a:t> </a:t>
            </a:r>
            <a:r>
              <a:rPr spc="-5" dirty="0"/>
              <a:t>Dat</a:t>
            </a:r>
            <a:r>
              <a:rPr dirty="0"/>
              <a:t>a</a:t>
            </a:r>
            <a:r>
              <a:rPr spc="10" dirty="0"/>
              <a:t> </a:t>
            </a:r>
            <a:r>
              <a:rPr spc="-10" dirty="0"/>
              <a:t>S</a:t>
            </a:r>
            <a:r>
              <a:rPr dirty="0"/>
              <a:t>c</a:t>
            </a:r>
            <a:r>
              <a:rPr spc="-5" dirty="0"/>
              <a:t>ien</a:t>
            </a:r>
            <a:r>
              <a:rPr dirty="0"/>
              <a:t>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U</a:t>
            </a:r>
            <a:r>
              <a:rPr spc="-5" dirty="0"/>
              <a:t>tilis</a:t>
            </a:r>
            <a:r>
              <a:rPr dirty="0"/>
              <a:t>at</a:t>
            </a:r>
            <a:r>
              <a:rPr spc="-5" dirty="0"/>
              <a:t>i</a:t>
            </a:r>
            <a:r>
              <a:rPr dirty="0"/>
              <a:t>on</a:t>
            </a:r>
            <a:r>
              <a:rPr spc="-80" dirty="0"/>
              <a:t> </a:t>
            </a:r>
            <a:r>
              <a:rPr spc="-5" dirty="0"/>
              <a:t>d</a:t>
            </a:r>
            <a:r>
              <a:rPr dirty="0"/>
              <a:t>e</a:t>
            </a:r>
            <a:r>
              <a:rPr spc="-40" dirty="0"/>
              <a:t> </a:t>
            </a:r>
            <a:r>
              <a:rPr dirty="0"/>
              <a:t>Pyt</a:t>
            </a:r>
            <a:r>
              <a:rPr spc="-10" dirty="0"/>
              <a:t>h</a:t>
            </a:r>
            <a:r>
              <a:rPr dirty="0"/>
              <a:t>on</a:t>
            </a:r>
            <a:r>
              <a:rPr spc="30" dirty="0"/>
              <a:t> </a:t>
            </a:r>
            <a:r>
              <a:rPr spc="-5" dirty="0"/>
              <a:t>p</a:t>
            </a:r>
            <a:r>
              <a:rPr dirty="0"/>
              <a:t>o</a:t>
            </a:r>
            <a:r>
              <a:rPr spc="-5" dirty="0"/>
              <a:t>u</a:t>
            </a:r>
            <a:r>
              <a:rPr dirty="0"/>
              <a:t>r</a:t>
            </a:r>
            <a:r>
              <a:rPr spc="30" dirty="0"/>
              <a:t> </a:t>
            </a:r>
            <a:r>
              <a:rPr spc="-5" dirty="0"/>
              <a:t>l</a:t>
            </a:r>
            <a:r>
              <a:rPr dirty="0"/>
              <a:t>a</a:t>
            </a:r>
            <a:r>
              <a:rPr spc="10" dirty="0"/>
              <a:t> </a:t>
            </a:r>
            <a:r>
              <a:rPr spc="-5" dirty="0"/>
              <a:t>Dat</a:t>
            </a:r>
            <a:r>
              <a:rPr dirty="0"/>
              <a:t>a</a:t>
            </a:r>
            <a:r>
              <a:rPr spc="10" dirty="0"/>
              <a:t> </a:t>
            </a:r>
            <a:r>
              <a:rPr spc="-10" dirty="0"/>
              <a:t>S</a:t>
            </a:r>
            <a:r>
              <a:rPr dirty="0"/>
              <a:t>c</a:t>
            </a:r>
            <a:r>
              <a:rPr spc="-5" dirty="0"/>
              <a:t>ien</a:t>
            </a:r>
            <a:r>
              <a:rPr dirty="0"/>
              <a:t>ce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U</a:t>
            </a:r>
            <a:r>
              <a:rPr spc="-5" dirty="0"/>
              <a:t>tilis</a:t>
            </a:r>
            <a:r>
              <a:rPr dirty="0"/>
              <a:t>at</a:t>
            </a:r>
            <a:r>
              <a:rPr spc="-5" dirty="0"/>
              <a:t>i</a:t>
            </a:r>
            <a:r>
              <a:rPr dirty="0"/>
              <a:t>on</a:t>
            </a:r>
            <a:r>
              <a:rPr spc="-80" dirty="0"/>
              <a:t> </a:t>
            </a:r>
            <a:r>
              <a:rPr spc="-5" dirty="0"/>
              <a:t>d</a:t>
            </a:r>
            <a:r>
              <a:rPr dirty="0"/>
              <a:t>e</a:t>
            </a:r>
            <a:r>
              <a:rPr spc="-40" dirty="0"/>
              <a:t> </a:t>
            </a:r>
            <a:r>
              <a:rPr dirty="0"/>
              <a:t>Pyt</a:t>
            </a:r>
            <a:r>
              <a:rPr spc="-10" dirty="0"/>
              <a:t>h</a:t>
            </a:r>
            <a:r>
              <a:rPr dirty="0"/>
              <a:t>on</a:t>
            </a:r>
            <a:r>
              <a:rPr spc="30" dirty="0"/>
              <a:t> </a:t>
            </a:r>
            <a:r>
              <a:rPr spc="-5" dirty="0"/>
              <a:t>p</a:t>
            </a:r>
            <a:r>
              <a:rPr dirty="0"/>
              <a:t>o</a:t>
            </a:r>
            <a:r>
              <a:rPr spc="-5" dirty="0"/>
              <a:t>u</a:t>
            </a:r>
            <a:r>
              <a:rPr dirty="0"/>
              <a:t>r</a:t>
            </a:r>
            <a:r>
              <a:rPr spc="30" dirty="0"/>
              <a:t> </a:t>
            </a:r>
            <a:r>
              <a:rPr spc="-5" dirty="0"/>
              <a:t>l</a:t>
            </a:r>
            <a:r>
              <a:rPr dirty="0"/>
              <a:t>a</a:t>
            </a:r>
            <a:r>
              <a:rPr spc="10" dirty="0"/>
              <a:t> </a:t>
            </a:r>
            <a:r>
              <a:rPr spc="-5" dirty="0"/>
              <a:t>Dat</a:t>
            </a:r>
            <a:r>
              <a:rPr dirty="0"/>
              <a:t>a</a:t>
            </a:r>
            <a:r>
              <a:rPr spc="10" dirty="0"/>
              <a:t> </a:t>
            </a:r>
            <a:r>
              <a:rPr spc="-10" dirty="0"/>
              <a:t>S</a:t>
            </a:r>
            <a:r>
              <a:rPr dirty="0"/>
              <a:t>c</a:t>
            </a:r>
            <a:r>
              <a:rPr spc="-5" dirty="0"/>
              <a:t>ien</a:t>
            </a:r>
            <a:r>
              <a:rPr dirty="0"/>
              <a:t>ce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96240" y="4904232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5958"/>
                </a:lnTo>
              </a:path>
            </a:pathLst>
          </a:custGeom>
          <a:ln w="30480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3" y="411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82296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U</a:t>
            </a:r>
            <a:r>
              <a:rPr spc="-5" dirty="0"/>
              <a:t>tilis</a:t>
            </a:r>
            <a:r>
              <a:rPr dirty="0"/>
              <a:t>at</a:t>
            </a:r>
            <a:r>
              <a:rPr spc="-5" dirty="0"/>
              <a:t>i</a:t>
            </a:r>
            <a:r>
              <a:rPr dirty="0"/>
              <a:t>on</a:t>
            </a:r>
            <a:r>
              <a:rPr spc="-80" dirty="0"/>
              <a:t> </a:t>
            </a:r>
            <a:r>
              <a:rPr spc="-5" dirty="0"/>
              <a:t>d</a:t>
            </a:r>
            <a:r>
              <a:rPr dirty="0"/>
              <a:t>e</a:t>
            </a:r>
            <a:r>
              <a:rPr spc="-40" dirty="0"/>
              <a:t> </a:t>
            </a:r>
            <a:r>
              <a:rPr dirty="0"/>
              <a:t>Pyt</a:t>
            </a:r>
            <a:r>
              <a:rPr spc="-10" dirty="0"/>
              <a:t>h</a:t>
            </a:r>
            <a:r>
              <a:rPr dirty="0"/>
              <a:t>on</a:t>
            </a:r>
            <a:r>
              <a:rPr spc="30" dirty="0"/>
              <a:t> </a:t>
            </a:r>
            <a:r>
              <a:rPr spc="-5" dirty="0"/>
              <a:t>p</a:t>
            </a:r>
            <a:r>
              <a:rPr dirty="0"/>
              <a:t>o</a:t>
            </a:r>
            <a:r>
              <a:rPr spc="-5" dirty="0"/>
              <a:t>u</a:t>
            </a:r>
            <a:r>
              <a:rPr dirty="0"/>
              <a:t>r</a:t>
            </a:r>
            <a:r>
              <a:rPr spc="30" dirty="0"/>
              <a:t> </a:t>
            </a:r>
            <a:r>
              <a:rPr spc="-5" dirty="0"/>
              <a:t>l</a:t>
            </a:r>
            <a:r>
              <a:rPr dirty="0"/>
              <a:t>a</a:t>
            </a:r>
            <a:r>
              <a:rPr spc="10" dirty="0"/>
              <a:t> </a:t>
            </a:r>
            <a:r>
              <a:rPr spc="-5" dirty="0"/>
              <a:t>Dat</a:t>
            </a:r>
            <a:r>
              <a:rPr dirty="0"/>
              <a:t>a</a:t>
            </a:r>
            <a:r>
              <a:rPr spc="10" dirty="0"/>
              <a:t> </a:t>
            </a:r>
            <a:r>
              <a:rPr spc="-10" dirty="0"/>
              <a:t>S</a:t>
            </a:r>
            <a:r>
              <a:rPr dirty="0"/>
              <a:t>c</a:t>
            </a:r>
            <a:r>
              <a:rPr spc="-5" dirty="0"/>
              <a:t>ien</a:t>
            </a:r>
            <a:r>
              <a:rPr dirty="0"/>
              <a:t>ce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96240" y="4904232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5958"/>
                </a:lnTo>
              </a:path>
            </a:pathLst>
          </a:custGeom>
          <a:ln w="30480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6975" y="-24561"/>
            <a:ext cx="1670049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3184" y="1124712"/>
            <a:ext cx="6437630" cy="220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73455" y="4879568"/>
            <a:ext cx="1962150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U</a:t>
            </a:r>
            <a:r>
              <a:rPr spc="-5" dirty="0"/>
              <a:t>tilis</a:t>
            </a:r>
            <a:r>
              <a:rPr dirty="0"/>
              <a:t>at</a:t>
            </a:r>
            <a:r>
              <a:rPr spc="-5" dirty="0"/>
              <a:t>i</a:t>
            </a:r>
            <a:r>
              <a:rPr dirty="0"/>
              <a:t>on</a:t>
            </a:r>
            <a:r>
              <a:rPr spc="-80" dirty="0"/>
              <a:t> </a:t>
            </a:r>
            <a:r>
              <a:rPr spc="-5" dirty="0"/>
              <a:t>d</a:t>
            </a:r>
            <a:r>
              <a:rPr dirty="0"/>
              <a:t>e</a:t>
            </a:r>
            <a:r>
              <a:rPr spc="-40" dirty="0"/>
              <a:t> </a:t>
            </a:r>
            <a:r>
              <a:rPr dirty="0"/>
              <a:t>Pyt</a:t>
            </a:r>
            <a:r>
              <a:rPr spc="-10" dirty="0"/>
              <a:t>h</a:t>
            </a:r>
            <a:r>
              <a:rPr dirty="0"/>
              <a:t>on</a:t>
            </a:r>
            <a:r>
              <a:rPr spc="30" dirty="0"/>
              <a:t> </a:t>
            </a:r>
            <a:r>
              <a:rPr spc="-5" dirty="0"/>
              <a:t>p</a:t>
            </a:r>
            <a:r>
              <a:rPr dirty="0"/>
              <a:t>o</a:t>
            </a:r>
            <a:r>
              <a:rPr spc="-5" dirty="0"/>
              <a:t>u</a:t>
            </a:r>
            <a:r>
              <a:rPr dirty="0"/>
              <a:t>r</a:t>
            </a:r>
            <a:r>
              <a:rPr spc="30" dirty="0"/>
              <a:t> </a:t>
            </a:r>
            <a:r>
              <a:rPr spc="-5" dirty="0"/>
              <a:t>l</a:t>
            </a:r>
            <a:r>
              <a:rPr dirty="0"/>
              <a:t>a</a:t>
            </a:r>
            <a:r>
              <a:rPr spc="10" dirty="0"/>
              <a:t> </a:t>
            </a:r>
            <a:r>
              <a:rPr spc="-5" dirty="0"/>
              <a:t>Dat</a:t>
            </a:r>
            <a:r>
              <a:rPr dirty="0"/>
              <a:t>a</a:t>
            </a:r>
            <a:r>
              <a:rPr spc="10" dirty="0"/>
              <a:t> </a:t>
            </a:r>
            <a:r>
              <a:rPr spc="-10" dirty="0"/>
              <a:t>S</a:t>
            </a:r>
            <a:r>
              <a:rPr dirty="0"/>
              <a:t>c</a:t>
            </a:r>
            <a:r>
              <a:rPr spc="-5" dirty="0"/>
              <a:t>ien</a:t>
            </a:r>
            <a:r>
              <a:rPr dirty="0"/>
              <a:t>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7335" y="4879568"/>
            <a:ext cx="134620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impute.SimpleImputer.html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cikit-learn.org/stable/modules/generated/sklearn.preprocessing.StandardScaler.html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cikit-learn.org/stable/modules/generated/sklearn.preprocessing.MinMaxScaler.html" TargetMode="Externa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xkcd.com/1838/" TargetMode="Externa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scikit-learn.org/stable/modules/generated/sklearn.preprocessing.RobustScaler.html" TargetMode="Externa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kaggle.com/rafjaa/resampling-strategies-for-imbalanced-datasets#t1" TargetMode="Externa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rikunert.com/SMOTE_explained" TargetMode="Externa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imbalanced-learn.readthedocs.io/en/stable/over_sampling.html" TargetMode="Externa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scikit-learn.org/stable/modules/generated/sklearn.preprocessing.LabelEncoder.html" TargetMode="Externa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scikit-learn.org/stable/modules/generated/sklearn.preprocessing.OneHotEncoder.html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reference/api/pandas.cut.html" TargetMode="Externa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classes.html#module-sklearn.preprocessing" TargetMode="Externa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visiondummy.com/2014/04/curse-dimensionality-affect-classification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freecodecamp.org/news/the-curse-of-dimensionality-how-we-can-save-big-data-from-itself-d9fa0f872335/" TargetMode="External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freecodecamp.org/news/the-curse-of-dimensionality-how-we-can-save-big-data-from-itself-d9fa0f872335/" TargetMode="External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rriam-webster.com/dictionary/Occam%27s%20razor" TargetMode="External"/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-39751" y="0"/>
            <a:ext cx="9226550" cy="268605"/>
            <a:chOff x="-39751" y="0"/>
            <a:chExt cx="9226550" cy="268605"/>
          </a:xfrm>
        </p:grpSpPr>
        <p:sp>
          <p:nvSpPr>
            <p:cNvPr id="4" name="object 4"/>
            <p:cNvSpPr/>
            <p:nvPr/>
          </p:nvSpPr>
          <p:spPr>
            <a:xfrm>
              <a:off x="1523" y="41148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82296">
              <a:solidFill>
                <a:srgbClr val="CF002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393192" y="82295"/>
              <a:ext cx="4324985" cy="186055"/>
            </a:xfrm>
            <a:custGeom>
              <a:avLst/>
              <a:gdLst/>
              <a:ahLst/>
              <a:cxnLst/>
              <a:rect l="l" t="t" r="r" b="b"/>
              <a:pathLst>
                <a:path w="4324985" h="186054">
                  <a:moveTo>
                    <a:pt x="1444244" y="0"/>
                  </a:moveTo>
                  <a:lnTo>
                    <a:pt x="0" y="0"/>
                  </a:lnTo>
                  <a:lnTo>
                    <a:pt x="0" y="185928"/>
                  </a:lnTo>
                  <a:lnTo>
                    <a:pt x="1444244" y="185928"/>
                  </a:lnTo>
                  <a:lnTo>
                    <a:pt x="1444244" y="0"/>
                  </a:lnTo>
                  <a:close/>
                </a:path>
                <a:path w="4324985" h="186054">
                  <a:moveTo>
                    <a:pt x="4324604" y="0"/>
                  </a:moveTo>
                  <a:lnTo>
                    <a:pt x="1444625" y="0"/>
                  </a:lnTo>
                  <a:lnTo>
                    <a:pt x="1444625" y="185928"/>
                  </a:lnTo>
                  <a:lnTo>
                    <a:pt x="4324604" y="185928"/>
                  </a:lnTo>
                  <a:lnTo>
                    <a:pt x="432460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06526" y="112395"/>
            <a:ext cx="349885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44"/>
              </a:lnSpc>
              <a:tabLst>
                <a:tab pos="1569720" algn="l"/>
                <a:tab pos="3060700" algn="l"/>
              </a:tabLst>
            </a:pPr>
            <a:r>
              <a:rPr sz="1000" spc="-10" dirty="0">
                <a:solidFill>
                  <a:srgbClr val="C81704"/>
                </a:solidFill>
                <a:latin typeface="Calibri"/>
                <a:cs typeface="Calibri"/>
              </a:rPr>
              <a:t>Com</a:t>
            </a:r>
            <a:r>
              <a:rPr sz="1000" spc="-5" dirty="0">
                <a:solidFill>
                  <a:srgbClr val="C81704"/>
                </a:solidFill>
                <a:latin typeface="Calibri"/>
                <a:cs typeface="Calibri"/>
              </a:rPr>
              <a:t>pr</a:t>
            </a:r>
            <a:r>
              <a:rPr sz="1000" spc="-10" dirty="0">
                <a:solidFill>
                  <a:srgbClr val="C81704"/>
                </a:solidFill>
                <a:latin typeface="Calibri"/>
                <a:cs typeface="Calibri"/>
              </a:rPr>
              <a:t>é</a:t>
            </a:r>
            <a:r>
              <a:rPr sz="1000" spc="-5" dirty="0">
                <a:solidFill>
                  <a:srgbClr val="C81704"/>
                </a:solidFill>
                <a:latin typeface="Calibri"/>
                <a:cs typeface="Calibri"/>
              </a:rPr>
              <a:t>h</a:t>
            </a:r>
            <a:r>
              <a:rPr sz="1000" spc="-10" dirty="0">
                <a:solidFill>
                  <a:srgbClr val="C81704"/>
                </a:solidFill>
                <a:latin typeface="Calibri"/>
                <a:cs typeface="Calibri"/>
              </a:rPr>
              <a:t>e</a:t>
            </a:r>
            <a:r>
              <a:rPr sz="1000" spc="-5" dirty="0">
                <a:solidFill>
                  <a:srgbClr val="C81704"/>
                </a:solidFill>
                <a:latin typeface="Calibri"/>
                <a:cs typeface="Calibri"/>
              </a:rPr>
              <a:t>n</a:t>
            </a:r>
            <a:r>
              <a:rPr sz="1000" spc="-15" dirty="0">
                <a:solidFill>
                  <a:srgbClr val="C81704"/>
                </a:solidFill>
                <a:latin typeface="Calibri"/>
                <a:cs typeface="Calibri"/>
              </a:rPr>
              <a:t>s</a:t>
            </a:r>
            <a:r>
              <a:rPr sz="1000" spc="-5" dirty="0">
                <a:solidFill>
                  <a:srgbClr val="C81704"/>
                </a:solidFill>
                <a:latin typeface="Calibri"/>
                <a:cs typeface="Calibri"/>
              </a:rPr>
              <a:t>ion</a:t>
            </a:r>
            <a:r>
              <a:rPr sz="1000" dirty="0">
                <a:solidFill>
                  <a:srgbClr val="C81704"/>
                </a:solidFill>
                <a:latin typeface="Calibri"/>
                <a:cs typeface="Calibri"/>
              </a:rPr>
              <a:t>	</a:t>
            </a:r>
            <a:r>
              <a:rPr sz="1000" spc="-5" dirty="0">
                <a:solidFill>
                  <a:srgbClr val="C81704"/>
                </a:solidFill>
                <a:latin typeface="Calibri"/>
                <a:cs typeface="Calibri"/>
              </a:rPr>
              <a:t>Illu</a:t>
            </a:r>
            <a:r>
              <a:rPr sz="1000" spc="-15" dirty="0">
                <a:solidFill>
                  <a:srgbClr val="C81704"/>
                </a:solidFill>
                <a:latin typeface="Calibri"/>
                <a:cs typeface="Calibri"/>
              </a:rPr>
              <a:t>s</a:t>
            </a:r>
            <a:r>
              <a:rPr sz="1000" spc="-5" dirty="0">
                <a:solidFill>
                  <a:srgbClr val="C81704"/>
                </a:solidFill>
                <a:latin typeface="Calibri"/>
                <a:cs typeface="Calibri"/>
              </a:rPr>
              <a:t>tr</a:t>
            </a:r>
            <a:r>
              <a:rPr sz="1000" spc="-15" dirty="0">
                <a:solidFill>
                  <a:srgbClr val="C81704"/>
                </a:solidFill>
                <a:latin typeface="Calibri"/>
                <a:cs typeface="Calibri"/>
              </a:rPr>
              <a:t>a</a:t>
            </a:r>
            <a:r>
              <a:rPr sz="1000" spc="-5" dirty="0">
                <a:solidFill>
                  <a:srgbClr val="C81704"/>
                </a:solidFill>
                <a:latin typeface="Calibri"/>
                <a:cs typeface="Calibri"/>
              </a:rPr>
              <a:t>t</a:t>
            </a:r>
            <a:r>
              <a:rPr sz="1000" spc="-20" dirty="0">
                <a:solidFill>
                  <a:srgbClr val="C81704"/>
                </a:solidFill>
                <a:latin typeface="Calibri"/>
                <a:cs typeface="Calibri"/>
              </a:rPr>
              <a:t>i</a:t>
            </a:r>
            <a:r>
              <a:rPr sz="1000" spc="-15" dirty="0">
                <a:solidFill>
                  <a:srgbClr val="C81704"/>
                </a:solidFill>
                <a:latin typeface="Calibri"/>
                <a:cs typeface="Calibri"/>
              </a:rPr>
              <a:t>o</a:t>
            </a:r>
            <a:r>
              <a:rPr sz="1000" spc="-5" dirty="0">
                <a:solidFill>
                  <a:srgbClr val="C81704"/>
                </a:solidFill>
                <a:latin typeface="Calibri"/>
                <a:cs typeface="Calibri"/>
              </a:rPr>
              <a:t>n</a:t>
            </a:r>
            <a:r>
              <a:rPr sz="1000" dirty="0">
                <a:solidFill>
                  <a:srgbClr val="C81704"/>
                </a:solidFill>
                <a:latin typeface="Calibri"/>
                <a:cs typeface="Calibri"/>
              </a:rPr>
              <a:t>	</a:t>
            </a:r>
            <a:r>
              <a:rPr sz="1000" spc="-10" dirty="0">
                <a:solidFill>
                  <a:srgbClr val="C81704"/>
                </a:solidFill>
                <a:latin typeface="Calibri"/>
                <a:cs typeface="Calibri"/>
              </a:rPr>
              <a:t>U</a:t>
            </a:r>
            <a:r>
              <a:rPr sz="1000" spc="-15" dirty="0">
                <a:solidFill>
                  <a:srgbClr val="C81704"/>
                </a:solidFill>
                <a:latin typeface="Calibri"/>
                <a:cs typeface="Calibri"/>
              </a:rPr>
              <a:t>s</a:t>
            </a:r>
            <a:r>
              <a:rPr sz="1000" spc="35" dirty="0">
                <a:solidFill>
                  <a:srgbClr val="C81704"/>
                </a:solidFill>
                <a:latin typeface="Calibri"/>
                <a:cs typeface="Calibri"/>
              </a:rPr>
              <a:t>e</a:t>
            </a:r>
            <a:r>
              <a:rPr sz="1000" spc="-10" dirty="0">
                <a:solidFill>
                  <a:srgbClr val="C81704"/>
                </a:solidFill>
                <a:latin typeface="Calibri"/>
                <a:cs typeface="Calibri"/>
              </a:rPr>
              <a:t>Ca</a:t>
            </a:r>
            <a:r>
              <a:rPr sz="1000" spc="-15" dirty="0">
                <a:solidFill>
                  <a:srgbClr val="C81704"/>
                </a:solidFill>
                <a:latin typeface="Calibri"/>
                <a:cs typeface="Calibri"/>
              </a:rPr>
              <a:t>s</a:t>
            </a:r>
            <a:r>
              <a:rPr sz="1000" spc="-5" dirty="0">
                <a:solidFill>
                  <a:srgbClr val="C81704"/>
                </a:solidFill>
                <a:latin typeface="Calibri"/>
                <a:cs typeface="Calibri"/>
              </a:rPr>
              <a:t>e</a:t>
            </a:r>
            <a:endParaRPr sz="10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419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551678" y="465531"/>
            <a:ext cx="303911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nature</a:t>
            </a:r>
            <a:r>
              <a:rPr sz="14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Tahoma"/>
                <a:cs typeface="Tahoma"/>
              </a:rPr>
              <a:t>est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comme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1400" b="1" spc="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immense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51678" y="679196"/>
            <a:ext cx="3392170" cy="2369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8255" algn="just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livre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[…]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 écrit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langue 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 mathématique,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et</a:t>
            </a:r>
            <a:r>
              <a:rPr sz="1400" b="1" spc="3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ses</a:t>
            </a:r>
            <a:r>
              <a:rPr sz="1400" b="1" spc="4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caractères 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sont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des 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triangles,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des 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cercles et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des 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figures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géométriques,</a:t>
            </a:r>
            <a:r>
              <a:rPr sz="1400" b="1" spc="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sans</a:t>
            </a:r>
            <a:r>
              <a:rPr sz="1400" b="1" spc="40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lesquels </a:t>
            </a:r>
            <a:r>
              <a:rPr sz="1400" b="1" spc="-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il 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serait 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impossible 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à tout homme </a:t>
            </a:r>
            <a:r>
              <a:rPr sz="1400" b="1" spc="-15" dirty="0">
                <a:solidFill>
                  <a:srgbClr val="FFFFFF"/>
                </a:solidFill>
                <a:latin typeface="Tahoma"/>
                <a:cs typeface="Tahoma"/>
              </a:rPr>
              <a:t>[ou </a:t>
            </a:r>
            <a:r>
              <a:rPr sz="1400" b="1" spc="-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une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00ADED"/>
                </a:solidFill>
                <a:latin typeface="Tahoma"/>
                <a:cs typeface="Tahoma"/>
              </a:rPr>
              <a:t>Intelligence</a:t>
            </a:r>
            <a:r>
              <a:rPr sz="1400" b="1" spc="-5" dirty="0">
                <a:solidFill>
                  <a:srgbClr val="00ADED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00ADED"/>
                </a:solidFill>
                <a:latin typeface="Tahoma"/>
                <a:cs typeface="Tahoma"/>
              </a:rPr>
              <a:t>Artificielle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d'en 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saisir</a:t>
            </a:r>
            <a:r>
              <a:rPr sz="14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le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Tahoma"/>
                <a:cs typeface="Tahoma"/>
              </a:rPr>
              <a:t>sens.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 dirty="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1285"/>
              </a:spcBef>
            </a:pPr>
            <a:r>
              <a:rPr sz="1400" b="1" spc="-10" dirty="0">
                <a:solidFill>
                  <a:srgbClr val="00ADED"/>
                </a:solidFill>
                <a:latin typeface="Tahoma"/>
                <a:cs typeface="Tahoma"/>
              </a:rPr>
              <a:t>Galilée</a:t>
            </a:r>
            <a:endParaRPr sz="1400" dirty="0">
              <a:latin typeface="Tahoma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50"/>
              </a:spcBef>
            </a:pPr>
            <a:r>
              <a:rPr sz="1350" b="1" spc="-6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50" b="1" spc="-2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50" b="1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b="1" spc="-75" dirty="0">
                <a:solidFill>
                  <a:srgbClr val="FFFFFF"/>
                </a:solidFill>
                <a:latin typeface="Tahoma"/>
                <a:cs typeface="Tahoma"/>
              </a:rPr>
              <a:t>sa</a:t>
            </a:r>
            <a:r>
              <a:rPr sz="1350" b="1" spc="-85" dirty="0">
                <a:solidFill>
                  <a:srgbClr val="FFFFFF"/>
                </a:solidFill>
                <a:latin typeface="Tahoma"/>
                <a:cs typeface="Tahoma"/>
              </a:rPr>
              <a:t>gg</a:t>
            </a:r>
            <a:r>
              <a:rPr sz="1350" b="1" spc="-70" dirty="0">
                <a:solidFill>
                  <a:srgbClr val="FFFFFF"/>
                </a:solidFill>
                <a:latin typeface="Tahoma"/>
                <a:cs typeface="Tahoma"/>
              </a:rPr>
              <a:t>ia</a:t>
            </a:r>
            <a:r>
              <a:rPr sz="1350" b="1" spc="-8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50" b="1" spc="-80" dirty="0">
                <a:solidFill>
                  <a:srgbClr val="FFFFFF"/>
                </a:solidFill>
                <a:latin typeface="Tahoma"/>
                <a:cs typeface="Tahoma"/>
              </a:rPr>
              <a:t>ore</a:t>
            </a:r>
            <a:r>
              <a:rPr sz="1200" b="1" spc="-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200" b="1" dirty="0">
                <a:solidFill>
                  <a:srgbClr val="FFFFFF"/>
                </a:solidFill>
                <a:latin typeface="Tahoma"/>
                <a:cs typeface="Tahoma"/>
              </a:rPr>
              <a:t>1623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0325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«</a:t>
            </a:r>
          </a:p>
        </p:txBody>
      </p:sp>
      <p:sp>
        <p:nvSpPr>
          <p:cNvPr id="11" name="object 11"/>
          <p:cNvSpPr/>
          <p:nvPr/>
        </p:nvSpPr>
        <p:spPr>
          <a:xfrm>
            <a:off x="7159752" y="2164079"/>
            <a:ext cx="309245" cy="266700"/>
          </a:xfrm>
          <a:custGeom>
            <a:avLst/>
            <a:gdLst/>
            <a:ahLst/>
            <a:cxnLst/>
            <a:rect l="l" t="t" r="r" b="b"/>
            <a:pathLst>
              <a:path w="309245" h="266700">
                <a:moveTo>
                  <a:pt x="153416" y="135763"/>
                </a:moveTo>
                <a:lnTo>
                  <a:pt x="132334" y="89027"/>
                </a:lnTo>
                <a:lnTo>
                  <a:pt x="101727" y="53848"/>
                </a:lnTo>
                <a:lnTo>
                  <a:pt x="63627" y="18796"/>
                </a:lnTo>
                <a:lnTo>
                  <a:pt x="28321" y="127"/>
                </a:lnTo>
                <a:lnTo>
                  <a:pt x="21844" y="0"/>
                </a:lnTo>
                <a:lnTo>
                  <a:pt x="1905" y="32004"/>
                </a:lnTo>
                <a:lnTo>
                  <a:pt x="3683" y="37973"/>
                </a:lnTo>
                <a:lnTo>
                  <a:pt x="21844" y="67183"/>
                </a:lnTo>
                <a:lnTo>
                  <a:pt x="41783" y="100076"/>
                </a:lnTo>
                <a:lnTo>
                  <a:pt x="54737" y="133985"/>
                </a:lnTo>
                <a:lnTo>
                  <a:pt x="53340" y="142621"/>
                </a:lnTo>
                <a:lnTo>
                  <a:pt x="49530" y="152908"/>
                </a:lnTo>
                <a:lnTo>
                  <a:pt x="43053" y="165100"/>
                </a:lnTo>
                <a:lnTo>
                  <a:pt x="34163" y="178943"/>
                </a:lnTo>
                <a:lnTo>
                  <a:pt x="22987" y="195072"/>
                </a:lnTo>
                <a:lnTo>
                  <a:pt x="14478" y="207772"/>
                </a:lnTo>
                <a:lnTo>
                  <a:pt x="0" y="245237"/>
                </a:lnTo>
                <a:lnTo>
                  <a:pt x="2794" y="251079"/>
                </a:lnTo>
                <a:lnTo>
                  <a:pt x="14097" y="261493"/>
                </a:lnTo>
                <a:lnTo>
                  <a:pt x="20701" y="264033"/>
                </a:lnTo>
                <a:lnTo>
                  <a:pt x="28194" y="264160"/>
                </a:lnTo>
                <a:lnTo>
                  <a:pt x="34417" y="263525"/>
                </a:lnTo>
                <a:lnTo>
                  <a:pt x="76327" y="235712"/>
                </a:lnTo>
                <a:lnTo>
                  <a:pt x="116078" y="196342"/>
                </a:lnTo>
                <a:lnTo>
                  <a:pt x="142240" y="164973"/>
                </a:lnTo>
                <a:lnTo>
                  <a:pt x="153416" y="135763"/>
                </a:lnTo>
                <a:close/>
              </a:path>
              <a:path w="309245" h="266700">
                <a:moveTo>
                  <a:pt x="308864" y="138176"/>
                </a:moveTo>
                <a:lnTo>
                  <a:pt x="287782" y="91313"/>
                </a:lnTo>
                <a:lnTo>
                  <a:pt x="257175" y="56261"/>
                </a:lnTo>
                <a:lnTo>
                  <a:pt x="219075" y="21209"/>
                </a:lnTo>
                <a:lnTo>
                  <a:pt x="183769" y="2540"/>
                </a:lnTo>
                <a:lnTo>
                  <a:pt x="177419" y="2413"/>
                </a:lnTo>
                <a:lnTo>
                  <a:pt x="157353" y="34671"/>
                </a:lnTo>
                <a:lnTo>
                  <a:pt x="159131" y="40640"/>
                </a:lnTo>
                <a:lnTo>
                  <a:pt x="177165" y="69723"/>
                </a:lnTo>
                <a:lnTo>
                  <a:pt x="197231" y="102743"/>
                </a:lnTo>
                <a:lnTo>
                  <a:pt x="210312" y="130048"/>
                </a:lnTo>
                <a:lnTo>
                  <a:pt x="210185" y="136398"/>
                </a:lnTo>
                <a:lnTo>
                  <a:pt x="189611" y="181356"/>
                </a:lnTo>
                <a:lnTo>
                  <a:pt x="170053" y="209931"/>
                </a:lnTo>
                <a:lnTo>
                  <a:pt x="155321" y="247650"/>
                </a:lnTo>
                <a:lnTo>
                  <a:pt x="158115" y="253492"/>
                </a:lnTo>
                <a:lnTo>
                  <a:pt x="169418" y="263906"/>
                </a:lnTo>
                <a:lnTo>
                  <a:pt x="176022" y="266446"/>
                </a:lnTo>
                <a:lnTo>
                  <a:pt x="183642" y="266700"/>
                </a:lnTo>
                <a:lnTo>
                  <a:pt x="189738" y="266065"/>
                </a:lnTo>
                <a:lnTo>
                  <a:pt x="231648" y="238125"/>
                </a:lnTo>
                <a:lnTo>
                  <a:pt x="271399" y="198501"/>
                </a:lnTo>
                <a:lnTo>
                  <a:pt x="297561" y="167259"/>
                </a:lnTo>
                <a:lnTo>
                  <a:pt x="308864" y="1381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92125" y="4845811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64646"/>
                </a:solidFill>
                <a:latin typeface="Calibri"/>
                <a:cs typeface="Calibri"/>
              </a:rPr>
              <a:t>1</a:t>
            </a:r>
            <a:endParaRPr sz="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7882941" cy="269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		</a:t>
            </a: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en-US" sz="1600" b="0" i="0" dirty="0">
                <a:effectLst/>
                <a:latin typeface="-apple-system"/>
              </a:rPr>
              <a:t>❓ Unwanted duplicated observations can discredit the performance 		evaluation of a model. Why?</a:t>
            </a:r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841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111541" cy="3152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		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</a:p>
          <a:p>
            <a:pPr algn="l"/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ews Cycle"/>
              </a:rPr>
              <a:t>⚠️ Data Leakage</a:t>
            </a:r>
          </a:p>
          <a:p>
            <a:pPr algn="l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pPr algn="l"/>
            <a:r>
              <a:rPr lang="en-US" sz="1600" b="0" i="0" dirty="0">
                <a:effectLst/>
                <a:latin typeface="-apple-system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502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7367905" cy="33060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ews Cycle"/>
              </a:rPr>
              <a:t>💻 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</a:rPr>
              <a:t>drop_duplicates</a:t>
            </a:r>
            <a:endParaRPr kumimoji="0" lang="fr-FR" altLang="fr-FR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ews Cycl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1221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7367905" cy="26597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756046-076D-40D2-A2BC-C21D0B08A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72" y="1654572"/>
            <a:ext cx="72199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23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7367905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		</a:t>
            </a: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en-US" b="1" dirty="0">
                <a:solidFill>
                  <a:srgbClr val="000000"/>
                </a:solidFill>
                <a:latin typeface="News Cycle"/>
              </a:rPr>
              <a:t>2. Missing Data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BD55EEF-089D-4B83-A144-01902AB9E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211" y="1674111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10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39215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en-US" b="1" i="0" dirty="0">
                <a:solidFill>
                  <a:srgbClr val="000000"/>
                </a:solidFill>
                <a:effectLst/>
                <a:latin typeface="News Cycle"/>
              </a:rPr>
              <a:t>Common reasons for missing data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Programming error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Failure of measurement (e.g. a patient in a clinical study misses a scheduled visit)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Random events (e.g. meteorological data collection device runs out of power)</a:t>
            </a: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8488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31829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💻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News Cycle"/>
              </a:rPr>
              <a:t>Detecting</a:t>
            </a:r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News Cycle"/>
              </a:rPr>
              <a:t>missing</a:t>
            </a:r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89A572-0BE7-44BC-9203-E28380B4E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446" y="1821128"/>
            <a:ext cx="71437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81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5121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Handling </a:t>
            </a:r>
            <a:r>
              <a:rPr lang="fr-FR" sz="1600" b="1" i="0" dirty="0" err="1">
                <a:solidFill>
                  <a:srgbClr val="000000"/>
                </a:solidFill>
                <a:effectLst/>
                <a:latin typeface="Helvetica Neue"/>
              </a:rPr>
              <a:t>missing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 data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latin typeface="-apple-system"/>
            </a:endParaRPr>
          </a:p>
          <a:p>
            <a:pPr lvl="3"/>
            <a:r>
              <a:rPr lang="en-US" sz="1600" b="0" i="0" dirty="0">
                <a:effectLst/>
                <a:latin typeface="-apple-system"/>
              </a:rPr>
              <a:t>How you handle missing values will differ from field to field and dataset to dataset.</a:t>
            </a:r>
          </a:p>
          <a:p>
            <a:pPr lvl="3"/>
            <a:endParaRPr lang="en-US" sz="1600" b="0" i="0" dirty="0">
              <a:effectLst/>
              <a:latin typeface="-apple-system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What might have caused the missing values?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Do the missing values represent a particular story or event?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Can I replace them by another value?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Can I afford to lose any data?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6004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36445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fr-FR" sz="1600" b="1" dirty="0">
                <a:solidFill>
                  <a:srgbClr val="000000"/>
                </a:solidFill>
                <a:latin typeface="Helvetica Neue"/>
              </a:rPr>
              <a:t>		</a:t>
            </a:r>
            <a:r>
              <a:rPr lang="en-US" sz="1600" b="0" i="0" dirty="0">
                <a:effectLst/>
                <a:latin typeface="-apple-system"/>
              </a:rPr>
              <a:t>🚨Some of these questions require domain knowledge. Ensure you are aware 		of what each column truly represents before starting any machine learning 			task!</a:t>
            </a:r>
          </a:p>
          <a:p>
            <a:pPr lvl="3"/>
            <a:endParaRPr kumimoji="0" lang="en-US" altLang="fr-FR" sz="160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8664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</a:rPr>
              <a:t>		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</a:rPr>
              <a:t>WallMat</a:t>
            </a:r>
            <a:endParaRPr kumimoji="0" lang="fr-FR" altLang="fr-FR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ews Cycl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kumimoji="0" lang="fr-FR" altLang="fr-FR" sz="16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latin typeface="Helvetica Neue"/>
              </a:rPr>
              <a:t>		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893ECDB-D355-4EC8-B092-3F275D351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8" y="1812925"/>
            <a:ext cx="64865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0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7367905" cy="1336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		</a:t>
            </a: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en-US" sz="2000" b="1" dirty="0">
                <a:solidFill>
                  <a:srgbClr val="000000"/>
                </a:solidFill>
                <a:latin typeface="News Cycle"/>
              </a:rPr>
              <a:t>Data Preparation</a:t>
            </a:r>
            <a:endParaRPr lang="fr-FR" sz="2000" b="1" i="0" dirty="0">
              <a:solidFill>
                <a:srgbClr val="000000"/>
              </a:solidFill>
              <a:effectLst/>
              <a:latin typeface="News Cycle"/>
            </a:endParaRP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756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</a:rPr>
              <a:t>		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</a:rPr>
              <a:t>Alley</a:t>
            </a:r>
            <a:endParaRPr kumimoji="0" lang="fr-FR" altLang="fr-FR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ews Cycl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kumimoji="0" lang="fr-FR" altLang="fr-FR" sz="16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latin typeface="Helvetica Neue"/>
              </a:rPr>
              <a:t>		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37C66A6-624F-4A34-B8A6-2BBF07060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31" y="1736725"/>
            <a:ext cx="62007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43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b="1" dirty="0">
                <a:solidFill>
                  <a:srgbClr val="000000"/>
                </a:solidFill>
                <a:latin typeface="var(--jp-code-font-family)"/>
              </a:rPr>
              <a:t>		</a:t>
            </a:r>
            <a:r>
              <a:rPr lang="en-US" sz="1600" b="0" i="0" dirty="0">
                <a:effectLst/>
                <a:latin typeface="-apple-system"/>
              </a:rPr>
              <a:t>🚨Missing data does not necessarily mean no information!</a:t>
            </a:r>
            <a:endParaRPr kumimoji="0" lang="fr-FR" altLang="fr-FR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ews Cycl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kumimoji="0" lang="fr-FR" altLang="fr-FR" sz="16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latin typeface="Helvetica Neue"/>
              </a:rPr>
              <a:t>		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7776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</a:rPr>
              <a:t>		Pesos</a:t>
            </a:r>
            <a:endParaRPr kumimoji="0" lang="fr-FR" altLang="fr-FR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ews Cycl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kumimoji="0" lang="fr-FR" altLang="fr-FR" sz="16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latin typeface="Helvetica Neue"/>
              </a:rPr>
              <a:t>		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71F69CD-9C53-4852-A3F2-07D8FE204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33122"/>
            <a:ext cx="70961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4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413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kumimoji="0" lang="fr-FR" altLang="fr-FR" sz="16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latin typeface="Helvetica Neue"/>
              </a:rPr>
              <a:t>	</a:t>
            </a:r>
          </a:p>
          <a:p>
            <a:pPr algn="l"/>
            <a:r>
              <a:rPr lang="en-US" sz="1600" b="1" dirty="0">
                <a:solidFill>
                  <a:srgbClr val="000000"/>
                </a:solidFill>
                <a:latin typeface="News Cycle"/>
              </a:rPr>
              <a:t>		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News Cycle"/>
              </a:rPr>
              <a:t>💡Suggestion:</a:t>
            </a:r>
          </a:p>
          <a:p>
            <a:pPr algn="l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Greater than 30% of values missing: Potentially drop feature or row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Less than 30% of values missing: impute a value that makes sense e.g. Median, mean, mode.</a:t>
            </a:r>
          </a:p>
          <a:p>
            <a:pPr lvl="4"/>
            <a:r>
              <a:rPr kumimoji="0" lang="fr-FR" altLang="fr-FR" sz="16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latin typeface="Helvetica Neue"/>
              </a:rPr>
              <a:t>	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8727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46294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kumimoji="0" lang="fr-FR" altLang="fr-FR" sz="16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latin typeface="Helvetica Neue"/>
              </a:rPr>
              <a:t>	</a:t>
            </a:r>
          </a:p>
          <a:p>
            <a:pPr algn="l"/>
            <a:r>
              <a:rPr lang="en-US" sz="1600" b="1" dirty="0">
                <a:solidFill>
                  <a:srgbClr val="000000"/>
                </a:solidFill>
                <a:latin typeface="News Cycle"/>
              </a:rPr>
              <a:t>		</a:t>
            </a:r>
            <a:r>
              <a:rPr lang="en-US" sz="1600" b="0" i="0" dirty="0">
                <a:effectLst/>
                <a:latin typeface="-apple-system"/>
              </a:rPr>
              <a:t>🚨Keep in mind that imputing an approximation creates </a:t>
            </a:r>
            <a:r>
              <a:rPr lang="en-US" sz="1600" b="1" i="0" dirty="0">
                <a:effectLst/>
                <a:latin typeface="-apple-system"/>
              </a:rPr>
              <a:t>noise</a:t>
            </a:r>
            <a:r>
              <a:rPr lang="en-US" sz="1600" b="0" i="0" dirty="0">
                <a:effectLst/>
                <a:latin typeface="-apple-system"/>
              </a:rPr>
              <a:t>.</a:t>
            </a:r>
          </a:p>
          <a:p>
            <a:pPr algn="l"/>
            <a:endParaRPr lang="en-US" sz="1600" b="0" i="0" dirty="0">
              <a:effectLst/>
              <a:latin typeface="-apple-system"/>
            </a:endParaRP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Inferring replacement values for missing data can introduce </a:t>
            </a:r>
            <a:r>
              <a:rPr lang="en-US" sz="1600" b="1" i="0" dirty="0">
                <a:effectLst/>
                <a:latin typeface="-apple-system"/>
              </a:rPr>
              <a:t>human bias</a:t>
            </a:r>
            <a:r>
              <a:rPr lang="en-US" sz="1600" b="0" i="0" dirty="0">
                <a:effectLst/>
                <a:latin typeface="-apple-system"/>
              </a:rPr>
              <a:t> into our dataset</a:t>
            </a:r>
          </a:p>
          <a:p>
            <a:pPr lvl="4"/>
            <a:endParaRPr lang="en-US" sz="1600" b="0" i="0" dirty="0">
              <a:effectLst/>
              <a:latin typeface="-apple-system"/>
            </a:endParaRP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Filling missing data only leads to fixing our dataset at the column level, we may </a:t>
            </a:r>
            <a:r>
              <a:rPr lang="en-US" sz="1600" b="1" i="0" dirty="0">
                <a:effectLst/>
                <a:latin typeface="-apple-system"/>
              </a:rPr>
              <a:t>lose relationships</a:t>
            </a:r>
            <a:r>
              <a:rPr lang="en-US" sz="1600" b="0" i="0" dirty="0">
                <a:effectLst/>
                <a:latin typeface="-apple-system"/>
              </a:rPr>
              <a:t> between columns</a:t>
            </a:r>
          </a:p>
          <a:p>
            <a:pPr lvl="8"/>
            <a:r>
              <a:rPr kumimoji="0" lang="fr-FR" altLang="fr-FR" sz="16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latin typeface="Helvetica Neue"/>
              </a:rPr>
              <a:t>	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1512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49141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kumimoji="0" lang="fr-FR" altLang="fr-FR" sz="16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latin typeface="Helvetica Neue"/>
              </a:rPr>
              <a:t>	</a:t>
            </a:r>
          </a:p>
          <a:p>
            <a:pPr algn="l"/>
            <a:r>
              <a:rPr lang="en-US" sz="1600" b="1" dirty="0">
                <a:solidFill>
                  <a:srgbClr val="000000"/>
                </a:solidFill>
                <a:latin typeface="News Cycle"/>
              </a:rPr>
              <a:t>		</a:t>
            </a:r>
            <a:r>
              <a:rPr kumimoji="0" lang="fr-FR" altLang="fr-FR" sz="16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latin typeface="Helvetica Neue"/>
              </a:rPr>
              <a:t>	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ews Cycle"/>
              </a:rPr>
              <a:t>		🖥 </a:t>
            </a:r>
            <a:r>
              <a:rPr kumimoji="0" lang="fr-FR" altLang="fr-FR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News Cycle"/>
              </a:rPr>
              <a:t>Sklearn's</a:t>
            </a:r>
            <a:r>
              <a:rPr kumimoji="0" lang="fr-FR" altLang="fr-FR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ews Cycle"/>
              </a:rPr>
              <a:t> 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</a:rPr>
              <a:t>SimpleImputer</a:t>
            </a:r>
            <a:endParaRPr kumimoji="0" lang="fr-FR" altLang="fr-FR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ews Cycl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050" dirty="0">
                <a:latin typeface="var(--jp-code-font-family)"/>
              </a:rPr>
              <a:t>		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SimpleImputer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a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tool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to replace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missing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values by a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strategy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of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your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choice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-apple-system"/>
              </a:rPr>
              <a:t>	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e.g.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mean</a:t>
            </a:r>
            <a:r>
              <a:rPr lang="fr-FR" altLang="fr-FR" sz="1600" dirty="0">
                <a:latin typeface="-apple-system"/>
              </a:rPr>
              <a:t>.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latin typeface="-apple-system"/>
              </a:rPr>
              <a:t>	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👉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hlinkClick r:id="rId2"/>
              </a:rPr>
              <a:t>Sklearn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hlinkClick r:id="rId2"/>
              </a:rPr>
              <a:t> 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hlinkClick r:id="rId2"/>
              </a:rPr>
              <a:t>SimpleImputer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hlinkClick r:id="rId2"/>
              </a:rPr>
              <a:t>()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hlinkClick r:id="rId2"/>
              </a:rPr>
              <a:t> documentation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8510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3059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kumimoji="0" lang="fr-FR" altLang="fr-FR" sz="16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latin typeface="Helvetica Neue"/>
              </a:rPr>
              <a:t>	</a:t>
            </a:r>
          </a:p>
          <a:p>
            <a:pPr algn="l"/>
            <a:r>
              <a:rPr lang="en-US" sz="1600" b="1" dirty="0">
                <a:solidFill>
                  <a:srgbClr val="000000"/>
                </a:solidFill>
                <a:latin typeface="News Cycle"/>
              </a:rPr>
              <a:t>		</a:t>
            </a:r>
            <a:r>
              <a:rPr kumimoji="0" lang="fr-FR" altLang="fr-FR" sz="16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latin typeface="Helvetica Neue"/>
              </a:rPr>
              <a:t>	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ews Cycle"/>
              </a:rPr>
              <a:t>		</a:t>
            </a:r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385FD0-C45C-426A-96BC-31884FA12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7175"/>
            <a:ext cx="74676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98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33983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kumimoji="0" lang="fr-FR" altLang="fr-FR" sz="16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latin typeface="Helvetica Neue"/>
              </a:rPr>
              <a:t>	</a:t>
            </a:r>
          </a:p>
          <a:p>
            <a:r>
              <a:rPr lang="en-US" sz="1600" b="1" dirty="0">
                <a:solidFill>
                  <a:srgbClr val="000000"/>
                </a:solidFill>
                <a:latin typeface="News Cycle"/>
              </a:rPr>
              <a:t>	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How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did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the 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SimpleImputer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?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600" b="1" dirty="0">
                <a:solidFill>
                  <a:srgbClr val="000000"/>
                </a:solidFill>
                <a:latin typeface="News Cycle"/>
              </a:rPr>
              <a:t>	</a:t>
            </a:r>
            <a:endParaRPr lang="en-US" sz="1600" b="0" i="0" dirty="0">
              <a:effectLst/>
              <a:latin typeface="-apple-system"/>
            </a:endParaRPr>
          </a:p>
          <a:p>
            <a:pPr algn="l"/>
            <a:endParaRPr lang="en-US" sz="1600" b="0" i="0" dirty="0"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6620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3429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kumimoji="0" lang="fr-FR" altLang="fr-FR" sz="16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latin typeface="Helvetica Neue"/>
              </a:rPr>
              <a:t>	</a:t>
            </a:r>
          </a:p>
          <a:p>
            <a:r>
              <a:rPr lang="en-US" sz="1600" b="1" dirty="0">
                <a:solidFill>
                  <a:srgbClr val="000000"/>
                </a:solidFill>
                <a:latin typeface="News Cycle"/>
              </a:rPr>
              <a:t>	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How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did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the 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SimpleImputer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?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600" b="1" dirty="0">
                <a:solidFill>
                  <a:srgbClr val="000000"/>
                </a:solidFill>
                <a:latin typeface="News Cycle"/>
              </a:rPr>
              <a:t>	</a:t>
            </a:r>
            <a:endParaRPr lang="en-US" sz="1600" dirty="0">
              <a:latin typeface="-apple-system"/>
            </a:endParaRPr>
          </a:p>
          <a:p>
            <a:pPr algn="l"/>
            <a:r>
              <a:rPr lang="en-US" sz="1600" b="1" dirty="0">
                <a:solidFill>
                  <a:srgbClr val="000000"/>
                </a:solidFill>
                <a:latin typeface="-apple-system"/>
              </a:rPr>
              <a:t>		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Computes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the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strategy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for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that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feature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Stores the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strategy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value as an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attribute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05381B3-7A58-46B6-A0BD-2CD468A3C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584325"/>
            <a:ext cx="64389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97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3367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kumimoji="0" lang="fr-FR" altLang="fr-FR" sz="16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latin typeface="Helvetica Neue"/>
              </a:rPr>
              <a:t>	</a:t>
            </a:r>
          </a:p>
          <a:p>
            <a:r>
              <a:rPr lang="en-US" sz="1600" b="1" dirty="0">
                <a:solidFill>
                  <a:srgbClr val="000000"/>
                </a:solidFill>
                <a:latin typeface="News Cycle"/>
              </a:rPr>
              <a:t>	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How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did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the 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SimpleImputer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?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600" b="1" dirty="0">
                <a:solidFill>
                  <a:srgbClr val="000000"/>
                </a:solidFill>
                <a:latin typeface="News Cycle"/>
              </a:rPr>
              <a:t>	</a:t>
            </a:r>
            <a:endParaRPr lang="en-US" sz="1600" dirty="0">
              <a:latin typeface="-apple-system"/>
            </a:endParaRPr>
          </a:p>
          <a:p>
            <a:pPr algn="l"/>
            <a:r>
              <a:rPr lang="en-US" sz="1600" b="1" dirty="0">
                <a:solidFill>
                  <a:srgbClr val="000000"/>
                </a:solidFill>
                <a:latin typeface="-apple-system"/>
              </a:rPr>
              <a:t>		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Computes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the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strategy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for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that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feature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Stores the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strategy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value as an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attribute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Identifies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missing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values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Replaces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missing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value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with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previously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calculated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strategy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v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alue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05381B3-7A58-46B6-A0BD-2CD468A3C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584325"/>
            <a:ext cx="6438900" cy="314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6D4D86B-1D16-4894-8AB0-C86CCA2B1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275" y="2574925"/>
            <a:ext cx="64579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3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7367905" cy="43524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		</a:t>
            </a: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en-US" b="1" dirty="0">
                <a:solidFill>
                  <a:srgbClr val="000000"/>
                </a:solidFill>
                <a:latin typeface="News Cycle"/>
              </a:rPr>
              <a:t>Plan of the Lecture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>
              <a:buFont typeface="+mj-lt"/>
              <a:buAutoNum type="arabicPeriod"/>
            </a:pPr>
            <a:r>
              <a:rPr lang="en-US" sz="1600" b="0" i="0" dirty="0">
                <a:effectLst/>
                <a:latin typeface="-apple-system"/>
              </a:rPr>
              <a:t>Duplicates</a:t>
            </a:r>
          </a:p>
          <a:p>
            <a:pPr lvl="4">
              <a:buFont typeface="+mj-lt"/>
              <a:buAutoNum type="arabicPeriod"/>
            </a:pPr>
            <a:r>
              <a:rPr lang="en-US" sz="1600" b="0" i="0" dirty="0">
                <a:effectLst/>
                <a:latin typeface="-apple-system"/>
              </a:rPr>
              <a:t>Missing data</a:t>
            </a:r>
          </a:p>
          <a:p>
            <a:pPr lvl="4">
              <a:buFont typeface="+mj-lt"/>
              <a:buAutoNum type="arabicPeriod"/>
            </a:pPr>
            <a:r>
              <a:rPr lang="en-US" sz="1600" b="0" i="0" dirty="0">
                <a:effectLst/>
                <a:latin typeface="-apple-system"/>
              </a:rPr>
              <a:t>Outliers</a:t>
            </a:r>
          </a:p>
          <a:p>
            <a:pPr lvl="4">
              <a:buFont typeface="+mj-lt"/>
              <a:buAutoNum type="arabicPeriod"/>
            </a:pPr>
            <a:r>
              <a:rPr lang="en-US" sz="1600" b="0" i="0" dirty="0">
                <a:effectLst/>
                <a:latin typeface="-apple-system"/>
              </a:rPr>
              <a:t>Scaling</a:t>
            </a:r>
          </a:p>
          <a:p>
            <a:pPr lvl="4">
              <a:buFont typeface="+mj-lt"/>
              <a:buAutoNum type="arabicPeriod"/>
            </a:pPr>
            <a:r>
              <a:rPr lang="en-US" sz="1600" b="0" i="0" dirty="0">
                <a:effectLst/>
                <a:latin typeface="-apple-system"/>
              </a:rPr>
              <a:t>Balancing</a:t>
            </a:r>
          </a:p>
          <a:p>
            <a:pPr lvl="4">
              <a:buFont typeface="+mj-lt"/>
              <a:buAutoNum type="arabicPeriod"/>
            </a:pPr>
            <a:r>
              <a:rPr lang="en-US" sz="1600" b="0" i="0" dirty="0">
                <a:effectLst/>
                <a:latin typeface="-apple-system"/>
              </a:rPr>
              <a:t>Encoding</a:t>
            </a:r>
          </a:p>
          <a:p>
            <a:pPr lvl="4">
              <a:buFont typeface="+mj-lt"/>
              <a:buAutoNum type="arabicPeriod"/>
            </a:pPr>
            <a:r>
              <a:rPr lang="en-US" sz="1600" b="0" i="0" dirty="0">
                <a:effectLst/>
                <a:latin typeface="-apple-system"/>
              </a:rPr>
              <a:t>Discretizing</a:t>
            </a:r>
          </a:p>
          <a:p>
            <a:pPr lvl="4">
              <a:buFont typeface="+mj-lt"/>
              <a:buAutoNum type="arabicPeriod"/>
            </a:pPr>
            <a:r>
              <a:rPr lang="en-US" sz="1600" b="0" i="0" dirty="0">
                <a:effectLst/>
                <a:latin typeface="-apple-system"/>
              </a:rPr>
              <a:t>Feature creation</a:t>
            </a:r>
          </a:p>
          <a:p>
            <a:pPr lvl="4">
              <a:buFont typeface="+mj-lt"/>
              <a:buAutoNum type="arabicPeriod"/>
            </a:pPr>
            <a:r>
              <a:rPr lang="en-US" sz="1600" b="0" i="0" dirty="0">
                <a:effectLst/>
                <a:latin typeface="-apple-system"/>
              </a:rPr>
              <a:t>Feature selection</a:t>
            </a: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8177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2921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</a:t>
            </a:r>
          </a:p>
          <a:p>
            <a:pPr algn="l"/>
            <a:r>
              <a:rPr lang="fr-FR" sz="1600" b="1" dirty="0">
                <a:solidFill>
                  <a:srgbClr val="000000"/>
                </a:solidFill>
                <a:latin typeface="Helvetica Neue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b="1" dirty="0">
                <a:solidFill>
                  <a:srgbClr val="000000"/>
                </a:solidFill>
                <a:latin typeface="Helvetica Neue"/>
              </a:rPr>
              <a:t>	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This type of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tool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called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a 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transformer</a:t>
            </a:r>
            <a:endParaRPr lang="fr-FR" altLang="fr-FR" sz="1600" dirty="0"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Learns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and stores constants in memory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upon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fit()</a:t>
            </a:r>
            <a:endParaRPr kumimoji="0" lang="fr-FR" altLang="fr-F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Uses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those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constants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when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transform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()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called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fr-FR" sz="1600" b="1" dirty="0">
                <a:solidFill>
                  <a:srgbClr val="000000"/>
                </a:solidFill>
                <a:latin typeface="Helvetica Neue"/>
              </a:rPr>
              <a:t>	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</a:t>
            </a:r>
            <a:r>
              <a:rPr kumimoji="0" lang="fr-FR" altLang="fr-FR" sz="16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latin typeface="Helvetica Neue"/>
              </a:rPr>
              <a:t>	</a:t>
            </a:r>
          </a:p>
          <a:p>
            <a:r>
              <a:rPr lang="en-US" altLang="fr-FR" sz="1600" b="1" dirty="0">
                <a:solidFill>
                  <a:srgbClr val="000000"/>
                </a:solidFill>
                <a:latin typeface="News Cycle"/>
              </a:rPr>
              <a:t>			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600" b="1" dirty="0">
                <a:solidFill>
                  <a:srgbClr val="000000"/>
                </a:solidFill>
                <a:latin typeface="News Cycle"/>
              </a:rPr>
              <a:t>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4447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7367905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		</a:t>
            </a: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News Cycle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News Cycle"/>
              </a:rPr>
              <a:t>. Outliers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B341B23-281C-4475-97D1-02F17AE0D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60525"/>
            <a:ext cx="3599604" cy="239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53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1982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</a:t>
            </a:r>
          </a:p>
          <a:p>
            <a:pPr algn="l"/>
            <a:r>
              <a:rPr lang="fr-FR" sz="1600" b="1" dirty="0">
                <a:solidFill>
                  <a:srgbClr val="000000"/>
                </a:solidFill>
                <a:latin typeface="Helvetica Neue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b="1" dirty="0">
                <a:solidFill>
                  <a:srgbClr val="000000"/>
                </a:solidFill>
                <a:latin typeface="Helvetica Neue"/>
              </a:rPr>
              <a:t>		</a:t>
            </a:r>
            <a:r>
              <a:rPr lang="en-US" sz="1600" dirty="0">
                <a:latin typeface="-apple-system"/>
              </a:rPr>
              <a:t>Outliers are data points which deviate from the rest of the data.</a:t>
            </a:r>
            <a:endParaRPr lang="fr-FR" altLang="fr-FR" sz="1600" dirty="0">
              <a:latin typeface="-apple-system"/>
            </a:endParaRPr>
          </a:p>
          <a:p>
            <a:pPr algn="l"/>
            <a:r>
              <a:rPr lang="fr-FR" sz="1600" b="1" dirty="0">
                <a:solidFill>
                  <a:srgbClr val="000000"/>
                </a:solidFill>
                <a:latin typeface="Helvetica Neue"/>
              </a:rPr>
              <a:t>	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</a:t>
            </a:r>
            <a:r>
              <a:rPr kumimoji="0" lang="fr-FR" altLang="fr-FR" sz="16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latin typeface="Helvetica Neue"/>
              </a:rPr>
              <a:t>	</a:t>
            </a:r>
          </a:p>
          <a:p>
            <a:r>
              <a:rPr lang="en-US" altLang="fr-FR" sz="1600" b="1" dirty="0">
                <a:solidFill>
                  <a:srgbClr val="000000"/>
                </a:solidFill>
                <a:latin typeface="News Cycle"/>
              </a:rPr>
              <a:t>			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600" b="1" dirty="0">
                <a:solidFill>
                  <a:srgbClr val="000000"/>
                </a:solidFill>
                <a:latin typeface="News Cycle"/>
              </a:rPr>
              <a:t>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9168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4414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News Cycle"/>
              </a:rPr>
              <a:t>Common </a:t>
            </a:r>
            <a:r>
              <a:rPr lang="fr-FR" sz="1600" b="1" i="0" dirty="0" err="1">
                <a:solidFill>
                  <a:srgbClr val="000000"/>
                </a:solidFill>
                <a:effectLst/>
                <a:latin typeface="News Cycle"/>
              </a:rPr>
              <a:t>reasons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News Cycle"/>
              </a:rPr>
              <a:t> for </a:t>
            </a:r>
            <a:r>
              <a:rPr lang="fr-FR" sz="1600" b="1" i="0" dirty="0" err="1">
                <a:solidFill>
                  <a:srgbClr val="000000"/>
                </a:solidFill>
                <a:effectLst/>
                <a:latin typeface="News Cycle"/>
              </a:rPr>
              <a:t>outliers</a:t>
            </a:r>
            <a:endParaRPr lang="fr-FR" altLang="fr-FR" sz="1600" dirty="0"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Data entry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errors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Measurement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errors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Data manipulation and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preprocessing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errors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Novelties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(not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errors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)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974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413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fr-FR" sz="1600" b="1" dirty="0" err="1">
                <a:solidFill>
                  <a:srgbClr val="000000"/>
                </a:solidFill>
                <a:latin typeface="News Cycle"/>
              </a:rPr>
              <a:t>Outliers</a:t>
            </a:r>
            <a:r>
              <a:rPr lang="fr-FR" sz="1600" b="1" dirty="0">
                <a:solidFill>
                  <a:srgbClr val="000000"/>
                </a:solidFill>
                <a:latin typeface="News Cycle"/>
              </a:rPr>
              <a:t> affect</a:t>
            </a:r>
            <a:endParaRPr lang="fr-FR" altLang="fr-FR" sz="1600" dirty="0"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Dataset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distributions and patterns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Central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tendency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metrics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e.g.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mean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and standard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deviation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Machine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learning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models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' performances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0309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fr-FR" sz="1600" b="1" dirty="0" err="1">
                <a:solidFill>
                  <a:srgbClr val="000000"/>
                </a:solidFill>
                <a:latin typeface="News Cycle"/>
              </a:rPr>
              <a:t>Detecting</a:t>
            </a:r>
            <a:r>
              <a:rPr lang="fr-FR" sz="1600" b="1" dirty="0">
                <a:solidFill>
                  <a:srgbClr val="000000"/>
                </a:solidFill>
                <a:latin typeface="News Cycle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News Cycle"/>
              </a:rPr>
              <a:t>Outliers</a:t>
            </a:r>
            <a:r>
              <a:rPr lang="fr-FR" sz="1600" b="1" dirty="0">
                <a:solidFill>
                  <a:srgbClr val="000000"/>
                </a:solidFill>
                <a:latin typeface="News Cycle"/>
              </a:rPr>
              <a:t> - </a:t>
            </a:r>
            <a:r>
              <a:rPr lang="fr-FR" sz="1600" b="1" dirty="0" err="1">
                <a:solidFill>
                  <a:srgbClr val="000000"/>
                </a:solidFill>
                <a:latin typeface="News Cycle"/>
              </a:rPr>
              <a:t>Boxplot</a:t>
            </a:r>
            <a:endParaRPr lang="fr-FR" altLang="fr-FR" sz="1600" b="1" dirty="0">
              <a:solidFill>
                <a:srgbClr val="000000"/>
              </a:solidFill>
              <a:latin typeface="News Cycle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0" i="0" dirty="0">
                <a:effectLst/>
                <a:latin typeface="-apple-system"/>
              </a:rPr>
              <a:t>We can use boxplots to easily visualize outliers within our dataset.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fr-FR" sz="160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B201336-9A83-4959-8A32-5A46E61E0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30" y="2020671"/>
            <a:ext cx="71342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55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36445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-apple-system"/>
              </a:rPr>
              <a:t>Does this look insensible?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-apple-system"/>
              </a:rPr>
              <a:t> </a:t>
            </a:r>
            <a:endParaRPr lang="en-US" sz="1600" b="0" i="0" dirty="0"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fr-FR" sz="160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D6F4474-94A6-402F-9439-2A7D52003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150" y="1678783"/>
            <a:ext cx="71628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6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43832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fr-FR" sz="1600" b="1" dirty="0">
                <a:solidFill>
                  <a:srgbClr val="000000"/>
                </a:solidFill>
                <a:latin typeface="News Cycle"/>
              </a:rPr>
              <a:t>Handling </a:t>
            </a:r>
            <a:r>
              <a:rPr lang="fr-FR" sz="1600" b="1" dirty="0" err="1">
                <a:solidFill>
                  <a:srgbClr val="000000"/>
                </a:solidFill>
                <a:latin typeface="News Cycle"/>
              </a:rPr>
              <a:t>Outliers</a:t>
            </a:r>
            <a:endParaRPr lang="fr-FR" altLang="fr-FR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Is the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outlier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evidently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false?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Could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be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a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novelty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?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Could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be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used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as a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feature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?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2500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33983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Helvetica Neue"/>
              </a:rPr>
              <a:t>		</a:t>
            </a:r>
            <a:r>
              <a:rPr lang="en-US" sz="1600" b="0" i="0" dirty="0">
                <a:effectLst/>
                <a:latin typeface="-apple-system"/>
              </a:rPr>
              <a:t>🚨Outliers can be an opinion.</a:t>
            </a:r>
          </a:p>
          <a:p>
            <a:r>
              <a:rPr lang="en-US" sz="1600" dirty="0">
                <a:latin typeface="-apple-system"/>
              </a:rPr>
              <a:t>		</a:t>
            </a:r>
            <a:r>
              <a:rPr lang="en-US" sz="1600" b="0" i="0" dirty="0">
                <a:effectLst/>
                <a:latin typeface="-apple-system"/>
              </a:rPr>
              <a:t> We must fully comprehend what an outlier is before removing.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89122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413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fr-FR" sz="1600" b="1" i="0" dirty="0" err="1">
                <a:solidFill>
                  <a:srgbClr val="000000"/>
                </a:solidFill>
                <a:effectLst/>
                <a:latin typeface="News Cycle"/>
              </a:rPr>
              <a:t>Dropping</a:t>
            </a:r>
            <a:r>
              <a:rPr lang="fr-FR" sz="1600" b="1" dirty="0">
                <a:solidFill>
                  <a:srgbClr val="000000"/>
                </a:solidFill>
                <a:latin typeface="News Cycle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News Cycle"/>
              </a:rPr>
              <a:t>Outliers</a:t>
            </a:r>
            <a:endParaRPr lang="fr-FR" sz="1600" b="1" dirty="0">
              <a:solidFill>
                <a:srgbClr val="000000"/>
              </a:solidFill>
              <a:latin typeface="News Cycle"/>
            </a:endParaRPr>
          </a:p>
          <a:p>
            <a:endParaRPr lang="fr-FR" altLang="fr-FR" sz="1600" b="1" dirty="0">
              <a:solidFill>
                <a:srgbClr val="000000"/>
              </a:solidFill>
              <a:latin typeface="News Cycle"/>
            </a:endParaRPr>
          </a:p>
          <a:p>
            <a:r>
              <a:rPr lang="fr-FR" altLang="fr-FR" sz="1600" b="1" dirty="0">
                <a:solidFill>
                  <a:srgbClr val="000000"/>
                </a:solidFill>
                <a:latin typeface="News Cycle"/>
              </a:rPr>
              <a:t>		</a:t>
            </a:r>
            <a:r>
              <a:rPr lang="en-US" sz="1600" b="0" i="0" dirty="0">
                <a:effectLst/>
                <a:latin typeface="-apple-system"/>
              </a:rPr>
              <a:t>If data is evidently false: a house cannot have a living area of -1 </a:t>
            </a:r>
            <a:r>
              <a:rPr lang="en-US" sz="1600" b="1" i="1" dirty="0">
                <a:effectLst/>
                <a:latin typeface="MJXc-TeX-math-I"/>
              </a:rPr>
              <a:t>ft</a:t>
            </a:r>
            <a:r>
              <a:rPr lang="en-US" sz="1600" b="1" i="1" dirty="0">
                <a:effectLst/>
                <a:latin typeface="MJXc-TeX-main-R"/>
              </a:rPr>
              <a:t>2</a:t>
            </a:r>
            <a:endParaRPr lang="en-US" sz="1600" dirty="0">
              <a:latin typeface="-apple-system"/>
            </a:endParaRPr>
          </a:p>
          <a:p>
            <a:endParaRPr lang="en-US" altLang="fr-FR" sz="1600" dirty="0">
              <a:latin typeface="-apple-system"/>
            </a:endParaRPr>
          </a:p>
          <a:p>
            <a:endParaRPr lang="fr-FR" altLang="fr-FR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28C715D-0A3D-4252-B009-3EF12A897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65" y="2098383"/>
            <a:ext cx="5672137" cy="274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0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736790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11B1E34-497B-4585-9FD9-8FF3D73A9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89" y="1343773"/>
            <a:ext cx="79438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844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7367905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		</a:t>
            </a: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en-US" sz="1600" b="1" dirty="0">
                <a:solidFill>
                  <a:srgbClr val="000000"/>
                </a:solidFill>
                <a:latin typeface="News Cycle"/>
              </a:rPr>
              <a:t>4</a:t>
            </a:r>
            <a:r>
              <a:rPr lang="en-US" b="1" dirty="0">
                <a:solidFill>
                  <a:srgbClr val="000000"/>
                </a:solidFill>
                <a:latin typeface="News Cycle"/>
              </a:rPr>
              <a:t>. Feature Scaling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1786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7367905" cy="31829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		</a:t>
            </a:r>
          </a:p>
          <a:p>
            <a:r>
              <a:rPr lang="fr-FR" sz="1600" b="1" dirty="0">
                <a:solidFill>
                  <a:srgbClr val="000000"/>
                </a:solidFill>
                <a:latin typeface="Helvetica Neue"/>
              </a:rPr>
              <a:t>		</a:t>
            </a:r>
            <a:r>
              <a:rPr lang="en-US" sz="1600" b="0" i="0" dirty="0">
                <a:effectLst/>
                <a:latin typeface="-apple-system"/>
              </a:rPr>
              <a:t>ℹ️ Transforming </a:t>
            </a:r>
            <a:r>
              <a:rPr lang="en-US" sz="1600" b="1" i="0" dirty="0">
                <a:effectLst/>
                <a:latin typeface="-apple-system"/>
              </a:rPr>
              <a:t>continuous</a:t>
            </a:r>
            <a:r>
              <a:rPr lang="en-US" sz="1600" b="0" i="0" dirty="0">
                <a:effectLst/>
                <a:latin typeface="-apple-system"/>
              </a:rPr>
              <a:t> features into a common,</a:t>
            </a:r>
          </a:p>
          <a:p>
            <a:r>
              <a:rPr lang="en-US" sz="1600" dirty="0">
                <a:latin typeface="-apple-system"/>
              </a:rPr>
              <a:t>		</a:t>
            </a:r>
            <a:r>
              <a:rPr lang="en-US" sz="1600" b="0" i="0" dirty="0">
                <a:effectLst/>
                <a:latin typeface="-apple-system"/>
              </a:rPr>
              <a:t> smaller range.</a:t>
            </a:r>
            <a:endParaRPr lang="en-US" sz="1600" b="1" dirty="0">
              <a:solidFill>
                <a:srgbClr val="000000"/>
              </a:solidFill>
              <a:latin typeface="News Cycl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81847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7367905" cy="31829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		</a:t>
            </a:r>
          </a:p>
          <a:p>
            <a:r>
              <a:rPr lang="fr-FR" sz="1600" b="1" dirty="0">
                <a:solidFill>
                  <a:srgbClr val="000000"/>
                </a:solidFill>
                <a:latin typeface="Helvetica Neue"/>
              </a:rPr>
              <a:t>		</a:t>
            </a:r>
            <a:r>
              <a:rPr lang="en-US" sz="1600" b="0" i="0" dirty="0">
                <a:effectLst/>
                <a:latin typeface="-apple-system"/>
              </a:rPr>
              <a:t>🚨Remember, not all numerical columns are continuous, </a:t>
            </a:r>
          </a:p>
          <a:p>
            <a:r>
              <a:rPr lang="en-US" sz="1600" dirty="0">
                <a:latin typeface="-apple-system"/>
              </a:rPr>
              <a:t>		</a:t>
            </a:r>
            <a:r>
              <a:rPr lang="en-US" sz="1600" b="0" i="0" dirty="0">
                <a:effectLst/>
                <a:latin typeface="-apple-system"/>
              </a:rPr>
              <a:t>always think about what the data represents in real life.</a:t>
            </a:r>
            <a:endParaRPr lang="en-US" sz="1600" b="1" dirty="0">
              <a:solidFill>
                <a:srgbClr val="000000"/>
              </a:solidFill>
              <a:latin typeface="News Cycl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53429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5260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fr-FR" sz="1600" b="1" i="0" dirty="0" err="1">
                <a:solidFill>
                  <a:srgbClr val="000000"/>
                </a:solidFill>
                <a:effectLst/>
                <a:latin typeface="News Cycle"/>
              </a:rPr>
              <a:t>W</a:t>
            </a:r>
            <a:r>
              <a:rPr lang="fr-FR" sz="1600" b="1" dirty="0" err="1">
                <a:solidFill>
                  <a:srgbClr val="000000"/>
                </a:solidFill>
                <a:latin typeface="News Cycle"/>
              </a:rPr>
              <a:t>hy</a:t>
            </a:r>
            <a:r>
              <a:rPr lang="fr-FR" sz="1600" b="1" dirty="0">
                <a:solidFill>
                  <a:srgbClr val="000000"/>
                </a:solidFill>
                <a:latin typeface="News Cycle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News Cycle"/>
              </a:rPr>
              <a:t>Scaling</a:t>
            </a:r>
            <a:r>
              <a:rPr lang="fr-FR" sz="1600" b="1" dirty="0">
                <a:solidFill>
                  <a:srgbClr val="000000"/>
                </a:solidFill>
                <a:latin typeface="News Cycle"/>
              </a:rPr>
              <a:t> ? </a:t>
            </a:r>
            <a:endParaRPr lang="fr-FR" altLang="fr-FR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Features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with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large magnitudes can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incorrectly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outweigh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features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of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small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magnitudes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Scaling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to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smaller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magnitudes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improves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computational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efficiency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Increases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interpretability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of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feature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coefficients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05798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7230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fr-FR" sz="1600" b="1" dirty="0" err="1">
                <a:solidFill>
                  <a:srgbClr val="000000"/>
                </a:solidFill>
                <a:latin typeface="News Cycle"/>
              </a:rPr>
              <a:t>Standardizing</a:t>
            </a:r>
            <a:endParaRPr lang="fr-FR" sz="1600" b="1" dirty="0">
              <a:solidFill>
                <a:srgbClr val="000000"/>
              </a:solidFill>
              <a:latin typeface="News Cycle"/>
            </a:endParaRPr>
          </a:p>
          <a:p>
            <a:r>
              <a:rPr lang="fr-FR" altLang="fr-FR" sz="1600" b="1" dirty="0">
                <a:solidFill>
                  <a:srgbClr val="000000"/>
                </a:solidFill>
                <a:latin typeface="News Cycle"/>
              </a:rPr>
              <a:t>		</a:t>
            </a:r>
          </a:p>
          <a:p>
            <a:r>
              <a:rPr lang="fr-FR" altLang="fr-FR" sz="1600" b="1" dirty="0">
                <a:solidFill>
                  <a:srgbClr val="000000"/>
                </a:solidFill>
                <a:latin typeface="News Cycle"/>
              </a:rPr>
              <a:t>		</a:t>
            </a:r>
            <a:r>
              <a:rPr lang="en-US" sz="1600" b="0" i="0" dirty="0">
                <a:effectLst/>
                <a:latin typeface="-apple-system"/>
              </a:rPr>
              <a:t>Transforms a feature so that it has a mean value of 0 and</a:t>
            </a:r>
          </a:p>
          <a:p>
            <a:r>
              <a:rPr lang="en-US" sz="1600" dirty="0">
                <a:latin typeface="-apple-system"/>
              </a:rPr>
              <a:t>		</a:t>
            </a:r>
            <a:r>
              <a:rPr lang="en-US" sz="1600" b="0" i="0" dirty="0">
                <a:effectLst/>
                <a:latin typeface="-apple-system"/>
              </a:rPr>
              <a:t> a standard deviation of 1.</a:t>
            </a:r>
          </a:p>
          <a:p>
            <a:endParaRPr lang="en-US" altLang="fr-FR" sz="1600" dirty="0">
              <a:latin typeface="-apple-system"/>
            </a:endParaRPr>
          </a:p>
          <a:p>
            <a:endParaRPr lang="fr-FR" altLang="fr-FR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👉 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hlinkClick r:id="rId2"/>
              </a:rPr>
              <a:t>Sklearn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hlinkClick r:id="rId2"/>
              </a:rPr>
              <a:t> 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hlinkClick r:id="rId2"/>
              </a:rPr>
              <a:t>StandardScaler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hlinkClick r:id="rId2"/>
              </a:rPr>
              <a:t>()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hlinkClick r:id="rId2"/>
              </a:rPr>
              <a:t> documentation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4659659-C468-4E83-9B96-89F5FBB67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25" y="2422525"/>
            <a:ext cx="47053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245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47679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</a:t>
            </a:r>
            <a:r>
              <a:rPr lang="fr-FR" sz="1600" b="1" dirty="0">
                <a:solidFill>
                  <a:srgbClr val="000000"/>
                </a:solidFill>
                <a:latin typeface="Helvetica Neue"/>
              </a:rPr>
              <a:t>	The </a:t>
            </a:r>
            <a:r>
              <a:rPr lang="fr-FR" sz="1600" b="1" dirty="0" err="1">
                <a:solidFill>
                  <a:srgbClr val="000000"/>
                </a:solidFill>
                <a:latin typeface="Helvetica Neue"/>
              </a:rPr>
              <a:t>effect</a:t>
            </a:r>
            <a:r>
              <a:rPr lang="fr-FR" sz="1600" b="1" dirty="0">
                <a:solidFill>
                  <a:srgbClr val="000000"/>
                </a:solidFill>
                <a:latin typeface="Helvetica Neue"/>
              </a:rPr>
              <a:t> of </a:t>
            </a:r>
            <a:r>
              <a:rPr lang="fr-FR" sz="1600" b="1" dirty="0" err="1">
                <a:solidFill>
                  <a:srgbClr val="000000"/>
                </a:solidFill>
                <a:latin typeface="Helvetica Neue"/>
              </a:rPr>
              <a:t>standardization</a:t>
            </a:r>
            <a:endParaRPr lang="fr-FR" sz="1600" b="1" dirty="0">
              <a:solidFill>
                <a:srgbClr val="000000"/>
              </a:solidFill>
              <a:latin typeface="News Cycle"/>
            </a:endParaRPr>
          </a:p>
          <a:p>
            <a:r>
              <a:rPr lang="fr-FR" altLang="fr-FR" sz="1600" b="1" dirty="0">
                <a:solidFill>
                  <a:srgbClr val="000000"/>
                </a:solidFill>
                <a:latin typeface="News Cycle"/>
              </a:rPr>
              <a:t>		</a:t>
            </a:r>
          </a:p>
          <a:p>
            <a:r>
              <a:rPr lang="fr-FR" altLang="fr-FR" sz="1600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CB0E999-8294-4C41-8C9B-25139D46F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876" y="1646178"/>
            <a:ext cx="3410832" cy="323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285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57528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fr-FR" sz="1600" b="1" dirty="0" err="1">
                <a:solidFill>
                  <a:srgbClr val="000000"/>
                </a:solidFill>
                <a:latin typeface="News Cycle"/>
              </a:rPr>
              <a:t>Standardization</a:t>
            </a:r>
            <a:endParaRPr lang="fr-FR" sz="1600" b="1" dirty="0">
              <a:solidFill>
                <a:srgbClr val="000000"/>
              </a:solidFill>
              <a:latin typeface="News Cycle"/>
            </a:endParaRPr>
          </a:p>
          <a:p>
            <a:r>
              <a:rPr lang="fr-FR" altLang="fr-FR" sz="1600" b="1" dirty="0">
                <a:solidFill>
                  <a:srgbClr val="000000"/>
                </a:solidFill>
                <a:latin typeface="News Cycle"/>
              </a:rPr>
              <a:t>		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Most efficient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when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data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normally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distributed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Does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not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ensure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an exact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common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range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Sensitive to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outliers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Can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distort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relative distances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between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feature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values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99537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45525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fr-FR" sz="1600" b="1" i="0" dirty="0" err="1">
                <a:solidFill>
                  <a:srgbClr val="000000"/>
                </a:solidFill>
                <a:effectLst/>
                <a:latin typeface="News Cycle"/>
              </a:rPr>
              <a:t>Normalizing</a:t>
            </a:r>
            <a:endParaRPr lang="fr-FR" sz="1600" b="1" dirty="0">
              <a:solidFill>
                <a:srgbClr val="000000"/>
              </a:solidFill>
              <a:latin typeface="News Cycle"/>
            </a:endParaRPr>
          </a:p>
          <a:p>
            <a:r>
              <a:rPr lang="fr-FR" altLang="fr-FR" sz="1600" b="1" dirty="0">
                <a:solidFill>
                  <a:srgbClr val="000000"/>
                </a:solidFill>
                <a:latin typeface="News Cycle"/>
              </a:rPr>
              <a:t>		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fr-FR" sz="1600" dirty="0">
                <a:latin typeface="-apple-system"/>
              </a:rPr>
              <a:t>		T</a:t>
            </a:r>
            <a:r>
              <a:rPr lang="en-US" sz="1600" b="0" i="0" dirty="0">
                <a:effectLst/>
                <a:latin typeface="-apple-system"/>
              </a:rPr>
              <a:t>he feature values are compressed in a fixed range [0,1].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		👉 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hlinkClick r:id="rId2"/>
              </a:rPr>
              <a:t>Sklearn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hlinkClick r:id="rId2"/>
              </a:rPr>
              <a:t> 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hlinkClick r:id="rId2"/>
              </a:rPr>
              <a:t>MinMaxScaler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hlinkClick r:id="rId2"/>
              </a:rPr>
              <a:t>()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hlinkClick r:id="rId2"/>
              </a:rPr>
              <a:t> documentation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BD3A4C7-61BE-4BA5-B29B-9B2F235F7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87" y="2051050"/>
            <a:ext cx="49244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411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59990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News Cycle"/>
              </a:rPr>
              <a:t>M</a:t>
            </a:r>
            <a:r>
              <a:rPr lang="fr-FR" sz="1600" b="1" dirty="0">
                <a:solidFill>
                  <a:srgbClr val="000000"/>
                </a:solidFill>
                <a:latin typeface="News Cycle"/>
              </a:rPr>
              <a:t>in – Max </a:t>
            </a:r>
            <a:r>
              <a:rPr lang="fr-FR" sz="1600" b="1" dirty="0" err="1">
                <a:solidFill>
                  <a:srgbClr val="000000"/>
                </a:solidFill>
                <a:latin typeface="News Cycle"/>
              </a:rPr>
              <a:t>Scaling</a:t>
            </a:r>
            <a:endParaRPr lang="fr-FR" altLang="fr-FR" sz="1600" dirty="0"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Ensures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a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fixed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range, important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with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distance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based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algorithms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like the K-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Nearest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Neighbours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(cf. Performance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Metrics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lecture!)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Efficient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regardless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of distribution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Doesn't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reduce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the affect of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outliers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Doesn't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correct the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skewness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of a distribution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35779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47679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fr-FR" sz="1600" b="1" dirty="0" err="1">
                <a:solidFill>
                  <a:srgbClr val="000000"/>
                </a:solidFill>
                <a:latin typeface="News Cycle"/>
              </a:rPr>
              <a:t>Scaling</a:t>
            </a:r>
            <a:r>
              <a:rPr lang="fr-FR" sz="1600" b="1" dirty="0">
                <a:solidFill>
                  <a:srgbClr val="000000"/>
                </a:solidFill>
                <a:latin typeface="News Cycle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News Cycle"/>
              </a:rPr>
              <a:t>effects</a:t>
            </a:r>
            <a:endParaRPr lang="fr-FR" altLang="fr-FR" sz="1600" dirty="0"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BF89E38-6EC1-4AD0-ACBA-6C4B9138E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08883"/>
            <a:ext cx="6638925" cy="337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4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37830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		</a:t>
            </a: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en-US" b="1" i="0" dirty="0">
                <a:solidFill>
                  <a:srgbClr val="000000"/>
                </a:solidFill>
                <a:effectLst/>
                <a:latin typeface="News Cycle"/>
              </a:rPr>
              <a:t>Wh</a:t>
            </a:r>
            <a:r>
              <a:rPr lang="en-US" b="1" dirty="0">
                <a:solidFill>
                  <a:srgbClr val="000000"/>
                </a:solidFill>
                <a:latin typeface="News Cycle"/>
              </a:rPr>
              <a:t>y Preprocessing?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Raw data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dirty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and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noisy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Machine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learning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algorithms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have certain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constraints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regarding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input data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Transformations can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improve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the model performance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900" dirty="0">
              <a:latin typeface="Arial" panose="020B0604020202020204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b="0" i="0" u="sng" dirty="0">
                <a:effectLst/>
                <a:latin typeface="-apple-system"/>
                <a:hlinkClick r:id="rId2"/>
              </a:rPr>
              <a:t>Source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22585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AFE6D4F-A777-42D6-91F3-D0B060BDC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615" y="2432370"/>
            <a:ext cx="2186194" cy="258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272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47679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News Cycle"/>
              </a:rPr>
              <a:t>💻 </a:t>
            </a:r>
            <a:r>
              <a:rPr lang="fr-FR" sz="1600" b="1" dirty="0" err="1">
                <a:solidFill>
                  <a:srgbClr val="000000"/>
                </a:solidFill>
                <a:latin typeface="News Cycle"/>
              </a:rPr>
              <a:t>Scaling</a:t>
            </a:r>
            <a:r>
              <a:rPr lang="fr-FR" sz="1600" b="1" dirty="0">
                <a:solidFill>
                  <a:srgbClr val="000000"/>
                </a:solidFill>
                <a:latin typeface="News Cycle"/>
              </a:rPr>
              <a:t> in </a:t>
            </a:r>
            <a:r>
              <a:rPr lang="fr-FR" sz="1600" b="1" dirty="0" err="1">
                <a:solidFill>
                  <a:srgbClr val="000000"/>
                </a:solidFill>
                <a:latin typeface="News Cycle"/>
              </a:rPr>
              <a:t>Sklearn</a:t>
            </a:r>
            <a:endParaRPr lang="fr-FR" altLang="fr-FR" sz="1600" dirty="0"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DC0E3BD-98B9-4F84-871E-3DD7EE415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589867"/>
            <a:ext cx="6335489" cy="341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372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45217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Helvetica Neue"/>
              </a:rPr>
              <a:t>		</a:t>
            </a:r>
            <a:r>
              <a:rPr lang="en-US" sz="1600" b="0" i="0" dirty="0">
                <a:effectLst/>
                <a:latin typeface="-apple-system"/>
              </a:rPr>
              <a:t>What if you're concerned with outliers? 🧐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70398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67377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fr-FR" sz="1600" b="1" dirty="0" err="1">
                <a:solidFill>
                  <a:srgbClr val="000000"/>
                </a:solidFill>
                <a:latin typeface="News Cycle"/>
              </a:rPr>
              <a:t>Robust</a:t>
            </a:r>
            <a:r>
              <a:rPr lang="fr-FR" sz="1600" b="1" dirty="0">
                <a:solidFill>
                  <a:srgbClr val="000000"/>
                </a:solidFill>
                <a:latin typeface="News Cycle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News Cycle"/>
              </a:rPr>
              <a:t>Scaling</a:t>
            </a:r>
            <a:endParaRPr lang="fr-FR" sz="1600" b="1" dirty="0">
              <a:solidFill>
                <a:srgbClr val="000000"/>
              </a:solidFill>
              <a:latin typeface="News Cycle"/>
            </a:endParaRPr>
          </a:p>
          <a:p>
            <a:endParaRPr lang="fr-FR" altLang="fr-FR" sz="1600" b="1" dirty="0">
              <a:solidFill>
                <a:srgbClr val="000000"/>
              </a:solidFill>
              <a:latin typeface="News Cycle"/>
            </a:endParaRPr>
          </a:p>
          <a:p>
            <a:r>
              <a:rPr lang="en-US" sz="1600" b="0" i="0" dirty="0">
                <a:effectLst/>
                <a:latin typeface="-apple-system"/>
              </a:rPr>
              <a:t>		Robust Scaling uses central tendency metrics that are less sensitive to outliers.</a:t>
            </a:r>
            <a:endParaRPr lang="fr-FR" altLang="fr-FR" sz="1600" dirty="0"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👉 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hlinkClick r:id="rId2"/>
              </a:rPr>
              <a:t>Sklearn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hlinkClick r:id="rId2"/>
              </a:rPr>
              <a:t> 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hlinkClick r:id="rId2"/>
              </a:rPr>
              <a:t>RobustScaler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hlinkClick r:id="rId2"/>
              </a:rPr>
              <a:t>()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hlinkClick r:id="rId2"/>
              </a:rPr>
              <a:t> documentation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8B08BC-97CB-4E84-A0BD-DD49F4F3F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193925"/>
            <a:ext cx="59055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119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45679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ews Cycle"/>
              </a:rPr>
              <a:t>💻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News Cycle"/>
              </a:rPr>
              <a:t>Robust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ews Cycle"/>
              </a:rPr>
              <a:t>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News Cycle"/>
              </a:rPr>
              <a:t>scaling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ews Cycle"/>
              </a:rPr>
              <a:t> </a:t>
            </a: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</a:rPr>
              <a:t>GrLivArea</a:t>
            </a:r>
            <a:endParaRPr kumimoji="0" lang="fr-FR" altLang="fr-FR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ews Cycle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42227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4337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ews Cycle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B8BA211-E40D-4E4F-9B7A-7D0F3D4FB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1293812"/>
            <a:ext cx="72294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230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7367905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		</a:t>
            </a: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News Cycle"/>
              </a:rPr>
              <a:t>5</a:t>
            </a:r>
            <a:r>
              <a:rPr lang="en-US" b="1" dirty="0">
                <a:solidFill>
                  <a:srgbClr val="000000"/>
                </a:solidFill>
                <a:latin typeface="News Cycle"/>
              </a:rPr>
              <a:t>. </a:t>
            </a:r>
            <a:r>
              <a:rPr lang="en-US" sz="1600" b="1" dirty="0">
                <a:solidFill>
                  <a:srgbClr val="000000"/>
                </a:solidFill>
                <a:latin typeface="News Cycle"/>
              </a:rPr>
              <a:t>Dataset balancing</a:t>
            </a:r>
            <a:endParaRPr lang="en-US" b="1" dirty="0">
              <a:solidFill>
                <a:srgbClr val="000000"/>
              </a:solidFill>
              <a:latin typeface="News Cycl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3359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55066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fr-FR" sz="1600" b="1" dirty="0">
                <a:solidFill>
                  <a:srgbClr val="000000"/>
                </a:solidFill>
                <a:latin typeface="Helvetica Neue"/>
              </a:rPr>
              <a:t>		</a:t>
            </a:r>
            <a:r>
              <a:rPr lang="en-US" sz="1600" b="0" i="0" dirty="0">
                <a:effectLst/>
                <a:latin typeface="-apple-system"/>
              </a:rPr>
              <a:t>In a classification dataset, the number of data points representing each class is 		often unequal (or imbalanced).</a:t>
            </a:r>
          </a:p>
          <a:p>
            <a:pPr algn="l"/>
            <a:r>
              <a:rPr lang="en-US" sz="1600" dirty="0">
                <a:latin typeface="-apple-system"/>
              </a:rPr>
              <a:t>	</a:t>
            </a:r>
            <a:endParaRPr lang="en-US" sz="1600" b="0" i="0" dirty="0">
              <a:effectLst/>
              <a:latin typeface="-apple-system"/>
            </a:endParaRP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Disease </a:t>
            </a:r>
            <a:r>
              <a:rPr lang="en-US" sz="1600" b="0" i="0" dirty="0" err="1">
                <a:effectLst/>
                <a:latin typeface="-apple-system"/>
              </a:rPr>
              <a:t>prevalency</a:t>
            </a:r>
            <a:endParaRPr lang="en-US" sz="1600" b="0" i="0" dirty="0">
              <a:effectLst/>
              <a:latin typeface="-apple-system"/>
            </a:endParaRP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Race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Gender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E-commerce or advertising</a:t>
            </a:r>
          </a:p>
          <a:p>
            <a:pPr lvl="4"/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43904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40293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fr-FR" sz="1600" b="1" dirty="0">
                <a:solidFill>
                  <a:srgbClr val="000000"/>
                </a:solidFill>
                <a:latin typeface="Helvetica Neue"/>
              </a:rPr>
              <a:t>		</a:t>
            </a:r>
            <a:r>
              <a:rPr lang="en-US" sz="1600" b="0" i="0" dirty="0">
                <a:effectLst/>
                <a:latin typeface="-apple-system"/>
              </a:rPr>
              <a:t>🧐It's not just labels that can be imbalanced, remember to check for 			imbalance within cohorts of your dataset🧐</a:t>
            </a: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9878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5014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fr-FR" sz="1600" b="1" i="0" dirty="0" err="1">
                <a:solidFill>
                  <a:srgbClr val="000000"/>
                </a:solidFill>
                <a:effectLst/>
                <a:latin typeface="News Cycle"/>
              </a:rPr>
              <a:t>W</a:t>
            </a:r>
            <a:r>
              <a:rPr lang="fr-FR" sz="1600" b="1" dirty="0" err="1">
                <a:solidFill>
                  <a:srgbClr val="000000"/>
                </a:solidFill>
                <a:latin typeface="News Cycle"/>
              </a:rPr>
              <a:t>hy</a:t>
            </a:r>
            <a:r>
              <a:rPr lang="fr-FR" sz="1600" b="1" dirty="0">
                <a:solidFill>
                  <a:srgbClr val="000000"/>
                </a:solidFill>
                <a:latin typeface="News Cycle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News Cycle"/>
              </a:rPr>
              <a:t>balacing</a:t>
            </a:r>
            <a:r>
              <a:rPr lang="fr-FR" sz="1600" b="1" dirty="0">
                <a:solidFill>
                  <a:srgbClr val="000000"/>
                </a:solidFill>
                <a:latin typeface="News Cycle"/>
              </a:rPr>
              <a:t> ? </a:t>
            </a:r>
            <a:endParaRPr lang="fr-FR" altLang="fr-FR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ML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algorithms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learn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by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example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Will tend to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predict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under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represented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poorly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~30:70 split for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binary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classification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would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be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considered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imbalanced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29355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4691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fr-FR" sz="1600" b="1" dirty="0">
                <a:solidFill>
                  <a:srgbClr val="000000"/>
                </a:solidFill>
                <a:latin typeface="News Cycle"/>
              </a:rPr>
              <a:t>Balancing </a:t>
            </a:r>
            <a:r>
              <a:rPr lang="fr-FR" sz="1600" b="1" dirty="0" err="1">
                <a:solidFill>
                  <a:srgbClr val="000000"/>
                </a:solidFill>
                <a:latin typeface="News Cycle"/>
              </a:rPr>
              <a:t>strategies</a:t>
            </a:r>
            <a:endParaRPr lang="fr-FR" altLang="fr-FR" sz="1600" dirty="0">
              <a:latin typeface="Arial" panose="020B0604020202020204" pitchFamily="34" charset="0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600" dirty="0">
                <a:latin typeface="-apple-system"/>
              </a:rPr>
              <a:t>Over-sampling of </a:t>
            </a:r>
            <a:r>
              <a:rPr lang="fr-FR" altLang="fr-FR" sz="1600" dirty="0" err="1">
                <a:latin typeface="-apple-system"/>
              </a:rPr>
              <a:t>minority</a:t>
            </a:r>
            <a:r>
              <a:rPr lang="fr-FR" altLang="fr-FR" sz="1600" dirty="0">
                <a:latin typeface="-apple-system"/>
              </a:rPr>
              <a:t> class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600" dirty="0">
                <a:latin typeface="-apple-system"/>
              </a:rPr>
              <a:t>Under-sampling of </a:t>
            </a:r>
            <a:r>
              <a:rPr lang="fr-FR" altLang="fr-FR" sz="1600" dirty="0" err="1">
                <a:latin typeface="-apple-system"/>
              </a:rPr>
              <a:t>majority</a:t>
            </a:r>
            <a:r>
              <a:rPr lang="fr-FR" altLang="fr-FR" sz="1600" dirty="0">
                <a:latin typeface="-apple-system"/>
              </a:rPr>
              <a:t> class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600" dirty="0">
                <a:latin typeface="-apple-system"/>
              </a:rPr>
              <a:t>Computation of new </a:t>
            </a:r>
            <a:r>
              <a:rPr lang="fr-FR" altLang="fr-FR" sz="1600" dirty="0" err="1">
                <a:latin typeface="-apple-system"/>
              </a:rPr>
              <a:t>minority</a:t>
            </a:r>
            <a:r>
              <a:rPr lang="fr-FR" altLang="fr-FR" sz="1600" dirty="0">
                <a:latin typeface="-apple-system"/>
              </a:rPr>
              <a:t> class instances 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2669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		</a:t>
            </a: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30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3DCA054-0430-436C-B43A-2FA83A8F0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50415"/>
            <a:ext cx="4844354" cy="395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839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407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fr-FR" sz="1600" b="1" i="0" dirty="0" err="1">
                <a:solidFill>
                  <a:srgbClr val="000000"/>
                </a:solidFill>
                <a:effectLst/>
                <a:latin typeface="News Cycle"/>
              </a:rPr>
              <a:t>Oversampling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News Cycle"/>
              </a:rPr>
              <a:t> or </a:t>
            </a:r>
            <a:r>
              <a:rPr lang="fr-FR" sz="1600" b="1" i="0" dirty="0" err="1">
                <a:solidFill>
                  <a:srgbClr val="000000"/>
                </a:solidFill>
                <a:effectLst/>
                <a:latin typeface="News Cycle"/>
              </a:rPr>
              <a:t>Undersampling</a:t>
            </a:r>
            <a:endParaRPr lang="fr-FR" altLang="fr-FR" sz="1600" dirty="0">
              <a:latin typeface="Arial" panose="020B0604020202020204" pitchFamily="34" charset="0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0" i="0" dirty="0">
                <a:effectLst/>
                <a:latin typeface="-apple-system"/>
              </a:rPr>
              <a:t>Duplicating instances of the minority class or sampling down the majority class.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r>
              <a:rPr lang="fr-FR" sz="1600" b="1" dirty="0">
                <a:solidFill>
                  <a:srgbClr val="000000"/>
                </a:solidFill>
                <a:latin typeface="News Cycle"/>
              </a:rPr>
              <a:t>		</a:t>
            </a:r>
            <a:r>
              <a:rPr lang="fr-FR" sz="1600" b="0" i="0" u="sng" dirty="0">
                <a:effectLst/>
                <a:latin typeface="-apple-system"/>
                <a:hlinkClick r:id="rId2"/>
              </a:rPr>
              <a:t>Source</a:t>
            </a:r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fr-FR" sz="1600" b="1" i="0" dirty="0">
              <a:solidFill>
                <a:srgbClr val="000000"/>
              </a:solidFill>
              <a:effectLst/>
              <a:latin typeface="News Cyc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30A13D3-CB85-4801-B66C-32ACFB19A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041525"/>
            <a:ext cx="6515908" cy="200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304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33983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Helvetica Neue"/>
              </a:rPr>
              <a:t>		</a:t>
            </a:r>
            <a:r>
              <a:rPr lang="en-US" sz="1600" b="0" i="0" dirty="0">
                <a:effectLst/>
                <a:latin typeface="-apple-system"/>
              </a:rPr>
              <a:t>🚨Oversampling can cause data leakage between training and testing.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60993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46294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Helvetica Neue"/>
              </a:rPr>
              <a:t>		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News Cycle"/>
              </a:rPr>
              <a:t>Synthetic Minority Over-sampling 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News Cycle"/>
              </a:rPr>
              <a:t>TEchnique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News Cycle"/>
              </a:rPr>
              <a:t> – SMOTE</a:t>
            </a:r>
          </a:p>
          <a:p>
            <a:endParaRPr lang="en-US" sz="1600" b="1" dirty="0">
              <a:solidFill>
                <a:srgbClr val="000000"/>
              </a:solidFill>
              <a:latin typeface="News Cycle"/>
            </a:endParaRPr>
          </a:p>
          <a:p>
            <a:r>
              <a:rPr lang="en-US" sz="1400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  <a:r>
              <a:rPr lang="en-US" sz="1400" b="0" i="0" dirty="0">
                <a:effectLst/>
                <a:latin typeface="-apple-system"/>
              </a:rPr>
              <a:t>SMOTE is an oversampling algorithm that generates new minority instances 			from existing minority instances based on linear combinations of existing points.</a:t>
            </a:r>
            <a:endParaRPr lang="en-US" sz="1400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</a:p>
          <a:p>
            <a:r>
              <a:rPr lang="fr-FR" b="1" dirty="0">
                <a:solidFill>
                  <a:srgbClr val="000000"/>
                </a:solidFill>
                <a:latin typeface="Helvetica Neue"/>
              </a:rPr>
              <a:t>		</a:t>
            </a:r>
            <a:r>
              <a:rPr lang="fr-FR" sz="1600" b="0" i="0" u="sng" dirty="0">
                <a:effectLst/>
                <a:latin typeface="-apple-system"/>
                <a:hlinkClick r:id="rId2"/>
              </a:rPr>
              <a:t>Source</a:t>
            </a:r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3AF2F7F-DDAF-4FAB-874C-CC94AE3F6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252035"/>
            <a:ext cx="5486400" cy="230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678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4198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Helvetica Neue"/>
              </a:rPr>
              <a:t>		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</a:p>
          <a:p>
            <a:r>
              <a:rPr lang="fr-FR" b="1" dirty="0">
                <a:solidFill>
                  <a:srgbClr val="000000"/>
                </a:solidFill>
                <a:latin typeface="Helvetica Neue"/>
              </a:rPr>
              <a:t>	</a:t>
            </a:r>
          </a:p>
          <a:p>
            <a:r>
              <a:rPr lang="fr-FR" b="1" dirty="0">
                <a:solidFill>
                  <a:srgbClr val="000000"/>
                </a:solidFill>
                <a:latin typeface="Helvetica Neue"/>
              </a:rPr>
              <a:t>	</a:t>
            </a:r>
          </a:p>
          <a:p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Helvetica Neue"/>
              </a:rPr>
              <a:t>	</a:t>
            </a:r>
            <a:r>
              <a:rPr lang="fr-FR" sz="1600" b="0" i="0" dirty="0">
                <a:effectLst/>
                <a:latin typeface="-apple-system"/>
              </a:rPr>
              <a:t>👉 </a:t>
            </a:r>
            <a:r>
              <a:rPr lang="fr-FR" sz="1600" b="0" i="0" u="none" strike="noStrike" dirty="0">
                <a:effectLst/>
                <a:latin typeface="-apple-system"/>
                <a:hlinkClick r:id="rId2"/>
              </a:rPr>
              <a:t>SMOTE documentation</a:t>
            </a:r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0777D2F-0D42-46D0-B24E-71C45AE26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1" y="830027"/>
            <a:ext cx="8142915" cy="342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036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3152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Helvetica Neue"/>
              </a:rPr>
              <a:t>		</a:t>
            </a:r>
            <a:r>
              <a:rPr lang="en-US" sz="1600" b="0" i="0" dirty="0">
                <a:effectLst/>
                <a:latin typeface="-apple-system"/>
              </a:rPr>
              <a:t>🚨Only use balancing techniques on the training set. </a:t>
            </a:r>
          </a:p>
          <a:p>
            <a:r>
              <a:rPr lang="en-US" sz="1600" dirty="0">
                <a:latin typeface="-apple-system"/>
              </a:rPr>
              <a:t>		</a:t>
            </a:r>
            <a:r>
              <a:rPr lang="en-US" sz="1600" b="0" i="0" dirty="0">
                <a:effectLst/>
                <a:latin typeface="-apple-system"/>
              </a:rPr>
              <a:t>We want to keep our test set as representative of real life as possible.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37716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7367905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		</a:t>
            </a: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en-US" sz="1600" b="1" dirty="0">
                <a:solidFill>
                  <a:srgbClr val="000000"/>
                </a:solidFill>
                <a:latin typeface="News Cycle"/>
              </a:rPr>
              <a:t>6</a:t>
            </a:r>
            <a:r>
              <a:rPr lang="en-US" b="1" dirty="0">
                <a:solidFill>
                  <a:srgbClr val="000000"/>
                </a:solidFill>
                <a:latin typeface="News Cycle"/>
              </a:rPr>
              <a:t>. </a:t>
            </a:r>
            <a:r>
              <a:rPr lang="en-US" sz="1600" b="1" dirty="0">
                <a:solidFill>
                  <a:srgbClr val="000000"/>
                </a:solidFill>
                <a:latin typeface="News Cycle"/>
              </a:rPr>
              <a:t>Encoding</a:t>
            </a:r>
            <a:endParaRPr lang="en-US" b="1" dirty="0">
              <a:solidFill>
                <a:srgbClr val="000000"/>
              </a:solidFill>
              <a:latin typeface="News Cycl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1154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7367905" cy="32444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		</a:t>
            </a:r>
          </a:p>
          <a:p>
            <a:r>
              <a:rPr lang="fr-FR" sz="1600" b="1" dirty="0">
                <a:solidFill>
                  <a:srgbClr val="000000"/>
                </a:solidFill>
                <a:latin typeface="Helvetica Neue"/>
              </a:rPr>
              <a:t>		</a:t>
            </a:r>
            <a:r>
              <a:rPr lang="en-US" sz="1600" b="0" i="0" dirty="0">
                <a:effectLst/>
                <a:latin typeface="-apple-system"/>
              </a:rPr>
              <a:t>Encoding consists of transforming non-numerical data to 			an equivalent numerical form.</a:t>
            </a:r>
            <a:endParaRPr lang="en-US" sz="1600" b="1" dirty="0">
              <a:solidFill>
                <a:srgbClr val="000000"/>
              </a:solidFill>
              <a:latin typeface="News Cycl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81298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4937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fr-FR" sz="1600" b="1" i="0" dirty="0" err="1">
                <a:solidFill>
                  <a:srgbClr val="000000"/>
                </a:solidFill>
                <a:effectLst/>
                <a:latin typeface="News Cycle"/>
              </a:rPr>
              <a:t>W</a:t>
            </a:r>
            <a:r>
              <a:rPr lang="fr-FR" sz="1600" b="1" dirty="0" err="1">
                <a:solidFill>
                  <a:srgbClr val="000000"/>
                </a:solidFill>
                <a:latin typeface="News Cycle"/>
              </a:rPr>
              <a:t>hy</a:t>
            </a:r>
            <a:r>
              <a:rPr lang="fr-FR" sz="1600" b="1" dirty="0">
                <a:solidFill>
                  <a:srgbClr val="000000"/>
                </a:solidFill>
                <a:latin typeface="News Cycle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News Cycle"/>
              </a:rPr>
              <a:t>encoding</a:t>
            </a:r>
            <a:r>
              <a:rPr lang="fr-FR" sz="1600" b="1" dirty="0">
                <a:solidFill>
                  <a:srgbClr val="000000"/>
                </a:solidFill>
                <a:latin typeface="News Cycle"/>
              </a:rPr>
              <a:t>? </a:t>
            </a:r>
            <a:endParaRPr lang="fr-FR" altLang="fr-FR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600" dirty="0">
                <a:latin typeface="-apple-system"/>
              </a:rPr>
              <a:t>Data </a:t>
            </a:r>
            <a:r>
              <a:rPr lang="fr-FR" altLang="fr-FR" sz="1600" dirty="0" err="1">
                <a:latin typeface="-apple-system"/>
              </a:rPr>
              <a:t>may</a:t>
            </a:r>
            <a:r>
              <a:rPr lang="fr-FR" altLang="fr-FR" sz="1600" dirty="0">
                <a:latin typeface="-apple-system"/>
              </a:rPr>
              <a:t> </a:t>
            </a:r>
            <a:r>
              <a:rPr lang="fr-FR" altLang="fr-FR" sz="1600" dirty="0" err="1">
                <a:latin typeface="-apple-system"/>
              </a:rPr>
              <a:t>be</a:t>
            </a:r>
            <a:r>
              <a:rPr lang="fr-FR" altLang="fr-FR" sz="1600" dirty="0">
                <a:latin typeface="-apple-system"/>
              </a:rPr>
              <a:t> </a:t>
            </a:r>
            <a:r>
              <a:rPr lang="fr-FR" altLang="fr-FR" sz="1600" dirty="0" err="1">
                <a:latin typeface="-apple-system"/>
              </a:rPr>
              <a:t>represented</a:t>
            </a:r>
            <a:r>
              <a:rPr lang="fr-FR" altLang="fr-FR" sz="1600" dirty="0">
                <a:latin typeface="-apple-system"/>
              </a:rPr>
              <a:t> as </a:t>
            </a:r>
            <a:r>
              <a:rPr lang="fr-FR" altLang="fr-FR" sz="1600" dirty="0" err="1">
                <a:latin typeface="-apple-system"/>
              </a:rPr>
              <a:t>words</a:t>
            </a:r>
            <a:r>
              <a:rPr lang="fr-FR" altLang="fr-FR" sz="1600" dirty="0">
                <a:latin typeface="-apple-system"/>
              </a:rPr>
              <a:t>, </a:t>
            </a:r>
            <a:r>
              <a:rPr lang="fr-FR" altLang="fr-FR" sz="1600" dirty="0" err="1">
                <a:latin typeface="-apple-system"/>
              </a:rPr>
              <a:t>letters</a:t>
            </a:r>
            <a:r>
              <a:rPr lang="fr-FR" altLang="fr-FR" sz="1600" dirty="0">
                <a:latin typeface="-apple-system"/>
              </a:rPr>
              <a:t>, or </a:t>
            </a:r>
            <a:r>
              <a:rPr lang="fr-FR" altLang="fr-FR" sz="1600" dirty="0" err="1">
                <a:latin typeface="-apple-system"/>
              </a:rPr>
              <a:t>symbols</a:t>
            </a: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600" dirty="0">
                <a:latin typeface="-apple-system"/>
              </a:rPr>
              <a:t>Most Machine Learning </a:t>
            </a:r>
            <a:r>
              <a:rPr lang="fr-FR" altLang="fr-FR" sz="1600" dirty="0" err="1">
                <a:latin typeface="-apple-system"/>
              </a:rPr>
              <a:t>algorithms</a:t>
            </a:r>
            <a:r>
              <a:rPr lang="fr-FR" altLang="fr-FR" sz="1600" dirty="0">
                <a:latin typeface="-apple-system"/>
              </a:rPr>
              <a:t> </a:t>
            </a:r>
            <a:r>
              <a:rPr lang="fr-FR" altLang="fr-FR" sz="1600" dirty="0" err="1">
                <a:latin typeface="-apple-system"/>
              </a:rPr>
              <a:t>only</a:t>
            </a:r>
            <a:r>
              <a:rPr lang="fr-FR" altLang="fr-FR" sz="1600" dirty="0">
                <a:latin typeface="-apple-system"/>
              </a:rPr>
              <a:t> process </a:t>
            </a:r>
            <a:r>
              <a:rPr lang="fr-FR" altLang="fr-FR" sz="1600" dirty="0" err="1">
                <a:latin typeface="-apple-system"/>
              </a:rPr>
              <a:t>numerical</a:t>
            </a:r>
            <a:r>
              <a:rPr lang="fr-FR" altLang="fr-FR" sz="1600" dirty="0">
                <a:latin typeface="-apple-system"/>
              </a:rPr>
              <a:t> data 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600" dirty="0"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83175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4998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fr-FR" sz="1600" b="1" dirty="0">
                <a:solidFill>
                  <a:srgbClr val="000000"/>
                </a:solidFill>
                <a:latin typeface="News Cycle"/>
              </a:rPr>
              <a:t>Target </a:t>
            </a:r>
            <a:r>
              <a:rPr lang="fr-FR" sz="1600" b="1" dirty="0" err="1">
                <a:solidFill>
                  <a:srgbClr val="000000"/>
                </a:solidFill>
                <a:latin typeface="News Cycle"/>
              </a:rPr>
              <a:t>Encoding</a:t>
            </a:r>
            <a:endParaRPr lang="fr-FR" altLang="fr-FR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err="1">
                <a:latin typeface="-apple-system"/>
              </a:rPr>
              <a:t>Assign</a:t>
            </a:r>
            <a:r>
              <a:rPr lang="fr-FR" altLang="fr-FR" sz="1600" dirty="0">
                <a:latin typeface="-apple-system"/>
              </a:rPr>
              <a:t> a </a:t>
            </a:r>
            <a:r>
              <a:rPr lang="fr-FR" altLang="fr-FR" sz="1600" dirty="0" err="1">
                <a:latin typeface="-apple-system"/>
              </a:rPr>
              <a:t>number</a:t>
            </a:r>
            <a:r>
              <a:rPr lang="fr-FR" altLang="fr-FR" sz="1600" dirty="0">
                <a:latin typeface="-apple-system"/>
              </a:rPr>
              <a:t> to </a:t>
            </a:r>
            <a:r>
              <a:rPr lang="fr-FR" altLang="fr-FR" sz="1600" dirty="0" err="1">
                <a:latin typeface="-apple-system"/>
              </a:rPr>
              <a:t>each</a:t>
            </a:r>
            <a:r>
              <a:rPr lang="fr-FR" altLang="fr-FR" sz="1600" dirty="0">
                <a:latin typeface="-apple-system"/>
              </a:rPr>
              <a:t> </a:t>
            </a:r>
            <a:r>
              <a:rPr lang="fr-FR" altLang="fr-FR" sz="1600" dirty="0" err="1">
                <a:latin typeface="-apple-system"/>
              </a:rPr>
              <a:t>category</a:t>
            </a:r>
            <a:r>
              <a:rPr lang="fr-FR" altLang="fr-FR" sz="1600" dirty="0">
                <a:latin typeface="-apple-system"/>
              </a:rPr>
              <a:t>.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600" dirty="0"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	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👉 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hlinkClick r:id="rId2"/>
              </a:rPr>
              <a:t>Sklearn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hlinkClick r:id="rId2"/>
              </a:rPr>
              <a:t> 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hlinkClick r:id="rId2"/>
              </a:rPr>
              <a:t>LabelEncoder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hlinkClick r:id="rId2"/>
              </a:rPr>
              <a:t>()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hlinkClick r:id="rId2"/>
              </a:rPr>
              <a:t> documentation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68</a:t>
            </a:fld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3BBB1FE-5402-46D3-B455-794F704BF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1" y="2213611"/>
            <a:ext cx="1371600" cy="210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055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55220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fr-FR" sz="1600" b="1" i="0" dirty="0" err="1">
                <a:solidFill>
                  <a:srgbClr val="000000"/>
                </a:solidFill>
                <a:effectLst/>
                <a:latin typeface="News Cycle"/>
              </a:rPr>
              <a:t>Fea</a:t>
            </a:r>
            <a:r>
              <a:rPr lang="fr-FR" sz="1600" b="1" dirty="0" err="1">
                <a:solidFill>
                  <a:srgbClr val="000000"/>
                </a:solidFill>
                <a:latin typeface="News Cycle"/>
              </a:rPr>
              <a:t>ture</a:t>
            </a:r>
            <a:r>
              <a:rPr lang="fr-FR" sz="1600" b="1" dirty="0">
                <a:solidFill>
                  <a:srgbClr val="000000"/>
                </a:solidFill>
                <a:latin typeface="News Cycle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News Cycle"/>
              </a:rPr>
              <a:t>Encoding</a:t>
            </a:r>
            <a:endParaRPr lang="fr-FR" altLang="fr-FR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0" i="0" dirty="0">
                <a:effectLst/>
                <a:latin typeface="-apple-system"/>
              </a:rPr>
              <a:t>Create a binary column for each possible category. 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0" i="0" dirty="0">
                <a:effectLst/>
                <a:latin typeface="-apple-system"/>
              </a:rPr>
              <a:t>This is also known as </a:t>
            </a:r>
            <a:r>
              <a:rPr lang="en-US" sz="1600" b="1" i="0" dirty="0">
                <a:effectLst/>
                <a:latin typeface="-apple-system"/>
              </a:rPr>
              <a:t>One Hot Encoding</a:t>
            </a:r>
            <a:r>
              <a:rPr lang="en-US" sz="1600" b="0" i="0" dirty="0">
                <a:effectLst/>
                <a:latin typeface="-apple-system"/>
              </a:rPr>
              <a:t>.</a:t>
            </a: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600" dirty="0"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	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👉 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hlinkClick r:id="rId2"/>
              </a:rPr>
              <a:t>Sklearn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hlinkClick r:id="rId2"/>
              </a:rPr>
              <a:t> 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hlinkClick r:id="rId2"/>
              </a:rPr>
              <a:t>OneHotEncoder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hlinkClick r:id="rId2"/>
              </a:rPr>
              <a:t>()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hlinkClick r:id="rId2"/>
              </a:rPr>
              <a:t> documentation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	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69</a:t>
            </a:fld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1DEDF44-8889-4CC2-BA49-CA786AEFE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196" y="2368264"/>
            <a:ext cx="2240204" cy="192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9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		</a:t>
            </a: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7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A0D58EB-2821-4EBD-A81D-EF91C1463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35" y="1986527"/>
            <a:ext cx="8842045" cy="117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462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3952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en-US" sz="1600" b="0" i="0" dirty="0">
                <a:effectLst/>
                <a:latin typeface="-apple-system"/>
              </a:rPr>
              <a:t>❓ Why not use label encoder for a feature?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600" dirty="0"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70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67029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en-US" sz="1600" b="0" i="0" dirty="0">
                <a:effectLst/>
                <a:latin typeface="-apple-system"/>
              </a:rPr>
              <a:t>❓ Why not use label encoder for a feature?</a:t>
            </a:r>
            <a:endParaRPr lang="fr-FR" sz="1600" dirty="0">
              <a:latin typeface="Arial" panose="020B0604020202020204" pitchFamily="34" charset="0"/>
            </a:endParaRPr>
          </a:p>
          <a:p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It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would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create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a false relation of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order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between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the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categories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ML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algorithms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assume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order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for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features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but not for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targets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4"/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71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56286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3675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ews Cycle"/>
              </a:rPr>
              <a:t>💻 One-hot-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News Cycle"/>
              </a:rPr>
              <a:t>Encoding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ews Cycle"/>
              </a:rPr>
              <a:t> 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</a:rPr>
              <a:t>Alley</a:t>
            </a:r>
            <a:endParaRPr kumimoji="0" lang="fr-FR" altLang="fr-FR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ews Cycle"/>
            </a:endParaRPr>
          </a:p>
          <a:p>
            <a:endParaRPr lang="fr-FR" altLang="fr-FR" sz="1600" dirty="0"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72</a:t>
            </a:fld>
            <a:endParaRPr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E5519D3-18BB-4F2C-B5F1-67BE47183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84" y="1650593"/>
            <a:ext cx="77438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319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3675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ews Cycle"/>
              </a:rPr>
              <a:t>💻 One-hot-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News Cycle"/>
              </a:rPr>
              <a:t>Encoding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ews Cycle"/>
              </a:rPr>
              <a:t> </a:t>
            </a:r>
            <a:r>
              <a:rPr lang="fr-FR" altLang="fr-FR" b="1" dirty="0">
                <a:solidFill>
                  <a:srgbClr val="000000"/>
                </a:solidFill>
                <a:latin typeface="var(--jp-code-font-family)"/>
              </a:rPr>
              <a:t>Street</a:t>
            </a:r>
            <a:endParaRPr kumimoji="0" lang="fr-FR" altLang="fr-FR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ews Cycle"/>
            </a:endParaRPr>
          </a:p>
          <a:p>
            <a:endParaRPr lang="fr-FR" altLang="fr-FR" sz="1600" dirty="0"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73</a:t>
            </a:fld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0CA685A-C352-4664-BB65-55DC67A55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79" y="1809802"/>
            <a:ext cx="71818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376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7367905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		</a:t>
            </a: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News Cycle"/>
              </a:rPr>
              <a:t>7</a:t>
            </a:r>
            <a:r>
              <a:rPr lang="en-US" b="1" dirty="0">
                <a:solidFill>
                  <a:srgbClr val="000000"/>
                </a:solidFill>
                <a:latin typeface="News Cycle"/>
              </a:rPr>
              <a:t>. </a:t>
            </a:r>
            <a:r>
              <a:rPr lang="en-US" sz="1600" b="1" dirty="0">
                <a:solidFill>
                  <a:srgbClr val="000000"/>
                </a:solidFill>
                <a:latin typeface="News Cycle"/>
              </a:rPr>
              <a:t>Discretizing</a:t>
            </a:r>
            <a:endParaRPr lang="en-US" b="1" dirty="0">
              <a:solidFill>
                <a:srgbClr val="000000"/>
              </a:solidFill>
              <a:latin typeface="News Cycl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74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222546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7367905" cy="36445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		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en-US" sz="1600" b="0" i="0" dirty="0">
                <a:effectLst/>
                <a:latin typeface="-apple-system"/>
              </a:rPr>
              <a:t>Discretizing is the process of turning continuous data into 			discrete data using bins.</a:t>
            </a:r>
          </a:p>
          <a:p>
            <a:pPr algn="l"/>
            <a:endParaRPr lang="en-US" sz="1600" b="0" i="0" dirty="0">
              <a:effectLst/>
              <a:latin typeface="-apple-system"/>
            </a:endParaRP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Turn a regression task into a classification task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Perform feature engineering</a:t>
            </a: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		👉 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hlinkClick r:id="rId2"/>
              </a:rPr>
              <a:t>Pandas 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hlinkClick r:id="rId2"/>
              </a:rPr>
              <a:t>cut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hlinkClick r:id="rId2"/>
              </a:rPr>
              <a:t>()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hlinkClick r:id="rId2"/>
              </a:rPr>
              <a:t> 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hlinkClick r:id="rId2"/>
              </a:rPr>
              <a:t>documentation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75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8742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53681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</a:p>
          <a:p>
            <a:r>
              <a:rPr lang="fr-FR" sz="1600" b="1" dirty="0">
                <a:solidFill>
                  <a:srgbClr val="000000"/>
                </a:solidFill>
                <a:latin typeface="Helvetica Neue"/>
              </a:rPr>
              <a:t>		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News Cycle"/>
              </a:rPr>
              <a:t>🖥 </a:t>
            </a:r>
            <a:r>
              <a:rPr lang="fr-FR" sz="1600" b="1" i="0" dirty="0" err="1">
                <a:solidFill>
                  <a:srgbClr val="000000"/>
                </a:solidFill>
                <a:effectLst/>
                <a:latin typeface="News Cycle"/>
              </a:rPr>
              <a:t>Discretizing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News Cycle"/>
              </a:rPr>
              <a:t> Sale Price</a:t>
            </a:r>
          </a:p>
          <a:p>
            <a:endParaRPr lang="fr-FR" sz="1600" b="1" dirty="0">
              <a:solidFill>
                <a:srgbClr val="000000"/>
              </a:solidFill>
              <a:latin typeface="News Cycle"/>
            </a:endParaRPr>
          </a:p>
          <a:p>
            <a:r>
              <a:rPr lang="en-US" sz="1600" b="0" i="0" dirty="0">
                <a:effectLst/>
                <a:latin typeface="-apple-system"/>
              </a:rPr>
              <a:t>		Let's turn this dataset into a classification task, Cheap or Expensive, according 		to the mean.</a:t>
            </a:r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fr-FR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sz="1600" b="1" dirty="0">
              <a:solidFill>
                <a:srgbClr val="000000"/>
              </a:solidFill>
              <a:latin typeface="News Cycle"/>
            </a:endParaRP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endParaRPr kumimoji="0" lang="fr-FR" altLang="fr-FR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ews Cycle"/>
            </a:endParaRPr>
          </a:p>
          <a:p>
            <a:endParaRPr lang="fr-FR" altLang="fr-FR" sz="1600" dirty="0"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76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16667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53681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</a:p>
          <a:p>
            <a:r>
              <a:rPr lang="fr-FR" sz="1600" b="1" dirty="0">
                <a:solidFill>
                  <a:srgbClr val="000000"/>
                </a:solidFill>
                <a:latin typeface="Helvetica Neue"/>
              </a:rPr>
              <a:t>		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News Cycle"/>
              </a:rPr>
              <a:t>🖥 </a:t>
            </a:r>
            <a:r>
              <a:rPr lang="fr-FR" sz="1600" b="1" i="0" dirty="0" err="1">
                <a:solidFill>
                  <a:srgbClr val="000000"/>
                </a:solidFill>
                <a:effectLst/>
                <a:latin typeface="News Cycle"/>
              </a:rPr>
              <a:t>Discretizing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News Cycle"/>
              </a:rPr>
              <a:t> Sale Price</a:t>
            </a:r>
          </a:p>
          <a:p>
            <a:endParaRPr lang="fr-FR" sz="1600" b="1" dirty="0">
              <a:solidFill>
                <a:srgbClr val="000000"/>
              </a:solidFill>
              <a:latin typeface="News Cycle"/>
            </a:endParaRPr>
          </a:p>
          <a:p>
            <a:r>
              <a:rPr lang="en-US" sz="1600" b="0" i="0" dirty="0">
                <a:effectLst/>
                <a:latin typeface="-apple-system"/>
              </a:rPr>
              <a:t>		Let's turn this dataset into a classification task, Cheap or Expensive, according 		to the mean.</a:t>
            </a:r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fr-FR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sz="1600" b="1" dirty="0">
              <a:solidFill>
                <a:srgbClr val="000000"/>
              </a:solidFill>
              <a:latin typeface="News Cycle"/>
            </a:endParaRP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endParaRPr kumimoji="0" lang="fr-FR" altLang="fr-FR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ews Cycle"/>
            </a:endParaRPr>
          </a:p>
          <a:p>
            <a:endParaRPr lang="fr-FR" altLang="fr-FR" sz="1600" dirty="0"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77</a:t>
            </a:fld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6A7DF45-ADA8-4FE1-AA2A-CF48EBF43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2364740"/>
            <a:ext cx="71913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326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7367905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		</a:t>
            </a: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en-US" sz="1600" b="1" dirty="0">
                <a:solidFill>
                  <a:srgbClr val="000000"/>
                </a:solidFill>
                <a:latin typeface="News Cycle"/>
              </a:rPr>
              <a:t>8</a:t>
            </a:r>
            <a:r>
              <a:rPr lang="en-US" b="1" dirty="0">
                <a:solidFill>
                  <a:srgbClr val="000000"/>
                </a:solidFill>
                <a:latin typeface="News Cycle"/>
              </a:rPr>
              <a:t>. </a:t>
            </a:r>
            <a:r>
              <a:rPr lang="en-US" sz="1600" b="1" dirty="0">
                <a:solidFill>
                  <a:srgbClr val="000000"/>
                </a:solidFill>
                <a:latin typeface="News Cycle"/>
              </a:rPr>
              <a:t>Feature creation</a:t>
            </a:r>
            <a:endParaRPr lang="en-US" b="1" dirty="0">
              <a:solidFill>
                <a:srgbClr val="000000"/>
              </a:solidFill>
              <a:latin typeface="News Cycl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78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62430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7367905" cy="32444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		</a:t>
            </a:r>
          </a:p>
          <a:p>
            <a:r>
              <a:rPr lang="fr-FR" sz="1600" b="1" dirty="0">
                <a:solidFill>
                  <a:srgbClr val="000000"/>
                </a:solidFill>
                <a:latin typeface="Helvetica Neue"/>
              </a:rPr>
              <a:t>		</a:t>
            </a:r>
            <a:r>
              <a:rPr lang="en-US" sz="1600" b="0" i="0" dirty="0">
                <a:effectLst/>
                <a:latin typeface="-apple-system"/>
              </a:rPr>
              <a:t>We can introduce our domain knowledge into a dataset in order to 		drive more signal for our models to learn 💪</a:t>
            </a:r>
            <a:endParaRPr lang="en-US" sz="1600" b="1" dirty="0">
              <a:solidFill>
                <a:srgbClr val="000000"/>
              </a:solidFill>
              <a:latin typeface="News Cycle"/>
            </a:endParaRPr>
          </a:p>
          <a:p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79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344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33983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fr-FR" altLang="fr-FR" sz="1600" b="1" dirty="0">
                <a:solidFill>
                  <a:srgbClr val="000000"/>
                </a:solidFill>
                <a:latin typeface="Helvetica Neue"/>
              </a:rPr>
              <a:t>			</a:t>
            </a:r>
            <a:endParaRPr lang="fr-FR" altLang="fr-FR" sz="9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latin typeface="-apple-system"/>
              </a:rPr>
              <a:t>		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Consider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the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Houses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dataset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we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used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in the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previous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lecture.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-apple-system"/>
              </a:rPr>
              <a:t>		</a:t>
            </a:r>
            <a:r>
              <a:rPr lang="fr-FR" altLang="fr-FR" sz="1600" dirty="0" err="1">
                <a:latin typeface="-apple-system"/>
              </a:rPr>
              <a:t>Now</a:t>
            </a:r>
            <a:r>
              <a:rPr lang="fr-FR" altLang="fr-FR" sz="1600" dirty="0"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we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are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going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to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some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features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our</a:t>
            </a:r>
            <a:r>
              <a:rPr lang="fr-FR" altLang="fr-FR" sz="1600" dirty="0">
                <a:latin typeface="-apple-system"/>
              </a:rPr>
              <a:t>  				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modelling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: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Alley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,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Street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, 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WallMat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, 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Pesos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, and 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MoSold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.</a:t>
            </a:r>
            <a:endParaRPr kumimoji="0" lang="fr-FR" altLang="fr-F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22585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FDEA9C7-C265-4BEB-B743-DAEF242B5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879725"/>
            <a:ext cx="58864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5626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43832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fr-FR" sz="1600" b="1" i="0" dirty="0" err="1">
                <a:solidFill>
                  <a:srgbClr val="000000"/>
                </a:solidFill>
                <a:effectLst/>
                <a:latin typeface="News Cycle"/>
              </a:rPr>
              <a:t>W</a:t>
            </a:r>
            <a:r>
              <a:rPr lang="fr-FR" sz="1600" b="1" dirty="0" err="1">
                <a:solidFill>
                  <a:srgbClr val="000000"/>
                </a:solidFill>
                <a:latin typeface="News Cycle"/>
              </a:rPr>
              <a:t>hy</a:t>
            </a:r>
            <a:r>
              <a:rPr lang="fr-FR" sz="1600" b="1" dirty="0">
                <a:solidFill>
                  <a:srgbClr val="000000"/>
                </a:solidFill>
                <a:latin typeface="News Cycle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News Cycle"/>
              </a:rPr>
              <a:t>create</a:t>
            </a:r>
            <a:r>
              <a:rPr lang="fr-FR" sz="1600" b="1" dirty="0">
                <a:solidFill>
                  <a:srgbClr val="000000"/>
                </a:solidFill>
                <a:latin typeface="News Cycle"/>
              </a:rPr>
              <a:t> new </a:t>
            </a:r>
            <a:r>
              <a:rPr lang="fr-FR" sz="1600" b="1" dirty="0" err="1">
                <a:solidFill>
                  <a:srgbClr val="000000"/>
                </a:solidFill>
                <a:latin typeface="News Cycle"/>
              </a:rPr>
              <a:t>features</a:t>
            </a:r>
            <a:r>
              <a:rPr lang="fr-FR" sz="1600" b="1" dirty="0">
                <a:solidFill>
                  <a:srgbClr val="000000"/>
                </a:solidFill>
                <a:latin typeface="News Cycle"/>
              </a:rPr>
              <a:t> ? </a:t>
            </a:r>
            <a:endParaRPr lang="fr-FR" altLang="fr-FR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Create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additional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information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Potentially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improve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model performance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600" dirty="0"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80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88109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49064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fr-FR" sz="1600" b="1" dirty="0" err="1">
                <a:solidFill>
                  <a:srgbClr val="000000"/>
                </a:solidFill>
                <a:latin typeface="News Cycle"/>
              </a:rPr>
              <a:t>Examples</a:t>
            </a:r>
            <a:r>
              <a:rPr lang="fr-FR" sz="1600" b="1" dirty="0">
                <a:solidFill>
                  <a:srgbClr val="000000"/>
                </a:solidFill>
                <a:latin typeface="News Cycle"/>
              </a:rPr>
              <a:t> of </a:t>
            </a:r>
            <a:r>
              <a:rPr lang="fr-FR" sz="1600" b="1" dirty="0" err="1">
                <a:solidFill>
                  <a:srgbClr val="000000"/>
                </a:solidFill>
                <a:latin typeface="News Cycle"/>
              </a:rPr>
              <a:t>creating</a:t>
            </a:r>
            <a:r>
              <a:rPr lang="fr-FR" sz="1600" b="1" dirty="0">
                <a:solidFill>
                  <a:srgbClr val="000000"/>
                </a:solidFill>
                <a:latin typeface="News Cycle"/>
              </a:rPr>
              <a:t> new </a:t>
            </a:r>
            <a:r>
              <a:rPr lang="fr-FR" sz="1600" b="1" dirty="0" err="1">
                <a:solidFill>
                  <a:srgbClr val="000000"/>
                </a:solidFill>
                <a:latin typeface="News Cycle"/>
              </a:rPr>
              <a:t>features</a:t>
            </a:r>
            <a:r>
              <a:rPr lang="fr-FR" sz="1600" b="1" dirty="0">
                <a:solidFill>
                  <a:srgbClr val="000000"/>
                </a:solidFill>
                <a:latin typeface="News Cycle"/>
              </a:rPr>
              <a:t>  </a:t>
            </a:r>
            <a:endParaRPr lang="fr-FR" altLang="fr-FR" sz="1600" dirty="0"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latin typeface="Arial" panose="020B0604020202020204" pitchFamily="34" charset="0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bedroom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to 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total_room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ratio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height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divided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by 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weight</a:t>
            </a:r>
            <a:r>
              <a:rPr kumimoji="0" lang="fr-FR" altLang="fr-FR" sz="16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for Body Mass Index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delivered_date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- 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dispatch_date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for lag time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between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events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Categorize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date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as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either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weekday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or 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weekend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81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12319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3429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Helvetica Neue"/>
              </a:rPr>
              <a:t>		</a:t>
            </a:r>
            <a:r>
              <a:rPr lang="en-US" sz="1600" b="0" i="0" dirty="0">
                <a:effectLst/>
                <a:latin typeface="-apple-system"/>
              </a:rPr>
              <a:t>💡Encoding, discretizing and creating new features fall under a category of 			preprocessing known as </a:t>
            </a:r>
            <a:r>
              <a:rPr lang="en-US" sz="1600" b="1" i="0" dirty="0">
                <a:effectLst/>
                <a:latin typeface="-apple-system"/>
              </a:rPr>
              <a:t>feature engineering</a:t>
            </a:r>
            <a:r>
              <a:rPr lang="en-US" sz="1600" b="0" i="0" dirty="0">
                <a:effectLst/>
                <a:latin typeface="-apple-system"/>
              </a:rPr>
              <a:t>.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82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12829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2936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Helvetica Neue"/>
              </a:rPr>
              <a:t>		</a:t>
            </a:r>
            <a:r>
              <a:rPr lang="en-US" sz="1600" b="0" i="0" u="none" strike="noStrike" dirty="0" err="1">
                <a:effectLst/>
                <a:latin typeface="-apple-system"/>
                <a:hlinkClick r:id="rId2"/>
              </a:rPr>
              <a:t>Sklearn</a:t>
            </a:r>
            <a:r>
              <a:rPr lang="en-US" sz="1600" b="0" i="0" u="none" strike="noStrike" dirty="0">
                <a:effectLst/>
                <a:latin typeface="-apple-system"/>
                <a:hlinkClick r:id="rId2"/>
              </a:rPr>
              <a:t> has many more preprocessing tools!</a:t>
            </a:r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83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18893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7367905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		</a:t>
            </a: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en-US" sz="1600" b="1" dirty="0">
                <a:solidFill>
                  <a:srgbClr val="000000"/>
                </a:solidFill>
                <a:latin typeface="News Cycle"/>
              </a:rPr>
              <a:t>9</a:t>
            </a:r>
            <a:r>
              <a:rPr lang="en-US" b="1" dirty="0">
                <a:solidFill>
                  <a:srgbClr val="000000"/>
                </a:solidFill>
                <a:latin typeface="News Cycle"/>
              </a:rPr>
              <a:t>. </a:t>
            </a:r>
            <a:r>
              <a:rPr lang="en-US" sz="1600" b="1" dirty="0">
                <a:solidFill>
                  <a:srgbClr val="000000"/>
                </a:solidFill>
                <a:latin typeface="News Cycle"/>
              </a:rPr>
              <a:t>Feature Selection</a:t>
            </a:r>
            <a:endParaRPr lang="en-US" b="1" dirty="0">
              <a:solidFill>
                <a:srgbClr val="000000"/>
              </a:solidFill>
              <a:latin typeface="News Cycl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84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41136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7367905" cy="262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		</a:t>
            </a: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News Cycle"/>
              </a:rPr>
              <a:t>Preparation Order</a:t>
            </a:r>
            <a:endParaRPr lang="en-US" b="1" dirty="0">
              <a:solidFill>
                <a:srgbClr val="000000"/>
              </a:solidFill>
              <a:latin typeface="News Cycl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85</a:t>
            </a:fld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482C236-E96A-433A-B9D3-B74DE1747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78" y="1706540"/>
            <a:ext cx="8481569" cy="112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7083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55220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Helvetica Neue"/>
              </a:rPr>
              <a:t>		</a:t>
            </a:r>
            <a:r>
              <a:rPr lang="en-US" sz="1600" b="0" i="0" dirty="0">
                <a:effectLst/>
                <a:latin typeface="-apple-system"/>
              </a:rPr>
              <a:t>Feature selection is the process of eliminating non-informative features. </a:t>
            </a:r>
          </a:p>
          <a:p>
            <a:r>
              <a:rPr lang="en-US" sz="1600" dirty="0">
                <a:latin typeface="-apple-system"/>
              </a:rPr>
              <a:t>		</a:t>
            </a:r>
            <a:r>
              <a:rPr lang="en-US" sz="1600" b="0" i="0" dirty="0">
                <a:effectLst/>
                <a:latin typeface="-apple-system"/>
              </a:rPr>
              <a:t>There are 2 main types of statistical feature selection:</a:t>
            </a:r>
          </a:p>
          <a:p>
            <a:endParaRPr lang="en-US" sz="1600" b="0" i="0" dirty="0">
              <a:effectLst/>
              <a:latin typeface="-apple-system"/>
            </a:endParaRP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Univariate feature selection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Multivariate</a:t>
            </a:r>
          </a:p>
          <a:p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r>
              <a:rPr lang="en-US" sz="1600" b="0" i="0" dirty="0">
                <a:effectLst/>
                <a:latin typeface="-apple-system"/>
              </a:rPr>
              <a:t>Now, we'll show you one of each:</a:t>
            </a:r>
          </a:p>
          <a:p>
            <a:pPr algn="l"/>
            <a:endParaRPr lang="en-US" sz="1600" b="0" i="0" dirty="0">
              <a:effectLst/>
              <a:latin typeface="-apple-system"/>
            </a:endParaRP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Feature Correlation (Univariate)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Feature Permutation (Multivariate)</a:t>
            </a:r>
          </a:p>
          <a:p>
            <a:endParaRPr lang="en-US" b="1" dirty="0">
              <a:solidFill>
                <a:srgbClr val="000000"/>
              </a:solidFill>
              <a:latin typeface="News Cycl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86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36776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5260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fr-FR" sz="1600" b="1" i="0" dirty="0" err="1">
                <a:solidFill>
                  <a:srgbClr val="000000"/>
                </a:solidFill>
                <a:effectLst/>
                <a:latin typeface="News Cycle"/>
              </a:rPr>
              <a:t>W</a:t>
            </a:r>
            <a:r>
              <a:rPr lang="fr-FR" sz="1600" b="1" dirty="0" err="1">
                <a:solidFill>
                  <a:srgbClr val="000000"/>
                </a:solidFill>
                <a:latin typeface="News Cycle"/>
              </a:rPr>
              <a:t>hy</a:t>
            </a:r>
            <a:r>
              <a:rPr lang="fr-FR" sz="1600" b="1" dirty="0">
                <a:solidFill>
                  <a:srgbClr val="000000"/>
                </a:solidFill>
                <a:latin typeface="News Cycle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News Cycle"/>
              </a:rPr>
              <a:t>feature</a:t>
            </a:r>
            <a:r>
              <a:rPr lang="fr-FR" sz="1600" b="1" dirty="0">
                <a:solidFill>
                  <a:srgbClr val="000000"/>
                </a:solidFill>
                <a:latin typeface="News Cycle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News Cycle"/>
              </a:rPr>
              <a:t>selection</a:t>
            </a:r>
            <a:r>
              <a:rPr lang="fr-FR" sz="1600" b="1" dirty="0">
                <a:solidFill>
                  <a:srgbClr val="000000"/>
                </a:solidFill>
                <a:latin typeface="News Cycle"/>
              </a:rPr>
              <a:t> ? </a:t>
            </a:r>
            <a:endParaRPr lang="fr-FR" altLang="fr-FR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-apple-system"/>
              </a:rPr>
              <a:t>	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Garbage in,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garbage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out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The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curse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of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dimensionality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Reducing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complexity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600" dirty="0"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87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54534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47679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News Cycle"/>
              </a:rPr>
              <a:t>Garbage in, garbage out</a:t>
            </a:r>
          </a:p>
          <a:p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pPr algn="l"/>
            <a:r>
              <a:rPr lang="en-US" sz="1600" b="0" i="0" dirty="0">
                <a:effectLst/>
                <a:latin typeface="-apple-system"/>
              </a:rPr>
              <a:t>		Poor quality input will induce noise, destabilize the model, </a:t>
            </a:r>
          </a:p>
          <a:p>
            <a:pPr algn="l"/>
            <a:r>
              <a:rPr lang="en-US" sz="1600" dirty="0">
                <a:latin typeface="-apple-system"/>
              </a:rPr>
              <a:t>		</a:t>
            </a:r>
            <a:r>
              <a:rPr lang="en-US" sz="1600" b="0" i="0" dirty="0">
                <a:effectLst/>
                <a:latin typeface="-apple-system"/>
              </a:rPr>
              <a:t>and produce a poor quality output.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600" dirty="0">
              <a:latin typeface="-apple-system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600" dirty="0"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88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906953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4414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News Cycle"/>
              </a:rPr>
              <a:t>The curse of dimensionality</a:t>
            </a:r>
          </a:p>
          <a:p>
            <a:pPr algn="l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pPr algn="l"/>
            <a:r>
              <a:rPr lang="en-US" sz="1600" b="0" i="0" dirty="0">
                <a:effectLst/>
                <a:latin typeface="-apple-system"/>
              </a:rPr>
              <a:t>		Not observing enough data to support a meaningful relationship.</a:t>
            </a:r>
          </a:p>
          <a:p>
            <a:endParaRPr lang="fr-FR" altLang="fr-FR" sz="1600" dirty="0"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r>
              <a:rPr lang="fr-FR" sz="1600" b="0" i="0" u="sng" dirty="0">
                <a:effectLst/>
                <a:latin typeface="-apple-system"/>
                <a:hlinkClick r:id="rId2"/>
              </a:rPr>
              <a:t>Source</a:t>
            </a:r>
            <a:endParaRPr lang="fr-FR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89</a:t>
            </a:fld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9A0EA44-C0D9-4A77-8CAA-B0618A1F6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041525"/>
            <a:ext cx="3343275" cy="213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8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7367905" cy="24134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		</a:t>
            </a: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en-US" b="1" i="0" dirty="0">
                <a:solidFill>
                  <a:srgbClr val="000000"/>
                </a:solidFill>
                <a:effectLst/>
                <a:latin typeface="News Cycle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News Cycle"/>
              </a:rPr>
              <a:t>. Duplicates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463810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373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</a:t>
            </a:r>
          </a:p>
          <a:p>
            <a:pPr algn="l"/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</a:t>
            </a:r>
          </a:p>
          <a:p>
            <a:pPr algn="l"/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sz="1600" dirty="0">
              <a:latin typeface="-apple-system"/>
            </a:endParaRPr>
          </a:p>
          <a:p>
            <a:pPr algn="l"/>
            <a:r>
              <a:rPr lang="en-US" sz="1600" b="0" i="0" dirty="0">
                <a:effectLst/>
                <a:latin typeface="-apple-system"/>
              </a:rPr>
              <a:t>		</a:t>
            </a:r>
            <a:r>
              <a:rPr lang="en-US" sz="1400" b="0" i="0" dirty="0">
                <a:effectLst/>
                <a:latin typeface="-apple-system"/>
              </a:rPr>
              <a:t>As the number of features or dimensions grows, the amount of data we need 			to </a:t>
            </a:r>
            <a:r>
              <a:rPr lang="en-US" sz="1400" b="0" i="0" dirty="0" err="1">
                <a:effectLst/>
                <a:latin typeface="-apple-system"/>
              </a:rPr>
              <a:t>generalise</a:t>
            </a:r>
            <a:r>
              <a:rPr lang="en-US" sz="1400" b="0" i="0" dirty="0">
                <a:effectLst/>
                <a:latin typeface="-apple-system"/>
              </a:rPr>
              <a:t> accurately grows </a:t>
            </a:r>
            <a:r>
              <a:rPr lang="en-US" sz="1400" b="1" i="0" dirty="0">
                <a:effectLst/>
                <a:latin typeface="-apple-system"/>
              </a:rPr>
              <a:t>exponentially</a:t>
            </a:r>
            <a:r>
              <a:rPr lang="en-US" sz="1400" b="0" i="0" dirty="0">
                <a:effectLst/>
                <a:latin typeface="-apple-system"/>
              </a:rPr>
              <a:t> </a:t>
            </a:r>
            <a:r>
              <a:rPr lang="en-US" sz="1400" b="0" i="0" dirty="0" err="1">
                <a:effectLst/>
                <a:latin typeface="-apple-system"/>
              </a:rPr>
              <a:t>e.g</a:t>
            </a:r>
            <a:r>
              <a:rPr lang="en-US" sz="1400" b="0" i="0" dirty="0">
                <a:effectLst/>
                <a:latin typeface="-apple-system"/>
              </a:rPr>
              <a:t> 5</a:t>
            </a:r>
            <a:r>
              <a:rPr lang="en-US" sz="1400" b="0" i="0" baseline="30000" dirty="0">
                <a:effectLst/>
                <a:latin typeface="-apple-system"/>
              </a:rPr>
              <a:t>1</a:t>
            </a:r>
            <a:r>
              <a:rPr lang="en-US" sz="1400" b="0" i="0" dirty="0">
                <a:effectLst/>
                <a:latin typeface="-apple-system"/>
              </a:rPr>
              <a:t>, 5</a:t>
            </a:r>
            <a:r>
              <a:rPr lang="en-US" sz="1400" b="0" i="0" baseline="30000" dirty="0">
                <a:effectLst/>
                <a:latin typeface="-apple-system"/>
              </a:rPr>
              <a:t>2</a:t>
            </a:r>
            <a:r>
              <a:rPr lang="en-US" sz="1400" b="0" i="0" dirty="0">
                <a:effectLst/>
                <a:latin typeface="-apple-system"/>
              </a:rPr>
              <a:t>, 5</a:t>
            </a:r>
            <a:r>
              <a:rPr lang="en-US" sz="1400" b="0" i="0" baseline="30000" dirty="0">
                <a:effectLst/>
                <a:latin typeface="-apple-system"/>
              </a:rPr>
              <a:t>3</a:t>
            </a:r>
            <a:r>
              <a:rPr lang="en-US" sz="1400" b="0" i="0" dirty="0">
                <a:effectLst/>
                <a:latin typeface="-apple-system"/>
              </a:rPr>
              <a:t>, 5</a:t>
            </a:r>
            <a:r>
              <a:rPr lang="en-US" sz="1400" b="0" i="0" baseline="30000" dirty="0">
                <a:effectLst/>
                <a:latin typeface="-apple-system"/>
              </a:rPr>
              <a:t>n</a:t>
            </a:r>
            <a:endParaRPr lang="en-US" sz="1400" b="0" i="0" dirty="0">
              <a:effectLst/>
              <a:latin typeface="-apple-system"/>
            </a:endParaRPr>
          </a:p>
          <a:p>
            <a:pPr algn="l"/>
            <a:endParaRPr lang="en-US" sz="1400" b="0" i="0" u="none" strike="noStrike" dirty="0">
              <a:effectLst/>
              <a:latin typeface="-apple-system"/>
              <a:hlinkClick r:id="rId2"/>
            </a:endParaRPr>
          </a:p>
          <a:p>
            <a:r>
              <a:rPr lang="fr-FR" sz="14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en-US" sz="1400" b="0" i="0" u="none" strike="noStrike" dirty="0">
                <a:effectLst/>
                <a:latin typeface="-apple-system"/>
                <a:hlinkClick r:id="rId2"/>
              </a:rPr>
              <a:t>Source</a:t>
            </a:r>
            <a:endParaRPr lang="en-US" sz="1400" b="0" i="0" dirty="0">
              <a:effectLst/>
              <a:latin typeface="-apple-syste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90</a:t>
            </a:fld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64353D6-F93D-4649-A720-A69ECE7DC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669925"/>
            <a:ext cx="6553200" cy="250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3375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42601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</a:t>
            </a:r>
          </a:p>
          <a:p>
            <a:pPr algn="l"/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</a:t>
            </a:r>
          </a:p>
          <a:p>
            <a:pPr algn="l"/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sz="1600" dirty="0">
              <a:latin typeface="-apple-system"/>
            </a:endParaRPr>
          </a:p>
          <a:p>
            <a:pPr algn="l"/>
            <a:r>
              <a:rPr lang="en-US" sz="1600" b="0" i="0" dirty="0">
                <a:effectLst/>
                <a:latin typeface="-apple-system"/>
              </a:rPr>
              <a:t>		</a:t>
            </a:r>
            <a:r>
              <a:rPr lang="en-US" sz="1400" b="0" i="0" dirty="0">
                <a:effectLst/>
                <a:latin typeface="-apple-system"/>
              </a:rPr>
              <a:t>As the number of features or dimensions grows, the amount of data we need 			to </a:t>
            </a:r>
            <a:r>
              <a:rPr lang="en-US" sz="1400" b="0" i="0" dirty="0" err="1">
                <a:effectLst/>
                <a:latin typeface="-apple-system"/>
              </a:rPr>
              <a:t>generalise</a:t>
            </a:r>
            <a:r>
              <a:rPr lang="en-US" sz="1400" b="0" i="0" dirty="0">
                <a:effectLst/>
                <a:latin typeface="-apple-system"/>
              </a:rPr>
              <a:t> accurately grows </a:t>
            </a:r>
            <a:r>
              <a:rPr lang="en-US" sz="1400" b="1" i="0" dirty="0">
                <a:effectLst/>
                <a:latin typeface="-apple-system"/>
              </a:rPr>
              <a:t>exponentially</a:t>
            </a:r>
            <a:r>
              <a:rPr lang="en-US" sz="1400" b="0" i="0" dirty="0">
                <a:effectLst/>
                <a:latin typeface="-apple-system"/>
              </a:rPr>
              <a:t> </a:t>
            </a:r>
            <a:r>
              <a:rPr lang="en-US" sz="1400" b="0" i="0" dirty="0" err="1">
                <a:effectLst/>
                <a:latin typeface="-apple-system"/>
              </a:rPr>
              <a:t>e.g</a:t>
            </a:r>
            <a:r>
              <a:rPr lang="en-US" sz="1400" b="0" i="0" dirty="0">
                <a:effectLst/>
                <a:latin typeface="-apple-system"/>
              </a:rPr>
              <a:t> 5</a:t>
            </a:r>
            <a:r>
              <a:rPr lang="en-US" sz="1400" b="0" i="0" baseline="30000" dirty="0">
                <a:effectLst/>
                <a:latin typeface="-apple-system"/>
              </a:rPr>
              <a:t>1</a:t>
            </a:r>
            <a:r>
              <a:rPr lang="en-US" sz="1400" b="0" i="0" dirty="0">
                <a:effectLst/>
                <a:latin typeface="-apple-system"/>
              </a:rPr>
              <a:t>, 5</a:t>
            </a:r>
            <a:r>
              <a:rPr lang="en-US" sz="1400" b="0" i="0" baseline="30000" dirty="0">
                <a:effectLst/>
                <a:latin typeface="-apple-system"/>
              </a:rPr>
              <a:t>2</a:t>
            </a:r>
            <a:r>
              <a:rPr lang="en-US" sz="1400" b="0" i="0" dirty="0">
                <a:effectLst/>
                <a:latin typeface="-apple-system"/>
              </a:rPr>
              <a:t>, 5</a:t>
            </a:r>
            <a:r>
              <a:rPr lang="en-US" sz="1400" b="0" i="0" baseline="30000" dirty="0">
                <a:effectLst/>
                <a:latin typeface="-apple-system"/>
              </a:rPr>
              <a:t>3</a:t>
            </a:r>
            <a:r>
              <a:rPr lang="en-US" sz="1400" b="0" i="0" dirty="0">
                <a:effectLst/>
                <a:latin typeface="-apple-system"/>
              </a:rPr>
              <a:t>, 5</a:t>
            </a:r>
            <a:r>
              <a:rPr lang="en-US" sz="1400" b="0" i="0" baseline="30000" dirty="0">
                <a:effectLst/>
                <a:latin typeface="-apple-system"/>
              </a:rPr>
              <a:t>n</a:t>
            </a:r>
            <a:endParaRPr lang="en-US" sz="1400" b="0" i="0" dirty="0">
              <a:effectLst/>
              <a:latin typeface="-apple-system"/>
            </a:endParaRPr>
          </a:p>
          <a:p>
            <a:pPr algn="l"/>
            <a:endParaRPr lang="en-US" sz="1400" b="0" i="0" u="none" strike="noStrike" dirty="0">
              <a:effectLst/>
              <a:latin typeface="-apple-system"/>
              <a:hlinkClick r:id="rId2"/>
            </a:endParaRPr>
          </a:p>
          <a:p>
            <a:r>
              <a:rPr lang="fr-FR" sz="14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en-US" sz="1400" b="0" i="0" u="none" strike="noStrike" dirty="0">
                <a:effectLst/>
                <a:latin typeface="-apple-system"/>
                <a:hlinkClick r:id="rId2"/>
              </a:rPr>
              <a:t>Source</a:t>
            </a:r>
            <a:endParaRPr lang="en-US" sz="1400" b="0" i="0" u="none" strike="noStrike" dirty="0">
              <a:effectLst/>
              <a:latin typeface="-apple-system"/>
            </a:endParaRPr>
          </a:p>
          <a:p>
            <a:endParaRPr lang="en-US" sz="1400" dirty="0">
              <a:latin typeface="-apple-system"/>
            </a:endParaRPr>
          </a:p>
          <a:p>
            <a:r>
              <a:rPr lang="en-US" sz="1400" b="0" i="0" dirty="0">
                <a:effectLst/>
                <a:latin typeface="-apple-system"/>
              </a:rPr>
              <a:t>		🚨Be careful which features you one hot encode. High variation within a categorical 			feature ➡️ more binary column ➡️more data required.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91</a:t>
            </a:fld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64353D6-F93D-4649-A720-A69ECE7DC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669925"/>
            <a:ext cx="6553200" cy="250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6251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4875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fr-FR" sz="1600" b="1" dirty="0" err="1">
                <a:solidFill>
                  <a:srgbClr val="000000"/>
                </a:solidFill>
                <a:latin typeface="News Cycle"/>
              </a:rPr>
              <a:t>Feature</a:t>
            </a:r>
            <a:r>
              <a:rPr lang="fr-FR" sz="1600" b="1" dirty="0">
                <a:solidFill>
                  <a:srgbClr val="000000"/>
                </a:solidFill>
                <a:latin typeface="News Cycle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News Cycle"/>
              </a:rPr>
              <a:t>Correlation</a:t>
            </a:r>
            <a:endParaRPr lang="fr-FR" altLang="fr-FR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-apple-system"/>
              </a:rPr>
              <a:t>	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en-US" sz="1600" b="0" i="0" dirty="0">
                <a:effectLst/>
                <a:latin typeface="-apple-system"/>
              </a:rPr>
              <a:t>		A first selection technique is to remove one of two features that are highly 			correlated to each other.</a:t>
            </a:r>
          </a:p>
          <a:p>
            <a:pPr algn="l"/>
            <a:endParaRPr lang="en-US" sz="1600" b="0" i="0" dirty="0">
              <a:effectLst/>
              <a:latin typeface="-apple-system"/>
            </a:endParaRP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High correlation = redundant information</a:t>
            </a: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92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894666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413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News Cycle"/>
              </a:rPr>
              <a:t>🖥 Pearson </a:t>
            </a:r>
            <a:r>
              <a:rPr lang="fr-FR" sz="1600" b="1" i="0" dirty="0" err="1">
                <a:solidFill>
                  <a:srgbClr val="000000"/>
                </a:solidFill>
                <a:effectLst/>
                <a:latin typeface="News Cycle"/>
              </a:rPr>
              <a:t>Correlation</a:t>
            </a:r>
            <a:endParaRPr lang="fr-FR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altLang="fr-FR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-apple-system"/>
              </a:rPr>
              <a:t>	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en-US" sz="1600" b="0" i="0" dirty="0">
                <a:effectLst/>
                <a:latin typeface="-apple-system"/>
              </a:rPr>
              <a:t>		</a:t>
            </a:r>
            <a:endParaRPr lang="fr-FR" altLang="fr-FR" sz="1600" dirty="0"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93</a:t>
            </a:fld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D5A33C-FCBE-4A63-841F-A6932DD73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1608941"/>
            <a:ext cx="5762625" cy="339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976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altLang="fr-FR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-apple-system"/>
              </a:rPr>
              <a:t>	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en-US" sz="1600" b="0" i="0" dirty="0">
                <a:effectLst/>
                <a:latin typeface="-apple-system"/>
              </a:rPr>
              <a:t>		</a:t>
            </a:r>
            <a:endParaRPr lang="fr-FR" altLang="fr-FR" sz="1600" dirty="0"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1793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94</a:t>
            </a:fld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D08B6BD-601C-478F-BDB1-E2AAB3994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1203325"/>
            <a:ext cx="71342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844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5275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altLang="fr-FR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-apple-system"/>
              </a:rPr>
              <a:t>	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en-US" sz="1600" b="0" i="0" dirty="0">
                <a:effectLst/>
                <a:latin typeface="-apple-system"/>
              </a:rPr>
              <a:t>		</a:t>
            </a:r>
            <a:endParaRPr lang="fr-FR" altLang="fr-FR" sz="1600" dirty="0"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</a:t>
            </a:r>
            <a:r>
              <a:rPr lang="en-US" sz="1600" b="0" i="0" dirty="0">
                <a:effectLst/>
                <a:latin typeface="-apple-system"/>
              </a:rPr>
              <a:t>👉 Our suggestion: remove as many feature as you want, starting from those with the 		highest correlation, until your model performance starts to drop too significantly</a:t>
            </a:r>
            <a:r>
              <a:rPr lang="en-US" b="0" i="0" dirty="0">
                <a:effectLst/>
                <a:latin typeface="-apple-system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-apple-system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❓ The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feature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Pesos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perfectly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correlated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to the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target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SalePrice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.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What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are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we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	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observing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?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7"/>
            <a:ext cx="22585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95</a:t>
            </a:fld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D08B6BD-601C-478F-BDB1-E2AAB3994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1203325"/>
            <a:ext cx="71342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1990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34906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pPr algn="l"/>
            <a:r>
              <a:rPr lang="fr-FR" b="1" dirty="0">
                <a:solidFill>
                  <a:srgbClr val="000000"/>
                </a:solidFill>
                <a:latin typeface="News Cycle"/>
              </a:rPr>
              <a:t>	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News Cycle"/>
              </a:rPr>
              <a:t>⚠️ Data Leakage</a:t>
            </a:r>
          </a:p>
          <a:p>
            <a:pPr algn="l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var(--jp-content-font-family)"/>
              </a:rPr>
              <a:t>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ar(--jp-content-font-family)"/>
              </a:rPr>
              <a:t>SalePrice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ar(--jp-content-font-family)"/>
              </a:rPr>
              <a:t> is a direct conversion from pesos to dollars. We should drop pesos</a:t>
            </a:r>
          </a:p>
          <a:p>
            <a:r>
              <a:rPr lang="en-US" b="0" i="0" dirty="0">
                <a:effectLst/>
                <a:latin typeface="-apple-system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-apple-system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	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7"/>
            <a:ext cx="22585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96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897834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34906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pPr algn="l"/>
            <a:r>
              <a:rPr lang="fr-FR" b="1" dirty="0">
                <a:solidFill>
                  <a:srgbClr val="000000"/>
                </a:solidFill>
                <a:latin typeface="News Cycle"/>
              </a:rPr>
              <a:t>	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News Cycle"/>
              </a:rPr>
              <a:t>⚠️ Data Leakage</a:t>
            </a:r>
          </a:p>
          <a:p>
            <a:pPr algn="l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var(--jp-content-font-family)"/>
              </a:rPr>
              <a:t>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ar(--jp-content-font-family)"/>
              </a:rPr>
              <a:t>SalePrice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ar(--jp-content-font-family)"/>
              </a:rPr>
              <a:t> is a direct conversion from pesos to dollars. We should drop pesos</a:t>
            </a:r>
          </a:p>
          <a:p>
            <a:r>
              <a:rPr lang="en-US" b="0" i="0" dirty="0">
                <a:effectLst/>
                <a:latin typeface="-apple-system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-apple-system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	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7"/>
            <a:ext cx="22585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97</a:t>
            </a:fld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BCF8A7D-2DFC-45E3-9944-12354585A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2413000"/>
            <a:ext cx="71342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3914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5860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fr-FR" sz="1600" b="1" i="0" dirty="0" err="1">
                <a:solidFill>
                  <a:srgbClr val="000000"/>
                </a:solidFill>
                <a:effectLst/>
                <a:latin typeface="Helvetica Neue"/>
              </a:rPr>
              <a:t>Reducing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fr-FR" sz="1600" b="1" i="0" dirty="0" err="1">
                <a:solidFill>
                  <a:srgbClr val="000000"/>
                </a:solidFill>
                <a:effectLst/>
                <a:latin typeface="Helvetica Neue"/>
              </a:rPr>
              <a:t>complexity</a:t>
            </a:r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en-US" sz="1600" b="0" i="0" dirty="0">
                <a:effectLst/>
                <a:latin typeface="-apple-system"/>
              </a:rPr>
              <a:t>🔪</a:t>
            </a:r>
            <a:r>
              <a:rPr lang="en-US" sz="1600" b="0" i="0" u="none" strike="noStrike" dirty="0">
                <a:effectLst/>
                <a:latin typeface="-apple-system"/>
                <a:hlinkClick r:id="rId2"/>
              </a:rPr>
              <a:t>The most simple solution is normally the best solution</a:t>
            </a:r>
            <a:r>
              <a:rPr lang="en-US" sz="1600" b="0" i="0" dirty="0">
                <a:effectLst/>
                <a:latin typeface="-apple-system"/>
              </a:rPr>
              <a:t>🔪</a:t>
            </a:r>
            <a:endParaRPr lang="fr-FR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altLang="fr-FR" sz="1600" dirty="0">
              <a:latin typeface="Arial" panose="020B0604020202020204" pitchFamily="34" charset="0"/>
            </a:endParaRPr>
          </a:p>
          <a:p>
            <a:pPr algn="l"/>
            <a:r>
              <a:rPr lang="fr-FR" altLang="fr-FR" sz="1600" dirty="0">
                <a:latin typeface="-apple-system"/>
              </a:rPr>
              <a:t>		</a:t>
            </a:r>
            <a:r>
              <a:rPr lang="en-US" sz="1600" b="0" i="0" dirty="0">
                <a:effectLst/>
                <a:latin typeface="-apple-system"/>
              </a:rPr>
              <a:t>Reducing the number of features makes the model:</a:t>
            </a:r>
          </a:p>
          <a:p>
            <a:pPr algn="l"/>
            <a:endParaRPr lang="en-US" sz="1600" b="0" i="0" dirty="0">
              <a:effectLst/>
              <a:latin typeface="-apple-system"/>
            </a:endParaRP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More interpretable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Faster to train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Easier to implement and maintain in production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en-US" sz="1600" b="0" i="0" dirty="0">
                <a:effectLst/>
                <a:latin typeface="-apple-system"/>
              </a:rPr>
              <a:t>		</a:t>
            </a:r>
            <a:endParaRPr lang="fr-FR" altLang="fr-FR" sz="1600" dirty="0"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7"/>
            <a:ext cx="22585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98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839624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404150" cy="36445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endParaRPr lang="fr-FR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fr-FR" sz="1600" b="1" dirty="0" err="1">
                <a:solidFill>
                  <a:srgbClr val="000000"/>
                </a:solidFill>
                <a:latin typeface="Helvetica Neue"/>
              </a:rPr>
              <a:t>p</a:t>
            </a:r>
            <a:r>
              <a:rPr lang="fr-FR" sz="1600" b="1" i="0" dirty="0" err="1">
                <a:solidFill>
                  <a:srgbClr val="000000"/>
                </a:solidFill>
                <a:effectLst/>
                <a:latin typeface="News Cycle"/>
              </a:rPr>
              <a:t>reparation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News Cycle"/>
              </a:rPr>
              <a:t> </a:t>
            </a:r>
            <a:r>
              <a:rPr lang="fr-FR" sz="1600" b="1" i="0" dirty="0" err="1">
                <a:solidFill>
                  <a:srgbClr val="000000"/>
                </a:solidFill>
                <a:effectLst/>
                <a:latin typeface="News Cycle"/>
              </a:rPr>
              <a:t>order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News Cycle"/>
              </a:rPr>
              <a:t> </a:t>
            </a:r>
            <a:r>
              <a:rPr lang="fr-FR" sz="1600" b="1" i="0" dirty="0" err="1">
                <a:solidFill>
                  <a:srgbClr val="000000"/>
                </a:solidFill>
                <a:effectLst/>
                <a:latin typeface="News Cycle"/>
              </a:rPr>
              <a:t>recap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News Cycle"/>
              </a:rPr>
              <a:t> 😅</a:t>
            </a:r>
          </a:p>
          <a:p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en-US" sz="1600" b="0" i="0" dirty="0">
                <a:effectLst/>
                <a:latin typeface="-apple-system"/>
              </a:rPr>
              <a:t>		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lvl="4"/>
            <a:endParaRPr lang="en-US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en-US" b="1" dirty="0">
                <a:solidFill>
                  <a:srgbClr val="000000"/>
                </a:solidFill>
                <a:latin typeface="News Cycle"/>
              </a:rPr>
              <a:t>		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r>
              <a:rPr lang="fr-FR" b="1" dirty="0">
                <a:solidFill>
                  <a:srgbClr val="000000"/>
                </a:solidFill>
                <a:latin typeface="News Cycle"/>
              </a:rPr>
              <a:t>		</a:t>
            </a:r>
            <a:endParaRPr lang="fr-FR" b="1" i="0" dirty="0">
              <a:solidFill>
                <a:srgbClr val="000000"/>
              </a:solidFill>
              <a:effectLst/>
              <a:latin typeface="News Cycle"/>
            </a:endParaRPr>
          </a:p>
          <a:p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		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7"/>
            <a:ext cx="22585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99</a:t>
            </a:fld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3D7E5F7-D499-4806-8B8E-09B8DE48B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59" y="2048941"/>
            <a:ext cx="8481569" cy="112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30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4865</TotalTime>
  <Words>3035</Words>
  <Application>Microsoft Office PowerPoint</Application>
  <PresentationFormat>Personnalisé</PresentationFormat>
  <Paragraphs>1577</Paragraphs>
  <Slides>99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99</vt:i4>
      </vt:variant>
    </vt:vector>
  </HeadingPairs>
  <TitlesOfParts>
    <vt:vector size="111" baseType="lpstr">
      <vt:lpstr>-apple-system</vt:lpstr>
      <vt:lpstr>Arial</vt:lpstr>
      <vt:lpstr>Calibri</vt:lpstr>
      <vt:lpstr>Helvetica Neue</vt:lpstr>
      <vt:lpstr>MJXc-TeX-main-R</vt:lpstr>
      <vt:lpstr>MJXc-TeX-math-I</vt:lpstr>
      <vt:lpstr>News Cycle</vt:lpstr>
      <vt:lpstr>Tahoma</vt:lpstr>
      <vt:lpstr>Trebuchet MS</vt:lpstr>
      <vt:lpstr>var(--jp-code-font-family)</vt:lpstr>
      <vt:lpstr>var(--jp-content-font-family)</vt:lpstr>
      <vt:lpstr>Office Theme</vt:lpstr>
      <vt:lpstr>«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de la Charte Powerpoint (Titre)</dc:title>
  <dc:creator>YAMDJEU TIABO Yannick;HANAU Marion;Remi THOUVENIN</dc:creator>
  <cp:lastModifiedBy>yannick yamdjeu</cp:lastModifiedBy>
  <cp:revision>169</cp:revision>
  <dcterms:created xsi:type="dcterms:W3CDTF">2021-06-16T21:34:23Z</dcterms:created>
  <dcterms:modified xsi:type="dcterms:W3CDTF">2022-11-07T07:38:26Z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2020-04-04T00:00:00Z</vt:filetime>
  </property>
  <property fmtid="{D5CDD505-2E9C-101B-9397-08002B2CF9AE}" pid="3" name="Creator">
    <vt:lpwstr>Microsoft® PowerPoint® pour Office 365</vt:lpwstr>
  </property>
  <property fmtid="{D5CDD505-2E9C-101B-9397-08002B2CF9AE}" pid="4" name="LastSaved">
    <vt:filetime>2021-06-16T00:00:00Z</vt:filetime>
  </property>
</Properties>
</file>