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4A73-524A-B0C9-E00E-CDDEA4550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F45683-1D94-A70D-72B8-36A7FFBD8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54A09A-6FB7-A81B-BE7B-C387B11E3C5F}"/>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5" name="Footer Placeholder 4">
            <a:extLst>
              <a:ext uri="{FF2B5EF4-FFF2-40B4-BE49-F238E27FC236}">
                <a16:creationId xmlns:a16="http://schemas.microsoft.com/office/drawing/2014/main" id="{AB69AF9F-3902-E09B-34B9-16F2A1EA85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0D9CB2-BAB6-217A-666A-EBA5491BB6A0}"/>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103759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DF9F-E269-C139-D254-74CD3AAAB5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491740-9A96-F584-6B98-DA12B35DE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55469A-9351-ACF7-A57A-88B113377E07}"/>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5" name="Footer Placeholder 4">
            <a:extLst>
              <a:ext uri="{FF2B5EF4-FFF2-40B4-BE49-F238E27FC236}">
                <a16:creationId xmlns:a16="http://schemas.microsoft.com/office/drawing/2014/main" id="{35F8690B-F419-5F71-DCFF-3542911B85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6AFFFD-192E-33B4-9665-9E8C17654E26}"/>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140959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F7A308-205B-CB81-8F93-84A84B109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F64756-DC3B-550C-5733-01C0CE2ED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7675F9-DC0C-930B-9597-56F4C27DC4C2}"/>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5" name="Footer Placeholder 4">
            <a:extLst>
              <a:ext uri="{FF2B5EF4-FFF2-40B4-BE49-F238E27FC236}">
                <a16:creationId xmlns:a16="http://schemas.microsoft.com/office/drawing/2014/main" id="{86DDDEDD-F3EF-78A4-E10B-F584D4AF13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53B2E-31CA-4215-9C4B-698C3637927C}"/>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150294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BA60-8624-C84E-3C35-C223060985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E77908-A1BD-E987-574F-D71A6C343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EF3AF8-CE59-24AC-7CC8-3DC998197412}"/>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5" name="Footer Placeholder 4">
            <a:extLst>
              <a:ext uri="{FF2B5EF4-FFF2-40B4-BE49-F238E27FC236}">
                <a16:creationId xmlns:a16="http://schemas.microsoft.com/office/drawing/2014/main" id="{913C79EE-EB5D-26BB-1F1A-6E14E3E5E4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365825-C670-F6EE-454C-D9C0CF7364AF}"/>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426595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A6CF-4328-BBFE-D59B-E95041285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71FF3E0-922A-746A-5348-D738A6EC9A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2B5984-8468-1148-4C58-9F6BA2A87D5A}"/>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5" name="Footer Placeholder 4">
            <a:extLst>
              <a:ext uri="{FF2B5EF4-FFF2-40B4-BE49-F238E27FC236}">
                <a16:creationId xmlns:a16="http://schemas.microsoft.com/office/drawing/2014/main" id="{26119096-E065-6C94-E52E-195FB80A99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838590-03F7-2531-6F78-3B6FAE0C6B5A}"/>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405033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46B0-5139-B692-0B08-E3E6E009B9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4F90FE-EF89-B176-7489-11CC3266B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AA0FBD-B424-4340-D850-45A34CA36A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25F565-3397-D5A5-437B-CC034C361BC7}"/>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6" name="Footer Placeholder 5">
            <a:extLst>
              <a:ext uri="{FF2B5EF4-FFF2-40B4-BE49-F238E27FC236}">
                <a16:creationId xmlns:a16="http://schemas.microsoft.com/office/drawing/2014/main" id="{5D113125-90B0-FB74-2BD6-1AE61BE5A0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72E434-80FE-AEDA-ED42-211067BDE89C}"/>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207874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EA0F-971B-1577-71DF-46A101E1CA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05A502-D10C-C64D-4EE6-E1A1290B0D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39B47-D235-676B-A32B-420E0ABB3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F990BF-ACFA-4EC6-F1B9-5326F7BD8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275F5C-08CC-3273-030F-295C48919F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CDCF73-68E4-4F65-3238-5C85A5D35FAE}"/>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8" name="Footer Placeholder 7">
            <a:extLst>
              <a:ext uri="{FF2B5EF4-FFF2-40B4-BE49-F238E27FC236}">
                <a16:creationId xmlns:a16="http://schemas.microsoft.com/office/drawing/2014/main" id="{BC3EF3B5-B44E-BD51-DF57-08F629E35A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D1B2EF-2533-D0E6-F549-2BA979F12051}"/>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151186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1BF6-FD42-5F1E-93E9-598B517A448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08FAE0F-C12E-4B7D-FFFB-378BC89E203F}"/>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4" name="Footer Placeholder 3">
            <a:extLst>
              <a:ext uri="{FF2B5EF4-FFF2-40B4-BE49-F238E27FC236}">
                <a16:creationId xmlns:a16="http://schemas.microsoft.com/office/drawing/2014/main" id="{1714719F-B1DA-4330-3FAB-78BA2C79C7A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AD4137-F49D-9220-285A-7DF21B16D141}"/>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255860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641D2-9F4A-A902-0787-62335CBB0E39}"/>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3" name="Footer Placeholder 2">
            <a:extLst>
              <a:ext uri="{FF2B5EF4-FFF2-40B4-BE49-F238E27FC236}">
                <a16:creationId xmlns:a16="http://schemas.microsoft.com/office/drawing/2014/main" id="{79674C99-5418-90E6-8F2D-34EFEF345D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5A57E3-1A9C-761C-04CD-87A3A67816E8}"/>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49820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47AA-1443-913E-4B65-93EEDC55A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F36E5F7-9720-3FC4-EE26-D7D51AF40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5D0FC2-B76D-104E-BD89-3DE8BEB9E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6F257-EDB0-0B23-515A-EDD9BC20AFE5}"/>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6" name="Footer Placeholder 5">
            <a:extLst>
              <a:ext uri="{FF2B5EF4-FFF2-40B4-BE49-F238E27FC236}">
                <a16:creationId xmlns:a16="http://schemas.microsoft.com/office/drawing/2014/main" id="{3CFBEFE0-BA20-EE9E-0295-B7201DA0C2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A44FD5-BE25-361B-B040-3A2AA225A61B}"/>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127360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10A8-8AA8-DD51-665D-153A94C79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941A262-E59D-1925-9F2C-7B0C7C586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257141-9C30-02EC-99F0-CA417A872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1F57A-93C0-BF3B-E4C4-6DCDD9D8B776}"/>
              </a:ext>
            </a:extLst>
          </p:cNvPr>
          <p:cNvSpPr>
            <a:spLocks noGrp="1"/>
          </p:cNvSpPr>
          <p:nvPr>
            <p:ph type="dt" sz="half" idx="10"/>
          </p:nvPr>
        </p:nvSpPr>
        <p:spPr/>
        <p:txBody>
          <a:bodyPr/>
          <a:lstStyle/>
          <a:p>
            <a:fld id="{1AD30F42-22C2-4AE1-95F6-D44DAF805785}" type="datetimeFigureOut">
              <a:rPr lang="en-GB" smtClean="0"/>
              <a:t>30/11/2024</a:t>
            </a:fld>
            <a:endParaRPr lang="en-GB"/>
          </a:p>
        </p:txBody>
      </p:sp>
      <p:sp>
        <p:nvSpPr>
          <p:cNvPr id="6" name="Footer Placeholder 5">
            <a:extLst>
              <a:ext uri="{FF2B5EF4-FFF2-40B4-BE49-F238E27FC236}">
                <a16:creationId xmlns:a16="http://schemas.microsoft.com/office/drawing/2014/main" id="{44320727-0ABA-4B76-2646-4E80162110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55C0C-F2FE-C226-CDFB-D3C7A6D67367}"/>
              </a:ext>
            </a:extLst>
          </p:cNvPr>
          <p:cNvSpPr>
            <a:spLocks noGrp="1"/>
          </p:cNvSpPr>
          <p:nvPr>
            <p:ph type="sldNum" sz="quarter" idx="12"/>
          </p:nvPr>
        </p:nvSpPr>
        <p:spPr/>
        <p:txBody>
          <a:bodyPr/>
          <a:lstStyle/>
          <a:p>
            <a:fld id="{9F5398D0-DFA7-4A9E-849F-59D8E625A2C8}" type="slidenum">
              <a:rPr lang="en-GB" smtClean="0"/>
              <a:t>‹#›</a:t>
            </a:fld>
            <a:endParaRPr lang="en-GB"/>
          </a:p>
        </p:txBody>
      </p:sp>
    </p:spTree>
    <p:extLst>
      <p:ext uri="{BB962C8B-B14F-4D97-AF65-F5344CB8AC3E}">
        <p14:creationId xmlns:p14="http://schemas.microsoft.com/office/powerpoint/2010/main" val="173885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E89E0-FA97-4AC2-2535-3D67EA23A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50F9AA-32B9-AA9A-1BB6-8BFA09C0A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9C23D0-B1D9-115F-B028-F3534786D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D30F42-22C2-4AE1-95F6-D44DAF805785}" type="datetimeFigureOut">
              <a:rPr lang="en-GB" smtClean="0"/>
              <a:t>30/11/2024</a:t>
            </a:fld>
            <a:endParaRPr lang="en-GB"/>
          </a:p>
        </p:txBody>
      </p:sp>
      <p:sp>
        <p:nvSpPr>
          <p:cNvPr id="5" name="Footer Placeholder 4">
            <a:extLst>
              <a:ext uri="{FF2B5EF4-FFF2-40B4-BE49-F238E27FC236}">
                <a16:creationId xmlns:a16="http://schemas.microsoft.com/office/drawing/2014/main" id="{FB65253C-2532-CE3C-C6B7-7033A1FB9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08A8813-E63C-598F-3A7C-E56DE4CB6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5398D0-DFA7-4A9E-849F-59D8E625A2C8}" type="slidenum">
              <a:rPr lang="en-GB" smtClean="0"/>
              <a:t>‹#›</a:t>
            </a:fld>
            <a:endParaRPr lang="en-GB"/>
          </a:p>
        </p:txBody>
      </p:sp>
    </p:spTree>
    <p:extLst>
      <p:ext uri="{BB962C8B-B14F-4D97-AF65-F5344CB8AC3E}">
        <p14:creationId xmlns:p14="http://schemas.microsoft.com/office/powerpoint/2010/main" val="80526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FBD8E8-CDD6-1929-67B4-FC3ACD512235}"/>
              </a:ext>
            </a:extLst>
          </p:cNvPr>
          <p:cNvSpPr/>
          <p:nvPr/>
        </p:nvSpPr>
        <p:spPr>
          <a:xfrm>
            <a:off x="106391" y="60385"/>
            <a:ext cx="5319623" cy="3071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This AI is capable of scanning and helping detected fishing email scams and pointing them out to the user. We want to help people avoid being scammed and robbed out of important information. Hence why this has been developed to increase the security of your day to day emails. </a:t>
            </a:r>
          </a:p>
        </p:txBody>
      </p:sp>
      <p:sp>
        <p:nvSpPr>
          <p:cNvPr id="5" name="Rectangle 4">
            <a:extLst>
              <a:ext uri="{FF2B5EF4-FFF2-40B4-BE49-F238E27FC236}">
                <a16:creationId xmlns:a16="http://schemas.microsoft.com/office/drawing/2014/main" id="{EA0730C1-3084-547F-E67A-7262878856C7}"/>
              </a:ext>
            </a:extLst>
          </p:cNvPr>
          <p:cNvSpPr/>
          <p:nvPr/>
        </p:nvSpPr>
        <p:spPr>
          <a:xfrm>
            <a:off x="6096000" y="0"/>
            <a:ext cx="5989608" cy="39163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t>Subject:</a:t>
            </a:r>
            <a:r>
              <a:rPr lang="en-US" sz="1400" dirty="0"/>
              <a:t> URGENT! Your Account Has Been Compromised - Immediate Action Required!</a:t>
            </a:r>
          </a:p>
          <a:p>
            <a:r>
              <a:rPr lang="en-US" sz="1400" b="1" dirty="0"/>
              <a:t>From:</a:t>
            </a:r>
            <a:r>
              <a:rPr lang="en-US" sz="1400" dirty="0"/>
              <a:t> security@bank-of-usa.com</a:t>
            </a:r>
          </a:p>
          <a:p>
            <a:endParaRPr lang="en-US" sz="1400" dirty="0"/>
          </a:p>
          <a:p>
            <a:endParaRPr lang="en-US" sz="1400" dirty="0"/>
          </a:p>
          <a:p>
            <a:r>
              <a:rPr lang="en-US" sz="1400" dirty="0"/>
              <a:t>Dear [Customer], We regret to inform you that we have detected suspicious activity on your account. Your Bank of USA account has been compromised and we need you to immediately verify your identity.</a:t>
            </a:r>
          </a:p>
          <a:p>
            <a:r>
              <a:rPr lang="en-US" sz="1400" dirty="0"/>
              <a:t>To secure your account, please click the link below and enter your </a:t>
            </a:r>
            <a:r>
              <a:rPr lang="en-US" sz="1400" b="1" dirty="0"/>
              <a:t>account number</a:t>
            </a:r>
            <a:r>
              <a:rPr lang="en-US" sz="1400" dirty="0"/>
              <a:t>, </a:t>
            </a:r>
            <a:r>
              <a:rPr lang="en-US" sz="1400" b="1" dirty="0"/>
              <a:t>password</a:t>
            </a:r>
            <a:r>
              <a:rPr lang="en-US" sz="1400" dirty="0"/>
              <a:t>, and </a:t>
            </a:r>
            <a:r>
              <a:rPr lang="en-US" sz="1400" b="1" dirty="0"/>
              <a:t>Social Security Number</a:t>
            </a:r>
            <a:r>
              <a:rPr lang="en-US" sz="1400" dirty="0"/>
              <a:t>. This will help us confirm your identity and restore access to your account.</a:t>
            </a:r>
          </a:p>
          <a:p>
            <a:r>
              <a:rPr lang="en-US" sz="1400" b="1" dirty="0"/>
              <a:t>Click Here to Verify Your Account Now!</a:t>
            </a:r>
            <a:endParaRPr lang="en-US" sz="1400" dirty="0"/>
          </a:p>
          <a:p>
            <a:r>
              <a:rPr lang="en-US" sz="1400" dirty="0"/>
              <a:t>Failure to verify your identity within 24 hours will result in your account being permanently locked.</a:t>
            </a:r>
          </a:p>
          <a:p>
            <a:r>
              <a:rPr lang="en-US" sz="1400" dirty="0"/>
              <a:t>Thank you for your immediate attention.</a:t>
            </a:r>
          </a:p>
          <a:p>
            <a:r>
              <a:rPr lang="en-US" sz="1400" dirty="0"/>
              <a:t>Sincerely,</a:t>
            </a:r>
            <a:br>
              <a:rPr lang="en-US" sz="1400" dirty="0"/>
            </a:br>
            <a:r>
              <a:rPr lang="en-US" sz="1400" dirty="0"/>
              <a:t>Bank of USA Security Team</a:t>
            </a:r>
          </a:p>
          <a:p>
            <a:endParaRPr lang="en-US" dirty="0"/>
          </a:p>
        </p:txBody>
      </p:sp>
      <p:sp>
        <p:nvSpPr>
          <p:cNvPr id="6" name="Rectangle 5">
            <a:extLst>
              <a:ext uri="{FF2B5EF4-FFF2-40B4-BE49-F238E27FC236}">
                <a16:creationId xmlns:a16="http://schemas.microsoft.com/office/drawing/2014/main" id="{2B808150-DA66-EBF1-D20C-4A2B12BCF727}"/>
              </a:ext>
            </a:extLst>
          </p:cNvPr>
          <p:cNvSpPr/>
          <p:nvPr/>
        </p:nvSpPr>
        <p:spPr>
          <a:xfrm>
            <a:off x="6003985" y="4494362"/>
            <a:ext cx="5529532" cy="2173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Here is a list of why the email above is a suspected of being a fishing email scam.</a:t>
            </a:r>
          </a:p>
          <a:p>
            <a:pPr marL="285750" indent="-285750">
              <a:buFont typeface="Arial" panose="020B0604020202020204" pitchFamily="34" charset="0"/>
              <a:buChar char="•"/>
            </a:pPr>
            <a:r>
              <a:rPr lang="en-GB" dirty="0"/>
              <a:t>Suspicious email address</a:t>
            </a:r>
          </a:p>
          <a:p>
            <a:pPr marL="285750" indent="-285750">
              <a:buFont typeface="Arial" panose="020B0604020202020204" pitchFamily="34" charset="0"/>
              <a:buChar char="•"/>
            </a:pPr>
            <a:r>
              <a:rPr lang="en-GB" dirty="0"/>
              <a:t>Urgency/threat</a:t>
            </a:r>
          </a:p>
          <a:p>
            <a:pPr marL="285750" indent="-285750">
              <a:buFont typeface="Arial" panose="020B0604020202020204" pitchFamily="34" charset="0"/>
              <a:buChar char="•"/>
            </a:pPr>
            <a:r>
              <a:rPr lang="en-GB" dirty="0"/>
              <a:t>Generic greeting</a:t>
            </a:r>
          </a:p>
          <a:p>
            <a:pPr marL="285750" indent="-285750">
              <a:buFont typeface="Arial" panose="020B0604020202020204" pitchFamily="34" charset="0"/>
              <a:buChar char="•"/>
            </a:pPr>
            <a:r>
              <a:rPr lang="en-GB" dirty="0"/>
              <a:t>Suspicious link</a:t>
            </a:r>
          </a:p>
          <a:p>
            <a:pPr marL="285750" indent="-285750">
              <a:buFont typeface="Arial" panose="020B0604020202020204" pitchFamily="34" charset="0"/>
              <a:buChar char="•"/>
            </a:pPr>
            <a:r>
              <a:rPr lang="en-GB" dirty="0"/>
              <a:t>Request for sensitive information</a:t>
            </a:r>
          </a:p>
          <a:p>
            <a:endParaRPr lang="en-GB" dirty="0"/>
          </a:p>
        </p:txBody>
      </p:sp>
    </p:spTree>
    <p:extLst>
      <p:ext uri="{BB962C8B-B14F-4D97-AF65-F5344CB8AC3E}">
        <p14:creationId xmlns:p14="http://schemas.microsoft.com/office/powerpoint/2010/main" val="326819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DB352-454C-33A0-DB52-6C445D5007A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A0686E-C22C-3E7D-7D24-67D4544E406E}"/>
              </a:ext>
            </a:extLst>
          </p:cNvPr>
          <p:cNvSpPr/>
          <p:nvPr/>
        </p:nvSpPr>
        <p:spPr>
          <a:xfrm>
            <a:off x="1112808" y="396815"/>
            <a:ext cx="5175849" cy="4287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Where the text of the ai would be producing</a:t>
            </a:r>
          </a:p>
        </p:txBody>
      </p:sp>
      <p:sp>
        <p:nvSpPr>
          <p:cNvPr id="3" name="Rectangle 2">
            <a:extLst>
              <a:ext uri="{FF2B5EF4-FFF2-40B4-BE49-F238E27FC236}">
                <a16:creationId xmlns:a16="http://schemas.microsoft.com/office/drawing/2014/main" id="{445C5B62-1B33-135F-2031-45867101D526}"/>
              </a:ext>
            </a:extLst>
          </p:cNvPr>
          <p:cNvSpPr/>
          <p:nvPr/>
        </p:nvSpPr>
        <p:spPr>
          <a:xfrm>
            <a:off x="1190445" y="5218981"/>
            <a:ext cx="10282687" cy="759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Quetsion’s</a:t>
            </a:r>
            <a:r>
              <a:rPr lang="en-GB" dirty="0"/>
              <a:t> users can ask.</a:t>
            </a:r>
          </a:p>
        </p:txBody>
      </p:sp>
      <p:sp>
        <p:nvSpPr>
          <p:cNvPr id="4" name="Rectangle 3">
            <a:extLst>
              <a:ext uri="{FF2B5EF4-FFF2-40B4-BE49-F238E27FC236}">
                <a16:creationId xmlns:a16="http://schemas.microsoft.com/office/drawing/2014/main" id="{8D9185F2-6560-D9A5-5B29-E4FA1250C97F}"/>
              </a:ext>
            </a:extLst>
          </p:cNvPr>
          <p:cNvSpPr/>
          <p:nvPr/>
        </p:nvSpPr>
        <p:spPr>
          <a:xfrm>
            <a:off x="7660257" y="2415395"/>
            <a:ext cx="2889849" cy="2475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The email</a:t>
            </a:r>
          </a:p>
        </p:txBody>
      </p:sp>
      <p:sp>
        <p:nvSpPr>
          <p:cNvPr id="5" name="Rectangle 4">
            <a:extLst>
              <a:ext uri="{FF2B5EF4-FFF2-40B4-BE49-F238E27FC236}">
                <a16:creationId xmlns:a16="http://schemas.microsoft.com/office/drawing/2014/main" id="{0A470E23-FFD2-8728-D007-833B0E15B4E8}"/>
              </a:ext>
            </a:extLst>
          </p:cNvPr>
          <p:cNvSpPr/>
          <p:nvPr/>
        </p:nvSpPr>
        <p:spPr>
          <a:xfrm>
            <a:off x="7660257" y="1440611"/>
            <a:ext cx="3692105" cy="5779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Email sent from</a:t>
            </a:r>
          </a:p>
        </p:txBody>
      </p:sp>
    </p:spTree>
    <p:extLst>
      <p:ext uri="{BB962C8B-B14F-4D97-AF65-F5344CB8AC3E}">
        <p14:creationId xmlns:p14="http://schemas.microsoft.com/office/powerpoint/2010/main" val="1209015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1427</TotalTime>
  <Words>239</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Paulius Laukaitis (s5608606)</dc:creator>
  <cp:lastModifiedBy>Paulius Laukaitis (s5608606)</cp:lastModifiedBy>
  <cp:revision>3</cp:revision>
  <dcterms:created xsi:type="dcterms:W3CDTF">2024-11-30T10:20:28Z</dcterms:created>
  <dcterms:modified xsi:type="dcterms:W3CDTF">2024-12-01T10:08:26Z</dcterms:modified>
</cp:coreProperties>
</file>