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1"/>
  </p:notesMasterIdLst>
  <p:sldIdLst>
    <p:sldId id="278" r:id="rId5"/>
    <p:sldId id="279" r:id="rId6"/>
    <p:sldId id="280" r:id="rId7"/>
    <p:sldId id="281" r:id="rId8"/>
    <p:sldId id="282" r:id="rId9"/>
    <p:sldId id="284" r:id="rId10"/>
    <p:sldId id="293" r:id="rId11"/>
    <p:sldId id="283" r:id="rId12"/>
    <p:sldId id="286" r:id="rId13"/>
    <p:sldId id="289" r:id="rId14"/>
    <p:sldId id="292" r:id="rId15"/>
    <p:sldId id="291" r:id="rId16"/>
    <p:sldId id="296" r:id="rId17"/>
    <p:sldId id="297" r:id="rId18"/>
    <p:sldId id="288" r:id="rId19"/>
    <p:sldId id="29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32" autoAdjust="0"/>
    <p:restoredTop sz="94619" autoAdjust="0"/>
  </p:normalViewPr>
  <p:slideViewPr>
    <p:cSldViewPr snapToGrid="0">
      <p:cViewPr varScale="1">
        <p:scale>
          <a:sx n="86" d="100"/>
          <a:sy n="86" d="100"/>
        </p:scale>
        <p:origin x="40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6</a:t>
            </a:fld>
            <a:endParaRPr lang="en-US" dirty="0"/>
          </a:p>
        </p:txBody>
      </p:sp>
    </p:spTree>
    <p:extLst>
      <p:ext uri="{BB962C8B-B14F-4D97-AF65-F5344CB8AC3E}">
        <p14:creationId xmlns:p14="http://schemas.microsoft.com/office/powerpoint/2010/main" val="325849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6/29/2020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1909.09638" TargetMode="External"/><Relationship Id="rId2" Type="http://schemas.openxmlformats.org/officeDocument/2006/relationships/hyperlink" Target="https://arxiv.org/abs/1906.0540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fontScale="90000"/>
          </a:bodyPr>
          <a:lstStyle/>
          <a:p>
            <a:pPr algn="l"/>
            <a:r>
              <a:rPr lang="en-US" sz="4000" dirty="0"/>
              <a:t>Analysis of US Traffic Accidents from Dec 2016 – Dec 2019</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0000" lnSpcReduction="20000"/>
          </a:bodyPr>
          <a:lstStyle/>
          <a:p>
            <a:pPr algn="l"/>
            <a:r>
              <a:rPr lang="en-US" sz="2300" dirty="0"/>
              <a:t>Vipul Aggarwal</a:t>
            </a:r>
          </a:p>
          <a:p>
            <a:pPr algn="l"/>
            <a:r>
              <a:rPr lang="en-US" dirty="0" err="1"/>
              <a:t>Kannika</a:t>
            </a:r>
            <a:r>
              <a:rPr lang="en-US" dirty="0"/>
              <a:t> </a:t>
            </a:r>
            <a:r>
              <a:rPr lang="en-US" dirty="0" err="1"/>
              <a:t>Phadoungxath</a:t>
            </a:r>
            <a:endParaRPr lang="en-US" dirty="0"/>
          </a:p>
          <a:p>
            <a:pPr algn="l"/>
            <a:r>
              <a:rPr lang="en-US" sz="2300" dirty="0"/>
              <a:t>Liliana Joya</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E7713-6842-42C3-B11F-A52214844CE5}"/>
              </a:ext>
            </a:extLst>
          </p:cNvPr>
          <p:cNvSpPr>
            <a:spLocks noGrp="1"/>
          </p:cNvSpPr>
          <p:nvPr>
            <p:ph type="title"/>
          </p:nvPr>
        </p:nvSpPr>
        <p:spPr/>
        <p:txBody>
          <a:bodyPr>
            <a:normAutofit fontScale="90000"/>
          </a:bodyPr>
          <a:lstStyle/>
          <a:p>
            <a:r>
              <a:rPr lang="en-US" dirty="0"/>
              <a:t>Time Analysis: Number of accidents throughout the year</a:t>
            </a:r>
          </a:p>
        </p:txBody>
      </p:sp>
      <p:pic>
        <p:nvPicPr>
          <p:cNvPr id="6" name="Content Placeholder 5" descr="A close up of a map&#10;&#10;Description automatically generated">
            <a:extLst>
              <a:ext uri="{FF2B5EF4-FFF2-40B4-BE49-F238E27FC236}">
                <a16:creationId xmlns:a16="http://schemas.microsoft.com/office/drawing/2014/main" id="{3855BD14-0030-4EB3-8045-53504599137C}"/>
              </a:ext>
            </a:extLst>
          </p:cNvPr>
          <p:cNvPicPr>
            <a:picLocks noGrp="1" noChangeAspect="1"/>
          </p:cNvPicPr>
          <p:nvPr>
            <p:ph sz="half" idx="1"/>
          </p:nvPr>
        </p:nvPicPr>
        <p:blipFill>
          <a:blip r:embed="rId2"/>
          <a:stretch>
            <a:fillRect/>
          </a:stretch>
        </p:blipFill>
        <p:spPr>
          <a:xfrm>
            <a:off x="1078310" y="2076450"/>
            <a:ext cx="4528343" cy="3622675"/>
          </a:xfrm>
        </p:spPr>
      </p:pic>
      <p:sp>
        <p:nvSpPr>
          <p:cNvPr id="10" name="Content Placeholder 9">
            <a:extLst>
              <a:ext uri="{FF2B5EF4-FFF2-40B4-BE49-F238E27FC236}">
                <a16:creationId xmlns:a16="http://schemas.microsoft.com/office/drawing/2014/main" id="{F171328F-9554-4315-A8E7-A3E354564A3A}"/>
              </a:ext>
            </a:extLst>
          </p:cNvPr>
          <p:cNvSpPr>
            <a:spLocks noGrp="1"/>
          </p:cNvSpPr>
          <p:nvPr>
            <p:ph sz="half" idx="2"/>
          </p:nvPr>
        </p:nvSpPr>
        <p:spPr/>
        <p:txBody>
          <a:bodyPr/>
          <a:lstStyle/>
          <a:p>
            <a:r>
              <a:rPr lang="en-US" sz="2400" dirty="0">
                <a:solidFill>
                  <a:schemeClr val="tx1"/>
                </a:solidFill>
              </a:rPr>
              <a:t>Accidents per month for the years 2017, 2018 and 2019 show a slight increase in number of accidents in the later part of the year, starting August.</a:t>
            </a:r>
          </a:p>
          <a:p>
            <a:pPr marL="36900" indent="0">
              <a:buNone/>
            </a:pPr>
            <a:endParaRPr lang="en-US" sz="2400" dirty="0">
              <a:solidFill>
                <a:schemeClr val="tx1"/>
              </a:solidFill>
            </a:endParaRPr>
          </a:p>
          <a:p>
            <a:endParaRPr lang="en-US" dirty="0"/>
          </a:p>
        </p:txBody>
      </p:sp>
    </p:spTree>
    <p:extLst>
      <p:ext uri="{BB962C8B-B14F-4D97-AF65-F5344CB8AC3E}">
        <p14:creationId xmlns:p14="http://schemas.microsoft.com/office/powerpoint/2010/main" val="201422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8CDD186-03E3-4AED-BEB6-0B3BEC208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6E39F9B8-E070-4F2A-952F-5D55C73BD761}"/>
              </a:ext>
            </a:extLst>
          </p:cNvPr>
          <p:cNvSpPr>
            <a:spLocks noGrp="1"/>
          </p:cNvSpPr>
          <p:nvPr>
            <p:ph type="title"/>
          </p:nvPr>
        </p:nvSpPr>
        <p:spPr>
          <a:xfrm>
            <a:off x="913795" y="609600"/>
            <a:ext cx="5978072" cy="1389798"/>
          </a:xfrm>
        </p:spPr>
        <p:txBody>
          <a:bodyPr vert="horz" lIns="91440" tIns="45720" rIns="91440" bIns="45720" rtlCol="0" anchor="ctr">
            <a:normAutofit/>
          </a:bodyPr>
          <a:lstStyle/>
          <a:p>
            <a:r>
              <a:rPr lang="en-US" sz="3400"/>
              <a:t>Time Analysis: What time of the day do accidents occur most?</a:t>
            </a:r>
          </a:p>
        </p:txBody>
      </p:sp>
      <p:pic>
        <p:nvPicPr>
          <p:cNvPr id="30" name="Picture 29">
            <a:extLst>
              <a:ext uri="{FF2B5EF4-FFF2-40B4-BE49-F238E27FC236}">
                <a16:creationId xmlns:a16="http://schemas.microsoft.com/office/drawing/2014/main" id="{1CF706DA-13E8-4A4F-9260-551FB8127B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13" name="Content Placeholder 12" descr="A close up of a map&#10;&#10;Description automatically generated">
            <a:extLst>
              <a:ext uri="{FF2B5EF4-FFF2-40B4-BE49-F238E27FC236}">
                <a16:creationId xmlns:a16="http://schemas.microsoft.com/office/drawing/2014/main" id="{C3818F8F-5A85-45EA-971C-94664FAE7862}"/>
              </a:ext>
            </a:extLst>
          </p:cNvPr>
          <p:cNvPicPr>
            <a:picLocks noGrp="1" noChangeAspect="1"/>
          </p:cNvPicPr>
          <p:nvPr>
            <p:ph sz="half" idx="1"/>
          </p:nvPr>
        </p:nvPicPr>
        <p:blipFill rotWithShape="1">
          <a:blip r:embed="rId4"/>
          <a:srcRect t="6135" b="14205"/>
          <a:stretch/>
        </p:blipFill>
        <p:spPr>
          <a:xfrm>
            <a:off x="7678736" y="643465"/>
            <a:ext cx="4003193" cy="2551176"/>
          </a:xfrm>
          <a:prstGeom prst="rect">
            <a:avLst/>
          </a:prstGeom>
        </p:spPr>
      </p:pic>
      <p:pic>
        <p:nvPicPr>
          <p:cNvPr id="15" name="Content Placeholder 14" descr="A close up of a map&#10;&#10;Description automatically generated">
            <a:extLst>
              <a:ext uri="{FF2B5EF4-FFF2-40B4-BE49-F238E27FC236}">
                <a16:creationId xmlns:a16="http://schemas.microsoft.com/office/drawing/2014/main" id="{F6AF0010-1D47-4F68-92CB-91EE4B09010F}"/>
              </a:ext>
            </a:extLst>
          </p:cNvPr>
          <p:cNvPicPr>
            <a:picLocks noGrp="1" noChangeAspect="1"/>
          </p:cNvPicPr>
          <p:nvPr>
            <p:ph sz="half" idx="2"/>
          </p:nvPr>
        </p:nvPicPr>
        <p:blipFill rotWithShape="1">
          <a:blip r:embed="rId5"/>
          <a:srcRect t="10701" b="9638"/>
          <a:stretch/>
        </p:blipFill>
        <p:spPr>
          <a:xfrm>
            <a:off x="7678736" y="3294291"/>
            <a:ext cx="4003193" cy="2551176"/>
          </a:xfrm>
          <a:prstGeom prst="rect">
            <a:avLst/>
          </a:prstGeom>
        </p:spPr>
      </p:pic>
      <p:sp>
        <p:nvSpPr>
          <p:cNvPr id="24" name="Content Placeholder 11">
            <a:extLst>
              <a:ext uri="{FF2B5EF4-FFF2-40B4-BE49-F238E27FC236}">
                <a16:creationId xmlns:a16="http://schemas.microsoft.com/office/drawing/2014/main" id="{DB5C3E63-DFCC-4BBE-8ABB-4A8A411D510F}"/>
              </a:ext>
            </a:extLst>
          </p:cNvPr>
          <p:cNvSpPr txBox="1">
            <a:spLocks/>
          </p:cNvSpPr>
          <p:nvPr/>
        </p:nvSpPr>
        <p:spPr>
          <a:xfrm>
            <a:off x="913795" y="2279176"/>
            <a:ext cx="5978072" cy="3415672"/>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Number of accidents was grouped by hour of the day</a:t>
            </a:r>
          </a:p>
          <a:p>
            <a:r>
              <a:rPr lang="en-US" dirty="0"/>
              <a:t>Results show an obvious peak in number of accidents during both the morning and evening rush hour</a:t>
            </a:r>
          </a:p>
          <a:p>
            <a:r>
              <a:rPr lang="en-US" dirty="0"/>
              <a:t>Same trend is followed by different states including California and New York</a:t>
            </a:r>
          </a:p>
        </p:txBody>
      </p:sp>
    </p:spTree>
    <p:extLst>
      <p:ext uri="{BB962C8B-B14F-4D97-AF65-F5344CB8AC3E}">
        <p14:creationId xmlns:p14="http://schemas.microsoft.com/office/powerpoint/2010/main" val="129357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4E7713-6842-42C3-B11F-A52214844CE5}"/>
              </a:ext>
            </a:extLst>
          </p:cNvPr>
          <p:cNvSpPr>
            <a:spLocks noGrp="1"/>
          </p:cNvSpPr>
          <p:nvPr>
            <p:ph type="title"/>
          </p:nvPr>
        </p:nvSpPr>
        <p:spPr>
          <a:xfrm>
            <a:off x="913795" y="609599"/>
            <a:ext cx="5978072" cy="1481150"/>
          </a:xfrm>
        </p:spPr>
        <p:txBody>
          <a:bodyPr vert="horz" lIns="91440" tIns="45720" rIns="91440" bIns="45720" rtlCol="0" anchor="ctr">
            <a:normAutofit/>
          </a:bodyPr>
          <a:lstStyle/>
          <a:p>
            <a:r>
              <a:rPr lang="en-US" sz="4000"/>
              <a:t>Weather Analysis</a:t>
            </a:r>
          </a:p>
        </p:txBody>
      </p:sp>
      <p:sp>
        <p:nvSpPr>
          <p:cNvPr id="20" name="Content Placeholder 11">
            <a:extLst>
              <a:ext uri="{FF2B5EF4-FFF2-40B4-BE49-F238E27FC236}">
                <a16:creationId xmlns:a16="http://schemas.microsoft.com/office/drawing/2014/main" id="{E700D10E-AD10-48CE-8BAC-829F634D593E}"/>
              </a:ext>
            </a:extLst>
          </p:cNvPr>
          <p:cNvSpPr>
            <a:spLocks noGrp="1"/>
          </p:cNvSpPr>
          <p:nvPr>
            <p:ph sz="half" idx="1"/>
          </p:nvPr>
        </p:nvSpPr>
        <p:spPr>
          <a:xfrm>
            <a:off x="913795" y="2279176"/>
            <a:ext cx="5978072" cy="3415672"/>
          </a:xfrm>
        </p:spPr>
        <p:txBody>
          <a:bodyPr vert="horz" lIns="91440" tIns="45720" rIns="91440" bIns="45720" rtlCol="0" anchor="ctr">
            <a:normAutofit fontScale="92500"/>
          </a:bodyPr>
          <a:lstStyle/>
          <a:p>
            <a:r>
              <a:rPr lang="en-US" dirty="0"/>
              <a:t>Weather categories were created for the accidents showing severe weather conditions.</a:t>
            </a:r>
          </a:p>
          <a:p>
            <a:r>
              <a:rPr lang="en-US" dirty="0"/>
              <a:t>Weather related accidents account at least to 12.4% of accidents in the US for the time period studied.</a:t>
            </a:r>
          </a:p>
          <a:p>
            <a:r>
              <a:rPr lang="en-US" dirty="0"/>
              <a:t>Within the weather categories created, rain accounts for 64.1 % of weather-related accidents.</a:t>
            </a:r>
          </a:p>
          <a:p>
            <a:r>
              <a:rPr lang="en-US" dirty="0"/>
              <a:t>Wet road accidents or sleek pavement have not been accounted for and need to be further studied. </a:t>
            </a:r>
          </a:p>
          <a:p>
            <a:endParaRPr lang="en-US" dirty="0"/>
          </a:p>
        </p:txBody>
      </p:sp>
      <p:pic>
        <p:nvPicPr>
          <p:cNvPr id="38" name="Picture 37">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6" name="Content Placeholder 5" descr="A close up of a logo&#10;&#10;Description automatically generated">
            <a:extLst>
              <a:ext uri="{FF2B5EF4-FFF2-40B4-BE49-F238E27FC236}">
                <a16:creationId xmlns:a16="http://schemas.microsoft.com/office/drawing/2014/main" id="{74A7E3CA-AB05-4C1F-B025-C5D215F8B6A7}"/>
              </a:ext>
            </a:extLst>
          </p:cNvPr>
          <p:cNvPicPr>
            <a:picLocks noChangeAspect="1"/>
          </p:cNvPicPr>
          <p:nvPr/>
        </p:nvPicPr>
        <p:blipFill rotWithShape="1">
          <a:blip r:embed="rId4"/>
          <a:srcRect l="6439" r="3474" b="-4"/>
          <a:stretch/>
        </p:blipFill>
        <p:spPr>
          <a:xfrm>
            <a:off x="7925275" y="643467"/>
            <a:ext cx="3546584" cy="2624667"/>
          </a:xfrm>
          <a:prstGeom prst="rect">
            <a:avLst/>
          </a:prstGeom>
        </p:spPr>
      </p:pic>
      <p:pic>
        <p:nvPicPr>
          <p:cNvPr id="8" name="Content Placeholder 7" descr="A close up of a logo&#10;&#10;Description automatically generated">
            <a:extLst>
              <a:ext uri="{FF2B5EF4-FFF2-40B4-BE49-F238E27FC236}">
                <a16:creationId xmlns:a16="http://schemas.microsoft.com/office/drawing/2014/main" id="{BBAEDCFE-6C0D-4747-9B04-129D1E4C7A48}"/>
              </a:ext>
            </a:extLst>
          </p:cNvPr>
          <p:cNvPicPr>
            <a:picLocks noGrp="1" noChangeAspect="1"/>
          </p:cNvPicPr>
          <p:nvPr>
            <p:ph sz="half" idx="2"/>
          </p:nvPr>
        </p:nvPicPr>
        <p:blipFill rotWithShape="1">
          <a:blip r:embed="rId5"/>
          <a:srcRect l="5206" r="5910" b="-2"/>
          <a:stretch/>
        </p:blipFill>
        <p:spPr>
          <a:xfrm>
            <a:off x="7948920" y="3589863"/>
            <a:ext cx="3499294" cy="2624668"/>
          </a:xfrm>
          <a:prstGeom prst="rect">
            <a:avLst/>
          </a:prstGeom>
        </p:spPr>
      </p:pic>
    </p:spTree>
    <p:extLst>
      <p:ext uri="{BB962C8B-B14F-4D97-AF65-F5344CB8AC3E}">
        <p14:creationId xmlns:p14="http://schemas.microsoft.com/office/powerpoint/2010/main" val="3132648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B17262A-FAB2-47B4-846B-7F12685E7C2D}"/>
              </a:ext>
            </a:extLst>
          </p:cNvPr>
          <p:cNvSpPr>
            <a:spLocks noGrp="1"/>
          </p:cNvSpPr>
          <p:nvPr>
            <p:ph type="title"/>
          </p:nvPr>
        </p:nvSpPr>
        <p:spPr>
          <a:xfrm>
            <a:off x="919119" y="293005"/>
            <a:ext cx="10353762" cy="970450"/>
          </a:xfrm>
        </p:spPr>
        <p:txBody>
          <a:bodyPr>
            <a:normAutofit/>
          </a:bodyPr>
          <a:lstStyle/>
          <a:p>
            <a:r>
              <a:rPr lang="en-US" dirty="0"/>
              <a:t>Environmental Factors on Traffic Accidents</a:t>
            </a:r>
          </a:p>
        </p:txBody>
      </p:sp>
      <p:pic>
        <p:nvPicPr>
          <p:cNvPr id="15" name="Content Placeholder 7" descr="A screenshot of a map&#10;&#10;Description automatically generated">
            <a:extLst>
              <a:ext uri="{FF2B5EF4-FFF2-40B4-BE49-F238E27FC236}">
                <a16:creationId xmlns:a16="http://schemas.microsoft.com/office/drawing/2014/main" id="{AAC29350-8729-48B5-936A-25E908534248}"/>
              </a:ext>
            </a:extLst>
          </p:cNvPr>
          <p:cNvPicPr>
            <a:picLocks noChangeAspect="1"/>
          </p:cNvPicPr>
          <p:nvPr/>
        </p:nvPicPr>
        <p:blipFill>
          <a:blip r:embed="rId2"/>
          <a:stretch>
            <a:fillRect/>
          </a:stretch>
        </p:blipFill>
        <p:spPr>
          <a:xfrm>
            <a:off x="314411" y="1461976"/>
            <a:ext cx="7383567" cy="4201978"/>
          </a:xfrm>
          <a:prstGeom prst="rect">
            <a:avLst/>
          </a:prstGeom>
          <a:effectLst>
            <a:outerShdw blurRad="25400" dir="17880000">
              <a:srgbClr val="000000">
                <a:alpha val="46000"/>
              </a:srgbClr>
            </a:outerShdw>
          </a:effectLst>
        </p:spPr>
      </p:pic>
      <p:sp>
        <p:nvSpPr>
          <p:cNvPr id="16" name="Text Placeholder 2">
            <a:extLst>
              <a:ext uri="{FF2B5EF4-FFF2-40B4-BE49-F238E27FC236}">
                <a16:creationId xmlns:a16="http://schemas.microsoft.com/office/drawing/2014/main" id="{C30166F9-402E-42FC-83B2-B8C546174052}"/>
              </a:ext>
            </a:extLst>
          </p:cNvPr>
          <p:cNvSpPr txBox="1">
            <a:spLocks/>
          </p:cNvSpPr>
          <p:nvPr/>
        </p:nvSpPr>
        <p:spPr>
          <a:xfrm>
            <a:off x="7965194" y="1452947"/>
            <a:ext cx="3868007" cy="493449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indent="-342900">
              <a:buFont typeface="Arial" panose="020B0604020202020204" pitchFamily="34" charset="0"/>
              <a:buChar char="•"/>
            </a:pPr>
            <a:r>
              <a:rPr lang="en-US" sz="1800"/>
              <a:t>Most of the accidents happen at visibility of 10 mi and same was removed from the dataset.</a:t>
            </a:r>
          </a:p>
          <a:p>
            <a:pPr indent="-342900">
              <a:buFont typeface="Arial" panose="020B0604020202020204" pitchFamily="34" charset="0"/>
              <a:buChar char="•"/>
            </a:pPr>
            <a:r>
              <a:rPr lang="en-US" sz="1800"/>
              <a:t>Rows of data with wind speed greater than 100 mph was removed. </a:t>
            </a:r>
          </a:p>
          <a:p>
            <a:pPr indent="-342900">
              <a:buFont typeface="Arial" panose="020B0604020202020204" pitchFamily="34" charset="0"/>
              <a:buChar char="•"/>
            </a:pPr>
            <a:r>
              <a:rPr lang="en-US" sz="1800"/>
              <a:t>Accidents have little correlation to temperature.</a:t>
            </a:r>
          </a:p>
          <a:p>
            <a:pPr indent="-342900">
              <a:buFont typeface="Arial" panose="020B0604020202020204" pitchFamily="34" charset="0"/>
              <a:buChar char="•"/>
            </a:pPr>
            <a:r>
              <a:rPr lang="en-US" sz="1800"/>
              <a:t>Accidents have a strong correlation to humidity</a:t>
            </a:r>
          </a:p>
          <a:p>
            <a:pPr indent="-342900">
              <a:buFont typeface="Arial" panose="020B0604020202020204" pitchFamily="34" charset="0"/>
              <a:buChar char="•"/>
            </a:pPr>
            <a:r>
              <a:rPr lang="en-US" sz="1800"/>
              <a:t>Accidents have a weak negative correlation to visibility </a:t>
            </a:r>
          </a:p>
          <a:p>
            <a:pPr indent="-342900">
              <a:buFont typeface="Arial" panose="020B0604020202020204" pitchFamily="34" charset="0"/>
              <a:buChar char="•"/>
            </a:pPr>
            <a:r>
              <a:rPr lang="en-US" sz="1800"/>
              <a:t>Accidents have a moderate negative correlation to wind speed. </a:t>
            </a:r>
            <a:endParaRPr lang="en-US" sz="1800" dirty="0"/>
          </a:p>
        </p:txBody>
      </p:sp>
    </p:spTree>
    <p:extLst>
      <p:ext uri="{BB962C8B-B14F-4D97-AF65-F5344CB8AC3E}">
        <p14:creationId xmlns:p14="http://schemas.microsoft.com/office/powerpoint/2010/main" val="15877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B17262A-FAB2-47B4-846B-7F12685E7C2D}"/>
              </a:ext>
            </a:extLst>
          </p:cNvPr>
          <p:cNvSpPr>
            <a:spLocks noGrp="1"/>
          </p:cNvSpPr>
          <p:nvPr>
            <p:ph type="title"/>
          </p:nvPr>
        </p:nvSpPr>
        <p:spPr>
          <a:xfrm>
            <a:off x="919119" y="204186"/>
            <a:ext cx="10353762" cy="1059269"/>
          </a:xfrm>
        </p:spPr>
        <p:txBody>
          <a:bodyPr>
            <a:normAutofit fontScale="90000"/>
          </a:bodyPr>
          <a:lstStyle/>
          <a:p>
            <a:r>
              <a:rPr lang="en-US" dirty="0"/>
              <a:t>Cumulative Impact of Factors on Traffic Accidents</a:t>
            </a:r>
          </a:p>
        </p:txBody>
      </p:sp>
      <p:sp>
        <p:nvSpPr>
          <p:cNvPr id="16" name="Text Placeholder 2">
            <a:extLst>
              <a:ext uri="{FF2B5EF4-FFF2-40B4-BE49-F238E27FC236}">
                <a16:creationId xmlns:a16="http://schemas.microsoft.com/office/drawing/2014/main" id="{C30166F9-402E-42FC-83B2-B8C546174052}"/>
              </a:ext>
            </a:extLst>
          </p:cNvPr>
          <p:cNvSpPr txBox="1">
            <a:spLocks/>
          </p:cNvSpPr>
          <p:nvPr/>
        </p:nvSpPr>
        <p:spPr>
          <a:xfrm>
            <a:off x="856975" y="1346452"/>
            <a:ext cx="10914082" cy="5307361"/>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800" dirty="0"/>
              <a:t>We combined some of the environmental factors and tried to analyze the correlation of accidents with the factors combined.</a:t>
            </a:r>
          </a:p>
          <a:p>
            <a:r>
              <a:rPr lang="en-US" sz="1800" dirty="0"/>
              <a:t>The methodology used to combine the factors was to multiply the values within each feature to calculate a combined score.</a:t>
            </a:r>
          </a:p>
          <a:p>
            <a:r>
              <a:rPr lang="en-US" sz="1800" dirty="0"/>
              <a:t>The correlation between the combined score and number of accidents was calculated using Pearson’s correlation co-efficient method.</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36900" indent="0">
              <a:buNone/>
            </a:pPr>
            <a:r>
              <a:rPr lang="en-US" sz="1800" dirty="0">
                <a:solidFill>
                  <a:srgbClr val="00B050"/>
                </a:solidFill>
              </a:rPr>
              <a:t>No correlation was found in the factors that were combined with this methodology.</a:t>
            </a:r>
            <a:endParaRPr lang="en-US" sz="1800" dirty="0"/>
          </a:p>
          <a:p>
            <a:pPr marL="36900" indent="0">
              <a:buNone/>
            </a:pPr>
            <a:r>
              <a:rPr lang="en-US" sz="1800" dirty="0">
                <a:solidFill>
                  <a:srgbClr val="00B050"/>
                </a:solidFill>
              </a:rPr>
              <a:t>Different modelling methodologies and other factors can be combined to analyze and determine impact of </a:t>
            </a:r>
            <a:r>
              <a:rPr lang="en-US" sz="1800">
                <a:solidFill>
                  <a:srgbClr val="00B050"/>
                </a:solidFill>
              </a:rPr>
              <a:t>combination of </a:t>
            </a:r>
            <a:r>
              <a:rPr lang="en-US" sz="1800" dirty="0">
                <a:solidFill>
                  <a:srgbClr val="00B050"/>
                </a:solidFill>
              </a:rPr>
              <a:t>factors to number of accidents.</a:t>
            </a:r>
          </a:p>
        </p:txBody>
      </p:sp>
      <p:graphicFrame>
        <p:nvGraphicFramePr>
          <p:cNvPr id="4" name="Table 4">
            <a:extLst>
              <a:ext uri="{FF2B5EF4-FFF2-40B4-BE49-F238E27FC236}">
                <a16:creationId xmlns:a16="http://schemas.microsoft.com/office/drawing/2014/main" id="{20FDE4FA-E531-49DA-B1FD-AA336D57CB4C}"/>
              </a:ext>
            </a:extLst>
          </p:cNvPr>
          <p:cNvGraphicFramePr>
            <a:graphicFrameLocks noGrp="1"/>
          </p:cNvGraphicFramePr>
          <p:nvPr>
            <p:extLst>
              <p:ext uri="{D42A27DB-BD31-4B8C-83A1-F6EECF244321}">
                <p14:modId xmlns:p14="http://schemas.microsoft.com/office/powerpoint/2010/main" val="1136953010"/>
              </p:ext>
            </p:extLst>
          </p:nvPr>
        </p:nvGraphicFramePr>
        <p:xfrm>
          <a:off x="1056443" y="3352209"/>
          <a:ext cx="9871969" cy="2057400"/>
        </p:xfrm>
        <a:graphic>
          <a:graphicData uri="http://schemas.openxmlformats.org/drawingml/2006/table">
            <a:tbl>
              <a:tblPr firstRow="1" bandRow="1">
                <a:tableStyleId>{5C22544A-7EE6-4342-B048-85BDC9FD1C3A}</a:tableStyleId>
              </a:tblPr>
              <a:tblGrid>
                <a:gridCol w="1855433">
                  <a:extLst>
                    <a:ext uri="{9D8B030D-6E8A-4147-A177-3AD203B41FA5}">
                      <a16:colId xmlns:a16="http://schemas.microsoft.com/office/drawing/2014/main" val="1625784068"/>
                    </a:ext>
                  </a:extLst>
                </a:gridCol>
                <a:gridCol w="2797941">
                  <a:extLst>
                    <a:ext uri="{9D8B030D-6E8A-4147-A177-3AD203B41FA5}">
                      <a16:colId xmlns:a16="http://schemas.microsoft.com/office/drawing/2014/main" val="4189814391"/>
                    </a:ext>
                  </a:extLst>
                </a:gridCol>
                <a:gridCol w="2608560">
                  <a:extLst>
                    <a:ext uri="{9D8B030D-6E8A-4147-A177-3AD203B41FA5}">
                      <a16:colId xmlns:a16="http://schemas.microsoft.com/office/drawing/2014/main" val="1428475437"/>
                    </a:ext>
                  </a:extLst>
                </a:gridCol>
                <a:gridCol w="2610035">
                  <a:extLst>
                    <a:ext uri="{9D8B030D-6E8A-4147-A177-3AD203B41FA5}">
                      <a16:colId xmlns:a16="http://schemas.microsoft.com/office/drawing/2014/main" val="3487763787"/>
                    </a:ext>
                  </a:extLst>
                </a:gridCol>
              </a:tblGrid>
              <a:tr h="0">
                <a:tc>
                  <a:txBody>
                    <a:bodyPr/>
                    <a:lstStyle/>
                    <a:p>
                      <a:endParaRPr lang="en-US" dirty="0">
                        <a:solidFill>
                          <a:srgbClr val="002060"/>
                        </a:solidFill>
                      </a:endParaRPr>
                    </a:p>
                  </a:txBody>
                  <a:tcPr>
                    <a:solidFill>
                      <a:schemeClr val="tx1">
                        <a:lumMod val="75000"/>
                      </a:schemeClr>
                    </a:solidFill>
                  </a:tcPr>
                </a:tc>
                <a:tc>
                  <a:txBody>
                    <a:bodyPr/>
                    <a:lstStyle/>
                    <a:p>
                      <a:r>
                        <a:rPr lang="en-US" sz="1700" dirty="0">
                          <a:solidFill>
                            <a:srgbClr val="002060"/>
                          </a:solidFill>
                        </a:rPr>
                        <a:t>First Factor Correlation </a:t>
                      </a:r>
                    </a:p>
                    <a:p>
                      <a:r>
                        <a:rPr lang="en-US" sz="1700" dirty="0">
                          <a:solidFill>
                            <a:srgbClr val="002060"/>
                          </a:solidFill>
                        </a:rPr>
                        <a:t>Co-efficient</a:t>
                      </a:r>
                      <a:endParaRPr lang="en-US" sz="1700" dirty="0"/>
                    </a:p>
                  </a:txBody>
                  <a:tcPr>
                    <a:solidFill>
                      <a:schemeClr val="tx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dirty="0">
                          <a:solidFill>
                            <a:srgbClr val="002060"/>
                          </a:solidFill>
                        </a:rPr>
                        <a:t>Second Factor Correlation Co-efficient</a:t>
                      </a:r>
                      <a:endParaRPr lang="en-US" sz="1700" dirty="0"/>
                    </a:p>
                    <a:p>
                      <a:endParaRPr lang="en-US" sz="1700" dirty="0"/>
                    </a:p>
                  </a:txBody>
                  <a:tcPr>
                    <a:solidFill>
                      <a:schemeClr val="tx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dirty="0">
                          <a:solidFill>
                            <a:srgbClr val="002060"/>
                          </a:solidFill>
                        </a:rPr>
                        <a:t>Combined Correlation Co-efficient</a:t>
                      </a:r>
                      <a:endParaRPr lang="en-US" sz="1700" dirty="0"/>
                    </a:p>
                    <a:p>
                      <a:endParaRPr lang="en-US" sz="1700" dirty="0"/>
                    </a:p>
                  </a:txBody>
                  <a:tcPr>
                    <a:solidFill>
                      <a:schemeClr val="tx1">
                        <a:lumMod val="75000"/>
                      </a:schemeClr>
                    </a:solidFill>
                  </a:tcPr>
                </a:tc>
                <a:extLst>
                  <a:ext uri="{0D108BD9-81ED-4DB2-BD59-A6C34878D82A}">
                    <a16:rowId xmlns:a16="http://schemas.microsoft.com/office/drawing/2014/main" val="655923600"/>
                  </a:ext>
                </a:extLst>
              </a:tr>
              <a:tr h="370840">
                <a:tc>
                  <a:txBody>
                    <a:bodyPr/>
                    <a:lstStyle/>
                    <a:p>
                      <a:r>
                        <a:rPr lang="en-US" sz="1600" dirty="0">
                          <a:solidFill>
                            <a:srgbClr val="002060"/>
                          </a:solidFill>
                        </a:rPr>
                        <a:t>Temperature </a:t>
                      </a:r>
                    </a:p>
                    <a:p>
                      <a:r>
                        <a:rPr lang="en-US" sz="1600" dirty="0">
                          <a:solidFill>
                            <a:srgbClr val="002060"/>
                          </a:solidFill>
                        </a:rPr>
                        <a:t>and Visibility</a:t>
                      </a:r>
                      <a:endParaRPr lang="en-US" sz="1600" dirty="0"/>
                    </a:p>
                  </a:txBody>
                  <a:tcPr/>
                </a:tc>
                <a:tc>
                  <a:txBody>
                    <a:bodyPr/>
                    <a:lstStyle/>
                    <a:p>
                      <a:r>
                        <a:rPr lang="en-US" sz="1700" dirty="0"/>
                        <a:t>0.1402</a:t>
                      </a:r>
                    </a:p>
                  </a:txBody>
                  <a:tcPr/>
                </a:tc>
                <a:tc>
                  <a:txBody>
                    <a:bodyPr/>
                    <a:lstStyle/>
                    <a:p>
                      <a:r>
                        <a:rPr lang="en-US" sz="1700" dirty="0"/>
                        <a:t>-0.2266</a:t>
                      </a:r>
                    </a:p>
                  </a:txBody>
                  <a:tcPr/>
                </a:tc>
                <a:tc>
                  <a:txBody>
                    <a:bodyPr/>
                    <a:lstStyle/>
                    <a:p>
                      <a:r>
                        <a:rPr lang="en-US" sz="1700" dirty="0"/>
                        <a:t>-0.0214</a:t>
                      </a:r>
                    </a:p>
                  </a:txBody>
                  <a:tcPr/>
                </a:tc>
                <a:extLst>
                  <a:ext uri="{0D108BD9-81ED-4DB2-BD59-A6C34878D82A}">
                    <a16:rowId xmlns:a16="http://schemas.microsoft.com/office/drawing/2014/main" val="4119394677"/>
                  </a:ext>
                </a:extLst>
              </a:tr>
              <a:tr h="370840">
                <a:tc>
                  <a:txBody>
                    <a:bodyPr/>
                    <a:lstStyle/>
                    <a:p>
                      <a:r>
                        <a:rPr lang="en-US" sz="1600" dirty="0">
                          <a:solidFill>
                            <a:srgbClr val="002060"/>
                          </a:solidFill>
                        </a:rPr>
                        <a:t>Humidity </a:t>
                      </a:r>
                    </a:p>
                    <a:p>
                      <a:r>
                        <a:rPr lang="en-US" sz="1600" dirty="0">
                          <a:solidFill>
                            <a:srgbClr val="002060"/>
                          </a:solidFill>
                        </a:rPr>
                        <a:t>and Visibility</a:t>
                      </a:r>
                      <a:endParaRPr lang="en-US" sz="1600" dirty="0"/>
                    </a:p>
                  </a:txBody>
                  <a:tcPr/>
                </a:tc>
                <a:tc>
                  <a:txBody>
                    <a:bodyPr/>
                    <a:lstStyle/>
                    <a:p>
                      <a:r>
                        <a:rPr lang="en-US" sz="1700" dirty="0"/>
                        <a:t>0.7222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dirty="0"/>
                        <a:t>-0.2266</a:t>
                      </a:r>
                    </a:p>
                    <a:p>
                      <a:endParaRPr lang="en-US" sz="1700" dirty="0"/>
                    </a:p>
                  </a:txBody>
                  <a:tcPr/>
                </a:tc>
                <a:tc>
                  <a:txBody>
                    <a:bodyPr/>
                    <a:lstStyle/>
                    <a:p>
                      <a:r>
                        <a:rPr lang="en-US" sz="1700" dirty="0"/>
                        <a:t>-0.0667</a:t>
                      </a:r>
                    </a:p>
                  </a:txBody>
                  <a:tcPr/>
                </a:tc>
                <a:extLst>
                  <a:ext uri="{0D108BD9-81ED-4DB2-BD59-A6C34878D82A}">
                    <a16:rowId xmlns:a16="http://schemas.microsoft.com/office/drawing/2014/main" val="2539530736"/>
                  </a:ext>
                </a:extLst>
              </a:tr>
            </a:tbl>
          </a:graphicData>
        </a:graphic>
      </p:graphicFrame>
    </p:spTree>
    <p:extLst>
      <p:ext uri="{BB962C8B-B14F-4D97-AF65-F5344CB8AC3E}">
        <p14:creationId xmlns:p14="http://schemas.microsoft.com/office/powerpoint/2010/main" val="4042520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CC37-3C78-7046-A8E3-78CB68461166}"/>
              </a:ext>
            </a:extLst>
          </p:cNvPr>
          <p:cNvSpPr>
            <a:spLocks noGrp="1"/>
          </p:cNvSpPr>
          <p:nvPr>
            <p:ph type="title"/>
          </p:nvPr>
        </p:nvSpPr>
        <p:spPr>
          <a:xfrm>
            <a:off x="913795" y="298276"/>
            <a:ext cx="10353762" cy="1257300"/>
          </a:xfrm>
        </p:spPr>
        <p:txBody>
          <a:bodyPr/>
          <a:lstStyle/>
          <a:p>
            <a:r>
              <a:rPr lang="en-US" dirty="0"/>
              <a:t>Conclusions</a:t>
            </a:r>
          </a:p>
        </p:txBody>
      </p:sp>
      <p:sp>
        <p:nvSpPr>
          <p:cNvPr id="4" name="Content Placeholder 3">
            <a:extLst>
              <a:ext uri="{FF2B5EF4-FFF2-40B4-BE49-F238E27FC236}">
                <a16:creationId xmlns:a16="http://schemas.microsoft.com/office/drawing/2014/main" id="{0E6754AE-4E53-4DF1-90ED-6106394DE0B5}"/>
              </a:ext>
            </a:extLst>
          </p:cNvPr>
          <p:cNvSpPr>
            <a:spLocks noGrp="1"/>
          </p:cNvSpPr>
          <p:nvPr>
            <p:ph idx="1"/>
          </p:nvPr>
        </p:nvSpPr>
        <p:spPr>
          <a:xfrm>
            <a:off x="913795" y="1555576"/>
            <a:ext cx="10353762" cy="4516915"/>
          </a:xfrm>
        </p:spPr>
        <p:txBody>
          <a:bodyPr>
            <a:normAutofit fontScale="92500" lnSpcReduction="20000"/>
          </a:bodyPr>
          <a:lstStyle/>
          <a:p>
            <a:r>
              <a:rPr lang="en-US" dirty="0"/>
              <a:t>The number of accidents is directly related to the density of the populations, with more accidents happening in the most densely populated states. These accidents tend to be moderately severe in terms of impact on traffic.</a:t>
            </a:r>
          </a:p>
          <a:p>
            <a:r>
              <a:rPr lang="en-US" dirty="0"/>
              <a:t>Accidents tend to occur mostly during morning and evening rush hours with a notable peak in the number of accidents during those hours; for some cities with more traffic, this peak is more obvious. </a:t>
            </a:r>
          </a:p>
          <a:p>
            <a:r>
              <a:rPr lang="en-US" dirty="0"/>
              <a:t>Extreme weather could be causing approximately 13% of accidents in the US, although wet road accidents were not directly studied in this analysis.</a:t>
            </a:r>
          </a:p>
          <a:p>
            <a:r>
              <a:rPr lang="en-US" dirty="0"/>
              <a:t> This is further demonstrated by the correlation analysis, which shows a correlation between humidity and the number of accidents. </a:t>
            </a:r>
          </a:p>
          <a:p>
            <a:r>
              <a:rPr lang="en-US" dirty="0"/>
              <a:t>In general, human factors is a more likely cause of accidents as seen by our population density and time analyses, which lead us to conclude that the more cars are on the road, the more likely traffic accidents will occur. </a:t>
            </a:r>
          </a:p>
        </p:txBody>
      </p:sp>
    </p:spTree>
    <p:extLst>
      <p:ext uri="{BB962C8B-B14F-4D97-AF65-F5344CB8AC3E}">
        <p14:creationId xmlns:p14="http://schemas.microsoft.com/office/powerpoint/2010/main" val="4736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526B1-E318-4340-B978-9A431491E9CF}"/>
              </a:ext>
            </a:extLst>
          </p:cNvPr>
          <p:cNvSpPr>
            <a:spLocks noGrp="1"/>
          </p:cNvSpPr>
          <p:nvPr>
            <p:ph type="title"/>
          </p:nvPr>
        </p:nvSpPr>
        <p:spPr>
          <a:xfrm>
            <a:off x="913795" y="190959"/>
            <a:ext cx="10353762" cy="1257300"/>
          </a:xfrm>
        </p:spPr>
        <p:txBody>
          <a:bodyPr/>
          <a:lstStyle/>
          <a:p>
            <a:r>
              <a:rPr lang="en-US" dirty="0"/>
              <a:t>For Further Analysis</a:t>
            </a:r>
          </a:p>
        </p:txBody>
      </p:sp>
      <p:sp>
        <p:nvSpPr>
          <p:cNvPr id="3" name="Content Placeholder 2">
            <a:extLst>
              <a:ext uri="{FF2B5EF4-FFF2-40B4-BE49-F238E27FC236}">
                <a16:creationId xmlns:a16="http://schemas.microsoft.com/office/drawing/2014/main" id="{B2EDF680-615F-437B-A8C4-58A175CD3CDD}"/>
              </a:ext>
            </a:extLst>
          </p:cNvPr>
          <p:cNvSpPr>
            <a:spLocks noGrp="1"/>
          </p:cNvSpPr>
          <p:nvPr>
            <p:ph idx="1"/>
          </p:nvPr>
        </p:nvSpPr>
        <p:spPr>
          <a:xfrm>
            <a:off x="913795" y="1344057"/>
            <a:ext cx="10353762" cy="4693185"/>
          </a:xfrm>
        </p:spPr>
        <p:txBody>
          <a:bodyPr>
            <a:normAutofit fontScale="92500" lnSpcReduction="20000"/>
          </a:bodyPr>
          <a:lstStyle/>
          <a:p>
            <a:r>
              <a:rPr lang="en-US" sz="2800" dirty="0"/>
              <a:t>Analyze the effects of extreme weather conditions on accidents during rush hour.</a:t>
            </a:r>
          </a:p>
          <a:p>
            <a:r>
              <a:rPr lang="en-US" sz="2800" dirty="0"/>
              <a:t>Look further into states with lesser number of accidents to analyze impact of weather conditions to accidents.</a:t>
            </a:r>
          </a:p>
          <a:p>
            <a:r>
              <a:rPr lang="en-US" sz="2800" dirty="0"/>
              <a:t>More models can be designed and applied to analyze cumulative impact of multiple factors on accidents.</a:t>
            </a:r>
          </a:p>
          <a:p>
            <a:r>
              <a:rPr lang="en-US" sz="2800" dirty="0"/>
              <a:t>Look into correlation of precipitation specifically, as rain is the most relevant weather factor on accidents. </a:t>
            </a:r>
          </a:p>
          <a:p>
            <a:r>
              <a:rPr lang="en-US" sz="2800" dirty="0"/>
              <a:t>Look into relation of severity level of accidents to length of impact on traffic.</a:t>
            </a:r>
          </a:p>
          <a:p>
            <a:endParaRPr lang="en-US" dirty="0"/>
          </a:p>
          <a:p>
            <a:endParaRPr lang="en-US" dirty="0"/>
          </a:p>
        </p:txBody>
      </p:sp>
    </p:spTree>
    <p:extLst>
      <p:ext uri="{BB962C8B-B14F-4D97-AF65-F5344CB8AC3E}">
        <p14:creationId xmlns:p14="http://schemas.microsoft.com/office/powerpoint/2010/main" val="59700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87297"/>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Index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Data introduction</a:t>
            </a:r>
          </a:p>
          <a:p>
            <a:pPr marL="36900" lvl="0" indent="0">
              <a:buNone/>
            </a:pPr>
            <a:r>
              <a:rPr lang="en-US" sz="2400" dirty="0"/>
              <a:t>Initial questions</a:t>
            </a:r>
          </a:p>
          <a:p>
            <a:pPr marL="36900" lvl="0" indent="0">
              <a:buNone/>
            </a:pPr>
            <a:r>
              <a:rPr lang="en-US" sz="2400" dirty="0"/>
              <a:t>Data-cleaning process</a:t>
            </a:r>
          </a:p>
          <a:p>
            <a:pPr marL="36900" lvl="0" indent="0">
              <a:buNone/>
            </a:pPr>
            <a:r>
              <a:rPr lang="en-US" sz="2400" dirty="0"/>
              <a:t>Findings</a:t>
            </a:r>
          </a:p>
          <a:p>
            <a:pPr marL="36900" lvl="0" indent="0">
              <a:buNone/>
            </a:pPr>
            <a:r>
              <a:rPr lang="en-US" sz="2400" dirty="0"/>
              <a:t>Conclusions</a:t>
            </a:r>
          </a:p>
          <a:p>
            <a:pPr marL="36900" lvl="0" indent="0">
              <a:buNone/>
            </a:pPr>
            <a:r>
              <a:rPr lang="en-US" sz="2400" dirty="0"/>
              <a:t>For further analysis</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B813-D285-464A-BEE0-B54E7C3EFE23}"/>
              </a:ext>
            </a:extLst>
          </p:cNvPr>
          <p:cNvSpPr>
            <a:spLocks noGrp="1"/>
          </p:cNvSpPr>
          <p:nvPr>
            <p:ph type="title"/>
          </p:nvPr>
        </p:nvSpPr>
        <p:spPr>
          <a:xfrm>
            <a:off x="913795" y="274045"/>
            <a:ext cx="10353762" cy="1103063"/>
          </a:xfrm>
        </p:spPr>
        <p:txBody>
          <a:bodyPr/>
          <a:lstStyle/>
          <a:p>
            <a:r>
              <a:rPr lang="en-US" dirty="0"/>
              <a:t>Dataset: U.S. Traffic Accidents</a:t>
            </a:r>
          </a:p>
        </p:txBody>
      </p:sp>
      <p:sp>
        <p:nvSpPr>
          <p:cNvPr id="3" name="Content Placeholder 2">
            <a:extLst>
              <a:ext uri="{FF2B5EF4-FFF2-40B4-BE49-F238E27FC236}">
                <a16:creationId xmlns:a16="http://schemas.microsoft.com/office/drawing/2014/main" id="{E793C95A-C4EC-4038-B132-AF51CAEE8EC8}"/>
              </a:ext>
            </a:extLst>
          </p:cNvPr>
          <p:cNvSpPr>
            <a:spLocks noGrp="1"/>
          </p:cNvSpPr>
          <p:nvPr>
            <p:ph idx="1"/>
          </p:nvPr>
        </p:nvSpPr>
        <p:spPr>
          <a:xfrm>
            <a:off x="913795" y="1377109"/>
            <a:ext cx="10353762" cy="5069596"/>
          </a:xfrm>
        </p:spPr>
        <p:txBody>
          <a:bodyPr>
            <a:normAutofit/>
          </a:bodyPr>
          <a:lstStyle/>
          <a:p>
            <a:r>
              <a:rPr lang="en-US" dirty="0"/>
              <a:t>We explored data on U.S. accidents from 2016 to 2020 with approximately 3 million recorded accidents. The dataset includes accidents in the 49 contiguous states. </a:t>
            </a:r>
          </a:p>
          <a:p>
            <a:r>
              <a:rPr lang="en-US" dirty="0"/>
              <a:t>The dataset was collected in real time and includes factors associated with the accidents, such as location, time, weather conditions and severity of accidents, among others.</a:t>
            </a:r>
          </a:p>
          <a:p>
            <a:r>
              <a:rPr lang="en-US" dirty="0"/>
              <a:t>We used US Census Data for population density analysis and Google Maps API for plotting.</a:t>
            </a:r>
          </a:p>
          <a:p>
            <a:pPr fontAlgn="base"/>
            <a:r>
              <a:rPr lang="en-US" dirty="0">
                <a:effectLst/>
              </a:rPr>
              <a:t>Citations: </a:t>
            </a:r>
          </a:p>
          <a:p>
            <a:pPr lvl="1" fontAlgn="base"/>
            <a:r>
              <a:rPr lang="en-US" sz="1200" dirty="0">
                <a:effectLst/>
              </a:rPr>
              <a:t>Moosavi, Sobhan, Mohammad Hossein Samavatian, Srinivasan Parthasarathy, and Rajiv Ramnath. “</a:t>
            </a:r>
            <a:r>
              <a:rPr lang="en-US" sz="1200" dirty="0">
                <a:effectLst/>
                <a:hlinkClick r:id="rId2"/>
              </a:rPr>
              <a:t>A Countrywide Traffic Accident Dataset</a:t>
            </a:r>
            <a:r>
              <a:rPr lang="en-US" sz="1200" dirty="0">
                <a:effectLst/>
              </a:rPr>
              <a:t>.”, 2019.</a:t>
            </a:r>
          </a:p>
          <a:p>
            <a:pPr lvl="1" fontAlgn="base"/>
            <a:r>
              <a:rPr lang="en-US" sz="1200" dirty="0">
                <a:effectLst/>
              </a:rPr>
              <a:t>Moosavi, Sobhan, Mohammad Hossein Samavatian, Srinivasan Parthasarathy, Radu Teodorescu, and Rajiv Ramnath. </a:t>
            </a:r>
            <a:r>
              <a:rPr lang="en-US" sz="1200" dirty="0">
                <a:effectLst/>
                <a:hlinkClick r:id="rId3"/>
              </a:rPr>
              <a:t>"Accident Risk Prediction based on Heterogeneous Sparse Data: New Dataset and Insights."</a:t>
            </a:r>
            <a:r>
              <a:rPr lang="en-US" sz="1200" dirty="0">
                <a:effectLst/>
              </a:rPr>
              <a:t> In proceedings of the 27th ACM SIGSPATIAL International Conference on Advances in Geographic Information Systems, ACM, 2019.</a:t>
            </a:r>
          </a:p>
          <a:p>
            <a:endParaRPr lang="en-US" dirty="0"/>
          </a:p>
          <a:p>
            <a:endParaRPr lang="en-US" dirty="0"/>
          </a:p>
        </p:txBody>
      </p:sp>
    </p:spTree>
    <p:extLst>
      <p:ext uri="{BB962C8B-B14F-4D97-AF65-F5344CB8AC3E}">
        <p14:creationId xmlns:p14="http://schemas.microsoft.com/office/powerpoint/2010/main" val="384715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11E9-FA16-3443-9685-8D1B8C40AD74}"/>
              </a:ext>
            </a:extLst>
          </p:cNvPr>
          <p:cNvSpPr>
            <a:spLocks noGrp="1"/>
          </p:cNvSpPr>
          <p:nvPr>
            <p:ph type="title"/>
          </p:nvPr>
        </p:nvSpPr>
        <p:spPr>
          <a:xfrm>
            <a:off x="913795" y="323161"/>
            <a:ext cx="10353762" cy="1257300"/>
          </a:xfrm>
        </p:spPr>
        <p:txBody>
          <a:bodyPr/>
          <a:lstStyle/>
          <a:p>
            <a:r>
              <a:rPr lang="en-US" dirty="0"/>
              <a:t>Initial Questions</a:t>
            </a:r>
          </a:p>
        </p:txBody>
      </p:sp>
      <p:sp>
        <p:nvSpPr>
          <p:cNvPr id="3" name="Content Placeholder 2">
            <a:extLst>
              <a:ext uri="{FF2B5EF4-FFF2-40B4-BE49-F238E27FC236}">
                <a16:creationId xmlns:a16="http://schemas.microsoft.com/office/drawing/2014/main" id="{C046C949-F1C1-424C-904F-91DB73C40428}"/>
              </a:ext>
            </a:extLst>
          </p:cNvPr>
          <p:cNvSpPr>
            <a:spLocks noGrp="1"/>
          </p:cNvSpPr>
          <p:nvPr>
            <p:ph idx="1"/>
          </p:nvPr>
        </p:nvSpPr>
        <p:spPr>
          <a:xfrm>
            <a:off x="913795" y="1866900"/>
            <a:ext cx="10353762" cy="4381500"/>
          </a:xfrm>
        </p:spPr>
        <p:txBody>
          <a:bodyPr>
            <a:normAutofit/>
          </a:bodyPr>
          <a:lstStyle/>
          <a:p>
            <a:r>
              <a:rPr lang="en-US" sz="2800" dirty="0"/>
              <a:t>How severe* are the accidents in terms of impact on traffic?</a:t>
            </a:r>
          </a:p>
          <a:p>
            <a:r>
              <a:rPr lang="en-US" sz="2800" dirty="0"/>
              <a:t>What states have the most accidents/least accidents? What about cities? Does population density factor in?</a:t>
            </a:r>
          </a:p>
          <a:p>
            <a:r>
              <a:rPr lang="en-US" sz="2800" dirty="0"/>
              <a:t>Does time play a role? Across the year, seasons, months, days, or hours? If so, to what extent?</a:t>
            </a:r>
          </a:p>
          <a:p>
            <a:r>
              <a:rPr lang="en-US" sz="2800" dirty="0"/>
              <a:t>Does weather play a role? If so, to what extent? What other environmental factors contribute to accidents?</a:t>
            </a:r>
          </a:p>
          <a:p>
            <a:endParaRPr lang="en-US" dirty="0"/>
          </a:p>
        </p:txBody>
      </p:sp>
    </p:spTree>
    <p:extLst>
      <p:ext uri="{BB962C8B-B14F-4D97-AF65-F5344CB8AC3E}">
        <p14:creationId xmlns:p14="http://schemas.microsoft.com/office/powerpoint/2010/main" val="417565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3569-CC78-224B-8D02-5879257DD641}"/>
              </a:ext>
            </a:extLst>
          </p:cNvPr>
          <p:cNvSpPr>
            <a:spLocks noGrp="1"/>
          </p:cNvSpPr>
          <p:nvPr>
            <p:ph type="title"/>
          </p:nvPr>
        </p:nvSpPr>
        <p:spPr>
          <a:xfrm>
            <a:off x="913795" y="334178"/>
            <a:ext cx="10353762" cy="1109032"/>
          </a:xfrm>
        </p:spPr>
        <p:txBody>
          <a:bodyPr/>
          <a:lstStyle/>
          <a:p>
            <a:r>
              <a:rPr lang="en-US" dirty="0"/>
              <a:t>Data-Cleaning Process</a:t>
            </a:r>
          </a:p>
        </p:txBody>
      </p:sp>
      <p:sp>
        <p:nvSpPr>
          <p:cNvPr id="3" name="Content Placeholder 2">
            <a:extLst>
              <a:ext uri="{FF2B5EF4-FFF2-40B4-BE49-F238E27FC236}">
                <a16:creationId xmlns:a16="http://schemas.microsoft.com/office/drawing/2014/main" id="{B1FB9C44-EAE1-B049-8336-EAEF21D304C7}"/>
              </a:ext>
            </a:extLst>
          </p:cNvPr>
          <p:cNvSpPr>
            <a:spLocks noGrp="1"/>
          </p:cNvSpPr>
          <p:nvPr>
            <p:ph idx="1"/>
          </p:nvPr>
        </p:nvSpPr>
        <p:spPr>
          <a:xfrm>
            <a:off x="913795" y="1630496"/>
            <a:ext cx="10353762" cy="4653073"/>
          </a:xfrm>
        </p:spPr>
        <p:txBody>
          <a:bodyPr>
            <a:normAutofit/>
          </a:bodyPr>
          <a:lstStyle/>
          <a:p>
            <a:r>
              <a:rPr lang="en-US" dirty="0"/>
              <a:t>We reduced the number of variables to analyze by dropping columns that either had null values or were not relevant to the questions we wanted to answer.</a:t>
            </a:r>
          </a:p>
          <a:p>
            <a:r>
              <a:rPr lang="en-US" dirty="0"/>
              <a:t>Then we reduced our analysis to the past three recorded years, dropping all of 2016 except for the month of December to account for our Seasons analysis.</a:t>
            </a:r>
          </a:p>
          <a:p>
            <a:r>
              <a:rPr lang="en-US" dirty="0"/>
              <a:t>We grouped seasons into the following categories: Winter (Dec, Jan, Feb); Spring (Mar, Apr, May); Summer (Jun, Jul, Aug); Fall (Sept, Oct, Nov).</a:t>
            </a:r>
          </a:p>
          <a:p>
            <a:r>
              <a:rPr lang="en-US" dirty="0"/>
              <a:t>We simplified time by dropping the minutes and keeping the hours to analyze traffic accidents by hours of the day.</a:t>
            </a:r>
          </a:p>
          <a:p>
            <a:r>
              <a:rPr lang="en-US" dirty="0"/>
              <a:t>We grouped weather conditions into six broad categories: Clear, Rain, Fog, Snow, Sleet, Wind.</a:t>
            </a:r>
          </a:p>
          <a:p>
            <a:endParaRPr lang="en-US" dirty="0"/>
          </a:p>
        </p:txBody>
      </p:sp>
    </p:spTree>
    <p:extLst>
      <p:ext uri="{BB962C8B-B14F-4D97-AF65-F5344CB8AC3E}">
        <p14:creationId xmlns:p14="http://schemas.microsoft.com/office/powerpoint/2010/main" val="336858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598D-76A0-BB44-96C8-7AC09A60D490}"/>
              </a:ext>
            </a:extLst>
          </p:cNvPr>
          <p:cNvSpPr>
            <a:spLocks noGrp="1"/>
          </p:cNvSpPr>
          <p:nvPr>
            <p:ph type="title"/>
          </p:nvPr>
        </p:nvSpPr>
        <p:spPr>
          <a:xfrm>
            <a:off x="919118" y="209863"/>
            <a:ext cx="10353762" cy="1079291"/>
          </a:xfrm>
        </p:spPr>
        <p:txBody>
          <a:bodyPr/>
          <a:lstStyle/>
          <a:p>
            <a:r>
              <a:rPr lang="en-US" dirty="0"/>
              <a:t>Traffic Accidents and Severity</a:t>
            </a:r>
          </a:p>
        </p:txBody>
      </p:sp>
      <p:pic>
        <p:nvPicPr>
          <p:cNvPr id="5" name="Content Placeholder 4" descr="A screenshot of a cell phone&#10;&#10;Description automatically generated">
            <a:extLst>
              <a:ext uri="{FF2B5EF4-FFF2-40B4-BE49-F238E27FC236}">
                <a16:creationId xmlns:a16="http://schemas.microsoft.com/office/drawing/2014/main" id="{F3AE91B6-509C-9043-850B-AFFAF093F799}"/>
              </a:ext>
            </a:extLst>
          </p:cNvPr>
          <p:cNvPicPr>
            <a:picLocks noGrp="1" noChangeAspect="1"/>
          </p:cNvPicPr>
          <p:nvPr>
            <p:ph idx="1"/>
          </p:nvPr>
        </p:nvPicPr>
        <p:blipFill>
          <a:blip r:embed="rId3"/>
          <a:stretch>
            <a:fillRect/>
          </a:stretch>
        </p:blipFill>
        <p:spPr>
          <a:xfrm>
            <a:off x="220791" y="1346993"/>
            <a:ext cx="3785016" cy="3028013"/>
          </a:xfrm>
        </p:spPr>
      </p:pic>
      <p:pic>
        <p:nvPicPr>
          <p:cNvPr id="7" name="Picture 6" descr="A screenshot of a cell phone&#10;&#10;Description automatically generated">
            <a:extLst>
              <a:ext uri="{FF2B5EF4-FFF2-40B4-BE49-F238E27FC236}">
                <a16:creationId xmlns:a16="http://schemas.microsoft.com/office/drawing/2014/main" id="{99B1BCCC-8ADD-2B4B-9E67-6A303918D3E9}"/>
              </a:ext>
            </a:extLst>
          </p:cNvPr>
          <p:cNvPicPr>
            <a:picLocks noChangeAspect="1"/>
          </p:cNvPicPr>
          <p:nvPr/>
        </p:nvPicPr>
        <p:blipFill>
          <a:blip r:embed="rId4"/>
          <a:stretch>
            <a:fillRect/>
          </a:stretch>
        </p:blipFill>
        <p:spPr>
          <a:xfrm>
            <a:off x="4203490" y="1346992"/>
            <a:ext cx="3785017" cy="3028013"/>
          </a:xfrm>
          <a:prstGeom prst="rect">
            <a:avLst/>
          </a:prstGeom>
        </p:spPr>
      </p:pic>
      <p:pic>
        <p:nvPicPr>
          <p:cNvPr id="9" name="Picture 8" descr="A close up of a logo&#10;&#10;Description automatically generated">
            <a:extLst>
              <a:ext uri="{FF2B5EF4-FFF2-40B4-BE49-F238E27FC236}">
                <a16:creationId xmlns:a16="http://schemas.microsoft.com/office/drawing/2014/main" id="{AA9D3A27-18E4-A042-A9B9-A30B6B3C024B}"/>
              </a:ext>
            </a:extLst>
          </p:cNvPr>
          <p:cNvPicPr>
            <a:picLocks noChangeAspect="1"/>
          </p:cNvPicPr>
          <p:nvPr/>
        </p:nvPicPr>
        <p:blipFill>
          <a:blip r:embed="rId5"/>
          <a:stretch>
            <a:fillRect/>
          </a:stretch>
        </p:blipFill>
        <p:spPr>
          <a:xfrm>
            <a:off x="8186188" y="1346991"/>
            <a:ext cx="3785016" cy="3028013"/>
          </a:xfrm>
          <a:prstGeom prst="rect">
            <a:avLst/>
          </a:prstGeom>
        </p:spPr>
      </p:pic>
      <p:sp>
        <p:nvSpPr>
          <p:cNvPr id="3" name="TextBox 2">
            <a:extLst>
              <a:ext uri="{FF2B5EF4-FFF2-40B4-BE49-F238E27FC236}">
                <a16:creationId xmlns:a16="http://schemas.microsoft.com/office/drawing/2014/main" id="{1AE7D315-1E74-384F-AEFC-5DC0FE10B181}"/>
              </a:ext>
            </a:extLst>
          </p:cNvPr>
          <p:cNvSpPr txBox="1"/>
          <p:nvPr/>
        </p:nvSpPr>
        <p:spPr>
          <a:xfrm>
            <a:off x="220791" y="4568935"/>
            <a:ext cx="3785016" cy="923330"/>
          </a:xfrm>
          <a:prstGeom prst="rect">
            <a:avLst/>
          </a:prstGeom>
          <a:noFill/>
        </p:spPr>
        <p:txBody>
          <a:bodyPr wrap="square" rtlCol="0">
            <a:spAutoFit/>
          </a:bodyPr>
          <a:lstStyle/>
          <a:p>
            <a:r>
              <a:rPr lang="en-US" dirty="0"/>
              <a:t>In general, we saw a steady increase in the number of accidents per year countrywide. </a:t>
            </a:r>
          </a:p>
        </p:txBody>
      </p:sp>
      <p:sp>
        <p:nvSpPr>
          <p:cNvPr id="10" name="TextBox 9">
            <a:extLst>
              <a:ext uri="{FF2B5EF4-FFF2-40B4-BE49-F238E27FC236}">
                <a16:creationId xmlns:a16="http://schemas.microsoft.com/office/drawing/2014/main" id="{5C2117A5-0E89-0746-BC8C-AE1B2CCA6DB9}"/>
              </a:ext>
            </a:extLst>
          </p:cNvPr>
          <p:cNvSpPr txBox="1"/>
          <p:nvPr/>
        </p:nvSpPr>
        <p:spPr>
          <a:xfrm>
            <a:off x="4203491" y="4568935"/>
            <a:ext cx="3785016" cy="2308324"/>
          </a:xfrm>
          <a:prstGeom prst="rect">
            <a:avLst/>
          </a:prstGeom>
          <a:noFill/>
        </p:spPr>
        <p:txBody>
          <a:bodyPr wrap="square" rtlCol="0">
            <a:spAutoFit/>
          </a:bodyPr>
          <a:lstStyle/>
          <a:p>
            <a:r>
              <a:rPr lang="en-US" dirty="0"/>
              <a:t>Next, we looked into the severity of all accidents. </a:t>
            </a:r>
          </a:p>
          <a:p>
            <a:r>
              <a:rPr lang="en-US" dirty="0"/>
              <a:t>Note: Severity level =  impact on traffic; a number between 1 and 4, where 1 indicates the least impact on traffic (i.e., short delay and 4 indicates high impact on traffic – length of impact has no relevance).</a:t>
            </a:r>
          </a:p>
        </p:txBody>
      </p:sp>
      <p:sp>
        <p:nvSpPr>
          <p:cNvPr id="11" name="TextBox 10">
            <a:extLst>
              <a:ext uri="{FF2B5EF4-FFF2-40B4-BE49-F238E27FC236}">
                <a16:creationId xmlns:a16="http://schemas.microsoft.com/office/drawing/2014/main" id="{0A82D4FF-6B9A-6E49-8BFB-3341D15CD2B5}"/>
              </a:ext>
            </a:extLst>
          </p:cNvPr>
          <p:cNvSpPr txBox="1"/>
          <p:nvPr/>
        </p:nvSpPr>
        <p:spPr>
          <a:xfrm>
            <a:off x="8186188" y="4568935"/>
            <a:ext cx="3785016" cy="1200329"/>
          </a:xfrm>
          <a:prstGeom prst="rect">
            <a:avLst/>
          </a:prstGeom>
          <a:noFill/>
        </p:spPr>
        <p:txBody>
          <a:bodyPr wrap="square" rtlCol="0">
            <a:spAutoFit/>
          </a:bodyPr>
          <a:lstStyle/>
          <a:p>
            <a:r>
              <a:rPr lang="en-US" dirty="0"/>
              <a:t>As shown, most accidents fall into moderate to slightly high impact on traffic, with most accidents (67%) falling into severity level 2.</a:t>
            </a:r>
          </a:p>
        </p:txBody>
      </p:sp>
    </p:spTree>
    <p:extLst>
      <p:ext uri="{BB962C8B-B14F-4D97-AF65-F5344CB8AC3E}">
        <p14:creationId xmlns:p14="http://schemas.microsoft.com/office/powerpoint/2010/main" val="80647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485B-217A-4561-BBC0-80027F50DE3E}"/>
              </a:ext>
            </a:extLst>
          </p:cNvPr>
          <p:cNvSpPr>
            <a:spLocks noGrp="1"/>
          </p:cNvSpPr>
          <p:nvPr>
            <p:ph type="title"/>
          </p:nvPr>
        </p:nvSpPr>
        <p:spPr/>
        <p:txBody>
          <a:bodyPr>
            <a:normAutofit/>
          </a:bodyPr>
          <a:lstStyle/>
          <a:p>
            <a:r>
              <a:rPr lang="en-US" dirty="0"/>
              <a:t>Traffic Accidents Across the US</a:t>
            </a:r>
          </a:p>
        </p:txBody>
      </p:sp>
      <p:pic>
        <p:nvPicPr>
          <p:cNvPr id="4" name="Content Placeholder 3">
            <a:extLst>
              <a:ext uri="{FF2B5EF4-FFF2-40B4-BE49-F238E27FC236}">
                <a16:creationId xmlns:a16="http://schemas.microsoft.com/office/drawing/2014/main" id="{40C5D980-EAF7-4529-A9B8-310B0CE21A03}"/>
              </a:ext>
            </a:extLst>
          </p:cNvPr>
          <p:cNvPicPr>
            <a:picLocks noGrp="1" noChangeAspect="1"/>
          </p:cNvPicPr>
          <p:nvPr>
            <p:ph idx="1"/>
          </p:nvPr>
        </p:nvPicPr>
        <p:blipFill>
          <a:blip r:embed="rId2"/>
          <a:stretch>
            <a:fillRect/>
          </a:stretch>
        </p:blipFill>
        <p:spPr>
          <a:xfrm>
            <a:off x="1341040" y="1788351"/>
            <a:ext cx="9137138" cy="3714750"/>
          </a:xfrm>
          <a:prstGeom prst="rect">
            <a:avLst/>
          </a:prstGeom>
        </p:spPr>
      </p:pic>
    </p:spTree>
    <p:extLst>
      <p:ext uri="{BB962C8B-B14F-4D97-AF65-F5344CB8AC3E}">
        <p14:creationId xmlns:p14="http://schemas.microsoft.com/office/powerpoint/2010/main" val="2640335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3178-CA0A-D941-A09F-20361490E87E}"/>
              </a:ext>
            </a:extLst>
          </p:cNvPr>
          <p:cNvSpPr>
            <a:spLocks noGrp="1"/>
          </p:cNvSpPr>
          <p:nvPr>
            <p:ph type="title"/>
          </p:nvPr>
        </p:nvSpPr>
        <p:spPr>
          <a:xfrm>
            <a:off x="919119" y="159895"/>
            <a:ext cx="10353762" cy="1257300"/>
          </a:xfrm>
        </p:spPr>
        <p:txBody>
          <a:bodyPr/>
          <a:lstStyle/>
          <a:p>
            <a:r>
              <a:rPr lang="en-US" dirty="0"/>
              <a:t>Traffic Accidents Across States and Cities</a:t>
            </a:r>
          </a:p>
        </p:txBody>
      </p:sp>
      <p:pic>
        <p:nvPicPr>
          <p:cNvPr id="5" name="Content Placeholder 4" descr="A screenshot of a social media post&#10;&#10;Description automatically generated">
            <a:extLst>
              <a:ext uri="{FF2B5EF4-FFF2-40B4-BE49-F238E27FC236}">
                <a16:creationId xmlns:a16="http://schemas.microsoft.com/office/drawing/2014/main" id="{E1111EBE-2EEE-8E45-A803-AE76DC479DDF}"/>
              </a:ext>
            </a:extLst>
          </p:cNvPr>
          <p:cNvPicPr>
            <a:picLocks noGrp="1" noChangeAspect="1"/>
          </p:cNvPicPr>
          <p:nvPr>
            <p:ph idx="1"/>
          </p:nvPr>
        </p:nvPicPr>
        <p:blipFill>
          <a:blip r:embed="rId2"/>
          <a:stretch>
            <a:fillRect/>
          </a:stretch>
        </p:blipFill>
        <p:spPr>
          <a:xfrm>
            <a:off x="3704218" y="1222324"/>
            <a:ext cx="7896749" cy="2525218"/>
          </a:xfrm>
        </p:spPr>
      </p:pic>
      <p:pic>
        <p:nvPicPr>
          <p:cNvPr id="7" name="Picture 6" descr="A screenshot of a social media post&#10;&#10;Description automatically generated">
            <a:extLst>
              <a:ext uri="{FF2B5EF4-FFF2-40B4-BE49-F238E27FC236}">
                <a16:creationId xmlns:a16="http://schemas.microsoft.com/office/drawing/2014/main" id="{15590CCD-50EE-5441-B2D7-30E79ACEDA1A}"/>
              </a:ext>
            </a:extLst>
          </p:cNvPr>
          <p:cNvPicPr>
            <a:picLocks noChangeAspect="1"/>
          </p:cNvPicPr>
          <p:nvPr/>
        </p:nvPicPr>
        <p:blipFill>
          <a:blip r:embed="rId3"/>
          <a:stretch>
            <a:fillRect/>
          </a:stretch>
        </p:blipFill>
        <p:spPr>
          <a:xfrm>
            <a:off x="3704218" y="3903066"/>
            <a:ext cx="7896749" cy="2525218"/>
          </a:xfrm>
          <a:prstGeom prst="rect">
            <a:avLst/>
          </a:prstGeom>
        </p:spPr>
      </p:pic>
      <p:sp>
        <p:nvSpPr>
          <p:cNvPr id="10" name="Rectangle 9">
            <a:extLst>
              <a:ext uri="{FF2B5EF4-FFF2-40B4-BE49-F238E27FC236}">
                <a16:creationId xmlns:a16="http://schemas.microsoft.com/office/drawing/2014/main" id="{4F126984-AE27-4147-93B2-27FE0D6E045A}"/>
              </a:ext>
            </a:extLst>
          </p:cNvPr>
          <p:cNvSpPr/>
          <p:nvPr/>
        </p:nvSpPr>
        <p:spPr>
          <a:xfrm>
            <a:off x="434196" y="3903066"/>
            <a:ext cx="3118471" cy="1477328"/>
          </a:xfrm>
          <a:prstGeom prst="rect">
            <a:avLst/>
          </a:prstGeom>
        </p:spPr>
        <p:txBody>
          <a:bodyPr wrap="square">
            <a:spAutoFit/>
          </a:bodyPr>
          <a:lstStyle/>
          <a:p>
            <a:r>
              <a:rPr lang="en-US" dirty="0"/>
              <a:t>Interestingly, of the top 10 cities with the most accidents across three years, only one city in California is on the list. Three cities in Texas are on the list. </a:t>
            </a:r>
          </a:p>
        </p:txBody>
      </p:sp>
      <p:sp>
        <p:nvSpPr>
          <p:cNvPr id="13" name="TextBox 12">
            <a:extLst>
              <a:ext uri="{FF2B5EF4-FFF2-40B4-BE49-F238E27FC236}">
                <a16:creationId xmlns:a16="http://schemas.microsoft.com/office/drawing/2014/main" id="{65D09981-4184-B640-BEA4-3B00383B497F}"/>
              </a:ext>
            </a:extLst>
          </p:cNvPr>
          <p:cNvSpPr txBox="1"/>
          <p:nvPr/>
        </p:nvSpPr>
        <p:spPr>
          <a:xfrm>
            <a:off x="434197" y="1467389"/>
            <a:ext cx="3118471" cy="923330"/>
          </a:xfrm>
          <a:prstGeom prst="rect">
            <a:avLst/>
          </a:prstGeom>
          <a:noFill/>
        </p:spPr>
        <p:txBody>
          <a:bodyPr wrap="square" rtlCol="0">
            <a:spAutoFit/>
          </a:bodyPr>
          <a:lstStyle/>
          <a:p>
            <a:r>
              <a:rPr lang="en-US" dirty="0"/>
              <a:t>California surpassed other states significantly in the number of accidents across three years.</a:t>
            </a:r>
          </a:p>
        </p:txBody>
      </p:sp>
    </p:spTree>
    <p:extLst>
      <p:ext uri="{BB962C8B-B14F-4D97-AF65-F5344CB8AC3E}">
        <p14:creationId xmlns:p14="http://schemas.microsoft.com/office/powerpoint/2010/main" val="27620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211F-281F-5745-98C8-3FC9DC2C6CB1}"/>
              </a:ext>
            </a:extLst>
          </p:cNvPr>
          <p:cNvSpPr>
            <a:spLocks noGrp="1"/>
          </p:cNvSpPr>
          <p:nvPr>
            <p:ph type="title"/>
          </p:nvPr>
        </p:nvSpPr>
        <p:spPr>
          <a:xfrm>
            <a:off x="919119" y="388634"/>
            <a:ext cx="10353762" cy="1257300"/>
          </a:xfrm>
        </p:spPr>
        <p:txBody>
          <a:bodyPr/>
          <a:lstStyle/>
          <a:p>
            <a:r>
              <a:rPr lang="en-US" dirty="0"/>
              <a:t>Traffic Accidents vs Population Density</a:t>
            </a:r>
          </a:p>
        </p:txBody>
      </p:sp>
      <p:pic>
        <p:nvPicPr>
          <p:cNvPr id="5" name="Content Placeholder 4" descr="A screenshot of a social media post&#10;&#10;Description automatically generated">
            <a:extLst>
              <a:ext uri="{FF2B5EF4-FFF2-40B4-BE49-F238E27FC236}">
                <a16:creationId xmlns:a16="http://schemas.microsoft.com/office/drawing/2014/main" id="{0F4298C9-2272-924C-B7C8-FCB39129032A}"/>
              </a:ext>
            </a:extLst>
          </p:cNvPr>
          <p:cNvPicPr>
            <a:picLocks noGrp="1" noChangeAspect="1"/>
          </p:cNvPicPr>
          <p:nvPr>
            <p:ph idx="1"/>
          </p:nvPr>
        </p:nvPicPr>
        <p:blipFill>
          <a:blip r:embed="rId2"/>
          <a:stretch>
            <a:fillRect/>
          </a:stretch>
        </p:blipFill>
        <p:spPr>
          <a:xfrm>
            <a:off x="379145" y="1645934"/>
            <a:ext cx="5506993" cy="3304196"/>
          </a:xfrm>
        </p:spPr>
      </p:pic>
      <p:pic>
        <p:nvPicPr>
          <p:cNvPr id="7" name="Picture 6" descr="A screenshot of a social media post&#10;&#10;Description automatically generated">
            <a:extLst>
              <a:ext uri="{FF2B5EF4-FFF2-40B4-BE49-F238E27FC236}">
                <a16:creationId xmlns:a16="http://schemas.microsoft.com/office/drawing/2014/main" id="{EEF4A977-330B-3C43-8775-D942F38F12A3}"/>
              </a:ext>
            </a:extLst>
          </p:cNvPr>
          <p:cNvPicPr>
            <a:picLocks noChangeAspect="1"/>
          </p:cNvPicPr>
          <p:nvPr/>
        </p:nvPicPr>
        <p:blipFill>
          <a:blip r:embed="rId3"/>
          <a:stretch>
            <a:fillRect/>
          </a:stretch>
        </p:blipFill>
        <p:spPr>
          <a:xfrm>
            <a:off x="6305864" y="1645934"/>
            <a:ext cx="5506994" cy="3304196"/>
          </a:xfrm>
          <a:prstGeom prst="rect">
            <a:avLst/>
          </a:prstGeom>
        </p:spPr>
      </p:pic>
      <p:sp>
        <p:nvSpPr>
          <p:cNvPr id="8" name="TextBox 7">
            <a:extLst>
              <a:ext uri="{FF2B5EF4-FFF2-40B4-BE49-F238E27FC236}">
                <a16:creationId xmlns:a16="http://schemas.microsoft.com/office/drawing/2014/main" id="{F43B374F-5FE3-B348-B994-AEC9F6903685}"/>
              </a:ext>
            </a:extLst>
          </p:cNvPr>
          <p:cNvSpPr txBox="1"/>
          <p:nvPr/>
        </p:nvSpPr>
        <p:spPr>
          <a:xfrm>
            <a:off x="379145" y="5212066"/>
            <a:ext cx="5506993" cy="646331"/>
          </a:xfrm>
          <a:prstGeom prst="rect">
            <a:avLst/>
          </a:prstGeom>
          <a:noFill/>
        </p:spPr>
        <p:txBody>
          <a:bodyPr wrap="square" rtlCol="0">
            <a:spAutoFit/>
          </a:bodyPr>
          <a:lstStyle/>
          <a:p>
            <a:r>
              <a:rPr lang="en-US" dirty="0"/>
              <a:t>States with a higher population density also had higher rates of accidents. </a:t>
            </a:r>
          </a:p>
        </p:txBody>
      </p:sp>
      <p:sp>
        <p:nvSpPr>
          <p:cNvPr id="9" name="TextBox 8">
            <a:extLst>
              <a:ext uri="{FF2B5EF4-FFF2-40B4-BE49-F238E27FC236}">
                <a16:creationId xmlns:a16="http://schemas.microsoft.com/office/drawing/2014/main" id="{B4BEDE2A-43D7-8544-8FC3-5702DBF31AA0}"/>
              </a:ext>
            </a:extLst>
          </p:cNvPr>
          <p:cNvSpPr txBox="1"/>
          <p:nvPr/>
        </p:nvSpPr>
        <p:spPr>
          <a:xfrm>
            <a:off x="6305863" y="5212064"/>
            <a:ext cx="5506991" cy="923330"/>
          </a:xfrm>
          <a:prstGeom prst="rect">
            <a:avLst/>
          </a:prstGeom>
          <a:noFill/>
        </p:spPr>
        <p:txBody>
          <a:bodyPr wrap="square" rtlCol="0">
            <a:spAutoFit/>
          </a:bodyPr>
          <a:lstStyle/>
          <a:p>
            <a:r>
              <a:rPr lang="en-US" dirty="0"/>
              <a:t>Looking further into the most populous state, California, we saw that counties with higher population densities also had higher rates of accidents. </a:t>
            </a:r>
          </a:p>
        </p:txBody>
      </p:sp>
    </p:spTree>
    <p:extLst>
      <p:ext uri="{BB962C8B-B14F-4D97-AF65-F5344CB8AC3E}">
        <p14:creationId xmlns:p14="http://schemas.microsoft.com/office/powerpoint/2010/main" val="739153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1235</Words>
  <Application>Microsoft Office PowerPoint</Application>
  <PresentationFormat>Widescreen</PresentationFormat>
  <Paragraphs>100</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Goudy Old Style</vt:lpstr>
      <vt:lpstr>Wingdings 2</vt:lpstr>
      <vt:lpstr>SlateVTI</vt:lpstr>
      <vt:lpstr>Analysis of US Traffic Accidents from Dec 2016 – Dec 2019</vt:lpstr>
      <vt:lpstr>Index </vt:lpstr>
      <vt:lpstr>Dataset: U.S. Traffic Accidents</vt:lpstr>
      <vt:lpstr>Initial Questions</vt:lpstr>
      <vt:lpstr>Data-Cleaning Process</vt:lpstr>
      <vt:lpstr>Traffic Accidents and Severity</vt:lpstr>
      <vt:lpstr>Traffic Accidents Across the US</vt:lpstr>
      <vt:lpstr>Traffic Accidents Across States and Cities</vt:lpstr>
      <vt:lpstr>Traffic Accidents vs Population Density</vt:lpstr>
      <vt:lpstr>Time Analysis: Number of accidents throughout the year</vt:lpstr>
      <vt:lpstr>Time Analysis: What time of the day do accidents occur most?</vt:lpstr>
      <vt:lpstr>Weather Analysis</vt:lpstr>
      <vt:lpstr>Environmental Factors on Traffic Accidents</vt:lpstr>
      <vt:lpstr>Cumulative Impact of Factors on Traffic Accidents</vt:lpstr>
      <vt:lpstr>Conclusions</vt:lpstr>
      <vt:lpstr>For Further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2020-06-29T00:30:19Z</dcterms:created>
  <dcterms:modified xsi:type="dcterms:W3CDTF">2020-06-30T02:45:33Z</dcterms:modified>
</cp:coreProperties>
</file>