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78" r:id="rId5"/>
    <p:sldId id="279" r:id="rId6"/>
    <p:sldId id="280" r:id="rId7"/>
    <p:sldId id="281" r:id="rId8"/>
    <p:sldId id="282" r:id="rId9"/>
    <p:sldId id="284" r:id="rId10"/>
    <p:sldId id="283" r:id="rId11"/>
    <p:sldId id="293" r:id="rId12"/>
    <p:sldId id="286" r:id="rId13"/>
    <p:sldId id="289" r:id="rId14"/>
    <p:sldId id="292" r:id="rId15"/>
    <p:sldId id="291" r:id="rId16"/>
    <p:sldId id="287" r:id="rId17"/>
    <p:sldId id="288"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3" autoAdjust="0"/>
    <p:restoredTop sz="94619" autoAdjust="0"/>
  </p:normalViewPr>
  <p:slideViewPr>
    <p:cSldViewPr snapToGrid="0">
      <p:cViewPr varScale="1">
        <p:scale>
          <a:sx n="102" d="100"/>
          <a:sy n="102" d="100"/>
        </p:scale>
        <p:origin x="88"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6/28/2020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Analysis of US Traffic Accidents from Dec 2016 – Dec 2019</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dirty="0"/>
              <a:t>Vipul Aggarwal</a:t>
            </a:r>
          </a:p>
          <a:p>
            <a:pPr algn="l"/>
            <a:r>
              <a:rPr lang="en-US" dirty="0" err="1"/>
              <a:t>Kannika</a:t>
            </a:r>
            <a:r>
              <a:rPr lang="en-US" dirty="0"/>
              <a:t> </a:t>
            </a:r>
            <a:r>
              <a:rPr lang="en-US" dirty="0" err="1"/>
              <a:t>Phadoungxath</a:t>
            </a:r>
            <a:endParaRPr lang="en-US" dirty="0"/>
          </a:p>
          <a:p>
            <a:pPr algn="l"/>
            <a:r>
              <a:rPr lang="en-US" sz="2300" dirty="0"/>
              <a:t>Liliana Joya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7713-6842-42C3-B11F-A52214844CE5}"/>
              </a:ext>
            </a:extLst>
          </p:cNvPr>
          <p:cNvSpPr>
            <a:spLocks noGrp="1"/>
          </p:cNvSpPr>
          <p:nvPr>
            <p:ph type="title"/>
          </p:nvPr>
        </p:nvSpPr>
        <p:spPr/>
        <p:txBody>
          <a:bodyPr>
            <a:normAutofit fontScale="90000"/>
          </a:bodyPr>
          <a:lstStyle/>
          <a:p>
            <a:r>
              <a:rPr lang="en-US" dirty="0"/>
              <a:t>Time Analysis: Number of accidents throughout the year</a:t>
            </a:r>
          </a:p>
        </p:txBody>
      </p:sp>
      <p:pic>
        <p:nvPicPr>
          <p:cNvPr id="6" name="Content Placeholder 5" descr="A close up of a map&#10;&#10;Description automatically generated">
            <a:extLst>
              <a:ext uri="{FF2B5EF4-FFF2-40B4-BE49-F238E27FC236}">
                <a16:creationId xmlns:a16="http://schemas.microsoft.com/office/drawing/2014/main" id="{3855BD14-0030-4EB3-8045-53504599137C}"/>
              </a:ext>
            </a:extLst>
          </p:cNvPr>
          <p:cNvPicPr>
            <a:picLocks noGrp="1" noChangeAspect="1"/>
          </p:cNvPicPr>
          <p:nvPr>
            <p:ph sz="half" idx="1"/>
          </p:nvPr>
        </p:nvPicPr>
        <p:blipFill>
          <a:blip r:embed="rId2"/>
          <a:stretch>
            <a:fillRect/>
          </a:stretch>
        </p:blipFill>
        <p:spPr>
          <a:xfrm>
            <a:off x="1078310" y="2076450"/>
            <a:ext cx="4528343" cy="3622675"/>
          </a:xfrm>
        </p:spPr>
      </p:pic>
      <p:sp>
        <p:nvSpPr>
          <p:cNvPr id="10" name="Content Placeholder 9">
            <a:extLst>
              <a:ext uri="{FF2B5EF4-FFF2-40B4-BE49-F238E27FC236}">
                <a16:creationId xmlns:a16="http://schemas.microsoft.com/office/drawing/2014/main" id="{F171328F-9554-4315-A8E7-A3E354564A3A}"/>
              </a:ext>
            </a:extLst>
          </p:cNvPr>
          <p:cNvSpPr>
            <a:spLocks noGrp="1"/>
          </p:cNvSpPr>
          <p:nvPr>
            <p:ph sz="half" idx="2"/>
          </p:nvPr>
        </p:nvSpPr>
        <p:spPr/>
        <p:txBody>
          <a:bodyPr/>
          <a:lstStyle/>
          <a:p>
            <a:r>
              <a:rPr lang="en-US" sz="2400" dirty="0">
                <a:solidFill>
                  <a:schemeClr val="tx1"/>
                </a:solidFill>
              </a:rPr>
              <a:t>Accidents per month for the years 2017, 2018 and 2019 show a slight increase in number of accidents in the later part of the year, starting August.</a:t>
            </a:r>
          </a:p>
          <a:p>
            <a:pPr marL="36900" indent="0">
              <a:buNone/>
            </a:pPr>
            <a:endParaRPr lang="en-US" sz="2400" dirty="0">
              <a:solidFill>
                <a:schemeClr val="tx1"/>
              </a:solidFill>
            </a:endParaRPr>
          </a:p>
          <a:p>
            <a:endParaRPr lang="en-US" dirty="0"/>
          </a:p>
        </p:txBody>
      </p:sp>
    </p:spTree>
    <p:extLst>
      <p:ext uri="{BB962C8B-B14F-4D97-AF65-F5344CB8AC3E}">
        <p14:creationId xmlns:p14="http://schemas.microsoft.com/office/powerpoint/2010/main" val="201422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E39F9B8-E070-4F2A-952F-5D55C73BD761}"/>
              </a:ext>
            </a:extLst>
          </p:cNvPr>
          <p:cNvSpPr>
            <a:spLocks noGrp="1"/>
          </p:cNvSpPr>
          <p:nvPr>
            <p:ph type="title"/>
          </p:nvPr>
        </p:nvSpPr>
        <p:spPr>
          <a:xfrm>
            <a:off x="913795" y="609600"/>
            <a:ext cx="5978072" cy="1389798"/>
          </a:xfrm>
        </p:spPr>
        <p:txBody>
          <a:bodyPr vert="horz" lIns="91440" tIns="45720" rIns="91440" bIns="45720" rtlCol="0" anchor="ctr">
            <a:normAutofit/>
          </a:bodyPr>
          <a:lstStyle/>
          <a:p>
            <a:r>
              <a:rPr lang="en-US" sz="3400"/>
              <a:t>Time Analysis: What time of the day do accidents occur most?</a:t>
            </a:r>
          </a:p>
        </p:txBody>
      </p:sp>
      <p:pic>
        <p:nvPicPr>
          <p:cNvPr id="30" name="Picture 29">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3" name="Content Placeholder 12" descr="A close up of a map&#10;&#10;Description automatically generated">
            <a:extLst>
              <a:ext uri="{FF2B5EF4-FFF2-40B4-BE49-F238E27FC236}">
                <a16:creationId xmlns:a16="http://schemas.microsoft.com/office/drawing/2014/main" id="{C3818F8F-5A85-45EA-971C-94664FAE7862}"/>
              </a:ext>
            </a:extLst>
          </p:cNvPr>
          <p:cNvPicPr>
            <a:picLocks noGrp="1" noChangeAspect="1"/>
          </p:cNvPicPr>
          <p:nvPr>
            <p:ph sz="half" idx="1"/>
          </p:nvPr>
        </p:nvPicPr>
        <p:blipFill rotWithShape="1">
          <a:blip r:embed="rId4"/>
          <a:srcRect t="6135" b="14205"/>
          <a:stretch/>
        </p:blipFill>
        <p:spPr>
          <a:xfrm>
            <a:off x="7678736" y="643465"/>
            <a:ext cx="4003193" cy="2551176"/>
          </a:xfrm>
          <a:prstGeom prst="rect">
            <a:avLst/>
          </a:prstGeom>
        </p:spPr>
      </p:pic>
      <p:pic>
        <p:nvPicPr>
          <p:cNvPr id="15" name="Content Placeholder 14" descr="A close up of a map&#10;&#10;Description automatically generated">
            <a:extLst>
              <a:ext uri="{FF2B5EF4-FFF2-40B4-BE49-F238E27FC236}">
                <a16:creationId xmlns:a16="http://schemas.microsoft.com/office/drawing/2014/main" id="{F6AF0010-1D47-4F68-92CB-91EE4B09010F}"/>
              </a:ext>
            </a:extLst>
          </p:cNvPr>
          <p:cNvPicPr>
            <a:picLocks noGrp="1" noChangeAspect="1"/>
          </p:cNvPicPr>
          <p:nvPr>
            <p:ph sz="half" idx="2"/>
          </p:nvPr>
        </p:nvPicPr>
        <p:blipFill rotWithShape="1">
          <a:blip r:embed="rId5"/>
          <a:srcRect t="10701" b="9638"/>
          <a:stretch/>
        </p:blipFill>
        <p:spPr>
          <a:xfrm>
            <a:off x="7678736" y="3294291"/>
            <a:ext cx="4003193" cy="2551176"/>
          </a:xfrm>
          <a:prstGeom prst="rect">
            <a:avLst/>
          </a:prstGeom>
        </p:spPr>
      </p:pic>
      <p:sp>
        <p:nvSpPr>
          <p:cNvPr id="24" name="Content Placeholder 11">
            <a:extLst>
              <a:ext uri="{FF2B5EF4-FFF2-40B4-BE49-F238E27FC236}">
                <a16:creationId xmlns:a16="http://schemas.microsoft.com/office/drawing/2014/main" id="{DB5C3E63-DFCC-4BBE-8ABB-4A8A411D510F}"/>
              </a:ext>
            </a:extLst>
          </p:cNvPr>
          <p:cNvSpPr txBox="1">
            <a:spLocks/>
          </p:cNvSpPr>
          <p:nvPr/>
        </p:nvSpPr>
        <p:spPr>
          <a:xfrm>
            <a:off x="913795" y="2279176"/>
            <a:ext cx="5978072" cy="341567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Number of accidents was grouped by hour of the day</a:t>
            </a:r>
          </a:p>
          <a:p>
            <a:r>
              <a:rPr lang="en-US" dirty="0"/>
              <a:t>Results show an obvious peak in number of accidents during both the morning and evening rush hour</a:t>
            </a:r>
          </a:p>
          <a:p>
            <a:r>
              <a:rPr lang="en-US" dirty="0"/>
              <a:t>Same trend is followed by different states including California and New </a:t>
            </a:r>
            <a:r>
              <a:rPr lang="en-US" dirty="0" err="1"/>
              <a:t>york</a:t>
            </a:r>
            <a:endParaRPr lang="en-US" dirty="0"/>
          </a:p>
        </p:txBody>
      </p:sp>
    </p:spTree>
    <p:extLst>
      <p:ext uri="{BB962C8B-B14F-4D97-AF65-F5344CB8AC3E}">
        <p14:creationId xmlns:p14="http://schemas.microsoft.com/office/powerpoint/2010/main" val="129357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E7713-6842-42C3-B11F-A52214844CE5}"/>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a:t>Weather Analysis</a:t>
            </a:r>
          </a:p>
        </p:txBody>
      </p:sp>
      <p:sp>
        <p:nvSpPr>
          <p:cNvPr id="20" name="Content Placeholder 11">
            <a:extLst>
              <a:ext uri="{FF2B5EF4-FFF2-40B4-BE49-F238E27FC236}">
                <a16:creationId xmlns:a16="http://schemas.microsoft.com/office/drawing/2014/main" id="{E700D10E-AD10-48CE-8BAC-829F634D593E}"/>
              </a:ext>
            </a:extLst>
          </p:cNvPr>
          <p:cNvSpPr>
            <a:spLocks noGrp="1"/>
          </p:cNvSpPr>
          <p:nvPr>
            <p:ph sz="half" idx="1"/>
          </p:nvPr>
        </p:nvSpPr>
        <p:spPr>
          <a:xfrm>
            <a:off x="913795" y="2279176"/>
            <a:ext cx="5978072" cy="3415672"/>
          </a:xfrm>
        </p:spPr>
        <p:txBody>
          <a:bodyPr vert="horz" lIns="91440" tIns="45720" rIns="91440" bIns="45720" rtlCol="0" anchor="ctr">
            <a:normAutofit fontScale="92500" lnSpcReduction="20000"/>
          </a:bodyPr>
          <a:lstStyle/>
          <a:p>
            <a:r>
              <a:rPr lang="en-US" dirty="0"/>
              <a:t>Weather categories were created for the accidents showing severe weather conditions.</a:t>
            </a:r>
          </a:p>
          <a:p>
            <a:r>
              <a:rPr lang="en-US" dirty="0"/>
              <a:t>Weather related accidents account at least to 12.4% of accidents in the US for the period of time studied.</a:t>
            </a:r>
          </a:p>
          <a:p>
            <a:r>
              <a:rPr lang="en-US" dirty="0"/>
              <a:t>Within the weather categories created, rain accounts for 64.1 % of weather related accidents.</a:t>
            </a:r>
          </a:p>
          <a:p>
            <a:r>
              <a:rPr lang="en-US" dirty="0"/>
              <a:t>Wet road accidents or sleek pavement have not be accounted for and need to be further studied. </a:t>
            </a:r>
          </a:p>
          <a:p>
            <a:endParaRPr lang="en-US" dirty="0"/>
          </a:p>
        </p:txBody>
      </p:sp>
      <p:pic>
        <p:nvPicPr>
          <p:cNvPr id="38" name="Picture 37">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Content Placeholder 5" descr="A close up of a logo&#10;&#10;Description automatically generated">
            <a:extLst>
              <a:ext uri="{FF2B5EF4-FFF2-40B4-BE49-F238E27FC236}">
                <a16:creationId xmlns:a16="http://schemas.microsoft.com/office/drawing/2014/main" id="{74A7E3CA-AB05-4C1F-B025-C5D215F8B6A7}"/>
              </a:ext>
            </a:extLst>
          </p:cNvPr>
          <p:cNvPicPr>
            <a:picLocks noChangeAspect="1"/>
          </p:cNvPicPr>
          <p:nvPr/>
        </p:nvPicPr>
        <p:blipFill rotWithShape="1">
          <a:blip r:embed="rId4"/>
          <a:srcRect l="6439" r="3474" b="-4"/>
          <a:stretch/>
        </p:blipFill>
        <p:spPr>
          <a:xfrm>
            <a:off x="7925275" y="643467"/>
            <a:ext cx="3546584" cy="2624667"/>
          </a:xfrm>
          <a:prstGeom prst="rect">
            <a:avLst/>
          </a:prstGeom>
        </p:spPr>
      </p:pic>
      <p:pic>
        <p:nvPicPr>
          <p:cNvPr id="8" name="Content Placeholder 7" descr="A close up of a logo&#10;&#10;Description automatically generated">
            <a:extLst>
              <a:ext uri="{FF2B5EF4-FFF2-40B4-BE49-F238E27FC236}">
                <a16:creationId xmlns:a16="http://schemas.microsoft.com/office/drawing/2014/main" id="{BBAEDCFE-6C0D-4747-9B04-129D1E4C7A48}"/>
              </a:ext>
            </a:extLst>
          </p:cNvPr>
          <p:cNvPicPr>
            <a:picLocks noGrp="1" noChangeAspect="1"/>
          </p:cNvPicPr>
          <p:nvPr>
            <p:ph sz="half" idx="2"/>
          </p:nvPr>
        </p:nvPicPr>
        <p:blipFill rotWithShape="1">
          <a:blip r:embed="rId5"/>
          <a:srcRect l="5206" r="5910" b="-2"/>
          <a:stretch/>
        </p:blipFill>
        <p:spPr>
          <a:xfrm>
            <a:off x="7948920" y="3589863"/>
            <a:ext cx="3499294" cy="2624668"/>
          </a:xfrm>
          <a:prstGeom prst="rect">
            <a:avLst/>
          </a:prstGeom>
        </p:spPr>
      </p:pic>
    </p:spTree>
    <p:extLst>
      <p:ext uri="{BB962C8B-B14F-4D97-AF65-F5344CB8AC3E}">
        <p14:creationId xmlns:p14="http://schemas.microsoft.com/office/powerpoint/2010/main" val="3132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A5CF-1A00-8349-8B63-95A0A6ED6A9F}"/>
              </a:ext>
            </a:extLst>
          </p:cNvPr>
          <p:cNvSpPr>
            <a:spLocks noGrp="1"/>
          </p:cNvSpPr>
          <p:nvPr>
            <p:ph type="title"/>
          </p:nvPr>
        </p:nvSpPr>
        <p:spPr/>
        <p:txBody>
          <a:bodyPr>
            <a:normAutofit/>
          </a:bodyPr>
          <a:lstStyle/>
          <a:p>
            <a:r>
              <a:rPr lang="en-US" dirty="0"/>
              <a:t>Weather Factors on Traffic Accidents</a:t>
            </a:r>
          </a:p>
        </p:txBody>
      </p:sp>
      <p:sp>
        <p:nvSpPr>
          <p:cNvPr id="3" name="Text Placeholder 2">
            <a:extLst>
              <a:ext uri="{FF2B5EF4-FFF2-40B4-BE49-F238E27FC236}">
                <a16:creationId xmlns:a16="http://schemas.microsoft.com/office/drawing/2014/main" id="{3BE11967-2B4C-E843-82D7-2D1C530BDD7F}"/>
              </a:ext>
            </a:extLst>
          </p:cNvPr>
          <p:cNvSpPr>
            <a:spLocks noGrp="1"/>
          </p:cNvSpPr>
          <p:nvPr>
            <p:ph type="body" idx="1"/>
          </p:nvPr>
        </p:nvSpPr>
        <p:spPr>
          <a:xfrm>
            <a:off x="7987229" y="1818473"/>
            <a:ext cx="3868006" cy="4130633"/>
          </a:xfrm>
        </p:spPr>
        <p:txBody>
          <a:bodyPr anchor="t"/>
          <a:lstStyle/>
          <a:p>
            <a:pPr marL="342900" indent="-342900" algn="l">
              <a:buFont typeface="Arial" panose="020B0604020202020204" pitchFamily="34" charset="0"/>
              <a:buChar char="•"/>
            </a:pPr>
            <a:r>
              <a:rPr lang="en-US" sz="2000" dirty="0"/>
              <a:t>Accidents have little correlation to temperature.</a:t>
            </a:r>
          </a:p>
          <a:p>
            <a:pPr marL="342900" indent="-342900" algn="l">
              <a:buFont typeface="Arial" panose="020B0604020202020204" pitchFamily="34" charset="0"/>
              <a:buChar char="•"/>
            </a:pPr>
            <a:r>
              <a:rPr lang="en-US" sz="2000" dirty="0"/>
              <a:t>Accidents have a strong correlation to humidity</a:t>
            </a:r>
          </a:p>
          <a:p>
            <a:pPr marL="342900" indent="-342900" algn="l">
              <a:buFont typeface="Arial" panose="020B0604020202020204" pitchFamily="34" charset="0"/>
              <a:buChar char="•"/>
            </a:pPr>
            <a:r>
              <a:rPr lang="en-US" sz="2000" dirty="0"/>
              <a:t>Accidents have a weak negative correlation to visibility </a:t>
            </a:r>
          </a:p>
          <a:p>
            <a:pPr marL="342900" indent="-342900" algn="l">
              <a:buFont typeface="Arial" panose="020B0604020202020204" pitchFamily="34" charset="0"/>
              <a:buChar char="•"/>
            </a:pPr>
            <a:r>
              <a:rPr lang="en-US" sz="2000" dirty="0"/>
              <a:t>Accidents have a moderate negative correlation to wind speed. </a:t>
            </a:r>
          </a:p>
        </p:txBody>
      </p:sp>
      <p:pic>
        <p:nvPicPr>
          <p:cNvPr id="8" name="Content Placeholder 7" descr="A screenshot of a map&#10;&#10;Description automatically generated">
            <a:extLst>
              <a:ext uri="{FF2B5EF4-FFF2-40B4-BE49-F238E27FC236}">
                <a16:creationId xmlns:a16="http://schemas.microsoft.com/office/drawing/2014/main" id="{19022E4F-5120-9F46-AB2A-816893A9510A}"/>
              </a:ext>
            </a:extLst>
          </p:cNvPr>
          <p:cNvPicPr>
            <a:picLocks noGrp="1" noChangeAspect="1"/>
          </p:cNvPicPr>
          <p:nvPr>
            <p:ph sz="half" idx="2"/>
          </p:nvPr>
        </p:nvPicPr>
        <p:blipFill>
          <a:blip r:embed="rId2"/>
          <a:stretch>
            <a:fillRect/>
          </a:stretch>
        </p:blipFill>
        <p:spPr>
          <a:xfrm>
            <a:off x="246041" y="1818473"/>
            <a:ext cx="7487800" cy="4261297"/>
          </a:xfrm>
        </p:spPr>
      </p:pic>
    </p:spTree>
    <p:extLst>
      <p:ext uri="{BB962C8B-B14F-4D97-AF65-F5344CB8AC3E}">
        <p14:creationId xmlns:p14="http://schemas.microsoft.com/office/powerpoint/2010/main" val="19159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CC37-3C78-7046-A8E3-78CB68461166}"/>
              </a:ext>
            </a:extLst>
          </p:cNvPr>
          <p:cNvSpPr>
            <a:spLocks noGrp="1"/>
          </p:cNvSpPr>
          <p:nvPr>
            <p:ph type="title"/>
          </p:nvPr>
        </p:nvSpPr>
        <p:spPr/>
        <p:txBody>
          <a:bodyPr/>
          <a:lstStyle/>
          <a:p>
            <a:r>
              <a:rPr lang="en-US"/>
              <a:t>Conclusions</a:t>
            </a:r>
            <a:endParaRPr lang="en-US" dirty="0"/>
          </a:p>
        </p:txBody>
      </p:sp>
      <p:sp>
        <p:nvSpPr>
          <p:cNvPr id="4" name="Content Placeholder 3">
            <a:extLst>
              <a:ext uri="{FF2B5EF4-FFF2-40B4-BE49-F238E27FC236}">
                <a16:creationId xmlns:a16="http://schemas.microsoft.com/office/drawing/2014/main" id="{0E6754AE-4E53-4DF1-90ED-6106394DE0B5}"/>
              </a:ext>
            </a:extLst>
          </p:cNvPr>
          <p:cNvSpPr>
            <a:spLocks noGrp="1"/>
          </p:cNvSpPr>
          <p:nvPr>
            <p:ph idx="1"/>
          </p:nvPr>
        </p:nvSpPr>
        <p:spPr>
          <a:xfrm>
            <a:off x="913795" y="2076450"/>
            <a:ext cx="10353762" cy="3854624"/>
          </a:xfrm>
        </p:spPr>
        <p:txBody>
          <a:bodyPr>
            <a:normAutofit fontScale="92500" lnSpcReduction="20000"/>
          </a:bodyPr>
          <a:lstStyle/>
          <a:p>
            <a:r>
              <a:rPr lang="en-US" dirty="0"/>
              <a:t>Number of accidents is directly related to the density of the populations. With more accidents happening in the most densely populated states. These tend to be medium and moderate severity for the vast majority. </a:t>
            </a:r>
          </a:p>
          <a:p>
            <a:r>
              <a:rPr lang="en-US" dirty="0"/>
              <a:t>These tend to occur mostly during rush hours with a notorious peak in number of accidents during those hours, for some cities with more traffic this peak is more obvious. </a:t>
            </a:r>
          </a:p>
          <a:p>
            <a:r>
              <a:rPr lang="en-US" dirty="0"/>
              <a:t>Severe weather could be causing approximately 13% of accidents in the US, although wet road accidents are not directly studied during this analysis.</a:t>
            </a:r>
          </a:p>
          <a:p>
            <a:r>
              <a:rPr lang="en-US" dirty="0"/>
              <a:t> This is further demonstrated with the correlation analysis that shows a correlation between humidity and number of accidents. </a:t>
            </a:r>
          </a:p>
          <a:p>
            <a:r>
              <a:rPr lang="en-US" dirty="0"/>
              <a:t>In general, human factors remain a more relevant cause of accidents for the database that is increased by the traffic density in cities, months and hours respectively. </a:t>
            </a:r>
          </a:p>
        </p:txBody>
      </p:sp>
    </p:spTree>
    <p:extLst>
      <p:ext uri="{BB962C8B-B14F-4D97-AF65-F5344CB8AC3E}">
        <p14:creationId xmlns:p14="http://schemas.microsoft.com/office/powerpoint/2010/main" val="4736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26B1-E318-4340-B978-9A431491E9CF}"/>
              </a:ext>
            </a:extLst>
          </p:cNvPr>
          <p:cNvSpPr>
            <a:spLocks noGrp="1"/>
          </p:cNvSpPr>
          <p:nvPr>
            <p:ph type="title"/>
          </p:nvPr>
        </p:nvSpPr>
        <p:spPr/>
        <p:txBody>
          <a:bodyPr/>
          <a:lstStyle/>
          <a:p>
            <a:r>
              <a:rPr lang="en-US" dirty="0"/>
              <a:t>For Further Analysis</a:t>
            </a:r>
          </a:p>
        </p:txBody>
      </p:sp>
      <p:sp>
        <p:nvSpPr>
          <p:cNvPr id="3" name="Content Placeholder 2">
            <a:extLst>
              <a:ext uri="{FF2B5EF4-FFF2-40B4-BE49-F238E27FC236}">
                <a16:creationId xmlns:a16="http://schemas.microsoft.com/office/drawing/2014/main" id="{B2EDF680-615F-437B-A8C4-58A175CD3C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700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8729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Data Introduction</a:t>
            </a:r>
          </a:p>
          <a:p>
            <a:pPr marL="36900" lvl="0" indent="0">
              <a:buNone/>
            </a:pPr>
            <a:r>
              <a:rPr lang="en-US" sz="2400" dirty="0"/>
              <a:t>Initial Questions</a:t>
            </a:r>
          </a:p>
          <a:p>
            <a:pPr marL="36900" lvl="0" indent="0">
              <a:buNone/>
            </a:pPr>
            <a:r>
              <a:rPr lang="en-US" sz="2400" dirty="0"/>
              <a:t>Data cleaning process</a:t>
            </a:r>
          </a:p>
          <a:p>
            <a:pPr marL="36900" lvl="0" indent="0">
              <a:buNone/>
            </a:pPr>
            <a:r>
              <a:rPr lang="en-US" sz="2400" dirty="0"/>
              <a:t>Results Presentation</a:t>
            </a:r>
          </a:p>
          <a:p>
            <a:pPr marL="36900" lvl="0" indent="0">
              <a:buNone/>
            </a:pPr>
            <a:r>
              <a:rPr lang="en-US" sz="2400" dirty="0"/>
              <a:t>Conclusions</a:t>
            </a:r>
          </a:p>
          <a:p>
            <a:pPr marL="36900" lvl="0" indent="0">
              <a:buNone/>
            </a:pPr>
            <a:r>
              <a:rPr lang="en-US" sz="2400" dirty="0"/>
              <a:t>For further analysis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B813-D285-464A-BEE0-B54E7C3EFE23}"/>
              </a:ext>
            </a:extLst>
          </p:cNvPr>
          <p:cNvSpPr>
            <a:spLocks noGrp="1"/>
          </p:cNvSpPr>
          <p:nvPr>
            <p:ph type="title"/>
          </p:nvPr>
        </p:nvSpPr>
        <p:spPr>
          <a:xfrm>
            <a:off x="913795" y="274045"/>
            <a:ext cx="10353762" cy="1103063"/>
          </a:xfrm>
        </p:spPr>
        <p:txBody>
          <a:bodyPr/>
          <a:lstStyle/>
          <a:p>
            <a:r>
              <a:rPr lang="en-US"/>
              <a:t>Dataset: U.S. Traffic Accidents</a:t>
            </a:r>
            <a:endParaRPr lang="en-US" dirty="0"/>
          </a:p>
        </p:txBody>
      </p:sp>
      <p:sp>
        <p:nvSpPr>
          <p:cNvPr id="3" name="Content Placeholder 2">
            <a:extLst>
              <a:ext uri="{FF2B5EF4-FFF2-40B4-BE49-F238E27FC236}">
                <a16:creationId xmlns:a16="http://schemas.microsoft.com/office/drawing/2014/main" id="{E793C95A-C4EC-4038-B132-AF51CAEE8EC8}"/>
              </a:ext>
            </a:extLst>
          </p:cNvPr>
          <p:cNvSpPr>
            <a:spLocks noGrp="1"/>
          </p:cNvSpPr>
          <p:nvPr>
            <p:ph idx="1"/>
          </p:nvPr>
        </p:nvSpPr>
        <p:spPr>
          <a:xfrm>
            <a:off x="913795" y="1377109"/>
            <a:ext cx="10353762" cy="5069596"/>
          </a:xfrm>
        </p:spPr>
        <p:txBody>
          <a:bodyPr>
            <a:normAutofit/>
          </a:bodyPr>
          <a:lstStyle/>
          <a:p>
            <a:r>
              <a:rPr lang="en-US" dirty="0"/>
              <a:t>We explored data on U.S. accidents from 2016 to 2020 with approximately 3 million recorded accidents. The dataset includes accidents in the 49 contiguous states. </a:t>
            </a:r>
          </a:p>
          <a:p>
            <a:r>
              <a:rPr lang="en-US" dirty="0"/>
              <a:t>The dataset was collected in real time and includes factors associated with the accidents, such as location, time, weather conditions and severity of accidents, among others.</a:t>
            </a:r>
          </a:p>
          <a:p>
            <a:r>
              <a:rPr lang="en-US" dirty="0"/>
              <a:t>In our analyses, we focused primarily on the recorded accidents within the past three years (from December 2016 to December 2019).</a:t>
            </a:r>
          </a:p>
          <a:p>
            <a:pPr fontAlgn="base"/>
            <a:r>
              <a:rPr lang="en-US" dirty="0">
                <a:effectLst/>
              </a:rPr>
              <a:t>Citations: </a:t>
            </a:r>
          </a:p>
          <a:p>
            <a:pPr lvl="1" fontAlgn="base"/>
            <a:r>
              <a:rPr lang="en-US" sz="1200" dirty="0">
                <a:effectLst/>
              </a:rPr>
              <a:t>Moosavi, Sobhan, Mohammad Hossein Samavatian, Srinivasan Parthasarathy, and Rajiv Ramnath. “</a:t>
            </a:r>
            <a:r>
              <a:rPr lang="en-US" sz="1200" dirty="0">
                <a:effectLst/>
                <a:hlinkClick r:id="rId2"/>
              </a:rPr>
              <a:t>A Countrywide Traffic Accident Dataset</a:t>
            </a:r>
            <a:r>
              <a:rPr lang="en-US" sz="1200" dirty="0">
                <a:effectLst/>
              </a:rPr>
              <a:t>.”, 2019.</a:t>
            </a:r>
          </a:p>
          <a:p>
            <a:pPr lvl="1" fontAlgn="base"/>
            <a:r>
              <a:rPr lang="en-US" sz="1200" dirty="0">
                <a:effectLst/>
              </a:rPr>
              <a:t>Moosavi, Sobhan, Mohammad Hossein Samavatian, Srinivasan Parthasarathy, Radu Teodorescu, and Rajiv Ramnath. </a:t>
            </a:r>
            <a:r>
              <a:rPr lang="en-US" sz="1200" dirty="0">
                <a:effectLst/>
                <a:hlinkClick r:id="rId3"/>
              </a:rPr>
              <a:t>"Accident Risk Prediction based on Heterogeneous Sparse Data: New Dataset and Insights."</a:t>
            </a:r>
            <a:r>
              <a:rPr lang="en-US" sz="1200" dirty="0">
                <a:effectLst/>
              </a:rPr>
              <a:t> In proceedings of the 27th ACM SIGSPATIAL International Conference on Advances in Geographic Information Systems, ACM, 2019.</a:t>
            </a:r>
          </a:p>
          <a:p>
            <a:endParaRPr lang="en-US" dirty="0"/>
          </a:p>
          <a:p>
            <a:endParaRPr lang="en-US" dirty="0"/>
          </a:p>
        </p:txBody>
      </p:sp>
    </p:spTree>
    <p:extLst>
      <p:ext uri="{BB962C8B-B14F-4D97-AF65-F5344CB8AC3E}">
        <p14:creationId xmlns:p14="http://schemas.microsoft.com/office/powerpoint/2010/main" val="384715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11E9-FA16-3443-9685-8D1B8C40AD74}"/>
              </a:ext>
            </a:extLst>
          </p:cNvPr>
          <p:cNvSpPr>
            <a:spLocks noGrp="1"/>
          </p:cNvSpPr>
          <p:nvPr>
            <p:ph type="title"/>
          </p:nvPr>
        </p:nvSpPr>
        <p:spPr/>
        <p:txBody>
          <a:bodyPr/>
          <a:lstStyle/>
          <a:p>
            <a:r>
              <a:rPr lang="en-US" dirty="0"/>
              <a:t>Initial Questions</a:t>
            </a:r>
          </a:p>
        </p:txBody>
      </p:sp>
      <p:sp>
        <p:nvSpPr>
          <p:cNvPr id="3" name="Content Placeholder 2">
            <a:extLst>
              <a:ext uri="{FF2B5EF4-FFF2-40B4-BE49-F238E27FC236}">
                <a16:creationId xmlns:a16="http://schemas.microsoft.com/office/drawing/2014/main" id="{C046C949-F1C1-424C-904F-91DB73C40428}"/>
              </a:ext>
            </a:extLst>
          </p:cNvPr>
          <p:cNvSpPr>
            <a:spLocks noGrp="1"/>
          </p:cNvSpPr>
          <p:nvPr>
            <p:ph idx="1"/>
          </p:nvPr>
        </p:nvSpPr>
        <p:spPr/>
        <p:txBody>
          <a:bodyPr>
            <a:normAutofit lnSpcReduction="10000"/>
          </a:bodyPr>
          <a:lstStyle/>
          <a:p>
            <a:r>
              <a:rPr lang="en-US" strike="sngStrike" dirty="0"/>
              <a:t>What are the major causes of accidents?</a:t>
            </a:r>
          </a:p>
          <a:p>
            <a:r>
              <a:rPr lang="en-US" dirty="0"/>
              <a:t>How severe* are the accidents in terms of traffic disturbance?</a:t>
            </a:r>
          </a:p>
          <a:p>
            <a:r>
              <a:rPr lang="en-US" strike="sngStrike" dirty="0"/>
              <a:t>Do accidents occur more in certain states? </a:t>
            </a:r>
            <a:r>
              <a:rPr lang="en-US" dirty="0"/>
              <a:t>What states have the most accidents/least accidents? What about cities? Does population density factor in?</a:t>
            </a:r>
          </a:p>
          <a:p>
            <a:r>
              <a:rPr lang="en-US" dirty="0"/>
              <a:t>Does time play a role? Across the year, seasons, months, days, or hours? If so, to what extent?</a:t>
            </a:r>
          </a:p>
          <a:p>
            <a:r>
              <a:rPr lang="en-US" dirty="0"/>
              <a:t>Does weather play a role? If so, to what extent? What other environmental factors contribute to accidents?</a:t>
            </a:r>
          </a:p>
          <a:p>
            <a:endParaRPr lang="en-US" dirty="0"/>
          </a:p>
        </p:txBody>
      </p:sp>
    </p:spTree>
    <p:extLst>
      <p:ext uri="{BB962C8B-B14F-4D97-AF65-F5344CB8AC3E}">
        <p14:creationId xmlns:p14="http://schemas.microsoft.com/office/powerpoint/2010/main" val="417565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3569-CC78-224B-8D02-5879257DD641}"/>
              </a:ext>
            </a:extLst>
          </p:cNvPr>
          <p:cNvSpPr>
            <a:spLocks noGrp="1"/>
          </p:cNvSpPr>
          <p:nvPr>
            <p:ph type="title"/>
          </p:nvPr>
        </p:nvSpPr>
        <p:spPr>
          <a:xfrm>
            <a:off x="913795" y="334178"/>
            <a:ext cx="10353762" cy="1109032"/>
          </a:xfrm>
        </p:spPr>
        <p:txBody>
          <a:bodyPr/>
          <a:lstStyle/>
          <a:p>
            <a:r>
              <a:rPr lang="en-US" dirty="0"/>
              <a:t>Data-Cleaning Process</a:t>
            </a:r>
          </a:p>
        </p:txBody>
      </p:sp>
      <p:sp>
        <p:nvSpPr>
          <p:cNvPr id="3" name="Content Placeholder 2">
            <a:extLst>
              <a:ext uri="{FF2B5EF4-FFF2-40B4-BE49-F238E27FC236}">
                <a16:creationId xmlns:a16="http://schemas.microsoft.com/office/drawing/2014/main" id="{B1FB9C44-EAE1-B049-8336-EAEF21D304C7}"/>
              </a:ext>
            </a:extLst>
          </p:cNvPr>
          <p:cNvSpPr>
            <a:spLocks noGrp="1"/>
          </p:cNvSpPr>
          <p:nvPr>
            <p:ph idx="1"/>
          </p:nvPr>
        </p:nvSpPr>
        <p:spPr>
          <a:xfrm>
            <a:off x="913795" y="1630496"/>
            <a:ext cx="10353762" cy="4653073"/>
          </a:xfrm>
        </p:spPr>
        <p:txBody>
          <a:bodyPr>
            <a:normAutofit/>
          </a:bodyPr>
          <a:lstStyle/>
          <a:p>
            <a:r>
              <a:rPr lang="en-US" dirty="0"/>
              <a:t>We reduced the number of variables to analyze by dropping columns that that either had null values or were not relevant to the questions we wanted to answer.</a:t>
            </a:r>
          </a:p>
          <a:p>
            <a:r>
              <a:rPr lang="en-US" dirty="0"/>
              <a:t>Then we reduced our analysis to the past three recorded years, dropping all of 2016 except for the month of December to account for our Seasons analysis.</a:t>
            </a:r>
          </a:p>
          <a:p>
            <a:r>
              <a:rPr lang="en-US" dirty="0"/>
              <a:t>We grouped seasons into the following categories: Winter (Dec, Jan, Feb); Spring (Mar, Apr, May); Summer (Jun, Jul, Aug); Fall (Sept, Oct, Nov).</a:t>
            </a:r>
          </a:p>
          <a:p>
            <a:r>
              <a:rPr lang="en-US" dirty="0"/>
              <a:t>We simplified time by dropping the minutes and keeping the hours to analyze traffic accidents by hours of the day.</a:t>
            </a:r>
          </a:p>
          <a:p>
            <a:r>
              <a:rPr lang="en-US" dirty="0"/>
              <a:t>We grouped weather conditions into six broad categories: Clear, Rain, Fog, Snow, Sleet, Wind.</a:t>
            </a:r>
          </a:p>
          <a:p>
            <a:endParaRPr lang="en-US" dirty="0"/>
          </a:p>
        </p:txBody>
      </p:sp>
    </p:spTree>
    <p:extLst>
      <p:ext uri="{BB962C8B-B14F-4D97-AF65-F5344CB8AC3E}">
        <p14:creationId xmlns:p14="http://schemas.microsoft.com/office/powerpoint/2010/main" val="33685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598D-76A0-BB44-96C8-7AC09A60D490}"/>
              </a:ext>
            </a:extLst>
          </p:cNvPr>
          <p:cNvSpPr>
            <a:spLocks noGrp="1"/>
          </p:cNvSpPr>
          <p:nvPr>
            <p:ph type="title"/>
          </p:nvPr>
        </p:nvSpPr>
        <p:spPr>
          <a:xfrm>
            <a:off x="919118" y="209863"/>
            <a:ext cx="10353762" cy="1079291"/>
          </a:xfrm>
        </p:spPr>
        <p:txBody>
          <a:bodyPr/>
          <a:lstStyle/>
          <a:p>
            <a:r>
              <a:rPr lang="en-US" dirty="0"/>
              <a:t>Traffic Accidents and Severity</a:t>
            </a:r>
          </a:p>
        </p:txBody>
      </p:sp>
      <p:pic>
        <p:nvPicPr>
          <p:cNvPr id="5" name="Content Placeholder 4" descr="A screenshot of a cell phone&#10;&#10;Description automatically generated">
            <a:extLst>
              <a:ext uri="{FF2B5EF4-FFF2-40B4-BE49-F238E27FC236}">
                <a16:creationId xmlns:a16="http://schemas.microsoft.com/office/drawing/2014/main" id="{F3AE91B6-509C-9043-850B-AFFAF093F799}"/>
              </a:ext>
            </a:extLst>
          </p:cNvPr>
          <p:cNvPicPr>
            <a:picLocks noGrp="1" noChangeAspect="1"/>
          </p:cNvPicPr>
          <p:nvPr>
            <p:ph idx="1"/>
          </p:nvPr>
        </p:nvPicPr>
        <p:blipFill>
          <a:blip r:embed="rId2"/>
          <a:stretch>
            <a:fillRect/>
          </a:stretch>
        </p:blipFill>
        <p:spPr>
          <a:xfrm>
            <a:off x="220794" y="1424067"/>
            <a:ext cx="3785016" cy="3028013"/>
          </a:xfrm>
        </p:spPr>
      </p:pic>
      <p:pic>
        <p:nvPicPr>
          <p:cNvPr id="7" name="Picture 6" descr="A screenshot of a cell phone&#10;&#10;Description automatically generated">
            <a:extLst>
              <a:ext uri="{FF2B5EF4-FFF2-40B4-BE49-F238E27FC236}">
                <a16:creationId xmlns:a16="http://schemas.microsoft.com/office/drawing/2014/main" id="{99B1BCCC-8ADD-2B4B-9E67-6A303918D3E9}"/>
              </a:ext>
            </a:extLst>
          </p:cNvPr>
          <p:cNvPicPr>
            <a:picLocks noChangeAspect="1"/>
          </p:cNvPicPr>
          <p:nvPr/>
        </p:nvPicPr>
        <p:blipFill>
          <a:blip r:embed="rId3"/>
          <a:stretch>
            <a:fillRect/>
          </a:stretch>
        </p:blipFill>
        <p:spPr>
          <a:xfrm>
            <a:off x="4203491" y="1424067"/>
            <a:ext cx="3785017" cy="3028013"/>
          </a:xfrm>
          <a:prstGeom prst="rect">
            <a:avLst/>
          </a:prstGeom>
        </p:spPr>
      </p:pic>
      <p:pic>
        <p:nvPicPr>
          <p:cNvPr id="9" name="Picture 8" descr="A close up of a logo&#10;&#10;Description automatically generated">
            <a:extLst>
              <a:ext uri="{FF2B5EF4-FFF2-40B4-BE49-F238E27FC236}">
                <a16:creationId xmlns:a16="http://schemas.microsoft.com/office/drawing/2014/main" id="{AA9D3A27-18E4-A042-A9B9-A30B6B3C024B}"/>
              </a:ext>
            </a:extLst>
          </p:cNvPr>
          <p:cNvPicPr>
            <a:picLocks noChangeAspect="1"/>
          </p:cNvPicPr>
          <p:nvPr/>
        </p:nvPicPr>
        <p:blipFill>
          <a:blip r:embed="rId4"/>
          <a:stretch>
            <a:fillRect/>
          </a:stretch>
        </p:blipFill>
        <p:spPr>
          <a:xfrm>
            <a:off x="8186191" y="1424067"/>
            <a:ext cx="3785016" cy="3028013"/>
          </a:xfrm>
          <a:prstGeom prst="rect">
            <a:avLst/>
          </a:prstGeom>
        </p:spPr>
      </p:pic>
      <p:sp>
        <p:nvSpPr>
          <p:cNvPr id="3" name="TextBox 2">
            <a:extLst>
              <a:ext uri="{FF2B5EF4-FFF2-40B4-BE49-F238E27FC236}">
                <a16:creationId xmlns:a16="http://schemas.microsoft.com/office/drawing/2014/main" id="{1AE7D315-1E74-384F-AEFC-5DC0FE10B181}"/>
              </a:ext>
            </a:extLst>
          </p:cNvPr>
          <p:cNvSpPr txBox="1"/>
          <p:nvPr/>
        </p:nvSpPr>
        <p:spPr>
          <a:xfrm>
            <a:off x="220794" y="4671152"/>
            <a:ext cx="3785016" cy="923330"/>
          </a:xfrm>
          <a:prstGeom prst="rect">
            <a:avLst/>
          </a:prstGeom>
          <a:noFill/>
        </p:spPr>
        <p:txBody>
          <a:bodyPr wrap="square" rtlCol="0">
            <a:spAutoFit/>
          </a:bodyPr>
          <a:lstStyle/>
          <a:p>
            <a:r>
              <a:rPr lang="en-US" dirty="0"/>
              <a:t>In general, we saw a steady increase in the number of accidents per year countrywide. </a:t>
            </a:r>
          </a:p>
        </p:txBody>
      </p:sp>
      <p:sp>
        <p:nvSpPr>
          <p:cNvPr id="10" name="TextBox 9">
            <a:extLst>
              <a:ext uri="{FF2B5EF4-FFF2-40B4-BE49-F238E27FC236}">
                <a16:creationId xmlns:a16="http://schemas.microsoft.com/office/drawing/2014/main" id="{5C2117A5-0E89-0746-BC8C-AE1B2CCA6DB9}"/>
              </a:ext>
            </a:extLst>
          </p:cNvPr>
          <p:cNvSpPr txBox="1"/>
          <p:nvPr/>
        </p:nvSpPr>
        <p:spPr>
          <a:xfrm>
            <a:off x="4203492" y="4671152"/>
            <a:ext cx="3785016" cy="2031325"/>
          </a:xfrm>
          <a:prstGeom prst="rect">
            <a:avLst/>
          </a:prstGeom>
          <a:noFill/>
        </p:spPr>
        <p:txBody>
          <a:bodyPr wrap="square" rtlCol="0">
            <a:spAutoFit/>
          </a:bodyPr>
          <a:lstStyle/>
          <a:p>
            <a:r>
              <a:rPr lang="en-US" dirty="0"/>
              <a:t>Next, we looked into the severity of all accidents. </a:t>
            </a:r>
          </a:p>
          <a:p>
            <a:r>
              <a:rPr lang="en-US" dirty="0"/>
              <a:t>Note: Severity level =  impact on traffic; a number between 1 and 4, where 1 indicates the least impact on traffic (i.e., short delay and 4 indicates high impact on traffic).</a:t>
            </a:r>
          </a:p>
        </p:txBody>
      </p:sp>
      <p:sp>
        <p:nvSpPr>
          <p:cNvPr id="11" name="TextBox 10">
            <a:extLst>
              <a:ext uri="{FF2B5EF4-FFF2-40B4-BE49-F238E27FC236}">
                <a16:creationId xmlns:a16="http://schemas.microsoft.com/office/drawing/2014/main" id="{0A82D4FF-6B9A-6E49-8BFB-3341D15CD2B5}"/>
              </a:ext>
            </a:extLst>
          </p:cNvPr>
          <p:cNvSpPr txBox="1"/>
          <p:nvPr/>
        </p:nvSpPr>
        <p:spPr>
          <a:xfrm>
            <a:off x="8186191" y="4671152"/>
            <a:ext cx="3785016" cy="1200329"/>
          </a:xfrm>
          <a:prstGeom prst="rect">
            <a:avLst/>
          </a:prstGeom>
          <a:noFill/>
        </p:spPr>
        <p:txBody>
          <a:bodyPr wrap="square" rtlCol="0">
            <a:spAutoFit/>
          </a:bodyPr>
          <a:lstStyle/>
          <a:p>
            <a:r>
              <a:rPr lang="en-US" dirty="0"/>
              <a:t>As shown, most accidents fall into moderate to slightly high impact on traffic, with most accidents (67%) falling into severity level 2.</a:t>
            </a:r>
          </a:p>
        </p:txBody>
      </p:sp>
    </p:spTree>
    <p:extLst>
      <p:ext uri="{BB962C8B-B14F-4D97-AF65-F5344CB8AC3E}">
        <p14:creationId xmlns:p14="http://schemas.microsoft.com/office/powerpoint/2010/main" val="8064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3178-CA0A-D941-A09F-20361490E87E}"/>
              </a:ext>
            </a:extLst>
          </p:cNvPr>
          <p:cNvSpPr>
            <a:spLocks noGrp="1"/>
          </p:cNvSpPr>
          <p:nvPr>
            <p:ph type="title"/>
          </p:nvPr>
        </p:nvSpPr>
        <p:spPr>
          <a:xfrm>
            <a:off x="919119" y="159895"/>
            <a:ext cx="10353762" cy="1257300"/>
          </a:xfrm>
        </p:spPr>
        <p:txBody>
          <a:bodyPr/>
          <a:lstStyle/>
          <a:p>
            <a:r>
              <a:rPr lang="en-US" dirty="0"/>
              <a:t>Traffic Accidents Across States and Cities</a:t>
            </a:r>
          </a:p>
        </p:txBody>
      </p:sp>
      <p:pic>
        <p:nvPicPr>
          <p:cNvPr id="5" name="Content Placeholder 4" descr="A screenshot of a social media post&#10;&#10;Description automatically generated">
            <a:extLst>
              <a:ext uri="{FF2B5EF4-FFF2-40B4-BE49-F238E27FC236}">
                <a16:creationId xmlns:a16="http://schemas.microsoft.com/office/drawing/2014/main" id="{E1111EBE-2EEE-8E45-A803-AE76DC479DDF}"/>
              </a:ext>
            </a:extLst>
          </p:cNvPr>
          <p:cNvPicPr>
            <a:picLocks noGrp="1" noChangeAspect="1"/>
          </p:cNvPicPr>
          <p:nvPr>
            <p:ph idx="1"/>
          </p:nvPr>
        </p:nvPicPr>
        <p:blipFill>
          <a:blip r:embed="rId2"/>
          <a:stretch>
            <a:fillRect/>
          </a:stretch>
        </p:blipFill>
        <p:spPr>
          <a:xfrm>
            <a:off x="3704218" y="1222324"/>
            <a:ext cx="7896749" cy="2525218"/>
          </a:xfrm>
        </p:spPr>
      </p:pic>
      <p:pic>
        <p:nvPicPr>
          <p:cNvPr id="7" name="Picture 6" descr="A screenshot of a social media post&#10;&#10;Description automatically generated">
            <a:extLst>
              <a:ext uri="{FF2B5EF4-FFF2-40B4-BE49-F238E27FC236}">
                <a16:creationId xmlns:a16="http://schemas.microsoft.com/office/drawing/2014/main" id="{15590CCD-50EE-5441-B2D7-30E79ACEDA1A}"/>
              </a:ext>
            </a:extLst>
          </p:cNvPr>
          <p:cNvPicPr>
            <a:picLocks noChangeAspect="1"/>
          </p:cNvPicPr>
          <p:nvPr/>
        </p:nvPicPr>
        <p:blipFill>
          <a:blip r:embed="rId3"/>
          <a:stretch>
            <a:fillRect/>
          </a:stretch>
        </p:blipFill>
        <p:spPr>
          <a:xfrm>
            <a:off x="3704218" y="3903066"/>
            <a:ext cx="7896749" cy="2525218"/>
          </a:xfrm>
          <a:prstGeom prst="rect">
            <a:avLst/>
          </a:prstGeom>
        </p:spPr>
      </p:pic>
      <p:sp>
        <p:nvSpPr>
          <p:cNvPr id="10" name="Rectangle 9">
            <a:extLst>
              <a:ext uri="{FF2B5EF4-FFF2-40B4-BE49-F238E27FC236}">
                <a16:creationId xmlns:a16="http://schemas.microsoft.com/office/drawing/2014/main" id="{4F126984-AE27-4147-93B2-27FE0D6E045A}"/>
              </a:ext>
            </a:extLst>
          </p:cNvPr>
          <p:cNvSpPr/>
          <p:nvPr/>
        </p:nvSpPr>
        <p:spPr>
          <a:xfrm>
            <a:off x="434196" y="3903066"/>
            <a:ext cx="3118471" cy="1477328"/>
          </a:xfrm>
          <a:prstGeom prst="rect">
            <a:avLst/>
          </a:prstGeom>
        </p:spPr>
        <p:txBody>
          <a:bodyPr wrap="square">
            <a:spAutoFit/>
          </a:bodyPr>
          <a:lstStyle/>
          <a:p>
            <a:r>
              <a:rPr lang="en-US" dirty="0"/>
              <a:t>Interestingly, of the top 10 cities with the most accidents across three years, only one city in California is on the list. Three cities in Texas are on the list. </a:t>
            </a:r>
          </a:p>
        </p:txBody>
      </p:sp>
      <p:sp>
        <p:nvSpPr>
          <p:cNvPr id="13" name="TextBox 12">
            <a:extLst>
              <a:ext uri="{FF2B5EF4-FFF2-40B4-BE49-F238E27FC236}">
                <a16:creationId xmlns:a16="http://schemas.microsoft.com/office/drawing/2014/main" id="{65D09981-4184-B640-BEA4-3B00383B497F}"/>
              </a:ext>
            </a:extLst>
          </p:cNvPr>
          <p:cNvSpPr txBox="1"/>
          <p:nvPr/>
        </p:nvSpPr>
        <p:spPr>
          <a:xfrm>
            <a:off x="434197" y="1467389"/>
            <a:ext cx="3118471" cy="923330"/>
          </a:xfrm>
          <a:prstGeom prst="rect">
            <a:avLst/>
          </a:prstGeom>
          <a:noFill/>
        </p:spPr>
        <p:txBody>
          <a:bodyPr wrap="square" rtlCol="0">
            <a:spAutoFit/>
          </a:bodyPr>
          <a:lstStyle/>
          <a:p>
            <a:r>
              <a:rPr lang="en-US" dirty="0"/>
              <a:t>California surpassed other states significantly in the number of accidents across three years.</a:t>
            </a:r>
          </a:p>
        </p:txBody>
      </p:sp>
    </p:spTree>
    <p:extLst>
      <p:ext uri="{BB962C8B-B14F-4D97-AF65-F5344CB8AC3E}">
        <p14:creationId xmlns:p14="http://schemas.microsoft.com/office/powerpoint/2010/main" val="27620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485B-217A-4561-BBC0-80027F50DE3E}"/>
              </a:ext>
            </a:extLst>
          </p:cNvPr>
          <p:cNvSpPr>
            <a:spLocks noGrp="1"/>
          </p:cNvSpPr>
          <p:nvPr>
            <p:ph type="title"/>
          </p:nvPr>
        </p:nvSpPr>
        <p:spPr/>
        <p:txBody>
          <a:bodyPr>
            <a:normAutofit/>
          </a:bodyPr>
          <a:lstStyle/>
          <a:p>
            <a:r>
              <a:rPr lang="en-US" dirty="0"/>
              <a:t>Traffic Accidents Across the US</a:t>
            </a:r>
          </a:p>
        </p:txBody>
      </p:sp>
      <p:pic>
        <p:nvPicPr>
          <p:cNvPr id="4" name="Content Placeholder 3">
            <a:extLst>
              <a:ext uri="{FF2B5EF4-FFF2-40B4-BE49-F238E27FC236}">
                <a16:creationId xmlns:a16="http://schemas.microsoft.com/office/drawing/2014/main" id="{40C5D980-EAF7-4529-A9B8-310B0CE21A03}"/>
              </a:ext>
            </a:extLst>
          </p:cNvPr>
          <p:cNvPicPr>
            <a:picLocks noGrp="1" noChangeAspect="1"/>
          </p:cNvPicPr>
          <p:nvPr>
            <p:ph idx="1"/>
          </p:nvPr>
        </p:nvPicPr>
        <p:blipFill>
          <a:blip r:embed="rId2"/>
          <a:stretch>
            <a:fillRect/>
          </a:stretch>
        </p:blipFill>
        <p:spPr>
          <a:xfrm>
            <a:off x="1341040" y="1788351"/>
            <a:ext cx="9137138" cy="3714750"/>
          </a:xfrm>
          <a:prstGeom prst="rect">
            <a:avLst/>
          </a:prstGeom>
        </p:spPr>
      </p:pic>
      <p:sp>
        <p:nvSpPr>
          <p:cNvPr id="5" name="TextBox 4">
            <a:extLst>
              <a:ext uri="{FF2B5EF4-FFF2-40B4-BE49-F238E27FC236}">
                <a16:creationId xmlns:a16="http://schemas.microsoft.com/office/drawing/2014/main" id="{80408CBF-FF5E-42E7-94B4-1D0457FD15E8}"/>
              </a:ext>
            </a:extLst>
          </p:cNvPr>
          <p:cNvSpPr txBox="1"/>
          <p:nvPr/>
        </p:nvSpPr>
        <p:spPr>
          <a:xfrm>
            <a:off x="1341040" y="5655501"/>
            <a:ext cx="9081370" cy="369332"/>
          </a:xfrm>
          <a:prstGeom prst="rect">
            <a:avLst/>
          </a:prstGeom>
          <a:noFill/>
        </p:spPr>
        <p:txBody>
          <a:bodyPr wrap="square" rtlCol="0">
            <a:spAutoFit/>
          </a:bodyPr>
          <a:lstStyle/>
          <a:p>
            <a:r>
              <a:rPr lang="en-US" dirty="0"/>
              <a:t>California surpassed other states significantly in the number of accidents across three years.</a:t>
            </a:r>
          </a:p>
        </p:txBody>
      </p:sp>
    </p:spTree>
    <p:extLst>
      <p:ext uri="{BB962C8B-B14F-4D97-AF65-F5344CB8AC3E}">
        <p14:creationId xmlns:p14="http://schemas.microsoft.com/office/powerpoint/2010/main" val="264033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211F-281F-5745-98C8-3FC9DC2C6CB1}"/>
              </a:ext>
            </a:extLst>
          </p:cNvPr>
          <p:cNvSpPr>
            <a:spLocks noGrp="1"/>
          </p:cNvSpPr>
          <p:nvPr>
            <p:ph type="title"/>
          </p:nvPr>
        </p:nvSpPr>
        <p:spPr>
          <a:xfrm>
            <a:off x="919119" y="388634"/>
            <a:ext cx="10353762" cy="1257300"/>
          </a:xfrm>
        </p:spPr>
        <p:txBody>
          <a:bodyPr/>
          <a:lstStyle/>
          <a:p>
            <a:r>
              <a:rPr lang="en-US" dirty="0"/>
              <a:t>Traffic Accidents vs Population Density</a:t>
            </a:r>
          </a:p>
        </p:txBody>
      </p:sp>
      <p:pic>
        <p:nvPicPr>
          <p:cNvPr id="5" name="Content Placeholder 4" descr="A screenshot of a social media post&#10;&#10;Description automatically generated">
            <a:extLst>
              <a:ext uri="{FF2B5EF4-FFF2-40B4-BE49-F238E27FC236}">
                <a16:creationId xmlns:a16="http://schemas.microsoft.com/office/drawing/2014/main" id="{0F4298C9-2272-924C-B7C8-FCB39129032A}"/>
              </a:ext>
            </a:extLst>
          </p:cNvPr>
          <p:cNvPicPr>
            <a:picLocks noGrp="1" noChangeAspect="1"/>
          </p:cNvPicPr>
          <p:nvPr>
            <p:ph idx="1"/>
          </p:nvPr>
        </p:nvPicPr>
        <p:blipFill>
          <a:blip r:embed="rId2"/>
          <a:stretch>
            <a:fillRect/>
          </a:stretch>
        </p:blipFill>
        <p:spPr>
          <a:xfrm>
            <a:off x="379145" y="1645934"/>
            <a:ext cx="5506993" cy="3304196"/>
          </a:xfrm>
        </p:spPr>
      </p:pic>
      <p:pic>
        <p:nvPicPr>
          <p:cNvPr id="7" name="Picture 6" descr="A screenshot of a social media post&#10;&#10;Description automatically generated">
            <a:extLst>
              <a:ext uri="{FF2B5EF4-FFF2-40B4-BE49-F238E27FC236}">
                <a16:creationId xmlns:a16="http://schemas.microsoft.com/office/drawing/2014/main" id="{EEF4A977-330B-3C43-8775-D942F38F12A3}"/>
              </a:ext>
            </a:extLst>
          </p:cNvPr>
          <p:cNvPicPr>
            <a:picLocks noChangeAspect="1"/>
          </p:cNvPicPr>
          <p:nvPr/>
        </p:nvPicPr>
        <p:blipFill>
          <a:blip r:embed="rId3"/>
          <a:stretch>
            <a:fillRect/>
          </a:stretch>
        </p:blipFill>
        <p:spPr>
          <a:xfrm>
            <a:off x="6305864" y="1645934"/>
            <a:ext cx="5506994" cy="3304196"/>
          </a:xfrm>
          <a:prstGeom prst="rect">
            <a:avLst/>
          </a:prstGeom>
        </p:spPr>
      </p:pic>
      <p:sp>
        <p:nvSpPr>
          <p:cNvPr id="8" name="TextBox 7">
            <a:extLst>
              <a:ext uri="{FF2B5EF4-FFF2-40B4-BE49-F238E27FC236}">
                <a16:creationId xmlns:a16="http://schemas.microsoft.com/office/drawing/2014/main" id="{F43B374F-5FE3-B348-B994-AEC9F6903685}"/>
              </a:ext>
            </a:extLst>
          </p:cNvPr>
          <p:cNvSpPr txBox="1"/>
          <p:nvPr/>
        </p:nvSpPr>
        <p:spPr>
          <a:xfrm>
            <a:off x="379145" y="5212066"/>
            <a:ext cx="5506993" cy="646331"/>
          </a:xfrm>
          <a:prstGeom prst="rect">
            <a:avLst/>
          </a:prstGeom>
          <a:noFill/>
        </p:spPr>
        <p:txBody>
          <a:bodyPr wrap="square" rtlCol="0">
            <a:spAutoFit/>
          </a:bodyPr>
          <a:lstStyle/>
          <a:p>
            <a:r>
              <a:rPr lang="en-US" dirty="0"/>
              <a:t>States with a higher population density also had higher rates of accidents. </a:t>
            </a:r>
          </a:p>
        </p:txBody>
      </p:sp>
      <p:sp>
        <p:nvSpPr>
          <p:cNvPr id="9" name="TextBox 8">
            <a:extLst>
              <a:ext uri="{FF2B5EF4-FFF2-40B4-BE49-F238E27FC236}">
                <a16:creationId xmlns:a16="http://schemas.microsoft.com/office/drawing/2014/main" id="{B4BEDE2A-43D7-8544-8FC3-5702DBF31AA0}"/>
              </a:ext>
            </a:extLst>
          </p:cNvPr>
          <p:cNvSpPr txBox="1"/>
          <p:nvPr/>
        </p:nvSpPr>
        <p:spPr>
          <a:xfrm>
            <a:off x="6305863" y="5212064"/>
            <a:ext cx="5506991" cy="1200329"/>
          </a:xfrm>
          <a:prstGeom prst="rect">
            <a:avLst/>
          </a:prstGeom>
          <a:noFill/>
        </p:spPr>
        <p:txBody>
          <a:bodyPr wrap="square" rtlCol="0">
            <a:spAutoFit/>
          </a:bodyPr>
          <a:lstStyle/>
          <a:p>
            <a:r>
              <a:rPr lang="en-US" dirty="0"/>
              <a:t>Looking further into the most populous state, California, which happens to have the highest rate of accidents, we saw that counties with higher population densities also had higher rates of accidents. </a:t>
            </a:r>
          </a:p>
        </p:txBody>
      </p:sp>
    </p:spTree>
    <p:extLst>
      <p:ext uri="{BB962C8B-B14F-4D97-AF65-F5344CB8AC3E}">
        <p14:creationId xmlns:p14="http://schemas.microsoft.com/office/powerpoint/2010/main" val="73915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Widescreen</PresentationFormat>
  <Paragraphs>67</Paragraphs>
  <Slides>15</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Goudy Old Style</vt:lpstr>
      <vt:lpstr>Wingdings 2</vt:lpstr>
      <vt:lpstr>SlateVTI</vt:lpstr>
      <vt:lpstr>Analysis of US Traffic Accidents from Dec 2016 – Dec 2019</vt:lpstr>
      <vt:lpstr>Index </vt:lpstr>
      <vt:lpstr>Dataset: U.S. Traffic Accidents</vt:lpstr>
      <vt:lpstr>Initial Questions</vt:lpstr>
      <vt:lpstr>Data-Cleaning Process</vt:lpstr>
      <vt:lpstr>Traffic Accidents and Severity</vt:lpstr>
      <vt:lpstr>Traffic Accidents Across States and Cities</vt:lpstr>
      <vt:lpstr>Traffic Accidents Across the US</vt:lpstr>
      <vt:lpstr>Traffic Accidents vs Population Density</vt:lpstr>
      <vt:lpstr>Time Analysis: Number of accidents throughout the year</vt:lpstr>
      <vt:lpstr>Time Analysis: What time of the day do accidents occur most?</vt:lpstr>
      <vt:lpstr>Weather Analysis</vt:lpstr>
      <vt:lpstr>Weather Factors on Traffic Accidents</vt:lpstr>
      <vt:lpstr>Conclusions</vt:lpstr>
      <vt:lpstr>For Further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2020-06-29T00:30:19Z</dcterms:created>
  <dcterms:modified xsi:type="dcterms:W3CDTF">2020-06-29T00:48:22Z</dcterms:modified>
</cp:coreProperties>
</file>