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3" r:id="rId9"/>
    <p:sldId id="264" r:id="rId10"/>
    <p:sldId id="266" r:id="rId11"/>
    <p:sldId id="268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552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5633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28ADFE-2F85-45A2-B1C9-161DC1FDAE36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D10F94A-0053-4E6A-B4BD-F0A0058CB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BDA3-89F5-4386-90F8-FD8F5DC8DA59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8848-EDB6-470D-BE26-70BDACF3A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4503-2597-4BE6-B43D-BE60EC41B5E7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6DC04-5AC1-4AEC-98F2-5E3ED389F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85F1-9900-4369-9960-20B6C1757D69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08E-FAED-4007-9CA9-AA2BBAD248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CE6BD-F07E-499D-B16D-352998E99D27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650E5-5D36-45C9-A0E3-447DD1E0DA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964FE-FD26-4BAF-9D36-C2F99DBE60EC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621D-35DB-49E3-B0A0-23AFDDF76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B1673-70B3-4A8E-9CA5-A93E3F6D1A93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DAB82-568F-4742-A2C8-68E32C33F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2E250-711D-45A2-8E97-542788692D9A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6B9FE-1AB1-4ADC-BDA9-3E6258F62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3BFDD-8A54-47E9-B451-38DA8F607208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E68BF-88A0-4830-9E1E-FE82F1AB6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1541D-764B-47C9-9DDC-5F3CCB5F9B17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BAD48-38B1-4D62-BC29-859500F7F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57FF6-DCED-47F8-A91F-17A061B665A4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2092E-2A6B-4448-9EA3-26BF0C48BF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AD386-0362-4A8F-BC68-CECC5F827448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E7A79-AE25-436A-9504-7197E0463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C999E0-0DCB-4D32-8054-42626DD4E3E5}" type="datetimeFigureOut">
              <a:rPr lang="zh-CN" altLang="en-US"/>
              <a:pPr>
                <a:defRPr/>
              </a:pPr>
              <a:t>2017/5/14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DFD6EA-D8B9-4FF0-A2D9-3A489C42B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48" y="2357432"/>
            <a:ext cx="485775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smtClean="0">
                <a:latin typeface="Adobe 黑体 Std R" pitchFamily="34" charset="-122"/>
                <a:ea typeface="Adobe 黑体 Std R" pitchFamily="34" charset="-122"/>
              </a:rPr>
              <a:t>毕业论文</a:t>
            </a:r>
            <a:r>
              <a:rPr lang="en-US" altLang="zh-CN" sz="4400" smtClean="0">
                <a:latin typeface="Adobe 黑体 Std R" pitchFamily="34" charset="-122"/>
                <a:ea typeface="Adobe 黑体 Std R" pitchFamily="34" charset="-122"/>
              </a:rPr>
              <a:t>PPT</a:t>
            </a:r>
            <a:r>
              <a:rPr lang="zh-CN" altLang="en-US" sz="4400" smtClean="0">
                <a:latin typeface="Adobe 黑体 Std R" pitchFamily="34" charset="-122"/>
                <a:ea typeface="Adobe 黑体 Std R" pitchFamily="34" charset="-122"/>
              </a:rPr>
              <a:t>演示</a:t>
            </a:r>
            <a:endParaRPr lang="zh-CN" altLang="en-US" sz="440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sz="11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导师：李洪波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学生：李巧娜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学号：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20132213981</a:t>
            </a: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学院：信息与电气工程学院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专业：信息管理与信息系统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班级：</a:t>
            </a:r>
            <a:r>
              <a:rPr lang="en-US" altLang="zh-CN" sz="2800" smtClean="0">
                <a:latin typeface="华文楷体" pitchFamily="2" charset="-122"/>
                <a:ea typeface="华文楷体" pitchFamily="2" charset="-122"/>
              </a:rPr>
              <a:t>1301</a:t>
            </a:r>
            <a:r>
              <a:rPr lang="zh-CN" altLang="en-US" sz="2800" smtClean="0">
                <a:latin typeface="华文楷体" pitchFamily="2" charset="-122"/>
                <a:ea typeface="华文楷体" pitchFamily="2" charset="-122"/>
              </a:rPr>
              <a:t>班</a:t>
            </a:r>
            <a:endParaRPr lang="en-US" altLang="zh-CN" sz="280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71438" y="6500814"/>
            <a:ext cx="7358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000" kern="1500" spc="15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4348" y="3143249"/>
            <a:ext cx="46434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2381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2" name="图片 16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9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图片 21" descr="5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图片 20" descr="4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图片 18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图片 17" descr="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813" y="1643063"/>
            <a:ext cx="7834312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图片 15" descr="1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矩形 8"/>
          <p:cNvSpPr>
            <a:spLocks noChangeArrowheads="1"/>
          </p:cNvSpPr>
          <p:nvPr/>
        </p:nvSpPr>
        <p:spPr bwMode="auto">
          <a:xfrm>
            <a:off x="1285852" y="2000241"/>
            <a:ext cx="24929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做系统之前充分了解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各功能，规划好各个页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面之间的交互关系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7" name="矩形 9"/>
          <p:cNvSpPr>
            <a:spLocks noChangeArrowheads="1"/>
          </p:cNvSpPr>
          <p:nvPr/>
        </p:nvSpPr>
        <p:spPr bwMode="auto">
          <a:xfrm>
            <a:off x="6072198" y="4143380"/>
            <a:ext cx="223651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及时做好备份，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若用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每完善一个功能即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提交或保存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8" name="矩形 3"/>
          <p:cNvSpPr>
            <a:spLocks noChangeArrowheads="1"/>
          </p:cNvSpPr>
          <p:nvPr/>
        </p:nvSpPr>
        <p:spPr bwMode="auto">
          <a:xfrm>
            <a:off x="2" y="142852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9" name="矩形 6"/>
          <p:cNvSpPr>
            <a:spLocks noChangeArrowheads="1"/>
          </p:cNvSpPr>
          <p:nvPr/>
        </p:nvSpPr>
        <p:spPr bwMode="auto">
          <a:xfrm>
            <a:off x="5857884" y="2000241"/>
            <a:ext cx="22860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代码要精简，修改某   一处之后及时删除无用代码，避免后期代冗余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679425" y="392092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矩形 22"/>
          <p:cNvSpPr>
            <a:spLocks noChangeArrowheads="1"/>
          </p:cNvSpPr>
          <p:nvPr/>
        </p:nvSpPr>
        <p:spPr bwMode="auto">
          <a:xfrm>
            <a:off x="1357292" y="4071941"/>
            <a:ext cx="18004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对于每个解决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问题的方法及时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做笔记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乘号 15"/>
          <p:cNvSpPr/>
          <p:nvPr/>
        </p:nvSpPr>
        <p:spPr>
          <a:xfrm>
            <a:off x="3357554" y="2428869"/>
            <a:ext cx="2643206" cy="2643207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/>
          <p:cNvSpPr/>
          <p:nvPr/>
        </p:nvSpPr>
        <p:spPr>
          <a:xfrm>
            <a:off x="4286248" y="3357563"/>
            <a:ext cx="785818" cy="857256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innerShdw blurRad="431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7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71538" y="5000625"/>
            <a:ext cx="3357586" cy="1428771"/>
          </a:xfrm>
          <a:prstGeom prst="rect">
            <a:avLst/>
          </a:prstGeom>
          <a:solidFill>
            <a:srgbClr val="94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2071690"/>
            <a:ext cx="9144000" cy="1857375"/>
          </a:xfrm>
          <a:prstGeom prst="rect">
            <a:avLst/>
          </a:prstGeom>
          <a:solidFill>
            <a:srgbClr val="94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94634C"/>
              </a:solidFill>
            </a:endParaRPr>
          </a:p>
        </p:txBody>
      </p:sp>
      <p:sp>
        <p:nvSpPr>
          <p:cNvPr id="14341" name="矩形 3"/>
          <p:cNvSpPr>
            <a:spLocks noChangeArrowheads="1"/>
          </p:cNvSpPr>
          <p:nvPr/>
        </p:nvSpPr>
        <p:spPr bwMode="auto">
          <a:xfrm>
            <a:off x="2" y="21429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感谢指导</a:t>
            </a: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1393805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矩形 10"/>
          <p:cNvSpPr>
            <a:spLocks noChangeArrowheads="1"/>
          </p:cNvSpPr>
          <p:nvPr/>
        </p:nvSpPr>
        <p:spPr bwMode="auto">
          <a:xfrm>
            <a:off x="2571738" y="2285994"/>
            <a:ext cx="5072075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感谢大家聆听 </a:t>
            </a:r>
            <a:endParaRPr lang="en-US" altLang="zh-CN" sz="4400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恳请</a:t>
            </a:r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导师批评指正</a:t>
            </a:r>
          </a:p>
          <a:p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5" name="矩形 11"/>
          <p:cNvSpPr>
            <a:spLocks noChangeArrowheads="1"/>
          </p:cNvSpPr>
          <p:nvPr/>
        </p:nvSpPr>
        <p:spPr bwMode="auto">
          <a:xfrm>
            <a:off x="1071538" y="5143513"/>
            <a:ext cx="33575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师：李洪波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：李巧娜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    号：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20132213981    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    业：信息管理与信息系统   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62750" y="6067426"/>
            <a:ext cx="2381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28938" y="5000625"/>
            <a:ext cx="3500450" cy="571515"/>
          </a:xfrm>
          <a:prstGeom prst="rect">
            <a:avLst/>
          </a:prstGeom>
          <a:solidFill>
            <a:srgbClr val="94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2071690"/>
            <a:ext cx="9144000" cy="1857375"/>
          </a:xfrm>
          <a:prstGeom prst="rect">
            <a:avLst/>
          </a:prstGeom>
          <a:solidFill>
            <a:srgbClr val="94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6" hidden="1"/>
          <p:cNvSpPr>
            <a:spLocks noChangeArrowheads="1"/>
          </p:cNvSpPr>
          <p:nvPr/>
        </p:nvSpPr>
        <p:spPr bwMode="auto">
          <a:xfrm>
            <a:off x="1939927" y="3025777"/>
            <a:ext cx="1471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7" hidden="1"/>
          <p:cNvSpPr>
            <a:spLocks noChangeArrowheads="1"/>
          </p:cNvSpPr>
          <p:nvPr/>
        </p:nvSpPr>
        <p:spPr bwMode="auto">
          <a:xfrm>
            <a:off x="2011363" y="4240214"/>
            <a:ext cx="147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8" hidden="1"/>
          <p:cNvSpPr>
            <a:spLocks noChangeArrowheads="1"/>
          </p:cNvSpPr>
          <p:nvPr/>
        </p:nvSpPr>
        <p:spPr bwMode="auto">
          <a:xfrm>
            <a:off x="2011363" y="5526089"/>
            <a:ext cx="1471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TextBox 27"/>
          <p:cNvSpPr txBox="1">
            <a:spLocks noChangeArrowheads="1"/>
          </p:cNvSpPr>
          <p:nvPr/>
        </p:nvSpPr>
        <p:spPr bwMode="auto">
          <a:xfrm>
            <a:off x="1857356" y="2357430"/>
            <a:ext cx="550072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/>
              <a:t>  </a:t>
            </a:r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吃货网商城的设计与实现</a:t>
            </a:r>
            <a:endParaRPr lang="zh-CN" altLang="en-US" sz="3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1400" b="1" smtClean="0">
                <a:solidFill>
                  <a:schemeClr val="bg1"/>
                </a:solidFill>
              </a:rPr>
              <a:t>The design and implementation of network version city</a:t>
            </a:r>
            <a:endParaRPr lang="zh-CN" altLang="en-US" sz="1400" smtClean="0">
              <a:solidFill>
                <a:schemeClr val="bg1"/>
              </a:solidFill>
            </a:endParaRPr>
          </a:p>
          <a:p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1" name="TextBox 28"/>
          <p:cNvSpPr txBox="1">
            <a:spLocks noChangeArrowheads="1"/>
          </p:cNvSpPr>
          <p:nvPr/>
        </p:nvSpPr>
        <p:spPr bwMode="auto">
          <a:xfrm>
            <a:off x="2928938" y="5081588"/>
            <a:ext cx="4286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：李巧娜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：李洪波</a:t>
            </a: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4"/>
          <p:cNvSpPr>
            <a:spLocks noChangeArrowheads="1"/>
          </p:cNvSpPr>
          <p:nvPr/>
        </p:nvSpPr>
        <p:spPr bwMode="auto">
          <a:xfrm>
            <a:off x="2357417" y="315594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系统分析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6"/>
          <p:cNvSpPr>
            <a:spLocks noChangeArrowheads="1"/>
          </p:cNvSpPr>
          <p:nvPr/>
        </p:nvSpPr>
        <p:spPr bwMode="auto">
          <a:xfrm>
            <a:off x="2357419" y="2428868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选题背景及其意义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9"/>
          <p:cNvSpPr>
            <a:spLocks noChangeArrowheads="1"/>
          </p:cNvSpPr>
          <p:nvPr/>
        </p:nvSpPr>
        <p:spPr bwMode="auto">
          <a:xfrm>
            <a:off x="285721" y="214291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1036615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31" y="2327270"/>
            <a:ext cx="663571" cy="614359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31" y="3113081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5" name="图片 3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31" y="387031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6" name="图片 3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31" y="461326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7" name="图片 3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45" y="231456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8" name="图片 3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45" y="3100381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39" name="图片 3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45" y="385761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pic>
        <p:nvPicPr>
          <p:cNvPr id="40" name="图片 39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45" y="4600569"/>
            <a:ext cx="663575" cy="614363"/>
          </a:xfrm>
          <a:prstGeom prst="rect">
            <a:avLst/>
          </a:prstGeom>
          <a:effectLst>
            <a:outerShdw blurRad="127000" dist="50800" dir="2460000" algn="ctr" rotWithShape="0">
              <a:schemeClr val="tx1">
                <a:lumMod val="50000"/>
                <a:lumOff val="50000"/>
                <a:alpha val="95000"/>
              </a:schemeClr>
            </a:outerShdw>
          </a:effectLst>
        </p:spPr>
      </p:pic>
      <p:sp>
        <p:nvSpPr>
          <p:cNvPr id="4112" name="矩形 40"/>
          <p:cNvSpPr>
            <a:spLocks noChangeArrowheads="1"/>
          </p:cNvSpPr>
          <p:nvPr/>
        </p:nvSpPr>
        <p:spPr bwMode="auto">
          <a:xfrm>
            <a:off x="2357417" y="3941756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系统开发流程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3" name="矩形 41"/>
          <p:cNvSpPr>
            <a:spLocks noChangeArrowheads="1"/>
          </p:cNvSpPr>
          <p:nvPr/>
        </p:nvSpPr>
        <p:spPr bwMode="auto">
          <a:xfrm>
            <a:off x="2357417" y="472756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系统功能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4" name="矩形 42"/>
          <p:cNvSpPr>
            <a:spLocks noChangeArrowheads="1"/>
          </p:cNvSpPr>
          <p:nvPr/>
        </p:nvSpPr>
        <p:spPr bwMode="auto">
          <a:xfrm>
            <a:off x="6129345" y="2416168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系统模式及配置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5" name="矩形 43"/>
          <p:cNvSpPr>
            <a:spLocks noChangeArrowheads="1"/>
          </p:cNvSpPr>
          <p:nvPr/>
        </p:nvSpPr>
        <p:spPr bwMode="auto">
          <a:xfrm>
            <a:off x="6129343" y="3214681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代码设计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6" name="矩形 44"/>
          <p:cNvSpPr>
            <a:spLocks noChangeArrowheads="1"/>
          </p:cNvSpPr>
          <p:nvPr/>
        </p:nvSpPr>
        <p:spPr bwMode="auto">
          <a:xfrm>
            <a:off x="6215070" y="4000493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7" name="矩形 45"/>
          <p:cNvSpPr>
            <a:spLocks noChangeArrowheads="1"/>
          </p:cNvSpPr>
          <p:nvPr/>
        </p:nvSpPr>
        <p:spPr bwMode="auto">
          <a:xfrm>
            <a:off x="6215070" y="4714868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致谢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8" name="TextBox 46"/>
          <p:cNvSpPr txBox="1">
            <a:spLocks noChangeArrowheads="1"/>
          </p:cNvSpPr>
          <p:nvPr/>
        </p:nvSpPr>
        <p:spPr bwMode="auto">
          <a:xfrm>
            <a:off x="1571604" y="2428868"/>
            <a:ext cx="357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9" name="矩形 47"/>
          <p:cNvSpPr>
            <a:spLocks noChangeArrowheads="1"/>
          </p:cNvSpPr>
          <p:nvPr/>
        </p:nvSpPr>
        <p:spPr bwMode="auto">
          <a:xfrm>
            <a:off x="1601768" y="3227381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0" name="矩形 48"/>
          <p:cNvSpPr>
            <a:spLocks noChangeArrowheads="1"/>
          </p:cNvSpPr>
          <p:nvPr/>
        </p:nvSpPr>
        <p:spPr bwMode="auto">
          <a:xfrm>
            <a:off x="1601768" y="4000493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1" name="矩形 49"/>
          <p:cNvSpPr>
            <a:spLocks noChangeArrowheads="1"/>
          </p:cNvSpPr>
          <p:nvPr/>
        </p:nvSpPr>
        <p:spPr bwMode="auto">
          <a:xfrm>
            <a:off x="1571605" y="472756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2" name="矩形 50"/>
          <p:cNvSpPr>
            <a:spLocks noChangeArrowheads="1"/>
          </p:cNvSpPr>
          <p:nvPr/>
        </p:nvSpPr>
        <p:spPr bwMode="auto">
          <a:xfrm>
            <a:off x="5429257" y="242886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3" name="矩形 52"/>
          <p:cNvSpPr>
            <a:spLocks noChangeArrowheads="1"/>
          </p:cNvSpPr>
          <p:nvPr/>
        </p:nvSpPr>
        <p:spPr bwMode="auto">
          <a:xfrm>
            <a:off x="5429257" y="3214681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4" name="矩形 53"/>
          <p:cNvSpPr>
            <a:spLocks noChangeArrowheads="1"/>
          </p:cNvSpPr>
          <p:nvPr/>
        </p:nvSpPr>
        <p:spPr bwMode="auto">
          <a:xfrm>
            <a:off x="5459419" y="39290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25" name="矩形 54"/>
          <p:cNvSpPr>
            <a:spLocks noChangeArrowheads="1"/>
          </p:cNvSpPr>
          <p:nvPr/>
        </p:nvSpPr>
        <p:spPr bwMode="auto">
          <a:xfrm>
            <a:off x="5459419" y="470216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19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143002" y="2000250"/>
            <a:ext cx="7000875" cy="3714751"/>
          </a:xfrm>
          <a:prstGeom prst="roundRect">
            <a:avLst/>
          </a:prstGeom>
          <a:solidFill>
            <a:srgbClr val="936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123" name="图片 19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矩形 5"/>
          <p:cNvSpPr>
            <a:spLocks noChangeArrowheads="1"/>
          </p:cNvSpPr>
          <p:nvPr/>
        </p:nvSpPr>
        <p:spPr bwMode="auto">
          <a:xfrm>
            <a:off x="5143504" y="3357561"/>
            <a:ext cx="264320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其一</a:t>
            </a:r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：顺应社会发展</a:t>
            </a:r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其二</a:t>
            </a:r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：跟随社会潮流</a:t>
            </a:r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其三</a:t>
            </a:r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：满足人们的需求</a:t>
            </a:r>
            <a:endParaRPr lang="zh-CN" altLang="en-US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5" name="矩形 8"/>
          <p:cNvSpPr>
            <a:spLocks noChangeArrowheads="1"/>
          </p:cNvSpPr>
          <p:nvPr/>
        </p:nvSpPr>
        <p:spPr bwMode="auto">
          <a:xfrm>
            <a:off x="5429256" y="2714620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  <a:endParaRPr lang="zh-CN" altLang="en-US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6" name="矩形 10"/>
          <p:cNvSpPr>
            <a:spLocks noChangeArrowheads="1"/>
          </p:cNvSpPr>
          <p:nvPr/>
        </p:nvSpPr>
        <p:spPr bwMode="auto">
          <a:xfrm>
            <a:off x="0" y="214291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选题背景及其意义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7" name="TextBox 17"/>
          <p:cNvSpPr txBox="1">
            <a:spLocks noChangeArrowheads="1"/>
          </p:cNvSpPr>
          <p:nvPr/>
        </p:nvSpPr>
        <p:spPr bwMode="auto">
          <a:xfrm>
            <a:off x="2" y="357167"/>
            <a:ext cx="19288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2322500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矩形 10"/>
          <p:cNvSpPr>
            <a:spLocks noChangeArrowheads="1"/>
          </p:cNvSpPr>
          <p:nvPr/>
        </p:nvSpPr>
        <p:spPr bwMode="auto">
          <a:xfrm>
            <a:off x="2214563" y="2714625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sz="2000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0" name="矩形 15"/>
          <p:cNvSpPr>
            <a:spLocks noChangeArrowheads="1"/>
          </p:cNvSpPr>
          <p:nvPr/>
        </p:nvSpPr>
        <p:spPr bwMode="auto">
          <a:xfrm>
            <a:off x="1643065" y="3308351"/>
            <a:ext cx="350044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其一</a:t>
            </a:r>
            <a:r>
              <a:rPr lang="zh-CN" alt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：科技水平提高的必然</a:t>
            </a:r>
            <a:endParaRPr lang="en-US" altLang="zh-CN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其二</a:t>
            </a:r>
            <a:r>
              <a:rPr lang="zh-CN" alt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：手机广泛使用促使</a:t>
            </a:r>
            <a:endParaRPr lang="en-US" altLang="zh-CN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其三</a:t>
            </a:r>
            <a:r>
              <a:rPr lang="zh-CN" alt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：大众需求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5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3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500439"/>
            <a:ext cx="4429156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3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5143512"/>
            <a:ext cx="4429156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148" name="图片 13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857364"/>
            <a:ext cx="4429156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149" name="矩形 4" hidden="1"/>
          <p:cNvSpPr>
            <a:spLocks noChangeArrowheads="1"/>
          </p:cNvSpPr>
          <p:nvPr/>
        </p:nvSpPr>
        <p:spPr bwMode="auto">
          <a:xfrm>
            <a:off x="5572125" y="2500313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1357290" y="2071679"/>
            <a:ext cx="1529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可行性分析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1" name="矩形 7"/>
          <p:cNvSpPr>
            <a:spLocks noChangeArrowheads="1"/>
          </p:cNvSpPr>
          <p:nvPr/>
        </p:nvSpPr>
        <p:spPr bwMode="auto">
          <a:xfrm>
            <a:off x="6572266" y="2071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2" name="矩形 8"/>
          <p:cNvSpPr>
            <a:spLocks noChangeArrowheads="1"/>
          </p:cNvSpPr>
          <p:nvPr/>
        </p:nvSpPr>
        <p:spPr bwMode="auto">
          <a:xfrm>
            <a:off x="0" y="214291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系统分析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2" y="357167"/>
            <a:ext cx="19288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1250929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矩形 16"/>
          <p:cNvSpPr>
            <a:spLocks noChangeArrowheads="1"/>
          </p:cNvSpPr>
          <p:nvPr/>
        </p:nvSpPr>
        <p:spPr bwMode="auto">
          <a:xfrm>
            <a:off x="1500168" y="3714752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6" name="矩形 17"/>
          <p:cNvSpPr>
            <a:spLocks noChangeArrowheads="1"/>
          </p:cNvSpPr>
          <p:nvPr/>
        </p:nvSpPr>
        <p:spPr bwMode="auto">
          <a:xfrm>
            <a:off x="5000628" y="4429132"/>
            <a:ext cx="2479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Photoshop CS6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8" name="矩形 19"/>
          <p:cNvSpPr>
            <a:spLocks noChangeArrowheads="1"/>
          </p:cNvSpPr>
          <p:nvPr/>
        </p:nvSpPr>
        <p:spPr bwMode="auto">
          <a:xfrm>
            <a:off x="1500168" y="5357827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42900" dist="228600" dir="7800000" algn="b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工具分析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9" name="矩形 20"/>
          <p:cNvSpPr>
            <a:spLocks noChangeArrowheads="1"/>
          </p:cNvSpPr>
          <p:nvPr/>
        </p:nvSpPr>
        <p:spPr bwMode="auto">
          <a:xfrm>
            <a:off x="5000628" y="1357299"/>
            <a:ext cx="19351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）经济可行性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643438" y="1285860"/>
            <a:ext cx="3214710" cy="1928827"/>
          </a:xfrm>
          <a:prstGeom prst="bracePair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00628" y="185736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）技术可行性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00628" y="2357429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）社会可行性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00628" y="2857496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）操作可行性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双大括号 26"/>
          <p:cNvSpPr/>
          <p:nvPr/>
        </p:nvSpPr>
        <p:spPr>
          <a:xfrm>
            <a:off x="4643438" y="4429133"/>
            <a:ext cx="3143272" cy="2143140"/>
          </a:xfrm>
          <a:prstGeom prst="bracePair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5000630" y="4857760"/>
            <a:ext cx="1950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WebStorm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5000628" y="5286388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Eclipse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17"/>
          <p:cNvSpPr>
            <a:spLocks noChangeArrowheads="1"/>
          </p:cNvSpPr>
          <p:nvPr/>
        </p:nvSpPr>
        <p:spPr bwMode="auto">
          <a:xfrm>
            <a:off x="5000630" y="5715016"/>
            <a:ext cx="2501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Server 2008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17"/>
          <p:cNvSpPr>
            <a:spLocks noChangeArrowheads="1"/>
          </p:cNvSpPr>
          <p:nvPr/>
        </p:nvSpPr>
        <p:spPr bwMode="auto">
          <a:xfrm>
            <a:off x="5000628" y="6143644"/>
            <a:ext cx="1075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err="1" smtClean="0"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双大括号 34"/>
          <p:cNvSpPr/>
          <p:nvPr/>
        </p:nvSpPr>
        <p:spPr>
          <a:xfrm>
            <a:off x="4929190" y="3786189"/>
            <a:ext cx="2643206" cy="214315"/>
          </a:xfrm>
          <a:prstGeom prst="bracePair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214942" y="37147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参照商城网站功能</a:t>
            </a:r>
            <a:endParaRPr lang="zh-CN" altLang="en-US"/>
          </a:p>
        </p:txBody>
      </p:sp>
      <p:sp>
        <p:nvSpPr>
          <p:cNvPr id="37" name="虚尾箭头 36"/>
          <p:cNvSpPr/>
          <p:nvPr/>
        </p:nvSpPr>
        <p:spPr>
          <a:xfrm>
            <a:off x="3643306" y="1785926"/>
            <a:ext cx="785818" cy="928695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虚尾箭头 37"/>
          <p:cNvSpPr/>
          <p:nvPr/>
        </p:nvSpPr>
        <p:spPr>
          <a:xfrm>
            <a:off x="3643306" y="5072074"/>
            <a:ext cx="785818" cy="928695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虚尾箭头 38"/>
          <p:cNvSpPr/>
          <p:nvPr/>
        </p:nvSpPr>
        <p:spPr>
          <a:xfrm>
            <a:off x="3643306" y="3786189"/>
            <a:ext cx="1071570" cy="214315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5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357827"/>
            <a:ext cx="4572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22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57695"/>
            <a:ext cx="457203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20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42974" y="3357563"/>
            <a:ext cx="492922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19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57288" y="2357431"/>
            <a:ext cx="471490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6147" name="图片 12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357354" y="1357299"/>
            <a:ext cx="4857784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58800" dist="38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6149" name="矩形 4" hidden="1"/>
          <p:cNvSpPr>
            <a:spLocks noChangeArrowheads="1"/>
          </p:cNvSpPr>
          <p:nvPr/>
        </p:nvSpPr>
        <p:spPr bwMode="auto">
          <a:xfrm>
            <a:off x="5572125" y="2500313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/>
          <p:cNvSpPr>
            <a:spLocks noChangeArrowheads="1"/>
          </p:cNvSpPr>
          <p:nvPr/>
        </p:nvSpPr>
        <p:spPr bwMode="auto">
          <a:xfrm>
            <a:off x="1357290" y="1571612"/>
            <a:ext cx="17604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用户需求分析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2" name="矩形 8"/>
          <p:cNvSpPr>
            <a:spLocks noChangeArrowheads="1"/>
          </p:cNvSpPr>
          <p:nvPr/>
        </p:nvSpPr>
        <p:spPr bwMode="auto">
          <a:xfrm>
            <a:off x="2" y="214291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系统开发流程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2" y="357167"/>
            <a:ext cx="19288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1750995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5" name="矩形 16"/>
          <p:cNvSpPr>
            <a:spLocks noChangeArrowheads="1"/>
          </p:cNvSpPr>
          <p:nvPr/>
        </p:nvSpPr>
        <p:spPr bwMode="auto">
          <a:xfrm>
            <a:off x="1785920" y="2571744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原型设计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60" name="矩形 21"/>
          <p:cNvSpPr>
            <a:spLocks noChangeArrowheads="1"/>
          </p:cNvSpPr>
          <p:nvPr/>
        </p:nvSpPr>
        <p:spPr bwMode="auto">
          <a:xfrm>
            <a:off x="2643174" y="4572008"/>
            <a:ext cx="1529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43110" y="3571876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代码设计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1"/>
          <p:cNvSpPr>
            <a:spLocks noChangeArrowheads="1"/>
          </p:cNvSpPr>
          <p:nvPr/>
        </p:nvSpPr>
        <p:spPr bwMode="auto">
          <a:xfrm>
            <a:off x="3071804" y="5572140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测试发布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29256" y="2643183"/>
            <a:ext cx="1857388" cy="714380"/>
          </a:xfrm>
          <a:prstGeom prst="ellipse">
            <a:avLst/>
          </a:prstGeom>
          <a:solidFill>
            <a:schemeClr val="tx2">
              <a:lumMod val="50000"/>
            </a:schemeClr>
          </a:solidFill>
          <a:effectLst>
            <a:outerShdw blurRad="304800" dist="1397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/>
            <a:lightRig rig="glow" dir="t"/>
          </a:scene3d>
          <a:sp3d contourW="6350" prstMaterial="dkEdge">
            <a:bevelB w="215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r>
              <a:rPr lang="en-US" altLang="zh-CN" smtClean="0"/>
              <a:t>html+css+js</a:t>
            </a: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00694" y="3786191"/>
            <a:ext cx="1857388" cy="714380"/>
          </a:xfrm>
          <a:prstGeom prst="ellipse">
            <a:avLst/>
          </a:prstGeom>
          <a:solidFill>
            <a:schemeClr val="tx2">
              <a:lumMod val="50000"/>
            </a:schemeClr>
          </a:solidFill>
          <a:effectLst>
            <a:outerShdw blurRad="304800" dist="1397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/>
            <a:lightRig rig="glow" dir="t"/>
          </a:scene3d>
          <a:sp3d contourW="6350" prstMaterial="dkEdge">
            <a:bevelB w="215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后端</a:t>
            </a:r>
            <a:endParaRPr lang="en-US" altLang="zh-CN" smtClean="0"/>
          </a:p>
          <a:p>
            <a:pPr algn="ctr"/>
            <a:r>
              <a:rPr lang="en-US" altLang="zh-CN" smtClean="0"/>
              <a:t>play</a:t>
            </a:r>
            <a:r>
              <a:rPr lang="zh-CN" altLang="en-US" smtClean="0"/>
              <a:t>框架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25" idx="2"/>
          </p:cNvCxnSpPr>
          <p:nvPr/>
        </p:nvCxnSpPr>
        <p:spPr>
          <a:xfrm flipV="1">
            <a:off x="4143372" y="3000373"/>
            <a:ext cx="1285884" cy="714380"/>
          </a:xfrm>
          <a:prstGeom prst="straightConnector1">
            <a:avLst/>
          </a:prstGeom>
          <a:ln w="47625">
            <a:solidFill>
              <a:schemeClr val="bg2">
                <a:alpha val="62000"/>
              </a:schemeClr>
            </a:solidFill>
            <a:tailEnd type="arrow"/>
          </a:ln>
          <a:effectLst>
            <a:outerShdw blurRad="127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2"/>
          </p:cNvCxnSpPr>
          <p:nvPr/>
        </p:nvCxnSpPr>
        <p:spPr>
          <a:xfrm>
            <a:off x="4143372" y="3714753"/>
            <a:ext cx="1357322" cy="428628"/>
          </a:xfrm>
          <a:prstGeom prst="straightConnector1">
            <a:avLst/>
          </a:prstGeom>
          <a:ln w="47625">
            <a:solidFill>
              <a:schemeClr val="bg2">
                <a:alpha val="62000"/>
              </a:schemeClr>
            </a:solidFill>
            <a:tailEnd type="arrow"/>
          </a:ln>
          <a:effectLst>
            <a:outerShdw blurRad="127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-1214479" y="3000372"/>
            <a:ext cx="5072099" cy="2071702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>
            <a:outerShdw dist="254000" dir="8160000" algn="ctr" rotWithShape="0">
              <a:schemeClr val="bg2"/>
            </a:outerShdw>
          </a:effectLst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6200000" flipH="1">
            <a:off x="-2000297" y="3929066"/>
            <a:ext cx="5072099" cy="71438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>
            <a:outerShdw dist="254000" dir="8160000" algn="ctr" rotWithShape="0">
              <a:schemeClr val="bg2"/>
            </a:outerShdw>
          </a:effectLst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9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矩形 10"/>
          <p:cNvSpPr>
            <a:spLocks noChangeArrowheads="1"/>
          </p:cNvSpPr>
          <p:nvPr/>
        </p:nvSpPr>
        <p:spPr bwMode="auto">
          <a:xfrm>
            <a:off x="0" y="214291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系统功能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1179491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棱台 10"/>
          <p:cNvSpPr/>
          <p:nvPr/>
        </p:nvSpPr>
        <p:spPr>
          <a:xfrm>
            <a:off x="928662" y="2500307"/>
            <a:ext cx="714380" cy="2143140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系统功能</a:t>
            </a:r>
            <a:r>
              <a:rPr lang="zh-CN" altLang="en-US" smtClean="0"/>
              <a:t>实现</a:t>
            </a:r>
            <a:endParaRPr lang="zh-CN" altLang="en-US"/>
          </a:p>
        </p:txBody>
      </p:sp>
      <p:sp>
        <p:nvSpPr>
          <p:cNvPr id="12" name="棱台 11"/>
          <p:cNvSpPr/>
          <p:nvPr/>
        </p:nvSpPr>
        <p:spPr>
          <a:xfrm>
            <a:off x="2714612" y="1714489"/>
            <a:ext cx="1928826" cy="642943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</a:t>
            </a:r>
            <a:r>
              <a:rPr lang="zh-CN" altLang="en-US" smtClean="0"/>
              <a:t>管理</a:t>
            </a:r>
            <a:endParaRPr lang="zh-CN" altLang="en-US"/>
          </a:p>
        </p:txBody>
      </p:sp>
      <p:sp>
        <p:nvSpPr>
          <p:cNvPr id="13" name="棱台 12"/>
          <p:cNvSpPr/>
          <p:nvPr/>
        </p:nvSpPr>
        <p:spPr>
          <a:xfrm>
            <a:off x="2714612" y="2714621"/>
            <a:ext cx="1928826" cy="642943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关键词搜索</a:t>
            </a:r>
            <a:endParaRPr lang="zh-CN" altLang="en-US"/>
          </a:p>
        </p:txBody>
      </p:sp>
      <p:sp>
        <p:nvSpPr>
          <p:cNvPr id="14" name="棱台 13"/>
          <p:cNvSpPr/>
          <p:nvPr/>
        </p:nvSpPr>
        <p:spPr>
          <a:xfrm>
            <a:off x="2714612" y="3714752"/>
            <a:ext cx="1928826" cy="642943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购物</a:t>
            </a:r>
            <a:r>
              <a:rPr lang="zh-CN" altLang="en-US" smtClean="0"/>
              <a:t>车</a:t>
            </a:r>
            <a:endParaRPr lang="zh-CN" altLang="en-US"/>
          </a:p>
        </p:txBody>
      </p:sp>
      <p:sp>
        <p:nvSpPr>
          <p:cNvPr id="15" name="棱台 14"/>
          <p:cNvSpPr/>
          <p:nvPr/>
        </p:nvSpPr>
        <p:spPr>
          <a:xfrm>
            <a:off x="2714612" y="4786322"/>
            <a:ext cx="1928826" cy="642943"/>
          </a:xfrm>
          <a:prstGeom prst="bevel">
            <a:avLst/>
          </a:prstGeom>
          <a:solidFill>
            <a:schemeClr val="accent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待</a:t>
            </a:r>
            <a:r>
              <a:rPr lang="zh-CN" altLang="en-US" smtClean="0"/>
              <a:t>完善</a:t>
            </a:r>
            <a:r>
              <a:rPr lang="zh-CN" altLang="en-US" smtClean="0"/>
              <a:t>部分</a:t>
            </a:r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4714876" y="1500173"/>
            <a:ext cx="357190" cy="1071571"/>
          </a:xfrm>
          <a:prstGeom prst="leftBrace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2068" y="12858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登录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72068" y="16430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en-US" smtClean="0"/>
              <a:t>注册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72068" y="200024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修改用户密码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2068" y="235742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4.</a:t>
            </a:r>
            <a:r>
              <a:rPr lang="zh-CN" altLang="en-US" smtClean="0"/>
              <a:t>完善用户信息</a:t>
            </a:r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4714876" y="3500437"/>
            <a:ext cx="357190" cy="1071571"/>
          </a:xfrm>
          <a:prstGeom prst="leftBrace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072066" y="328612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加入购物车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2066" y="364331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en-US" smtClean="0"/>
              <a:t>修改数量</a:t>
            </a: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72066" y="400050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删除商品</a:t>
            </a:r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72066" y="43576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4.</a:t>
            </a:r>
            <a:r>
              <a:rPr lang="zh-CN" altLang="en-US" smtClean="0"/>
              <a:t>清空购物车</a:t>
            </a:r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>
            <a:off x="4714876" y="4786323"/>
            <a:ext cx="357190" cy="714380"/>
          </a:xfrm>
          <a:prstGeom prst="leftBrace">
            <a:avLst/>
          </a:prstGeom>
          <a:ln w="25400">
            <a:solidFill>
              <a:schemeClr val="accent2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72066" y="464344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收货地址添加功能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072066" y="500063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en-US" smtClean="0"/>
              <a:t>订单功能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072068" y="535782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商家信息展示</a:t>
            </a:r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>
            <a:off x="1643042" y="2000240"/>
            <a:ext cx="857256" cy="3071835"/>
          </a:xfrm>
          <a:prstGeom prst="leftBrace">
            <a:avLst/>
          </a:prstGeom>
          <a:ln w="254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矩形 3"/>
          <p:cNvSpPr>
            <a:spLocks noChangeArrowheads="1"/>
          </p:cNvSpPr>
          <p:nvPr/>
        </p:nvSpPr>
        <p:spPr bwMode="auto">
          <a:xfrm>
            <a:off x="0" y="214291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系统模式及配置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3" name="TextBox 13"/>
          <p:cNvSpPr txBox="1">
            <a:spLocks noChangeArrowheads="1"/>
          </p:cNvSpPr>
          <p:nvPr/>
        </p:nvSpPr>
        <p:spPr bwMode="auto">
          <a:xfrm>
            <a:off x="285752" y="285749"/>
            <a:ext cx="1928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>
              <a:solidFill>
                <a:schemeClr val="bg1"/>
              </a:solidFill>
            </a:endParaRPr>
          </a:p>
          <a:p>
            <a:endParaRPr lang="zh-CN" altLang="en-US" sz="1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2179624" y="463529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资料带 12"/>
          <p:cNvSpPr/>
          <p:nvPr/>
        </p:nvSpPr>
        <p:spPr>
          <a:xfrm>
            <a:off x="1857356" y="2214555"/>
            <a:ext cx="1785950" cy="804672"/>
          </a:xfrm>
          <a:prstGeom prst="flowChartPunchedTap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MVC</a:t>
            </a:r>
            <a:r>
              <a:rPr lang="zh-CN" altLang="en-US" smtClean="0"/>
              <a:t>模式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57686" y="1428736"/>
            <a:ext cx="2214578" cy="57150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Modal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57686" y="2285992"/>
            <a:ext cx="2214578" cy="57150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View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57686" y="3143248"/>
            <a:ext cx="2214578" cy="57150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Controller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3714744" y="1714488"/>
            <a:ext cx="500066" cy="1714512"/>
          </a:xfrm>
          <a:prstGeom prst="leftBrace">
            <a:avLst/>
          </a:prstGeom>
          <a:noFill/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资料带 18"/>
          <p:cNvSpPr/>
          <p:nvPr/>
        </p:nvSpPr>
        <p:spPr>
          <a:xfrm>
            <a:off x="857224" y="4500569"/>
            <a:ext cx="1928826" cy="785819"/>
          </a:xfrm>
          <a:prstGeom prst="flowChartPunchedTap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路由配置</a:t>
            </a:r>
            <a:endParaRPr lang="zh-CN" altLang="en-US"/>
          </a:p>
        </p:txBody>
      </p:sp>
      <p:sp>
        <p:nvSpPr>
          <p:cNvPr id="20" name="流程图: 资料带 19"/>
          <p:cNvSpPr/>
          <p:nvPr/>
        </p:nvSpPr>
        <p:spPr>
          <a:xfrm>
            <a:off x="3643306" y="4857760"/>
            <a:ext cx="1928826" cy="785819"/>
          </a:xfrm>
          <a:prstGeom prst="flowChartPunchedTap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数据库配置</a:t>
            </a:r>
            <a:endParaRPr lang="zh-CN" altLang="en-US"/>
          </a:p>
        </p:txBody>
      </p:sp>
      <p:sp>
        <p:nvSpPr>
          <p:cNvPr id="21" name="流程图: 资料带 20"/>
          <p:cNvSpPr/>
          <p:nvPr/>
        </p:nvSpPr>
        <p:spPr>
          <a:xfrm>
            <a:off x="6643702" y="5072073"/>
            <a:ext cx="1928826" cy="785819"/>
          </a:xfrm>
          <a:prstGeom prst="flowChartPunchedTape">
            <a:avLst/>
          </a:prstGeom>
          <a:solidFill>
            <a:schemeClr val="accent2"/>
          </a:solidFill>
          <a:ln w="2540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异步请求</a:t>
            </a:r>
            <a:endParaRPr lang="zh-CN" alt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9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713" y="2071689"/>
            <a:ext cx="7681912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图片 10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713" y="2111375"/>
            <a:ext cx="7681912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图片 11" descr="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7713" y="2111375"/>
            <a:ext cx="7681912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图片 8" descr="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矩形 8"/>
          <p:cNvSpPr>
            <a:spLocks noChangeArrowheads="1"/>
          </p:cNvSpPr>
          <p:nvPr/>
        </p:nvSpPr>
        <p:spPr bwMode="auto">
          <a:xfrm>
            <a:off x="3786184" y="2714620"/>
            <a:ext cx="18004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登录、注册、修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改密码、完善信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息处代码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7" name="矩形 3"/>
          <p:cNvSpPr>
            <a:spLocks noChangeArrowheads="1"/>
          </p:cNvSpPr>
          <p:nvPr/>
        </p:nvSpPr>
        <p:spPr bwMode="auto">
          <a:xfrm>
            <a:off x="0" y="214291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代码设计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8" name="矩形 6"/>
          <p:cNvSpPr>
            <a:spLocks noChangeArrowheads="1"/>
          </p:cNvSpPr>
          <p:nvPr/>
        </p:nvSpPr>
        <p:spPr bwMode="auto">
          <a:xfrm>
            <a:off x="1142976" y="2500308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搜索处关键</a:t>
            </a:r>
            <a:endParaRPr lang="en-US" altLang="zh-CN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词进行传递</a:t>
            </a:r>
            <a:endParaRPr lang="en-US" altLang="zh-CN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首页加载处代码</a:t>
            </a:r>
          </a:p>
          <a:p>
            <a:endParaRPr lang="en-US" altLang="zh-CN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9" name="矩形 7"/>
          <p:cNvSpPr>
            <a:spLocks noChangeArrowheads="1"/>
          </p:cNvSpPr>
          <p:nvPr/>
        </p:nvSpPr>
        <p:spPr bwMode="auto">
          <a:xfrm>
            <a:off x="6500813" y="2786059"/>
            <a:ext cx="15295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数据库配置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路由配置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1179491" y="463531"/>
            <a:ext cx="500063" cy="15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441</Words>
  <Application>Microsoft Office PowerPoint</Application>
  <PresentationFormat>全屏显示(4:3)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user</cp:lastModifiedBy>
  <cp:revision>304</cp:revision>
  <dcterms:created xsi:type="dcterms:W3CDTF">2013-10-30T09:04:50Z</dcterms:created>
  <dcterms:modified xsi:type="dcterms:W3CDTF">2017-05-14T07:40:14Z</dcterms:modified>
</cp:coreProperties>
</file>