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9" r:id="rId6"/>
    <p:sldId id="270" r:id="rId7"/>
    <p:sldId id="262" r:id="rId8"/>
    <p:sldId id="263" r:id="rId9"/>
    <p:sldId id="264" r:id="rId10"/>
    <p:sldId id="266" r:id="rId11"/>
    <p:sldId id="271" r:id="rId12"/>
    <p:sldId id="268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5552"/>
    <a:srgbClr val="93634C"/>
    <a:srgbClr val="94634C"/>
    <a:srgbClr val="EA718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5633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828ADFE-2F85-45A2-B1C9-161DC1FDAE36}" type="datetimeFigureOut">
              <a:rPr lang="zh-CN" altLang="en-US"/>
              <a:pPr>
                <a:defRPr/>
              </a:pPr>
              <a:t>2017/5/16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D10F94A-0053-4E6A-B4BD-F0A0058CBA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5BDA3-89F5-4386-90F8-FD8F5DC8DA59}" type="datetimeFigureOut">
              <a:rPr lang="zh-CN" altLang="en-US"/>
              <a:pPr>
                <a:defRPr/>
              </a:pPr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18848-EDB6-470D-BE26-70BDACF3A1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A4503-2597-4BE6-B43D-BE60EC41B5E7}" type="datetimeFigureOut">
              <a:rPr lang="zh-CN" altLang="en-US"/>
              <a:pPr>
                <a:defRPr/>
              </a:pPr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6DC04-5AC1-4AEC-98F2-5E3ED389F3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C85F1-9900-4369-9960-20B6C1757D69}" type="datetimeFigureOut">
              <a:rPr lang="zh-CN" altLang="en-US"/>
              <a:pPr>
                <a:defRPr/>
              </a:pPr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F408E-FAED-4007-9CA9-AA2BBAD248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CE6BD-F07E-499D-B16D-352998E99D27}" type="datetimeFigureOut">
              <a:rPr lang="zh-CN" altLang="en-US"/>
              <a:pPr>
                <a:defRPr/>
              </a:pPr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650E5-5D36-45C9-A0E3-447DD1E0DA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964FE-FD26-4BAF-9D36-C2F99DBE60EC}" type="datetimeFigureOut">
              <a:rPr lang="zh-CN" altLang="en-US"/>
              <a:pPr>
                <a:defRPr/>
              </a:pPr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2621D-35DB-49E3-B0A0-23AFDDF76F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B1673-70B3-4A8E-9CA5-A93E3F6D1A93}" type="datetimeFigureOut">
              <a:rPr lang="zh-CN" altLang="en-US"/>
              <a:pPr>
                <a:defRPr/>
              </a:pPr>
              <a:t>2017/5/16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DAB82-568F-4742-A2C8-68E32C33F2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2E250-711D-45A2-8E97-542788692D9A}" type="datetimeFigureOut">
              <a:rPr lang="zh-CN" altLang="en-US"/>
              <a:pPr>
                <a:defRPr/>
              </a:pPr>
              <a:t>2017/5/16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6B9FE-1AB1-4ADC-BDA9-3E6258F62B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3BFDD-8A54-47E9-B451-38DA8F607208}" type="datetimeFigureOut">
              <a:rPr lang="zh-CN" altLang="en-US"/>
              <a:pPr>
                <a:defRPr/>
              </a:pPr>
              <a:t>2017/5/16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E68BF-88A0-4830-9E1E-FE82F1AB6F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1541D-764B-47C9-9DDC-5F3CCB5F9B17}" type="datetimeFigureOut">
              <a:rPr lang="zh-CN" altLang="en-US"/>
              <a:pPr>
                <a:defRPr/>
              </a:pPr>
              <a:t>2017/5/16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BAD48-38B1-4D62-BC29-859500F7FA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57FF6-DCED-47F8-A91F-17A061B665A4}" type="datetimeFigureOut">
              <a:rPr lang="zh-CN" altLang="en-US"/>
              <a:pPr>
                <a:defRPr/>
              </a:pPr>
              <a:t>2017/5/16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2092E-2A6B-4448-9EA3-26BF0C48BF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AD386-0362-4A8F-BC68-CECC5F827448}" type="datetimeFigureOut">
              <a:rPr lang="zh-CN" altLang="en-US"/>
              <a:pPr>
                <a:defRPr/>
              </a:pPr>
              <a:t>2017/5/16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E7A79-AE25-436A-9504-7197E04635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6C999E0-0DCB-4D32-8054-42626DD4E3E5}" type="datetimeFigureOut">
              <a:rPr lang="zh-CN" altLang="en-US"/>
              <a:pPr>
                <a:defRPr/>
              </a:pPr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0DFD6EA-D8B9-4FF0-A2D9-3A489C42BE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714348" y="2357432"/>
            <a:ext cx="4857750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smtClean="0">
                <a:latin typeface="Adobe 黑体 Std R" pitchFamily="34" charset="-122"/>
                <a:ea typeface="Adobe 黑体 Std R" pitchFamily="34" charset="-122"/>
              </a:rPr>
              <a:t>毕业论文</a:t>
            </a:r>
            <a:r>
              <a:rPr lang="en-US" altLang="zh-CN" sz="4400" smtClean="0">
                <a:latin typeface="Adobe 黑体 Std R" pitchFamily="34" charset="-122"/>
                <a:ea typeface="Adobe 黑体 Std R" pitchFamily="34" charset="-122"/>
              </a:rPr>
              <a:t>PPT</a:t>
            </a:r>
            <a:r>
              <a:rPr lang="zh-CN" altLang="en-US" sz="4400" smtClean="0">
                <a:latin typeface="Adobe 黑体 Std R" pitchFamily="34" charset="-122"/>
                <a:ea typeface="Adobe 黑体 Std R" pitchFamily="34" charset="-122"/>
              </a:rPr>
              <a:t>演示</a:t>
            </a:r>
            <a:endParaRPr lang="zh-CN" altLang="en-US" sz="440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sz="11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smtClean="0">
                <a:latin typeface="华文楷体" pitchFamily="2" charset="-122"/>
                <a:ea typeface="华文楷体" pitchFamily="2" charset="-122"/>
              </a:rPr>
              <a:t>导师：李洪波</a:t>
            </a:r>
            <a:endParaRPr lang="en-US" altLang="zh-CN" sz="280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smtClean="0">
                <a:latin typeface="华文楷体" pitchFamily="2" charset="-122"/>
                <a:ea typeface="华文楷体" pitchFamily="2" charset="-122"/>
              </a:rPr>
              <a:t>学生：李巧娜</a:t>
            </a:r>
            <a:endParaRPr lang="en-US" altLang="zh-CN" sz="280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smtClean="0">
                <a:latin typeface="华文楷体" pitchFamily="2" charset="-122"/>
                <a:ea typeface="华文楷体" pitchFamily="2" charset="-122"/>
              </a:rPr>
              <a:t>学号：</a:t>
            </a:r>
            <a:r>
              <a:rPr lang="en-US" altLang="zh-CN" sz="2800" smtClean="0">
                <a:latin typeface="华文楷体" pitchFamily="2" charset="-122"/>
                <a:ea typeface="华文楷体" pitchFamily="2" charset="-122"/>
              </a:rPr>
              <a:t>20132213981</a:t>
            </a:r>
          </a:p>
          <a:p>
            <a:r>
              <a:rPr lang="zh-CN" altLang="en-US" sz="2800" smtClean="0">
                <a:latin typeface="华文楷体" pitchFamily="2" charset="-122"/>
                <a:ea typeface="华文楷体" pitchFamily="2" charset="-122"/>
              </a:rPr>
              <a:t>学院：信息与电气工程学院</a:t>
            </a:r>
            <a:endParaRPr lang="en-US" altLang="zh-CN" sz="280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smtClean="0">
                <a:latin typeface="华文楷体" pitchFamily="2" charset="-122"/>
                <a:ea typeface="华文楷体" pitchFamily="2" charset="-122"/>
              </a:rPr>
              <a:t>专业：信息管理与信息系统</a:t>
            </a:r>
            <a:endParaRPr lang="en-US" altLang="zh-CN" sz="280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smtClean="0">
                <a:latin typeface="华文楷体" pitchFamily="2" charset="-122"/>
                <a:ea typeface="华文楷体" pitchFamily="2" charset="-122"/>
              </a:rPr>
              <a:t>班级：</a:t>
            </a:r>
            <a:r>
              <a:rPr lang="en-US" altLang="zh-CN" sz="2800" smtClean="0">
                <a:latin typeface="华文楷体" pitchFamily="2" charset="-122"/>
                <a:ea typeface="华文楷体" pitchFamily="2" charset="-122"/>
              </a:rPr>
              <a:t>1301</a:t>
            </a:r>
            <a:r>
              <a:rPr lang="zh-CN" altLang="en-US" sz="2800" smtClean="0">
                <a:latin typeface="华文楷体" pitchFamily="2" charset="-122"/>
                <a:ea typeface="华文楷体" pitchFamily="2" charset="-122"/>
              </a:rPr>
              <a:t>班</a:t>
            </a:r>
            <a:endParaRPr lang="en-US" altLang="zh-CN" sz="2800" smtClean="0">
              <a:latin typeface="华文楷体" pitchFamily="2" charset="-122"/>
              <a:ea typeface="华文楷体" pitchFamily="2" charset="-122"/>
            </a:endParaRPr>
          </a:p>
          <a:p>
            <a:endParaRPr lang="zh-CN" altLang="en-US"/>
          </a:p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71438" y="6500814"/>
            <a:ext cx="73580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000" kern="1500" spc="15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14348" y="3143249"/>
            <a:ext cx="464347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"/>
            <a:ext cx="23812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5" name="图片 15" descr="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8" name="矩形 3"/>
          <p:cNvSpPr>
            <a:spLocks noChangeArrowheads="1"/>
          </p:cNvSpPr>
          <p:nvPr/>
        </p:nvSpPr>
        <p:spPr bwMode="auto">
          <a:xfrm>
            <a:off x="2" y="142852"/>
            <a:ext cx="48526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r>
              <a:rPr lang="zh-CN" altLang="en-US" sz="2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开发工具及其下载</a:t>
            </a:r>
            <a:r>
              <a:rPr lang="zh-CN" altLang="en-US" sz="2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endParaRPr lang="zh-CN" altLang="en-US" sz="2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rot="5400000">
            <a:off x="4607721" y="464321"/>
            <a:ext cx="500856" cy="7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121442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207167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00037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92906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85776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5786454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图文框 28"/>
          <p:cNvSpPr/>
          <p:nvPr/>
        </p:nvSpPr>
        <p:spPr>
          <a:xfrm>
            <a:off x="428596" y="1214422"/>
            <a:ext cx="8429684" cy="500066"/>
          </a:xfrm>
          <a:prstGeom prst="frame">
            <a:avLst/>
          </a:prstGeom>
          <a:solidFill>
            <a:schemeClr val="bg2"/>
          </a:solidFill>
          <a:ln>
            <a:solidFill>
              <a:schemeClr val="accent3">
                <a:lumMod val="20000"/>
                <a:lumOff val="80000"/>
                <a:alpha val="44000"/>
              </a:schemeClr>
            </a:solidFill>
          </a:ln>
          <a:effectLst>
            <a:innerShdw dist="393700" dir="11760000">
              <a:schemeClr val="bg2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         插件：</a:t>
            </a:r>
            <a:r>
              <a:rPr lang="en-US" altLang="zh-CN" smtClean="0">
                <a:solidFill>
                  <a:schemeClr val="tx1"/>
                </a:solidFill>
              </a:rPr>
              <a:t>Swiper.js                             </a:t>
            </a:r>
            <a:r>
              <a:rPr lang="zh-CN" altLang="en-US" smtClean="0">
                <a:solidFill>
                  <a:schemeClr val="tx1"/>
                </a:solidFill>
              </a:rPr>
              <a:t>地址：</a:t>
            </a:r>
            <a:r>
              <a:rPr lang="en-US" altLang="zh-CN" smtClean="0">
                <a:solidFill>
                  <a:schemeClr val="tx1"/>
                </a:solidFill>
              </a:rPr>
              <a:t> http://www.swiper.com.cn/ 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图文框 29"/>
          <p:cNvSpPr/>
          <p:nvPr/>
        </p:nvSpPr>
        <p:spPr>
          <a:xfrm>
            <a:off x="428596" y="2071678"/>
            <a:ext cx="8429684" cy="500066"/>
          </a:xfrm>
          <a:prstGeom prst="frame">
            <a:avLst/>
          </a:prstGeom>
          <a:solidFill>
            <a:schemeClr val="bg2"/>
          </a:solidFill>
          <a:ln>
            <a:solidFill>
              <a:schemeClr val="accent3">
                <a:lumMod val="20000"/>
                <a:lumOff val="80000"/>
                <a:alpha val="44000"/>
              </a:schemeClr>
            </a:solidFill>
          </a:ln>
          <a:effectLst>
            <a:innerShdw dist="393700" dir="11760000">
              <a:schemeClr val="bg2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插件：</a:t>
            </a:r>
            <a:r>
              <a:rPr lang="en-US" altLang="zh-CN" smtClean="0">
                <a:solidFill>
                  <a:schemeClr val="tx1"/>
                </a:solidFill>
              </a:rPr>
              <a:t>layer.js                                </a:t>
            </a:r>
            <a:r>
              <a:rPr lang="zh-CN" altLang="en-US" smtClean="0">
                <a:solidFill>
                  <a:schemeClr val="tx1"/>
                </a:solidFill>
              </a:rPr>
              <a:t>地址：</a:t>
            </a:r>
            <a:r>
              <a:rPr lang="en-US" altLang="zh-CN" smtClean="0">
                <a:solidFill>
                  <a:schemeClr val="tx1"/>
                </a:solidFill>
              </a:rPr>
              <a:t> http://layer.layui.com/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图文框 30"/>
          <p:cNvSpPr/>
          <p:nvPr/>
        </p:nvSpPr>
        <p:spPr>
          <a:xfrm>
            <a:off x="428596" y="3000372"/>
            <a:ext cx="8429684" cy="500066"/>
          </a:xfrm>
          <a:prstGeom prst="frame">
            <a:avLst/>
          </a:prstGeom>
          <a:solidFill>
            <a:schemeClr val="bg2"/>
          </a:solidFill>
          <a:ln>
            <a:solidFill>
              <a:schemeClr val="accent3">
                <a:lumMod val="20000"/>
                <a:lumOff val="80000"/>
                <a:alpha val="44000"/>
              </a:schemeClr>
            </a:solidFill>
          </a:ln>
          <a:effectLst>
            <a:innerShdw dist="393700" dir="11760000">
              <a:schemeClr val="bg2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      工具：</a:t>
            </a:r>
            <a:r>
              <a:rPr lang="en-US" altLang="zh-CN" smtClean="0">
                <a:solidFill>
                  <a:schemeClr val="tx1"/>
                </a:solidFill>
              </a:rPr>
              <a:t>eclipse                                </a:t>
            </a:r>
            <a:r>
              <a:rPr lang="zh-CN" altLang="en-US" smtClean="0">
                <a:solidFill>
                  <a:schemeClr val="tx1"/>
                </a:solidFill>
              </a:rPr>
              <a:t>地址：</a:t>
            </a:r>
            <a:r>
              <a:rPr lang="en-US" altLang="zh-CN" smtClean="0">
                <a:solidFill>
                  <a:schemeClr val="tx1"/>
                </a:solidFill>
              </a:rPr>
              <a:t> https://www.eclipse.org/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图文框 31"/>
          <p:cNvSpPr/>
          <p:nvPr/>
        </p:nvSpPr>
        <p:spPr>
          <a:xfrm>
            <a:off x="428596" y="3929066"/>
            <a:ext cx="8429684" cy="500066"/>
          </a:xfrm>
          <a:prstGeom prst="frame">
            <a:avLst/>
          </a:prstGeom>
          <a:solidFill>
            <a:schemeClr val="bg2"/>
          </a:solidFill>
          <a:ln>
            <a:solidFill>
              <a:schemeClr val="accent3">
                <a:lumMod val="20000"/>
                <a:lumOff val="80000"/>
                <a:alpha val="44000"/>
              </a:schemeClr>
            </a:solidFill>
          </a:ln>
          <a:effectLst>
            <a:innerShdw dist="393700" dir="11760000">
              <a:schemeClr val="bg2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工具：</a:t>
            </a:r>
            <a:r>
              <a:rPr lang="en-US" altLang="zh-CN" smtClean="0">
                <a:solidFill>
                  <a:schemeClr val="tx1"/>
                </a:solidFill>
              </a:rPr>
              <a:t>SQL Server 2008 r2           </a:t>
            </a:r>
            <a:r>
              <a:rPr lang="zh-CN" altLang="en-US" smtClean="0">
                <a:solidFill>
                  <a:schemeClr val="tx1"/>
                </a:solidFill>
              </a:rPr>
              <a:t>地址：</a:t>
            </a:r>
            <a:r>
              <a:rPr lang="en-US" altLang="zh-CN" smtClean="0">
                <a:solidFill>
                  <a:schemeClr val="tx1"/>
                </a:solidFill>
              </a:rPr>
              <a:t> http://www.jb51.net/                            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图文框 32"/>
          <p:cNvSpPr/>
          <p:nvPr/>
        </p:nvSpPr>
        <p:spPr>
          <a:xfrm>
            <a:off x="428596" y="4857760"/>
            <a:ext cx="8429684" cy="500066"/>
          </a:xfrm>
          <a:prstGeom prst="frame">
            <a:avLst/>
          </a:prstGeom>
          <a:solidFill>
            <a:schemeClr val="bg2"/>
          </a:solidFill>
          <a:ln>
            <a:solidFill>
              <a:schemeClr val="accent3">
                <a:lumMod val="20000"/>
                <a:lumOff val="80000"/>
                <a:alpha val="44000"/>
              </a:schemeClr>
            </a:solidFill>
          </a:ln>
          <a:effectLst>
            <a:innerShdw dist="393700" dir="11760000">
              <a:schemeClr val="bg2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/>
                </a:solidFill>
              </a:rPr>
              <a:t>sss</a:t>
            </a:r>
            <a:r>
              <a:rPr lang="zh-CN" altLang="en-US" smtClean="0">
                <a:solidFill>
                  <a:schemeClr val="tx1"/>
                </a:solidFill>
              </a:rPr>
              <a:t>工具：</a:t>
            </a:r>
            <a:r>
              <a:rPr lang="en-US" altLang="zh-CN" smtClean="0">
                <a:solidFill>
                  <a:schemeClr val="tx1"/>
                </a:solidFill>
              </a:rPr>
              <a:t>play             </a:t>
            </a:r>
            <a:r>
              <a:rPr lang="zh-CN" altLang="en-US" smtClean="0">
                <a:solidFill>
                  <a:schemeClr val="tx1"/>
                </a:solidFill>
              </a:rPr>
              <a:t>地址：</a:t>
            </a:r>
            <a:r>
              <a:rPr lang="en-US" altLang="zh-CN" smtClean="0">
                <a:solidFill>
                  <a:schemeClr val="tx1"/>
                </a:solidFill>
              </a:rPr>
              <a:t> https://playframework.com/download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图文框 33"/>
          <p:cNvSpPr/>
          <p:nvPr/>
        </p:nvSpPr>
        <p:spPr>
          <a:xfrm>
            <a:off x="428596" y="5786454"/>
            <a:ext cx="8429684" cy="500066"/>
          </a:xfrm>
          <a:prstGeom prst="frame">
            <a:avLst/>
          </a:prstGeom>
          <a:solidFill>
            <a:schemeClr val="bg2"/>
          </a:solidFill>
          <a:ln>
            <a:solidFill>
              <a:schemeClr val="accent3">
                <a:lumMod val="20000"/>
                <a:lumOff val="80000"/>
                <a:alpha val="44000"/>
              </a:schemeClr>
            </a:solidFill>
          </a:ln>
          <a:effectLst>
            <a:innerShdw dist="393700" dir="11760000">
              <a:schemeClr val="bg2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工具：</a:t>
            </a:r>
            <a:r>
              <a:rPr lang="en-US" altLang="zh-CN" smtClean="0">
                <a:solidFill>
                  <a:schemeClr val="tx1"/>
                </a:solidFill>
              </a:rPr>
              <a:t>git                       </a:t>
            </a:r>
            <a:r>
              <a:rPr lang="zh-CN" altLang="en-US" smtClean="0">
                <a:solidFill>
                  <a:schemeClr val="tx1"/>
                </a:solidFill>
              </a:rPr>
              <a:t>地址：</a:t>
            </a:r>
            <a:r>
              <a:rPr lang="en-US" altLang="zh-CN" smtClean="0">
                <a:solidFill>
                  <a:schemeClr val="tx1"/>
                </a:solidFill>
              </a:rPr>
              <a:t> https://git-scm.com/downloads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02" name="图片 16" descr="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3" y="1643063"/>
            <a:ext cx="7834312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图片 19" descr="3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3" y="1643063"/>
            <a:ext cx="7834312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图片 21" descr="5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813" y="1643063"/>
            <a:ext cx="7834312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图片 20" descr="4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813" y="1643063"/>
            <a:ext cx="7834312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图片 18" descr="3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3" y="1643063"/>
            <a:ext cx="7834312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图片 17" descr="2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85813" y="1643063"/>
            <a:ext cx="7834312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图片 15" descr="1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6" name="矩形 8"/>
          <p:cNvSpPr>
            <a:spLocks noChangeArrowheads="1"/>
          </p:cNvSpPr>
          <p:nvPr/>
        </p:nvSpPr>
        <p:spPr bwMode="auto">
          <a:xfrm>
            <a:off x="1285852" y="2000241"/>
            <a:ext cx="249299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做系统之前充分了解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各功能，规划好各个页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面之间的交互关系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7" name="矩形 9"/>
          <p:cNvSpPr>
            <a:spLocks noChangeArrowheads="1"/>
          </p:cNvSpPr>
          <p:nvPr/>
        </p:nvSpPr>
        <p:spPr bwMode="auto">
          <a:xfrm>
            <a:off x="6072198" y="4143380"/>
            <a:ext cx="223651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及时做好备份，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若用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svn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时，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每完善一个功能即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提交或保存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8" name="矩形 3"/>
          <p:cNvSpPr>
            <a:spLocks noChangeArrowheads="1"/>
          </p:cNvSpPr>
          <p:nvPr/>
        </p:nvSpPr>
        <p:spPr bwMode="auto">
          <a:xfrm>
            <a:off x="2" y="142852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sz="2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9" name="矩形 6"/>
          <p:cNvSpPr>
            <a:spLocks noChangeArrowheads="1"/>
          </p:cNvSpPr>
          <p:nvPr/>
        </p:nvSpPr>
        <p:spPr bwMode="auto">
          <a:xfrm>
            <a:off x="5857884" y="2000241"/>
            <a:ext cx="228601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代码要精简，修改某   一处之后及时删除无用代码，避免后期代码冗余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rot="5400000">
            <a:off x="679425" y="392092"/>
            <a:ext cx="500063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3" name="矩形 22"/>
          <p:cNvSpPr>
            <a:spLocks noChangeArrowheads="1"/>
          </p:cNvSpPr>
          <p:nvPr/>
        </p:nvSpPr>
        <p:spPr bwMode="auto">
          <a:xfrm>
            <a:off x="1357292" y="4071941"/>
            <a:ext cx="180049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对于每个解决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问题的方法及时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做笔记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乘号 15"/>
          <p:cNvSpPr/>
          <p:nvPr/>
        </p:nvSpPr>
        <p:spPr>
          <a:xfrm>
            <a:off x="3357554" y="2428869"/>
            <a:ext cx="2643206" cy="2643207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加号 16"/>
          <p:cNvSpPr/>
          <p:nvPr/>
        </p:nvSpPr>
        <p:spPr>
          <a:xfrm>
            <a:off x="4286248" y="3357563"/>
            <a:ext cx="785818" cy="857256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innerShdw blurRad="431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7" descr="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071538" y="5000625"/>
            <a:ext cx="3357586" cy="1428771"/>
          </a:xfrm>
          <a:prstGeom prst="rect">
            <a:avLst/>
          </a:prstGeom>
          <a:solidFill>
            <a:srgbClr val="946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2071690"/>
            <a:ext cx="9144000" cy="1857375"/>
          </a:xfrm>
          <a:prstGeom prst="rect">
            <a:avLst/>
          </a:prstGeom>
          <a:solidFill>
            <a:srgbClr val="946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94634C"/>
              </a:solidFill>
            </a:endParaRPr>
          </a:p>
        </p:txBody>
      </p:sp>
      <p:sp>
        <p:nvSpPr>
          <p:cNvPr id="14341" name="矩形 3"/>
          <p:cNvSpPr>
            <a:spLocks noChangeArrowheads="1"/>
          </p:cNvSpPr>
          <p:nvPr/>
        </p:nvSpPr>
        <p:spPr bwMode="auto">
          <a:xfrm>
            <a:off x="2" y="214291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感谢指导</a:t>
            </a:r>
          </a:p>
        </p:txBody>
      </p:sp>
      <p:cxnSp>
        <p:nvCxnSpPr>
          <p:cNvPr id="14" name="直接连接符 13"/>
          <p:cNvCxnSpPr/>
          <p:nvPr/>
        </p:nvCxnSpPr>
        <p:spPr>
          <a:xfrm rot="5400000">
            <a:off x="1393805" y="463529"/>
            <a:ext cx="500063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矩形 10"/>
          <p:cNvSpPr>
            <a:spLocks noChangeArrowheads="1"/>
          </p:cNvSpPr>
          <p:nvPr/>
        </p:nvSpPr>
        <p:spPr bwMode="auto">
          <a:xfrm>
            <a:off x="2571738" y="2285994"/>
            <a:ext cx="5072075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感谢大家聆听 </a:t>
            </a:r>
            <a:endParaRPr lang="en-US" altLang="zh-CN" sz="4400" b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6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恳请</a:t>
            </a:r>
            <a:r>
              <a: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导师批评指正</a:t>
            </a:r>
          </a:p>
          <a:p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endParaRPr lang="zh-CN" altLang="en-US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5" name="矩形 11"/>
          <p:cNvSpPr>
            <a:spLocks noChangeArrowheads="1"/>
          </p:cNvSpPr>
          <p:nvPr/>
        </p:nvSpPr>
        <p:spPr bwMode="auto">
          <a:xfrm>
            <a:off x="1071538" y="5143513"/>
            <a:ext cx="335758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师：李洪波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答辩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：李巧娜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    号：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20132213981    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    业：信息管理与信息系统   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endParaRPr lang="zh-CN" altLang="en-US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62750" y="6067426"/>
            <a:ext cx="23812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2928938" y="5000625"/>
            <a:ext cx="3500450" cy="571515"/>
          </a:xfrm>
          <a:prstGeom prst="rect">
            <a:avLst/>
          </a:prstGeom>
          <a:solidFill>
            <a:srgbClr val="946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0" y="2071690"/>
            <a:ext cx="9144000" cy="1857375"/>
          </a:xfrm>
          <a:prstGeom prst="rect">
            <a:avLst/>
          </a:prstGeom>
          <a:solidFill>
            <a:srgbClr val="946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0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6" hidden="1"/>
          <p:cNvSpPr>
            <a:spLocks noChangeArrowheads="1"/>
          </p:cNvSpPr>
          <p:nvPr/>
        </p:nvSpPr>
        <p:spPr bwMode="auto">
          <a:xfrm>
            <a:off x="1939927" y="3025777"/>
            <a:ext cx="14716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矩形 7" hidden="1"/>
          <p:cNvSpPr>
            <a:spLocks noChangeArrowheads="1"/>
          </p:cNvSpPr>
          <p:nvPr/>
        </p:nvSpPr>
        <p:spPr bwMode="auto">
          <a:xfrm>
            <a:off x="2011363" y="4240214"/>
            <a:ext cx="14716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9" name="矩形 8" hidden="1"/>
          <p:cNvSpPr>
            <a:spLocks noChangeArrowheads="1"/>
          </p:cNvSpPr>
          <p:nvPr/>
        </p:nvSpPr>
        <p:spPr bwMode="auto">
          <a:xfrm>
            <a:off x="2011363" y="5526089"/>
            <a:ext cx="14716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TextBox 27"/>
          <p:cNvSpPr txBox="1">
            <a:spLocks noChangeArrowheads="1"/>
          </p:cNvSpPr>
          <p:nvPr/>
        </p:nvSpPr>
        <p:spPr bwMode="auto">
          <a:xfrm>
            <a:off x="1857356" y="2357430"/>
            <a:ext cx="5500726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/>
              <a:t>  </a:t>
            </a:r>
            <a:r>
              <a:rPr lang="zh-CN" altLang="en-US" sz="36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吃货网商城的设计与实现</a:t>
            </a:r>
            <a:endParaRPr lang="zh-CN" altLang="en-US" sz="3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1400" b="1" smtClean="0">
                <a:solidFill>
                  <a:schemeClr val="bg1"/>
                </a:solidFill>
              </a:rPr>
              <a:t>The design and implementation of network version city</a:t>
            </a:r>
            <a:endParaRPr lang="zh-CN" altLang="en-US" sz="1400" smtClean="0">
              <a:solidFill>
                <a:schemeClr val="bg1"/>
              </a:solidFill>
            </a:endParaRPr>
          </a:p>
          <a:p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1" name="TextBox 28"/>
          <p:cNvSpPr txBox="1">
            <a:spLocks noChangeArrowheads="1"/>
          </p:cNvSpPr>
          <p:nvPr/>
        </p:nvSpPr>
        <p:spPr bwMode="auto">
          <a:xfrm>
            <a:off x="2928938" y="5081588"/>
            <a:ext cx="4286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答辩人</a:t>
            </a: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：李巧娜</a:t>
            </a:r>
            <a:r>
              <a:rPr lang="en-US" altLang="zh-CN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导师</a:t>
            </a: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：李洪波</a:t>
            </a:r>
            <a:endParaRPr lang="zh-CN" altLang="en-US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19" descr="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矩形 4"/>
          <p:cNvSpPr>
            <a:spLocks noChangeArrowheads="1"/>
          </p:cNvSpPr>
          <p:nvPr/>
        </p:nvSpPr>
        <p:spPr bwMode="auto">
          <a:xfrm>
            <a:off x="2357417" y="3155943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系统分析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矩形 6"/>
          <p:cNvSpPr>
            <a:spLocks noChangeArrowheads="1"/>
          </p:cNvSpPr>
          <p:nvPr/>
        </p:nvSpPr>
        <p:spPr bwMode="auto">
          <a:xfrm>
            <a:off x="2357419" y="2428868"/>
            <a:ext cx="2031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选题背景及其意义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285721" y="214291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cxnSp>
        <p:nvCxnSpPr>
          <p:cNvPr id="17" name="直接连接符 16"/>
          <p:cNvCxnSpPr/>
          <p:nvPr/>
        </p:nvCxnSpPr>
        <p:spPr>
          <a:xfrm rot="5400000">
            <a:off x="1036615" y="463529"/>
            <a:ext cx="500063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31" y="2327270"/>
            <a:ext cx="663571" cy="614359"/>
          </a:xfrm>
          <a:prstGeom prst="rect">
            <a:avLst/>
          </a:prstGeom>
          <a:effectLst>
            <a:outerShdw blurRad="127000" dist="50800" dir="2460000" algn="ctr" rotWithShape="0">
              <a:schemeClr val="tx1">
                <a:lumMod val="50000"/>
                <a:lumOff val="50000"/>
                <a:alpha val="95000"/>
              </a:schemeClr>
            </a:outerShdw>
          </a:effectLst>
        </p:spPr>
      </p:pic>
      <p:pic>
        <p:nvPicPr>
          <p:cNvPr id="34" name="图片 33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31" y="3113081"/>
            <a:ext cx="663575" cy="614363"/>
          </a:xfrm>
          <a:prstGeom prst="rect">
            <a:avLst/>
          </a:prstGeom>
          <a:effectLst>
            <a:outerShdw blurRad="127000" dist="50800" dir="2460000" algn="ctr" rotWithShape="0">
              <a:schemeClr val="tx1">
                <a:lumMod val="50000"/>
                <a:lumOff val="50000"/>
                <a:alpha val="95000"/>
              </a:schemeClr>
            </a:outerShdw>
          </a:effectLst>
        </p:spPr>
      </p:pic>
      <p:pic>
        <p:nvPicPr>
          <p:cNvPr id="35" name="图片 34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31" y="3870319"/>
            <a:ext cx="663575" cy="614363"/>
          </a:xfrm>
          <a:prstGeom prst="rect">
            <a:avLst/>
          </a:prstGeom>
          <a:effectLst>
            <a:outerShdw blurRad="127000" dist="50800" dir="2460000" algn="ctr" rotWithShape="0">
              <a:schemeClr val="tx1">
                <a:lumMod val="50000"/>
                <a:lumOff val="50000"/>
                <a:alpha val="95000"/>
              </a:schemeClr>
            </a:outerShdw>
          </a:effectLst>
        </p:spPr>
      </p:pic>
      <p:pic>
        <p:nvPicPr>
          <p:cNvPr id="36" name="图片 35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31" y="4613269"/>
            <a:ext cx="663575" cy="614363"/>
          </a:xfrm>
          <a:prstGeom prst="rect">
            <a:avLst/>
          </a:prstGeom>
          <a:effectLst>
            <a:outerShdw blurRad="127000" dist="50800" dir="2460000" algn="ctr" rotWithShape="0">
              <a:schemeClr val="tx1">
                <a:lumMod val="50000"/>
                <a:lumOff val="50000"/>
                <a:alpha val="95000"/>
              </a:schemeClr>
            </a:outerShdw>
          </a:effectLst>
        </p:spPr>
      </p:pic>
      <p:pic>
        <p:nvPicPr>
          <p:cNvPr id="37" name="图片 36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745" y="2314569"/>
            <a:ext cx="663575" cy="614363"/>
          </a:xfrm>
          <a:prstGeom prst="rect">
            <a:avLst/>
          </a:prstGeom>
          <a:effectLst>
            <a:outerShdw blurRad="127000" dist="50800" dir="2460000" algn="ctr" rotWithShape="0">
              <a:schemeClr val="tx1">
                <a:lumMod val="50000"/>
                <a:lumOff val="50000"/>
                <a:alpha val="95000"/>
              </a:schemeClr>
            </a:outerShdw>
          </a:effectLst>
        </p:spPr>
      </p:pic>
      <p:pic>
        <p:nvPicPr>
          <p:cNvPr id="38" name="图片 37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745" y="3100381"/>
            <a:ext cx="663575" cy="614363"/>
          </a:xfrm>
          <a:prstGeom prst="rect">
            <a:avLst/>
          </a:prstGeom>
          <a:effectLst>
            <a:outerShdw blurRad="127000" dist="50800" dir="2460000" algn="ctr" rotWithShape="0">
              <a:schemeClr val="tx1">
                <a:lumMod val="50000"/>
                <a:lumOff val="50000"/>
                <a:alpha val="95000"/>
              </a:schemeClr>
            </a:outerShdw>
          </a:effectLst>
        </p:spPr>
      </p:pic>
      <p:pic>
        <p:nvPicPr>
          <p:cNvPr id="39" name="图片 38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745" y="3857619"/>
            <a:ext cx="663575" cy="614363"/>
          </a:xfrm>
          <a:prstGeom prst="rect">
            <a:avLst/>
          </a:prstGeom>
          <a:effectLst>
            <a:outerShdw blurRad="127000" dist="50800" dir="2460000" algn="ctr" rotWithShape="0">
              <a:schemeClr val="tx1">
                <a:lumMod val="50000"/>
                <a:lumOff val="50000"/>
                <a:alpha val="95000"/>
              </a:schemeClr>
            </a:outerShdw>
          </a:effectLst>
        </p:spPr>
      </p:pic>
      <p:pic>
        <p:nvPicPr>
          <p:cNvPr id="40" name="图片 39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745" y="4600569"/>
            <a:ext cx="663575" cy="614363"/>
          </a:xfrm>
          <a:prstGeom prst="rect">
            <a:avLst/>
          </a:prstGeom>
          <a:effectLst>
            <a:outerShdw blurRad="127000" dist="50800" dir="2460000" algn="ctr" rotWithShape="0">
              <a:schemeClr val="tx1">
                <a:lumMod val="50000"/>
                <a:lumOff val="50000"/>
                <a:alpha val="95000"/>
              </a:schemeClr>
            </a:outerShdw>
          </a:effectLst>
        </p:spPr>
      </p:pic>
      <p:sp>
        <p:nvSpPr>
          <p:cNvPr id="4112" name="矩形 40"/>
          <p:cNvSpPr>
            <a:spLocks noChangeArrowheads="1"/>
          </p:cNvSpPr>
          <p:nvPr/>
        </p:nvSpPr>
        <p:spPr bwMode="auto">
          <a:xfrm>
            <a:off x="2357417" y="3941756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系统开发流程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3" name="矩形 41"/>
          <p:cNvSpPr>
            <a:spLocks noChangeArrowheads="1"/>
          </p:cNvSpPr>
          <p:nvPr/>
        </p:nvSpPr>
        <p:spPr bwMode="auto">
          <a:xfrm>
            <a:off x="2357417" y="4727568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系统功能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4" name="矩形 42"/>
          <p:cNvSpPr>
            <a:spLocks noChangeArrowheads="1"/>
          </p:cNvSpPr>
          <p:nvPr/>
        </p:nvSpPr>
        <p:spPr bwMode="auto">
          <a:xfrm>
            <a:off x="6129345" y="2416168"/>
            <a:ext cx="18004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系统模式及配置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5" name="矩形 43"/>
          <p:cNvSpPr>
            <a:spLocks noChangeArrowheads="1"/>
          </p:cNvSpPr>
          <p:nvPr/>
        </p:nvSpPr>
        <p:spPr bwMode="auto">
          <a:xfrm>
            <a:off x="6129343" y="3214681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代码设计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6" name="矩形 44"/>
          <p:cNvSpPr>
            <a:spLocks noChangeArrowheads="1"/>
          </p:cNvSpPr>
          <p:nvPr/>
        </p:nvSpPr>
        <p:spPr bwMode="auto">
          <a:xfrm>
            <a:off x="6215070" y="4000493"/>
            <a:ext cx="133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插件及工具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7" name="矩形 45"/>
          <p:cNvSpPr>
            <a:spLocks noChangeArrowheads="1"/>
          </p:cNvSpPr>
          <p:nvPr/>
        </p:nvSpPr>
        <p:spPr bwMode="auto">
          <a:xfrm>
            <a:off x="6215070" y="4714868"/>
            <a:ext cx="133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总结并致谢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8" name="TextBox 46"/>
          <p:cNvSpPr txBox="1">
            <a:spLocks noChangeArrowheads="1"/>
          </p:cNvSpPr>
          <p:nvPr/>
        </p:nvSpPr>
        <p:spPr bwMode="auto">
          <a:xfrm>
            <a:off x="1571604" y="2428868"/>
            <a:ext cx="357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9" name="矩形 47"/>
          <p:cNvSpPr>
            <a:spLocks noChangeArrowheads="1"/>
          </p:cNvSpPr>
          <p:nvPr/>
        </p:nvSpPr>
        <p:spPr bwMode="auto">
          <a:xfrm>
            <a:off x="1601768" y="3227381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20" name="矩形 48"/>
          <p:cNvSpPr>
            <a:spLocks noChangeArrowheads="1"/>
          </p:cNvSpPr>
          <p:nvPr/>
        </p:nvSpPr>
        <p:spPr bwMode="auto">
          <a:xfrm>
            <a:off x="1601768" y="4000493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21" name="矩形 49"/>
          <p:cNvSpPr>
            <a:spLocks noChangeArrowheads="1"/>
          </p:cNvSpPr>
          <p:nvPr/>
        </p:nvSpPr>
        <p:spPr bwMode="auto">
          <a:xfrm>
            <a:off x="1571605" y="4727568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22" name="矩形 50"/>
          <p:cNvSpPr>
            <a:spLocks noChangeArrowheads="1"/>
          </p:cNvSpPr>
          <p:nvPr/>
        </p:nvSpPr>
        <p:spPr bwMode="auto">
          <a:xfrm>
            <a:off x="5429257" y="2428868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23" name="矩形 52"/>
          <p:cNvSpPr>
            <a:spLocks noChangeArrowheads="1"/>
          </p:cNvSpPr>
          <p:nvPr/>
        </p:nvSpPr>
        <p:spPr bwMode="auto">
          <a:xfrm>
            <a:off x="5429257" y="3214681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24" name="矩形 53"/>
          <p:cNvSpPr>
            <a:spLocks noChangeArrowheads="1"/>
          </p:cNvSpPr>
          <p:nvPr/>
        </p:nvSpPr>
        <p:spPr bwMode="auto">
          <a:xfrm>
            <a:off x="5459419" y="39290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25" name="矩形 54"/>
          <p:cNvSpPr>
            <a:spLocks noChangeArrowheads="1"/>
          </p:cNvSpPr>
          <p:nvPr/>
        </p:nvSpPr>
        <p:spPr bwMode="auto">
          <a:xfrm>
            <a:off x="5459419" y="4702168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1143002" y="2000250"/>
            <a:ext cx="7000875" cy="3714751"/>
          </a:xfrm>
          <a:prstGeom prst="roundRect">
            <a:avLst/>
          </a:prstGeom>
          <a:solidFill>
            <a:srgbClr val="936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123" name="图片 19" descr="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矩形 5"/>
          <p:cNvSpPr>
            <a:spLocks noChangeArrowheads="1"/>
          </p:cNvSpPr>
          <p:nvPr/>
        </p:nvSpPr>
        <p:spPr bwMode="auto">
          <a:xfrm>
            <a:off x="5143504" y="3357561"/>
            <a:ext cx="264320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其一</a:t>
            </a:r>
            <a:r>
              <a:rPr lang="zh-CN" altLang="en-US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：顺应社会发展</a:t>
            </a:r>
            <a:endParaRPr lang="en-US" altLang="zh-CN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其二</a:t>
            </a:r>
            <a:r>
              <a:rPr lang="zh-CN" altLang="en-US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：跟随社会潮流</a:t>
            </a:r>
            <a:endParaRPr lang="en-US" altLang="zh-CN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其三</a:t>
            </a:r>
            <a:r>
              <a:rPr lang="zh-CN" altLang="en-US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：满足人们的需求</a:t>
            </a:r>
            <a:endParaRPr lang="zh-CN" altLang="en-US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5" name="矩形 8"/>
          <p:cNvSpPr>
            <a:spLocks noChangeArrowheads="1"/>
          </p:cNvSpPr>
          <p:nvPr/>
        </p:nvSpPr>
        <p:spPr bwMode="auto">
          <a:xfrm>
            <a:off x="5429256" y="2714620"/>
            <a:ext cx="857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意义</a:t>
            </a:r>
            <a:endParaRPr lang="zh-CN" altLang="en-US" sz="2000" b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6" name="矩形 10"/>
          <p:cNvSpPr>
            <a:spLocks noChangeArrowheads="1"/>
          </p:cNvSpPr>
          <p:nvPr/>
        </p:nvSpPr>
        <p:spPr bwMode="auto">
          <a:xfrm>
            <a:off x="0" y="214291"/>
            <a:ext cx="2646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选题背景及其意义</a:t>
            </a:r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7" name="TextBox 17"/>
          <p:cNvSpPr txBox="1">
            <a:spLocks noChangeArrowheads="1"/>
          </p:cNvSpPr>
          <p:nvPr/>
        </p:nvSpPr>
        <p:spPr bwMode="auto">
          <a:xfrm>
            <a:off x="2" y="357167"/>
            <a:ext cx="192881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sz="1000">
              <a:solidFill>
                <a:schemeClr val="bg1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 rot="5400000">
            <a:off x="2322500" y="463529"/>
            <a:ext cx="500063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9" name="矩形 10"/>
          <p:cNvSpPr>
            <a:spLocks noChangeArrowheads="1"/>
          </p:cNvSpPr>
          <p:nvPr/>
        </p:nvSpPr>
        <p:spPr bwMode="auto">
          <a:xfrm>
            <a:off x="2214563" y="2714625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  <a:endParaRPr lang="zh-CN" altLang="en-US" sz="2000" b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30" name="矩形 15"/>
          <p:cNvSpPr>
            <a:spLocks noChangeArrowheads="1"/>
          </p:cNvSpPr>
          <p:nvPr/>
        </p:nvSpPr>
        <p:spPr bwMode="auto">
          <a:xfrm>
            <a:off x="1643065" y="3308351"/>
            <a:ext cx="350044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其一</a:t>
            </a:r>
            <a:r>
              <a:rPr lang="zh-CN" altLang="en-US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：科技水平提高的必然</a:t>
            </a:r>
            <a:endParaRPr lang="en-US" altLang="zh-CN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其二</a:t>
            </a:r>
            <a:r>
              <a:rPr lang="zh-CN" altLang="en-US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：手机广泛使用促使</a:t>
            </a:r>
            <a:endParaRPr lang="en-US" altLang="zh-CN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其三</a:t>
            </a:r>
            <a:r>
              <a:rPr lang="zh-CN" altLang="en-US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：大众需求</a:t>
            </a:r>
            <a:endParaRPr lang="zh-CN" altLang="en-US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25" descr="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图片 13" descr="2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3500439"/>
            <a:ext cx="4429156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42900" dist="228600" dir="78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0" name="图片 13" descr="2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5143512"/>
            <a:ext cx="4429156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42900" dist="228600" dir="78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6148" name="图片 13" descr="2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1857364"/>
            <a:ext cx="4429156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42900" dist="228600" dir="7800000" algn="br" rotWithShape="0">
              <a:prstClr val="black">
                <a:alpha val="40000"/>
              </a:prstClr>
            </a:outerShdw>
          </a:effectLst>
        </p:spPr>
      </p:pic>
      <p:sp>
        <p:nvSpPr>
          <p:cNvPr id="6149" name="矩形 4" hidden="1"/>
          <p:cNvSpPr>
            <a:spLocks noChangeArrowheads="1"/>
          </p:cNvSpPr>
          <p:nvPr/>
        </p:nvSpPr>
        <p:spPr bwMode="auto">
          <a:xfrm>
            <a:off x="5572125" y="2500313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5"/>
          <p:cNvSpPr>
            <a:spLocks noChangeArrowheads="1"/>
          </p:cNvSpPr>
          <p:nvPr/>
        </p:nvSpPr>
        <p:spPr bwMode="auto">
          <a:xfrm>
            <a:off x="1357290" y="2071679"/>
            <a:ext cx="15295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42900" dist="228600" dir="7800000" algn="b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可行性分析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1" name="矩形 7"/>
          <p:cNvSpPr>
            <a:spLocks noChangeArrowheads="1"/>
          </p:cNvSpPr>
          <p:nvPr/>
        </p:nvSpPr>
        <p:spPr bwMode="auto">
          <a:xfrm>
            <a:off x="6572266" y="207167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2" name="矩形 8"/>
          <p:cNvSpPr>
            <a:spLocks noChangeArrowheads="1"/>
          </p:cNvSpPr>
          <p:nvPr/>
        </p:nvSpPr>
        <p:spPr bwMode="auto">
          <a:xfrm>
            <a:off x="0" y="214291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系统分析</a:t>
            </a:r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3" name="TextBox 13"/>
          <p:cNvSpPr txBox="1">
            <a:spLocks noChangeArrowheads="1"/>
          </p:cNvSpPr>
          <p:nvPr/>
        </p:nvSpPr>
        <p:spPr bwMode="auto">
          <a:xfrm>
            <a:off x="2" y="357167"/>
            <a:ext cx="192881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sz="100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rot="5400000">
            <a:off x="1250929" y="463529"/>
            <a:ext cx="500063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5" name="矩形 16"/>
          <p:cNvSpPr>
            <a:spLocks noChangeArrowheads="1"/>
          </p:cNvSpPr>
          <p:nvPr/>
        </p:nvSpPr>
        <p:spPr bwMode="auto">
          <a:xfrm>
            <a:off x="1500168" y="3714752"/>
            <a:ext cx="12987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42900" dist="228600" dir="7800000" algn="b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需求分析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6" name="矩形 17"/>
          <p:cNvSpPr>
            <a:spLocks noChangeArrowheads="1"/>
          </p:cNvSpPr>
          <p:nvPr/>
        </p:nvSpPr>
        <p:spPr bwMode="auto">
          <a:xfrm>
            <a:off x="5000628" y="4429132"/>
            <a:ext cx="2505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PhotoShop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CS6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8" name="矩形 19"/>
          <p:cNvSpPr>
            <a:spLocks noChangeArrowheads="1"/>
          </p:cNvSpPr>
          <p:nvPr/>
        </p:nvSpPr>
        <p:spPr bwMode="auto">
          <a:xfrm>
            <a:off x="1500168" y="5357827"/>
            <a:ext cx="12987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42900" dist="228600" dir="7800000" algn="b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工具分析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9" name="矩形 20"/>
          <p:cNvSpPr>
            <a:spLocks noChangeArrowheads="1"/>
          </p:cNvSpPr>
          <p:nvPr/>
        </p:nvSpPr>
        <p:spPr bwMode="auto">
          <a:xfrm>
            <a:off x="5000628" y="1357299"/>
            <a:ext cx="19351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）经济可行性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双大括号 22"/>
          <p:cNvSpPr/>
          <p:nvPr/>
        </p:nvSpPr>
        <p:spPr>
          <a:xfrm>
            <a:off x="4643438" y="1285860"/>
            <a:ext cx="3214710" cy="1928827"/>
          </a:xfrm>
          <a:prstGeom prst="bracePair">
            <a:avLst/>
          </a:prstGeom>
          <a:ln w="25400">
            <a:solidFill>
              <a:schemeClr val="accent2"/>
            </a:solidFill>
          </a:ln>
          <a:effectLst>
            <a:outerShdw blurRad="50800" dist="50800" dir="5400000" algn="ctr" rotWithShape="0">
              <a:schemeClr val="accent2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000628" y="1857364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）技术可行性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00628" y="2357429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）社会可行性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00628" y="2857496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）操作可行性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双大括号 26"/>
          <p:cNvSpPr/>
          <p:nvPr/>
        </p:nvSpPr>
        <p:spPr>
          <a:xfrm>
            <a:off x="4643438" y="4429133"/>
            <a:ext cx="3143272" cy="2143140"/>
          </a:xfrm>
          <a:prstGeom prst="bracePair">
            <a:avLst/>
          </a:prstGeom>
          <a:ln w="25400">
            <a:solidFill>
              <a:schemeClr val="accent2"/>
            </a:solidFill>
          </a:ln>
          <a:effectLst>
            <a:outerShdw blurRad="50800" dist="50800" dir="5400000" algn="ctr" rotWithShape="0">
              <a:schemeClr val="accent2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17"/>
          <p:cNvSpPr>
            <a:spLocks noChangeArrowheads="1"/>
          </p:cNvSpPr>
          <p:nvPr/>
        </p:nvSpPr>
        <p:spPr bwMode="auto">
          <a:xfrm>
            <a:off x="5000630" y="4857760"/>
            <a:ext cx="19508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err="1" smtClean="0">
                <a:latin typeface="微软雅黑" pitchFamily="34" charset="-122"/>
                <a:ea typeface="微软雅黑" pitchFamily="34" charset="-122"/>
              </a:rPr>
              <a:t>WebStorm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17"/>
          <p:cNvSpPr>
            <a:spLocks noChangeArrowheads="1"/>
          </p:cNvSpPr>
          <p:nvPr/>
        </p:nvSpPr>
        <p:spPr bwMode="auto">
          <a:xfrm>
            <a:off x="5000628" y="5286388"/>
            <a:ext cx="1531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Eclipse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17"/>
          <p:cNvSpPr>
            <a:spLocks noChangeArrowheads="1"/>
          </p:cNvSpPr>
          <p:nvPr/>
        </p:nvSpPr>
        <p:spPr bwMode="auto">
          <a:xfrm>
            <a:off x="5000630" y="5715016"/>
            <a:ext cx="25993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SQL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Server 2008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17"/>
          <p:cNvSpPr>
            <a:spLocks noChangeArrowheads="1"/>
          </p:cNvSpPr>
          <p:nvPr/>
        </p:nvSpPr>
        <p:spPr bwMode="auto">
          <a:xfrm>
            <a:off x="5000628" y="6143644"/>
            <a:ext cx="10759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err="1" smtClean="0">
                <a:latin typeface="微软雅黑" pitchFamily="34" charset="-122"/>
                <a:ea typeface="微软雅黑" pitchFamily="34" charset="-122"/>
              </a:rPr>
              <a:t>git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双大括号 34"/>
          <p:cNvSpPr/>
          <p:nvPr/>
        </p:nvSpPr>
        <p:spPr>
          <a:xfrm>
            <a:off x="4929190" y="3786189"/>
            <a:ext cx="2643206" cy="214315"/>
          </a:xfrm>
          <a:prstGeom prst="bracePair">
            <a:avLst/>
          </a:prstGeom>
          <a:ln w="25400">
            <a:solidFill>
              <a:schemeClr val="accent2"/>
            </a:solidFill>
          </a:ln>
          <a:effectLst>
            <a:outerShdw blurRad="50800" dist="50800" dir="5400000" algn="ctr" rotWithShape="0">
              <a:schemeClr val="accent2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214942" y="371475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参照商城网站功能</a:t>
            </a:r>
            <a:endParaRPr lang="zh-CN" altLang="en-US"/>
          </a:p>
        </p:txBody>
      </p:sp>
      <p:sp>
        <p:nvSpPr>
          <p:cNvPr id="37" name="虚尾箭头 36"/>
          <p:cNvSpPr/>
          <p:nvPr/>
        </p:nvSpPr>
        <p:spPr>
          <a:xfrm>
            <a:off x="3643306" y="1785926"/>
            <a:ext cx="785818" cy="928695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虚尾箭头 37"/>
          <p:cNvSpPr/>
          <p:nvPr/>
        </p:nvSpPr>
        <p:spPr>
          <a:xfrm>
            <a:off x="3643306" y="5072074"/>
            <a:ext cx="785818" cy="928695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虚尾箭头 38"/>
          <p:cNvSpPr/>
          <p:nvPr/>
        </p:nvSpPr>
        <p:spPr>
          <a:xfrm>
            <a:off x="3643306" y="3786189"/>
            <a:ext cx="1071570" cy="214315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25" descr="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24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12" descr="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5357827"/>
            <a:ext cx="45720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58800" dist="38100" dir="13500000" algn="br" rotWithShape="0">
              <a:schemeClr val="accent1">
                <a:lumMod val="60000"/>
                <a:lumOff val="40000"/>
                <a:alpha val="40000"/>
              </a:schemeClr>
            </a:outerShdw>
          </a:effectLst>
        </p:spPr>
      </p:pic>
      <p:pic>
        <p:nvPicPr>
          <p:cNvPr id="22" name="图片 12" descr="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357695"/>
            <a:ext cx="4572032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58800" dist="38100" dir="13500000" algn="br" rotWithShape="0">
              <a:schemeClr val="accent1">
                <a:lumMod val="60000"/>
                <a:lumOff val="40000"/>
                <a:alpha val="40000"/>
              </a:schemeClr>
            </a:outerShdw>
          </a:effectLst>
        </p:spPr>
      </p:pic>
      <p:pic>
        <p:nvPicPr>
          <p:cNvPr id="20" name="图片 12" descr="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642974" y="3357563"/>
            <a:ext cx="4929222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58800" dist="38100" dir="13500000" algn="br" rotWithShape="0">
              <a:schemeClr val="accent1">
                <a:lumMod val="60000"/>
                <a:lumOff val="40000"/>
                <a:alpha val="40000"/>
              </a:schemeClr>
            </a:outerShdw>
          </a:effectLst>
        </p:spPr>
      </p:pic>
      <p:pic>
        <p:nvPicPr>
          <p:cNvPr id="19" name="图片 12" descr="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857288" y="2357431"/>
            <a:ext cx="4714908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58800" dist="38100" dir="13500000" algn="br" rotWithShape="0">
              <a:schemeClr val="accent1">
                <a:lumMod val="60000"/>
                <a:lumOff val="40000"/>
                <a:alpha val="40000"/>
              </a:schemeClr>
            </a:outerShdw>
          </a:effectLst>
        </p:spPr>
      </p:pic>
      <p:pic>
        <p:nvPicPr>
          <p:cNvPr id="6147" name="图片 12" descr="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357354" y="1357299"/>
            <a:ext cx="4857784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58800" dist="38100" dir="13500000" algn="br" rotWithShape="0">
              <a:schemeClr val="accent1">
                <a:lumMod val="60000"/>
                <a:lumOff val="40000"/>
                <a:alpha val="40000"/>
              </a:schemeClr>
            </a:outerShdw>
          </a:effectLst>
        </p:spPr>
      </p:pic>
      <p:sp>
        <p:nvSpPr>
          <p:cNvPr id="6149" name="矩形 4" hidden="1"/>
          <p:cNvSpPr>
            <a:spLocks noChangeArrowheads="1"/>
          </p:cNvSpPr>
          <p:nvPr/>
        </p:nvSpPr>
        <p:spPr bwMode="auto">
          <a:xfrm>
            <a:off x="5572125" y="2500313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/>
          <p:cNvSpPr>
            <a:spLocks noChangeArrowheads="1"/>
          </p:cNvSpPr>
          <p:nvPr/>
        </p:nvSpPr>
        <p:spPr bwMode="auto">
          <a:xfrm>
            <a:off x="1357290" y="1571612"/>
            <a:ext cx="17604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用户需求分析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2" name="矩形 8"/>
          <p:cNvSpPr>
            <a:spLocks noChangeArrowheads="1"/>
          </p:cNvSpPr>
          <p:nvPr/>
        </p:nvSpPr>
        <p:spPr bwMode="auto">
          <a:xfrm>
            <a:off x="2" y="214291"/>
            <a:ext cx="2031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系统开发流程</a:t>
            </a:r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3" name="TextBox 13"/>
          <p:cNvSpPr txBox="1">
            <a:spLocks noChangeArrowheads="1"/>
          </p:cNvSpPr>
          <p:nvPr/>
        </p:nvSpPr>
        <p:spPr bwMode="auto">
          <a:xfrm>
            <a:off x="2" y="357167"/>
            <a:ext cx="192881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sz="100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rot="5400000">
            <a:off x="1750995" y="463529"/>
            <a:ext cx="500063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5" name="矩形 16"/>
          <p:cNvSpPr>
            <a:spLocks noChangeArrowheads="1"/>
          </p:cNvSpPr>
          <p:nvPr/>
        </p:nvSpPr>
        <p:spPr bwMode="auto">
          <a:xfrm>
            <a:off x="1785920" y="2571744"/>
            <a:ext cx="12987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原型设计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60" name="矩形 21"/>
          <p:cNvSpPr>
            <a:spLocks noChangeArrowheads="1"/>
          </p:cNvSpPr>
          <p:nvPr/>
        </p:nvSpPr>
        <p:spPr bwMode="auto">
          <a:xfrm>
            <a:off x="2643174" y="4572008"/>
            <a:ext cx="15295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43110" y="3571876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代码设计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1"/>
          <p:cNvSpPr>
            <a:spLocks noChangeArrowheads="1"/>
          </p:cNvSpPr>
          <p:nvPr/>
        </p:nvSpPr>
        <p:spPr bwMode="auto">
          <a:xfrm>
            <a:off x="3071804" y="5572140"/>
            <a:ext cx="12987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项目测试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429256" y="2643183"/>
            <a:ext cx="1857388" cy="714380"/>
          </a:xfrm>
          <a:prstGeom prst="ellipse">
            <a:avLst/>
          </a:prstGeom>
          <a:solidFill>
            <a:schemeClr val="tx2">
              <a:lumMod val="50000"/>
            </a:schemeClr>
          </a:solidFill>
          <a:effectLst>
            <a:outerShdw blurRad="304800" dist="139700" dir="5400000" algn="ctr" rotWithShape="0">
              <a:schemeClr val="accent1">
                <a:lumMod val="40000"/>
                <a:lumOff val="60000"/>
              </a:schemeClr>
            </a:outerShdw>
          </a:effectLst>
          <a:scene3d>
            <a:camera prst="orthographicFront"/>
            <a:lightRig rig="glow" dir="t"/>
          </a:scene3d>
          <a:sp3d contourW="6350" prstMaterial="dkEdge">
            <a:bevelB w="2159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前端</a:t>
            </a:r>
            <a:r>
              <a:rPr lang="en-US" altLang="zh-CN" smtClean="0"/>
              <a:t>html+css+js</a:t>
            </a: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500694" y="3786191"/>
            <a:ext cx="1857388" cy="714380"/>
          </a:xfrm>
          <a:prstGeom prst="ellipse">
            <a:avLst/>
          </a:prstGeom>
          <a:solidFill>
            <a:schemeClr val="tx2">
              <a:lumMod val="50000"/>
            </a:schemeClr>
          </a:solidFill>
          <a:effectLst>
            <a:outerShdw blurRad="304800" dist="139700" dir="5400000" algn="ctr" rotWithShape="0">
              <a:schemeClr val="accent1">
                <a:lumMod val="40000"/>
                <a:lumOff val="60000"/>
              </a:schemeClr>
            </a:outerShdw>
          </a:effectLst>
          <a:scene3d>
            <a:camera prst="orthographicFront"/>
            <a:lightRig rig="glow" dir="t"/>
          </a:scene3d>
          <a:sp3d contourW="6350" prstMaterial="dkEdge">
            <a:bevelB w="2159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后端</a:t>
            </a:r>
            <a:endParaRPr lang="en-US" altLang="zh-CN" smtClean="0"/>
          </a:p>
          <a:p>
            <a:pPr algn="ctr"/>
            <a:r>
              <a:rPr lang="en-US" altLang="zh-CN" smtClean="0"/>
              <a:t>play</a:t>
            </a:r>
            <a:r>
              <a:rPr lang="zh-CN" altLang="en-US" smtClean="0"/>
              <a:t>框架</a:t>
            </a:r>
            <a:endParaRPr lang="zh-CN" altLang="en-US"/>
          </a:p>
        </p:txBody>
      </p:sp>
      <p:cxnSp>
        <p:nvCxnSpPr>
          <p:cNvPr id="28" name="直接箭头连接符 27"/>
          <p:cNvCxnSpPr>
            <a:endCxn id="25" idx="2"/>
          </p:cNvCxnSpPr>
          <p:nvPr/>
        </p:nvCxnSpPr>
        <p:spPr>
          <a:xfrm flipV="1">
            <a:off x="4143372" y="3000373"/>
            <a:ext cx="1285884" cy="714380"/>
          </a:xfrm>
          <a:prstGeom prst="straightConnector1">
            <a:avLst/>
          </a:prstGeom>
          <a:ln w="47625">
            <a:solidFill>
              <a:schemeClr val="bg2">
                <a:alpha val="62000"/>
              </a:schemeClr>
            </a:solidFill>
            <a:tailEnd type="arrow"/>
          </a:ln>
          <a:effectLst>
            <a:outerShdw blurRad="12700" dist="381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6" idx="2"/>
          </p:cNvCxnSpPr>
          <p:nvPr/>
        </p:nvCxnSpPr>
        <p:spPr>
          <a:xfrm>
            <a:off x="4143372" y="3714753"/>
            <a:ext cx="1357322" cy="428628"/>
          </a:xfrm>
          <a:prstGeom prst="straightConnector1">
            <a:avLst/>
          </a:prstGeom>
          <a:ln w="47625">
            <a:solidFill>
              <a:schemeClr val="bg2">
                <a:alpha val="62000"/>
              </a:schemeClr>
            </a:solidFill>
            <a:tailEnd type="arrow"/>
          </a:ln>
          <a:effectLst>
            <a:outerShdw blurRad="12700" dist="381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6200000" flipH="1">
            <a:off x="-1214479" y="3000372"/>
            <a:ext cx="5072099" cy="2071702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>
            <a:outerShdw dist="254000" dir="8160000" algn="ctr" rotWithShape="0">
              <a:schemeClr val="bg2"/>
            </a:outerShdw>
          </a:effectLst>
          <a:scene3d>
            <a:camera prst="perspectiveRelaxedModerately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16200000" flipH="1">
            <a:off x="-2000297" y="3929066"/>
            <a:ext cx="5072099" cy="71438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>
            <a:outerShdw dist="254000" dir="8160000" algn="ctr" rotWithShape="0">
              <a:schemeClr val="bg2"/>
            </a:outerShdw>
          </a:effectLst>
          <a:scene3d>
            <a:camera prst="perspectiveRelaxedModerately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图片 9" descr="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矩形 10"/>
          <p:cNvSpPr>
            <a:spLocks noChangeArrowheads="1"/>
          </p:cNvSpPr>
          <p:nvPr/>
        </p:nvSpPr>
        <p:spPr bwMode="auto">
          <a:xfrm>
            <a:off x="0" y="214291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系统功能</a:t>
            </a:r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rot="5400000">
            <a:off x="1179491" y="463529"/>
            <a:ext cx="500063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棱台 10"/>
          <p:cNvSpPr/>
          <p:nvPr/>
        </p:nvSpPr>
        <p:spPr>
          <a:xfrm>
            <a:off x="928662" y="2500307"/>
            <a:ext cx="714380" cy="2143140"/>
          </a:xfrm>
          <a:prstGeom prst="bevel">
            <a:avLst/>
          </a:prstGeom>
          <a:solidFill>
            <a:schemeClr val="accent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系统功能实现</a:t>
            </a:r>
            <a:endParaRPr lang="zh-CN" altLang="en-US"/>
          </a:p>
        </p:txBody>
      </p:sp>
      <p:sp>
        <p:nvSpPr>
          <p:cNvPr id="12" name="棱台 11"/>
          <p:cNvSpPr/>
          <p:nvPr/>
        </p:nvSpPr>
        <p:spPr>
          <a:xfrm>
            <a:off x="2714612" y="1714489"/>
            <a:ext cx="1928826" cy="642943"/>
          </a:xfrm>
          <a:prstGeom prst="bevel">
            <a:avLst/>
          </a:prstGeom>
          <a:solidFill>
            <a:schemeClr val="accent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用户管理</a:t>
            </a:r>
            <a:endParaRPr lang="zh-CN" altLang="en-US"/>
          </a:p>
        </p:txBody>
      </p:sp>
      <p:sp>
        <p:nvSpPr>
          <p:cNvPr id="13" name="棱台 12"/>
          <p:cNvSpPr/>
          <p:nvPr/>
        </p:nvSpPr>
        <p:spPr>
          <a:xfrm>
            <a:off x="2714612" y="2714621"/>
            <a:ext cx="1928826" cy="642943"/>
          </a:xfrm>
          <a:prstGeom prst="bevel">
            <a:avLst/>
          </a:prstGeom>
          <a:solidFill>
            <a:schemeClr val="accent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关键词搜索</a:t>
            </a:r>
            <a:endParaRPr lang="zh-CN" altLang="en-US"/>
          </a:p>
        </p:txBody>
      </p:sp>
      <p:sp>
        <p:nvSpPr>
          <p:cNvPr id="14" name="棱台 13"/>
          <p:cNvSpPr/>
          <p:nvPr/>
        </p:nvSpPr>
        <p:spPr>
          <a:xfrm>
            <a:off x="2714612" y="3714752"/>
            <a:ext cx="1928826" cy="642943"/>
          </a:xfrm>
          <a:prstGeom prst="bevel">
            <a:avLst/>
          </a:prstGeom>
          <a:solidFill>
            <a:schemeClr val="accent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购物车</a:t>
            </a:r>
            <a:endParaRPr lang="zh-CN" altLang="en-US"/>
          </a:p>
        </p:txBody>
      </p:sp>
      <p:sp>
        <p:nvSpPr>
          <p:cNvPr id="15" name="棱台 14"/>
          <p:cNvSpPr/>
          <p:nvPr/>
        </p:nvSpPr>
        <p:spPr>
          <a:xfrm>
            <a:off x="2714612" y="4786322"/>
            <a:ext cx="1928826" cy="642943"/>
          </a:xfrm>
          <a:prstGeom prst="bevel">
            <a:avLst/>
          </a:prstGeom>
          <a:solidFill>
            <a:schemeClr val="accent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待完善部分</a:t>
            </a:r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>
            <a:off x="4714876" y="1500173"/>
            <a:ext cx="357190" cy="1071571"/>
          </a:xfrm>
          <a:prstGeom prst="leftBrace">
            <a:avLst/>
          </a:prstGeom>
          <a:ln w="25400">
            <a:solidFill>
              <a:schemeClr val="accent2"/>
            </a:solidFill>
          </a:ln>
          <a:effectLst>
            <a:outerShdw blurRad="50800" dist="50800" dir="5400000" algn="ctr" rotWithShape="0">
              <a:schemeClr val="accent2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072068" y="128586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1.</a:t>
            </a:r>
            <a:r>
              <a:rPr lang="zh-CN" altLang="en-US" smtClean="0"/>
              <a:t>登录</a:t>
            </a:r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72068" y="164305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2.</a:t>
            </a:r>
            <a:r>
              <a:rPr lang="zh-CN" altLang="en-US" smtClean="0"/>
              <a:t>注册</a:t>
            </a:r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72068" y="200024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3.</a:t>
            </a:r>
            <a:r>
              <a:rPr lang="zh-CN" altLang="en-US" smtClean="0"/>
              <a:t>修改用户密码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72068" y="2357429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4.</a:t>
            </a:r>
            <a:r>
              <a:rPr lang="zh-CN" altLang="en-US" smtClean="0"/>
              <a:t>完善用户信息</a:t>
            </a:r>
            <a:endParaRPr lang="zh-CN" altLang="en-US"/>
          </a:p>
        </p:txBody>
      </p:sp>
      <p:sp>
        <p:nvSpPr>
          <p:cNvPr id="21" name="左大括号 20"/>
          <p:cNvSpPr/>
          <p:nvPr/>
        </p:nvSpPr>
        <p:spPr>
          <a:xfrm>
            <a:off x="4714876" y="3500437"/>
            <a:ext cx="357190" cy="1071571"/>
          </a:xfrm>
          <a:prstGeom prst="leftBrace">
            <a:avLst/>
          </a:prstGeom>
          <a:ln w="25400">
            <a:solidFill>
              <a:schemeClr val="accent2"/>
            </a:solidFill>
          </a:ln>
          <a:effectLst>
            <a:outerShdw blurRad="50800" dist="50800" dir="5400000" algn="ctr" rotWithShape="0">
              <a:schemeClr val="accent2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072066" y="328612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1.</a:t>
            </a:r>
            <a:r>
              <a:rPr lang="zh-CN" altLang="en-US" smtClean="0"/>
              <a:t>加入购物车</a:t>
            </a:r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072066" y="364331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2.</a:t>
            </a:r>
            <a:r>
              <a:rPr lang="zh-CN" altLang="en-US" smtClean="0"/>
              <a:t>修改数量</a:t>
            </a:r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072066" y="400050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3.</a:t>
            </a:r>
            <a:r>
              <a:rPr lang="zh-CN" altLang="en-US" smtClean="0"/>
              <a:t>删除商品</a:t>
            </a:r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072066" y="435769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4.</a:t>
            </a:r>
            <a:r>
              <a:rPr lang="zh-CN" altLang="en-US" smtClean="0"/>
              <a:t>清空购物车</a:t>
            </a:r>
            <a:endParaRPr lang="zh-CN" altLang="en-US"/>
          </a:p>
        </p:txBody>
      </p:sp>
      <p:sp>
        <p:nvSpPr>
          <p:cNvPr id="33" name="左大括号 32"/>
          <p:cNvSpPr/>
          <p:nvPr/>
        </p:nvSpPr>
        <p:spPr>
          <a:xfrm>
            <a:off x="4714876" y="4786323"/>
            <a:ext cx="357190" cy="714380"/>
          </a:xfrm>
          <a:prstGeom prst="leftBrace">
            <a:avLst/>
          </a:prstGeom>
          <a:ln w="25400">
            <a:solidFill>
              <a:schemeClr val="accent2"/>
            </a:solidFill>
          </a:ln>
          <a:effectLst>
            <a:outerShdw blurRad="50800" dist="50800" dir="5400000" algn="ctr" rotWithShape="0">
              <a:schemeClr val="accent2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072066" y="4643445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1.</a:t>
            </a:r>
            <a:r>
              <a:rPr lang="zh-CN" altLang="en-US" smtClean="0"/>
              <a:t>收货地址添加功能</a:t>
            </a:r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072066" y="500063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2.</a:t>
            </a:r>
            <a:r>
              <a:rPr lang="zh-CN" altLang="en-US" smtClean="0"/>
              <a:t>订单功能</a:t>
            </a:r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072068" y="5357827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3.</a:t>
            </a:r>
            <a:r>
              <a:rPr lang="zh-CN" altLang="en-US" smtClean="0"/>
              <a:t>商家信息展示</a:t>
            </a:r>
            <a:endParaRPr lang="zh-CN" altLang="en-US"/>
          </a:p>
        </p:txBody>
      </p:sp>
      <p:sp>
        <p:nvSpPr>
          <p:cNvPr id="39" name="左大括号 38"/>
          <p:cNvSpPr/>
          <p:nvPr/>
        </p:nvSpPr>
        <p:spPr>
          <a:xfrm>
            <a:off x="1643042" y="2000240"/>
            <a:ext cx="857256" cy="3071835"/>
          </a:xfrm>
          <a:prstGeom prst="leftBrace">
            <a:avLst/>
          </a:prstGeom>
          <a:ln w="254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6" descr="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矩形 3"/>
          <p:cNvSpPr>
            <a:spLocks noChangeArrowheads="1"/>
          </p:cNvSpPr>
          <p:nvPr/>
        </p:nvSpPr>
        <p:spPr bwMode="auto">
          <a:xfrm>
            <a:off x="0" y="214291"/>
            <a:ext cx="23391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系统模式及配置</a:t>
            </a:r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23" name="TextBox 13"/>
          <p:cNvSpPr txBox="1">
            <a:spLocks noChangeArrowheads="1"/>
          </p:cNvSpPr>
          <p:nvPr/>
        </p:nvSpPr>
        <p:spPr bwMode="auto">
          <a:xfrm>
            <a:off x="285752" y="285749"/>
            <a:ext cx="19288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sz="1000">
              <a:solidFill>
                <a:schemeClr val="bg1"/>
              </a:solidFill>
            </a:endParaRPr>
          </a:p>
          <a:p>
            <a:endParaRPr lang="zh-CN" altLang="en-US" sz="100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rot="5400000">
            <a:off x="2179624" y="463529"/>
            <a:ext cx="500063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资料带 12"/>
          <p:cNvSpPr/>
          <p:nvPr/>
        </p:nvSpPr>
        <p:spPr>
          <a:xfrm>
            <a:off x="1857356" y="2214555"/>
            <a:ext cx="1785950" cy="804672"/>
          </a:xfrm>
          <a:prstGeom prst="flowChartPunchedTape">
            <a:avLst/>
          </a:prstGeom>
          <a:solidFill>
            <a:schemeClr val="accent2"/>
          </a:solidFill>
          <a:ln w="2540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MVC</a:t>
            </a:r>
            <a:r>
              <a:rPr lang="zh-CN" altLang="en-US" smtClean="0"/>
              <a:t>模式</a:t>
            </a: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357686" y="1428736"/>
            <a:ext cx="2214578" cy="571504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Modal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357686" y="2285992"/>
            <a:ext cx="2214578" cy="571504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View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357686" y="3143248"/>
            <a:ext cx="2214578" cy="571504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Controller</a:t>
            </a:r>
            <a:endParaRPr lang="zh-CN" altLang="en-US"/>
          </a:p>
        </p:txBody>
      </p:sp>
      <p:sp>
        <p:nvSpPr>
          <p:cNvPr id="18" name="左大括号 17"/>
          <p:cNvSpPr/>
          <p:nvPr/>
        </p:nvSpPr>
        <p:spPr>
          <a:xfrm>
            <a:off x="3714744" y="1714488"/>
            <a:ext cx="500066" cy="1714512"/>
          </a:xfrm>
          <a:prstGeom prst="leftBrace">
            <a:avLst/>
          </a:prstGeom>
          <a:noFill/>
          <a:ln w="2540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资料带 18"/>
          <p:cNvSpPr/>
          <p:nvPr/>
        </p:nvSpPr>
        <p:spPr>
          <a:xfrm>
            <a:off x="857224" y="4500569"/>
            <a:ext cx="1928826" cy="785819"/>
          </a:xfrm>
          <a:prstGeom prst="flowChartPunchedTape">
            <a:avLst/>
          </a:prstGeom>
          <a:solidFill>
            <a:schemeClr val="accent2"/>
          </a:solidFill>
          <a:ln w="2540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路由配置</a:t>
            </a:r>
            <a:endParaRPr lang="zh-CN" altLang="en-US"/>
          </a:p>
        </p:txBody>
      </p:sp>
      <p:sp>
        <p:nvSpPr>
          <p:cNvPr id="20" name="流程图: 资料带 19"/>
          <p:cNvSpPr/>
          <p:nvPr/>
        </p:nvSpPr>
        <p:spPr>
          <a:xfrm>
            <a:off x="3643306" y="4857760"/>
            <a:ext cx="1928826" cy="785819"/>
          </a:xfrm>
          <a:prstGeom prst="flowChartPunchedTape">
            <a:avLst/>
          </a:prstGeom>
          <a:solidFill>
            <a:schemeClr val="accent2"/>
          </a:solidFill>
          <a:ln w="2540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数据库配置</a:t>
            </a:r>
            <a:endParaRPr lang="zh-CN" altLang="en-US"/>
          </a:p>
        </p:txBody>
      </p:sp>
      <p:sp>
        <p:nvSpPr>
          <p:cNvPr id="21" name="流程图: 资料带 20"/>
          <p:cNvSpPr/>
          <p:nvPr/>
        </p:nvSpPr>
        <p:spPr>
          <a:xfrm>
            <a:off x="6643702" y="5072073"/>
            <a:ext cx="1928826" cy="785819"/>
          </a:xfrm>
          <a:prstGeom prst="flowChartPunchedTape">
            <a:avLst/>
          </a:prstGeom>
          <a:solidFill>
            <a:schemeClr val="accent2"/>
          </a:solidFill>
          <a:ln w="2540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异步请求</a:t>
            </a:r>
            <a:endParaRPr lang="zh-CN" altLang="en-US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9" descr="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713" y="2071689"/>
            <a:ext cx="7681912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图片 10" descr="2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7713" y="2111375"/>
            <a:ext cx="7681912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图片 11" descr="3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7713" y="2111375"/>
            <a:ext cx="7681912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图片 8" descr="1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矩形 8"/>
          <p:cNvSpPr>
            <a:spLocks noChangeArrowheads="1"/>
          </p:cNvSpPr>
          <p:nvPr/>
        </p:nvSpPr>
        <p:spPr bwMode="auto">
          <a:xfrm>
            <a:off x="3786184" y="2714620"/>
            <a:ext cx="20313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登录、注册、修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改密码、完善信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息处代码（正则）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7" name="矩形 3"/>
          <p:cNvSpPr>
            <a:spLocks noChangeArrowheads="1"/>
          </p:cNvSpPr>
          <p:nvPr/>
        </p:nvSpPr>
        <p:spPr bwMode="auto">
          <a:xfrm>
            <a:off x="0" y="214291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代码设计</a:t>
            </a:r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8" name="矩形 6"/>
          <p:cNvSpPr>
            <a:spLocks noChangeArrowheads="1"/>
          </p:cNvSpPr>
          <p:nvPr/>
        </p:nvSpPr>
        <p:spPr bwMode="auto">
          <a:xfrm>
            <a:off x="1142976" y="2500308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搜索处关键</a:t>
            </a:r>
            <a:endParaRPr lang="en-US" altLang="zh-CN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词进行传递</a:t>
            </a:r>
            <a:endParaRPr lang="en-US" altLang="zh-CN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首页加载处代码（异步）</a:t>
            </a:r>
          </a:p>
          <a:p>
            <a:endParaRPr lang="en-US" altLang="zh-CN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9" name="矩形 7"/>
          <p:cNvSpPr>
            <a:spLocks noChangeArrowheads="1"/>
          </p:cNvSpPr>
          <p:nvPr/>
        </p:nvSpPr>
        <p:spPr bwMode="auto">
          <a:xfrm>
            <a:off x="6500813" y="2500306"/>
            <a:ext cx="152958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1.swiper.js</a:t>
            </a:r>
          </a:p>
          <a:p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2.layer.js</a:t>
            </a:r>
          </a:p>
          <a:p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3.cookie.js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rot="5400000">
            <a:off x="1179491" y="463531"/>
            <a:ext cx="500063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4316</TotalTime>
  <Words>512</Words>
  <Application>Microsoft Office PowerPoint</Application>
  <PresentationFormat>全屏显示(4:3)</PresentationFormat>
  <Paragraphs>135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user</cp:lastModifiedBy>
  <cp:revision>316</cp:revision>
  <dcterms:created xsi:type="dcterms:W3CDTF">2013-10-30T09:04:50Z</dcterms:created>
  <dcterms:modified xsi:type="dcterms:W3CDTF">2017-05-16T08:46:00Z</dcterms:modified>
</cp:coreProperties>
</file>