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74" r:id="rId3"/>
    <p:sldId id="272" r:id="rId4"/>
    <p:sldId id="263" r:id="rId5"/>
    <p:sldId id="294" r:id="rId6"/>
    <p:sldId id="271" r:id="rId7"/>
    <p:sldId id="295" r:id="rId8"/>
    <p:sldId id="282" r:id="rId9"/>
    <p:sldId id="292" r:id="rId10"/>
    <p:sldId id="269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0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n201307082009_1920x108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805" y="1257300"/>
            <a:ext cx="2470150" cy="33356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413082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5803211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汇报人：徐帅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216355" y="3964080"/>
            <a:ext cx="2787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小组其他成员：刘永嘉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803463" y="2642298"/>
            <a:ext cx="604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疲劳驾驶检测系统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395090" y="2810974"/>
            <a:ext cx="6729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1391920" y="2315210"/>
            <a:ext cx="3162300" cy="3037205"/>
            <a:chOff x="2192" y="3646"/>
            <a:chExt cx="4980" cy="4783"/>
          </a:xfrm>
          <a:blipFill rotWithShape="1">
            <a:blip r:embed="rId2"/>
            <a:stretch>
              <a:fillRect/>
            </a:stretch>
          </a:blipFill>
        </p:grpSpPr>
        <p:sp>
          <p:nvSpPr>
            <p:cNvPr id="67" name="Freeform 8"/>
            <p:cNvSpPr/>
            <p:nvPr/>
          </p:nvSpPr>
          <p:spPr bwMode="auto">
            <a:xfrm>
              <a:off x="4724" y="5084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"/>
            <p:cNvSpPr/>
            <p:nvPr/>
          </p:nvSpPr>
          <p:spPr bwMode="auto">
            <a:xfrm>
              <a:off x="3879" y="6537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8"/>
            <p:cNvSpPr/>
            <p:nvPr/>
          </p:nvSpPr>
          <p:spPr bwMode="auto">
            <a:xfrm>
              <a:off x="3053" y="5084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8"/>
            <p:cNvSpPr/>
            <p:nvPr/>
          </p:nvSpPr>
          <p:spPr bwMode="auto">
            <a:xfrm>
              <a:off x="5550" y="6553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8"/>
            <p:cNvSpPr/>
            <p:nvPr/>
          </p:nvSpPr>
          <p:spPr bwMode="auto">
            <a:xfrm>
              <a:off x="2192" y="6521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8"/>
            <p:cNvSpPr/>
            <p:nvPr/>
          </p:nvSpPr>
          <p:spPr bwMode="auto">
            <a:xfrm>
              <a:off x="3927" y="3646"/>
              <a:ext cx="1623" cy="1877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09625" y="297815"/>
            <a:ext cx="1612900" cy="756285"/>
            <a:chOff x="1275" y="469"/>
            <a:chExt cx="2540" cy="1191"/>
          </a:xfrm>
        </p:grpSpPr>
        <p:pic>
          <p:nvPicPr>
            <p:cNvPr id="74" name="图片 73" descr="dn201307082009_1920x108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5" name="矩形 74"/>
            <p:cNvSpPr/>
            <p:nvPr/>
          </p:nvSpPr>
          <p:spPr>
            <a:xfrm>
              <a:off x="2015" y="883"/>
              <a:ext cx="1800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项目背景</a:t>
              </a:r>
            </a:p>
          </p:txBody>
        </p:sp>
      </p:grpSp>
      <p:sp>
        <p:nvSpPr>
          <p:cNvPr id="77" name="TextBox 23"/>
          <p:cNvSpPr txBox="1"/>
          <p:nvPr/>
        </p:nvSpPr>
        <p:spPr>
          <a:xfrm>
            <a:off x="5594870" y="2128778"/>
            <a:ext cx="5377930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由于现在的人很喜欢熬夜，易导致第二天由于睡眠不足而引起的疲劳驾驶，本项目基于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dlib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实现了对驾驶员身份的识别和对驾驶员精神状态的识别，如果驾驶员在驾车过程中，打哈欠或者闭眼超过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次，则会弹出语音提示注意休息。本项目还可用于课堂老师对学生上课的学习效率进行识别记录，也可用于人脸的活体检测。</a:t>
            </a:r>
          </a:p>
        </p:txBody>
      </p:sp>
      <p:grpSp>
        <p:nvGrpSpPr>
          <p:cNvPr id="79" name="组合 78"/>
          <p:cNvGrpSpPr/>
          <p:nvPr/>
        </p:nvGrpSpPr>
        <p:grpSpPr>
          <a:xfrm rot="18240000">
            <a:off x="8121839" y="1231733"/>
            <a:ext cx="713446" cy="535853"/>
            <a:chOff x="7586663" y="2316885"/>
            <a:chExt cx="713446" cy="535853"/>
          </a:xfrm>
        </p:grpSpPr>
        <p:sp>
          <p:nvSpPr>
            <p:cNvPr id="80" name="椭圆 79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8F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 flipV="1">
            <a:off x="1536292" y="3800824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341929" y="3800530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5111518" y="3821442"/>
            <a:ext cx="2232000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09625" y="297815"/>
            <a:ext cx="2030730" cy="756285"/>
            <a:chOff x="1275" y="469"/>
            <a:chExt cx="3198" cy="1191"/>
          </a:xfrm>
        </p:grpSpPr>
        <p:pic>
          <p:nvPicPr>
            <p:cNvPr id="23" name="图片 22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2001" y="842"/>
              <a:ext cx="2472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项目主要功能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6" name="流程图: 联系 25"/>
          <p:cNvSpPr/>
          <p:nvPr/>
        </p:nvSpPr>
        <p:spPr>
          <a:xfrm>
            <a:off x="2154556" y="2679837"/>
            <a:ext cx="995680" cy="995680"/>
          </a:xfrm>
          <a:prstGeom prst="flowChartConnector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5729951" y="2697280"/>
            <a:ext cx="995680" cy="995680"/>
          </a:xfrm>
          <a:prstGeom prst="flowChartConnector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9041765" y="2703793"/>
            <a:ext cx="995680" cy="995680"/>
          </a:xfrm>
          <a:prstGeom prst="flowChartConnector">
            <a:avLst/>
          </a:prstGeom>
          <a:solidFill>
            <a:srgbClr val="F8F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84542" y="3909378"/>
            <a:ext cx="246761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/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人脸库加载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215601" y="3906320"/>
            <a:ext cx="246761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/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驾驶员识别（人脸）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534083" y="3903943"/>
            <a:ext cx="2467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8565"/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疲劳驾驶监控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2429511" y="2988447"/>
            <a:ext cx="446405" cy="361315"/>
            <a:chOff x="1453" y="1855"/>
            <a:chExt cx="474" cy="473"/>
          </a:xfrm>
          <a:solidFill>
            <a:schemeClr val="bg1"/>
          </a:solidFill>
        </p:grpSpPr>
        <p:sp>
          <p:nvSpPr>
            <p:cNvPr id="352" name="Freeform 5"/>
            <p:cNvSpPr/>
            <p:nvPr/>
          </p:nvSpPr>
          <p:spPr bwMode="auto">
            <a:xfrm>
              <a:off x="1453" y="1855"/>
              <a:ext cx="474" cy="473"/>
            </a:xfrm>
            <a:custGeom>
              <a:avLst/>
              <a:gdLst>
                <a:gd name="T0" fmla="*/ 101 w 117"/>
                <a:gd name="T1" fmla="*/ 42 h 117"/>
                <a:gd name="T2" fmla="*/ 101 w 117"/>
                <a:gd name="T3" fmla="*/ 5 h 117"/>
                <a:gd name="T4" fmla="*/ 80 w 117"/>
                <a:gd name="T5" fmla="*/ 5 h 117"/>
                <a:gd name="T6" fmla="*/ 80 w 117"/>
                <a:gd name="T7" fmla="*/ 21 h 117"/>
                <a:gd name="T8" fmla="*/ 58 w 117"/>
                <a:gd name="T9" fmla="*/ 0 h 117"/>
                <a:gd name="T10" fmla="*/ 0 w 117"/>
                <a:gd name="T11" fmla="*/ 58 h 117"/>
                <a:gd name="T12" fmla="*/ 10 w 117"/>
                <a:gd name="T13" fmla="*/ 58 h 117"/>
                <a:gd name="T14" fmla="*/ 10 w 117"/>
                <a:gd name="T15" fmla="*/ 117 h 117"/>
                <a:gd name="T16" fmla="*/ 42 w 117"/>
                <a:gd name="T17" fmla="*/ 117 h 117"/>
                <a:gd name="T18" fmla="*/ 42 w 117"/>
                <a:gd name="T19" fmla="*/ 69 h 117"/>
                <a:gd name="T20" fmla="*/ 74 w 117"/>
                <a:gd name="T21" fmla="*/ 69 h 117"/>
                <a:gd name="T22" fmla="*/ 74 w 117"/>
                <a:gd name="T23" fmla="*/ 117 h 117"/>
                <a:gd name="T24" fmla="*/ 106 w 117"/>
                <a:gd name="T25" fmla="*/ 117 h 117"/>
                <a:gd name="T26" fmla="*/ 106 w 117"/>
                <a:gd name="T27" fmla="*/ 58 h 117"/>
                <a:gd name="T28" fmla="*/ 117 w 117"/>
                <a:gd name="T29" fmla="*/ 58 h 117"/>
                <a:gd name="T30" fmla="*/ 101 w 117"/>
                <a:gd name="T31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17">
                  <a:moveTo>
                    <a:pt x="101" y="42"/>
                  </a:moveTo>
                  <a:lnTo>
                    <a:pt x="101" y="5"/>
                  </a:lnTo>
                  <a:lnTo>
                    <a:pt x="80" y="5"/>
                  </a:lnTo>
                  <a:lnTo>
                    <a:pt x="80" y="21"/>
                  </a:lnTo>
                  <a:lnTo>
                    <a:pt x="58" y="0"/>
                  </a:lnTo>
                  <a:lnTo>
                    <a:pt x="0" y="58"/>
                  </a:lnTo>
                  <a:lnTo>
                    <a:pt x="10" y="58"/>
                  </a:lnTo>
                  <a:lnTo>
                    <a:pt x="10" y="117"/>
                  </a:lnTo>
                  <a:lnTo>
                    <a:pt x="42" y="117"/>
                  </a:lnTo>
                  <a:lnTo>
                    <a:pt x="42" y="69"/>
                  </a:lnTo>
                  <a:lnTo>
                    <a:pt x="74" y="69"/>
                  </a:lnTo>
                  <a:lnTo>
                    <a:pt x="74" y="117"/>
                  </a:lnTo>
                  <a:lnTo>
                    <a:pt x="106" y="117"/>
                  </a:lnTo>
                  <a:lnTo>
                    <a:pt x="106" y="58"/>
                  </a:lnTo>
                  <a:lnTo>
                    <a:pt x="117" y="58"/>
                  </a:lnTo>
                  <a:lnTo>
                    <a:pt x="10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6"/>
            <p:cNvSpPr>
              <a:spLocks noChangeArrowheads="1"/>
            </p:cNvSpPr>
            <p:nvPr/>
          </p:nvSpPr>
          <p:spPr bwMode="auto">
            <a:xfrm>
              <a:off x="1647" y="2154"/>
              <a:ext cx="8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7"/>
            <p:cNvSpPr>
              <a:spLocks noChangeArrowheads="1"/>
            </p:cNvSpPr>
            <p:nvPr/>
          </p:nvSpPr>
          <p:spPr bwMode="auto">
            <a:xfrm>
              <a:off x="1647" y="2154"/>
              <a:ext cx="8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8"/>
            <p:cNvSpPr>
              <a:spLocks noChangeArrowheads="1"/>
            </p:cNvSpPr>
            <p:nvPr/>
          </p:nvSpPr>
          <p:spPr bwMode="auto">
            <a:xfrm>
              <a:off x="1647" y="2154"/>
              <a:ext cx="8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9"/>
            <p:cNvSpPr>
              <a:spLocks noChangeArrowheads="1"/>
            </p:cNvSpPr>
            <p:nvPr/>
          </p:nvSpPr>
          <p:spPr bwMode="auto">
            <a:xfrm>
              <a:off x="1647" y="2154"/>
              <a:ext cx="85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000461" y="3061135"/>
            <a:ext cx="474345" cy="330200"/>
            <a:chOff x="6492" y="2883"/>
            <a:chExt cx="571" cy="408"/>
          </a:xfrm>
          <a:solidFill>
            <a:schemeClr val="bg1"/>
          </a:solidFill>
        </p:grpSpPr>
        <p:sp>
          <p:nvSpPr>
            <p:cNvPr id="386" name="Freeform 39"/>
            <p:cNvSpPr/>
            <p:nvPr/>
          </p:nvSpPr>
          <p:spPr bwMode="auto">
            <a:xfrm>
              <a:off x="6743" y="3105"/>
              <a:ext cx="320" cy="186"/>
            </a:xfrm>
            <a:custGeom>
              <a:avLst/>
              <a:gdLst>
                <a:gd name="T0" fmla="*/ 90 w 90"/>
                <a:gd name="T1" fmla="*/ 28 h 52"/>
                <a:gd name="T2" fmla="*/ 54 w 90"/>
                <a:gd name="T3" fmla="*/ 4 h 52"/>
                <a:gd name="T4" fmla="*/ 54 w 90"/>
                <a:gd name="T5" fmla="*/ 19 h 52"/>
                <a:gd name="T6" fmla="*/ 53 w 90"/>
                <a:gd name="T7" fmla="*/ 19 h 52"/>
                <a:gd name="T8" fmla="*/ 28 w 90"/>
                <a:gd name="T9" fmla="*/ 19 h 52"/>
                <a:gd name="T10" fmla="*/ 12 w 90"/>
                <a:gd name="T11" fmla="*/ 0 h 52"/>
                <a:gd name="T12" fmla="*/ 0 w 90"/>
                <a:gd name="T13" fmla="*/ 14 h 52"/>
                <a:gd name="T14" fmla="*/ 17 w 90"/>
                <a:gd name="T15" fmla="*/ 34 h 52"/>
                <a:gd name="T16" fmla="*/ 24 w 90"/>
                <a:gd name="T17" fmla="*/ 37 h 52"/>
                <a:gd name="T18" fmla="*/ 53 w 90"/>
                <a:gd name="T19" fmla="*/ 37 h 52"/>
                <a:gd name="T20" fmla="*/ 54 w 90"/>
                <a:gd name="T21" fmla="*/ 37 h 52"/>
                <a:gd name="T22" fmla="*/ 54 w 90"/>
                <a:gd name="T23" fmla="*/ 52 h 52"/>
                <a:gd name="T24" fmla="*/ 90 w 90"/>
                <a:gd name="T25" fmla="*/ 2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52">
                  <a:moveTo>
                    <a:pt x="90" y="28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6"/>
                    <a:pt x="21" y="37"/>
                    <a:pt x="24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52"/>
                    <a:pt x="54" y="52"/>
                    <a:pt x="54" y="52"/>
                  </a:cubicBezTo>
                  <a:lnTo>
                    <a:pt x="9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40"/>
            <p:cNvSpPr/>
            <p:nvPr/>
          </p:nvSpPr>
          <p:spPr bwMode="auto">
            <a:xfrm>
              <a:off x="6496" y="2935"/>
              <a:ext cx="219" cy="134"/>
            </a:xfrm>
            <a:custGeom>
              <a:avLst/>
              <a:gdLst>
                <a:gd name="T0" fmla="*/ 39 w 62"/>
                <a:gd name="T1" fmla="*/ 0 h 37"/>
                <a:gd name="T2" fmla="*/ 9 w 62"/>
                <a:gd name="T3" fmla="*/ 0 h 37"/>
                <a:gd name="T4" fmla="*/ 0 w 62"/>
                <a:gd name="T5" fmla="*/ 9 h 37"/>
                <a:gd name="T6" fmla="*/ 9 w 62"/>
                <a:gd name="T7" fmla="*/ 18 h 37"/>
                <a:gd name="T8" fmla="*/ 34 w 62"/>
                <a:gd name="T9" fmla="*/ 18 h 37"/>
                <a:gd name="T10" fmla="*/ 50 w 62"/>
                <a:gd name="T11" fmla="*/ 37 h 37"/>
                <a:gd name="T12" fmla="*/ 62 w 62"/>
                <a:gd name="T13" fmla="*/ 23 h 37"/>
                <a:gd name="T14" fmla="*/ 45 w 62"/>
                <a:gd name="T15" fmla="*/ 3 h 37"/>
                <a:gd name="T16" fmla="*/ 39 w 6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7">
                  <a:moveTo>
                    <a:pt x="3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1"/>
                    <a:pt x="41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41"/>
            <p:cNvSpPr/>
            <p:nvPr/>
          </p:nvSpPr>
          <p:spPr bwMode="auto">
            <a:xfrm>
              <a:off x="6492" y="2883"/>
              <a:ext cx="571" cy="356"/>
            </a:xfrm>
            <a:custGeom>
              <a:avLst/>
              <a:gdLst>
                <a:gd name="T0" fmla="*/ 160 w 160"/>
                <a:gd name="T1" fmla="*/ 24 h 99"/>
                <a:gd name="T2" fmla="*/ 124 w 160"/>
                <a:gd name="T3" fmla="*/ 0 h 99"/>
                <a:gd name="T4" fmla="*/ 124 w 160"/>
                <a:gd name="T5" fmla="*/ 15 h 99"/>
                <a:gd name="T6" fmla="*/ 123 w 160"/>
                <a:gd name="T7" fmla="*/ 15 h 99"/>
                <a:gd name="T8" fmla="*/ 94 w 160"/>
                <a:gd name="T9" fmla="*/ 15 h 99"/>
                <a:gd name="T10" fmla="*/ 87 w 160"/>
                <a:gd name="T11" fmla="*/ 18 h 99"/>
                <a:gd name="T12" fmla="*/ 35 w 160"/>
                <a:gd name="T13" fmla="*/ 81 h 99"/>
                <a:gd name="T14" fmla="*/ 9 w 160"/>
                <a:gd name="T15" fmla="*/ 81 h 99"/>
                <a:gd name="T16" fmla="*/ 0 w 160"/>
                <a:gd name="T17" fmla="*/ 90 h 99"/>
                <a:gd name="T18" fmla="*/ 9 w 160"/>
                <a:gd name="T19" fmla="*/ 99 h 99"/>
                <a:gd name="T20" fmla="*/ 40 w 160"/>
                <a:gd name="T21" fmla="*/ 99 h 99"/>
                <a:gd name="T22" fmla="*/ 46 w 160"/>
                <a:gd name="T23" fmla="*/ 96 h 99"/>
                <a:gd name="T24" fmla="*/ 98 w 160"/>
                <a:gd name="T25" fmla="*/ 33 h 99"/>
                <a:gd name="T26" fmla="*/ 123 w 160"/>
                <a:gd name="T27" fmla="*/ 33 h 99"/>
                <a:gd name="T28" fmla="*/ 124 w 160"/>
                <a:gd name="T29" fmla="*/ 33 h 99"/>
                <a:gd name="T30" fmla="*/ 124 w 160"/>
                <a:gd name="T31" fmla="*/ 48 h 99"/>
                <a:gd name="T32" fmla="*/ 160 w 160"/>
                <a:gd name="T33" fmla="*/ 2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99">
                  <a:moveTo>
                    <a:pt x="160" y="24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1" y="15"/>
                    <a:pt x="88" y="16"/>
                    <a:pt x="87" y="18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5" y="81"/>
                    <a:pt x="0" y="85"/>
                    <a:pt x="0" y="90"/>
                  </a:cubicBezTo>
                  <a:cubicBezTo>
                    <a:pt x="0" y="95"/>
                    <a:pt x="5" y="99"/>
                    <a:pt x="9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2" y="99"/>
                    <a:pt x="45" y="98"/>
                    <a:pt x="46" y="96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4" y="48"/>
                    <a:pt x="124" y="48"/>
                    <a:pt x="124" y="48"/>
                  </a:cubicBezTo>
                  <a:lnTo>
                    <a:pt x="16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5" name="Freeform 28"/>
          <p:cNvSpPr>
            <a:spLocks noEditPoints="1"/>
          </p:cNvSpPr>
          <p:nvPr/>
        </p:nvSpPr>
        <p:spPr bwMode="auto">
          <a:xfrm>
            <a:off x="9351963" y="3033993"/>
            <a:ext cx="375285" cy="376555"/>
          </a:xfrm>
          <a:custGeom>
            <a:avLst/>
            <a:gdLst>
              <a:gd name="T0" fmla="*/ 132 w 144"/>
              <a:gd name="T1" fmla="*/ 61 h 144"/>
              <a:gd name="T2" fmla="*/ 121 w 144"/>
              <a:gd name="T3" fmla="*/ 46 h 144"/>
              <a:gd name="T4" fmla="*/ 127 w 144"/>
              <a:gd name="T5" fmla="*/ 33 h 144"/>
              <a:gd name="T6" fmla="*/ 119 w 144"/>
              <a:gd name="T7" fmla="*/ 17 h 144"/>
              <a:gd name="T8" fmla="*/ 106 w 144"/>
              <a:gd name="T9" fmla="*/ 22 h 144"/>
              <a:gd name="T10" fmla="*/ 88 w 144"/>
              <a:gd name="T11" fmla="*/ 19 h 144"/>
              <a:gd name="T12" fmla="*/ 83 w 144"/>
              <a:gd name="T13" fmla="*/ 6 h 144"/>
              <a:gd name="T14" fmla="*/ 66 w 144"/>
              <a:gd name="T15" fmla="*/ 0 h 144"/>
              <a:gd name="T16" fmla="*/ 61 w 144"/>
              <a:gd name="T17" fmla="*/ 12 h 144"/>
              <a:gd name="T18" fmla="*/ 46 w 144"/>
              <a:gd name="T19" fmla="*/ 23 h 144"/>
              <a:gd name="T20" fmla="*/ 33 w 144"/>
              <a:gd name="T21" fmla="*/ 17 h 144"/>
              <a:gd name="T22" fmla="*/ 17 w 144"/>
              <a:gd name="T23" fmla="*/ 25 h 144"/>
              <a:gd name="T24" fmla="*/ 22 w 144"/>
              <a:gd name="T25" fmla="*/ 38 h 144"/>
              <a:gd name="T26" fmla="*/ 19 w 144"/>
              <a:gd name="T27" fmla="*/ 56 h 144"/>
              <a:gd name="T28" fmla="*/ 6 w 144"/>
              <a:gd name="T29" fmla="*/ 61 h 144"/>
              <a:gd name="T30" fmla="*/ 0 w 144"/>
              <a:gd name="T31" fmla="*/ 78 h 144"/>
              <a:gd name="T32" fmla="*/ 12 w 144"/>
              <a:gd name="T33" fmla="*/ 83 h 144"/>
              <a:gd name="T34" fmla="*/ 23 w 144"/>
              <a:gd name="T35" fmla="*/ 98 h 144"/>
              <a:gd name="T36" fmla="*/ 17 w 144"/>
              <a:gd name="T37" fmla="*/ 111 h 144"/>
              <a:gd name="T38" fmla="*/ 25 w 144"/>
              <a:gd name="T39" fmla="*/ 127 h 144"/>
              <a:gd name="T40" fmla="*/ 38 w 144"/>
              <a:gd name="T41" fmla="*/ 122 h 144"/>
              <a:gd name="T42" fmla="*/ 56 w 144"/>
              <a:gd name="T43" fmla="*/ 125 h 144"/>
              <a:gd name="T44" fmla="*/ 61 w 144"/>
              <a:gd name="T45" fmla="*/ 138 h 144"/>
              <a:gd name="T46" fmla="*/ 78 w 144"/>
              <a:gd name="T47" fmla="*/ 144 h 144"/>
              <a:gd name="T48" fmla="*/ 83 w 144"/>
              <a:gd name="T49" fmla="*/ 132 h 144"/>
              <a:gd name="T50" fmla="*/ 98 w 144"/>
              <a:gd name="T51" fmla="*/ 121 h 144"/>
              <a:gd name="T52" fmla="*/ 111 w 144"/>
              <a:gd name="T53" fmla="*/ 127 h 144"/>
              <a:gd name="T54" fmla="*/ 127 w 144"/>
              <a:gd name="T55" fmla="*/ 119 h 144"/>
              <a:gd name="T56" fmla="*/ 122 w 144"/>
              <a:gd name="T57" fmla="*/ 106 h 144"/>
              <a:gd name="T58" fmla="*/ 125 w 144"/>
              <a:gd name="T59" fmla="*/ 88 h 144"/>
              <a:gd name="T60" fmla="*/ 138 w 144"/>
              <a:gd name="T61" fmla="*/ 83 h 144"/>
              <a:gd name="T62" fmla="*/ 144 w 144"/>
              <a:gd name="T63" fmla="*/ 66 h 144"/>
              <a:gd name="T64" fmla="*/ 100 w 144"/>
              <a:gd name="T65" fmla="*/ 72 h 144"/>
              <a:gd name="T66" fmla="*/ 44 w 144"/>
              <a:gd name="T67" fmla="*/ 72 h 144"/>
              <a:gd name="T68" fmla="*/ 100 w 144"/>
              <a:gd name="T69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44">
                <a:moveTo>
                  <a:pt x="138" y="61"/>
                </a:moveTo>
                <a:cubicBezTo>
                  <a:pt x="132" y="61"/>
                  <a:pt x="132" y="61"/>
                  <a:pt x="132" y="61"/>
                </a:cubicBezTo>
                <a:cubicBezTo>
                  <a:pt x="129" y="61"/>
                  <a:pt x="126" y="59"/>
                  <a:pt x="125" y="56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19" y="44"/>
                  <a:pt x="120" y="40"/>
                  <a:pt x="122" y="3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9" y="31"/>
                  <a:pt x="129" y="27"/>
                  <a:pt x="127" y="25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5"/>
                  <a:pt x="113" y="15"/>
                  <a:pt x="111" y="17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4" y="24"/>
                  <a:pt x="100" y="25"/>
                  <a:pt x="98" y="23"/>
                </a:cubicBezTo>
                <a:cubicBezTo>
                  <a:pt x="88" y="19"/>
                  <a:pt x="88" y="19"/>
                  <a:pt x="88" y="19"/>
                </a:cubicBezTo>
                <a:cubicBezTo>
                  <a:pt x="85" y="18"/>
                  <a:pt x="83" y="15"/>
                  <a:pt x="83" y="12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2"/>
                  <a:pt x="81" y="0"/>
                  <a:pt x="7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1" y="2"/>
                  <a:pt x="61" y="6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5"/>
                  <a:pt x="59" y="18"/>
                  <a:pt x="56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4" y="25"/>
                  <a:pt x="40" y="24"/>
                  <a:pt x="38" y="22"/>
                </a:cubicBezTo>
                <a:cubicBezTo>
                  <a:pt x="33" y="17"/>
                  <a:pt x="33" y="17"/>
                  <a:pt x="33" y="17"/>
                </a:cubicBezTo>
                <a:cubicBezTo>
                  <a:pt x="31" y="15"/>
                  <a:pt x="27" y="15"/>
                  <a:pt x="25" y="17"/>
                </a:cubicBezTo>
                <a:cubicBezTo>
                  <a:pt x="17" y="25"/>
                  <a:pt x="17" y="25"/>
                  <a:pt x="17" y="25"/>
                </a:cubicBezTo>
                <a:cubicBezTo>
                  <a:pt x="15" y="27"/>
                  <a:pt x="15" y="31"/>
                  <a:pt x="17" y="33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40"/>
                  <a:pt x="25" y="44"/>
                  <a:pt x="23" y="46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9"/>
                  <a:pt x="15" y="61"/>
                  <a:pt x="12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1"/>
                  <a:pt x="0" y="63"/>
                  <a:pt x="0" y="6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6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5" y="83"/>
                  <a:pt x="18" y="85"/>
                  <a:pt x="19" y="8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0"/>
                  <a:pt x="24" y="104"/>
                  <a:pt x="22" y="106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15" y="113"/>
                  <a:pt x="15" y="117"/>
                  <a:pt x="17" y="119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27" y="129"/>
                  <a:pt x="31" y="129"/>
                  <a:pt x="33" y="127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0"/>
                  <a:pt x="44" y="119"/>
                  <a:pt x="46" y="121"/>
                </a:cubicBezTo>
                <a:cubicBezTo>
                  <a:pt x="56" y="125"/>
                  <a:pt x="56" y="125"/>
                  <a:pt x="56" y="125"/>
                </a:cubicBezTo>
                <a:cubicBezTo>
                  <a:pt x="59" y="126"/>
                  <a:pt x="61" y="129"/>
                  <a:pt x="61" y="132"/>
                </a:cubicBezTo>
                <a:cubicBezTo>
                  <a:pt x="61" y="138"/>
                  <a:pt x="61" y="138"/>
                  <a:pt x="61" y="138"/>
                </a:cubicBezTo>
                <a:cubicBezTo>
                  <a:pt x="61" y="142"/>
                  <a:pt x="63" y="144"/>
                  <a:pt x="66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81" y="144"/>
                  <a:pt x="83" y="142"/>
                  <a:pt x="83" y="138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29"/>
                  <a:pt x="85" y="126"/>
                  <a:pt x="88" y="125"/>
                </a:cubicBezTo>
                <a:cubicBezTo>
                  <a:pt x="98" y="121"/>
                  <a:pt x="98" y="121"/>
                  <a:pt x="98" y="121"/>
                </a:cubicBezTo>
                <a:cubicBezTo>
                  <a:pt x="100" y="119"/>
                  <a:pt x="104" y="120"/>
                  <a:pt x="106" y="122"/>
                </a:cubicBezTo>
                <a:cubicBezTo>
                  <a:pt x="111" y="127"/>
                  <a:pt x="111" y="127"/>
                  <a:pt x="111" y="127"/>
                </a:cubicBezTo>
                <a:cubicBezTo>
                  <a:pt x="113" y="129"/>
                  <a:pt x="117" y="129"/>
                  <a:pt x="119" y="127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9" y="117"/>
                  <a:pt x="129" y="113"/>
                  <a:pt x="127" y="111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0" y="104"/>
                  <a:pt x="119" y="100"/>
                  <a:pt x="121" y="9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6" y="85"/>
                  <a:pt x="129" y="83"/>
                  <a:pt x="132" y="83"/>
                </a:cubicBezTo>
                <a:cubicBezTo>
                  <a:pt x="138" y="83"/>
                  <a:pt x="138" y="83"/>
                  <a:pt x="138" y="83"/>
                </a:cubicBezTo>
                <a:cubicBezTo>
                  <a:pt x="142" y="83"/>
                  <a:pt x="144" y="81"/>
                  <a:pt x="144" y="78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4" y="63"/>
                  <a:pt x="142" y="61"/>
                  <a:pt x="138" y="61"/>
                </a:cubicBezTo>
                <a:moveTo>
                  <a:pt x="100" y="72"/>
                </a:moveTo>
                <a:cubicBezTo>
                  <a:pt x="100" y="87"/>
                  <a:pt x="87" y="100"/>
                  <a:pt x="72" y="100"/>
                </a:cubicBezTo>
                <a:cubicBezTo>
                  <a:pt x="57" y="100"/>
                  <a:pt x="44" y="87"/>
                  <a:pt x="44" y="72"/>
                </a:cubicBezTo>
                <a:cubicBezTo>
                  <a:pt x="44" y="57"/>
                  <a:pt x="57" y="44"/>
                  <a:pt x="72" y="44"/>
                </a:cubicBezTo>
                <a:cubicBezTo>
                  <a:pt x="87" y="44"/>
                  <a:pt x="100" y="57"/>
                  <a:pt x="100" y="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6" grpId="0" animBg="1"/>
      <p:bldP spid="26" grpId="0" animBg="1"/>
      <p:bldP spid="28" grpId="0" animBg="1"/>
      <p:bldP spid="29" grpId="0" animBg="1"/>
      <p:bldP spid="3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73386C0-1DF4-4BC2-A246-64EBE34A7A7C}"/>
              </a:ext>
            </a:extLst>
          </p:cNvPr>
          <p:cNvGrpSpPr/>
          <p:nvPr/>
        </p:nvGrpSpPr>
        <p:grpSpPr>
          <a:xfrm>
            <a:off x="809625" y="297815"/>
            <a:ext cx="1800225" cy="756285"/>
            <a:chOff x="1275" y="469"/>
            <a:chExt cx="2835" cy="1191"/>
          </a:xfrm>
        </p:grpSpPr>
        <p:pic>
          <p:nvPicPr>
            <p:cNvPr id="6" name="图片 5" descr="dn201307082009_1920x1080">
              <a:extLst>
                <a:ext uri="{FF2B5EF4-FFF2-40B4-BE49-F238E27FC236}">
                  <a16:creationId xmlns:a16="http://schemas.microsoft.com/office/drawing/2014/main" id="{519AFA2A-BB3A-4A12-8A1B-33AE30AF5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C4A4F6B-8215-4640-9908-57B257C2C6E6}"/>
                </a:ext>
              </a:extLst>
            </p:cNvPr>
            <p:cNvSpPr/>
            <p:nvPr/>
          </p:nvSpPr>
          <p:spPr>
            <a:xfrm>
              <a:off x="2365" y="842"/>
              <a:ext cx="1745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项目框架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6A43BD4-78AC-4572-B8C2-D2A795A4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785" y="1904632"/>
            <a:ext cx="8822429" cy="23211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61F03A-D9F2-433E-93F9-A5D2B68EDB38}"/>
              </a:ext>
            </a:extLst>
          </p:cNvPr>
          <p:cNvSpPr txBox="1"/>
          <p:nvPr/>
        </p:nvSpPr>
        <p:spPr>
          <a:xfrm>
            <a:off x="1926454" y="4864963"/>
            <a:ext cx="858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其中，我主要负责的是嘴巴关键点的判断，人脸识别的帧数优化，项目设计方案和实验手册的书写。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9625" y="297815"/>
            <a:ext cx="2796540" cy="756285"/>
            <a:chOff x="1275" y="469"/>
            <a:chExt cx="4404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2480" y="855"/>
              <a:ext cx="3199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人脸识别卡顿优化</a:t>
              </a:r>
              <a:endParaRPr lang="en-US" altLang="zh-CN" b="1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2AADC34-A6C8-48EE-BFDD-BE327626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076" y="1202667"/>
            <a:ext cx="7743622" cy="28410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ABCED8-AD6E-4EF5-AA70-CC3F369A8F0D}"/>
              </a:ext>
            </a:extLst>
          </p:cNvPr>
          <p:cNvSpPr txBox="1"/>
          <p:nvPr/>
        </p:nvSpPr>
        <p:spPr>
          <a:xfrm>
            <a:off x="1640076" y="4590193"/>
            <a:ext cx="706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通过一个循环对摄像头卡顿进行优化</a:t>
            </a:r>
          </a:p>
        </p:txBody>
      </p:sp>
    </p:spTree>
    <p:extLst>
      <p:ext uri="{BB962C8B-B14F-4D97-AF65-F5344CB8AC3E}">
        <p14:creationId xmlns:p14="http://schemas.microsoft.com/office/powerpoint/2010/main" val="135495942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9625" y="297815"/>
            <a:ext cx="3140710" cy="756285"/>
            <a:chOff x="1275" y="469"/>
            <a:chExt cx="4946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932" y="855"/>
              <a:ext cx="4289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嘴巴关键点的提取与识别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A1182A2F-A7D6-4A16-AC37-494CB61E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09" y="1372321"/>
            <a:ext cx="9182896" cy="29187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B91AFD3-EC4B-4BAD-9B7B-56796D799A90}"/>
              </a:ext>
            </a:extLst>
          </p:cNvPr>
          <p:cNvSpPr txBox="1"/>
          <p:nvPr/>
        </p:nvSpPr>
        <p:spPr>
          <a:xfrm>
            <a:off x="2112885" y="4750860"/>
            <a:ext cx="7705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通过对人脸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68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个关键点的第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47-68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个点位进行提取，判断嘴巴占整个脸的比例进行疲劳判断。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9625" y="297815"/>
            <a:ext cx="3140710" cy="756285"/>
            <a:chOff x="1275" y="469"/>
            <a:chExt cx="4946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932" y="855"/>
              <a:ext cx="4289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嘴巴关键点的提取与识别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B91AFD3-EC4B-4BAD-9B7B-56796D799A90}"/>
              </a:ext>
            </a:extLst>
          </p:cNvPr>
          <p:cNvSpPr txBox="1"/>
          <p:nvPr/>
        </p:nvSpPr>
        <p:spPr>
          <a:xfrm>
            <a:off x="2112885" y="4336380"/>
            <a:ext cx="7705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通过对嘴巴上下左右四个点的提取，计算出其距离的范数，判断他们的比值，从而实现对驾驶员打哈欠的识别。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FCDD9B-FB5C-4ED8-9113-E4145D78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" y="1551654"/>
            <a:ext cx="6504555" cy="14760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968B319-E892-4363-9C54-E853982B9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021" y="1543987"/>
            <a:ext cx="4043592" cy="19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1175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9625" y="297815"/>
            <a:ext cx="2841625" cy="756285"/>
            <a:chOff x="1275" y="469"/>
            <a:chExt cx="4475" cy="1191"/>
          </a:xfrm>
        </p:grpSpPr>
        <p:pic>
          <p:nvPicPr>
            <p:cNvPr id="19" name="图片 18" descr="dn201307082009_1920x108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824" y="841"/>
              <a:ext cx="3926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Arial Unicode MS" panose="020B0604020202020204" pitchFamily="34" charset="-122"/>
                </a:rPr>
                <a:t>实验中遇到的环境问题</a:t>
              </a: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F216A2F-F141-43F8-9008-36CD3E37A3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4" y="832810"/>
            <a:ext cx="4569086" cy="194590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D098396-BF88-4CFC-A2D2-F23717F11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888" y="903605"/>
            <a:ext cx="3767138" cy="145732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5B6DD46-0653-4325-BF86-D021E6608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5747"/>
            <a:ext cx="5181600" cy="5143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39640E4-8D8B-45B8-9BD4-C30FC86B1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082" y="982622"/>
            <a:ext cx="6096000" cy="183519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B041625-DC78-4296-B158-C88D1283A0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00" y="2817815"/>
            <a:ext cx="6463741" cy="194590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797975CF-0C80-41D9-80DC-7DE23D8F9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8" y="3548029"/>
            <a:ext cx="4910138" cy="45616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521B2FA-D389-4C7F-B22A-2E930E04F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8" y="4112129"/>
            <a:ext cx="5004832" cy="570807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0E393ADE-F210-4A53-9221-ACF3AE4E4F11}"/>
              </a:ext>
            </a:extLst>
          </p:cNvPr>
          <p:cNvSpPr txBox="1"/>
          <p:nvPr/>
        </p:nvSpPr>
        <p:spPr>
          <a:xfrm>
            <a:off x="1369695" y="4918229"/>
            <a:ext cx="472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一定要收拾好环境！！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C3A574F4-70D8-43D1-95DA-1818BC8C2389}"/>
              </a:ext>
            </a:extLst>
          </p:cNvPr>
          <p:cNvGrpSpPr/>
          <p:nvPr/>
        </p:nvGrpSpPr>
        <p:grpSpPr>
          <a:xfrm>
            <a:off x="809625" y="297815"/>
            <a:ext cx="1559560" cy="756285"/>
            <a:chOff x="1275" y="469"/>
            <a:chExt cx="2456" cy="1191"/>
          </a:xfrm>
        </p:grpSpPr>
        <p:pic>
          <p:nvPicPr>
            <p:cNvPr id="261" name="图片 260" descr="dn201307082009_1920x1080">
              <a:extLst>
                <a:ext uri="{FF2B5EF4-FFF2-40B4-BE49-F238E27FC236}">
                  <a16:creationId xmlns:a16="http://schemas.microsoft.com/office/drawing/2014/main" id="{3AFD4389-ECF6-4802-9385-7DFD6FE28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469"/>
              <a:ext cx="882" cy="1191"/>
            </a:xfrm>
            <a:prstGeom prst="rect">
              <a:avLst/>
            </a:prstGeom>
          </p:spPr>
        </p:pic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F3C8407-ACB4-4EA1-A39B-0525B4ED1C89}"/>
                </a:ext>
              </a:extLst>
            </p:cNvPr>
            <p:cNvSpPr/>
            <p:nvPr/>
          </p:nvSpPr>
          <p:spPr>
            <a:xfrm>
              <a:off x="2157" y="865"/>
              <a:ext cx="1574" cy="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alibri" panose="020F0502020204030204" charset="0"/>
                  <a:ea typeface="微软雅黑" panose="020B0503020204020204" charset="-122"/>
                  <a:cs typeface="Arial Unicode MS" panose="020B0604020202020204" pitchFamily="34" charset="-122"/>
                </a:rPr>
                <a:t>总      结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CC0EF14-BA28-4E54-9379-1947EBE88A4A}"/>
              </a:ext>
            </a:extLst>
          </p:cNvPr>
          <p:cNvSpPr txBox="1"/>
          <p:nvPr/>
        </p:nvSpPr>
        <p:spPr>
          <a:xfrm>
            <a:off x="1494861" y="1843950"/>
            <a:ext cx="92022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总的来说这次项目还是很成功的；</a:t>
            </a:r>
            <a:endParaRPr lang="en-US" altLang="zh-CN" sz="4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环境是个很大的问题；</a:t>
            </a:r>
            <a:endParaRPr lang="en-US" altLang="zh-CN" sz="4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好好利用网上的资源；</a:t>
            </a:r>
            <a:endParaRPr lang="en-US" altLang="zh-CN" sz="4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4000" dirty="0" err="1">
                <a:solidFill>
                  <a:schemeClr val="bg1"/>
                </a:solidFill>
                <a:latin typeface="+mj-ea"/>
                <a:ea typeface="+mj-ea"/>
              </a:rPr>
              <a:t>Wxformbuilder</a:t>
            </a: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；</a:t>
            </a:r>
            <a:endParaRPr lang="en-US" altLang="zh-CN" sz="4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最后展示。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282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淡雅卡通</dc:title>
  <dc:creator>第一PPT</dc:creator>
  <cp:keywords>www.1ppt.com</cp:keywords>
  <dc:description>www.1ppt.com</dc:description>
  <cp:lastModifiedBy>1145335289@qq.com</cp:lastModifiedBy>
  <cp:revision>78</cp:revision>
  <dcterms:created xsi:type="dcterms:W3CDTF">2017-04-09T04:45:00Z</dcterms:created>
  <dcterms:modified xsi:type="dcterms:W3CDTF">2020-06-20T14:22:05Z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