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01" r:id="rId4"/>
    <p:sldId id="266" r:id="rId5"/>
    <p:sldId id="262" r:id="rId6"/>
    <p:sldId id="319" r:id="rId7"/>
    <p:sldId id="316" r:id="rId8"/>
    <p:sldId id="263" r:id="rId9"/>
    <p:sldId id="318" r:id="rId10"/>
    <p:sldId id="264" r:id="rId11"/>
    <p:sldId id="320" r:id="rId12"/>
    <p:sldId id="321" r:id="rId13"/>
    <p:sldId id="322" r:id="rId14"/>
    <p:sldId id="323" r:id="rId15"/>
    <p:sldId id="348" r:id="rId16"/>
    <p:sldId id="324" r:id="rId17"/>
    <p:sldId id="325" r:id="rId18"/>
    <p:sldId id="269" r:id="rId19"/>
    <p:sldId id="326" r:id="rId21"/>
    <p:sldId id="327" r:id="rId22"/>
    <p:sldId id="328" r:id="rId23"/>
    <p:sldId id="329" r:id="rId24"/>
    <p:sldId id="330" r:id="rId25"/>
    <p:sldId id="335" r:id="rId26"/>
    <p:sldId id="331" r:id="rId27"/>
    <p:sldId id="353" r:id="rId28"/>
    <p:sldId id="332" r:id="rId29"/>
    <p:sldId id="333" r:id="rId30"/>
    <p:sldId id="334" r:id="rId31"/>
    <p:sldId id="336" r:id="rId32"/>
    <p:sldId id="349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6" r:id="rId42"/>
    <p:sldId id="347" r:id="rId43"/>
    <p:sldId id="350" r:id="rId44"/>
    <p:sldId id="351" r:id="rId45"/>
    <p:sldId id="352" r:id="rId46"/>
    <p:sldId id="345" r:id="rId47"/>
    <p:sldId id="355" r:id="rId48"/>
    <p:sldId id="356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7" r:id="rId57"/>
    <p:sldId id="368" r:id="rId58"/>
    <p:sldId id="369" r:id="rId59"/>
    <p:sldId id="370" r:id="rId60"/>
    <p:sldId id="366" r:id="rId61"/>
    <p:sldId id="371" r:id="rId62"/>
    <p:sldId id="372" r:id="rId63"/>
    <p:sldId id="373" r:id="rId64"/>
    <p:sldId id="374" r:id="rId65"/>
    <p:sldId id="384" r:id="rId66"/>
    <p:sldId id="377" r:id="rId67"/>
    <p:sldId id="379" r:id="rId68"/>
    <p:sldId id="383" r:id="rId69"/>
    <p:sldId id="385" r:id="rId70"/>
    <p:sldId id="378" r:id="rId71"/>
  </p:sldIdLst>
  <p:sldSz cx="9906000" cy="6858000" type="A4"/>
  <p:notesSz cx="6858000" cy="9144000"/>
  <p:defaultTextStyle>
    <a:defPPr>
      <a:defRPr lang="ja-JP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3300"/>
    <a:srgbClr val="FF3300"/>
    <a:srgbClr val="993300"/>
    <a:srgbClr val="3333CC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63"/>
    <p:restoredTop sz="94660"/>
  </p:normalViewPr>
  <p:slideViewPr>
    <p:cSldViewPr showGuides="1">
      <p:cViewPr varScale="1">
        <p:scale>
          <a:sx n="95" d="100"/>
          <a:sy n="95" d="100"/>
        </p:scale>
        <p:origin x="-1014" y="-1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732" name="Rectangle 4"/>
          <p:cNvSpPr>
            <a:spLocks noRo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anose="02020600040205080304" pitchFamily="18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anose="02020600040205080304" pitchFamily="18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anose="02020600040205080304" pitchFamily="18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anose="02020600040205080304" pitchFamily="18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LOGO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  <a:endParaRPr lang="ja-JP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ja-JP" dirty="0">
                <a:solidFill>
                  <a:schemeClr val="bg1"/>
                </a:solidFill>
              </a:rPr>
            </a:fld>
            <a:endParaRPr lang="en-US" altLang="ja-JP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781675" y="981075"/>
            <a:ext cx="3773488" cy="238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781675" y="3521075"/>
            <a:ext cx="3773488" cy="2389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zhongdizhi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479" t="15253" r="8881" b="11929"/>
          <a:stretch>
            <a:fillRect/>
          </a:stretch>
        </p:blipFill>
        <p:spPr>
          <a:xfrm>
            <a:off x="380968" y="928670"/>
            <a:ext cx="1071570" cy="11430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dirty="0" smtClean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琥珀" pitchFamily="2" charset="-122"/>
                <a:ea typeface="华文琥珀" pitchFamily="2" charset="-122"/>
                <a:cs typeface="+mn-cs"/>
              </a:rPr>
              <a:t>        蔡之华   主讲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琥珀" pitchFamily="2" charset="-122"/>
              <a:ea typeface="华文琥珀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dirty="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2017</a:t>
            </a: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年秋 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dirty="0" smtClean="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计算机学院 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7" descr="a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第４レベル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ja-JP" dirty="0">
                <a:latin typeface="Arial" panose="020B0604020202020204" pitchFamily="34" charset="0"/>
              </a:rPr>
            </a:fld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HG創英角ｺﾞｼｯｸUB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Franklin Gothic Medium" panose="020B0603020102020204" pitchFamily="34" charset="0"/>
          <a:ea typeface="HG創英角ｺﾞｼｯｸUB"/>
          <a:cs typeface="HG創英角ｺﾞｼｯｸUB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609600" indent="-609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GｺﾞｼｯｸE"/>
        </a:defRPr>
      </a:lvl1pPr>
      <a:lvl2pPr marL="990600" indent="-5334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HGｺﾞｼｯｸE"/>
        </a:defRPr>
      </a:lvl2pPr>
      <a:lvl3pPr marL="13716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HGｺﾞｼｯｸE"/>
        </a:defRPr>
      </a:lvl3pPr>
      <a:lvl4pPr marL="1752600" indent="-3810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HGｺﾞｼｯｸE"/>
        </a:defRPr>
      </a:lvl4pPr>
      <a:lvl5pPr marL="2209800" indent="-3810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HGｺﾞｼｯｸE"/>
        </a:defRPr>
      </a:lvl5pPr>
      <a:lvl6pPr marL="2667000" indent="-3810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3124200" indent="-3810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581400" indent="-3810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4038600" indent="-381000" algn="l" rtl="0" fontAlgn="base">
        <a:lnSpc>
          <a:spcPct val="130000"/>
        </a:lnSpc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hyperlink" Target="file:///J:\Click%20to%20enlarge%20pi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2505075" y="2428875"/>
            <a:ext cx="6657975" cy="1287463"/>
          </a:xfrm>
          <a:ln/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kumimoji="1" lang="zh-CN" altLang="en-US" sz="6000" b="0" dirty="0">
                <a:solidFill>
                  <a:srgbClr val="FFFFFF"/>
                </a:solidFill>
                <a:latin typeface="+mj-lt"/>
                <a:ea typeface="隶书" pitchFamily="49" charset="-122"/>
                <a:cs typeface="HG創英角ｺﾞｼｯｸUB"/>
              </a:rPr>
              <a:t>抽 象 代 数</a:t>
            </a:r>
            <a:endParaRPr kumimoji="1" lang="zh-CN" altLang="en-US" sz="6000" b="0" dirty="0">
              <a:solidFill>
                <a:srgbClr val="FFFFFF"/>
              </a:solidFill>
              <a:latin typeface="+mj-lt"/>
              <a:ea typeface="隶书" pitchFamily="49" charset="-122"/>
              <a:cs typeface="HG創英角ｺﾞｼｯｸUB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52688" y="4000500"/>
            <a:ext cx="6748463" cy="214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蔡之华  主讲</a:t>
            </a: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2019.11.16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 descr="zhongdizhi.jpg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479" t="15253" r="8881" b="11929"/>
          <a:stretch>
            <a:fillRect/>
          </a:stretch>
        </p:blipFill>
        <p:spPr>
          <a:xfrm>
            <a:off x="380968" y="928670"/>
            <a:ext cx="1500198" cy="1500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850187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7.2.1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代数运算</a:t>
            </a:r>
            <a:endParaRPr lang="zh-CN" altLang="en-US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(1)设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是一个非空集合, 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P(A)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的幂集, 则集合的交、并在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P(A)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上运算的结果均在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P(A)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中。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(2)设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M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(R)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是全体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n×n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实矩阵的集合, 考虑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M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(R)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中普通的矩阵乘法*, 则对于任意两个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n×n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实矩阵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A、B, 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根据矩阵乘法法则可得到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M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(R)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中惟一的一个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n×n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实矩阵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作为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乘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的结果。我们记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C=A*B。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charRg st="1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charRg st="1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charRg st="6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Rectangle 2"/>
          <p:cNvSpPr>
            <a:spLocks noGrp="1"/>
          </p:cNvSpPr>
          <p:nvPr>
            <p:ph idx="1"/>
          </p:nvPr>
        </p:nvSpPr>
        <p:spPr>
          <a:xfrm>
            <a:off x="1497013" y="908050"/>
            <a:ext cx="79930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       上述</a:t>
            </a:r>
            <a:r>
              <a:rPr lang="zh-CN" altLang="en-US" b="1" dirty="0">
                <a:ea typeface="华文楷体" pitchFamily="2" charset="-122"/>
              </a:rPr>
              <a:t>示例中, 虽然是对不同集合给出的不同运算, 但它们都具有这样一个共同的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特点</a:t>
            </a:r>
            <a:r>
              <a:rPr lang="zh-CN" altLang="en-US" b="1" dirty="0">
                <a:ea typeface="华文楷体" pitchFamily="2" charset="-122"/>
              </a:rPr>
              <a:t>：它们都是某个给定的集合</a:t>
            </a:r>
            <a:r>
              <a:rPr lang="en-US" altLang="zh-CN" b="1" dirty="0">
                <a:ea typeface="华文楷体" pitchFamily="2" charset="-122"/>
              </a:rPr>
              <a:t>S(S</a:t>
            </a:r>
            <a:r>
              <a:rPr lang="zh-CN" altLang="en-US" b="1" dirty="0">
                <a:ea typeface="华文楷体" pitchFamily="2" charset="-122"/>
              </a:rPr>
              <a:t>分别为上述二例中的</a:t>
            </a:r>
            <a:r>
              <a:rPr lang="en-US" altLang="zh-CN" b="1" dirty="0">
                <a:ea typeface="华文楷体" pitchFamily="2" charset="-122"/>
              </a:rPr>
              <a:t>P(A)</a:t>
            </a:r>
            <a:r>
              <a:rPr lang="zh-CN" altLang="en-US" b="1" dirty="0">
                <a:ea typeface="华文楷体" pitchFamily="2" charset="-122"/>
              </a:rPr>
              <a:t>和</a:t>
            </a:r>
            <a:r>
              <a:rPr lang="en-US" altLang="zh-CN" b="1" dirty="0">
                <a:ea typeface="华文楷体" pitchFamily="2" charset="-122"/>
              </a:rPr>
              <a:t>M</a:t>
            </a:r>
            <a:r>
              <a:rPr lang="en-US" altLang="zh-CN" b="1" baseline="-30000" dirty="0">
                <a:ea typeface="华文楷体" pitchFamily="2" charset="-122"/>
              </a:rPr>
              <a:t>n</a:t>
            </a:r>
            <a:r>
              <a:rPr lang="en-US" altLang="zh-CN" b="1" dirty="0">
                <a:ea typeface="华文楷体" pitchFamily="2" charset="-122"/>
              </a:rPr>
              <a:t>(R))</a:t>
            </a:r>
            <a:r>
              <a:rPr lang="zh-CN" altLang="en-US" b="1" dirty="0">
                <a:ea typeface="华文楷体" pitchFamily="2" charset="-122"/>
              </a:rPr>
              <a:t>中的任意一个或一对有序取出的元素, 根据这个法则可在</a:t>
            </a:r>
            <a:r>
              <a:rPr lang="en-US" altLang="zh-CN" b="1" dirty="0">
                <a:ea typeface="华文楷体" pitchFamily="2" charset="-122"/>
              </a:rPr>
              <a:t>S</a:t>
            </a:r>
            <a:r>
              <a:rPr lang="zh-CN" altLang="en-US" b="1" dirty="0">
                <a:ea typeface="华文楷体" pitchFamily="2" charset="-122"/>
              </a:rPr>
              <a:t>中找到惟一的一个元素与之对应。由此, 我们可以抽象出在一个集合上的二元代数运算的概念。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charRg st="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Rectangle 2"/>
          <p:cNvSpPr>
            <a:spLocks noGrp="1"/>
          </p:cNvSpPr>
          <p:nvPr>
            <p:ph idx="1"/>
          </p:nvPr>
        </p:nvSpPr>
        <p:spPr>
          <a:xfrm>
            <a:off x="1352550" y="1341438"/>
            <a:ext cx="8137525" cy="52562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   定义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S</a:t>
            </a:r>
            <a:r>
              <a:rPr lang="zh-CN" altLang="en-US" b="1" dirty="0">
                <a:ea typeface="华文楷体" pitchFamily="2" charset="-122"/>
              </a:rPr>
              <a:t>是一个非空集合。如果有一个法则, 它对</a:t>
            </a:r>
            <a:r>
              <a:rPr lang="en-US" altLang="zh-CN" b="1" dirty="0">
                <a:ea typeface="华文楷体" pitchFamily="2" charset="-122"/>
              </a:rPr>
              <a:t>S</a:t>
            </a:r>
            <a:r>
              <a:rPr lang="zh-CN" altLang="en-US" b="1" dirty="0">
                <a:ea typeface="华文楷体" pitchFamily="2" charset="-122"/>
              </a:rPr>
              <a:t>中任意两个有序元素</a:t>
            </a:r>
            <a:r>
              <a:rPr lang="en-US" altLang="zh-CN" b="1" dirty="0">
                <a:ea typeface="华文楷体" pitchFamily="2" charset="-122"/>
              </a:rPr>
              <a:t>a</a:t>
            </a:r>
            <a:r>
              <a:rPr lang="zh-CN" altLang="en-US" b="1" dirty="0">
                <a:ea typeface="华文楷体" pitchFamily="2" charset="-122"/>
              </a:rPr>
              <a:t>与</a:t>
            </a:r>
            <a:r>
              <a:rPr lang="en-US" altLang="zh-CN" b="1" dirty="0">
                <a:ea typeface="华文楷体" pitchFamily="2" charset="-122"/>
              </a:rPr>
              <a:t>b, </a:t>
            </a:r>
            <a:r>
              <a:rPr lang="zh-CN" altLang="en-US" b="1" dirty="0">
                <a:ea typeface="华文楷体" pitchFamily="2" charset="-122"/>
              </a:rPr>
              <a:t>在</a:t>
            </a:r>
            <a:r>
              <a:rPr lang="en-US" altLang="zh-CN" b="1" dirty="0">
                <a:solidFill>
                  <a:srgbClr val="0000FF"/>
                </a:solidFill>
                <a:ea typeface="华文楷体" pitchFamily="2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ea typeface="华文楷体" pitchFamily="2" charset="-122"/>
              </a:rPr>
              <a:t>中</a:t>
            </a:r>
            <a:r>
              <a:rPr lang="zh-CN" altLang="en-US" b="1" dirty="0">
                <a:ea typeface="华文楷体" pitchFamily="2" charset="-122"/>
              </a:rPr>
              <a:t>都有一个惟一确定的元素</a:t>
            </a:r>
            <a:r>
              <a:rPr lang="en-US" altLang="zh-CN" b="1" dirty="0">
                <a:ea typeface="华文楷体" pitchFamily="2" charset="-122"/>
              </a:rPr>
              <a:t>c</a:t>
            </a:r>
            <a:r>
              <a:rPr lang="zh-CN" altLang="en-US" b="1" dirty="0">
                <a:ea typeface="华文楷体" pitchFamily="2" charset="-122"/>
              </a:rPr>
              <a:t>与它们对应, 则称这个法则是集合</a:t>
            </a:r>
            <a:r>
              <a:rPr lang="en-US" altLang="zh-CN" b="1" dirty="0">
                <a:ea typeface="华文楷体" pitchFamily="2" charset="-122"/>
              </a:rPr>
              <a:t>S</a:t>
            </a:r>
            <a:r>
              <a:rPr lang="zh-CN" altLang="en-US" b="1" dirty="0">
                <a:ea typeface="华文楷体" pitchFamily="2" charset="-122"/>
              </a:rPr>
              <a:t>中一个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二元代数运算</a:t>
            </a:r>
            <a:r>
              <a:rPr lang="zh-CN" altLang="en-US" b="1" dirty="0">
                <a:ea typeface="华文楷体" pitchFamily="2" charset="-122"/>
              </a:rPr>
              <a:t>。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一般地,容易得到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元运算的定义：  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设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是一个非空集合。如果有一个法则,它对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中任意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个有序元素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中都有一个惟一确定的元素</a:t>
            </a:r>
            <a:r>
              <a:rPr lang="en-US" altLang="zh-CN" sz="2800" b="1" dirty="0">
                <a:ea typeface="华文楷体" pitchFamily="2" charset="-122"/>
              </a:rPr>
              <a:t>d</a:t>
            </a:r>
            <a:r>
              <a:rPr lang="zh-CN" altLang="en-US" sz="2800" b="1" dirty="0">
                <a:ea typeface="华文楷体" pitchFamily="2" charset="-122"/>
              </a:rPr>
              <a:t>与它们对应, 则称这个法则是集合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中一个</a:t>
            </a:r>
            <a:r>
              <a:rPr lang="en-US" altLang="zh-CN" sz="2800" b="1" dirty="0">
                <a:solidFill>
                  <a:srgbClr val="F63A14"/>
                </a:solidFill>
                <a:ea typeface="华文楷体" pitchFamily="2" charset="-122"/>
              </a:rPr>
              <a:t>n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元代数运算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根据上述定义，可以看到，如果这个法则是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的一个代数运算，则该法则其实就是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上的一个映射(或函数)：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→S, n</a:t>
            </a:r>
            <a:r>
              <a:rPr lang="zh-CN" altLang="en-US" sz="2800" b="1" dirty="0">
                <a:ea typeface="华文楷体" pitchFamily="2" charset="-122"/>
              </a:rPr>
              <a:t>称为这个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运算的阶</a:t>
            </a:r>
            <a:r>
              <a:rPr lang="zh-CN" altLang="en-US" sz="2800" b="1" dirty="0">
                <a:ea typeface="华文楷体" pitchFamily="2" charset="-122"/>
              </a:rPr>
              <a:t>。对于集合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的一个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元运算</a:t>
            </a:r>
            <a:r>
              <a:rPr lang="en-US" altLang="zh-CN" sz="2800" b="1" dirty="0">
                <a:ea typeface="华文楷体" pitchFamily="2" charset="-122"/>
              </a:rPr>
              <a:t>f, </a:t>
            </a:r>
            <a:r>
              <a:rPr lang="zh-CN" altLang="en-US" sz="2800" b="1" dirty="0">
                <a:ea typeface="华文楷体" pitchFamily="2" charset="-122"/>
              </a:rPr>
              <a:t>若(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,…, 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)∈S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f</a:t>
            </a:r>
            <a:r>
              <a:rPr lang="zh-CN" altLang="en-US" sz="2800" b="1" dirty="0">
                <a:ea typeface="华文楷体" pitchFamily="2" charset="-122"/>
              </a:rPr>
              <a:t>下的像是</a:t>
            </a:r>
            <a:r>
              <a:rPr lang="en-US" altLang="zh-CN" sz="2800" b="1" dirty="0">
                <a:ea typeface="华文楷体" pitchFamily="2" charset="-122"/>
              </a:rPr>
              <a:t>c, </a:t>
            </a:r>
            <a:r>
              <a:rPr lang="zh-CN" altLang="en-US" sz="2800" b="1" dirty="0">
                <a:ea typeface="华文楷体" pitchFamily="2" charset="-122"/>
              </a:rPr>
              <a:t>即</a:t>
            </a:r>
            <a:r>
              <a:rPr lang="en-US" altLang="zh-CN" sz="2800" b="1" dirty="0">
                <a:ea typeface="华文楷体" pitchFamily="2" charset="-122"/>
              </a:rPr>
              <a:t>f(a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)→c, </a:t>
            </a:r>
            <a:r>
              <a:rPr lang="zh-CN" altLang="en-US" sz="2800" b="1" dirty="0">
                <a:ea typeface="华文楷体" pitchFamily="2" charset="-122"/>
              </a:rPr>
              <a:t>则记为</a:t>
            </a:r>
            <a:r>
              <a:rPr lang="en-US" altLang="zh-CN" sz="2800" b="1" dirty="0">
                <a:ea typeface="华文楷体" pitchFamily="2" charset="-122"/>
              </a:rPr>
              <a:t>c=f(a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)。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2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117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8501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通常数的乘法运算是否可看作下列集合上的二元运算？请说明理由。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（</a:t>
            </a:r>
            <a:r>
              <a:rPr lang="en-US" altLang="zh-CN" b="1" dirty="0">
                <a:ea typeface="华文楷体" pitchFamily="2" charset="-122"/>
              </a:rPr>
              <a:t>1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A={1,2}</a:t>
            </a:r>
            <a:endParaRPr lang="en-US" altLang="zh-CN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华文楷体" pitchFamily="2" charset="-122"/>
              </a:rPr>
              <a:t>   </a:t>
            </a:r>
            <a:r>
              <a:rPr lang="zh-CN" altLang="en-US" b="1" dirty="0">
                <a:ea typeface="华文楷体" pitchFamily="2" charset="-122"/>
              </a:rPr>
              <a:t>（</a:t>
            </a:r>
            <a:r>
              <a:rPr lang="en-US" altLang="zh-CN" b="1" dirty="0">
                <a:ea typeface="华文楷体" pitchFamily="2" charset="-122"/>
              </a:rPr>
              <a:t>2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B={x|x</a:t>
            </a:r>
            <a:r>
              <a:rPr lang="zh-CN" altLang="en-US" b="1" dirty="0">
                <a:ea typeface="华文楷体" pitchFamily="2" charset="-122"/>
              </a:rPr>
              <a:t>是素数</a:t>
            </a:r>
            <a:r>
              <a:rPr lang="en-US" altLang="zh-CN" b="1" dirty="0">
                <a:ea typeface="华文楷体" pitchFamily="2" charset="-122"/>
              </a:rPr>
              <a:t>}</a:t>
            </a:r>
            <a:endParaRPr lang="en-US" altLang="zh-CN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（</a:t>
            </a:r>
            <a:r>
              <a:rPr lang="en-US" altLang="zh-CN" b="1" dirty="0">
                <a:ea typeface="华文楷体" pitchFamily="2" charset="-122"/>
              </a:rPr>
              <a:t>3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C={x|x</a:t>
            </a:r>
            <a:r>
              <a:rPr lang="zh-CN" altLang="en-US" b="1" dirty="0">
                <a:ea typeface="华文楷体" pitchFamily="2" charset="-122"/>
              </a:rPr>
              <a:t>是偶数</a:t>
            </a:r>
            <a:r>
              <a:rPr lang="en-US" altLang="zh-CN" b="1" dirty="0">
                <a:ea typeface="华文楷体" pitchFamily="2" charset="-122"/>
              </a:rPr>
              <a:t>}</a:t>
            </a:r>
            <a:endParaRPr lang="en-US" altLang="zh-CN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（</a:t>
            </a:r>
            <a:r>
              <a:rPr lang="en-US" altLang="zh-CN" b="1" dirty="0">
                <a:ea typeface="华文楷体" pitchFamily="2" charset="-122"/>
              </a:rPr>
              <a:t>4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D={2</a:t>
            </a:r>
            <a:r>
              <a:rPr lang="en-US" altLang="zh-CN" b="1" baseline="30000" dirty="0">
                <a:ea typeface="华文楷体" pitchFamily="2" charset="-122"/>
              </a:rPr>
              <a:t>n</a:t>
            </a:r>
            <a:r>
              <a:rPr lang="en-US" altLang="zh-CN" b="1" dirty="0">
                <a:ea typeface="华文楷体" pitchFamily="2" charset="-122"/>
              </a:rPr>
              <a:t>|n∈N}</a:t>
            </a:r>
            <a:r>
              <a:rPr lang="zh-CN" altLang="en-US" b="1" dirty="0">
                <a:ea typeface="华文楷体" pitchFamily="2" charset="-122"/>
              </a:rPr>
              <a:t> 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280400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</a:t>
            </a:r>
            <a:r>
              <a:rPr lang="en-US" altLang="zh-CN" sz="2800" b="1" dirty="0">
                <a:ea typeface="华文楷体" pitchFamily="2" charset="-122"/>
              </a:rPr>
              <a:t>  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上有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元运算*（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为正整数），</a:t>
            </a:r>
            <a:r>
              <a:rPr lang="en-US" altLang="zh-CN" sz="2800" b="1" dirty="0">
                <a:ea typeface="华文楷体" pitchFamily="2" charset="-122"/>
              </a:rPr>
              <a:t>S′</a:t>
            </a:r>
            <a:r>
              <a:rPr lang="en-US" altLang="zh-CN" sz="2800" b="1" dirty="0">
                <a:ea typeface="华文楷体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华文楷体" pitchFamily="2" charset="-122"/>
              </a:rPr>
              <a:t>S, </a:t>
            </a:r>
            <a:r>
              <a:rPr lang="zh-CN" altLang="en-US" sz="2800" b="1" dirty="0">
                <a:ea typeface="华文楷体" pitchFamily="2" charset="-122"/>
              </a:rPr>
              <a:t>若对任意 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∈S′</a:t>
            </a:r>
            <a:r>
              <a:rPr lang="zh-CN" altLang="en-US" sz="2800" b="1" dirty="0">
                <a:ea typeface="华文楷体" pitchFamily="2" charset="-122"/>
              </a:rPr>
              <a:t>，有*</a:t>
            </a:r>
            <a:r>
              <a:rPr lang="en-US" altLang="zh-CN" sz="2800" b="1" dirty="0">
                <a:ea typeface="华文楷体" pitchFamily="2" charset="-122"/>
              </a:rPr>
              <a:t>(a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)∈S′, 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上的*运算对</a:t>
            </a:r>
            <a:r>
              <a:rPr lang="en-US" altLang="zh-CN" sz="2800" b="1" dirty="0">
                <a:ea typeface="华文楷体" pitchFamily="2" charset="-122"/>
              </a:rPr>
              <a:t>S′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封闭</a:t>
            </a:r>
            <a:r>
              <a:rPr lang="zh-CN" altLang="en-US" sz="2800" b="1" dirty="0">
                <a:ea typeface="华文楷体" pitchFamily="2" charset="-122"/>
              </a:rPr>
              <a:t>，或称为</a:t>
            </a:r>
            <a:r>
              <a:rPr lang="en-US" altLang="zh-CN" sz="2800" b="1" dirty="0">
                <a:ea typeface="华文楷体" pitchFamily="2" charset="-122"/>
              </a:rPr>
              <a:t>S′</a:t>
            </a:r>
            <a:r>
              <a:rPr lang="zh-CN" altLang="en-US" sz="2800" b="1" dirty="0">
                <a:ea typeface="华文楷体" pitchFamily="2" charset="-122"/>
              </a:rPr>
              <a:t>在*下是封闭的。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12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</a:t>
            </a:r>
            <a:r>
              <a:rPr lang="en-US" altLang="zh-CN" sz="2800" b="1" dirty="0">
                <a:ea typeface="华文楷体" pitchFamily="2" charset="-122"/>
              </a:rPr>
              <a:t>  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R</a:t>
            </a:r>
            <a:r>
              <a:rPr lang="zh-CN" altLang="en-US" sz="2800" b="1" dirty="0">
                <a:ea typeface="华文楷体" pitchFamily="2" charset="-122"/>
              </a:rPr>
              <a:t>为实数集合</a:t>
            </a:r>
            <a:r>
              <a:rPr lang="en-US" altLang="zh-CN" sz="2800" b="1" dirty="0">
                <a:ea typeface="华文楷体" pitchFamily="2" charset="-122"/>
              </a:rPr>
              <a:t>, R-{0}</a:t>
            </a:r>
            <a:r>
              <a:rPr lang="zh-CN" altLang="en-US" sz="2800" b="1" dirty="0">
                <a:ea typeface="华文楷体" pitchFamily="2" charset="-122"/>
              </a:rPr>
              <a:t>是全体非零实数集合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定义法则*</a:t>
            </a:r>
            <a:r>
              <a:rPr lang="en-US" altLang="zh-CN" sz="2800" b="1" dirty="0">
                <a:ea typeface="华文楷体" pitchFamily="2" charset="-122"/>
              </a:rPr>
              <a:t>: </a:t>
            </a:r>
            <a:r>
              <a:rPr lang="zh-CN" altLang="en-US" sz="2800" b="1" dirty="0">
                <a:ea typeface="华文楷体" pitchFamily="2" charset="-122"/>
              </a:rPr>
              <a:t>对任意</a:t>
            </a:r>
            <a:r>
              <a:rPr lang="en-US" altLang="zh-CN" sz="2800" b="1" dirty="0">
                <a:ea typeface="华文楷体" pitchFamily="2" charset="-122"/>
              </a:rPr>
              <a:t>a, b∈R, a*b=a-b, -</a:t>
            </a:r>
            <a:r>
              <a:rPr lang="zh-CN" altLang="en-US" sz="2800" b="1" dirty="0">
                <a:ea typeface="华文楷体" pitchFamily="2" charset="-122"/>
              </a:rPr>
              <a:t>为一般的减法运算。在</a:t>
            </a:r>
            <a:r>
              <a:rPr lang="en-US" altLang="zh-CN" sz="2800" b="1" dirty="0">
                <a:ea typeface="华文楷体" pitchFamily="2" charset="-122"/>
              </a:rPr>
              <a:t>R-{0}</a:t>
            </a:r>
            <a:r>
              <a:rPr lang="zh-CN" altLang="en-US" sz="2800" b="1" dirty="0">
                <a:ea typeface="华文楷体" pitchFamily="2" charset="-122"/>
              </a:rPr>
              <a:t>上按照*法则运算得到的结果可能等于</a:t>
            </a:r>
            <a:r>
              <a:rPr lang="en-US" altLang="zh-CN" sz="2800" b="1" dirty="0">
                <a:ea typeface="华文楷体" pitchFamily="2" charset="-122"/>
              </a:rPr>
              <a:t>0, </a:t>
            </a:r>
            <a:r>
              <a:rPr lang="zh-CN" altLang="en-US" sz="2800" b="1" dirty="0">
                <a:ea typeface="华文楷体" pitchFamily="2" charset="-122"/>
              </a:rPr>
              <a:t>而</a:t>
            </a:r>
            <a:r>
              <a:rPr lang="en-US" altLang="zh-CN" sz="2800" b="1" dirty="0">
                <a:ea typeface="华文楷体" pitchFamily="2" charset="-122"/>
              </a:rPr>
              <a:t>0</a:t>
            </a:r>
            <a:r>
              <a:rPr lang="en-US" altLang="zh-CN" sz="2800" b="1" dirty="0">
                <a:ea typeface="华文楷体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ea typeface="华文楷体" pitchFamily="2" charset="-122"/>
              </a:rPr>
              <a:t>R-{0}, </a:t>
            </a:r>
            <a:r>
              <a:rPr lang="zh-CN" altLang="en-US" sz="2800" b="1" dirty="0">
                <a:ea typeface="华文楷体" pitchFamily="2" charset="-122"/>
              </a:rPr>
              <a:t>也就是说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法则*在</a:t>
            </a:r>
            <a:r>
              <a:rPr lang="en-US" altLang="zh-CN" sz="2800" b="1" dirty="0">
                <a:ea typeface="华文楷体" pitchFamily="2" charset="-122"/>
              </a:rPr>
              <a:t>R</a:t>
            </a:r>
            <a:r>
              <a:rPr lang="zh-CN" altLang="en-US" sz="2800" b="1" dirty="0">
                <a:ea typeface="华文楷体" pitchFamily="2" charset="-122"/>
              </a:rPr>
              <a:t>上是封闭的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而在</a:t>
            </a:r>
            <a:r>
              <a:rPr lang="en-US" altLang="zh-CN" sz="2800" b="1" dirty="0">
                <a:ea typeface="华文楷体" pitchFamily="2" charset="-122"/>
              </a:rPr>
              <a:t>R-{0}</a:t>
            </a:r>
            <a:r>
              <a:rPr lang="zh-CN" altLang="en-US" sz="2800" b="1" dirty="0">
                <a:ea typeface="华文楷体" pitchFamily="2" charset="-122"/>
              </a:rPr>
              <a:t>上不满足封闭性。简单地说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法则*在集合</a:t>
            </a:r>
            <a:r>
              <a:rPr lang="en-US" altLang="zh-CN" sz="2800" b="1" dirty="0">
                <a:ea typeface="华文楷体" pitchFamily="2" charset="-122"/>
              </a:rPr>
              <a:t>R</a:t>
            </a:r>
            <a:r>
              <a:rPr lang="zh-CN" altLang="en-US" sz="2800" b="1" dirty="0">
                <a:ea typeface="华文楷体" pitchFamily="2" charset="-122"/>
              </a:rPr>
              <a:t>上是代数运算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但相对于</a:t>
            </a:r>
            <a:r>
              <a:rPr lang="en-US" altLang="zh-CN" sz="2800" b="1" dirty="0">
                <a:ea typeface="华文楷体" pitchFamily="2" charset="-122"/>
              </a:rPr>
              <a:t>R-{0}</a:t>
            </a:r>
            <a:r>
              <a:rPr lang="zh-CN" altLang="en-US" sz="2800" b="1" dirty="0">
                <a:ea typeface="华文楷体" pitchFamily="2" charset="-122"/>
              </a:rPr>
              <a:t>却不是代数运算。</a:t>
            </a:r>
            <a:r>
              <a:rPr lang="zh-CN" altLang="en-US" sz="2800" dirty="0">
                <a:ea typeface="华文楷体" pitchFamily="2" charset="-122"/>
              </a:rPr>
              <a:t> </a:t>
            </a:r>
            <a:endParaRPr lang="zh-CN" altLang="en-US" sz="2800" dirty="0">
              <a:ea typeface="华文楷体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charRg st="10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8501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</a:t>
            </a:r>
            <a:r>
              <a:rPr lang="en-US" altLang="zh-CN" sz="2800" b="1" dirty="0">
                <a:ea typeface="华文楷体" pitchFamily="2" charset="-122"/>
              </a:rPr>
              <a:t> </a:t>
            </a:r>
            <a:r>
              <a:rPr lang="zh-CN" altLang="en-US" sz="2800" b="1" dirty="0">
                <a:ea typeface="华文楷体" pitchFamily="2" charset="-122"/>
              </a:rPr>
              <a:t>设*是定义在集合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上的一个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元运算</a:t>
            </a:r>
            <a:r>
              <a:rPr lang="en-US" altLang="zh-CN" sz="2800" b="1" dirty="0">
                <a:ea typeface="华文楷体" pitchFamily="2" charset="-122"/>
              </a:rPr>
              <a:t>, 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zh-CN" altLang="en-US" sz="2800" b="1" dirty="0">
                <a:ea typeface="华文楷体" pitchFamily="2" charset="-122"/>
              </a:rPr>
              <a:t>和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zh-CN" altLang="en-US" sz="2800" b="1" dirty="0">
                <a:ea typeface="华文楷体" pitchFamily="2" charset="-122"/>
              </a:rPr>
              <a:t>是在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上运算*下封闭的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的子集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则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∩S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zh-CN" altLang="en-US" sz="2800" b="1" dirty="0">
                <a:ea typeface="华文楷体" pitchFamily="2" charset="-122"/>
              </a:rPr>
              <a:t>在*下也是封闭的。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sz="2800" b="1" dirty="0">
                <a:ea typeface="华文楷体" pitchFamily="2" charset="-122"/>
              </a:rPr>
              <a:t> 对任一组元素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∈S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∩S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因为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∈S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且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zh-CN" altLang="en-US" sz="2800" b="1" dirty="0">
                <a:ea typeface="华文楷体" pitchFamily="2" charset="-122"/>
              </a:rPr>
              <a:t>在运算*下是封闭的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所以</a:t>
            </a:r>
            <a:r>
              <a:rPr lang="en-US" altLang="zh-CN" sz="2800" b="1" dirty="0">
                <a:ea typeface="华文楷体" pitchFamily="2" charset="-122"/>
              </a:rPr>
              <a:t>, *(a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)∈S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又因为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∈S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且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zh-CN" altLang="en-US" sz="2800" b="1" dirty="0">
                <a:ea typeface="华文楷体" pitchFamily="2" charset="-122"/>
              </a:rPr>
              <a:t>在运算*下也是封闭的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所以有*</a:t>
            </a:r>
            <a:r>
              <a:rPr lang="en-US" altLang="zh-CN" sz="2800" b="1" dirty="0">
                <a:ea typeface="华文楷体" pitchFamily="2" charset="-122"/>
              </a:rPr>
              <a:t>(a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)∈S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由此得知*</a:t>
            </a:r>
            <a:r>
              <a:rPr lang="en-US" altLang="zh-CN" sz="2800" b="1" dirty="0">
                <a:ea typeface="华文楷体" pitchFamily="2" charset="-122"/>
              </a:rPr>
              <a:t>(a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)∈S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∩S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zh-CN" altLang="en-US" sz="2800" b="1" dirty="0">
                <a:ea typeface="华文楷体" pitchFamily="2" charset="-122"/>
              </a:rPr>
              <a:t>。即：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∩S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zh-CN" altLang="en-US" sz="2800" b="1" dirty="0">
                <a:ea typeface="华文楷体" pitchFamily="2" charset="-122"/>
              </a:rPr>
              <a:t>在*下也是封闭的。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charRg st="6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6" name="Text Box 4"/>
          <p:cNvSpPr txBox="1"/>
          <p:nvPr/>
        </p:nvSpPr>
        <p:spPr>
          <a:xfrm>
            <a:off x="1784350" y="1114425"/>
            <a:ext cx="7224713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A={x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x=2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n∈N}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，问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运算是否封闭，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837" name="Text Box 5"/>
          <p:cNvSpPr txBox="1"/>
          <p:nvPr/>
        </p:nvSpPr>
        <p:spPr>
          <a:xfrm>
            <a:off x="1497013" y="2200275"/>
            <a:ext cx="7824787" cy="30845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C3FFE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∈A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r </a:t>
            </a:r>
            <a:r>
              <a:rPr lang="en-US" altLang="zh-CN" sz="28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=2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r+s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∈A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r+s∈N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运算封闭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4∈A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2+4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运算不封闭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4∈A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2/4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 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运算不封闭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4" name="Rectangle 10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Rectangle 2"/>
          <p:cNvSpPr>
            <a:spLocks noGrp="1"/>
          </p:cNvSpPr>
          <p:nvPr>
            <p:ph idx="1"/>
          </p:nvPr>
        </p:nvSpPr>
        <p:spPr>
          <a:xfrm>
            <a:off x="1666875" y="908050"/>
            <a:ext cx="7823200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类似于初等代数以及集合论、数理逻辑中讨论的运算之性质，对于二元运算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以及*：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若对于任意</a:t>
            </a:r>
            <a:r>
              <a:rPr lang="en-US" altLang="zh-CN" sz="2800" b="1" dirty="0">
                <a:ea typeface="华文楷体" pitchFamily="2" charset="-122"/>
              </a:rPr>
              <a:t>a, b∈A</a:t>
            </a:r>
            <a:r>
              <a:rPr lang="zh-CN" altLang="en-US" sz="2800" b="1" dirty="0">
                <a:ea typeface="华文楷体" pitchFamily="2" charset="-122"/>
              </a:rPr>
              <a:t>有：</a:t>
            </a:r>
            <a:r>
              <a:rPr lang="en-US" altLang="zh-CN" sz="2800" b="1" dirty="0">
                <a:ea typeface="华文楷体" pitchFamily="2" charset="-122"/>
              </a:rPr>
              <a:t>aοb=bοa, 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可交换的</a:t>
            </a:r>
            <a:r>
              <a:rPr lang="en-US" altLang="zh-CN" sz="2800" b="1" dirty="0">
                <a:ea typeface="华文楷体" pitchFamily="2" charset="-122"/>
              </a:rPr>
              <a:t>(</a:t>
            </a:r>
            <a:r>
              <a:rPr lang="zh-CN" altLang="en-US" sz="2800" b="1" dirty="0">
                <a:ea typeface="华文楷体" pitchFamily="2" charset="-122"/>
              </a:rPr>
              <a:t>或称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满足交换律</a:t>
            </a:r>
            <a:r>
              <a:rPr lang="en-US" altLang="zh-CN" sz="2800" b="1" dirty="0">
                <a:ea typeface="华文楷体" pitchFamily="2" charset="-122"/>
              </a:rPr>
              <a:t>)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若对于任意</a:t>
            </a:r>
            <a:r>
              <a:rPr lang="en-US" altLang="zh-CN" sz="2800" b="1" dirty="0">
                <a:ea typeface="华文楷体" pitchFamily="2" charset="-122"/>
              </a:rPr>
              <a:t>a∈A</a:t>
            </a:r>
            <a:r>
              <a:rPr lang="zh-CN" altLang="en-US" sz="2800" b="1" dirty="0">
                <a:ea typeface="华文楷体" pitchFamily="2" charset="-122"/>
              </a:rPr>
              <a:t>有：</a:t>
            </a:r>
            <a:r>
              <a:rPr lang="en-US" altLang="zh-CN" sz="2800" b="1" dirty="0">
                <a:ea typeface="华文楷体" pitchFamily="2" charset="-122"/>
              </a:rPr>
              <a:t>aοa=a, 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上是满足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幂等律</a:t>
            </a:r>
            <a:r>
              <a:rPr lang="zh-CN" altLang="en-US" sz="2800" b="1" dirty="0">
                <a:ea typeface="华文楷体" pitchFamily="2" charset="-122"/>
              </a:rPr>
              <a:t>的。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若对于任意</a:t>
            </a:r>
            <a:r>
              <a:rPr lang="en-US" altLang="zh-CN" sz="2800" b="1" dirty="0">
                <a:ea typeface="华文楷体" pitchFamily="2" charset="-122"/>
              </a:rPr>
              <a:t>a, b, c∈A</a:t>
            </a:r>
            <a:r>
              <a:rPr lang="zh-CN" altLang="en-US" sz="2800" b="1" dirty="0">
                <a:ea typeface="华文楷体" pitchFamily="2" charset="-122"/>
              </a:rPr>
              <a:t>有：当</a:t>
            </a:r>
            <a:r>
              <a:rPr lang="en-US" altLang="zh-CN" sz="2800" b="1" dirty="0">
                <a:ea typeface="华文楷体" pitchFamily="2" charset="-122"/>
              </a:rPr>
              <a:t>aοb=aοc</a:t>
            </a:r>
            <a:r>
              <a:rPr lang="zh-CN" altLang="en-US" sz="2800" b="1" dirty="0">
                <a:ea typeface="华文楷体" pitchFamily="2" charset="-122"/>
              </a:rPr>
              <a:t>时，有</a:t>
            </a:r>
            <a:r>
              <a:rPr lang="en-US" altLang="zh-CN" sz="2800" b="1" dirty="0">
                <a:ea typeface="华文楷体" pitchFamily="2" charset="-122"/>
              </a:rPr>
              <a:t>b=c, 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可左可消去的</a:t>
            </a:r>
            <a:r>
              <a:rPr lang="en-US" altLang="zh-CN" sz="2800" b="1" dirty="0">
                <a:ea typeface="华文楷体" pitchFamily="2" charset="-122"/>
              </a:rPr>
              <a:t>(</a:t>
            </a:r>
            <a:r>
              <a:rPr lang="zh-CN" altLang="en-US" sz="2800" b="1" dirty="0">
                <a:ea typeface="华文楷体" pitchFamily="2" charset="-122"/>
              </a:rPr>
              <a:t>或称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满足左消去律</a:t>
            </a:r>
            <a:r>
              <a:rPr lang="en-US" altLang="zh-CN" sz="2800" b="1" dirty="0">
                <a:ea typeface="华文楷体" pitchFamily="2" charset="-122"/>
              </a:rPr>
              <a:t>)</a:t>
            </a:r>
            <a:r>
              <a:rPr lang="zh-CN" altLang="en-US" sz="2800" b="1" dirty="0">
                <a:ea typeface="华文楷体" pitchFamily="2" charset="-122"/>
              </a:rPr>
              <a:t>，若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上是满足左可消去律与右可消去律，则称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可消去的</a:t>
            </a:r>
            <a:r>
              <a:rPr lang="en-US" altLang="zh-CN" sz="2800" b="1" dirty="0">
                <a:ea typeface="华文楷体" pitchFamily="2" charset="-122"/>
              </a:rPr>
              <a:t>(</a:t>
            </a:r>
            <a:r>
              <a:rPr lang="zh-CN" altLang="en-US" sz="2800" b="1" dirty="0">
                <a:ea typeface="华文楷体" pitchFamily="2" charset="-122"/>
              </a:rPr>
              <a:t>或称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满足消去律</a:t>
            </a:r>
            <a:r>
              <a:rPr lang="en-US" altLang="zh-CN" sz="2800" b="1" dirty="0">
                <a:ea typeface="华文楷体" pitchFamily="2" charset="-122"/>
              </a:rPr>
              <a:t>)</a:t>
            </a:r>
            <a:r>
              <a:rPr lang="zh-CN" altLang="en-US" sz="2800" b="1" dirty="0">
                <a:ea typeface="华文楷体" pitchFamily="2" charset="-122"/>
              </a:rPr>
              <a:t>。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charRg st="4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charRg st="9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charRg st="137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若对于任意</a:t>
            </a:r>
            <a:r>
              <a:rPr lang="en-US" altLang="zh-CN" sz="2800" b="1" dirty="0">
                <a:ea typeface="华文楷体" pitchFamily="2" charset="-122"/>
              </a:rPr>
              <a:t>a, b, c∈A, </a:t>
            </a:r>
            <a:r>
              <a:rPr lang="zh-CN" altLang="en-US" sz="2800" b="1" dirty="0">
                <a:ea typeface="华文楷体" pitchFamily="2" charset="-122"/>
              </a:rPr>
              <a:t>有：</a:t>
            </a:r>
            <a:r>
              <a:rPr lang="en-US" altLang="zh-CN" sz="2800" b="1" dirty="0">
                <a:ea typeface="华文楷体" pitchFamily="2" charset="-122"/>
              </a:rPr>
              <a:t>aο(b*c)=(aοb)*(aοc);</a:t>
            </a:r>
            <a:endParaRPr lang="en-US" altLang="zh-CN" sz="2800" b="1" dirty="0"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华文楷体" pitchFamily="2" charset="-122"/>
              </a:rPr>
              <a:t>   (b*c)οa=(bοa)*(cοa)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br>
              <a:rPr lang="zh-CN" altLang="en-US" sz="2800" b="1" dirty="0">
                <a:ea typeface="华文楷体" pitchFamily="2" charset="-122"/>
              </a:rPr>
            </a:b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对于*是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可分配的</a:t>
            </a:r>
            <a:r>
              <a:rPr lang="en-US" altLang="zh-CN" sz="2800" b="1" dirty="0">
                <a:ea typeface="华文楷体" pitchFamily="2" charset="-122"/>
              </a:rPr>
              <a:t>(</a:t>
            </a:r>
            <a:r>
              <a:rPr lang="zh-CN" altLang="en-US" sz="2800" b="1" dirty="0">
                <a:ea typeface="华文楷体" pitchFamily="2" charset="-122"/>
              </a:rPr>
              <a:t>或称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满足分配律</a:t>
            </a:r>
            <a:r>
              <a:rPr lang="en-US" altLang="zh-CN" sz="2800" b="1" dirty="0">
                <a:ea typeface="华文楷体" pitchFamily="2" charset="-122"/>
              </a:rPr>
              <a:t>)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 若对于任意</a:t>
            </a:r>
            <a:r>
              <a:rPr lang="en-US" altLang="zh-CN" sz="2800" b="1" dirty="0">
                <a:ea typeface="华文楷体" pitchFamily="2" charset="-122"/>
              </a:rPr>
              <a:t>a, b, c∈A</a:t>
            </a:r>
            <a:r>
              <a:rPr lang="zh-CN" altLang="en-US" sz="2800" b="1" dirty="0">
                <a:ea typeface="华文楷体" pitchFamily="2" charset="-122"/>
              </a:rPr>
              <a:t>有：</a:t>
            </a:r>
            <a:r>
              <a:rPr lang="en-US" altLang="zh-CN" sz="2800" b="1" dirty="0">
                <a:ea typeface="华文楷体" pitchFamily="2" charset="-122"/>
              </a:rPr>
              <a:t>aο(bοc)=(aοb)οc, 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为在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可结合的</a:t>
            </a:r>
            <a:r>
              <a:rPr lang="en-US" altLang="zh-CN" sz="2800" b="1" dirty="0">
                <a:ea typeface="华文楷体" pitchFamily="2" charset="-122"/>
              </a:rPr>
              <a:t>(</a:t>
            </a:r>
            <a:r>
              <a:rPr lang="zh-CN" altLang="en-US" sz="2800" b="1" dirty="0">
                <a:ea typeface="华文楷体" pitchFamily="2" charset="-122"/>
              </a:rPr>
              <a:t>或称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满足结合律</a:t>
            </a:r>
            <a:r>
              <a:rPr lang="en-US" altLang="zh-CN" sz="2800" b="1" dirty="0">
                <a:ea typeface="华文楷体" pitchFamily="2" charset="-122"/>
              </a:rPr>
              <a:t>)</a:t>
            </a:r>
            <a:r>
              <a:rPr lang="zh-CN" altLang="en-US" sz="2800" b="1" dirty="0">
                <a:ea typeface="华文楷体" pitchFamily="2" charset="-122"/>
              </a:rPr>
              <a:t>。若集合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上的二元运算*满足结合律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则我们常用</a:t>
            </a:r>
            <a:r>
              <a:rPr lang="en-US" altLang="zh-CN" sz="2800" b="1" dirty="0">
                <a:ea typeface="华文楷体" pitchFamily="2" charset="-122"/>
              </a:rPr>
              <a:t>a*b*c</a:t>
            </a:r>
            <a:r>
              <a:rPr lang="zh-CN" altLang="en-US" sz="2800" b="1" dirty="0">
                <a:ea typeface="华文楷体" pitchFamily="2" charset="-122"/>
              </a:rPr>
              <a:t>来表示</a:t>
            </a:r>
            <a:r>
              <a:rPr lang="en-US" altLang="zh-CN" sz="2800" b="1" dirty="0">
                <a:ea typeface="华文楷体" pitchFamily="2" charset="-122"/>
              </a:rPr>
              <a:t>(a*b)*c=a*(b*c)</a:t>
            </a:r>
            <a:r>
              <a:rPr lang="zh-CN" altLang="en-US" sz="2800" b="1" dirty="0">
                <a:ea typeface="华文楷体" pitchFamily="2" charset="-122"/>
              </a:rPr>
              <a:t>。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4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9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idx="1"/>
          </p:nvPr>
        </p:nvSpPr>
        <p:spPr>
          <a:xfrm>
            <a:off x="2360613" y="981075"/>
            <a:ext cx="6408737" cy="4392613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华文楷体" pitchFamily="2" charset="-122"/>
              </a:rPr>
              <a:t>	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本部分</a:t>
            </a:r>
            <a:r>
              <a:rPr lang="zh-CN" altLang="en-US" sz="4000" b="1" dirty="0">
                <a:latin typeface="隶书" pitchFamily="49" charset="-122"/>
                <a:ea typeface="隶书" pitchFamily="49" charset="-122"/>
              </a:rPr>
              <a:t>所要探讨的数学结构是</a:t>
            </a:r>
            <a:r>
              <a:rPr lang="zh-CN" altLang="en-US" sz="40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由集合上定义若干运算而组成的系统</a:t>
            </a:r>
            <a:r>
              <a:rPr lang="en-US" altLang="zh-CN" sz="4000" b="1" dirty="0">
                <a:ea typeface="隶书" pitchFamily="49" charset="-122"/>
              </a:rPr>
              <a:t>——</a:t>
            </a:r>
            <a:r>
              <a:rPr lang="zh-CN" altLang="en-US" sz="4000" b="1" dirty="0">
                <a:latin typeface="隶书" pitchFamily="49" charset="-122"/>
                <a:ea typeface="隶书" pitchFamily="49" charset="-122"/>
              </a:rPr>
              <a:t>称之为代数系统</a:t>
            </a:r>
            <a:r>
              <a:rPr lang="en-US" altLang="zh-CN" sz="40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4000" b="1" dirty="0">
                <a:latin typeface="隶书" pitchFamily="49" charset="-122"/>
                <a:ea typeface="隶书" pitchFamily="49" charset="-122"/>
              </a:rPr>
              <a:t>代数结构</a:t>
            </a:r>
            <a:r>
              <a:rPr lang="en-US" altLang="zh-CN" sz="4000" b="1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4000" b="1" dirty="0">
                <a:latin typeface="隶书" pitchFamily="49" charset="-122"/>
                <a:ea typeface="隶书" pitchFamily="49" charset="-122"/>
              </a:rPr>
              <a:t>。</a:t>
            </a:r>
            <a:r>
              <a:rPr lang="zh-CN" altLang="en-US" b="1" dirty="0">
                <a:solidFill>
                  <a:srgbClr val="99FF33"/>
                </a:solidFill>
                <a:ea typeface="华文楷体" pitchFamily="2" charset="-122"/>
              </a:rPr>
              <a:t> </a:t>
            </a:r>
            <a:endParaRPr lang="zh-CN" altLang="en-US" b="1" dirty="0">
              <a:solidFill>
                <a:srgbClr val="99FF33"/>
              </a:solidFill>
              <a:ea typeface="华文楷体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    于是, 进一步可令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=a*a*…*a,a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读作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的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次幂。可以通过如下递归定义得到：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(1) 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=a;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  (2) a</a:t>
            </a:r>
            <a:r>
              <a:rPr lang="en-US" altLang="zh-CN" sz="2800" b="1" baseline="30000" dirty="0">
                <a:ea typeface="华文楷体" pitchFamily="2" charset="-122"/>
              </a:rPr>
              <a:t>n+1</a:t>
            </a:r>
            <a:r>
              <a:rPr lang="en-US" altLang="zh-CN" sz="2800" b="1" dirty="0">
                <a:ea typeface="华文楷体" pitchFamily="2" charset="-122"/>
              </a:rPr>
              <a:t>=a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*a。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    利用数学归纳法,不难证明下列公式: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(1) 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ea typeface="华文楷体" pitchFamily="2" charset="-122"/>
              </a:rPr>
              <a:t>m</a:t>
            </a:r>
            <a:r>
              <a:rPr lang="en-US" altLang="zh-CN" sz="2800" b="1" dirty="0">
                <a:ea typeface="华文楷体" pitchFamily="2" charset="-122"/>
              </a:rPr>
              <a:t>*a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=a</a:t>
            </a:r>
            <a:r>
              <a:rPr lang="en-US" altLang="zh-CN" sz="2800" b="1" baseline="30000" dirty="0">
                <a:ea typeface="华文楷体" pitchFamily="2" charset="-122"/>
              </a:rPr>
              <a:t>m+n</a:t>
            </a:r>
            <a:r>
              <a:rPr lang="en-US" altLang="zh-CN" sz="2800" b="1" dirty="0">
                <a:ea typeface="华文楷体" pitchFamily="2" charset="-122"/>
              </a:rPr>
              <a:t>; 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  (2) (a</a:t>
            </a:r>
            <a:r>
              <a:rPr lang="en-US" altLang="zh-CN" sz="2800" b="1" baseline="30000" dirty="0">
                <a:ea typeface="华文楷体" pitchFamily="2" charset="-122"/>
              </a:rPr>
              <a:t>m</a:t>
            </a:r>
            <a:r>
              <a:rPr lang="en-US" altLang="zh-CN" sz="2800" b="1" dirty="0">
                <a:ea typeface="华文楷体" pitchFamily="2" charset="-122"/>
              </a:rPr>
              <a:t>)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=a</a:t>
            </a:r>
            <a:r>
              <a:rPr lang="en-US" altLang="zh-CN" sz="2800" b="1" baseline="30000" dirty="0">
                <a:ea typeface="华文楷体" pitchFamily="2" charset="-122"/>
              </a:rPr>
              <a:t>mn</a:t>
            </a:r>
            <a:r>
              <a:rPr lang="en-US" altLang="zh-CN" sz="2800" b="1" dirty="0">
                <a:ea typeface="华文楷体" pitchFamily="2" charset="-122"/>
              </a:rPr>
              <a:t>。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其中，</a:t>
            </a:r>
            <a:r>
              <a:rPr lang="en-US" altLang="zh-CN" sz="2800" b="1" dirty="0">
                <a:ea typeface="华文楷体" pitchFamily="2" charset="-122"/>
              </a:rPr>
              <a:t>m，n∈Z</a:t>
            </a:r>
            <a:r>
              <a:rPr lang="en-US" altLang="zh-CN" sz="1400" b="1" dirty="0">
                <a:ea typeface="华文楷体" pitchFamily="2" charset="-122"/>
              </a:rPr>
              <a:t>+</a:t>
            </a:r>
            <a:r>
              <a:rPr lang="en-US" altLang="zh-CN" sz="2800" b="1" dirty="0">
                <a:ea typeface="华文楷体" pitchFamily="2" charset="-122"/>
              </a:rPr>
              <a:t>。</a:t>
            </a:r>
            <a:endParaRPr lang="zh-CN" altLang="en-US" sz="2800" dirty="0">
              <a:ea typeface="华文楷体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6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8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12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charRg st="14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</a:t>
            </a:r>
            <a:r>
              <a:rPr lang="en-US" altLang="zh-CN" sz="2800" b="1" dirty="0">
                <a:ea typeface="华文楷体" pitchFamily="2" charset="-122"/>
              </a:rPr>
              <a:t> 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(1)设</a:t>
            </a:r>
            <a:r>
              <a:rPr lang="en-US" altLang="zh-CN" sz="2800" b="1" dirty="0">
                <a:ea typeface="华文楷体" pitchFamily="2" charset="-122"/>
              </a:rPr>
              <a:t>A=｛1, 2, …, m｝, m</a:t>
            </a:r>
            <a:r>
              <a:rPr lang="zh-CN" altLang="en-US" sz="2800" b="1" dirty="0">
                <a:ea typeface="华文楷体" pitchFamily="2" charset="-122"/>
              </a:rPr>
              <a:t>是一个正整数。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ea typeface="华文楷体" pitchFamily="2" charset="-122"/>
              </a:rPr>
              <a:t>2</a:t>
            </a:r>
            <a:r>
              <a:rPr lang="zh-CN" altLang="en-US" sz="2800" b="1" dirty="0">
                <a:ea typeface="华文楷体" pitchFamily="2" charset="-122"/>
              </a:rPr>
              <a:t>到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的映射定义为：</a:t>
            </a:r>
            <a:endParaRPr lang="zh-CN" altLang="en-US" sz="2800" b="1" dirty="0">
              <a:ea typeface="华文楷体" pitchFamily="2" charset="-122"/>
            </a:endParaRPr>
          </a:p>
          <a:p>
            <a:pPr algn="ctr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华文楷体" pitchFamily="2" charset="-122"/>
              </a:rPr>
              <a:t>   f：(i, j)→max｛i, j｝, (i, j)∈A</a:t>
            </a:r>
            <a:r>
              <a:rPr lang="en-US" altLang="zh-CN" sz="2800" b="1" baseline="30000" dirty="0">
                <a:ea typeface="华文楷体" pitchFamily="2" charset="-122"/>
              </a:rPr>
              <a:t>2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则</a:t>
            </a:r>
            <a:r>
              <a:rPr lang="en-US" altLang="zh-CN" sz="2800" b="1" dirty="0">
                <a:ea typeface="华文楷体" pitchFamily="2" charset="-122"/>
              </a:rPr>
              <a:t>f</a:t>
            </a:r>
            <a:r>
              <a:rPr lang="zh-CN" altLang="en-US" sz="2800" b="1" dirty="0">
                <a:ea typeface="华文楷体" pitchFamily="2" charset="-122"/>
              </a:rPr>
              <a:t>是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上的一个二元运算, 显然, </a:t>
            </a:r>
            <a:r>
              <a:rPr lang="en-US" altLang="zh-CN" sz="2800" b="1" dirty="0">
                <a:ea typeface="华文楷体" pitchFamily="2" charset="-122"/>
              </a:rPr>
              <a:t>f</a:t>
            </a:r>
            <a:r>
              <a:rPr lang="zh-CN" altLang="en-US" sz="2800" b="1" dirty="0">
                <a:ea typeface="华文楷体" pitchFamily="2" charset="-122"/>
              </a:rPr>
              <a:t>满足交换律、结合律。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(2) 设</a:t>
            </a:r>
            <a:r>
              <a:rPr lang="en-US" altLang="zh-CN" sz="2800" b="1" dirty="0">
                <a:ea typeface="华文楷体" pitchFamily="2" charset="-122"/>
              </a:rPr>
              <a:t>Z</a:t>
            </a:r>
            <a:r>
              <a:rPr lang="zh-CN" altLang="en-US" sz="2800" b="1" dirty="0">
                <a:ea typeface="华文楷体" pitchFamily="2" charset="-122"/>
              </a:rPr>
              <a:t>为全体整数集合, 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是正整数, 规定</a:t>
            </a:r>
            <a:r>
              <a:rPr lang="en-US" altLang="zh-CN" sz="2800" b="1" dirty="0">
                <a:ea typeface="华文楷体" pitchFamily="2" charset="-122"/>
              </a:rPr>
              <a:t>Z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到</a:t>
            </a:r>
            <a:r>
              <a:rPr lang="en-US" altLang="zh-CN" sz="2800" b="1" dirty="0">
                <a:ea typeface="华文楷体" pitchFamily="2" charset="-122"/>
              </a:rPr>
              <a:t>Z</a:t>
            </a:r>
            <a:r>
              <a:rPr lang="zh-CN" altLang="en-US" sz="2800" b="1" dirty="0">
                <a:ea typeface="华文楷体" pitchFamily="2" charset="-122"/>
              </a:rPr>
              <a:t>的映射为</a:t>
            </a:r>
            <a:r>
              <a:rPr lang="en-US" altLang="zh-CN" sz="2800" b="1" dirty="0">
                <a:ea typeface="华文楷体" pitchFamily="2" charset="-122"/>
              </a:rPr>
              <a:t>f：(a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)→a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对于任意(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)∈Z</a:t>
            </a:r>
            <a:r>
              <a:rPr lang="en-US" altLang="zh-CN" sz="2800" b="1" baseline="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则</a:t>
            </a:r>
            <a:r>
              <a:rPr lang="en-US" altLang="zh-CN" sz="2800" b="1" dirty="0">
                <a:ea typeface="华文楷体" pitchFamily="2" charset="-122"/>
              </a:rPr>
              <a:t>f</a:t>
            </a:r>
            <a:r>
              <a:rPr lang="zh-CN" altLang="en-US" sz="2800" b="1" dirty="0">
                <a:ea typeface="华文楷体" pitchFamily="2" charset="-122"/>
              </a:rPr>
              <a:t>是一个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元运算。其中</a:t>
            </a:r>
            <a:r>
              <a:rPr lang="en-US" altLang="zh-CN" sz="2800" b="1" dirty="0">
                <a:ea typeface="华文楷体" pitchFamily="2" charset="-122"/>
              </a:rPr>
              <a:t>f(a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a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a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)=a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。 </a:t>
            </a:r>
            <a:endParaRPr lang="zh-CN" altLang="en-US" sz="2800" dirty="0">
              <a:ea typeface="华文楷体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5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8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charRg st="11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Rectangle 2"/>
          <p:cNvSpPr>
            <a:spLocks noGrp="1"/>
          </p:cNvSpPr>
          <p:nvPr>
            <p:ph idx="1"/>
          </p:nvPr>
        </p:nvSpPr>
        <p:spPr>
          <a:xfrm>
            <a:off x="1136650" y="908050"/>
            <a:ext cx="83534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ea typeface="华文楷体" pitchFamily="2" charset="-122"/>
              </a:rPr>
              <a:t>     (3) 自然数集合</a:t>
            </a:r>
            <a:r>
              <a:rPr lang="en-US" altLang="zh-CN" sz="2400" b="1" dirty="0">
                <a:ea typeface="华文楷体" pitchFamily="2" charset="-122"/>
              </a:rPr>
              <a:t>N</a:t>
            </a:r>
            <a:r>
              <a:rPr lang="zh-CN" altLang="en-US" sz="2400" b="1" dirty="0">
                <a:ea typeface="华文楷体" pitchFamily="2" charset="-122"/>
              </a:rPr>
              <a:t>上的加法和乘法是</a:t>
            </a:r>
            <a:r>
              <a:rPr lang="en-US" altLang="zh-CN" sz="2400" b="1" dirty="0">
                <a:ea typeface="华文楷体" pitchFamily="2" charset="-122"/>
              </a:rPr>
              <a:t>N</a:t>
            </a:r>
            <a:r>
              <a:rPr lang="zh-CN" altLang="en-US" sz="2400" b="1" dirty="0">
                <a:ea typeface="华文楷体" pitchFamily="2" charset="-122"/>
              </a:rPr>
              <a:t>上的二元代数运算, 但减法与除法不是</a:t>
            </a:r>
            <a:r>
              <a:rPr lang="en-US" altLang="zh-CN" sz="2400" b="1" dirty="0">
                <a:ea typeface="华文楷体" pitchFamily="2" charset="-122"/>
              </a:rPr>
              <a:t>N</a:t>
            </a:r>
            <a:r>
              <a:rPr lang="zh-CN" altLang="en-US" sz="2400" b="1" dirty="0">
                <a:ea typeface="华文楷体" pitchFamily="2" charset="-122"/>
              </a:rPr>
              <a:t>上的二元运算, 因为每两个自然数相减或相除可能得到的不是自然数。</a:t>
            </a:r>
            <a:endParaRPr lang="zh-CN" altLang="en-US" sz="2400" b="1" dirty="0">
              <a:ea typeface="华文楷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endParaRPr lang="zh-CN" altLang="en-US" sz="1000" b="1" dirty="0"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ea typeface="华文楷体" pitchFamily="2" charset="-122"/>
              </a:rPr>
              <a:t>     (4) 设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为全体整数集合, 考虑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上的求相反数运算“~”和普通加法运算“+”, 则对于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中任意的数</a:t>
            </a:r>
            <a:r>
              <a:rPr lang="en-US" altLang="zh-CN" sz="2400" b="1" dirty="0">
                <a:ea typeface="华文楷体" pitchFamily="2" charset="-122"/>
              </a:rPr>
              <a:t>a</a:t>
            </a:r>
            <a:r>
              <a:rPr lang="zh-CN" altLang="en-US" sz="2400" b="1" dirty="0">
                <a:ea typeface="华文楷体" pitchFamily="2" charset="-122"/>
              </a:rPr>
              <a:t>有~(</a:t>
            </a:r>
            <a:r>
              <a:rPr lang="en-US" altLang="zh-CN" sz="2400" b="1" dirty="0">
                <a:ea typeface="华文楷体" pitchFamily="2" charset="-122"/>
              </a:rPr>
              <a:t>a)=-a, ~(-a)=a, </a:t>
            </a:r>
            <a:r>
              <a:rPr lang="zh-CN" altLang="en-US" sz="2400" b="1" dirty="0">
                <a:ea typeface="华文楷体" pitchFamily="2" charset="-122"/>
              </a:rPr>
              <a:t>对于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中任意两个数</a:t>
            </a:r>
            <a:r>
              <a:rPr lang="en-US" altLang="zh-CN" sz="2400" b="1" dirty="0">
                <a:ea typeface="华文楷体" pitchFamily="2" charset="-122"/>
              </a:rPr>
              <a:t>c, d, </a:t>
            </a:r>
            <a:r>
              <a:rPr lang="zh-CN" altLang="en-US" sz="2400" b="1" dirty="0">
                <a:ea typeface="华文楷体" pitchFamily="2" charset="-122"/>
              </a:rPr>
              <a:t>根据整数加法运算法则, 可得到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中唯一的一个整数</a:t>
            </a:r>
            <a:r>
              <a:rPr lang="en-US" altLang="zh-CN" sz="2400" b="1" dirty="0">
                <a:ea typeface="华文楷体" pitchFamily="2" charset="-122"/>
              </a:rPr>
              <a:t>e</a:t>
            </a:r>
            <a:r>
              <a:rPr lang="zh-CN" altLang="en-US" sz="2400" b="1" dirty="0">
                <a:ea typeface="华文楷体" pitchFamily="2" charset="-122"/>
              </a:rPr>
              <a:t>作为</a:t>
            </a:r>
            <a:r>
              <a:rPr lang="en-US" altLang="zh-CN" sz="2400" b="1" dirty="0">
                <a:ea typeface="华文楷体" pitchFamily="2" charset="-122"/>
              </a:rPr>
              <a:t>c</a:t>
            </a:r>
            <a:r>
              <a:rPr lang="zh-CN" altLang="en-US" sz="2400" b="1" dirty="0">
                <a:ea typeface="华文楷体" pitchFamily="2" charset="-122"/>
              </a:rPr>
              <a:t>加</a:t>
            </a:r>
            <a:r>
              <a:rPr lang="en-US" altLang="zh-CN" sz="2400" b="1" dirty="0">
                <a:ea typeface="华文楷体" pitchFamily="2" charset="-122"/>
              </a:rPr>
              <a:t>d</a:t>
            </a:r>
            <a:r>
              <a:rPr lang="zh-CN" altLang="en-US" sz="2400" b="1" dirty="0">
                <a:ea typeface="华文楷体" pitchFamily="2" charset="-122"/>
              </a:rPr>
              <a:t>的结果, 我们记为</a:t>
            </a:r>
            <a:r>
              <a:rPr lang="en-US" altLang="zh-CN" sz="2400" b="1" dirty="0">
                <a:ea typeface="华文楷体" pitchFamily="2" charset="-122"/>
              </a:rPr>
              <a:t>e=c+d。</a:t>
            </a:r>
            <a:r>
              <a:rPr lang="zh-CN" altLang="en-US" sz="2400" b="1" dirty="0">
                <a:ea typeface="华文楷体" pitchFamily="2" charset="-122"/>
              </a:rPr>
              <a:t>显然, “+”是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上的二元运算, 且满足交换律、结合律, “~”是</a:t>
            </a:r>
            <a:r>
              <a:rPr lang="en-US" altLang="zh-CN" sz="2400" b="1" dirty="0">
                <a:ea typeface="华文楷体" pitchFamily="2" charset="-122"/>
              </a:rPr>
              <a:t>Z</a:t>
            </a:r>
            <a:r>
              <a:rPr lang="zh-CN" altLang="en-US" sz="2400" b="1" dirty="0">
                <a:ea typeface="华文楷体" pitchFamily="2" charset="-122"/>
              </a:rPr>
              <a:t>上的一元运算。</a:t>
            </a:r>
            <a:endParaRPr lang="zh-CN" altLang="en-US" sz="2400" b="1" dirty="0">
              <a:ea typeface="华文楷体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charRg st="77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7" name="Rectangle 4"/>
          <p:cNvSpPr/>
          <p:nvPr/>
        </p:nvSpPr>
        <p:spPr>
          <a:xfrm>
            <a:off x="1208088" y="685800"/>
            <a:ext cx="8281987" cy="5911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(5)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逻辑联结词合取、析取、蕴含以及等价都是真值集合{0, 1}上的二元代数运算。合取、析取、等价运算满足交换律、结合律。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endParaRPr lang="zh-CN" altLang="en-US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(6)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是前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个自然数构成的集合, 即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={0, 1, …, k-1}。N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上的法则+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定义为：对于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中的任意两个元素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j,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有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i+j    i+j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i+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i+j-k  i+j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显然+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为二元运算，称为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上模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的加法运算。容易判断, +</a:t>
            </a:r>
            <a:r>
              <a:rPr lang="en-US" altLang="zh-CN" sz="2400" b="1" baseline="-30000" dirty="0">
                <a:latin typeface="华文楷体" pitchFamily="2" charset="-122"/>
                <a:ea typeface="华文楷体" pitchFamily="2" charset="-122"/>
              </a:rPr>
              <a:t>k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满足交换律、结合律。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628" name="AutoShape 5"/>
          <p:cNvSpPr/>
          <p:nvPr/>
        </p:nvSpPr>
        <p:spPr>
          <a:xfrm>
            <a:off x="2809875" y="371475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2754" name="Rectangle 2"/>
          <p:cNvSpPr>
            <a:spLocks noGrp="1"/>
          </p:cNvSpPr>
          <p:nvPr>
            <p:ph type="body" sz="half" idx="1"/>
          </p:nvPr>
        </p:nvSpPr>
        <p:spPr>
          <a:xfrm>
            <a:off x="1712913" y="981075"/>
            <a:ext cx="7848600" cy="287972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ea typeface="华文楷体" pitchFamily="2" charset="-122"/>
              </a:rPr>
              <a:t>    上述代数运算的表示方法称为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解析公式法</a:t>
            </a:r>
            <a:r>
              <a:rPr lang="zh-CN" altLang="en-US" sz="2800" b="1" dirty="0">
                <a:ea typeface="华文楷体" pitchFamily="2" charset="-122"/>
              </a:rPr>
              <a:t>, 也就是用函数来表示运算。此外, 对于有限集合上的二元运算还可以使用运算表。</a:t>
            </a:r>
            <a:endParaRPr lang="zh-CN" altLang="en-US" sz="2800" b="1" dirty="0">
              <a:ea typeface="华文楷体" pitchFamily="2" charset="-122"/>
            </a:endParaRPr>
          </a:p>
          <a:p>
            <a:pPr marL="0" indent="0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ea typeface="华文楷体" pitchFamily="2" charset="-122"/>
              </a:rPr>
              <a:t>    例如设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en-US" altLang="zh-CN" sz="2800" b="1" baseline="-30000" dirty="0">
                <a:ea typeface="华文楷体" pitchFamily="2" charset="-122"/>
              </a:rPr>
              <a:t>3</a:t>
            </a:r>
            <a:r>
              <a:rPr lang="en-US" altLang="zh-CN" sz="2800" b="1" dirty="0">
                <a:ea typeface="华文楷体" pitchFamily="2" charset="-122"/>
              </a:rPr>
              <a:t>={0, 1, 2}, </a:t>
            </a:r>
            <a:r>
              <a:rPr lang="zh-CN" altLang="en-US" sz="2800" b="1" dirty="0">
                <a:ea typeface="华文楷体" pitchFamily="2" charset="-122"/>
              </a:rPr>
              <a:t>则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en-US" altLang="zh-CN" sz="2800" b="1" baseline="-30000" dirty="0">
                <a:ea typeface="华文楷体" pitchFamily="2" charset="-122"/>
              </a:rPr>
              <a:t>3</a:t>
            </a:r>
            <a:r>
              <a:rPr lang="zh-CN" altLang="en-US" sz="2800" b="1" dirty="0">
                <a:ea typeface="华文楷体" pitchFamily="2" charset="-122"/>
              </a:rPr>
              <a:t>上的模3加法+</a:t>
            </a:r>
            <a:r>
              <a:rPr lang="zh-CN" altLang="en-US" sz="2800" b="1" baseline="-30000" dirty="0">
                <a:ea typeface="华文楷体" pitchFamily="2" charset="-122"/>
              </a:rPr>
              <a:t>3</a:t>
            </a:r>
            <a:r>
              <a:rPr lang="zh-CN" altLang="en-US" sz="2800" b="1" dirty="0">
                <a:ea typeface="华文楷体" pitchFamily="2" charset="-122"/>
              </a:rPr>
              <a:t>可以使用运算表来表示, 如下表所示。</a:t>
            </a:r>
            <a:endParaRPr lang="zh-CN" altLang="en-US" sz="2800" dirty="0">
              <a:ea typeface="华文楷体" pitchFamily="2" charset="-122"/>
            </a:endParaRPr>
          </a:p>
        </p:txBody>
      </p:sp>
      <p:graphicFrame>
        <p:nvGraphicFramePr>
          <p:cNvPr id="27652" name="内容占位符 27651"/>
          <p:cNvGraphicFramePr/>
          <p:nvPr>
            <p:ph sz="half" idx="2"/>
          </p:nvPr>
        </p:nvGraphicFramePr>
        <p:xfrm>
          <a:off x="3800475" y="4076700"/>
          <a:ext cx="3240088" cy="2266950"/>
        </p:xfrm>
        <a:graphic>
          <a:graphicData uri="http://schemas.openxmlformats.org/drawingml/2006/table">
            <a:tbl>
              <a:tblPr/>
              <a:tblGrid>
                <a:gridCol w="809625"/>
                <a:gridCol w="811213"/>
                <a:gridCol w="809625"/>
                <a:gridCol w="809625"/>
              </a:tblGrid>
              <a:tr h="5667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2400" b="1" baseline="-30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400" b="1" baseline="-30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charRg st="6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0" name="Rectangle 2"/>
          <p:cNvSpPr>
            <a:spLocks noGrp="1"/>
          </p:cNvSpPr>
          <p:nvPr>
            <p:ph idx="1"/>
          </p:nvPr>
        </p:nvSpPr>
        <p:spPr>
          <a:xfrm>
            <a:off x="1497013" y="908050"/>
            <a:ext cx="79930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实数集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zh-CN" altLang="en-US" b="1" dirty="0">
                <a:ea typeface="华文楷体" pitchFamily="2" charset="-122"/>
              </a:rPr>
              <a:t>上的下列二元运算是否满足交换律和结合律？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1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*r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=r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+r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-r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endParaRPr lang="en-US" altLang="zh-CN" b="1" baseline="-25000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2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οr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=(r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+r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)/2</a:t>
            </a:r>
            <a:endParaRPr lang="en-US" altLang="zh-CN" b="1" dirty="0">
              <a:ea typeface="华文楷体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Rectangle 2"/>
          <p:cNvSpPr>
            <a:spLocks noGrp="1"/>
          </p:cNvSpPr>
          <p:nvPr>
            <p:ph idx="1"/>
          </p:nvPr>
        </p:nvSpPr>
        <p:spPr>
          <a:xfrm>
            <a:off x="1281113" y="836613"/>
            <a:ext cx="8351837" cy="59499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7.2.2</a:t>
            </a:r>
            <a:r>
              <a:rPr lang="en-US" altLang="zh-CN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代数结构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endParaRPr lang="zh-CN" altLang="en-US" sz="900" b="1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</a:t>
            </a:r>
            <a:r>
              <a:rPr lang="en-US" altLang="zh-CN" sz="2800" b="1" dirty="0">
                <a:ea typeface="华文楷体" pitchFamily="2" charset="-122"/>
              </a:rPr>
              <a:t> 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是一个非空集合, </a:t>
            </a:r>
            <a:r>
              <a:rPr lang="en-US" altLang="zh-CN" sz="2800" b="1" dirty="0">
                <a:ea typeface="华文楷体" pitchFamily="2" charset="-122"/>
              </a:rPr>
              <a:t>f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f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f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是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上的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个代数运算, 则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与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个运算所组成的结构称为</a:t>
            </a:r>
            <a:r>
              <a:rPr lang="zh-CN" altLang="en-US" sz="2800" b="1" dirty="0">
                <a:solidFill>
                  <a:srgbClr val="0000FF"/>
                </a:solidFill>
                <a:ea typeface="华文楷体" pitchFamily="2" charset="-122"/>
              </a:rPr>
              <a:t>代数结构</a:t>
            </a:r>
            <a:r>
              <a:rPr lang="zh-CN" altLang="en-US" sz="2800" b="1" dirty="0">
                <a:ea typeface="华文楷体" pitchFamily="2" charset="-122"/>
              </a:rPr>
              <a:t>或</a:t>
            </a:r>
            <a:r>
              <a:rPr lang="zh-CN" altLang="en-US" sz="2800" b="1" dirty="0">
                <a:solidFill>
                  <a:srgbClr val="0000FF"/>
                </a:solidFill>
                <a:ea typeface="华文楷体" pitchFamily="2" charset="-122"/>
              </a:rPr>
              <a:t>代数系统</a:t>
            </a:r>
            <a:r>
              <a:rPr lang="en-US" altLang="zh-CN" sz="2800" b="1" dirty="0">
                <a:ea typeface="华文楷体" pitchFamily="2" charset="-122"/>
              </a:rPr>
              <a:t>,</a:t>
            </a:r>
            <a:r>
              <a:rPr lang="zh-CN" altLang="en-US" sz="2800" b="1" dirty="0">
                <a:ea typeface="华文楷体" pitchFamily="2" charset="-122"/>
              </a:rPr>
              <a:t>记为&lt;</a:t>
            </a:r>
            <a:r>
              <a:rPr lang="en-US" altLang="zh-CN" sz="2800" b="1" dirty="0">
                <a:ea typeface="华文楷体" pitchFamily="2" charset="-122"/>
              </a:rPr>
              <a:t>S;f</a:t>
            </a:r>
            <a:r>
              <a:rPr lang="en-US" altLang="zh-CN" sz="2800" b="1" baseline="-30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 f</a:t>
            </a:r>
            <a:r>
              <a:rPr lang="en-US" altLang="zh-CN" sz="2800" b="1" baseline="-30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 …, f</a:t>
            </a:r>
            <a:r>
              <a:rPr lang="en-US" altLang="zh-CN" sz="2800" b="1" baseline="-30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&gt;。 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根据上述定义, 一个代数结构需满足如下两个条件：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(1)有一个非空集合</a:t>
            </a:r>
            <a:r>
              <a:rPr lang="en-US" altLang="zh-CN" sz="2800" b="1" dirty="0">
                <a:ea typeface="华文楷体" pitchFamily="2" charset="-122"/>
              </a:rPr>
              <a:t>S, </a:t>
            </a:r>
            <a:r>
              <a:rPr lang="zh-CN" altLang="en-US" sz="2800" b="1" dirty="0">
                <a:ea typeface="华文楷体" pitchFamily="2" charset="-122"/>
              </a:rPr>
              <a:t>称为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载体</a:t>
            </a:r>
            <a:r>
              <a:rPr lang="zh-CN" altLang="en-US" sz="2800" b="1" dirty="0">
                <a:ea typeface="华文楷体" pitchFamily="2" charset="-122"/>
              </a:rPr>
              <a:t>; 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(2)一些定义在载体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上的运算。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若</a:t>
            </a:r>
            <a:r>
              <a:rPr lang="en-US" altLang="zh-CN" sz="2800" b="1" dirty="0">
                <a:ea typeface="华文楷体" pitchFamily="2" charset="-122"/>
              </a:rPr>
              <a:t>S</a:t>
            </a:r>
            <a:r>
              <a:rPr lang="zh-CN" altLang="en-US" sz="2800" b="1" dirty="0">
                <a:ea typeface="华文楷体" pitchFamily="2" charset="-122"/>
              </a:rPr>
              <a:t>为有限集，则该称代数结构为</a:t>
            </a:r>
            <a:r>
              <a:rPr lang="zh-CN" altLang="en-US" sz="2800" b="1" dirty="0">
                <a:solidFill>
                  <a:srgbClr val="0000FF"/>
                </a:solidFill>
                <a:ea typeface="华文楷体" pitchFamily="2" charset="-122"/>
              </a:rPr>
              <a:t>有限代数结构</a:t>
            </a:r>
            <a:r>
              <a:rPr lang="zh-CN" altLang="en-US" sz="2800" b="1" dirty="0">
                <a:ea typeface="华文楷体" pitchFamily="2" charset="-122"/>
              </a:rPr>
              <a:t>。  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charRg st="1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charRg st="10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charRg st="14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charRg st="16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charRg st="18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前面例</a:t>
            </a:r>
            <a:r>
              <a:rPr lang="en-US" altLang="zh-CN" b="1" dirty="0">
                <a:ea typeface="华文楷体" pitchFamily="2" charset="-122"/>
              </a:rPr>
              <a:t>7.1</a:t>
            </a:r>
            <a:r>
              <a:rPr lang="zh-CN" altLang="en-US" b="1" dirty="0">
                <a:ea typeface="华文楷体" pitchFamily="2" charset="-122"/>
              </a:rPr>
              <a:t>到</a:t>
            </a:r>
            <a:r>
              <a:rPr lang="en-US" altLang="zh-CN" b="1" dirty="0">
                <a:ea typeface="华文楷体" pitchFamily="2" charset="-122"/>
              </a:rPr>
              <a:t>7.3</a:t>
            </a:r>
            <a:r>
              <a:rPr lang="zh-CN" altLang="en-US" b="1" dirty="0">
                <a:ea typeface="华文楷体" pitchFamily="2" charset="-122"/>
              </a:rPr>
              <a:t>的例子分别列举了如下代数结构：</a:t>
            </a:r>
            <a:r>
              <a:rPr lang="en-US" altLang="zh-CN" b="1" dirty="0">
                <a:ea typeface="华文楷体" pitchFamily="2" charset="-122"/>
              </a:rPr>
              <a:t>&lt;P(A);∪, ∩&gt;, &lt; M</a:t>
            </a:r>
            <a:r>
              <a:rPr lang="en-US" altLang="zh-CN" b="1" baseline="-25000" dirty="0">
                <a:ea typeface="华文楷体" pitchFamily="2" charset="-122"/>
              </a:rPr>
              <a:t>n</a:t>
            </a:r>
            <a:r>
              <a:rPr lang="en-US" altLang="zh-CN" b="1" dirty="0">
                <a:ea typeface="华文楷体" pitchFamily="2" charset="-122"/>
              </a:rPr>
              <a:t>(R); *&gt;, &lt;A; f&gt;, &lt;Z; f&gt;, &lt;Z; +,  ~&gt;, &lt;{0, 1};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ea typeface="华文楷体" pitchFamily="2" charset="-122"/>
              </a:rPr>
              <a:t>&gt;, &lt; N</a:t>
            </a:r>
            <a:r>
              <a:rPr lang="en-US" altLang="zh-CN" b="1" baseline="-25000" dirty="0">
                <a:ea typeface="华文楷体" pitchFamily="2" charset="-122"/>
              </a:rPr>
              <a:t>k</a:t>
            </a:r>
            <a:r>
              <a:rPr lang="en-US" altLang="zh-CN" b="1" dirty="0">
                <a:ea typeface="华文楷体" pitchFamily="2" charset="-122"/>
              </a:rPr>
              <a:t>; +</a:t>
            </a:r>
            <a:r>
              <a:rPr lang="en-US" altLang="zh-CN" b="1" baseline="-25000" dirty="0">
                <a:ea typeface="华文楷体" pitchFamily="2" charset="-122"/>
              </a:rPr>
              <a:t>k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。这些代数结构均是具体代数结构。集合论与数理逻辑可以抽象为两种代数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zh-CN" altLang="en-US" b="1" dirty="0">
                <a:ea typeface="华文楷体" pitchFamily="2" charset="-122"/>
              </a:rPr>
              <a:t>即集合代数：</a:t>
            </a:r>
            <a:r>
              <a:rPr lang="en-US" altLang="zh-CN" b="1" dirty="0">
                <a:ea typeface="华文楷体" pitchFamily="2" charset="-122"/>
              </a:rPr>
              <a:t>&lt;P(A);∪, ∩,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ea typeface="华文楷体" pitchFamily="2" charset="-122"/>
              </a:rPr>
              <a:t>&gt;, </a:t>
            </a:r>
            <a:r>
              <a:rPr lang="zh-CN" altLang="en-US" b="1" dirty="0">
                <a:ea typeface="华文楷体" pitchFamily="2" charset="-122"/>
              </a:rPr>
              <a:t>与逻辑代数：</a:t>
            </a:r>
            <a:r>
              <a:rPr lang="en-US" altLang="zh-CN" b="1" dirty="0">
                <a:ea typeface="华文楷体" pitchFamily="2" charset="-122"/>
              </a:rPr>
              <a:t>&lt;{0,1};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ea typeface="华文楷体" pitchFamily="2" charset="-122"/>
              </a:rPr>
              <a:t>,  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。 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Rectangle 2"/>
          <p:cNvSpPr>
            <a:spLocks noGrp="1"/>
          </p:cNvSpPr>
          <p:nvPr>
            <p:ph idx="1"/>
          </p:nvPr>
        </p:nvSpPr>
        <p:spPr>
          <a:xfrm>
            <a:off x="1281113" y="908050"/>
            <a:ext cx="82089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7.6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S</a:t>
            </a:r>
            <a:r>
              <a:rPr lang="zh-CN" altLang="en-US" b="1" dirty="0">
                <a:ea typeface="华文楷体" pitchFamily="2" charset="-122"/>
              </a:rPr>
              <a:t>为一非空集合</a:t>
            </a:r>
            <a:r>
              <a:rPr lang="en-US" altLang="zh-CN" b="1" dirty="0">
                <a:ea typeface="华文楷体" pitchFamily="2" charset="-122"/>
              </a:rPr>
              <a:t>, *</a:t>
            </a:r>
            <a:r>
              <a:rPr lang="zh-CN" altLang="en-US" b="1" dirty="0">
                <a:ea typeface="华文楷体" pitchFamily="2" charset="-122"/>
              </a:rPr>
              <a:t>为</a:t>
            </a:r>
            <a:r>
              <a:rPr lang="en-US" altLang="zh-CN" b="1" dirty="0">
                <a:ea typeface="华文楷体" pitchFamily="2" charset="-122"/>
              </a:rPr>
              <a:t>S</a:t>
            </a:r>
            <a:r>
              <a:rPr lang="zh-CN" altLang="en-US" b="1" dirty="0">
                <a:ea typeface="华文楷体" pitchFamily="2" charset="-122"/>
              </a:rPr>
              <a:t>上满足结合律、交换律的二元运算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zh-CN" altLang="en-US" b="1" dirty="0">
                <a:ea typeface="华文楷体" pitchFamily="2" charset="-122"/>
              </a:rPr>
              <a:t>那么</a:t>
            </a:r>
            <a:r>
              <a:rPr lang="en-US" altLang="zh-CN" b="1" dirty="0">
                <a:ea typeface="华文楷体" pitchFamily="2" charset="-122"/>
              </a:rPr>
              <a:t>&lt;S; *&gt;</a:t>
            </a:r>
            <a:r>
              <a:rPr lang="zh-CN" altLang="en-US" b="1" dirty="0">
                <a:ea typeface="华文楷体" pitchFamily="2" charset="-122"/>
              </a:rPr>
              <a:t>为代数结构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zh-CN" altLang="en-US" b="1" dirty="0">
                <a:ea typeface="华文楷体" pitchFamily="2" charset="-122"/>
              </a:rPr>
              <a:t>称为抽象代数结构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zh-CN" altLang="en-US" b="1" dirty="0">
                <a:ea typeface="华文楷体" pitchFamily="2" charset="-122"/>
              </a:rPr>
              <a:t>即为一类具体代数结构的抽象</a:t>
            </a:r>
            <a:r>
              <a:rPr lang="en-US" altLang="zh-CN" b="1" dirty="0">
                <a:ea typeface="华文楷体" pitchFamily="2" charset="-122"/>
              </a:rPr>
              <a:t>, </a:t>
            </a:r>
            <a:r>
              <a:rPr lang="zh-CN" altLang="en-US" b="1" dirty="0">
                <a:ea typeface="华文楷体" pitchFamily="2" charset="-122"/>
              </a:rPr>
              <a:t>例如</a:t>
            </a:r>
            <a:r>
              <a:rPr lang="en-US" altLang="zh-CN" b="1" dirty="0">
                <a:ea typeface="华文楷体" pitchFamily="2" charset="-122"/>
              </a:rPr>
              <a:t>&lt;N; +&gt;, &lt;Z; *&gt;, &lt;P(A); ∪&gt;</a:t>
            </a:r>
            <a:r>
              <a:rPr lang="zh-CN" altLang="en-US" b="1" dirty="0">
                <a:ea typeface="华文楷体" pitchFamily="2" charset="-122"/>
              </a:rPr>
              <a:t>等都是</a:t>
            </a:r>
            <a:r>
              <a:rPr lang="en-US" altLang="zh-CN" b="1" dirty="0">
                <a:ea typeface="华文楷体" pitchFamily="2" charset="-122"/>
              </a:rPr>
              <a:t>&lt;S; *&gt;</a:t>
            </a:r>
            <a:r>
              <a:rPr lang="zh-CN" altLang="en-US" b="1" dirty="0">
                <a:ea typeface="华文楷体" pitchFamily="2" charset="-122"/>
              </a:rPr>
              <a:t>的具体例子。其中，</a:t>
            </a:r>
            <a:r>
              <a:rPr lang="en-US" altLang="zh-CN" b="1" dirty="0">
                <a:ea typeface="华文楷体" pitchFamily="2" charset="-122"/>
              </a:rPr>
              <a:t>N,Z</a:t>
            </a:r>
            <a:r>
              <a:rPr lang="zh-CN" altLang="en-US" b="1" dirty="0">
                <a:ea typeface="华文楷体" pitchFamily="2" charset="-122"/>
              </a:rPr>
              <a:t>分别为自然数集合、整数集合，</a:t>
            </a:r>
            <a:r>
              <a:rPr lang="en-US" altLang="zh-CN" b="1" dirty="0">
                <a:ea typeface="华文楷体" pitchFamily="2" charset="-122"/>
              </a:rPr>
              <a:t>+</a:t>
            </a:r>
            <a:r>
              <a:rPr lang="zh-CN" altLang="en-US" b="1" dirty="0">
                <a:ea typeface="华文楷体" pitchFamily="2" charset="-122"/>
              </a:rPr>
              <a:t>，*为一般加与乘运算。 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Rectangle 2"/>
          <p:cNvSpPr>
            <a:spLocks noGrp="1"/>
          </p:cNvSpPr>
          <p:nvPr>
            <p:ph idx="1"/>
          </p:nvPr>
        </p:nvSpPr>
        <p:spPr>
          <a:xfrm>
            <a:off x="1352550" y="979488"/>
            <a:ext cx="8137525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</a:t>
            </a:r>
            <a:r>
              <a:rPr lang="en-US" altLang="zh-CN" sz="2800" b="1" dirty="0">
                <a:ea typeface="华文楷体" pitchFamily="2" charset="-122"/>
              </a:rPr>
              <a:t> 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V=&lt;S; *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,*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,…,*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 &gt;, S′</a:t>
            </a:r>
            <a:r>
              <a:rPr lang="en-US" altLang="zh-CN" sz="2800" b="1" dirty="0">
                <a:ea typeface="华文楷体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ea typeface="华文楷体" pitchFamily="2" charset="-122"/>
              </a:rPr>
              <a:t>S, </a:t>
            </a:r>
            <a:r>
              <a:rPr lang="zh-CN" altLang="en-US" sz="2800" b="1" dirty="0">
                <a:ea typeface="华文楷体" pitchFamily="2" charset="-122"/>
              </a:rPr>
              <a:t>如果运算*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,*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,…,*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S′</a:t>
            </a:r>
            <a:r>
              <a:rPr lang="zh-CN" altLang="en-US" sz="2800" b="1" dirty="0">
                <a:ea typeface="华文楷体" pitchFamily="2" charset="-122"/>
              </a:rPr>
              <a:t>上封闭，则称</a:t>
            </a:r>
            <a:r>
              <a:rPr lang="en-US" altLang="zh-CN" sz="2800" b="1" dirty="0">
                <a:ea typeface="华文楷体" pitchFamily="2" charset="-122"/>
              </a:rPr>
              <a:t>&lt;S′; *</a:t>
            </a:r>
            <a:r>
              <a:rPr lang="en-US" altLang="zh-CN" sz="2800" b="1" baseline="-25000" dirty="0">
                <a:ea typeface="华文楷体" pitchFamily="2" charset="-122"/>
              </a:rPr>
              <a:t>1</a:t>
            </a:r>
            <a:r>
              <a:rPr lang="en-US" altLang="zh-CN" sz="2800" b="1" dirty="0">
                <a:ea typeface="华文楷体" pitchFamily="2" charset="-122"/>
              </a:rPr>
              <a:t>,*</a:t>
            </a:r>
            <a:r>
              <a:rPr lang="en-US" altLang="zh-CN" sz="2800" b="1" baseline="-25000" dirty="0">
                <a:ea typeface="华文楷体" pitchFamily="2" charset="-122"/>
              </a:rPr>
              <a:t>2</a:t>
            </a:r>
            <a:r>
              <a:rPr lang="en-US" altLang="zh-CN" sz="2800" b="1" dirty="0">
                <a:ea typeface="华文楷体" pitchFamily="2" charset="-122"/>
              </a:rPr>
              <a:t>,…,*</a:t>
            </a:r>
            <a:r>
              <a:rPr lang="en-US" altLang="zh-CN" sz="2800" b="1" baseline="-25000" dirty="0">
                <a:ea typeface="华文楷体" pitchFamily="2" charset="-122"/>
              </a:rPr>
              <a:t>n</a:t>
            </a:r>
            <a:r>
              <a:rPr lang="en-US" altLang="zh-CN" sz="2800" b="1" dirty="0">
                <a:ea typeface="华文楷体" pitchFamily="2" charset="-122"/>
              </a:rPr>
              <a:t>&gt;</a:t>
            </a:r>
            <a:r>
              <a:rPr lang="zh-CN" altLang="en-US" sz="2800" b="1" dirty="0">
                <a:ea typeface="华文楷体" pitchFamily="2" charset="-122"/>
              </a:rPr>
              <a:t>为</a:t>
            </a:r>
            <a:r>
              <a:rPr lang="en-US" altLang="zh-CN" sz="2800" b="1" dirty="0">
                <a:ea typeface="华文楷体" pitchFamily="2" charset="-122"/>
              </a:rPr>
              <a:t>V</a:t>
            </a:r>
            <a:r>
              <a:rPr lang="zh-CN" altLang="en-US" sz="2800" b="1" dirty="0">
                <a:ea typeface="华文楷体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ea typeface="华文楷体" pitchFamily="2" charset="-122"/>
              </a:rPr>
              <a:t>子代数结构</a:t>
            </a:r>
            <a:r>
              <a:rPr lang="zh-CN" altLang="en-US" sz="2800" b="1" dirty="0">
                <a:ea typeface="华文楷体" pitchFamily="2" charset="-122"/>
              </a:rPr>
              <a:t>，简称为</a:t>
            </a:r>
            <a:r>
              <a:rPr lang="en-US" altLang="zh-CN" sz="2800" b="1" dirty="0">
                <a:ea typeface="华文楷体" pitchFamily="2" charset="-122"/>
              </a:rPr>
              <a:t>V</a:t>
            </a:r>
            <a:r>
              <a:rPr lang="zh-CN" altLang="en-US" sz="2800" b="1" dirty="0">
                <a:ea typeface="华文楷体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ea typeface="华文楷体" pitchFamily="2" charset="-122"/>
              </a:rPr>
              <a:t>子代数</a:t>
            </a:r>
            <a:r>
              <a:rPr lang="en-US" altLang="zh-CN" sz="2800" b="1" dirty="0">
                <a:ea typeface="华文楷体" pitchFamily="2" charset="-122"/>
              </a:rPr>
              <a:t>(Subalgebra)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 根据上述子代数的定义，代数结构</a:t>
            </a:r>
            <a:r>
              <a:rPr lang="en-US" altLang="zh-CN" sz="2800" b="1" dirty="0">
                <a:ea typeface="华文楷体" pitchFamily="2" charset="-122"/>
              </a:rPr>
              <a:t>V</a:t>
            </a:r>
            <a:r>
              <a:rPr lang="zh-CN" altLang="en-US" sz="2800" b="1" dirty="0">
                <a:ea typeface="华文楷体" pitchFamily="2" charset="-122"/>
              </a:rPr>
              <a:t>上运算满足的性质，其子代数结构也满足。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12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7.7</a:t>
            </a:r>
            <a:r>
              <a:rPr lang="en-US" altLang="zh-CN" sz="2800" b="1" dirty="0">
                <a:ea typeface="华文楷体" pitchFamily="2" charset="-122"/>
              </a:rPr>
              <a:t> 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N</a:t>
            </a:r>
            <a:r>
              <a:rPr lang="zh-CN" altLang="en-US" sz="2800" b="1" dirty="0">
                <a:ea typeface="华文楷体" pitchFamily="2" charset="-122"/>
              </a:rPr>
              <a:t>为自然数集合，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为非负奇数集，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zh-CN" altLang="en-US" sz="2800" b="1" dirty="0">
                <a:ea typeface="华文楷体" pitchFamily="2" charset="-122"/>
              </a:rPr>
              <a:t>为非负偶数集，则对于代数结构</a:t>
            </a:r>
            <a:r>
              <a:rPr lang="en-US" altLang="zh-CN" sz="2800" b="1" dirty="0">
                <a:ea typeface="华文楷体" pitchFamily="2" charset="-122"/>
              </a:rPr>
              <a:t>&lt;N; +&gt;</a:t>
            </a:r>
            <a:r>
              <a:rPr lang="zh-CN" altLang="en-US" sz="2800" b="1" dirty="0">
                <a:ea typeface="华文楷体" pitchFamily="2" charset="-122"/>
              </a:rPr>
              <a:t>（</a:t>
            </a:r>
            <a:r>
              <a:rPr lang="en-US" altLang="zh-CN" sz="2800" b="1" dirty="0">
                <a:ea typeface="华文楷体" pitchFamily="2" charset="-122"/>
              </a:rPr>
              <a:t>+</a:t>
            </a:r>
            <a:r>
              <a:rPr lang="zh-CN" altLang="en-US" sz="2800" b="1" dirty="0">
                <a:ea typeface="华文楷体" pitchFamily="2" charset="-122"/>
              </a:rPr>
              <a:t>为一般加法运算），</a:t>
            </a:r>
            <a:r>
              <a:rPr lang="en-US" altLang="zh-CN" sz="2800" b="1" dirty="0">
                <a:ea typeface="华文楷体" pitchFamily="2" charset="-122"/>
              </a:rPr>
              <a:t>&lt;E; +&gt;</a:t>
            </a:r>
            <a:r>
              <a:rPr lang="zh-CN" altLang="en-US" sz="2800" b="1" dirty="0">
                <a:ea typeface="华文楷体" pitchFamily="2" charset="-122"/>
              </a:rPr>
              <a:t>为其子代数，但</a:t>
            </a:r>
            <a:r>
              <a:rPr lang="en-US" altLang="zh-CN" sz="2800" b="1" dirty="0">
                <a:ea typeface="华文楷体" pitchFamily="2" charset="-122"/>
              </a:rPr>
              <a:t>&lt;Ο; +&gt;</a:t>
            </a:r>
            <a:r>
              <a:rPr lang="zh-CN" altLang="en-US" sz="2800" b="1" dirty="0">
                <a:ea typeface="华文楷体" pitchFamily="2" charset="-122"/>
              </a:rPr>
              <a:t>不是其子代数，因为后者</a:t>
            </a:r>
            <a:r>
              <a:rPr lang="en-US" altLang="zh-CN" sz="2800" b="1" dirty="0">
                <a:ea typeface="华文楷体" pitchFamily="2" charset="-122"/>
              </a:rPr>
              <a:t>+</a:t>
            </a:r>
            <a:r>
              <a:rPr lang="zh-CN" altLang="en-US" sz="2800" b="1" dirty="0">
                <a:ea typeface="华文楷体" pitchFamily="2" charset="-122"/>
              </a:rPr>
              <a:t>在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上不满足封闭性。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charRg st="10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charRg st="151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1212850" y="44450"/>
            <a:ext cx="8420100" cy="719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r>
              <a:rPr lang="zh-CN" altLang="en-US" sz="48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抽象代数</a:t>
            </a:r>
            <a:endParaRPr lang="zh-CN" altLang="en-US" sz="48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281113" y="1196975"/>
            <a:ext cx="7723188" cy="3527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990600" marR="0" lvl="1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主要内容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抽象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代数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章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群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第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    布尔代数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V=&lt;Z;+,·&gt;</a:t>
            </a:r>
            <a:r>
              <a:rPr lang="zh-CN" altLang="en-US" b="1" dirty="0">
                <a:ea typeface="华文楷体" pitchFamily="2" charset="-122"/>
              </a:rPr>
              <a:t>，其中</a:t>
            </a:r>
            <a:r>
              <a:rPr lang="en-US" altLang="zh-CN" b="1" dirty="0">
                <a:ea typeface="华文楷体" pitchFamily="2" charset="-122"/>
              </a:rPr>
              <a:t>Z</a:t>
            </a:r>
            <a:r>
              <a:rPr lang="zh-CN" altLang="en-US" b="1" dirty="0">
                <a:ea typeface="华文楷体" pitchFamily="2" charset="-122"/>
              </a:rPr>
              <a:t>表示整数集，</a:t>
            </a:r>
            <a:r>
              <a:rPr lang="en-US" altLang="zh-CN" b="1" dirty="0">
                <a:ea typeface="华文楷体" pitchFamily="2" charset="-122"/>
              </a:rPr>
              <a:t>+</a:t>
            </a:r>
            <a:r>
              <a:rPr lang="zh-CN" altLang="en-US" b="1" dirty="0">
                <a:ea typeface="华文楷体" pitchFamily="2" charset="-122"/>
              </a:rPr>
              <a:t>和分别表示通常数的加法和乘法运算。对下面</a:t>
            </a:r>
            <a:r>
              <a:rPr lang="en-US" altLang="zh-CN" b="1" dirty="0">
                <a:ea typeface="华文楷体" pitchFamily="2" charset="-122"/>
              </a:rPr>
              <a:t>Z</a:t>
            </a:r>
            <a:r>
              <a:rPr lang="zh-CN" altLang="en-US" b="1" dirty="0">
                <a:ea typeface="华文楷体" pitchFamily="2" charset="-122"/>
              </a:rPr>
              <a:t>的每个子集，确定它是否能构成</a:t>
            </a:r>
            <a:r>
              <a:rPr lang="en-US" altLang="zh-CN" b="1" dirty="0">
                <a:ea typeface="华文楷体" pitchFamily="2" charset="-122"/>
              </a:rPr>
              <a:t>V</a:t>
            </a:r>
            <a:r>
              <a:rPr lang="zh-CN" altLang="en-US" b="1" dirty="0">
                <a:ea typeface="华文楷体" pitchFamily="2" charset="-122"/>
              </a:rPr>
              <a:t>的子代数？为什么？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1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H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={2n+1|n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华文楷体" pitchFamily="2" charset="-122"/>
              </a:rPr>
              <a:t>Z}</a:t>
            </a:r>
            <a:endParaRPr lang="en-US" altLang="zh-CN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2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H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={-1,0,1}</a:t>
            </a:r>
            <a:endParaRPr lang="en-US" altLang="zh-CN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3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H</a:t>
            </a:r>
            <a:r>
              <a:rPr lang="en-US" altLang="zh-CN" b="1" baseline="-25000" dirty="0">
                <a:ea typeface="华文楷体" pitchFamily="2" charset="-122"/>
              </a:rPr>
              <a:t>3</a:t>
            </a:r>
            <a:r>
              <a:rPr lang="en-US" altLang="zh-CN" b="1" dirty="0">
                <a:ea typeface="华文楷体" pitchFamily="2" charset="-122"/>
              </a:rPr>
              <a:t>={2n|n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ea typeface="华文楷体" pitchFamily="2" charset="-122"/>
              </a:rPr>
              <a:t>Z}</a:t>
            </a:r>
            <a:endParaRPr lang="en-US" altLang="zh-CN" b="1" dirty="0">
              <a:ea typeface="华文楷体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7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9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7.2.3</a:t>
            </a: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代数结构的特殊元素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rgbClr val="0000CC"/>
              </a:solidFill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1000" b="1" dirty="0">
              <a:solidFill>
                <a:srgbClr val="0000CC"/>
              </a:solidFill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单位元</a:t>
            </a:r>
            <a:r>
              <a:rPr lang="zh-CN" altLang="en-US" sz="2800" b="1" dirty="0">
                <a:ea typeface="华文楷体" pitchFamily="2" charset="-122"/>
              </a:rPr>
              <a:t> 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</a:t>
            </a:r>
            <a:r>
              <a:rPr lang="en-US" altLang="zh-CN" sz="2800" b="1" dirty="0">
                <a:ea typeface="华文楷体" pitchFamily="2" charset="-122"/>
              </a:rPr>
              <a:t>  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是集合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上的二元运算，如果存在一个元素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en-US" altLang="zh-CN" sz="2800" b="1" baseline="-30000" dirty="0">
                <a:ea typeface="华文楷体" pitchFamily="2" charset="-122"/>
              </a:rPr>
              <a:t>l</a:t>
            </a:r>
            <a:r>
              <a:rPr lang="en-US" altLang="zh-CN" sz="2800" b="1" dirty="0">
                <a:ea typeface="华文楷体" pitchFamily="2" charset="-122"/>
              </a:rPr>
              <a:t>∈A，</a:t>
            </a:r>
            <a:r>
              <a:rPr lang="zh-CN" altLang="en-US" sz="2800" b="1" dirty="0">
                <a:ea typeface="华文楷体" pitchFamily="2" charset="-122"/>
              </a:rPr>
              <a:t>使得对于任意的</a:t>
            </a:r>
            <a:r>
              <a:rPr lang="en-US" altLang="zh-CN" sz="2800" b="1" dirty="0">
                <a:ea typeface="华文楷体" pitchFamily="2" charset="-122"/>
              </a:rPr>
              <a:t>a∈A</a:t>
            </a:r>
            <a:r>
              <a:rPr lang="zh-CN" altLang="en-US" sz="2800" b="1" dirty="0">
                <a:ea typeface="华文楷体" pitchFamily="2" charset="-122"/>
              </a:rPr>
              <a:t>满足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en-US" altLang="zh-CN" sz="2800" b="1" baseline="-30000" dirty="0">
                <a:ea typeface="华文楷体" pitchFamily="2" charset="-122"/>
              </a:rPr>
              <a:t>l</a:t>
            </a:r>
            <a:r>
              <a:rPr lang="en-US" altLang="zh-CN" sz="2800" b="1" dirty="0">
                <a:ea typeface="华文楷体" pitchFamily="2" charset="-122"/>
              </a:rPr>
              <a:t>οa=a，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en-US" altLang="zh-CN" sz="2800" b="1" baseline="-30000" dirty="0">
                <a:ea typeface="华文楷体" pitchFamily="2" charset="-122"/>
              </a:rPr>
              <a:t>l</a:t>
            </a:r>
            <a:r>
              <a:rPr lang="zh-CN" altLang="en-US" sz="2800" b="1" dirty="0">
                <a:ea typeface="华文楷体" pitchFamily="2" charset="-122"/>
              </a:rPr>
              <a:t>是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上关于运算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的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左单位元</a:t>
            </a:r>
            <a:r>
              <a:rPr lang="zh-CN" altLang="en-US" sz="2800" b="1" dirty="0">
                <a:ea typeface="华文楷体" pitchFamily="2" charset="-122"/>
              </a:rPr>
              <a:t>；如果存在一个元素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en-US" altLang="zh-CN" sz="2800" b="1" baseline="-30000" dirty="0">
                <a:ea typeface="华文楷体" pitchFamily="2" charset="-122"/>
              </a:rPr>
              <a:t>r</a:t>
            </a:r>
            <a:r>
              <a:rPr lang="en-US" altLang="zh-CN" sz="2800" b="1" dirty="0">
                <a:ea typeface="华文楷体" pitchFamily="2" charset="-122"/>
              </a:rPr>
              <a:t>∈A，</a:t>
            </a:r>
            <a:r>
              <a:rPr lang="zh-CN" altLang="en-US" sz="2800" b="1" dirty="0">
                <a:ea typeface="华文楷体" pitchFamily="2" charset="-122"/>
              </a:rPr>
              <a:t>使得对于任意的</a:t>
            </a:r>
            <a:r>
              <a:rPr lang="en-US" altLang="zh-CN" sz="2800" b="1" dirty="0">
                <a:ea typeface="华文楷体" pitchFamily="2" charset="-122"/>
              </a:rPr>
              <a:t>a∈A</a:t>
            </a:r>
            <a:r>
              <a:rPr lang="zh-CN" altLang="en-US" sz="2800" b="1" dirty="0">
                <a:ea typeface="华文楷体" pitchFamily="2" charset="-122"/>
              </a:rPr>
              <a:t>有</a:t>
            </a:r>
            <a:r>
              <a:rPr lang="en-US" altLang="zh-CN" sz="2800" b="1" dirty="0">
                <a:ea typeface="华文楷体" pitchFamily="2" charset="-122"/>
              </a:rPr>
              <a:t>aοe</a:t>
            </a:r>
            <a:r>
              <a:rPr lang="en-US" altLang="zh-CN" sz="2800" b="1" baseline="-30000" dirty="0">
                <a:ea typeface="华文楷体" pitchFamily="2" charset="-122"/>
              </a:rPr>
              <a:t>r</a:t>
            </a:r>
            <a:r>
              <a:rPr lang="en-US" altLang="zh-CN" sz="2800" b="1" dirty="0">
                <a:ea typeface="华文楷体" pitchFamily="2" charset="-122"/>
              </a:rPr>
              <a:t>=a，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en-US" altLang="zh-CN" sz="2800" b="1" baseline="-30000" dirty="0">
                <a:ea typeface="华文楷体" pitchFamily="2" charset="-122"/>
              </a:rPr>
              <a:t>r</a:t>
            </a:r>
            <a:r>
              <a:rPr lang="zh-CN" altLang="en-US" sz="2800" b="1" dirty="0">
                <a:ea typeface="华文楷体" pitchFamily="2" charset="-122"/>
              </a:rPr>
              <a:t>是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上关于运算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的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右单位元</a:t>
            </a:r>
            <a:r>
              <a:rPr lang="zh-CN" altLang="en-US" sz="2800" b="1" dirty="0">
                <a:ea typeface="华文楷体" pitchFamily="2" charset="-122"/>
              </a:rPr>
              <a:t>；如果存在一个元素</a:t>
            </a:r>
            <a:r>
              <a:rPr lang="en-US" altLang="zh-CN" sz="2800" b="1" dirty="0">
                <a:ea typeface="华文楷体" pitchFamily="2" charset="-122"/>
              </a:rPr>
              <a:t>e∈A，</a:t>
            </a:r>
            <a:r>
              <a:rPr lang="zh-CN" altLang="en-US" sz="2800" b="1" dirty="0">
                <a:ea typeface="华文楷体" pitchFamily="2" charset="-122"/>
              </a:rPr>
              <a:t>使得对于任意的</a:t>
            </a:r>
            <a:r>
              <a:rPr lang="en-US" altLang="zh-CN" sz="2800" b="1" dirty="0">
                <a:ea typeface="华文楷体" pitchFamily="2" charset="-122"/>
              </a:rPr>
              <a:t>a∈A</a:t>
            </a:r>
            <a:r>
              <a:rPr lang="zh-CN" altLang="en-US" sz="2800" b="1" dirty="0">
                <a:ea typeface="华文楷体" pitchFamily="2" charset="-122"/>
              </a:rPr>
              <a:t>有</a:t>
            </a:r>
            <a:r>
              <a:rPr lang="en-US" altLang="zh-CN" sz="2800" b="1" dirty="0">
                <a:ea typeface="华文楷体" pitchFamily="2" charset="-122"/>
              </a:rPr>
              <a:t>eοa=aοe=a，</a:t>
            </a:r>
            <a:r>
              <a:rPr lang="zh-CN" altLang="en-US" sz="2800" b="1" dirty="0">
                <a:ea typeface="华文楷体" pitchFamily="2" charset="-122"/>
              </a:rPr>
              <a:t>则称</a:t>
            </a:r>
            <a:r>
              <a:rPr lang="en-US" altLang="zh-CN" sz="2800" b="1" dirty="0">
                <a:ea typeface="华文楷体" pitchFamily="2" charset="-122"/>
              </a:rPr>
              <a:t>e</a:t>
            </a:r>
            <a:r>
              <a:rPr lang="zh-CN" altLang="en-US" sz="2800" b="1" dirty="0">
                <a:ea typeface="华文楷体" pitchFamily="2" charset="-122"/>
              </a:rPr>
              <a:t>是</a:t>
            </a:r>
            <a:r>
              <a:rPr lang="en-US" altLang="zh-CN" sz="2800" b="1" dirty="0">
                <a:ea typeface="华文楷体" pitchFamily="2" charset="-122"/>
              </a:rPr>
              <a:t>A</a:t>
            </a:r>
            <a:r>
              <a:rPr lang="zh-CN" altLang="en-US" sz="2800" b="1" dirty="0">
                <a:ea typeface="华文楷体" pitchFamily="2" charset="-122"/>
              </a:rPr>
              <a:t>上关于运算</a:t>
            </a:r>
            <a:r>
              <a:rPr lang="en-US" altLang="zh-CN" sz="2800" b="1" dirty="0">
                <a:ea typeface="华文楷体" pitchFamily="2" charset="-122"/>
              </a:rPr>
              <a:t>ο</a:t>
            </a:r>
            <a:r>
              <a:rPr lang="zh-CN" altLang="en-US" sz="2800" b="1" dirty="0">
                <a:ea typeface="华文楷体" pitchFamily="2" charset="-122"/>
              </a:rPr>
              <a:t>的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单位元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charRg st="2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是集合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上的二元运算，又设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e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e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分别是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的左单位元和右单位元，则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e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=e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=e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，且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的惟一的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单位元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sz="12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       如例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7.1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中，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P(A)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上交运算的单位元为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A,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而并运算的单位元为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M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(R)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上乘运算的单位元为单位矩阵。以后代数结构的单位元常常用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来表示。记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=e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r>
              <a:rPr lang="zh-CN" altLang="en-US" b="1" dirty="0">
                <a:ea typeface="黑体" panose="02010609060101010101" pitchFamily="49" charset="-122"/>
              </a:rPr>
              <a:t> 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charRg st="6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逆元</a:t>
            </a:r>
            <a:r>
              <a:rPr lang="zh-CN" altLang="en-US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F63A1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定义</a:t>
            </a:r>
            <a:r>
              <a:rPr lang="en-US" altLang="zh-CN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7.6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是集合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上有单位元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的二元运算，对于元素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如果存在一元素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l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使得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l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οa=e，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左可逆的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，并称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l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的一个左逆元；如果存在一元素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使得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aοa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=e，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则称元素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右可逆的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，并称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的一个右逆元，如果存在一元素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使得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οa=aοa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=e，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则称元素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关于运算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可逆的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，而称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逆元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charRg st="11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Rectangle 2"/>
          <p:cNvSpPr>
            <a:spLocks noGrp="1"/>
          </p:cNvSpPr>
          <p:nvPr>
            <p:ph idx="1"/>
          </p:nvPr>
        </p:nvSpPr>
        <p:spPr>
          <a:xfrm>
            <a:off x="1281113" y="836613"/>
            <a:ext cx="8280400" cy="59499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00000"/>
              </a:lnSpc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是集合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上的具有单位元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且可结合的二元运算，如果元素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有左逆元和右逆元，则其左、右逆元相等，并且若令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l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=a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= a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就是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惟一的</a:t>
            </a:r>
            <a:r>
              <a:rPr lang="zh-CN" altLang="en-US" sz="2800" b="1" dirty="0">
                <a:solidFill>
                  <a:srgbClr val="FF0000"/>
                </a:solidFill>
                <a:ea typeface="华文楷体" pitchFamily="2" charset="-122"/>
              </a:rPr>
              <a:t>逆元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zh-CN" altLang="en-US" sz="9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由逆元的定义我们得知</a:t>
            </a:r>
            <a:r>
              <a:rPr lang="zh-CN" altLang="es-ES_tradnl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如果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a∈A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有逆元  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s-ES_tradnl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则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s-ES_tradnl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=a</a:t>
            </a:r>
            <a:r>
              <a:rPr lang="es-ES_tradnl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ο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a=e，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因此</a:t>
            </a:r>
            <a:r>
              <a:rPr lang="zh-CN" altLang="es-ES_tradnl" sz="2800" b="1" dirty="0">
                <a:solidFill>
                  <a:srgbClr val="000000"/>
                </a:solidFill>
                <a:ea typeface="华文楷体" pitchFamily="2" charset="-122"/>
              </a:rPr>
              <a:t>(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s-ES_tradnl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)</a:t>
            </a:r>
            <a:r>
              <a:rPr lang="es-ES_tradnl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=a(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即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 </a:t>
            </a:r>
            <a:r>
              <a:rPr lang="es-ES_tradnl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s-ES_tradnl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的逆元</a:t>
            </a:r>
            <a:r>
              <a:rPr lang="zh-CN" altLang="es-ES_tradnl" sz="2800" b="1" dirty="0">
                <a:solidFill>
                  <a:srgbClr val="000000"/>
                </a:solidFill>
                <a:ea typeface="华文楷体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例如，每一个实数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r∈R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均有一个关于加法运算的逆元-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每一个非零实数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r∈R，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均有一个关于乘法运算的逆元1/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r。</a:t>
            </a:r>
            <a:endParaRPr lang="en-US" altLang="zh-CN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显然，对于任何二元运算，单位元是可逆的，其逆元就是单位元本身。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endParaRPr lang="zh-CN" altLang="en-US" dirty="0">
              <a:ea typeface="华文楷体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char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charRg st="9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charRg st="16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charRg st="231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零元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7.7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是集合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上的二元运算，如果存在一个元素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∈A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，使得对于所有的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a∈A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，有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οa=z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，则称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上关于运算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左零元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；如果存在一个元素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∈A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，使得对于所有的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a∈A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均有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aοz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=z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，则称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上关于运算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右零元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；如果存在一个元素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z∈A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，使得对于所有的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a∈A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均有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zοa=aοz=z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，则称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上关于运算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零元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(Zero Element)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charRg st="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  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与单位元的可逆性不同，零元一般是不可逆的。例如，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上关于一般乘法运算存在零元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，但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是不可逆的。但是否存在其零元可逆的代数结构呢？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               设该代数结构单位元为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e,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零元为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，零元可逆，设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的逆元，则：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zοa=e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且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zοa=z,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故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z=e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。若还存在其他元素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b,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则可以由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z=zοb=eοb=b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知，该代数结构只有一个元素，即：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&lt;{a};ο&gt;,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其中，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aοa=a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。</a:t>
            </a:r>
            <a:r>
              <a:rPr lang="zh-CN" altLang="en-US" sz="2800" dirty="0">
                <a:ea typeface="华文楷体" pitchFamily="2" charset="-122"/>
              </a:rPr>
              <a:t> </a:t>
            </a:r>
            <a:endParaRPr lang="zh-CN" altLang="en-US" sz="2800" dirty="0">
              <a:ea typeface="华文楷体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char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charRg st="8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Rectangle 2"/>
          <p:cNvSpPr>
            <a:spLocks noGrp="1"/>
          </p:cNvSpPr>
          <p:nvPr>
            <p:ph idx="1"/>
          </p:nvPr>
        </p:nvSpPr>
        <p:spPr>
          <a:xfrm>
            <a:off x="1497013" y="1125538"/>
            <a:ext cx="7993062" cy="54721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是集合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上的二元运算，又设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分别是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的左零元和右零元，则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=z</a:t>
            </a:r>
            <a:r>
              <a:rPr lang="en-US" altLang="zh-CN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=z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，且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的惟一的一个零元。</a:t>
            </a:r>
            <a:r>
              <a:rPr lang="zh-CN" altLang="en-US" b="1" dirty="0">
                <a:ea typeface="黑体" panose="02010609060101010101" pitchFamily="49" charset="-122"/>
              </a:rPr>
              <a:t>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850187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幂等元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定义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7.8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是集合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上的二元运算，如果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aοa=a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，则称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上的二元运算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的一个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幂等元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(Idempotent element)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       显然，单位元和零元均是幂等元。</a:t>
            </a:r>
            <a:r>
              <a:rPr lang="zh-CN" altLang="en-US" b="1" dirty="0">
                <a:ea typeface="黑体" panose="02010609060101010101" pitchFamily="49" charset="-122"/>
              </a:rPr>
              <a:t>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charRg st="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charRg st="7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9138" name="Rectangle 2"/>
          <p:cNvSpPr>
            <a:spLocks noGrp="1"/>
          </p:cNvSpPr>
          <p:nvPr>
            <p:ph type="body" sz="half" idx="1"/>
          </p:nvPr>
        </p:nvSpPr>
        <p:spPr>
          <a:xfrm>
            <a:off x="1712913" y="1052513"/>
            <a:ext cx="7920037" cy="1368425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7.8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代数结构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A=&lt;{a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c};ο&gt;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用下表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(a)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代数结构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B=&lt;{a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c}; *&gt;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由下表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(b)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定义。请分析代数结构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是否存在单位元、零元、逆元。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43012" name="内容占位符 43011"/>
          <p:cNvGraphicFramePr/>
          <p:nvPr>
            <p:ph sz="quarter" idx="3"/>
          </p:nvPr>
        </p:nvGraphicFramePr>
        <p:xfrm>
          <a:off x="6969125" y="2420938"/>
          <a:ext cx="1871663" cy="1951037"/>
        </p:xfrm>
        <a:graphic>
          <a:graphicData uri="http://schemas.openxmlformats.org/drawingml/2006/table">
            <a:tbl>
              <a:tblPr/>
              <a:tblGrid>
                <a:gridCol w="466725"/>
                <a:gridCol w="469900"/>
                <a:gridCol w="468313"/>
                <a:gridCol w="466725"/>
              </a:tblGrid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9" name="内容占位符 43038"/>
          <p:cNvGraphicFramePr/>
          <p:nvPr>
            <p:ph sz="quarter" idx="2"/>
          </p:nvPr>
        </p:nvGraphicFramePr>
        <p:xfrm>
          <a:off x="3440113" y="2420938"/>
          <a:ext cx="1871662" cy="1951037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5137"/>
                <a:gridCol w="468313"/>
              </a:tblGrid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ο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9539" name="Text Box 403"/>
          <p:cNvSpPr txBox="1"/>
          <p:nvPr/>
        </p:nvSpPr>
        <p:spPr>
          <a:xfrm>
            <a:off x="1712913" y="4508500"/>
            <a:ext cx="7796212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从代数结构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ο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运算的运算表可以看出，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是左单位元，无右单位元；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是右零元，无左零元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从代数结构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的*运算的运算表可以看出，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是单位元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为右零元，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的右逆元为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，无左逆元，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的逆元为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的右逆元为空，左逆元为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9540" name="Text Box 404"/>
          <p:cNvSpPr txBox="1"/>
          <p:nvPr/>
        </p:nvSpPr>
        <p:spPr>
          <a:xfrm>
            <a:off x="2727325" y="3213100"/>
            <a:ext cx="5699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9541" name="Text Box 405"/>
          <p:cNvSpPr txBox="1"/>
          <p:nvPr/>
        </p:nvSpPr>
        <p:spPr>
          <a:xfrm>
            <a:off x="6254750" y="3213100"/>
            <a:ext cx="5699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9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9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/>
      <p:bldP spid="219539" grpId="0"/>
      <p:bldP spid="219540" grpId="0"/>
      <p:bldP spid="2195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3" name="Rectangle 3"/>
          <p:cNvSpPr>
            <a:spLocks noGrp="1"/>
          </p:cNvSpPr>
          <p:nvPr>
            <p:ph idx="1"/>
          </p:nvPr>
        </p:nvSpPr>
        <p:spPr>
          <a:xfrm>
            <a:off x="1208088" y="836613"/>
            <a:ext cx="8424862" cy="58769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 相对古典代数而言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抽象代数也称为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近世代数</a:t>
            </a:r>
            <a:r>
              <a:rPr lang="en-US" altLang="zh-CN" sz="2800" b="1" dirty="0">
                <a:ea typeface="华文楷体" pitchFamily="2" charset="-122"/>
              </a:rPr>
              <a:t>(Modern Algebra), </a:t>
            </a:r>
            <a:r>
              <a:rPr lang="zh-CN" altLang="en-US" sz="2800" b="1" dirty="0">
                <a:ea typeface="华文楷体" pitchFamily="2" charset="-122"/>
              </a:rPr>
              <a:t>由于其研究对象是由对象集合及运算组成的数学结构，即代数结构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因此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抽象代数也被称为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代数结构</a:t>
            </a:r>
            <a:r>
              <a:rPr lang="zh-CN" altLang="en-US" sz="2800" b="1" dirty="0">
                <a:ea typeface="华文楷体" pitchFamily="2" charset="-122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代数系统</a:t>
            </a:r>
            <a:r>
              <a:rPr lang="zh-CN" altLang="en-US" sz="2800" b="1" dirty="0">
                <a:ea typeface="华文楷体" pitchFamily="2" charset="-122"/>
              </a:rPr>
              <a:t>。 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华文楷体" pitchFamily="2" charset="-122"/>
              </a:rPr>
              <a:t>        抽象代数对计算机科学的发展有着重大的理论和实践意义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如在程序理论、语义学、数据结构和编码理论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以及逻辑电路设计的研究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此外，抽象代数还被广泛用于物理学、生物学以及社会科学中。本章将探讨代数结构的数学描述以及一般代数结构的基本性质。后续两章将深入讨论群、布尔代数等典型的代数结构及其应用。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7171" name="Rectangle 8"/>
          <p:cNvSpPr>
            <a:spLocks noGrp="1"/>
          </p:cNvSpPr>
          <p:nvPr>
            <p:ph type="title"/>
          </p:nvPr>
        </p:nvSpPr>
        <p:spPr>
          <a:xfrm>
            <a:off x="171291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3333CC"/>
                </a:solidFill>
                <a:ea typeface="隶书" pitchFamily="49" charset="-122"/>
              </a:rPr>
              <a:t>第</a:t>
            </a:r>
            <a:r>
              <a:rPr lang="en-US" altLang="zh-CN" dirty="0">
                <a:solidFill>
                  <a:srgbClr val="3333CC"/>
                </a:solidFill>
                <a:ea typeface="隶书" pitchFamily="49" charset="-122"/>
              </a:rPr>
              <a:t>7</a:t>
            </a:r>
            <a:r>
              <a:rPr lang="zh-CN" altLang="en-US" dirty="0">
                <a:solidFill>
                  <a:srgbClr val="3333CC"/>
                </a:solidFill>
                <a:ea typeface="隶书" pitchFamily="49" charset="-122"/>
              </a:rPr>
              <a:t>章 抽象代数</a:t>
            </a:r>
            <a:endParaRPr lang="zh-CN" altLang="en-US" dirty="0">
              <a:solidFill>
                <a:srgbClr val="3333CC"/>
              </a:solidFill>
              <a:ea typeface="隶书" pitchFamily="49" charset="-122"/>
            </a:endParaRPr>
          </a:p>
        </p:txBody>
      </p:sp>
      <p:pic>
        <p:nvPicPr>
          <p:cNvPr id="4" name="图片 3" descr="zhongdizhi.jpg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479" t="15253" r="8881" b="11929"/>
          <a:stretch>
            <a:fillRect/>
          </a:stretch>
        </p:blipFill>
        <p:spPr>
          <a:xfrm>
            <a:off x="0" y="714356"/>
            <a:ext cx="1500198" cy="1500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102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Rectangle 2"/>
          <p:cNvSpPr>
            <a:spLocks noGrp="1"/>
          </p:cNvSpPr>
          <p:nvPr>
            <p:ph idx="1"/>
          </p:nvPr>
        </p:nvSpPr>
        <p:spPr>
          <a:xfrm>
            <a:off x="1281113" y="836613"/>
            <a:ext cx="8351837" cy="6021387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7.9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实数集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上的二元运算*：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a*b=a+b-ab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是否有单位元、零元与幂等元，如果有单位元，哪些元素有逆元？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1)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是单位元，则对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a∈R,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e*a=a*e=a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。考虑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e*a=a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e*a=e+a-ea=a,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亦即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e(1-a)=0,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是任意的，故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。若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，即有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0*a=a*0=0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。因此，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是运算*的单位元。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    2)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是零元，则对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a∈R,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z*a=a*z=z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。考虑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z*a=z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z*a=z+a-za=z,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亦即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(1-z)a=0,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的任意性有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z=1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。从而有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1*a=a*1=1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。因此，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是运算*的零元。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    3)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为幂等元，则应有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a*a=a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a*a=a+a-aa=a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，亦即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a(1-a)=0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，则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。因此，运算*的幂等元为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    4)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1)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知单位元为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，设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的逆元，则应有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a*b=0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，即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a+b-ab=0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，则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b=a/(a-1)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，因此，对于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中除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以外的任何元素都有逆元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a/(a-1)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r>
              <a:rPr lang="zh-CN" altLang="en-US" sz="2400" b="1" dirty="0">
                <a:ea typeface="华文楷体" pitchFamily="2" charset="-122"/>
              </a:rPr>
              <a:t> </a:t>
            </a:r>
            <a:endParaRPr lang="zh-CN" altLang="en-US" sz="2400" b="1" dirty="0">
              <a:ea typeface="华文楷体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charRg st="6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charRg st="174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charRg st="277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charRg st="348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Rectangle 2"/>
          <p:cNvSpPr>
            <a:spLocks noGrp="1"/>
          </p:cNvSpPr>
          <p:nvPr>
            <p:ph idx="1"/>
          </p:nvPr>
        </p:nvSpPr>
        <p:spPr>
          <a:xfrm>
            <a:off x="1208088" y="908050"/>
            <a:ext cx="82819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实数集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zh-CN" altLang="en-US" b="1" dirty="0">
                <a:ea typeface="华文楷体" pitchFamily="2" charset="-122"/>
              </a:rPr>
              <a:t>上的二元运算*定义为：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     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*r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=r</a:t>
            </a:r>
            <a:r>
              <a:rPr lang="en-US" altLang="zh-CN" b="1" baseline="-25000" dirty="0">
                <a:ea typeface="华文楷体" pitchFamily="2" charset="-122"/>
              </a:rPr>
              <a:t>1</a:t>
            </a:r>
            <a:r>
              <a:rPr lang="en-US" altLang="zh-CN" b="1" dirty="0">
                <a:ea typeface="华文楷体" pitchFamily="2" charset="-122"/>
              </a:rPr>
              <a:t>+r</a:t>
            </a:r>
            <a:r>
              <a:rPr lang="en-US" altLang="zh-CN" b="1" baseline="-25000" dirty="0">
                <a:ea typeface="华文楷体" pitchFamily="2" charset="-122"/>
              </a:rPr>
              <a:t>2</a:t>
            </a:r>
            <a:r>
              <a:rPr lang="en-US" altLang="zh-CN" b="1" dirty="0">
                <a:ea typeface="华文楷体" pitchFamily="2" charset="-122"/>
              </a:rPr>
              <a:t>/2</a:t>
            </a:r>
            <a:endParaRPr lang="en-US" altLang="zh-CN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集合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zh-CN" altLang="en-US" b="1" dirty="0">
                <a:ea typeface="华文楷体" pitchFamily="2" charset="-122"/>
              </a:rPr>
              <a:t>关于*运算是否存在单位元、零元和幂等元？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8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2819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7.2.4 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半群</a:t>
            </a:r>
            <a:r>
              <a:rPr lang="zh-CN" altLang="en-US" b="1" dirty="0">
                <a:ea typeface="黑体" panose="02010609060101010101" pitchFamily="49" charset="-122"/>
              </a:rPr>
              <a:t> 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7.9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是一个非空集合，若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上存在一个二元运算*，适合结合律，即对于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中任意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均有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(a*b)*c=a*(b*c)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，则称代数结构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&lt;S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；*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是一个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半群</a:t>
            </a:r>
            <a:r>
              <a:rPr lang="en-US" altLang="zh-CN" b="1" dirty="0"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Semigroup)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。如果半群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&lt;S; *&gt;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含有关于运算*的单位元，则称之为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单元半群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或称为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独异点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Monoid)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。如果一个半群的运算又满足交换律，则叫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可换半群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r>
              <a:rPr lang="zh-CN" altLang="en-US" b="1" dirty="0">
                <a:ea typeface="黑体" panose="02010609060101010101" pitchFamily="49" charset="-122"/>
              </a:rPr>
              <a:t>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charRg st="1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是任一非空集合，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S=P(A)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，集合的并“∪”是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的一个二元运算，并且，对于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的任意子集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，有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(A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∪A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)∪A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=A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∪(A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∪A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，即“∪”是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的一个满足结合律的二元运算，故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关于“∪”作成一个半群，记为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；∪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&lt;P(A)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；∪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。另一方面，集合的交运算也是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的一个二元运算，并且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(A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∩A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)∩A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=A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∩(A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∩A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又有一个可结合的二元运算“∩”，它关于这个运算构成一个半群，记为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&lt;S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；∩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。容易判断，上述二代数结构均为单元半群。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charRg st="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Rectangle 2"/>
          <p:cNvSpPr>
            <a:spLocks noGrp="1"/>
          </p:cNvSpPr>
          <p:nvPr>
            <p:ph idx="1"/>
          </p:nvPr>
        </p:nvSpPr>
        <p:spPr>
          <a:xfrm>
            <a:off x="1281113" y="908050"/>
            <a:ext cx="8208962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7.11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在正整数集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上， 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1) 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普通数的加法是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的一个可结合的二元运算，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&lt;Z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+&gt;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构成一个可换半群。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2) 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普通数的乘法是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的一个可结合的二元运算，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&lt;Z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·&gt;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构成一个可换半群。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3) ο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表示如下运算法则：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aοb=a+b+ab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。由于对于任意正整数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aοb∈Z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，故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ο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上的一个二元运算，下面证明这个二元运算适合结合律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: </a:t>
            </a:r>
            <a:endParaRPr lang="en-US" altLang="zh-CN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事实上 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(aοb)οc=(a+b+ab)οc=(a+b+ab)+c+(a+b+ab)c</a:t>
            </a:r>
            <a:endParaRPr lang="en-US" altLang="zh-CN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                =a+b+c+ab+ac+bc+abc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而 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aο(bοc)=aο(b+c+bc)=a+(b+c+bc)+a(b+c+bc)</a:t>
            </a:r>
            <a:endParaRPr lang="en-US" altLang="zh-CN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            =a+b+c+ab+ac+bc+abc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     故有 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aο(bοc)=(aοb)οc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，即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&lt;Z</a:t>
            </a:r>
            <a:r>
              <a:rPr lang="en-US" altLang="zh-CN" sz="20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ο&gt;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</a:rPr>
              <a:t>是一个半群。</a:t>
            </a:r>
            <a:r>
              <a:rPr lang="zh-CN" altLang="en-US" sz="2000" b="1" dirty="0">
                <a:ea typeface="华文楷体" pitchFamily="2" charset="-122"/>
              </a:rPr>
              <a:t> </a:t>
            </a:r>
            <a:endParaRPr lang="zh-CN" altLang="en-US" sz="2000" b="1" dirty="0">
              <a:ea typeface="华文楷体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2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7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11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19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247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28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33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374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8" name="Rectangle 2"/>
          <p:cNvSpPr>
            <a:spLocks noGrp="1"/>
          </p:cNvSpPr>
          <p:nvPr>
            <p:ph idx="1"/>
          </p:nvPr>
        </p:nvSpPr>
        <p:spPr>
          <a:xfrm>
            <a:off x="1281113" y="908050"/>
            <a:ext cx="82089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类似地，可以判定某半群的任一子代数均为半群（称为该半群的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子半群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）。给出一个半群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的一个非空子集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，要验证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能否成为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的子半群，需验证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是个半群。即要求*是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的一个二元运算，且适合结合律。注意到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上的运算*是适合结合律的。故对于任意的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c∈S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，必有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a*(b*c)=(a*b)*c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成立。从而只要验证*是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的一个二元运算，即任意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b∈S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，都有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a*b∈S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即*对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封闭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r>
              <a:rPr lang="zh-CN" altLang="en-US" sz="2800" b="1" dirty="0">
                <a:ea typeface="华文楷体" pitchFamily="2" charset="-122"/>
              </a:rPr>
              <a:t>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2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此外，单元半群的子代数若含该半群的单位元，则该子代数必为一单元半群，即</a:t>
            </a:r>
            <a:r>
              <a:rPr lang="zh-CN" altLang="en-US" sz="2800" b="1" dirty="0">
                <a:solidFill>
                  <a:srgbClr val="FF3300"/>
                </a:solidFill>
                <a:ea typeface="华文楷体" pitchFamily="2" charset="-122"/>
              </a:rPr>
              <a:t>子单元半群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。例如，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集合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{e, a}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上运算*定义为：*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(e,e)=e,*(e,a)=*(a,e)=a,*(a,a)=e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 容易验证*满足结合律，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是单位元，所以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&lt;{e,a}; *&gt;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是单元半群，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&lt;{e}; *&gt;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是子单元半群，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&lt;{a}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也是一个单元半群，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为其单位元，因此，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&lt;{a}; *&gt;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&lt;{e,a}*&gt;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的子半群，但不是子单元半群。</a:t>
            </a:r>
            <a:r>
              <a:rPr lang="zh-CN" altLang="en-US" sz="2800" b="1" dirty="0">
                <a:ea typeface="华文楷体" pitchFamily="2" charset="-122"/>
              </a:rPr>
              <a:t>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charRg st="53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有限半群必有幂等元。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  设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&lt;S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是有限半群，需证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，有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a*a=a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对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，由运算封闭性，有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=b*b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S,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进一步利用可结合性可得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  又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有限，故存在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j&gt;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ｉ 使得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  从而有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j-i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现令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p=j-i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，则对任意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q≥i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时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有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q-i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q-i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q-i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j-i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q-i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又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p≥1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，则存在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q≥i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，且有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，使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q=kp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 从而有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*(b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)=…=b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*b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  令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S 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a*a=a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，即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a=b</a:t>
            </a:r>
            <a:r>
              <a:rPr lang="en-US" altLang="zh-CN" sz="24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kp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&lt;S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的幂等元。</a:t>
            </a:r>
            <a:r>
              <a:rPr lang="zh-CN" altLang="en-US" sz="2400" b="1" dirty="0">
                <a:ea typeface="黑体" panose="02010609060101010101" pitchFamily="49" charset="-122"/>
              </a:rPr>
              <a:t> 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2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5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13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15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18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235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266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charRg st="306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7.13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是一个非空有限集合，称为字母表，由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中有限个字母组成的有序集合（即字符串）称为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上的一个字，串中的字母个数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称为字长，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m=0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时，称为空字，即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为单位元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，记为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上的字的集合，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上的字符串的连接运算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定义为，任意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β∈Σ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β=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是一个代数结构。例如，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Σ={0,1,a,b},s=01aa0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就是一个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上的字，其长度为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，显然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是一个半群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且有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s=s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=s,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即为单位元，故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是一个独异点。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是在计算机科学形式语言与自动机理论最基本的结构。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的任一子集就称为语言。事实上，抽象地看，各种语言，特别是程序设计语言，其句子就是字母表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上的符号行，正确的句子就构成语言，即单位半群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&lt;Σ</a:t>
            </a:r>
            <a:r>
              <a:rPr lang="en-US" altLang="zh-CN" sz="2400" b="1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∗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的子集。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7.2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代数结构及其性质</a:t>
            </a:r>
            <a:endParaRPr lang="zh-CN" altLang="en-US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charRg st="159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Rectangle 2"/>
          <p:cNvSpPr>
            <a:spLocks noGrp="1"/>
          </p:cNvSpPr>
          <p:nvPr>
            <p:ph idx="1"/>
          </p:nvPr>
        </p:nvSpPr>
        <p:spPr>
          <a:xfrm>
            <a:off x="1281113" y="908050"/>
            <a:ext cx="82089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同态与同构的定义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endParaRPr lang="zh-CN" altLang="en-US" dirty="0"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请分析下面两个代数结构。</a:t>
            </a:r>
            <a:endParaRPr lang="zh-CN" altLang="en-US" sz="28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    代数结构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=&lt;{0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1}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=&lt;{H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M}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同构，其中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分别表示高电平，低电平，*表示阈门，它们的运算结果见下表。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  <p:graphicFrame>
        <p:nvGraphicFramePr>
          <p:cNvPr id="53252" name="表格 53251"/>
          <p:cNvGraphicFramePr/>
          <p:nvPr/>
        </p:nvGraphicFramePr>
        <p:xfrm>
          <a:off x="2976563" y="4292600"/>
          <a:ext cx="1760537" cy="1938338"/>
        </p:xfrm>
        <a:graphic>
          <a:graphicData uri="http://schemas.openxmlformats.org/drawingml/2006/table">
            <a:tbl>
              <a:tblPr/>
              <a:tblGrid>
                <a:gridCol w="588963"/>
                <a:gridCol w="614362"/>
                <a:gridCol w="557213"/>
              </a:tblGrid>
              <a:tr h="646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70" name="表格 53269"/>
          <p:cNvGraphicFramePr/>
          <p:nvPr/>
        </p:nvGraphicFramePr>
        <p:xfrm>
          <a:off x="6176963" y="4292600"/>
          <a:ext cx="1584325" cy="1938338"/>
        </p:xfrm>
        <a:graphic>
          <a:graphicData uri="http://schemas.openxmlformats.org/drawingml/2006/table">
            <a:tbl>
              <a:tblPr/>
              <a:tblGrid>
                <a:gridCol w="528638"/>
                <a:gridCol w="554037"/>
                <a:gridCol w="501650"/>
              </a:tblGrid>
              <a:tr h="646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en-US" altLang="zh-CN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charRg st="1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charRg st="3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Rectangle 2"/>
          <p:cNvSpPr>
            <a:spLocks noGrp="1"/>
          </p:cNvSpPr>
          <p:nvPr>
            <p:ph idx="1"/>
          </p:nvPr>
        </p:nvSpPr>
        <p:spPr>
          <a:xfrm>
            <a:off x="1524000" y="1268413"/>
            <a:ext cx="8108950" cy="52562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</a:t>
            </a:r>
            <a:r>
              <a:rPr lang="zh-CN" altLang="en-US" sz="3600" b="1" dirty="0">
                <a:solidFill>
                  <a:srgbClr val="FF3300"/>
                </a:solidFill>
                <a:ea typeface="华文楷体" pitchFamily="2" charset="-122"/>
              </a:rPr>
              <a:t>本章内容提要：</a:t>
            </a:r>
            <a:endParaRPr lang="zh-CN" altLang="en-US" sz="3600" b="1" dirty="0">
              <a:solidFill>
                <a:srgbClr val="FF3300"/>
              </a:solidFill>
              <a:ea typeface="华文楷体" pitchFamily="2" charset="-122"/>
            </a:endParaRPr>
          </a:p>
          <a:p>
            <a:pPr eaLnBrk="1" hangingPunct="1">
              <a:buNone/>
            </a:pPr>
            <a:endParaRPr lang="zh-CN" altLang="en-US" sz="1200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 </a:t>
            </a:r>
            <a:r>
              <a:rPr lang="en-US" altLang="zh-CN" b="1" dirty="0">
                <a:ea typeface="华文楷体" pitchFamily="2" charset="-122"/>
              </a:rPr>
              <a:t>1. </a:t>
            </a:r>
            <a:r>
              <a:rPr lang="zh-CN" altLang="en-US" b="1" dirty="0">
                <a:ea typeface="华文楷体" pitchFamily="2" charset="-122"/>
              </a:rPr>
              <a:t>抽象代数概述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 </a:t>
            </a:r>
            <a:r>
              <a:rPr lang="en-US" altLang="zh-CN" b="1" dirty="0">
                <a:ea typeface="华文楷体" pitchFamily="2" charset="-122"/>
              </a:rPr>
              <a:t>2. </a:t>
            </a:r>
            <a:r>
              <a:rPr lang="zh-CN" altLang="en-US" b="1" dirty="0">
                <a:ea typeface="华文楷体" pitchFamily="2" charset="-122"/>
              </a:rPr>
              <a:t>代数结构及其性质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 </a:t>
            </a:r>
            <a:r>
              <a:rPr lang="en-US" altLang="zh-CN" b="1" dirty="0">
                <a:ea typeface="华文楷体" pitchFamily="2" charset="-122"/>
              </a:rPr>
              <a:t>3. </a:t>
            </a:r>
            <a:r>
              <a:rPr lang="zh-CN" altLang="en-US" b="1" dirty="0">
                <a:ea typeface="华文楷体" pitchFamily="2" charset="-122"/>
              </a:rPr>
              <a:t>同态与同构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华文楷体" pitchFamily="2" charset="-122"/>
              </a:rPr>
              <a:t>     4. </a:t>
            </a:r>
            <a:r>
              <a:rPr lang="zh-CN" altLang="en-US" b="1" dirty="0">
                <a:ea typeface="华文楷体" pitchFamily="2" charset="-122"/>
              </a:rPr>
              <a:t>同余</a:t>
            </a:r>
            <a:endParaRPr lang="en-US" altLang="zh-CN" b="1" dirty="0">
              <a:ea typeface="华文楷体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title"/>
          </p:nvPr>
        </p:nvSpPr>
        <p:spPr>
          <a:xfrm>
            <a:off x="171291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3333CC"/>
                </a:solidFill>
                <a:ea typeface="隶书" pitchFamily="49" charset="-122"/>
              </a:rPr>
              <a:t>第</a:t>
            </a:r>
            <a:r>
              <a:rPr lang="en-US" altLang="zh-CN" dirty="0">
                <a:solidFill>
                  <a:srgbClr val="3333CC"/>
                </a:solidFill>
                <a:ea typeface="隶书" pitchFamily="49" charset="-122"/>
              </a:rPr>
              <a:t>7</a:t>
            </a:r>
            <a:r>
              <a:rPr lang="zh-CN" altLang="en-US" dirty="0">
                <a:solidFill>
                  <a:srgbClr val="3333CC"/>
                </a:solidFill>
                <a:ea typeface="隶书" pitchFamily="49" charset="-122"/>
              </a:rPr>
              <a:t>章 抽象代数</a:t>
            </a:r>
            <a:endParaRPr lang="zh-CN" altLang="en-US" dirty="0">
              <a:solidFill>
                <a:srgbClr val="3333CC"/>
              </a:solidFill>
              <a:ea typeface="隶书" pitchFamily="49" charset="-122"/>
            </a:endParaRP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810250" y="2500313"/>
            <a:ext cx="3898900" cy="2678113"/>
          </a:xfrm>
          <a:prstGeom prst="rect">
            <a:avLst/>
          </a:prstGeom>
          <a:solidFill>
            <a:srgbClr val="CCFFCC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重点：</a:t>
            </a:r>
            <a:endParaRPr kumimoji="0" lang="zh-CN" altLang="en-US" sz="2400" b="1" kern="1200" cap="none" spc="0" normalizeH="0" baseline="0" noProof="0" dirty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代数结构的判定与构造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代数结构关系：同态、同构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特殊关系：同余关系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难点：</a:t>
            </a:r>
            <a:endParaRPr kumimoji="0" lang="zh-CN" altLang="en-US" sz="2400" b="1" kern="1200" cap="none" spc="0" normalizeH="0" baseline="0" noProof="0" dirty="0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同余关系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charRg st="2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charRg st="4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charRg st="5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  <p:bldP spid="18227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208963" cy="576103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    通过观察，注意到这两个代数结构的</a:t>
            </a:r>
            <a:r>
              <a:rPr lang="zh-CN" altLang="en-US" sz="2400" b="1" dirty="0">
                <a:solidFill>
                  <a:srgbClr val="FF0000"/>
                </a:solidFill>
                <a:ea typeface="华文楷体" pitchFamily="2" charset="-122"/>
              </a:rPr>
              <a:t>载体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均为两个元素，均只有一个代数运算，且进一步观察，可以发现这两个代数结构之间存在一个映射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g:{0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1}→{M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H}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g(0)=M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g(1)=H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，此映射是双射。而且有：对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{0,1}, g(a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b)=g(a)*g(b)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，即在代数结构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中任意二元素在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中运算后再得到的值与将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中相应元素映射到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中后再于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中运算得到的值正好是在双射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下对应。这就是说，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a typeface="华文楷体" pitchFamily="2" charset="-122"/>
              </a:rPr>
              <a:t>除了元素的名称不同，运算的名称与定义形式不同，其他都是一样的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ea typeface="华文楷体" pitchFamily="2" charset="-122"/>
              </a:rPr>
              <a:t>即本质上是一样的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，可以用代数结构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来研究代数结构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或者反之。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华文楷体" pitchFamily="2" charset="-122"/>
              </a:rPr>
              <a:t>间的这种关系称为同构关系。</a:t>
            </a:r>
            <a:r>
              <a:rPr lang="zh-CN" altLang="en-US" sz="2400" b="1" dirty="0">
                <a:ea typeface="华文楷体" pitchFamily="2" charset="-122"/>
              </a:rPr>
              <a:t> </a:t>
            </a:r>
            <a:endParaRPr lang="zh-CN" altLang="en-US" sz="2400" b="1" dirty="0">
              <a:ea typeface="华文楷体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charRg st="0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208962" cy="59499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63A1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7.10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对于两代数结构设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=〈S; </a:t>
            </a:r>
            <a:r>
              <a:rPr lang="en-US" altLang="zh-CN" b="1" dirty="0">
                <a:ea typeface="华文楷体" pitchFamily="2" charset="-122"/>
              </a:rPr>
              <a:t>ο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, </a:t>
            </a:r>
            <a:r>
              <a:rPr lang="en-US" altLang="zh-CN" b="1" dirty="0">
                <a:ea typeface="华文楷体" pitchFamily="2" charset="-122"/>
              </a:rPr>
              <a:t>ο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,…,</a:t>
            </a:r>
            <a:r>
              <a:rPr lang="en-US" altLang="zh-CN" b="1" dirty="0">
                <a:ea typeface="华文楷体" pitchFamily="2" charset="-122"/>
              </a:rPr>
              <a:t>ο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〉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=〈S′; *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, *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,…,*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〉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，若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(1)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ea typeface="华文楷体" pitchFamily="2" charset="-122"/>
              </a:rPr>
              <a:t>同型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的代数结构，即二代数结构运算个数相同，对应的运算的元数也相同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; </a:t>
            </a:r>
            <a:endParaRPr lang="en-US" altLang="zh-CN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(2)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存在从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S′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的一个映射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f;</a:t>
            </a:r>
            <a:endParaRPr lang="en-US" altLang="zh-CN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(3)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在映射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下，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保持运算，即对于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中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k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元运算</a:t>
            </a:r>
            <a:r>
              <a:rPr lang="en-US" altLang="zh-CN" b="1" dirty="0">
                <a:ea typeface="华文楷体" pitchFamily="2" charset="-122"/>
              </a:rPr>
              <a:t>ο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(i=1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，若任意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2,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k</a:t>
            </a:r>
            <a:r>
              <a:rPr lang="en-US" altLang="zh-CN" sz="2800" b="1" baseline="-5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)∈A</a:t>
            </a:r>
            <a:r>
              <a:rPr lang="en-US" altLang="zh-CN" sz="2800" b="1" baseline="35000" dirty="0">
                <a:solidFill>
                  <a:srgbClr val="000000"/>
                </a:solidFill>
                <a:ea typeface="华文楷体" pitchFamily="2" charset="-122"/>
              </a:rPr>
              <a:t>k</a:t>
            </a:r>
            <a:r>
              <a:rPr lang="en-US" altLang="zh-CN" sz="1600" b="1" baseline="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，都有：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f(</a:t>
            </a:r>
            <a:r>
              <a:rPr lang="en-US" altLang="zh-CN" b="1" dirty="0">
                <a:ea typeface="华文楷体" pitchFamily="2" charset="-122"/>
              </a:rPr>
              <a:t>ο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k</a:t>
            </a:r>
            <a:r>
              <a:rPr lang="en-US" altLang="zh-CN" sz="2800" b="1" baseline="-5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))= *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(f(x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f(x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k</a:t>
            </a:r>
            <a:r>
              <a:rPr lang="en-US" altLang="zh-CN" sz="2800" b="1" baseline="-5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))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，*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中与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O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对应的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k</a:t>
            </a:r>
            <a:r>
              <a:rPr lang="en-US" altLang="zh-CN" sz="2800" b="1" baseline="-30000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元运算。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则称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的一个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同态映射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，简称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同态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, S′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下的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同态像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，并称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zh-CN" altLang="en-US" sz="2800" b="1" dirty="0">
                <a:solidFill>
                  <a:srgbClr val="F63A14"/>
                </a:solidFill>
                <a:ea typeface="华文楷体" pitchFamily="2" charset="-122"/>
              </a:rPr>
              <a:t>同态的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，记为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∽V</a:t>
            </a:r>
            <a:r>
              <a:rPr lang="en-US" altLang="zh-CN" sz="2800" b="1" baseline="-25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6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12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253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Rectangle 2"/>
          <p:cNvSpPr>
            <a:spLocks noGrp="1"/>
          </p:cNvSpPr>
          <p:nvPr>
            <p:ph idx="1"/>
          </p:nvPr>
        </p:nvSpPr>
        <p:spPr>
          <a:xfrm>
            <a:off x="1497013" y="908050"/>
            <a:ext cx="79930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       若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为满射（单射）映射，则称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的一个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满（单）同态映射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。若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为双射映射，则称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的一个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同构映射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，简称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同构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(Isomorphism), S′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下的同构像，并称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与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同构的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(Isomorphic)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，记为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a typeface="华文楷体" pitchFamily="2" charset="-122"/>
              </a:rPr>
              <a:t>≌V</a:t>
            </a:r>
            <a:r>
              <a:rPr lang="en-US" altLang="zh-CN" b="1" baseline="-30000" dirty="0">
                <a:solidFill>
                  <a:srgbClr val="000000"/>
                </a:solidFill>
                <a:ea typeface="华文楷体" pitchFamily="2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代数结构到自身的同态或同构映射，分别称为代数结构的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自同态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或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自同构映射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，简称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自同态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或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自同构</a:t>
            </a:r>
            <a:r>
              <a:rPr lang="zh-CN" altLang="en-US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r>
              <a:rPr lang="zh-CN" altLang="en-US" b="1" dirty="0">
                <a:ea typeface="华文楷体" pitchFamily="2" charset="-122"/>
              </a:rPr>
              <a:t> 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charRg st="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208963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7.14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代数结构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&lt;R</a:t>
            </a:r>
            <a:r>
              <a:rPr lang="en-US" altLang="zh-CN" sz="24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;  *&gt;,&lt;R; +&gt;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同构吗？*、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为一般的乘法、加法运算。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显然，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&lt;R</a:t>
            </a:r>
            <a:r>
              <a:rPr lang="en-US" altLang="zh-CN" sz="24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; *&gt;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&lt;R; +&gt;</a:t>
            </a: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为同型代数结构，下面证明二者之间存在双射关系且保持运算。</a:t>
            </a:r>
            <a:endParaRPr lang="zh-CN" altLang="en-US" sz="2400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i) </a:t>
            </a:r>
            <a:r>
              <a:rPr lang="zh-CN" altLang="en-US" sz="2400" b="1" dirty="0">
                <a:ea typeface="黑体" panose="02010609060101010101" pitchFamily="49" charset="-122"/>
              </a:rPr>
              <a:t>建立双射关系</a:t>
            </a:r>
            <a:r>
              <a:rPr lang="en-US" altLang="zh-CN" sz="2400" b="1" dirty="0"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ea typeface="黑体" panose="02010609060101010101" pitchFamily="49" charset="-122"/>
              </a:rPr>
              <a:t>：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     令</a:t>
            </a:r>
            <a:r>
              <a:rPr lang="en-US" altLang="zh-CN" sz="2400" b="1" dirty="0">
                <a:ea typeface="黑体" panose="02010609060101010101" pitchFamily="49" charset="-122"/>
              </a:rPr>
              <a:t>h: R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ea typeface="黑体" panose="02010609060101010101" pitchFamily="49" charset="-122"/>
              </a:rPr>
              <a:t>R, 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h(x)=lnx</a:t>
            </a:r>
            <a:r>
              <a:rPr lang="zh-CN" altLang="en-US" sz="2400" b="1" dirty="0">
                <a:ea typeface="黑体" panose="02010609060101010101" pitchFamily="49" charset="-122"/>
              </a:rPr>
              <a:t>，显然，</a:t>
            </a:r>
            <a:r>
              <a:rPr lang="en-US" altLang="zh-CN" sz="2400" b="1" dirty="0"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ea typeface="黑体" panose="02010609060101010101" pitchFamily="49" charset="-122"/>
              </a:rPr>
              <a:t>是映射且是单射，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ea typeface="黑体" panose="02010609060101010101" pitchFamily="49" charset="-122"/>
              </a:rPr>
              <a:t>y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ea typeface="黑体" panose="02010609060101010101" pitchFamily="49" charset="-122"/>
              </a:rPr>
              <a:t>R, 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ea typeface="黑体" panose="02010609060101010101" pitchFamily="49" charset="-122"/>
              </a:rPr>
              <a:t>x=e</a:t>
            </a:r>
            <a:r>
              <a:rPr lang="en-US" altLang="zh-CN" sz="2000" b="1" dirty="0">
                <a:ea typeface="黑体" panose="02010609060101010101" pitchFamily="49" charset="-122"/>
              </a:rPr>
              <a:t>y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</a:rPr>
              <a:t>使</a:t>
            </a:r>
            <a:r>
              <a:rPr lang="en-US" altLang="zh-CN" sz="2400" b="1" dirty="0">
                <a:ea typeface="黑体" panose="02010609060101010101" pitchFamily="49" charset="-122"/>
              </a:rPr>
              <a:t>y=lney=lnx=h(x) 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ea typeface="黑体" panose="02010609060101010101" pitchFamily="49" charset="-122"/>
              </a:rPr>
              <a:t>故</a:t>
            </a:r>
            <a:r>
              <a:rPr lang="en-US" altLang="zh-CN" sz="2400" b="1" dirty="0"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ea typeface="黑体" panose="02010609060101010101" pitchFamily="49" charset="-122"/>
              </a:rPr>
              <a:t>是满射，从而，</a:t>
            </a:r>
            <a:r>
              <a:rPr lang="en-US" altLang="zh-CN" sz="2400" b="1" dirty="0"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ea typeface="黑体" panose="02010609060101010101" pitchFamily="49" charset="-122"/>
              </a:rPr>
              <a:t>是从</a:t>
            </a:r>
            <a:r>
              <a:rPr lang="en-US" altLang="zh-CN" sz="2400" b="1" dirty="0"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ea typeface="黑体" panose="02010609060101010101" pitchFamily="49" charset="-122"/>
              </a:rPr>
              <a:t>R</a:t>
            </a:r>
            <a:r>
              <a:rPr lang="zh-CN" altLang="en-US" sz="2400" b="1" dirty="0">
                <a:ea typeface="黑体" panose="02010609060101010101" pitchFamily="49" charset="-122"/>
              </a:rPr>
              <a:t>的双射</a:t>
            </a:r>
            <a:endParaRPr lang="zh-CN" altLang="en-US" sz="24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ii) </a:t>
            </a:r>
            <a:r>
              <a:rPr lang="zh-CN" altLang="en-US" sz="2400" b="1" dirty="0">
                <a:ea typeface="黑体" panose="02010609060101010101" pitchFamily="49" charset="-122"/>
              </a:rPr>
              <a:t>证明</a:t>
            </a:r>
            <a:r>
              <a:rPr lang="en-US" altLang="zh-CN" sz="2400" b="1" dirty="0"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ea typeface="黑体" panose="02010609060101010101" pitchFamily="49" charset="-122"/>
              </a:rPr>
              <a:t>保持运算：对</a:t>
            </a:r>
            <a:r>
              <a:rPr lang="zh-CN" altLang="en-US" sz="2400" b="1" dirty="0"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ea typeface="黑体" panose="02010609060101010101" pitchFamily="49" charset="-122"/>
              </a:rPr>
              <a:t>a, b</a:t>
            </a:r>
            <a:r>
              <a:rPr lang="en-US" altLang="zh-CN" sz="2400" b="1" dirty="0"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ea typeface="黑体" panose="02010609060101010101" pitchFamily="49" charset="-122"/>
              </a:rPr>
              <a:t>,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   h(a*b)=ln</a:t>
            </a:r>
            <a:r>
              <a:rPr lang="zh-CN" altLang="en-US" sz="2400" b="1" dirty="0"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ea typeface="黑体" panose="02010609060101010101" pitchFamily="49" charset="-122"/>
              </a:rPr>
              <a:t>a*b</a:t>
            </a:r>
            <a:r>
              <a:rPr lang="zh-CN" altLang="en-US" sz="2400" b="1" dirty="0">
                <a:ea typeface="黑体" panose="02010609060101010101" pitchFamily="49" charset="-122"/>
              </a:rPr>
              <a:t>）</a:t>
            </a:r>
            <a:r>
              <a:rPr lang="en-US" altLang="zh-CN" sz="2400" b="1" dirty="0">
                <a:ea typeface="黑体" panose="02010609060101010101" pitchFamily="49" charset="-122"/>
              </a:rPr>
              <a:t>=lna+lnb=h(a)+h(b)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     综上，</a:t>
            </a:r>
            <a:r>
              <a:rPr lang="en-US" altLang="zh-CN" sz="2400" b="1" dirty="0">
                <a:ea typeface="黑体" panose="02010609060101010101" pitchFamily="49" charset="-122"/>
              </a:rPr>
              <a:t>&lt;R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ea typeface="黑体" panose="02010609060101010101" pitchFamily="49" charset="-122"/>
              </a:rPr>
              <a:t>,*&gt;</a:t>
            </a:r>
            <a:r>
              <a:rPr lang="zh-CN" altLang="en-US" sz="2400" b="1" dirty="0">
                <a:ea typeface="黑体" panose="02010609060101010101" pitchFamily="49" charset="-122"/>
              </a:rPr>
              <a:t>同构于</a:t>
            </a:r>
            <a:r>
              <a:rPr lang="en-US" altLang="zh-CN" sz="2400" b="1" dirty="0">
                <a:ea typeface="黑体" panose="02010609060101010101" pitchFamily="49" charset="-122"/>
              </a:rPr>
              <a:t>&lt;R,+&gt;</a:t>
            </a:r>
            <a:r>
              <a:rPr lang="zh-CN" altLang="en-US" sz="2400" b="1" dirty="0">
                <a:ea typeface="黑体" panose="02010609060101010101" pitchFamily="49" charset="-122"/>
              </a:rPr>
              <a:t>。  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5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10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12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16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19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22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251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charRg st="2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7.15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代数结构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&lt;∑</a:t>
            </a:r>
            <a:r>
              <a:rPr lang="en-US" altLang="zh-CN" sz="28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; ·&gt;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&lt;N;+&gt;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是同态关系，其中运算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表示字符串的连接，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为一般的加法运算。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这是因为存在一个映射：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f(s)=|s|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为由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∑</a:t>
            </a:r>
            <a:r>
              <a:rPr lang="zh-CN" altLang="en-US" sz="28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*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中元素所组成的串，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|s|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为串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的长度。此映射是多一对应的，且对任意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∑</a:t>
            </a:r>
            <a:r>
              <a:rPr lang="en-US" altLang="zh-CN" sz="28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显然有：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        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·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)=|s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·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|=| 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|+| 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|=f(s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)+f(s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 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所以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&lt;∑</a:t>
            </a:r>
            <a:r>
              <a:rPr lang="en-US" altLang="zh-CN" sz="2800" b="1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*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; ·&gt;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&lt;N; +&gt;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同态，并且还是满同态。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charRg st="5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charRg st="14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charRg st="199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Rectangle 2"/>
          <p:cNvSpPr>
            <a:spLocks noGrp="1"/>
          </p:cNvSpPr>
          <p:nvPr>
            <p:ph idx="1"/>
          </p:nvPr>
        </p:nvSpPr>
        <p:spPr>
          <a:xfrm>
            <a:off x="1497013" y="908050"/>
            <a:ext cx="79930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7.16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; *&gt;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&lt;E; *&gt;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是代数结构，其中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为正整数集，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为正偶数集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，*分别为一般的乘法运算，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上的映射，对任意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x∈Z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h(x)=2x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。试证明：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&lt;Z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*&gt;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&lt;E; *&gt;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的同构映射，并证明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&lt;Z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*&gt;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&lt;E; *&gt;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不同构。</a:t>
            </a:r>
            <a:r>
              <a:rPr lang="zh-CN" altLang="en-US" sz="2800" b="1" dirty="0">
                <a:ea typeface="黑体" panose="02010609060101010101" pitchFamily="49" charset="-122"/>
              </a:rPr>
              <a:t>  </a:t>
            </a:r>
            <a:endParaRPr lang="zh-CN" altLang="en-US" sz="2800" b="1" dirty="0"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显然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的双射，对任意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∈Z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，有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h(x*y)=2xy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，但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h(x)*h(y)=4xy, 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显然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h(x*y)≠h(x)*h(y)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。故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不是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&lt;Z</a:t>
            </a:r>
            <a:r>
              <a:rPr lang="en-US" altLang="zh-CN" sz="2800" b="1" baseline="-30000" dirty="0">
                <a:solidFill>
                  <a:srgbClr val="000000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; *&gt;</a:t>
            </a:r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&lt;E; *&gt;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的同构映射。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char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charRg st="13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        h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不是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&lt;Z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; *&gt;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&lt;E; *&gt;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的同构还不能说明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&lt;Z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; *&gt;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&lt;E; *&gt;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就一定不同构，因为，同构定义中只要求“保持运算”的映射存在，但未要求所有双射都是“保持运算”的，因此，必须证明这种“保持运算”的双射不存在，才能说明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&lt;Z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; *&gt;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&lt;E; *&gt;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不同构。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    假设</a:t>
            </a:r>
            <a:r>
              <a:rPr lang="zh-CN" altLang="en-US" sz="2400" b="1" dirty="0">
                <a:solidFill>
                  <a:srgbClr val="FF0000"/>
                </a:solidFill>
                <a:ea typeface="华文楷体" pitchFamily="2" charset="-122"/>
              </a:rPr>
              <a:t>存在一个这样的双射</a:t>
            </a:r>
            <a:r>
              <a:rPr lang="en-US" altLang="zh-CN" sz="2400" b="1" dirty="0">
                <a:solidFill>
                  <a:srgbClr val="FF0000"/>
                </a:solidFill>
                <a:ea typeface="华文楷体" pitchFamily="2" charset="-122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，则对于任意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itchFamily="2" charset="-122"/>
              </a:rPr>
              <a:t>y∈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Z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，满足同态方程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        f(x*y)=f(x)*f(y)</a:t>
            </a:r>
            <a:endParaRPr lang="en-US" altLang="zh-CN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    令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x=1, 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则有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f(y)=f(1)*f(y)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    注意到，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，故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f(y)≠0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，从而必有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f(1)=1,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但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，矛盾。</a:t>
            </a:r>
            <a:endParaRPr lang="zh-CN" altLang="en-US" sz="24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        因此，满足同态方程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到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的双射并不存在，从而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&lt;Z</a:t>
            </a:r>
            <a:r>
              <a:rPr lang="en-US" altLang="zh-CN" sz="2400" b="1" baseline="-30000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; *&gt;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ea typeface="华文楷体" pitchFamily="2" charset="-122"/>
              </a:rPr>
              <a:t>&lt;E; *&gt;</a:t>
            </a:r>
            <a:r>
              <a:rPr lang="zh-CN" altLang="en-US" sz="2400" b="1" dirty="0">
                <a:solidFill>
                  <a:srgbClr val="000000"/>
                </a:solidFill>
                <a:ea typeface="华文楷体" pitchFamily="2" charset="-122"/>
              </a:rPr>
              <a:t>不同构。</a:t>
            </a:r>
            <a:r>
              <a:rPr lang="zh-CN" altLang="en-US" sz="2400" b="1" dirty="0">
                <a:ea typeface="华文楷体" pitchFamily="2" charset="-122"/>
              </a:rPr>
              <a:t> </a:t>
            </a:r>
            <a:endParaRPr lang="zh-CN" altLang="en-US" sz="2400" b="1" dirty="0">
              <a:ea typeface="华文楷体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charRg st="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charRg st="14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charRg st="18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charRg st="205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charRg st="237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charRg st="281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2"/>
          <p:cNvSpPr>
            <a:spLocks noGrp="1"/>
          </p:cNvSpPr>
          <p:nvPr>
            <p:ph idx="1"/>
          </p:nvPr>
        </p:nvSpPr>
        <p:spPr>
          <a:xfrm>
            <a:off x="1639888" y="1052513"/>
            <a:ext cx="7850187" cy="5545137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b="1" dirty="0">
                <a:ea typeface="华文楷体" pitchFamily="2" charset="-122"/>
              </a:rPr>
              <a:t>这样，利用同态</a:t>
            </a:r>
            <a:r>
              <a:rPr lang="en-US" altLang="zh-CN" b="1" dirty="0">
                <a:ea typeface="华文楷体" pitchFamily="2" charset="-122"/>
              </a:rPr>
              <a:t>/</a:t>
            </a:r>
            <a:r>
              <a:rPr lang="zh-CN" altLang="en-US" b="1" dirty="0">
                <a:ea typeface="华文楷体" pitchFamily="2" charset="-122"/>
              </a:rPr>
              <a:t>同构关系，可以</a:t>
            </a:r>
            <a:r>
              <a:rPr lang="zh-CN" altLang="en-US" b="1" dirty="0">
                <a:solidFill>
                  <a:srgbClr val="FF3300"/>
                </a:solidFill>
                <a:ea typeface="华文楷体" pitchFamily="2" charset="-122"/>
              </a:rPr>
              <a:t>转移运算</a:t>
            </a:r>
            <a:r>
              <a:rPr lang="zh-CN" altLang="en-US" b="1" dirty="0">
                <a:ea typeface="华文楷体" pitchFamily="2" charset="-122"/>
              </a:rPr>
              <a:t>，复杂的代数系统可以压缩为另一简单的代数系统。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160838" y="3429000"/>
            <a:ext cx="3005137" cy="1871663"/>
            <a:chOff x="3673" y="709"/>
            <a:chExt cx="1747" cy="907"/>
          </a:xfrm>
        </p:grpSpPr>
        <p:grpSp>
          <p:nvGrpSpPr>
            <p:cNvPr id="61445" name="Group 5"/>
            <p:cNvGrpSpPr/>
            <p:nvPr/>
          </p:nvGrpSpPr>
          <p:grpSpPr>
            <a:xfrm>
              <a:off x="3673" y="709"/>
              <a:ext cx="1747" cy="862"/>
              <a:chOff x="1020" y="2931"/>
              <a:chExt cx="2087" cy="862"/>
            </a:xfrm>
          </p:grpSpPr>
          <p:sp>
            <p:nvSpPr>
              <p:cNvPr id="61447" name="Oval 6"/>
              <p:cNvSpPr/>
              <p:nvPr/>
            </p:nvSpPr>
            <p:spPr>
              <a:xfrm>
                <a:off x="1020" y="2931"/>
                <a:ext cx="499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48" name="Oval 7"/>
              <p:cNvSpPr/>
              <p:nvPr/>
            </p:nvSpPr>
            <p:spPr>
              <a:xfrm>
                <a:off x="2562" y="2931"/>
                <a:ext cx="545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49" name="Line 8"/>
              <p:cNvSpPr/>
              <p:nvPr/>
            </p:nvSpPr>
            <p:spPr>
              <a:xfrm>
                <a:off x="1519" y="3022"/>
                <a:ext cx="104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0" name="Oval 9"/>
              <p:cNvSpPr/>
              <p:nvPr/>
            </p:nvSpPr>
            <p:spPr>
              <a:xfrm>
                <a:off x="1020" y="3566"/>
                <a:ext cx="499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51" name="Oval 10"/>
              <p:cNvSpPr/>
              <p:nvPr/>
            </p:nvSpPr>
            <p:spPr>
              <a:xfrm>
                <a:off x="2562" y="3566"/>
                <a:ext cx="545" cy="227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52" name="Line 11"/>
              <p:cNvSpPr/>
              <p:nvPr/>
            </p:nvSpPr>
            <p:spPr>
              <a:xfrm>
                <a:off x="1519" y="3657"/>
                <a:ext cx="104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3" name="Line 12"/>
              <p:cNvSpPr/>
              <p:nvPr/>
            </p:nvSpPr>
            <p:spPr>
              <a:xfrm>
                <a:off x="1292" y="3158"/>
                <a:ext cx="0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4" name="Line 13"/>
              <p:cNvSpPr/>
              <p:nvPr/>
            </p:nvSpPr>
            <p:spPr>
              <a:xfrm>
                <a:off x="2835" y="3158"/>
                <a:ext cx="0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5" name="Rectangle 14"/>
              <p:cNvSpPr/>
              <p:nvPr/>
            </p:nvSpPr>
            <p:spPr>
              <a:xfrm>
                <a:off x="1111" y="3294"/>
                <a:ext cx="136" cy="1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56" name="Rectangle 15"/>
              <p:cNvSpPr/>
              <p:nvPr/>
            </p:nvSpPr>
            <p:spPr>
              <a:xfrm>
                <a:off x="2880" y="3294"/>
                <a:ext cx="136" cy="1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57" name="Rectangle 16"/>
              <p:cNvSpPr/>
              <p:nvPr/>
            </p:nvSpPr>
            <p:spPr>
              <a:xfrm>
                <a:off x="1973" y="3067"/>
                <a:ext cx="136" cy="1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rPr>
                  <a:t>*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46" name="Rectangle 17"/>
            <p:cNvSpPr/>
            <p:nvPr/>
          </p:nvSpPr>
          <p:spPr>
            <a:xfrm>
              <a:off x="4513" y="1480"/>
              <a:ext cx="136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7771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A={a,b,c}</a:t>
            </a:r>
            <a:r>
              <a:rPr lang="zh-CN" altLang="en-US" b="1" dirty="0">
                <a:ea typeface="华文楷体" pitchFamily="2" charset="-122"/>
              </a:rPr>
              <a:t>，试问代数系统</a:t>
            </a:r>
            <a:r>
              <a:rPr lang="en-US" altLang="zh-CN" b="1" dirty="0">
                <a:ea typeface="华文楷体" pitchFamily="2" charset="-122"/>
              </a:rPr>
              <a:t>&lt;{</a:t>
            </a:r>
            <a:r>
              <a:rPr lang="en-US" altLang="zh-CN" b="1" dirty="0">
                <a:ea typeface="华文楷体" pitchFamily="2" charset="-122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ea typeface="华文楷体" pitchFamily="2" charset="-122"/>
              </a:rPr>
              <a:t>,A};∪,∩&gt;</a:t>
            </a:r>
            <a:r>
              <a:rPr lang="zh-CN" altLang="en-US" b="1" dirty="0">
                <a:ea typeface="华文楷体" pitchFamily="2" charset="-122"/>
              </a:rPr>
              <a:t>和</a:t>
            </a:r>
            <a:r>
              <a:rPr lang="en-US" altLang="zh-CN" b="1" dirty="0">
                <a:ea typeface="华文楷体" pitchFamily="2" charset="-122"/>
              </a:rPr>
              <a:t>&lt;{{a,b},A};∪,∩&gt;</a:t>
            </a:r>
            <a:r>
              <a:rPr lang="zh-CN" altLang="en-US" b="1" dirty="0">
                <a:ea typeface="华文楷体" pitchFamily="2" charset="-122"/>
              </a:rPr>
              <a:t>是否同构？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8501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V=&lt;R</a:t>
            </a:r>
            <a:r>
              <a:rPr lang="en-US" altLang="zh-CN" b="1" baseline="30000" dirty="0">
                <a:ea typeface="华文楷体" pitchFamily="2" charset="-122"/>
              </a:rPr>
              <a:t>*</a:t>
            </a:r>
            <a:r>
              <a:rPr lang="en-US" altLang="zh-CN" b="1" dirty="0">
                <a:ea typeface="华文楷体" pitchFamily="2" charset="-122"/>
              </a:rPr>
              <a:t>;·&gt;</a:t>
            </a:r>
            <a:r>
              <a:rPr lang="zh-CN" altLang="en-US" b="1" dirty="0">
                <a:ea typeface="华文楷体" pitchFamily="2" charset="-122"/>
              </a:rPr>
              <a:t>，其中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en-US" altLang="zh-CN" b="1" baseline="30000" dirty="0">
                <a:ea typeface="华文楷体" pitchFamily="2" charset="-122"/>
              </a:rPr>
              <a:t>*</a:t>
            </a:r>
            <a:r>
              <a:rPr lang="zh-CN" altLang="en-US" b="1" dirty="0">
                <a:ea typeface="华文楷体" pitchFamily="2" charset="-122"/>
              </a:rPr>
              <a:t>表示非零实数集，</a:t>
            </a:r>
            <a:r>
              <a:rPr lang="en-US" altLang="zh-CN" b="1" dirty="0">
                <a:ea typeface="华文楷体" pitchFamily="2" charset="-122"/>
              </a:rPr>
              <a:t>·</a:t>
            </a:r>
            <a:r>
              <a:rPr lang="zh-CN" altLang="en-US" b="1" dirty="0">
                <a:ea typeface="华文楷体" pitchFamily="2" charset="-122"/>
              </a:rPr>
              <a:t>表示通常数的乘法运算，试问下列两个函数是否由</a:t>
            </a:r>
            <a:r>
              <a:rPr lang="en-US" altLang="zh-CN" b="1" dirty="0">
                <a:ea typeface="华文楷体" pitchFamily="2" charset="-122"/>
              </a:rPr>
              <a:t>V</a:t>
            </a:r>
            <a:r>
              <a:rPr lang="zh-CN" altLang="en-US" b="1" dirty="0">
                <a:ea typeface="华文楷体" pitchFamily="2" charset="-122"/>
              </a:rPr>
              <a:t>到</a:t>
            </a:r>
            <a:r>
              <a:rPr lang="en-US" altLang="zh-CN" b="1" dirty="0">
                <a:ea typeface="华文楷体" pitchFamily="2" charset="-122"/>
              </a:rPr>
              <a:t>V</a:t>
            </a:r>
            <a:r>
              <a:rPr lang="zh-CN" altLang="en-US" b="1" dirty="0">
                <a:ea typeface="华文楷体" pitchFamily="2" charset="-122"/>
              </a:rPr>
              <a:t>的满同态？</a:t>
            </a:r>
            <a:endParaRPr lang="zh-CN" altLang="en-US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1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h(x)=x</a:t>
            </a:r>
            <a:r>
              <a:rPr lang="en-US" altLang="zh-CN" b="1" baseline="30000" dirty="0">
                <a:ea typeface="华文楷体" pitchFamily="2" charset="-122"/>
              </a:rPr>
              <a:t>2</a:t>
            </a:r>
            <a:endParaRPr lang="en-US" altLang="zh-CN" b="1" baseline="30000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（</a:t>
            </a:r>
            <a:r>
              <a:rPr lang="en-US" altLang="zh-CN" b="1" dirty="0">
                <a:ea typeface="华文楷体" pitchFamily="2" charset="-122"/>
              </a:rPr>
              <a:t>2</a:t>
            </a:r>
            <a:r>
              <a:rPr lang="zh-CN" altLang="en-US" b="1" dirty="0">
                <a:ea typeface="华文楷体" pitchFamily="2" charset="-122"/>
              </a:rPr>
              <a:t>）</a:t>
            </a:r>
            <a:r>
              <a:rPr lang="en-US" altLang="zh-CN" b="1" dirty="0">
                <a:ea typeface="华文楷体" pitchFamily="2" charset="-122"/>
              </a:rPr>
              <a:t>g(x)=1/x</a:t>
            </a:r>
            <a:endParaRPr lang="en-US" altLang="zh-CN" b="1" dirty="0">
              <a:ea typeface="华文楷体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7.3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同态与同构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Rectangle 2"/>
          <p:cNvSpPr>
            <a:spLocks noGrp="1"/>
          </p:cNvSpPr>
          <p:nvPr>
            <p:ph idx="1"/>
          </p:nvPr>
        </p:nvSpPr>
        <p:spPr>
          <a:xfrm>
            <a:off x="1352550" y="981075"/>
            <a:ext cx="8137525" cy="561657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     抽象代数的创始人是两位英年早逝的青年数学家，阿贝尔与伽罗瓦。阿贝尔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是挪威青年数学家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乡村牧师之子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幼年丧父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家贫。多独创性成果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但大都未受重视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贫病而逝。去逝后</a:t>
            </a:r>
            <a:r>
              <a:rPr lang="en-US" altLang="zh-CN" sz="2800" b="1" dirty="0">
                <a:ea typeface="华文楷体" pitchFamily="2" charset="-122"/>
              </a:rPr>
              <a:t>3</a:t>
            </a:r>
            <a:r>
              <a:rPr lang="zh-CN" altLang="en-US" sz="2800" b="1" dirty="0">
                <a:ea typeface="华文楷体" pitchFamily="2" charset="-122"/>
              </a:rPr>
              <a:t>天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柏林大学寄来教授聘书</a:t>
            </a:r>
            <a:r>
              <a:rPr lang="en-US" altLang="zh-CN" sz="2800" b="1" dirty="0">
                <a:ea typeface="华文楷体" pitchFamily="2" charset="-122"/>
              </a:rPr>
              <a:t>, </a:t>
            </a:r>
            <a:r>
              <a:rPr lang="zh-CN" altLang="en-US" sz="2800" b="1" dirty="0">
                <a:ea typeface="华文楷体" pitchFamily="2" charset="-122"/>
              </a:rPr>
              <a:t>让后人叹息！后人曾评价说：“他工作不是为自己，而是为他热爱的科学”。</a:t>
            </a:r>
            <a:r>
              <a:rPr lang="en-US" altLang="zh-CN" sz="2800" b="1" dirty="0">
                <a:ea typeface="华文楷体" pitchFamily="2" charset="-122"/>
              </a:rPr>
              <a:t>2001</a:t>
            </a:r>
            <a:r>
              <a:rPr lang="zh-CN" altLang="en-US" sz="2800" b="1" dirty="0">
                <a:ea typeface="华文楷体" pitchFamily="2" charset="-122"/>
              </a:rPr>
              <a:t>，在阿贝尔诞生</a:t>
            </a:r>
            <a:r>
              <a:rPr lang="en-US" altLang="zh-CN" sz="2800" b="1" dirty="0">
                <a:ea typeface="华文楷体" pitchFamily="2" charset="-122"/>
              </a:rPr>
              <a:t>200</a:t>
            </a:r>
            <a:r>
              <a:rPr lang="zh-CN" altLang="en-US" sz="2800" b="1" dirty="0">
                <a:ea typeface="华文楷体" pitchFamily="2" charset="-122"/>
              </a:rPr>
              <a:t>周年之际，挪威王国政府宣布，设立面向国际的“阿贝尔数学奖”。</a:t>
            </a:r>
            <a:r>
              <a:rPr lang="zh-CN" altLang="en-US" sz="2800" dirty="0">
                <a:ea typeface="华文楷体" pitchFamily="2" charset="-122"/>
              </a:rPr>
              <a:t> </a:t>
            </a:r>
            <a:endParaRPr lang="zh-CN" altLang="en-US" sz="2800" dirty="0">
              <a:ea typeface="华文楷体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7.1</a:t>
            </a:r>
            <a:r>
              <a:rPr lang="zh-CN" altLang="en-US" sz="4400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抽象代数概述</a:t>
            </a:r>
            <a:endParaRPr lang="zh-CN" altLang="en-US" sz="4400" i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charRg st="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Rectangle 2"/>
          <p:cNvSpPr>
            <a:spLocks noGrp="1"/>
          </p:cNvSpPr>
          <p:nvPr>
            <p:ph idx="1"/>
          </p:nvPr>
        </p:nvSpPr>
        <p:spPr>
          <a:xfrm>
            <a:off x="1497013" y="908050"/>
            <a:ext cx="7993062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7.11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为代数结构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V=&lt;S; *&gt;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（*为二元运算）的载体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上的等价关系，对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，如果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aRb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cRd 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有 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a*cRb*d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，则称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关于二元运算*的同余关系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(Congruence)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，也称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对于运算*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满足代换性质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。如果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上有多个运算，则当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上多个运算都满足代换性质时，称</a:t>
            </a:r>
            <a:r>
              <a:rPr lang="en-US" altLang="zh-CN" b="1" dirty="0">
                <a:solidFill>
                  <a:srgbClr val="0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为</a:t>
            </a:r>
            <a:r>
              <a:rPr lang="en-US" altLang="zh-CN" b="1" dirty="0">
                <a:solidFill>
                  <a:srgbClr val="FF3300"/>
                </a:solidFill>
                <a:ea typeface="黑体" panose="02010609060101010101" pitchFamily="49" charset="-122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上的同余关系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r>
              <a:rPr lang="zh-CN" altLang="en-US" b="1" dirty="0">
                <a:ea typeface="黑体" panose="02010609060101010101" pitchFamily="49" charset="-122"/>
              </a:rPr>
              <a:t> 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7.4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066087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7.20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下面所讨论的代数结构中，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为整数集，*为一般乘运算，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为一般加运算。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1) &lt;Z; *&gt;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上恒等关系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是同余关系；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2) &lt;Z; +&gt;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上等价关系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R={(x, y)||x|=|y|, x,y∈I}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对运算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+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不满足代换性质，如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&lt;1,-1&gt;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R,&lt;2,2&gt;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但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&lt;1+2,-1+2&gt;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不是同余关系；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3) &lt;Z; +&gt;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上等价关系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R={(x, y)|x/y=2</a:t>
            </a:r>
            <a:r>
              <a:rPr lang="en-US" altLang="zh-CN" sz="2800" b="1" baseline="30000" dirty="0">
                <a:solidFill>
                  <a:srgbClr val="000000"/>
                </a:solidFill>
                <a:ea typeface="华文楷体" pitchFamily="2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, m∈I}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不是同余关系。</a:t>
            </a:r>
            <a:r>
              <a:rPr lang="zh-CN" altLang="en-US" sz="2800" b="1" dirty="0">
                <a:ea typeface="华文楷体" pitchFamily="2" charset="-122"/>
              </a:rPr>
              <a:t>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7.4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</a:t>
            </a:r>
            <a:endParaRPr lang="en-US" altLang="zh-CN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charRg st="6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charRg st="16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Rectangle 2"/>
          <p:cNvSpPr>
            <a:spLocks noGrp="1"/>
          </p:cNvSpPr>
          <p:nvPr>
            <p:ph idx="1"/>
          </p:nvPr>
        </p:nvSpPr>
        <p:spPr>
          <a:xfrm>
            <a:off x="1639888" y="908050"/>
            <a:ext cx="7850187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   </a:t>
            </a:r>
            <a:r>
              <a:rPr lang="zh-CN" altLang="en-US" sz="2800" b="1" dirty="0">
                <a:ea typeface="华文楷体" pitchFamily="2" charset="-122"/>
              </a:rPr>
              <a:t>类似于集合论中等价关系及其相应的划分，同余关系所得到的等价类称为同余类，同余类的集合称为可允许划分。这里可允许含义可以理解为，任意同余类运算得到的结果仍然为某同余类的子集。</a:t>
            </a:r>
            <a:endParaRPr lang="zh-CN" altLang="en-US" sz="2800" b="1" dirty="0">
              <a:ea typeface="华文楷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     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7.4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</a:t>
            </a:r>
            <a:endParaRPr lang="en-US" altLang="zh-CN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charRg st="9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2" name="Rectangle 2"/>
          <p:cNvSpPr>
            <a:spLocks noGrp="1"/>
          </p:cNvSpPr>
          <p:nvPr>
            <p:ph idx="1"/>
          </p:nvPr>
        </p:nvSpPr>
        <p:spPr>
          <a:xfrm>
            <a:off x="1423988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b="1" dirty="0">
                <a:ea typeface="华文楷体" pitchFamily="2" charset="-122"/>
              </a:rPr>
              <a:t> </a:t>
            </a:r>
            <a:r>
              <a:rPr lang="zh-CN" altLang="en-US" b="1" dirty="0">
                <a:ea typeface="华文楷体" pitchFamily="2" charset="-122"/>
              </a:rPr>
              <a:t>设代数系统</a:t>
            </a:r>
            <a:r>
              <a:rPr lang="en-US" altLang="zh-CN" b="1" dirty="0">
                <a:ea typeface="华文楷体" pitchFamily="2" charset="-122"/>
              </a:rPr>
              <a:t>V=&lt;I; </a:t>
            </a:r>
            <a:r>
              <a:rPr lang="zh-CN" altLang="en-US" b="1" dirty="0">
                <a:ea typeface="华文楷体" pitchFamily="2" charset="-122"/>
              </a:rPr>
              <a:t>～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，～表示求相反数的运算，定义</a:t>
            </a:r>
            <a:r>
              <a:rPr lang="en-US" altLang="zh-CN" b="1" dirty="0">
                <a:ea typeface="华文楷体" pitchFamily="2" charset="-122"/>
              </a:rPr>
              <a:t>I</a:t>
            </a:r>
            <a:r>
              <a:rPr lang="zh-CN" altLang="en-US" b="1" dirty="0">
                <a:ea typeface="华文楷体" pitchFamily="2" charset="-122"/>
              </a:rPr>
              <a:t>上的二元关系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zh-CN" altLang="en-US" b="1" dirty="0">
                <a:ea typeface="华文楷体" pitchFamily="2" charset="-122"/>
              </a:rPr>
              <a:t>：对于任意</a:t>
            </a:r>
            <a:r>
              <a:rPr lang="en-US" altLang="zh-CN" b="1" dirty="0">
                <a:ea typeface="华文楷体" pitchFamily="2" charset="-122"/>
              </a:rPr>
              <a:t>x,y∈I</a:t>
            </a:r>
            <a:r>
              <a:rPr lang="zh-CN" altLang="en-US" b="1" dirty="0">
                <a:ea typeface="华文楷体" pitchFamily="2" charset="-122"/>
              </a:rPr>
              <a:t>，当且仅当</a:t>
            </a:r>
            <a:r>
              <a:rPr lang="en-US" altLang="zh-CN" b="1" dirty="0">
                <a:ea typeface="华文楷体" pitchFamily="2" charset="-122"/>
              </a:rPr>
              <a:t>x&lt;0,y&lt;0</a:t>
            </a:r>
            <a:r>
              <a:rPr lang="zh-CN" altLang="en-US" b="1" dirty="0">
                <a:ea typeface="华文楷体" pitchFamily="2" charset="-122"/>
              </a:rPr>
              <a:t>或</a:t>
            </a:r>
            <a:r>
              <a:rPr lang="en-US" altLang="zh-CN" b="1" dirty="0">
                <a:ea typeface="华文楷体" pitchFamily="2" charset="-122"/>
              </a:rPr>
              <a:t>x</a:t>
            </a:r>
            <a:r>
              <a:rPr lang="en-US" altLang="en-US" b="1" dirty="0"/>
              <a:t>≥</a:t>
            </a:r>
            <a:r>
              <a:rPr lang="en-US" altLang="zh-CN" b="1" dirty="0">
                <a:ea typeface="华文楷体" pitchFamily="2" charset="-122"/>
              </a:rPr>
              <a:t>0,y</a:t>
            </a:r>
            <a:r>
              <a:rPr lang="en-US" altLang="en-US" b="1" dirty="0"/>
              <a:t>≥</a:t>
            </a:r>
            <a:r>
              <a:rPr lang="en-US" altLang="zh-CN" b="1" dirty="0">
                <a:ea typeface="华文楷体" pitchFamily="2" charset="-122"/>
              </a:rPr>
              <a:t>0</a:t>
            </a:r>
            <a:r>
              <a:rPr lang="zh-CN" altLang="en-US" b="1" dirty="0">
                <a:ea typeface="华文楷体" pitchFamily="2" charset="-122"/>
              </a:rPr>
              <a:t>时，</a:t>
            </a:r>
            <a:r>
              <a:rPr lang="en-US" altLang="zh-CN" b="1" dirty="0">
                <a:ea typeface="华文楷体" pitchFamily="2" charset="-122"/>
              </a:rPr>
              <a:t>(x,y)∈R</a:t>
            </a:r>
            <a:r>
              <a:rPr lang="zh-CN" altLang="en-US" b="1" dirty="0">
                <a:ea typeface="华文楷体" pitchFamily="2" charset="-122"/>
              </a:rPr>
              <a:t>。试问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zh-CN" altLang="en-US" b="1" dirty="0">
                <a:ea typeface="华文楷体" pitchFamily="2" charset="-122"/>
              </a:rPr>
              <a:t>是否为</a:t>
            </a:r>
            <a:r>
              <a:rPr lang="en-US" altLang="zh-CN" b="1" dirty="0">
                <a:ea typeface="华文楷体" pitchFamily="2" charset="-122"/>
              </a:rPr>
              <a:t>I</a:t>
            </a:r>
            <a:r>
              <a:rPr lang="zh-CN" altLang="en-US" b="1" dirty="0">
                <a:ea typeface="华文楷体" pitchFamily="2" charset="-122"/>
              </a:rPr>
              <a:t>上的等价关系？若是等价关系，</a:t>
            </a:r>
            <a:r>
              <a:rPr lang="en-US" altLang="zh-CN" b="1" dirty="0">
                <a:ea typeface="华文楷体" pitchFamily="2" charset="-122"/>
              </a:rPr>
              <a:t>R</a:t>
            </a:r>
            <a:r>
              <a:rPr lang="zh-CN" altLang="en-US" b="1" dirty="0">
                <a:ea typeface="华文楷体" pitchFamily="2" charset="-122"/>
              </a:rPr>
              <a:t>是否为</a:t>
            </a:r>
            <a:r>
              <a:rPr lang="en-US" altLang="zh-CN" b="1" dirty="0">
                <a:ea typeface="华文楷体" pitchFamily="2" charset="-122"/>
              </a:rPr>
              <a:t>V</a:t>
            </a:r>
            <a:r>
              <a:rPr lang="zh-CN" altLang="en-US" b="1" dirty="0">
                <a:ea typeface="华文楷体" pitchFamily="2" charset="-122"/>
              </a:rPr>
              <a:t>上的同余关系？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7.4 </a:t>
            </a:r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同余</a:t>
            </a:r>
            <a:endParaRPr lang="en-US" altLang="zh-CN" sz="4400" i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>
                                            <p:txEl>
                                              <p:char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Rectangle 2"/>
          <p:cNvSpPr>
            <a:spLocks noGrp="1"/>
          </p:cNvSpPr>
          <p:nvPr>
            <p:ph idx="1"/>
          </p:nvPr>
        </p:nvSpPr>
        <p:spPr>
          <a:xfrm>
            <a:off x="1497013" y="908050"/>
            <a:ext cx="7993062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本章介绍了抽象代数的基本概念，是后续章节学习的基础，主要知识点有：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 1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）代数运算的概念及其性质；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 2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）代数结构的概念；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 3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）代数结构中特殊元素；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 4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）半群；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 5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）同态与同构；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华文楷体" pitchFamily="2" charset="-122"/>
              </a:rPr>
              <a:t>    6</a:t>
            </a: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）同余。</a:t>
            </a:r>
            <a:endParaRPr lang="zh-CN" altLang="en-US" sz="2800" b="1" dirty="0">
              <a:solidFill>
                <a:srgbClr val="000000"/>
              </a:solidFill>
              <a:ea typeface="华文楷体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华文楷体" pitchFamily="2" charset="-122"/>
              </a:rPr>
              <a:t>        其中，运算以及代数结构的概念，特殊元素的判定，同态、同构的证明是学习的重点。</a:t>
            </a:r>
            <a:r>
              <a:rPr lang="zh-CN" altLang="en-US" sz="2800" b="1" dirty="0">
                <a:ea typeface="华文楷体" pitchFamily="2" charset="-122"/>
              </a:rPr>
              <a:t> 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6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7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9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10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charRg st="12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1122" name="Rectangle 2"/>
          <p:cNvSpPr>
            <a:spLocks noGrp="1"/>
          </p:cNvSpPr>
          <p:nvPr>
            <p:ph idx="1"/>
          </p:nvPr>
        </p:nvSpPr>
        <p:spPr>
          <a:xfrm>
            <a:off x="1784350" y="908050"/>
            <a:ext cx="77057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1.</a:t>
            </a:r>
            <a:r>
              <a:rPr lang="zh-CN" altLang="en-US" sz="2800" b="1" dirty="0">
                <a:ea typeface="华文楷体" pitchFamily="2" charset="-122"/>
              </a:rPr>
              <a:t>设</a:t>
            </a:r>
            <a:r>
              <a:rPr lang="en-US" altLang="zh-CN" sz="2800" b="1" dirty="0">
                <a:ea typeface="华文楷体" pitchFamily="2" charset="-122"/>
              </a:rPr>
              <a:t>&lt;A;*&gt;</a:t>
            </a:r>
            <a:r>
              <a:rPr lang="zh-CN" altLang="en-US" sz="2800" b="1" dirty="0">
                <a:ea typeface="华文楷体" pitchFamily="2" charset="-122"/>
              </a:rPr>
              <a:t>是一个代数结构，对任意的</a:t>
            </a:r>
            <a:r>
              <a:rPr lang="en-US" altLang="zh-CN" sz="2800" b="1" dirty="0">
                <a:ea typeface="华文楷体" pitchFamily="2" charset="-122"/>
              </a:rPr>
              <a:t>a,b∈A</a:t>
            </a:r>
            <a:r>
              <a:rPr lang="zh-CN" altLang="en-US" sz="2800" b="1" dirty="0">
                <a:ea typeface="华文楷体" pitchFamily="2" charset="-122"/>
              </a:rPr>
              <a:t>有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en-US" altLang="zh-CN" sz="2800" b="1" dirty="0">
                <a:ea typeface="华文楷体" pitchFamily="2" charset="-122"/>
              </a:rPr>
              <a:t>(a*b)*a=a        (1)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  (a*b)*b=(b*a)*a  (2)</a:t>
            </a:r>
            <a:endParaRPr lang="en-US" altLang="zh-CN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则对任意的</a:t>
            </a:r>
            <a:r>
              <a:rPr lang="en-US" altLang="zh-CN" sz="2800" b="1" dirty="0">
                <a:ea typeface="华文楷体" pitchFamily="2" charset="-122"/>
              </a:rPr>
              <a:t>a,b∈A</a:t>
            </a:r>
            <a:r>
              <a:rPr lang="zh-CN" altLang="en-US" sz="2800" b="1" dirty="0">
                <a:ea typeface="华文楷体" pitchFamily="2" charset="-122"/>
              </a:rPr>
              <a:t>，试证明：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ea typeface="华文楷体" pitchFamily="2" charset="-122"/>
              </a:rPr>
              <a:t>   </a:t>
            </a:r>
            <a:r>
              <a:rPr lang="en-US" altLang="zh-CN" sz="2800" b="1" dirty="0">
                <a:ea typeface="华文楷体" pitchFamily="2" charset="-122"/>
              </a:rPr>
              <a:t>(a) a*(a*b)=a*b</a:t>
            </a:r>
            <a:r>
              <a:rPr lang="zh-CN" altLang="en-US" sz="2800" b="1" dirty="0">
                <a:ea typeface="华文楷体" pitchFamily="2" charset="-122"/>
              </a:rPr>
              <a:t>；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  (b) a*a=(a*b)*(a*b)</a:t>
            </a:r>
            <a:r>
              <a:rPr lang="zh-CN" altLang="en-US" sz="2800" b="1" dirty="0">
                <a:ea typeface="华文楷体" pitchFamily="2" charset="-122"/>
              </a:rPr>
              <a:t>；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  (c) a*a=b*b</a:t>
            </a:r>
            <a:r>
              <a:rPr lang="zh-CN" altLang="en-US" sz="2800" b="1" dirty="0">
                <a:ea typeface="华文楷体" pitchFamily="2" charset="-122"/>
              </a:rPr>
              <a:t>；</a:t>
            </a:r>
            <a:endParaRPr lang="zh-CN" altLang="en-US" sz="2800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ea typeface="华文楷体" pitchFamily="2" charset="-122"/>
              </a:rPr>
              <a:t>   (d) a*b=b*a</a:t>
            </a:r>
            <a:r>
              <a:rPr lang="zh-CN" altLang="en-US" sz="2800" b="1" dirty="0">
                <a:ea typeface="华文楷体" pitchFamily="2" charset="-122"/>
              </a:rPr>
              <a:t>，当且仅当</a:t>
            </a:r>
            <a:r>
              <a:rPr lang="en-US" altLang="zh-CN" sz="2800" b="1" dirty="0">
                <a:ea typeface="华文楷体" pitchFamily="2" charset="-122"/>
              </a:rPr>
              <a:t>a=b</a:t>
            </a:r>
            <a:r>
              <a:rPr lang="zh-CN" altLang="en-US" sz="2800" b="1" dirty="0">
                <a:ea typeface="华文楷体" pitchFamily="2" charset="-122"/>
              </a:rPr>
              <a:t>。</a:t>
            </a:r>
            <a:endParaRPr lang="zh-CN" altLang="en-US" sz="2800" b="1" dirty="0">
              <a:ea typeface="华文楷体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5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115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13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charRg st="155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Rectangle 2"/>
          <p:cNvSpPr>
            <a:spLocks noGrp="1"/>
          </p:cNvSpPr>
          <p:nvPr>
            <p:ph idx="1"/>
          </p:nvPr>
        </p:nvSpPr>
        <p:spPr>
          <a:xfrm>
            <a:off x="1784350" y="908050"/>
            <a:ext cx="77057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b="1" dirty="0">
                <a:ea typeface="华文楷体" pitchFamily="2" charset="-122"/>
              </a:rPr>
              <a:t>2.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&lt;A;</a:t>
            </a:r>
            <a:r>
              <a:rPr lang="en-US" altLang="zh-CN" sz="2400" b="1" dirty="0">
                <a:ea typeface="华文楷体" pitchFamily="2" charset="-122"/>
              </a:rPr>
              <a:t>ο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和</a:t>
            </a:r>
            <a:r>
              <a:rPr lang="en-US" altLang="zh-CN" b="1" dirty="0">
                <a:ea typeface="华文楷体" pitchFamily="2" charset="-122"/>
              </a:rPr>
              <a:t>&lt;B;*&gt;</a:t>
            </a:r>
            <a:r>
              <a:rPr lang="zh-CN" altLang="en-US" b="1" dirty="0">
                <a:ea typeface="华文楷体" pitchFamily="2" charset="-122"/>
              </a:rPr>
              <a:t>是两个代数结构，</a:t>
            </a:r>
            <a:r>
              <a:rPr lang="en-US" altLang="zh-CN" b="1" dirty="0">
                <a:ea typeface="华文楷体" pitchFamily="2" charset="-122"/>
              </a:rPr>
              <a:t>f</a:t>
            </a:r>
            <a:r>
              <a:rPr lang="zh-CN" altLang="en-US" b="1" dirty="0">
                <a:ea typeface="华文楷体" pitchFamily="2" charset="-122"/>
              </a:rPr>
              <a:t>是从</a:t>
            </a:r>
            <a:r>
              <a:rPr lang="en-US" altLang="zh-CN" b="1" dirty="0">
                <a:ea typeface="华文楷体" pitchFamily="2" charset="-122"/>
              </a:rPr>
              <a:t>&lt;A;</a:t>
            </a:r>
            <a:r>
              <a:rPr lang="en-US" altLang="zh-CN" sz="2400" b="1" dirty="0">
                <a:ea typeface="华文楷体" pitchFamily="2" charset="-122"/>
              </a:rPr>
              <a:t>ο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到</a:t>
            </a:r>
            <a:r>
              <a:rPr lang="en-US" altLang="zh-CN" b="1" dirty="0">
                <a:ea typeface="华文楷体" pitchFamily="2" charset="-122"/>
              </a:rPr>
              <a:t>&lt;B;*&gt;</a:t>
            </a:r>
            <a:r>
              <a:rPr lang="zh-CN" altLang="en-US" b="1" dirty="0">
                <a:ea typeface="华文楷体" pitchFamily="2" charset="-122"/>
              </a:rPr>
              <a:t>的满同态，试证明：</a:t>
            </a:r>
            <a:endParaRPr lang="zh-CN" altLang="en-US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ea typeface="华文楷体" pitchFamily="2" charset="-122"/>
              </a:rPr>
              <a:t>   </a:t>
            </a:r>
            <a:r>
              <a:rPr lang="en-US" altLang="zh-CN" b="1" dirty="0">
                <a:ea typeface="华文楷体" pitchFamily="2" charset="-122"/>
              </a:rPr>
              <a:t>(a)</a:t>
            </a:r>
            <a:r>
              <a:rPr lang="zh-CN" altLang="en-US" b="1" dirty="0">
                <a:ea typeface="华文楷体" pitchFamily="2" charset="-122"/>
              </a:rPr>
              <a:t>如果运算</a:t>
            </a:r>
            <a:r>
              <a:rPr lang="en-US" altLang="zh-CN" sz="2400" b="1" dirty="0">
                <a:ea typeface="华文楷体" pitchFamily="2" charset="-122"/>
              </a:rPr>
              <a:t>ο</a:t>
            </a:r>
            <a:r>
              <a:rPr lang="zh-CN" altLang="en-US" b="1" dirty="0">
                <a:ea typeface="华文楷体" pitchFamily="2" charset="-122"/>
              </a:rPr>
              <a:t>是可结合的，则运算*也是可结合的；</a:t>
            </a:r>
            <a:endParaRPr lang="zh-CN" altLang="en-US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b="1" dirty="0">
                <a:ea typeface="华文楷体" pitchFamily="2" charset="-122"/>
              </a:rPr>
              <a:t>   (b)</a:t>
            </a:r>
            <a:r>
              <a:rPr lang="zh-CN" altLang="en-US" b="1" dirty="0">
                <a:ea typeface="华文楷体" pitchFamily="2" charset="-122"/>
              </a:rPr>
              <a:t>如果</a:t>
            </a:r>
            <a:r>
              <a:rPr lang="en-US" altLang="zh-CN" b="1" dirty="0">
                <a:ea typeface="华文楷体" pitchFamily="2" charset="-122"/>
              </a:rPr>
              <a:t>e</a:t>
            </a:r>
            <a:r>
              <a:rPr lang="zh-CN" altLang="en-US" b="1" dirty="0">
                <a:ea typeface="华文楷体" pitchFamily="2" charset="-122"/>
              </a:rPr>
              <a:t>是</a:t>
            </a:r>
            <a:r>
              <a:rPr lang="en-US" altLang="zh-CN" b="1" dirty="0">
                <a:ea typeface="华文楷体" pitchFamily="2" charset="-122"/>
              </a:rPr>
              <a:t>&lt;A;</a:t>
            </a:r>
            <a:r>
              <a:rPr lang="en-US" altLang="zh-CN" sz="2400" b="1" dirty="0">
                <a:ea typeface="华文楷体" pitchFamily="2" charset="-122"/>
              </a:rPr>
              <a:t>ο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的单位元，则</a:t>
            </a:r>
            <a:r>
              <a:rPr lang="en-US" altLang="zh-CN" b="1" dirty="0">
                <a:ea typeface="华文楷体" pitchFamily="2" charset="-122"/>
              </a:rPr>
              <a:t>f(e)</a:t>
            </a:r>
            <a:r>
              <a:rPr lang="zh-CN" altLang="en-US" b="1" dirty="0">
                <a:ea typeface="华文楷体" pitchFamily="2" charset="-122"/>
              </a:rPr>
              <a:t>是</a:t>
            </a:r>
            <a:r>
              <a:rPr lang="en-US" altLang="zh-CN" b="1" dirty="0">
                <a:ea typeface="华文楷体" pitchFamily="2" charset="-122"/>
              </a:rPr>
              <a:t>&lt;B;*&gt;</a:t>
            </a:r>
            <a:r>
              <a:rPr lang="zh-CN" altLang="en-US" b="1" dirty="0">
                <a:ea typeface="华文楷体" pitchFamily="2" charset="-122"/>
              </a:rPr>
              <a:t>的单位元；</a:t>
            </a:r>
            <a:endParaRPr lang="zh-CN" altLang="en-US" b="1" dirty="0">
              <a:ea typeface="华文楷体" pitchFamily="2" charset="-122"/>
            </a:endParaRPr>
          </a:p>
          <a:p>
            <a:pPr algn="just" eaLnBrk="1" hangingPunct="1">
              <a:buNone/>
            </a:pPr>
            <a:r>
              <a:rPr lang="en-US" altLang="zh-CN" b="1" dirty="0">
                <a:ea typeface="华文楷体" pitchFamily="2" charset="-122"/>
              </a:rPr>
              <a:t>   (c)</a:t>
            </a:r>
            <a:r>
              <a:rPr lang="zh-CN" altLang="en-US" b="1" dirty="0">
                <a:ea typeface="华文楷体" pitchFamily="2" charset="-122"/>
              </a:rPr>
              <a:t>如果在</a:t>
            </a:r>
            <a:r>
              <a:rPr lang="en-US" altLang="zh-CN" b="1" dirty="0">
                <a:ea typeface="华文楷体" pitchFamily="2" charset="-122"/>
              </a:rPr>
              <a:t>&lt;A;</a:t>
            </a:r>
            <a:r>
              <a:rPr lang="en-US" altLang="zh-CN" sz="2400" b="1" dirty="0">
                <a:ea typeface="华文楷体" pitchFamily="2" charset="-122"/>
              </a:rPr>
              <a:t>ο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中</a:t>
            </a:r>
            <a:r>
              <a:rPr lang="en-US" altLang="zh-CN" b="1" dirty="0">
                <a:ea typeface="华文楷体" pitchFamily="2" charset="-122"/>
              </a:rPr>
              <a:t>b</a:t>
            </a:r>
            <a:r>
              <a:rPr lang="zh-CN" altLang="en-US" b="1" dirty="0">
                <a:ea typeface="华文楷体" pitchFamily="2" charset="-122"/>
              </a:rPr>
              <a:t>是</a:t>
            </a:r>
            <a:r>
              <a:rPr lang="en-US" altLang="zh-CN" b="1" dirty="0">
                <a:ea typeface="华文楷体" pitchFamily="2" charset="-122"/>
              </a:rPr>
              <a:t>a</a:t>
            </a:r>
            <a:r>
              <a:rPr lang="zh-CN" altLang="en-US" b="1" dirty="0">
                <a:ea typeface="华文楷体" pitchFamily="2" charset="-122"/>
              </a:rPr>
              <a:t>的逆元，则在</a:t>
            </a:r>
            <a:r>
              <a:rPr lang="en-US" altLang="zh-CN" b="1" dirty="0">
                <a:ea typeface="华文楷体" pitchFamily="2" charset="-122"/>
              </a:rPr>
              <a:t>&lt;B;*&gt;</a:t>
            </a:r>
            <a:r>
              <a:rPr lang="zh-CN" altLang="en-US" b="1" dirty="0">
                <a:ea typeface="华文楷体" pitchFamily="2" charset="-122"/>
              </a:rPr>
              <a:t>中</a:t>
            </a:r>
            <a:r>
              <a:rPr lang="en-US" altLang="zh-CN" b="1" dirty="0">
                <a:ea typeface="华文楷体" pitchFamily="2" charset="-122"/>
              </a:rPr>
              <a:t>f(b)</a:t>
            </a:r>
            <a:r>
              <a:rPr lang="zh-CN" altLang="en-US" b="1" dirty="0">
                <a:ea typeface="华文楷体" pitchFamily="2" charset="-122"/>
              </a:rPr>
              <a:t>是</a:t>
            </a:r>
            <a:r>
              <a:rPr lang="en-US" altLang="zh-CN" b="1" dirty="0">
                <a:ea typeface="华文楷体" pitchFamily="2" charset="-122"/>
              </a:rPr>
              <a:t>f(a)</a:t>
            </a:r>
            <a:r>
              <a:rPr lang="zh-CN" altLang="en-US" b="1" dirty="0">
                <a:ea typeface="华文楷体" pitchFamily="2" charset="-122"/>
              </a:rPr>
              <a:t>的逆元。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charRg st="4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charRg st="7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charRg st="11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Rectangle 2"/>
          <p:cNvSpPr>
            <a:spLocks noGrp="1"/>
          </p:cNvSpPr>
          <p:nvPr>
            <p:ph idx="1"/>
          </p:nvPr>
        </p:nvSpPr>
        <p:spPr>
          <a:xfrm>
            <a:off x="1784350" y="908050"/>
            <a:ext cx="7705725" cy="56896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b="1" dirty="0">
                <a:ea typeface="华文楷体" pitchFamily="2" charset="-122"/>
              </a:rPr>
              <a:t>3. </a:t>
            </a:r>
            <a:r>
              <a:rPr lang="zh-CN" altLang="en-US" b="1" dirty="0">
                <a:ea typeface="华文楷体" pitchFamily="2" charset="-122"/>
              </a:rPr>
              <a:t>设</a:t>
            </a:r>
            <a:r>
              <a:rPr lang="en-US" altLang="zh-CN" b="1" dirty="0">
                <a:ea typeface="华文楷体" pitchFamily="2" charset="-122"/>
              </a:rPr>
              <a:t>f</a:t>
            </a:r>
            <a:r>
              <a:rPr lang="zh-CN" altLang="en-US" b="1" dirty="0">
                <a:ea typeface="华文楷体" pitchFamily="2" charset="-122"/>
              </a:rPr>
              <a:t>是代数结构</a:t>
            </a:r>
            <a:r>
              <a:rPr lang="en-US" altLang="zh-CN" b="1" dirty="0">
                <a:ea typeface="华文楷体" pitchFamily="2" charset="-122"/>
              </a:rPr>
              <a:t>&lt;Z;</a:t>
            </a:r>
            <a:r>
              <a:rPr lang="en-US" altLang="zh-CN" sz="2400" b="1" dirty="0">
                <a:ea typeface="华文楷体" pitchFamily="2" charset="-122"/>
              </a:rPr>
              <a:t>ο</a:t>
            </a:r>
            <a:r>
              <a:rPr lang="en-US" altLang="zh-CN" b="1" dirty="0">
                <a:ea typeface="华文楷体" pitchFamily="2" charset="-122"/>
              </a:rPr>
              <a:t>&gt;</a:t>
            </a:r>
            <a:r>
              <a:rPr lang="zh-CN" altLang="en-US" b="1" dirty="0">
                <a:ea typeface="华文楷体" pitchFamily="2" charset="-122"/>
              </a:rPr>
              <a:t>到</a:t>
            </a:r>
            <a:r>
              <a:rPr lang="en-US" altLang="zh-CN" b="1" dirty="0">
                <a:ea typeface="华文楷体" pitchFamily="2" charset="-122"/>
              </a:rPr>
              <a:t>&lt;Y;*&gt;</a:t>
            </a:r>
            <a:r>
              <a:rPr lang="zh-CN" altLang="en-US" b="1" dirty="0">
                <a:ea typeface="华文楷体" pitchFamily="2" charset="-122"/>
              </a:rPr>
              <a:t>的同态，试证明</a:t>
            </a:r>
            <a:r>
              <a:rPr lang="en-US" altLang="zh-CN" b="1" dirty="0">
                <a:ea typeface="华文楷体" pitchFamily="2" charset="-122"/>
              </a:rPr>
              <a:t>&lt;f(Z);*&gt;</a:t>
            </a:r>
            <a:r>
              <a:rPr lang="zh-CN" altLang="en-US" b="1" dirty="0">
                <a:ea typeface="华文楷体" pitchFamily="2" charset="-122"/>
              </a:rPr>
              <a:t>是</a:t>
            </a:r>
            <a:r>
              <a:rPr lang="en-US" altLang="zh-CN" b="1" dirty="0">
                <a:ea typeface="华文楷体" pitchFamily="2" charset="-122"/>
              </a:rPr>
              <a:t>&lt;Y;*&gt;</a:t>
            </a:r>
            <a:r>
              <a:rPr lang="zh-CN" altLang="en-US" b="1" dirty="0">
                <a:ea typeface="华文楷体" pitchFamily="2" charset="-122"/>
              </a:rPr>
              <a:t>的子代数结构。</a:t>
            </a:r>
            <a:endParaRPr lang="zh-CN" altLang="en-US" b="1" dirty="0">
              <a:ea typeface="华文楷体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098" name="Rectangle 2"/>
          <p:cNvSpPr>
            <a:spLocks noGrp="1"/>
          </p:cNvSpPr>
          <p:nvPr>
            <p:ph idx="1"/>
          </p:nvPr>
        </p:nvSpPr>
        <p:spPr>
          <a:xfrm>
            <a:off x="1639888" y="1341438"/>
            <a:ext cx="7850187" cy="4535487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>
                <a:latin typeface="Comic Sans MS" panose="030F0702030302020204" pitchFamily="66" charset="0"/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latin typeface="Comic Sans MS" panose="030F0702030302020204" pitchFamily="66" charset="0"/>
                <a:ea typeface="黑体" panose="02010609060101010101" pitchFamily="49" charset="-122"/>
              </a:rPr>
              <a:t>教材</a:t>
            </a:r>
            <a:r>
              <a:rPr lang="en-US" altLang="zh-CN" b="1" dirty="0">
                <a:latin typeface="Comic Sans MS" panose="030F0702030302020204" pitchFamily="66" charset="0"/>
                <a:ea typeface="黑体" panose="02010609060101010101" pitchFamily="49" charset="-122"/>
              </a:rPr>
              <a:t>p133—134</a:t>
            </a:r>
            <a:endParaRPr lang="en-US" altLang="zh-CN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b="1" u="sng" dirty="0">
                <a:solidFill>
                  <a:srgbClr val="0000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zh-CN" altLang="en-US" b="1" u="sng" dirty="0">
                <a:solidFill>
                  <a:srgbClr val="0000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5</a:t>
            </a:r>
            <a:r>
              <a:rPr lang="zh-CN" altLang="en-US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6</a:t>
            </a:r>
            <a:r>
              <a:rPr lang="zh-CN" altLang="en-US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8</a:t>
            </a:r>
            <a:r>
              <a:rPr lang="zh-CN" altLang="en-US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10</a:t>
            </a:r>
            <a:r>
              <a:rPr lang="zh-CN" altLang="en-US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11</a:t>
            </a:r>
            <a:r>
              <a:rPr lang="zh-CN" altLang="en-US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12</a:t>
            </a:r>
            <a:r>
              <a:rPr lang="zh-CN" altLang="en-US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b="1" u="sng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20</a:t>
            </a:r>
            <a:endParaRPr lang="en-US" altLang="zh-CN" b="1" u="sng" dirty="0">
              <a:solidFill>
                <a:srgbClr val="660066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dirty="0">
              <a:ea typeface="华文楷体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zh-CN" altLang="en-US" sz="44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课外作业</a:t>
            </a:r>
            <a:r>
              <a:rPr lang="zh-CN" altLang="en-US" dirty="0">
                <a:ea typeface="隶书" pitchFamily="49" charset="-122"/>
              </a:rPr>
              <a:t> 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omic Sans MS" panose="030F0702030302020204" pitchFamily="66" charset="0"/>
                <a:ea typeface="隶书" pitchFamily="49" charset="-122"/>
              </a:rPr>
              <a:t>Niels Abel</a:t>
            </a:r>
            <a:r>
              <a:rPr lang="en-US" altLang="zh-CN" dirty="0">
                <a:ea typeface="隶书" pitchFamily="49" charset="-122"/>
              </a:rPr>
              <a:t> </a:t>
            </a:r>
            <a:endParaRPr lang="en-US" altLang="zh-CN" dirty="0">
              <a:ea typeface="隶书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84200" y="5805488"/>
            <a:ext cx="8915400" cy="392112"/>
          </a:xfrm>
          <a:ln/>
        </p:spPr>
        <p:txBody>
          <a:bodyPr vert="horz" wrap="square" lIns="91440" tIns="45720" rIns="91440" bIns="45720" anchor="t"/>
          <a:p>
            <a:pPr algn="r" eaLnBrk="1" hangingPunct="1">
              <a:lnSpc>
                <a:spcPct val="80000"/>
              </a:lnSpc>
              <a:buNone/>
            </a:pPr>
            <a:r>
              <a:rPr lang="en-US" altLang="zh-CN" sz="2400" dirty="0">
                <a:ea typeface="华文楷体" pitchFamily="2" charset="-122"/>
              </a:rPr>
              <a:t>A statue of Abel in Oslo </a:t>
            </a:r>
            <a:endParaRPr lang="en-US" altLang="zh-CN" sz="2400" dirty="0">
              <a:ea typeface="华文楷体" pitchFamily="2" charset="-122"/>
            </a:endParaRPr>
          </a:p>
        </p:txBody>
      </p:sp>
      <p:pic>
        <p:nvPicPr>
          <p:cNvPr id="10244" name="Picture 4" descr="Abel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713" y="1484313"/>
            <a:ext cx="3311525" cy="3889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5" descr="Abel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3" y="1484313"/>
            <a:ext cx="3289300" cy="3817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2"/>
          <p:cNvSpPr>
            <a:spLocks noGrp="1"/>
          </p:cNvSpPr>
          <p:nvPr>
            <p:ph idx="1"/>
          </p:nvPr>
        </p:nvSpPr>
        <p:spPr>
          <a:xfrm>
            <a:off x="1352550" y="908050"/>
            <a:ext cx="8137525" cy="5689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ea typeface="华文楷体" pitchFamily="2" charset="-122"/>
              </a:rPr>
              <a:t>        </a:t>
            </a:r>
            <a:r>
              <a:rPr lang="zh-CN" altLang="en-US" sz="2600" b="1" dirty="0">
                <a:ea typeface="华文楷体" pitchFamily="2" charset="-122"/>
              </a:rPr>
              <a:t>伽罗瓦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是法国青年数学家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其父亲是自由主义思想家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母亲亦受了良好教育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中学时就对数学产生强烈兴趣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他两次投考巴黎综合技术学院而未被录取，后进入巴黎高师学习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提出</a:t>
            </a:r>
            <a:r>
              <a:rPr lang="zh-CN" altLang="en-US" sz="2600" b="1" dirty="0">
                <a:solidFill>
                  <a:srgbClr val="FF0000"/>
                </a:solidFill>
                <a:ea typeface="华文楷体" pitchFamily="2" charset="-122"/>
              </a:rPr>
              <a:t>“群”</a:t>
            </a:r>
            <a:r>
              <a:rPr lang="zh-CN" altLang="en-US" sz="2600" b="1" dirty="0">
                <a:ea typeface="华文楷体" pitchFamily="2" charset="-122"/>
              </a:rPr>
              <a:t>的概念。但其论文未被数学家柯西、泊松等接受。跟大多数数学家不问政治不同，伽罗瓦是一个非常激进的革命者，后因政治原因入狱。最后与人决斗受伤而去逝。在其决斗前几天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写下了其主要研究成果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直到</a:t>
            </a:r>
            <a:r>
              <a:rPr lang="en-US" altLang="zh-CN" sz="2600" b="1" dirty="0">
                <a:ea typeface="华文楷体" pitchFamily="2" charset="-122"/>
              </a:rPr>
              <a:t>40</a:t>
            </a:r>
            <a:r>
              <a:rPr lang="zh-CN" altLang="en-US" sz="2600" b="1" dirty="0">
                <a:ea typeface="华文楷体" pitchFamily="2" charset="-122"/>
              </a:rPr>
              <a:t>年后</a:t>
            </a:r>
            <a:r>
              <a:rPr lang="en-US" altLang="zh-CN" sz="2600" b="1" dirty="0">
                <a:ea typeface="华文楷体" pitchFamily="2" charset="-122"/>
              </a:rPr>
              <a:t>, </a:t>
            </a:r>
            <a:r>
              <a:rPr lang="zh-CN" altLang="en-US" sz="2600" b="1" dirty="0">
                <a:ea typeface="华文楷体" pitchFamily="2" charset="-122"/>
              </a:rPr>
              <a:t>其成果才被世人所接受。后有著名数学家评价说：“伽罗瓦的去逝使</a:t>
            </a:r>
            <a:r>
              <a:rPr lang="zh-CN" altLang="en-US" sz="2600" b="1" dirty="0">
                <a:solidFill>
                  <a:srgbClr val="FF0000"/>
                </a:solidFill>
                <a:ea typeface="华文楷体" pitchFamily="2" charset="-122"/>
              </a:rPr>
              <a:t>数学的发展推迟了几十年</a:t>
            </a:r>
            <a:r>
              <a:rPr lang="zh-CN" altLang="en-US" sz="2600" b="1" dirty="0">
                <a:ea typeface="华文楷体" pitchFamily="2" charset="-122"/>
              </a:rPr>
              <a:t>”。从伽罗瓦的工作以后，代数学结束了解方程的历史，进入研究新的数学对象</a:t>
            </a:r>
            <a:r>
              <a:rPr lang="en-US" altLang="zh-CN" sz="2600" b="1" dirty="0">
                <a:ea typeface="华文楷体" pitchFamily="2" charset="-122"/>
              </a:rPr>
              <a:t>——</a:t>
            </a:r>
            <a:r>
              <a:rPr lang="zh-CN" altLang="en-US" sz="2600" b="1" dirty="0">
                <a:ea typeface="华文楷体" pitchFamily="2" charset="-122"/>
              </a:rPr>
              <a:t>群、环、域的抽象代数的发展阶段。</a:t>
            </a:r>
            <a:r>
              <a:rPr lang="zh-CN" altLang="en-US" sz="2400" dirty="0">
                <a:ea typeface="华文楷体" pitchFamily="2" charset="-122"/>
              </a:rPr>
              <a:t> </a:t>
            </a:r>
            <a:endParaRPr lang="zh-CN" altLang="en-US" sz="2400" dirty="0">
              <a:ea typeface="华文楷体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title"/>
          </p:nvPr>
        </p:nvSpPr>
        <p:spPr>
          <a:xfrm>
            <a:off x="1935163" y="-26987"/>
            <a:ext cx="7626350" cy="692150"/>
          </a:xfrm>
          <a:ln/>
        </p:spPr>
        <p:txBody>
          <a:bodyPr vert="horz" wrap="square" lIns="91440" tIns="45720" rIns="91440" bIns="45720" anchor="ctr"/>
          <a:p>
            <a:pPr algn="r" eaLnBrk="1" hangingPunct="1"/>
            <a:r>
              <a:rPr lang="en-US" altLang="zh-CN" sz="4400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7.1</a:t>
            </a:r>
            <a:r>
              <a:rPr lang="zh-CN" altLang="en-US" sz="4400" i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抽象代数概述</a:t>
            </a:r>
            <a:endParaRPr lang="zh-CN" altLang="en-US" sz="4400" i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charRg st="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152775" y="201613"/>
            <a:ext cx="4914900" cy="49053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latin typeface="Comic Sans MS" panose="030F0702030302020204" pitchFamily="66" charset="0"/>
                <a:ea typeface="隶书" pitchFamily="49" charset="-122"/>
              </a:rPr>
              <a:t>Evariste Galois</a:t>
            </a:r>
            <a:endParaRPr lang="en-US" altLang="zh-CN" dirty="0">
              <a:latin typeface="Comic Sans MS" panose="030F0702030302020204" pitchFamily="66" charset="0"/>
              <a:ea typeface="隶书" pitchFamily="49" charset="-122"/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-15875" y="319088"/>
            <a:ext cx="200025" cy="6873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sz="21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4723" name="Group 35"/>
          <p:cNvGraphicFramePr>
            <a:graphicFrameLocks noGrp="1"/>
          </p:cNvGraphicFramePr>
          <p:nvPr/>
        </p:nvGraphicFramePr>
        <p:xfrm>
          <a:off x="-15875" y="1006475"/>
          <a:ext cx="9939338" cy="5829300"/>
        </p:xfrm>
        <a:graphic>
          <a:graphicData uri="http://schemas.openxmlformats.org/drawingml/2006/table">
            <a:tbl>
              <a:tblPr/>
              <a:tblGrid>
                <a:gridCol w="3157538"/>
                <a:gridCol w="6781800"/>
              </a:tblGrid>
              <a:tr h="333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MouseOver r:id="rId1" action="ppaction://hlinkfile"/>
                        </a:rPr>
                        <a:t>  </a:t>
                      </a:r>
                      <a:r>
                        <a:rPr kumimoji="1" lang="zh-CN" altLang="en-US" sz="19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                                  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9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                  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                          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2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This is taken from a French stamp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2296" name="Picture 12" descr="Galo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908050"/>
            <a:ext cx="2765425" cy="310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Picture 14" descr="Galois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1052513"/>
            <a:ext cx="2806700" cy="2881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8" name="Picture 22" descr="Galois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88" y="4548188"/>
            <a:ext cx="3228975" cy="190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9" name="Text Box 36"/>
          <p:cNvSpPr txBox="1"/>
          <p:nvPr/>
        </p:nvSpPr>
        <p:spPr>
          <a:xfrm>
            <a:off x="2289175" y="3933825"/>
            <a:ext cx="6259513" cy="723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</a:rPr>
              <a:t>A drawing done in 1848 from memory by Evariste's brother.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台式计算机设计模板</Template>
  <TotalTime>0</TotalTime>
  <Words>13287</Words>
  <Application>WPS 演示</Application>
  <PresentationFormat/>
  <Paragraphs>606</Paragraphs>
  <Slides>68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93" baseType="lpstr">
      <vt:lpstr>Arial</vt:lpstr>
      <vt:lpstr>宋体</vt:lpstr>
      <vt:lpstr>Wingdings</vt:lpstr>
      <vt:lpstr>MS PGothic</vt:lpstr>
      <vt:lpstr>Franklin Gothic Medium</vt:lpstr>
      <vt:lpstr>HG創英角ｺﾞｼｯｸUB</vt:lpstr>
      <vt:lpstr>Segoe Print</vt:lpstr>
      <vt:lpstr>Franklin Gothic Book</vt:lpstr>
      <vt:lpstr>HGｺﾞｼｯｸE</vt:lpstr>
      <vt:lpstr>MS Gothic</vt:lpstr>
      <vt:lpstr>MS PMincho</vt:lpstr>
      <vt:lpstr>华文琥珀</vt:lpstr>
      <vt:lpstr>华文楷体</vt:lpstr>
      <vt:lpstr>隶书</vt:lpstr>
      <vt:lpstr>微软雅黑</vt:lpstr>
      <vt:lpstr>黑体</vt:lpstr>
      <vt:lpstr>Comic Sans MS</vt:lpstr>
      <vt:lpstr>楷体_GB2312</vt:lpstr>
      <vt:lpstr>新宋体</vt:lpstr>
      <vt:lpstr>Times New Roman</vt:lpstr>
      <vt:lpstr>Symbol</vt:lpstr>
      <vt:lpstr>Tahoma</vt:lpstr>
      <vt:lpstr>Microsoft Sans Serif</vt:lpstr>
      <vt:lpstr>Arial Unicode MS</vt:lpstr>
      <vt:lpstr>台式计算机设计模板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wujie</dc:creator>
  <cp:lastModifiedBy>天马行空</cp:lastModifiedBy>
  <cp:revision>205</cp:revision>
  <dcterms:created xsi:type="dcterms:W3CDTF">2007-10-05T04:39:36Z</dcterms:created>
  <dcterms:modified xsi:type="dcterms:W3CDTF">2019-11-13T02:02:45Z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TC011962482052</vt:lpwstr>
  </property>
  <property fmtid="{D5CDD505-2E9C-101B-9397-08002B2CF9AE}" pid="3" name="KSOProductBuildVer">
    <vt:lpwstr>2052-11.1.0.9175</vt:lpwstr>
  </property>
</Properties>
</file>