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409" r:id="rId3"/>
    <p:sldId id="410" r:id="rId4"/>
    <p:sldId id="411" r:id="rId5"/>
    <p:sldId id="412" r:id="rId6"/>
    <p:sldId id="413" r:id="rId7"/>
    <p:sldId id="414" r:id="rId8"/>
    <p:sldId id="415" r:id="rId9"/>
    <p:sldId id="416" r:id="rId10"/>
    <p:sldId id="417" r:id="rId11"/>
    <p:sldId id="418" r:id="rId12"/>
    <p:sldId id="420" r:id="rId13"/>
    <p:sldId id="42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260" y="530860"/>
            <a:ext cx="9799200" cy="2570400"/>
          </a:xfrm>
        </p:spPr>
        <p:txBody>
          <a:bodyPr>
            <a:scene3d>
              <a:camera prst="orthographicFront"/>
              <a:lightRig rig="soft" dir="t">
                <a:rot lat="0" lon="0" rev="15600000"/>
              </a:lightRig>
            </a:scene3d>
            <a:sp3d extrusionH="57150" prstMaterial="softEdge">
              <a:bevelT w="25400" h="38100"/>
            </a:sp3d>
          </a:bodyPr>
          <a:p>
            <a:r>
              <a:rPr lang="zh-CN" altLang="en-US" dirty="0">
                <a:solidFill>
                  <a:srgbClr val="993300"/>
                </a:solidFill>
                <a:ea typeface="黑体" panose="02010609060101010101" pitchFamily="2" charset="-122"/>
                <a:sym typeface="+mn-ea"/>
              </a:rPr>
              <a:t>实习补充知识</a:t>
            </a:r>
            <a:br>
              <a:rPr lang="zh-CN" altLang="en-US" b="1" dirty="0">
                <a:ln/>
                <a:solidFill>
                  <a:schemeClr val="accent4"/>
                </a:solidFill>
                <a:ea typeface="黑体" panose="02010609060101010101" pitchFamily="2" charset="-122"/>
              </a:rPr>
            </a:br>
            <a:endParaRPr lang="zh-CN" altLang="en-US" b="1" dirty="0">
              <a:ln/>
              <a:solidFill>
                <a:schemeClr val="accent4"/>
              </a:solidFill>
              <a:ea typeface="黑体" panose="02010609060101010101" pitchFamily="2" charset="-122"/>
            </a:endParaRPr>
          </a:p>
        </p:txBody>
      </p:sp>
      <p:sp>
        <p:nvSpPr>
          <p:cNvPr id="3" name="副标题 2"/>
          <p:cNvSpPr>
            <a:spLocks noGrp="1"/>
          </p:cNvSpPr>
          <p:nvPr>
            <p:ph type="subTitle" idx="1"/>
            <p:custDataLst>
              <p:tags r:id="rId2"/>
            </p:custDataLst>
          </p:nvPr>
        </p:nvSpPr>
        <p:spPr>
          <a:xfrm>
            <a:off x="1198880" y="3560445"/>
            <a:ext cx="9799320" cy="2693670"/>
          </a:xfrm>
        </p:spPr>
        <p:txBody>
          <a:bodyPr>
            <a:noAutofit/>
          </a:bodyPr>
          <a:p>
            <a:pPr algn="l"/>
            <a:r>
              <a:rPr lang="zh-CN" altLang="en-US" sz="2800" b="1" spc="300" dirty="0">
                <a:solidFill>
                  <a:srgbClr val="993300"/>
                </a:solidFill>
                <a:effectLst/>
                <a:ea typeface="黑体" panose="02010609060101010101" pitchFamily="2" charset="-122"/>
                <a:cs typeface="+mj-cs"/>
              </a:rPr>
              <a:t>1</a:t>
            </a:r>
            <a:r>
              <a:rPr lang="zh-CN" altLang="en-US" sz="2800" b="1" spc="300" dirty="0">
                <a:solidFill>
                  <a:srgbClr val="993300"/>
                </a:solidFill>
                <a:effectLst/>
                <a:ea typeface="黑体" panose="02010609060101010101" pitchFamily="2" charset="-122"/>
                <a:cs typeface="+mj-cs"/>
                <a:sym typeface="+mn-ea"/>
              </a:rPr>
              <a:t>死锁避免</a:t>
            </a:r>
            <a:endParaRPr lang="zh-CN" altLang="en-US" sz="2800" b="1" spc="300" dirty="0">
              <a:solidFill>
                <a:srgbClr val="993300"/>
              </a:solidFill>
              <a:effectLst/>
              <a:ea typeface="黑体" panose="02010609060101010101" pitchFamily="2" charset="-122"/>
              <a:cs typeface="+mj-cs"/>
            </a:endParaRPr>
          </a:p>
          <a:p>
            <a:pPr algn="l"/>
            <a:r>
              <a:rPr lang="zh-CN" altLang="en-US" sz="2800" b="1" spc="300" dirty="0">
                <a:solidFill>
                  <a:srgbClr val="993300"/>
                </a:solidFill>
                <a:effectLst/>
                <a:ea typeface="黑体" panose="02010609060101010101" pitchFamily="2" charset="-122"/>
                <a:cs typeface="+mj-cs"/>
              </a:rPr>
              <a:t>2</a:t>
            </a:r>
            <a:r>
              <a:rPr lang="zh-CN" altLang="en-US" sz="2800" b="1" spc="300" dirty="0">
                <a:solidFill>
                  <a:srgbClr val="993300"/>
                </a:solidFill>
                <a:effectLst/>
                <a:ea typeface="黑体" panose="02010609060101010101" pitchFamily="2" charset="-122"/>
                <a:cs typeface="+mj-cs"/>
                <a:sym typeface="+mn-ea"/>
              </a:rPr>
              <a:t>多级队列调度</a:t>
            </a:r>
            <a:endParaRPr lang="zh-CN" altLang="en-US" sz="2800" b="1" spc="300" dirty="0">
              <a:solidFill>
                <a:srgbClr val="993300"/>
              </a:solidFill>
              <a:effectLst/>
              <a:ea typeface="黑体" panose="02010609060101010101" pitchFamily="2" charset="-122"/>
              <a:cs typeface="+mj-cs"/>
              <a:sym typeface="+mn-ea"/>
            </a:endParaRPr>
          </a:p>
          <a:p>
            <a:pPr algn="l"/>
            <a:r>
              <a:rPr lang="zh-CN" altLang="en-US" sz="2800" b="1" spc="300" dirty="0">
                <a:solidFill>
                  <a:srgbClr val="993300"/>
                </a:solidFill>
                <a:effectLst/>
                <a:ea typeface="黑体" panose="02010609060101010101" pitchFamily="2" charset="-122"/>
                <a:cs typeface="+mj-cs"/>
                <a:sym typeface="+mn-ea"/>
              </a:rPr>
              <a:t>3动态分区</a:t>
            </a:r>
            <a:endParaRPr lang="zh-CN" altLang="en-US" sz="2800" b="1" spc="300" dirty="0">
              <a:solidFill>
                <a:srgbClr val="993300"/>
              </a:solidFill>
              <a:effectLst/>
              <a:ea typeface="黑体" panose="02010609060101010101" pitchFamily="2" charset="-122"/>
              <a:cs typeface="+mj-cs"/>
            </a:endParaRPr>
          </a:p>
          <a:p>
            <a:endParaRPr lang="zh-CN" altLang="en-US" sz="2800" b="1" spc="300" dirty="0">
              <a:solidFill>
                <a:srgbClr val="993300"/>
              </a:solidFill>
              <a:effectLst/>
              <a:ea typeface="黑体" panose="02010609060101010101" pitchFamily="2" charset="-122"/>
              <a:cs typeface="+mj-cs"/>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3"/>
          <p:cNvSpPr>
            <a:spLocks noGrp="1"/>
          </p:cNvSpPr>
          <p:nvPr>
            <p:ph type="title" idx="4294967295"/>
          </p:nvPr>
        </p:nvSpPr>
        <p:spPr/>
        <p:txBody>
          <a:bodyPr wrap="square" anchor="b"/>
          <a:p>
            <a:pPr eaLnBrk="1" hangingPunct="1"/>
            <a:r>
              <a:rPr lang="en-US" altLang="zh-CN" b="1" dirty="0">
                <a:solidFill>
                  <a:srgbClr val="993300"/>
                </a:solidFill>
                <a:ea typeface="黑体" panose="02010609060101010101" pitchFamily="2" charset="-122"/>
              </a:rPr>
              <a:t>5.4.3 </a:t>
            </a:r>
            <a:r>
              <a:rPr lang="zh-CN" altLang="en-US" b="1" dirty="0">
                <a:solidFill>
                  <a:srgbClr val="993300"/>
                </a:solidFill>
                <a:ea typeface="黑体" panose="02010609060101010101" pitchFamily="2" charset="-122"/>
              </a:rPr>
              <a:t>死锁的避免</a:t>
            </a:r>
            <a:endParaRPr lang="zh-CN" altLang="en-US" b="1" dirty="0">
              <a:solidFill>
                <a:srgbClr val="993300"/>
              </a:solidFill>
              <a:ea typeface="黑体" panose="02010609060101010101" pitchFamily="2" charset="-122"/>
            </a:endParaRPr>
          </a:p>
        </p:txBody>
      </p:sp>
      <p:sp>
        <p:nvSpPr>
          <p:cNvPr id="35842" name="Rectangle 4"/>
          <p:cNvSpPr>
            <a:spLocks noGrp="1"/>
          </p:cNvSpPr>
          <p:nvPr>
            <p:ph type="body" idx="4294967295"/>
          </p:nvPr>
        </p:nvSpPr>
        <p:spPr>
          <a:xfrm>
            <a:off x="2209800" y="2017713"/>
            <a:ext cx="7772400" cy="4114800"/>
          </a:xfrm>
        </p:spPr>
        <p:txBody>
          <a:bodyPr wrap="square" anchor="t">
            <a:normAutofit lnSpcReduction="10000"/>
          </a:bodyPr>
          <a:p>
            <a:pPr eaLnBrk="1" hangingPunct="1">
              <a:lnSpc>
                <a:spcPct val="90000"/>
              </a:lnSpc>
            </a:pPr>
            <a:r>
              <a:rPr lang="en-US" altLang="zh-CN" sz="2800" dirty="0"/>
              <a:t>  </a:t>
            </a:r>
            <a:r>
              <a:rPr lang="zh-CN" altLang="en-US" sz="2800" b="1" dirty="0"/>
              <a:t>为了检查状态是否安全，银行家要检查他是否还有足够资源满足某一个顾客。如果能满足，这个顾客很快将贷款归还。重复这一检查过程。如果所有顾客的贷款都能满足，系统的这个状态是安全的，则可实施实际的分配。如果不安全，则让其阻塞等待。</a:t>
            </a:r>
            <a:endParaRPr lang="zh-CN" altLang="en-US" sz="2800" b="1" dirty="0"/>
          </a:p>
          <a:p>
            <a:pPr eaLnBrk="1" hangingPunct="1">
              <a:lnSpc>
                <a:spcPct val="90000"/>
              </a:lnSpc>
            </a:pPr>
            <a:r>
              <a:rPr lang="zh-CN" altLang="en-US" sz="2800" b="1" dirty="0"/>
              <a:t>    上述算法可简单归纳如下：当某进程请求分配资源时，系统假定先分配给它，之后若能找到一个进程完成序列，说明系统是安全的，可进行实际分配；否则，让申请者等待。</a:t>
            </a:r>
            <a:endParaRPr lang="zh-CN" altLang="en-US" sz="2800" b="1" dirty="0"/>
          </a:p>
        </p:txBody>
      </p:sp>
    </p:spTree>
  </p:cSld>
  <p:clrMapOvr>
    <a:masterClrMapping/>
  </p:clrMapOvr>
  <p:transition>
    <p:cover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灯片编号占位符 6"/>
          <p:cNvSpPr txBox="1">
            <a:spLocks noGrp="1"/>
          </p:cNvSpPr>
          <p:nvPr/>
        </p:nvSpPr>
        <p:spPr>
          <a:xfrm>
            <a:off x="8305800" y="6324600"/>
            <a:ext cx="1905000" cy="457200"/>
          </a:xfrm>
          <a:prstGeom prst="rect">
            <a:avLst/>
          </a:prstGeom>
          <a:noFill/>
          <a:ln w="9525">
            <a:noFill/>
          </a:ln>
        </p:spPr>
        <p:txBody>
          <a:bodyPr anchor="b"/>
          <a:p>
            <a:pPr algn="r"/>
            <a:fld id="{9A0DB2DC-4C9A-4742-B13C-FB6460FD3503}" type="slidenum">
              <a:rPr lang="en-US" altLang="zh-CN" sz="1400" dirty="0">
                <a:latin typeface="Times New Roman" panose="02020603050405020304" pitchFamily="2" charset="0"/>
                <a:ea typeface="宋体" panose="02010600030101010101" pitchFamily="2" charset="-122"/>
              </a:rPr>
            </a:fld>
            <a:endParaRPr lang="en-US" altLang="zh-CN" sz="1400" dirty="0">
              <a:latin typeface="Times New Roman" panose="02020603050405020304" pitchFamily="2" charset="0"/>
              <a:ea typeface="宋体" panose="02010600030101010101" pitchFamily="2" charset="-122"/>
            </a:endParaRPr>
          </a:p>
        </p:txBody>
      </p:sp>
      <p:sp>
        <p:nvSpPr>
          <p:cNvPr id="166914" name="Rectangle 2"/>
          <p:cNvSpPr>
            <a:spLocks noGrp="1"/>
          </p:cNvSpPr>
          <p:nvPr>
            <p:ph type="title" idx="4294967295"/>
          </p:nvPr>
        </p:nvSpPr>
        <p:spPr>
          <a:xfrm>
            <a:off x="2362200" y="617538"/>
            <a:ext cx="8105775" cy="1143000"/>
          </a:xfrm>
        </p:spPr>
        <p:txBody>
          <a:bodyPr wrap="square" anchor="b"/>
          <a:p>
            <a:pPr eaLnBrk="1" hangingPunct="1"/>
            <a:r>
              <a:rPr lang="en-US" altLang="zh-CN" sz="4000" b="1" dirty="0">
                <a:solidFill>
                  <a:srgbClr val="993300"/>
                </a:solidFill>
                <a:latin typeface="黑体" panose="02010609060101010101" pitchFamily="2" charset="-122"/>
                <a:ea typeface="黑体" panose="02010609060101010101" pitchFamily="2" charset="-122"/>
              </a:rPr>
              <a:t>6.4 </a:t>
            </a:r>
            <a:r>
              <a:rPr lang="zh-CN" altLang="x-none" sz="4000" b="1" dirty="0">
                <a:solidFill>
                  <a:srgbClr val="993300"/>
                </a:solidFill>
                <a:latin typeface="黑体" panose="02010609060101010101" pitchFamily="2" charset="-122"/>
                <a:ea typeface="黑体" panose="02010609060101010101" pitchFamily="2" charset="-122"/>
              </a:rPr>
              <a:t>多级队列调度</a:t>
            </a:r>
            <a:endParaRPr lang="zh-CN" altLang="en-US" sz="4000" b="1" dirty="0">
              <a:solidFill>
                <a:srgbClr val="993300"/>
              </a:solidFill>
              <a:latin typeface="黑体" panose="02010609060101010101" pitchFamily="2" charset="-122"/>
              <a:ea typeface="黑体" panose="02010609060101010101" pitchFamily="2" charset="-122"/>
            </a:endParaRPr>
          </a:p>
        </p:txBody>
      </p:sp>
      <p:sp>
        <p:nvSpPr>
          <p:cNvPr id="166915" name="Rectangle 3"/>
          <p:cNvSpPr>
            <a:spLocks noGrp="1"/>
          </p:cNvSpPr>
          <p:nvPr>
            <p:ph type="body" sz="half" idx="4294967295"/>
          </p:nvPr>
        </p:nvSpPr>
        <p:spPr>
          <a:xfrm>
            <a:off x="1724025" y="2017713"/>
            <a:ext cx="4914900" cy="4602162"/>
          </a:xfrm>
          <a:prstGeom prst="rect">
            <a:avLst/>
          </a:prstGeom>
          <a:noFill/>
          <a:ln w="9525" cap="flat" cmpd="sng">
            <a:solidFill>
              <a:srgbClr val="000000"/>
            </a:solidFill>
            <a:prstDash val="solid"/>
            <a:miter/>
            <a:headEnd type="none" w="med" len="med"/>
            <a:tailEnd type="none" w="med" len="med"/>
          </a:ln>
        </p:spPr>
        <p:txBody>
          <a:bodyPr wrap="square" anchor="t">
            <a:normAutofit fontScale="90000" lnSpcReduction="10000"/>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lvl="0" indent="-342900" algn="just" eaLnBrk="1" hangingPunct="1"/>
            <a:r>
              <a:rPr lang="zh-CN" altLang="en-US" sz="2800" b="1" dirty="0">
                <a:latin typeface="宋体" panose="02010600030101010101" pitchFamily="2" charset="-122"/>
              </a:rPr>
              <a:t>将</a:t>
            </a:r>
            <a:r>
              <a:rPr lang="en-US" altLang="zh-CN" sz="2800" b="1" dirty="0">
                <a:latin typeface="宋体" panose="02010600030101010101" pitchFamily="2" charset="-122"/>
              </a:rPr>
              <a:t>RQ</a:t>
            </a:r>
            <a:r>
              <a:rPr lang="zh-CN" altLang="en-US" sz="2800" b="1" dirty="0">
                <a:latin typeface="宋体" panose="02010600030101010101" pitchFamily="2" charset="-122"/>
              </a:rPr>
              <a:t>分为两个或多个</a:t>
            </a:r>
            <a:r>
              <a:rPr lang="en-US" altLang="zh-CN" sz="2800" b="1" dirty="0">
                <a:latin typeface="宋体" panose="02010600030101010101" pitchFamily="2" charset="-122"/>
              </a:rPr>
              <a:t>RQ</a:t>
            </a:r>
            <a:r>
              <a:rPr lang="en-US" altLang="zh-CN" sz="1600" b="1" dirty="0">
                <a:latin typeface="宋体" panose="02010600030101010101" pitchFamily="2" charset="-122"/>
              </a:rPr>
              <a:t>k</a:t>
            </a:r>
            <a:r>
              <a:rPr lang="zh-CN" altLang="en-US" sz="2800" b="1" dirty="0">
                <a:latin typeface="宋体" panose="02010600030101010101" pitchFamily="2" charset="-122"/>
              </a:rPr>
              <a:t>就构成多级队列调度。</a:t>
            </a:r>
            <a:endParaRPr lang="zh-CN" altLang="en-US" sz="2800" b="1" dirty="0">
              <a:latin typeface="宋体" panose="02010600030101010101" pitchFamily="2" charset="-122"/>
            </a:endParaRPr>
          </a:p>
          <a:p>
            <a:pPr lvl="0" indent="-342900" algn="just" eaLnBrk="1" hangingPunct="1"/>
            <a:r>
              <a:rPr lang="zh-CN" altLang="en-US" sz="2800" b="1" dirty="0">
                <a:latin typeface="宋体" panose="02010600030101010101" pitchFamily="2" charset="-122"/>
              </a:rPr>
              <a:t>队列之间规定优先级：           RQ1&gt;RQ2&gt;....RQk</a:t>
            </a:r>
            <a:endParaRPr lang="zh-CN" altLang="en-US" sz="2800" b="1" dirty="0">
              <a:latin typeface="宋体" panose="02010600030101010101" pitchFamily="2" charset="-122"/>
            </a:endParaRPr>
          </a:p>
          <a:p>
            <a:pPr lvl="0" indent="-342900" algn="just" eaLnBrk="1" hangingPunct="1"/>
            <a:r>
              <a:rPr lang="zh-CN" altLang="en-US" sz="2800" b="1" dirty="0">
                <a:latin typeface="宋体" panose="02010600030101010101" pitchFamily="2" charset="-122"/>
              </a:rPr>
              <a:t>每个队列的内部可采用不同的调度策略</a:t>
            </a:r>
            <a:r>
              <a:rPr lang="en-US" altLang="zh-CN" sz="2800" b="1" dirty="0">
                <a:latin typeface="宋体" panose="02010600030101010101" pitchFamily="2" charset="-122"/>
              </a:rPr>
              <a:t>,</a:t>
            </a:r>
            <a:r>
              <a:rPr lang="zh-CN" altLang="zh-CN" sz="2800" b="1" dirty="0">
                <a:latin typeface="宋体" panose="02010600030101010101" pitchFamily="2" charset="-122"/>
              </a:rPr>
              <a:t>如优先级调度，时间片调度等</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lvl="0" indent="-342900" algn="just" eaLnBrk="1" hangingPunct="1"/>
            <a:r>
              <a:rPr lang="zh-CN" altLang="en-US" sz="2800" b="1" dirty="0">
                <a:latin typeface="宋体" panose="02010600030101010101" pitchFamily="2" charset="-122"/>
              </a:rPr>
              <a:t>右图所示为进程调度用的状态转换图</a:t>
            </a:r>
            <a:endParaRPr lang="zh-CN" altLang="en-US" sz="2800" b="1" dirty="0">
              <a:latin typeface="宋体" panose="02010600030101010101" pitchFamily="2" charset="-122"/>
            </a:endParaRPr>
          </a:p>
        </p:txBody>
      </p:sp>
      <p:graphicFrame>
        <p:nvGraphicFramePr>
          <p:cNvPr id="166916" name="Object 4"/>
          <p:cNvGraphicFramePr>
            <a:graphicFrameLocks noGrp="1" noChangeAspect="1"/>
          </p:cNvGraphicFramePr>
          <p:nvPr>
            <p:ph type="pic" sz="half" idx="4294967295"/>
          </p:nvPr>
        </p:nvGraphicFramePr>
        <p:xfrm>
          <a:off x="6657975" y="2565400"/>
          <a:ext cx="3810000" cy="2609850"/>
        </p:xfrm>
        <a:graphic>
          <a:graphicData uri="http://schemas.openxmlformats.org/presentationml/2006/ole">
            <mc:AlternateContent xmlns:mc="http://schemas.openxmlformats.org/markup-compatibility/2006">
              <mc:Choice xmlns:v="urn:schemas-microsoft-com:vml" Requires="v">
                <p:oleObj spid="_x0000_s3087" name="" r:id="rId1" imgW="3857625" imgH="2200275" progId="PBrush">
                  <p:embed/>
                </p:oleObj>
              </mc:Choice>
              <mc:Fallback>
                <p:oleObj name="" r:id="rId1" imgW="3857625" imgH="2200275" progId="PBrush">
                  <p:embed/>
                  <p:pic>
                    <p:nvPicPr>
                      <p:cNvPr id="0" name="图片 3086"/>
                      <p:cNvPicPr/>
                      <p:nvPr/>
                    </p:nvPicPr>
                    <p:blipFill>
                      <a:blip r:embed="rId2"/>
                      <a:stretch>
                        <a:fillRect/>
                      </a:stretch>
                    </p:blipFill>
                    <p:spPr>
                      <a:xfrm>
                        <a:off x="6657975" y="2565400"/>
                        <a:ext cx="3810000" cy="2609850"/>
                      </a:xfrm>
                      <a:prstGeom prst="rect">
                        <a:avLst/>
                      </a:prstGeom>
                      <a:noFill/>
                      <a:ln w="38100">
                        <a:noFill/>
                        <a:miter/>
                      </a:ln>
                    </p:spPr>
                  </p:pic>
                </p:oleObj>
              </mc:Fallback>
            </mc:AlternateContent>
          </a:graphicData>
        </a:graphic>
      </p:graphicFrame>
    </p:spTree>
  </p:cSld>
  <p:clrMapOvr>
    <a:masterClrMapping/>
  </p:clrMapOvr>
  <p:transition>
    <p:cover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6"/>
          <p:cNvSpPr txBox="1">
            <a:spLocks noGrp="1"/>
          </p:cNvSpPr>
          <p:nvPr/>
        </p:nvSpPr>
        <p:spPr>
          <a:xfrm>
            <a:off x="8305800" y="6324600"/>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2" charset="0"/>
                <a:ea typeface="宋体" panose="02010600030101010101" pitchFamily="2" charset="-122"/>
              </a:rPr>
            </a:fld>
            <a:endParaRPr lang="en-US" altLang="zh-CN" sz="1400" dirty="0">
              <a:latin typeface="Tahoma" panose="020B0604030504040204" pitchFamily="2" charset="0"/>
              <a:ea typeface="宋体" panose="02010600030101010101" pitchFamily="2" charset="-122"/>
            </a:endParaRPr>
          </a:p>
        </p:txBody>
      </p:sp>
      <p:sp>
        <p:nvSpPr>
          <p:cNvPr id="30722" name="Rectangle 2"/>
          <p:cNvSpPr>
            <a:spLocks noGrp="1"/>
          </p:cNvSpPr>
          <p:nvPr>
            <p:ph type="title" idx="4294967295"/>
          </p:nvPr>
        </p:nvSpPr>
        <p:spPr/>
        <p:txBody>
          <a:bodyPr wrap="square" anchor="b"/>
          <a:p>
            <a:pPr eaLnBrk="1" hangingPunct="1"/>
            <a:r>
              <a:rPr lang="en-US" altLang="zh-CN" b="1" dirty="0">
                <a:solidFill>
                  <a:srgbClr val="993300"/>
                </a:solidFill>
                <a:latin typeface="黑体" panose="02010609060101010101" pitchFamily="2" charset="-122"/>
                <a:ea typeface="黑体" panose="02010609060101010101" pitchFamily="2" charset="-122"/>
              </a:rPr>
              <a:t>7.2 </a:t>
            </a:r>
            <a:r>
              <a:rPr lang="zh-CN" altLang="en-US" b="1" dirty="0">
                <a:solidFill>
                  <a:srgbClr val="993300"/>
                </a:solidFill>
                <a:latin typeface="黑体" panose="02010609060101010101" pitchFamily="2" charset="-122"/>
                <a:ea typeface="黑体" panose="02010609060101010101" pitchFamily="2" charset="-122"/>
              </a:rPr>
              <a:t>分区分配机构</a:t>
            </a:r>
            <a:endParaRPr lang="zh-CN" altLang="en-US" b="1" dirty="0">
              <a:solidFill>
                <a:srgbClr val="993300"/>
              </a:solidFill>
              <a:latin typeface="黑体" panose="02010609060101010101" pitchFamily="2" charset="-122"/>
              <a:ea typeface="黑体" panose="02010609060101010101" pitchFamily="2" charset="-122"/>
            </a:endParaRPr>
          </a:p>
        </p:txBody>
      </p:sp>
      <p:sp>
        <p:nvSpPr>
          <p:cNvPr id="30723" name="Rectangle 3"/>
          <p:cNvSpPr>
            <a:spLocks noGrp="1"/>
          </p:cNvSpPr>
          <p:nvPr>
            <p:ph type="body" sz="half" idx="4294967295"/>
          </p:nvPr>
        </p:nvSpPr>
        <p:spPr>
          <a:xfrm>
            <a:off x="1905000" y="1676400"/>
            <a:ext cx="8345488" cy="1320800"/>
          </a:xfrm>
        </p:spPr>
        <p:txBody>
          <a:bodyPr wrap="square" anchor="t"/>
          <a:lstStyle>
            <a:lvl1pPr lvl="0">
              <a:buClr>
                <a:schemeClr val="folHlink"/>
              </a:buClr>
              <a:buSzPct val="60000"/>
              <a:buFont typeface="Wingdings" panose="05000000000000000000" pitchFamily="2" charset="2"/>
              <a:defRPr sz="2800"/>
            </a:lvl1pPr>
            <a:lvl2pPr lvl="1">
              <a:buClr>
                <a:schemeClr val="hlink"/>
              </a:buClr>
              <a:buSzPct val="55000"/>
              <a:buFont typeface="Wingdings" panose="05000000000000000000" pitchFamily="2" charset="2"/>
              <a:defRPr sz="2400"/>
            </a:lvl2pPr>
            <a:lvl3pPr lvl="2">
              <a:buClr>
                <a:schemeClr val="folHlink"/>
              </a:buClr>
              <a:buSzPct val="50000"/>
              <a:buFont typeface="Wingdings" panose="05000000000000000000" pitchFamily="2" charset="2"/>
              <a:defRPr sz="2000"/>
            </a:lvl3pPr>
            <a:lvl4pPr lvl="3">
              <a:buClr>
                <a:schemeClr val="accent2"/>
              </a:buClr>
              <a:buSzPct val="55000"/>
              <a:buFont typeface="Wingdings" panose="05000000000000000000" pitchFamily="2" charset="2"/>
              <a:defRPr sz="1800"/>
            </a:lvl4pPr>
            <a:lvl5pPr lvl="4">
              <a:buClr>
                <a:schemeClr val="accent1"/>
              </a:buClr>
              <a:buSzPct val="50000"/>
              <a:buFont typeface="Wingdings" panose="05000000000000000000" pitchFamily="2" charset="2"/>
              <a:defRPr sz="1800"/>
            </a:lvl5pPr>
          </a:lstStyle>
          <a:p>
            <a:pPr lvl="0" algn="just" eaLnBrk="1" hangingPunct="1"/>
            <a:r>
              <a:rPr lang="zh-CN" altLang="en-US" sz="2800"/>
              <a:t>分区存储管理使用的数据结构有空闲区表或空闲区队列两种。其形式如图所示。</a:t>
            </a:r>
            <a:endParaRPr lang="zh-CN" altLang="en-US" sz="2800"/>
          </a:p>
        </p:txBody>
      </p:sp>
      <p:graphicFrame>
        <p:nvGraphicFramePr>
          <p:cNvPr id="30724" name="Object 4"/>
          <p:cNvGraphicFramePr>
            <a:graphicFrameLocks noGrp="1" noChangeAspect="1"/>
          </p:cNvGraphicFramePr>
          <p:nvPr>
            <p:ph sz="half" idx="4294967295"/>
          </p:nvPr>
        </p:nvGraphicFramePr>
        <p:xfrm>
          <a:off x="2057400" y="2986088"/>
          <a:ext cx="8027988" cy="2881312"/>
        </p:xfrm>
        <a:graphic>
          <a:graphicData uri="http://schemas.openxmlformats.org/presentationml/2006/ole">
            <mc:AlternateContent xmlns:mc="http://schemas.openxmlformats.org/markup-compatibility/2006">
              <mc:Choice xmlns:v="urn:schemas-microsoft-com:vml" Requires="v">
                <p:oleObj spid="_x0000_s3091" name="" r:id="rId1" imgW="6067425" imgH="1657350" progId="PBrush">
                  <p:embed/>
                </p:oleObj>
              </mc:Choice>
              <mc:Fallback>
                <p:oleObj name="" r:id="rId1" imgW="6067425" imgH="1657350" progId="PBrush">
                  <p:embed/>
                  <p:pic>
                    <p:nvPicPr>
                      <p:cNvPr id="0" name="图片 3090"/>
                      <p:cNvPicPr/>
                      <p:nvPr/>
                    </p:nvPicPr>
                    <p:blipFill>
                      <a:blip r:embed="rId2"/>
                      <a:stretch>
                        <a:fillRect/>
                      </a:stretch>
                    </p:blipFill>
                    <p:spPr>
                      <a:xfrm>
                        <a:off x="2057400" y="2986088"/>
                        <a:ext cx="8027988" cy="2881312"/>
                      </a:xfrm>
                      <a:prstGeom prst="rect">
                        <a:avLst/>
                      </a:prstGeom>
                      <a:noFill/>
                      <a:ln w="38100">
                        <a:miter/>
                      </a:ln>
                    </p:spPr>
                  </p:pic>
                </p:oleObj>
              </mc:Fallback>
            </mc:AlternateContent>
          </a:graphicData>
        </a:graphic>
      </p:graphicFrame>
    </p:spTree>
  </p:cSld>
  <p:clrMapOvr>
    <a:masterClrMapping/>
  </p:clrMapOvr>
  <p:transition>
    <p:cover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idx="4294967295"/>
          </p:nvPr>
        </p:nvSpPr>
        <p:spPr/>
        <p:txBody>
          <a:bodyPr wrap="square" anchor="b"/>
          <a:p>
            <a:pPr eaLnBrk="1" hangingPunct="1"/>
            <a:r>
              <a:rPr lang="en-US" altLang="zh-CN" b="1" dirty="0">
                <a:solidFill>
                  <a:srgbClr val="993300"/>
                </a:solidFill>
                <a:ea typeface="黑体" panose="02010609060101010101" pitchFamily="2" charset="-122"/>
              </a:rPr>
              <a:t>5.4 </a:t>
            </a:r>
            <a:r>
              <a:rPr lang="zh-CN" altLang="en-US" b="1" dirty="0">
                <a:solidFill>
                  <a:srgbClr val="993300"/>
                </a:solidFill>
                <a:ea typeface="黑体" panose="02010609060101010101" pitchFamily="2" charset="-122"/>
              </a:rPr>
              <a:t>死锁的避免</a:t>
            </a:r>
            <a:endParaRPr lang="zh-CN" altLang="en-US" b="1" dirty="0">
              <a:solidFill>
                <a:srgbClr val="993300"/>
              </a:solidFill>
              <a:ea typeface="黑体" panose="02010609060101010101" pitchFamily="2" charset="-122"/>
            </a:endParaRPr>
          </a:p>
        </p:txBody>
      </p:sp>
      <p:sp>
        <p:nvSpPr>
          <p:cNvPr id="27650" name="Rectangle 3"/>
          <p:cNvSpPr>
            <a:spLocks noGrp="1"/>
          </p:cNvSpPr>
          <p:nvPr>
            <p:ph type="body" idx="4294967295"/>
          </p:nvPr>
        </p:nvSpPr>
        <p:spPr>
          <a:xfrm>
            <a:off x="2057400" y="2017713"/>
            <a:ext cx="8193088" cy="4114800"/>
          </a:xfrm>
        </p:spPr>
        <p:txBody>
          <a:bodyPr wrap="square" anchor="t"/>
          <a:p>
            <a:pPr algn="just" eaLnBrk="1" hangingPunct="1"/>
            <a:r>
              <a:rPr lang="zh-CN" altLang="en-US" sz="2800" b="1">
                <a:solidFill>
                  <a:srgbClr val="0000CC"/>
                </a:solidFill>
                <a:latin typeface="Times New Roman" panose="02020603050405020304" pitchFamily="2" charset="0"/>
              </a:rPr>
              <a:t>为了提高设备的利用率，应采用动态的设备分配方法，但应设法避免发生死锁，若存在发生死锁的可能性，则拒绝分配。</a:t>
            </a:r>
            <a:endParaRPr lang="zh-CN" altLang="en-US" b="1">
              <a:latin typeface="Times New Roman" panose="02020603050405020304" pitchFamily="2" charset="0"/>
            </a:endParaRPr>
          </a:p>
          <a:p>
            <a:pPr algn="just" eaLnBrk="1" hangingPunct="1"/>
            <a:r>
              <a:rPr lang="zh-CN" altLang="en-US" b="1">
                <a:solidFill>
                  <a:srgbClr val="FF0000"/>
                </a:solidFill>
                <a:latin typeface="Times New Roman" panose="02020603050405020304" pitchFamily="2" charset="0"/>
              </a:rPr>
              <a:t>死锁避免</a:t>
            </a:r>
            <a:r>
              <a:rPr lang="zh-CN" altLang="en-US" b="1">
                <a:latin typeface="Times New Roman" panose="02020603050405020304" pitchFamily="2" charset="0"/>
              </a:rPr>
              <a:t>：</a:t>
            </a:r>
            <a:endParaRPr lang="zh-CN" altLang="en-US" b="1">
              <a:latin typeface="Times New Roman" panose="02020603050405020304" pitchFamily="2" charset="0"/>
            </a:endParaRPr>
          </a:p>
          <a:p>
            <a:pPr algn="just" eaLnBrk="1" hangingPunct="1"/>
            <a:r>
              <a:rPr lang="zh-CN" altLang="en-US" b="1">
                <a:solidFill>
                  <a:srgbClr val="000000"/>
                </a:solidFill>
                <a:latin typeface="Times New Roman" panose="02020603050405020304" pitchFamily="2" charset="0"/>
              </a:rPr>
              <a:t>是在动态分配资源的策略下采用某种算法来避免可能发生的死锁，从而拒绝可能产生死锁的某个资源的请求。</a:t>
            </a:r>
            <a:endParaRPr lang="zh-CN" altLang="en-US" sz="4000" b="1"/>
          </a:p>
        </p:txBody>
      </p:sp>
    </p:spTree>
  </p:cSld>
  <p:clrMapOvr>
    <a:masterClrMapping/>
  </p:clrMapOvr>
  <p:transition>
    <p:cover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idx="4294967295"/>
          </p:nvPr>
        </p:nvSpPr>
        <p:spPr/>
        <p:txBody>
          <a:bodyPr wrap="square" anchor="b"/>
          <a:p>
            <a:pPr eaLnBrk="1" hangingPunct="1"/>
            <a:r>
              <a:rPr lang="en-US" altLang="zh-CN" b="1" dirty="0">
                <a:solidFill>
                  <a:srgbClr val="993300"/>
                </a:solidFill>
                <a:ea typeface="黑体" panose="02010609060101010101" pitchFamily="2" charset="-122"/>
              </a:rPr>
              <a:t>5.4.1 </a:t>
            </a:r>
            <a:r>
              <a:rPr lang="zh-CN" altLang="en-US" b="1" dirty="0">
                <a:solidFill>
                  <a:srgbClr val="993300"/>
                </a:solidFill>
                <a:ea typeface="黑体" panose="02010609060101010101" pitchFamily="2" charset="-122"/>
              </a:rPr>
              <a:t>银行家算法</a:t>
            </a:r>
            <a:endParaRPr lang="zh-CN" altLang="en-US" b="1" dirty="0">
              <a:solidFill>
                <a:srgbClr val="993300"/>
              </a:solidFill>
              <a:ea typeface="黑体" panose="02010609060101010101" pitchFamily="2" charset="-122"/>
            </a:endParaRPr>
          </a:p>
        </p:txBody>
      </p:sp>
      <p:sp>
        <p:nvSpPr>
          <p:cNvPr id="28674" name="Rectangle 3"/>
          <p:cNvSpPr>
            <a:spLocks noGrp="1"/>
          </p:cNvSpPr>
          <p:nvPr>
            <p:ph type="body" idx="4294967295"/>
          </p:nvPr>
        </p:nvSpPr>
        <p:spPr>
          <a:xfrm>
            <a:off x="2706688" y="2017713"/>
            <a:ext cx="7543800" cy="4114800"/>
          </a:xfrm>
        </p:spPr>
        <p:txBody>
          <a:bodyPr wrap="square" anchor="t">
            <a:normAutofit lnSpcReduction="20000"/>
          </a:bodyPr>
          <a:p>
            <a:pPr algn="just" eaLnBrk="1" hangingPunct="1"/>
            <a:r>
              <a:rPr lang="zh-CN" altLang="en-US" b="1" dirty="0">
                <a:solidFill>
                  <a:srgbClr val="0000CC"/>
                </a:solidFill>
                <a:latin typeface="宋体" panose="02010600030101010101" pitchFamily="2" charset="-122"/>
              </a:rPr>
              <a:t>银行家算法</a:t>
            </a:r>
            <a:endParaRPr lang="zh-CN" altLang="en-US" b="1" dirty="0">
              <a:solidFill>
                <a:srgbClr val="0000CC"/>
              </a:solidFill>
              <a:latin typeface="宋体" panose="02010600030101010101" pitchFamily="2" charset="-122"/>
            </a:endParaRPr>
          </a:p>
          <a:p>
            <a:pPr algn="just" eaLnBrk="1" hangingPunct="1"/>
            <a:r>
              <a:rPr lang="zh-CN" altLang="en-US" sz="2800" b="1" dirty="0">
                <a:solidFill>
                  <a:srgbClr val="FF0000"/>
                </a:solidFill>
                <a:latin typeface="宋体" panose="02010600030101010101" pitchFamily="2" charset="-122"/>
              </a:rPr>
              <a:t>   </a:t>
            </a:r>
            <a:r>
              <a:rPr lang="en-US" altLang="zh-CN" sz="2800" b="1" dirty="0">
                <a:solidFill>
                  <a:srgbClr val="FF0000"/>
                </a:solidFill>
                <a:latin typeface="宋体" panose="02010600030101010101" pitchFamily="2" charset="-122"/>
              </a:rPr>
              <a:t>Dijkstra E.W </a:t>
            </a:r>
            <a:r>
              <a:rPr lang="zh-CN" altLang="en-US" sz="2800" b="1" dirty="0">
                <a:solidFill>
                  <a:srgbClr val="FF0000"/>
                </a:solidFill>
                <a:latin typeface="宋体" panose="02010600030101010101" pitchFamily="2" charset="-122"/>
              </a:rPr>
              <a:t>于</a:t>
            </a:r>
            <a:r>
              <a:rPr lang="en-US" altLang="zh-CN" sz="2800" b="1" dirty="0">
                <a:solidFill>
                  <a:srgbClr val="FF0000"/>
                </a:solidFill>
                <a:latin typeface="Times New Roman" panose="02020603050405020304" pitchFamily="2" charset="0"/>
              </a:rPr>
              <a:t>1968</a:t>
            </a:r>
            <a:r>
              <a:rPr lang="zh-CN" altLang="en-US" sz="2800" b="1" dirty="0">
                <a:solidFill>
                  <a:srgbClr val="FF0000"/>
                </a:solidFill>
                <a:latin typeface="Times New Roman" panose="02020603050405020304" pitchFamily="2" charset="0"/>
              </a:rPr>
              <a:t>年提出。</a:t>
            </a:r>
            <a:endParaRPr lang="zh-CN" altLang="en-US" sz="2800" b="1" dirty="0">
              <a:latin typeface="Times New Roman" panose="02020603050405020304" pitchFamily="2" charset="0"/>
            </a:endParaRPr>
          </a:p>
          <a:p>
            <a:pPr algn="just" eaLnBrk="1" hangingPunct="1"/>
            <a:r>
              <a:rPr lang="zh-CN" altLang="en-US" sz="2800" b="1" dirty="0">
                <a:latin typeface="Times New Roman" panose="02020603050405020304" pitchFamily="2" charset="0"/>
              </a:rPr>
              <a:t>     </a:t>
            </a:r>
            <a:r>
              <a:rPr lang="zh-CN" altLang="en-US" sz="2800" b="1" dirty="0">
                <a:solidFill>
                  <a:schemeClr val="tx2"/>
                </a:solidFill>
                <a:latin typeface="Times New Roman" panose="02020603050405020304" pitchFamily="2" charset="0"/>
              </a:rPr>
              <a:t>该算法需要检查申请者对资源的最大需求量，如果系统现存的各类资源可以满足申请者的请求，就满足申请者的请求。</a:t>
            </a:r>
            <a:endParaRPr lang="zh-CN" altLang="en-US" sz="2800" b="1" dirty="0">
              <a:solidFill>
                <a:schemeClr val="tx2"/>
              </a:solidFill>
              <a:latin typeface="Times New Roman" panose="02020603050405020304" pitchFamily="2" charset="0"/>
            </a:endParaRPr>
          </a:p>
          <a:p>
            <a:pPr algn="just" eaLnBrk="1" hangingPunct="1"/>
            <a:r>
              <a:rPr lang="zh-CN" altLang="en-US" sz="2800" b="1" dirty="0">
                <a:latin typeface="Times New Roman" panose="02020603050405020304" pitchFamily="2" charset="0"/>
              </a:rPr>
              <a:t>这样申请者就可很快完成其计算，然后释放它占用的资源，从而保证了系统中的所有进程都能完成，从而避免死锁的发生。</a:t>
            </a:r>
            <a:endParaRPr lang="zh-CN" altLang="en-US" sz="2800" b="1" dirty="0">
              <a:latin typeface="Times New Roman" panose="02020603050405020304" pitchFamily="2" charset="0"/>
            </a:endParaRPr>
          </a:p>
        </p:txBody>
      </p:sp>
    </p:spTree>
  </p:cSld>
  <p:clrMapOvr>
    <a:masterClrMapping/>
  </p:clrMapOvr>
  <p:transition>
    <p:cover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idx="4294967295"/>
          </p:nvPr>
        </p:nvSpPr>
        <p:spPr/>
        <p:txBody>
          <a:bodyPr wrap="square" anchor="b"/>
          <a:p>
            <a:pPr eaLnBrk="1" hangingPunct="1"/>
            <a:r>
              <a:rPr lang="en-US" altLang="zh-CN" b="1" dirty="0">
                <a:solidFill>
                  <a:srgbClr val="993300"/>
                </a:solidFill>
                <a:latin typeface="黑体" panose="02010609060101010101" pitchFamily="2" charset="-122"/>
                <a:ea typeface="黑体" panose="02010609060101010101" pitchFamily="2" charset="-122"/>
              </a:rPr>
              <a:t>5.4.2 </a:t>
            </a:r>
            <a:r>
              <a:rPr lang="zh-CN" altLang="en-US" b="1" dirty="0">
                <a:solidFill>
                  <a:srgbClr val="993300"/>
                </a:solidFill>
                <a:latin typeface="黑体" panose="02010609060101010101" pitchFamily="2" charset="-122"/>
                <a:ea typeface="黑体" panose="02010609060101010101" pitchFamily="2" charset="-122"/>
              </a:rPr>
              <a:t>安全状态</a:t>
            </a:r>
            <a:endParaRPr lang="zh-CN" altLang="en-US" b="1" dirty="0">
              <a:solidFill>
                <a:srgbClr val="993300"/>
              </a:solidFill>
              <a:latin typeface="黑体" panose="02010609060101010101" pitchFamily="2" charset="-122"/>
              <a:ea typeface="黑体" panose="02010609060101010101" pitchFamily="2" charset="-122"/>
            </a:endParaRPr>
          </a:p>
        </p:txBody>
      </p:sp>
      <p:sp>
        <p:nvSpPr>
          <p:cNvPr id="29698" name="Rectangle 3"/>
          <p:cNvSpPr>
            <a:spLocks noGrp="1"/>
          </p:cNvSpPr>
          <p:nvPr>
            <p:ph type="body" sz="half" idx="4294967295"/>
          </p:nvPr>
        </p:nvSpPr>
        <p:spPr>
          <a:xfrm>
            <a:off x="1905000" y="2017713"/>
            <a:ext cx="8382000" cy="4535487"/>
          </a:xfrm>
        </p:spPr>
        <p:txBody>
          <a:bodyPr wrap="square" anchor="t">
            <a:normAutofit fontScale="90000"/>
          </a:bodyPr>
          <a:lstStyle>
            <a:lvl1pPr lvl="0">
              <a:buClr>
                <a:schemeClr val="folHlink"/>
              </a:buClr>
              <a:buSzPct val="60000"/>
              <a:buFont typeface="Wingdings" panose="05000000000000000000" pitchFamily="2" charset="2"/>
              <a:defRPr sz="2800"/>
            </a:lvl1pPr>
            <a:lvl2pPr lvl="1">
              <a:buClr>
                <a:schemeClr val="hlink"/>
              </a:buClr>
              <a:buSzPct val="55000"/>
              <a:buFont typeface="Wingdings" panose="05000000000000000000" pitchFamily="2" charset="2"/>
              <a:defRPr sz="2400"/>
            </a:lvl2pPr>
            <a:lvl3pPr lvl="2">
              <a:buClr>
                <a:schemeClr val="folHlink"/>
              </a:buClr>
              <a:buSzPct val="50000"/>
              <a:buFont typeface="Wingdings" panose="05000000000000000000" pitchFamily="2" charset="2"/>
              <a:defRPr sz="2000"/>
            </a:lvl3pPr>
            <a:lvl4pPr lvl="3">
              <a:buClr>
                <a:schemeClr val="accent2"/>
              </a:buClr>
              <a:buSzPct val="55000"/>
              <a:buFont typeface="Wingdings" panose="05000000000000000000" pitchFamily="2" charset="2"/>
              <a:defRPr sz="1800"/>
            </a:lvl4pPr>
            <a:lvl5pPr lvl="4">
              <a:buClr>
                <a:schemeClr val="accent1"/>
              </a:buClr>
              <a:buSzPct val="50000"/>
              <a:buFont typeface="Wingdings" panose="05000000000000000000" pitchFamily="2" charset="2"/>
              <a:defRPr sz="1800"/>
            </a:lvl5pPr>
          </a:lstStyle>
          <a:p>
            <a:pPr lvl="0" algn="just" eaLnBrk="1" hangingPunct="1"/>
            <a:r>
              <a:rPr lang="zh-CN" altLang="en-US" sz="2800" b="1" dirty="0">
                <a:solidFill>
                  <a:srgbClr val="0000CC"/>
                </a:solidFill>
                <a:latin typeface="Times New Roman" panose="02020603050405020304" pitchFamily="2" charset="0"/>
              </a:rPr>
              <a:t>例子：假定系统有</a:t>
            </a:r>
            <a:r>
              <a:rPr lang="en-US" altLang="zh-CN" sz="2800" b="1" dirty="0">
                <a:solidFill>
                  <a:srgbClr val="0000CC"/>
                </a:solidFill>
                <a:latin typeface="Times New Roman" panose="02020603050405020304" pitchFamily="2" charset="0"/>
              </a:rPr>
              <a:t>10</a:t>
            </a:r>
            <a:r>
              <a:rPr lang="zh-CN" altLang="en-US" sz="2800" b="1" dirty="0">
                <a:solidFill>
                  <a:srgbClr val="0000CC"/>
                </a:solidFill>
                <a:latin typeface="Times New Roman" panose="02020603050405020304" pitchFamily="2" charset="0"/>
              </a:rPr>
              <a:t>个资源，目前资源分配的情况如上表：</a:t>
            </a:r>
            <a:endParaRPr lang="zh-CN" altLang="en-US" sz="2800" b="1" dirty="0">
              <a:latin typeface="Times New Roman" panose="02020603050405020304" pitchFamily="2" charset="0"/>
            </a:endParaRPr>
          </a:p>
          <a:p>
            <a:pPr lvl="0" algn="just" eaLnBrk="1" hangingPunct="1"/>
            <a:r>
              <a:rPr lang="zh-CN" altLang="en-US" sz="2800" b="1" dirty="0">
                <a:solidFill>
                  <a:srgbClr val="FF0000"/>
                </a:solidFill>
                <a:latin typeface="Times New Roman" panose="02020603050405020304" pitchFamily="2" charset="0"/>
              </a:rPr>
              <a:t>此时，系统中只剩下</a:t>
            </a:r>
            <a:r>
              <a:rPr lang="en-US" altLang="zh-CN" sz="2800" b="1" dirty="0">
                <a:solidFill>
                  <a:srgbClr val="FF0000"/>
                </a:solidFill>
                <a:latin typeface="Times New Roman" panose="02020603050405020304" pitchFamily="2" charset="0"/>
              </a:rPr>
              <a:t>2</a:t>
            </a:r>
            <a:r>
              <a:rPr lang="zh-CN" altLang="en-US" sz="2800" b="1" dirty="0">
                <a:solidFill>
                  <a:srgbClr val="FF0000"/>
                </a:solidFill>
                <a:latin typeface="Times New Roman" panose="02020603050405020304" pitchFamily="2" charset="0"/>
              </a:rPr>
              <a:t>个资源，能满足</a:t>
            </a:r>
            <a:r>
              <a:rPr lang="en-US" altLang="zh-CN" sz="2800" b="1" dirty="0">
                <a:solidFill>
                  <a:srgbClr val="FF0000"/>
                </a:solidFill>
                <a:latin typeface="Times New Roman" panose="02020603050405020304" pitchFamily="2" charset="0"/>
              </a:rPr>
              <a:t>Q</a:t>
            </a:r>
            <a:r>
              <a:rPr lang="zh-CN" altLang="en-US" sz="2800" b="1" dirty="0">
                <a:solidFill>
                  <a:srgbClr val="FF0000"/>
                </a:solidFill>
                <a:latin typeface="Times New Roman" panose="02020603050405020304" pitchFamily="2" charset="0"/>
              </a:rPr>
              <a:t>最大要求， 于是将剩下的</a:t>
            </a:r>
            <a:r>
              <a:rPr lang="en-US" altLang="zh-CN" sz="2800" b="1" dirty="0">
                <a:solidFill>
                  <a:srgbClr val="FF0000"/>
                </a:solidFill>
                <a:latin typeface="Times New Roman" panose="02020603050405020304" pitchFamily="2" charset="0"/>
              </a:rPr>
              <a:t>2</a:t>
            </a:r>
            <a:r>
              <a:rPr lang="zh-CN" altLang="en-US" sz="2800" b="1" dirty="0">
                <a:solidFill>
                  <a:srgbClr val="FF0000"/>
                </a:solidFill>
                <a:latin typeface="Times New Roman" panose="02020603050405020304" pitchFamily="2" charset="0"/>
              </a:rPr>
              <a:t>个资源分配给</a:t>
            </a:r>
            <a:r>
              <a:rPr lang="en-US" altLang="zh-CN" sz="2800" b="1" dirty="0">
                <a:solidFill>
                  <a:srgbClr val="FF0000"/>
                </a:solidFill>
                <a:latin typeface="Times New Roman" panose="02020603050405020304" pitchFamily="2" charset="0"/>
              </a:rPr>
              <a:t>Q</a:t>
            </a:r>
            <a:r>
              <a:rPr lang="zh-CN" altLang="en-US" sz="2800" b="1" dirty="0">
                <a:solidFill>
                  <a:srgbClr val="FF0000"/>
                </a:solidFill>
                <a:latin typeface="Times New Roman" panose="02020603050405020304" pitchFamily="2" charset="0"/>
              </a:rPr>
              <a:t>，</a:t>
            </a:r>
            <a:r>
              <a:rPr lang="en-US" altLang="zh-CN" sz="2800" b="1" dirty="0">
                <a:solidFill>
                  <a:srgbClr val="FF0000"/>
                </a:solidFill>
                <a:latin typeface="Times New Roman" panose="02020603050405020304" pitchFamily="2" charset="0"/>
              </a:rPr>
              <a:t>Q</a:t>
            </a:r>
            <a:r>
              <a:rPr lang="zh-CN" altLang="en-US" sz="2800" b="1" dirty="0">
                <a:solidFill>
                  <a:srgbClr val="FF0000"/>
                </a:solidFill>
                <a:latin typeface="Times New Roman" panose="02020603050405020304" pitchFamily="2" charset="0"/>
              </a:rPr>
              <a:t>就能完成，然后释放所占用的</a:t>
            </a:r>
            <a:r>
              <a:rPr lang="en-US" altLang="zh-CN" sz="2800" b="1" dirty="0">
                <a:solidFill>
                  <a:srgbClr val="FF0000"/>
                </a:solidFill>
                <a:latin typeface="Times New Roman" panose="02020603050405020304" pitchFamily="2" charset="0"/>
              </a:rPr>
              <a:t>4+2=6</a:t>
            </a:r>
            <a:r>
              <a:rPr lang="zh-CN" altLang="en-US" sz="2800" b="1" dirty="0">
                <a:solidFill>
                  <a:srgbClr val="FF0000"/>
                </a:solidFill>
                <a:latin typeface="Times New Roman" panose="02020603050405020304" pitchFamily="2" charset="0"/>
              </a:rPr>
              <a:t>个资源。</a:t>
            </a:r>
            <a:endParaRPr lang="zh-CN" altLang="en-US" sz="2800" b="1" dirty="0">
              <a:solidFill>
                <a:srgbClr val="FF0000"/>
              </a:solidFill>
              <a:latin typeface="Times New Roman" panose="02020603050405020304" pitchFamily="2" charset="0"/>
            </a:endParaRPr>
          </a:p>
          <a:p>
            <a:pPr lvl="0" algn="just" eaLnBrk="1" hangingPunct="1"/>
            <a:r>
              <a:rPr lang="en-US" altLang="zh-CN" sz="2800" b="1" dirty="0">
                <a:latin typeface="Times New Roman" panose="02020603050405020304" pitchFamily="2" charset="0"/>
              </a:rPr>
              <a:t>6</a:t>
            </a:r>
            <a:r>
              <a:rPr lang="zh-CN" altLang="en-US" sz="2800" b="1" dirty="0">
                <a:latin typeface="Times New Roman" panose="02020603050405020304" pitchFamily="2" charset="0"/>
              </a:rPr>
              <a:t>个资源可满足</a:t>
            </a:r>
            <a:r>
              <a:rPr lang="en-US" altLang="zh-CN" sz="2800" b="1" dirty="0">
                <a:latin typeface="Times New Roman" panose="02020603050405020304" pitchFamily="2" charset="0"/>
              </a:rPr>
              <a:t>P</a:t>
            </a:r>
            <a:r>
              <a:rPr lang="zh-CN" altLang="en-US" sz="2800" b="1" dirty="0">
                <a:latin typeface="Times New Roman" panose="02020603050405020304" pitchFamily="2" charset="0"/>
              </a:rPr>
              <a:t>，然后可满足</a:t>
            </a:r>
            <a:r>
              <a:rPr lang="en-US" altLang="zh-CN" sz="2800" b="1" dirty="0">
                <a:latin typeface="Times New Roman" panose="02020603050405020304" pitchFamily="2" charset="0"/>
              </a:rPr>
              <a:t>R</a:t>
            </a:r>
            <a:r>
              <a:rPr lang="zh-CN" altLang="en-US" sz="2800" b="1" dirty="0">
                <a:latin typeface="Times New Roman" panose="02020603050405020304" pitchFamily="2" charset="0"/>
              </a:rPr>
              <a:t>，这时不论分给</a:t>
            </a:r>
            <a:r>
              <a:rPr lang="zh-CN" altLang="en-US" sz="2800" b="1" dirty="0">
                <a:solidFill>
                  <a:srgbClr val="000000"/>
                </a:solidFill>
                <a:latin typeface="Times New Roman" panose="02020603050405020304" pitchFamily="2" charset="0"/>
              </a:rPr>
              <a:t>谁都能保证完成。</a:t>
            </a:r>
            <a:endParaRPr lang="zh-CN" altLang="en-US" sz="2800" b="1" dirty="0">
              <a:solidFill>
                <a:srgbClr val="000000"/>
              </a:solidFill>
              <a:latin typeface="Times New Roman" panose="02020603050405020304" pitchFamily="2" charset="0"/>
            </a:endParaRPr>
          </a:p>
          <a:p>
            <a:pPr lvl="0" algn="just" eaLnBrk="1" hangingPunct="1"/>
            <a:r>
              <a:rPr lang="zh-CN" altLang="en-US" sz="2800" b="1" dirty="0">
                <a:solidFill>
                  <a:srgbClr val="000000"/>
                </a:solidFill>
                <a:latin typeface="Times New Roman" panose="02020603050405020304" pitchFamily="2" charset="0"/>
              </a:rPr>
              <a:t>可利用的资源能依次满足进程</a:t>
            </a:r>
            <a:r>
              <a:rPr lang="en-US" altLang="zh-CN" sz="2800" b="1" dirty="0">
                <a:solidFill>
                  <a:srgbClr val="000000"/>
                </a:solidFill>
                <a:latin typeface="Times New Roman" panose="02020603050405020304" pitchFamily="2" charset="0"/>
              </a:rPr>
              <a:t>Q,P,R</a:t>
            </a:r>
            <a:r>
              <a:rPr lang="zh-CN" altLang="en-US" sz="2800" b="1" dirty="0">
                <a:solidFill>
                  <a:srgbClr val="000000"/>
                </a:solidFill>
                <a:latin typeface="Times New Roman" panose="02020603050405020304" pitchFamily="2" charset="0"/>
              </a:rPr>
              <a:t>的最大需求，此时系统处于安全状态中！</a:t>
            </a:r>
            <a:endParaRPr lang="zh-CN" altLang="en-US" sz="2800" b="1" dirty="0">
              <a:solidFill>
                <a:srgbClr val="000000"/>
              </a:solidFill>
              <a:latin typeface="Times New Roman" panose="02020603050405020304" pitchFamily="2" charset="0"/>
            </a:endParaRPr>
          </a:p>
        </p:txBody>
      </p:sp>
      <p:graphicFrame>
        <p:nvGraphicFramePr>
          <p:cNvPr id="29699" name="Object 0"/>
          <p:cNvGraphicFramePr>
            <a:graphicFrameLocks noGrp="1" noChangeAspect="1"/>
          </p:cNvGraphicFramePr>
          <p:nvPr>
            <p:ph sz="quarter" idx="4294967295"/>
          </p:nvPr>
        </p:nvGraphicFramePr>
        <p:xfrm>
          <a:off x="7239000" y="304800"/>
          <a:ext cx="3124200" cy="1384300"/>
        </p:xfrm>
        <a:graphic>
          <a:graphicData uri="http://schemas.openxmlformats.org/presentationml/2006/ole">
            <mc:AlternateContent xmlns:mc="http://schemas.openxmlformats.org/markup-compatibility/2006">
              <mc:Choice xmlns:v="urn:schemas-microsoft-com:vml" Requires="v">
                <p:oleObj spid="_x0000_s3083" name="" r:id="rId1" imgW="2962275" imgH="1076325" progId="PBrush">
                  <p:embed/>
                </p:oleObj>
              </mc:Choice>
              <mc:Fallback>
                <p:oleObj name="" r:id="rId1" imgW="2962275" imgH="1076325" progId="PBrush">
                  <p:embed/>
                  <p:pic>
                    <p:nvPicPr>
                      <p:cNvPr id="0" name="图片 3082"/>
                      <p:cNvPicPr/>
                      <p:nvPr/>
                    </p:nvPicPr>
                    <p:blipFill>
                      <a:blip r:embed="rId2"/>
                      <a:stretch>
                        <a:fillRect/>
                      </a:stretch>
                    </p:blipFill>
                    <p:spPr>
                      <a:xfrm>
                        <a:off x="7239000" y="304800"/>
                        <a:ext cx="3124200" cy="1384300"/>
                      </a:xfrm>
                      <a:prstGeom prst="rect">
                        <a:avLst/>
                      </a:prstGeom>
                      <a:noFill/>
                      <a:ln w="38100">
                        <a:miter/>
                      </a:ln>
                    </p:spPr>
                  </p:pic>
                </p:oleObj>
              </mc:Fallback>
            </mc:AlternateContent>
          </a:graphicData>
        </a:graphic>
      </p:graphicFrame>
    </p:spTree>
  </p:cSld>
  <p:clrMapOvr>
    <a:masterClrMapping/>
  </p:clrMapOvr>
  <p:transition>
    <p:cover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3"/>
          <p:cNvSpPr>
            <a:spLocks noGrp="1"/>
          </p:cNvSpPr>
          <p:nvPr>
            <p:ph type="title" idx="4294967295"/>
          </p:nvPr>
        </p:nvSpPr>
        <p:spPr/>
        <p:txBody>
          <a:bodyPr wrap="square" anchor="b"/>
          <a:p>
            <a:pPr eaLnBrk="1" hangingPunct="1"/>
            <a:r>
              <a:rPr lang="en-US" altLang="zh-CN" b="1" dirty="0">
                <a:solidFill>
                  <a:srgbClr val="993300"/>
                </a:solidFill>
                <a:ea typeface="黑体" panose="02010609060101010101" pitchFamily="2" charset="-122"/>
              </a:rPr>
              <a:t>5.4.3 </a:t>
            </a:r>
            <a:r>
              <a:rPr lang="zh-CN" altLang="en-US" b="1" dirty="0">
                <a:solidFill>
                  <a:srgbClr val="993300"/>
                </a:solidFill>
                <a:ea typeface="黑体" panose="02010609060101010101" pitchFamily="2" charset="-122"/>
              </a:rPr>
              <a:t>死锁的避免</a:t>
            </a:r>
            <a:endParaRPr lang="zh-CN" altLang="en-US" b="1" dirty="0">
              <a:solidFill>
                <a:srgbClr val="993300"/>
              </a:solidFill>
              <a:ea typeface="黑体" panose="02010609060101010101" pitchFamily="2" charset="-122"/>
            </a:endParaRPr>
          </a:p>
        </p:txBody>
      </p:sp>
      <p:sp>
        <p:nvSpPr>
          <p:cNvPr id="30722" name="Rectangle 4"/>
          <p:cNvSpPr>
            <a:spLocks noGrp="1"/>
          </p:cNvSpPr>
          <p:nvPr>
            <p:ph type="body" idx="4294967295"/>
          </p:nvPr>
        </p:nvSpPr>
        <p:spPr>
          <a:xfrm>
            <a:off x="2209800" y="2017713"/>
            <a:ext cx="7772400" cy="4114800"/>
          </a:xfrm>
        </p:spPr>
        <p:txBody>
          <a:bodyPr wrap="square" anchor="t"/>
          <a:p>
            <a:pPr eaLnBrk="1" hangingPunct="1">
              <a:lnSpc>
                <a:spcPct val="90000"/>
              </a:lnSpc>
            </a:pPr>
            <a:r>
              <a:rPr lang="en-US" altLang="zh-CN" sz="2800" b="1" dirty="0"/>
              <a:t> </a:t>
            </a:r>
            <a:r>
              <a:rPr lang="zh-CN" altLang="en-US" sz="2800" b="1" dirty="0"/>
              <a:t>银行家算法</a:t>
            </a:r>
            <a:r>
              <a:rPr lang="en-US" altLang="zh-CN" sz="2800" b="1" dirty="0"/>
              <a:t>(Banker Algorithm)     </a:t>
            </a:r>
            <a:endParaRPr lang="en-US" altLang="zh-CN" sz="2800" b="1" dirty="0"/>
          </a:p>
          <a:p>
            <a:pPr eaLnBrk="1" hangingPunct="1">
              <a:lnSpc>
                <a:spcPct val="90000"/>
              </a:lnSpc>
            </a:pPr>
            <a:r>
              <a:rPr lang="zh-CN" altLang="en-US" sz="2800" b="1" dirty="0"/>
              <a:t>银行家算法正是利用上边介绍的保证进程始终处于安全状态的方法来避免死锁的。</a:t>
            </a:r>
            <a:endParaRPr lang="zh-CN" altLang="en-US" sz="2800" b="1" dirty="0"/>
          </a:p>
          <a:p>
            <a:pPr eaLnBrk="1" hangingPunct="1">
              <a:lnSpc>
                <a:spcPct val="90000"/>
              </a:lnSpc>
            </a:pPr>
            <a:r>
              <a:rPr lang="zh-CN" altLang="en-US" sz="2800" b="1" dirty="0"/>
              <a:t>  这个算法是用来模拟一个小城镇的银行家为一批顾客贷款的问题。</a:t>
            </a:r>
            <a:endParaRPr lang="zh-CN" altLang="en-US" sz="2800" b="1" dirty="0"/>
          </a:p>
          <a:p>
            <a:pPr eaLnBrk="1" hangingPunct="1">
              <a:lnSpc>
                <a:spcPct val="90000"/>
              </a:lnSpc>
            </a:pPr>
            <a:r>
              <a:rPr lang="zh-CN" altLang="en-US" sz="2800" b="1" dirty="0"/>
              <a:t>有四个顾客：</a:t>
            </a:r>
            <a:r>
              <a:rPr lang="en-US" altLang="zh-CN" sz="2800" b="1" dirty="0"/>
              <a:t>A</a:t>
            </a:r>
            <a:r>
              <a:rPr lang="zh-CN" altLang="en-US" sz="2800" b="1" dirty="0"/>
              <a:t>，</a:t>
            </a:r>
            <a:r>
              <a:rPr lang="en-US" altLang="zh-CN" sz="2800" b="1" dirty="0"/>
              <a:t>B</a:t>
            </a:r>
            <a:r>
              <a:rPr lang="zh-CN" altLang="en-US" sz="2800" b="1" dirty="0"/>
              <a:t>，</a:t>
            </a:r>
            <a:r>
              <a:rPr lang="en-US" altLang="zh-CN" sz="2800" b="1" dirty="0"/>
              <a:t>C</a:t>
            </a:r>
            <a:r>
              <a:rPr lang="zh-CN" altLang="en-US" sz="2800" b="1" dirty="0"/>
              <a:t>，</a:t>
            </a:r>
            <a:r>
              <a:rPr lang="en-US" altLang="zh-CN" sz="2800" b="1" dirty="0"/>
              <a:t>D</a:t>
            </a:r>
            <a:r>
              <a:rPr lang="zh-CN" altLang="en-US" sz="2800" b="1" dirty="0"/>
              <a:t>，每个顾客提出的最大贷款数量分别为</a:t>
            </a:r>
            <a:r>
              <a:rPr lang="en-US" altLang="zh-CN" sz="2800" b="1" dirty="0"/>
              <a:t>6</a:t>
            </a:r>
            <a:r>
              <a:rPr lang="zh-CN" altLang="en-US" sz="2800" b="1" dirty="0"/>
              <a:t>、</a:t>
            </a:r>
            <a:r>
              <a:rPr lang="en-US" altLang="zh-CN" sz="2800" b="1" dirty="0"/>
              <a:t>5</a:t>
            </a:r>
            <a:r>
              <a:rPr lang="zh-CN" altLang="en-US" sz="2800" b="1" dirty="0"/>
              <a:t>、</a:t>
            </a:r>
            <a:r>
              <a:rPr lang="en-US" altLang="zh-CN" sz="2800" b="1" dirty="0"/>
              <a:t>4</a:t>
            </a:r>
            <a:r>
              <a:rPr lang="zh-CN" altLang="en-US" sz="2800" b="1" dirty="0"/>
              <a:t>、</a:t>
            </a:r>
            <a:r>
              <a:rPr lang="en-US" altLang="zh-CN" sz="2800" b="1" dirty="0"/>
              <a:t>7(</a:t>
            </a:r>
            <a:r>
              <a:rPr lang="zh-CN" altLang="en-US" sz="2800" b="1" dirty="0"/>
              <a:t>以万美元为单位</a:t>
            </a:r>
            <a:r>
              <a:rPr lang="en-US" altLang="zh-CN" sz="2800" b="1" dirty="0"/>
              <a:t>)</a:t>
            </a:r>
            <a:r>
              <a:rPr lang="zh-CN" altLang="en-US" sz="2800" b="1" dirty="0"/>
              <a:t>。银行家知道不是所有顾客都马上需要其全部贷款（</a:t>
            </a:r>
            <a:r>
              <a:rPr lang="en-US" altLang="zh-CN" sz="2800" b="1" dirty="0"/>
              <a:t>22</a:t>
            </a:r>
            <a:r>
              <a:rPr lang="zh-CN" altLang="en-US" sz="2800" b="1" dirty="0"/>
              <a:t>）。</a:t>
            </a:r>
            <a:endParaRPr lang="zh-CN" altLang="en-US" sz="2800" b="1" dirty="0"/>
          </a:p>
        </p:txBody>
      </p:sp>
    </p:spTree>
  </p:cSld>
  <p:clrMapOvr>
    <a:masterClrMapping/>
  </p:clrMapOvr>
  <p:transition>
    <p:cover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3"/>
          <p:cNvSpPr>
            <a:spLocks noGrp="1"/>
          </p:cNvSpPr>
          <p:nvPr>
            <p:ph type="title" idx="4294967295"/>
          </p:nvPr>
        </p:nvSpPr>
        <p:spPr/>
        <p:txBody>
          <a:bodyPr wrap="square" anchor="b"/>
          <a:p>
            <a:pPr eaLnBrk="1" hangingPunct="1"/>
            <a:r>
              <a:rPr lang="en-US" altLang="zh-CN" b="1" dirty="0">
                <a:solidFill>
                  <a:srgbClr val="993300"/>
                </a:solidFill>
                <a:ea typeface="黑体" panose="02010609060101010101" pitchFamily="2" charset="-122"/>
              </a:rPr>
              <a:t>5.4.3 </a:t>
            </a:r>
            <a:r>
              <a:rPr lang="zh-CN" altLang="en-US" b="1" dirty="0">
                <a:solidFill>
                  <a:srgbClr val="993300"/>
                </a:solidFill>
                <a:ea typeface="黑体" panose="02010609060101010101" pitchFamily="2" charset="-122"/>
              </a:rPr>
              <a:t>死锁的避免</a:t>
            </a:r>
            <a:endParaRPr lang="zh-CN" altLang="en-US" b="1" dirty="0">
              <a:solidFill>
                <a:srgbClr val="993300"/>
              </a:solidFill>
              <a:ea typeface="黑体" panose="02010609060101010101" pitchFamily="2" charset="-122"/>
            </a:endParaRPr>
          </a:p>
        </p:txBody>
      </p:sp>
      <p:sp>
        <p:nvSpPr>
          <p:cNvPr id="31746" name="Rectangle 4"/>
          <p:cNvSpPr>
            <a:spLocks noGrp="1"/>
          </p:cNvSpPr>
          <p:nvPr>
            <p:ph type="body" idx="4294967295"/>
          </p:nvPr>
        </p:nvSpPr>
        <p:spPr/>
        <p:txBody>
          <a:bodyPr wrap="square" anchor="t"/>
          <a:p>
            <a:pPr eaLnBrk="1" hangingPunct="1"/>
            <a:r>
              <a:rPr lang="zh-CN" altLang="en-US" sz="2800" b="1" dirty="0"/>
              <a:t>为提高资金效率，他只保留</a:t>
            </a:r>
            <a:r>
              <a:rPr lang="en-US" altLang="zh-CN" sz="2800" b="1" dirty="0"/>
              <a:t>10</a:t>
            </a:r>
            <a:r>
              <a:rPr lang="zh-CN" altLang="en-US" sz="2800" b="1" dirty="0"/>
              <a:t>个单位数量</a:t>
            </a:r>
            <a:r>
              <a:rPr lang="en-US" altLang="zh-CN" sz="2800" b="1" dirty="0"/>
              <a:t>(</a:t>
            </a:r>
            <a:r>
              <a:rPr lang="zh-CN" altLang="en-US" sz="2800" b="1" dirty="0"/>
              <a:t>而不是全部</a:t>
            </a:r>
            <a:r>
              <a:rPr lang="en-US" altLang="zh-CN" sz="2800" b="1" dirty="0"/>
              <a:t>22</a:t>
            </a:r>
            <a:r>
              <a:rPr lang="zh-CN" altLang="en-US" sz="2800" b="1" dirty="0"/>
              <a:t>个单位</a:t>
            </a:r>
            <a:r>
              <a:rPr lang="en-US" altLang="zh-CN" sz="2800" b="1" dirty="0"/>
              <a:t>)</a:t>
            </a:r>
            <a:r>
              <a:rPr lang="zh-CN" altLang="en-US" sz="2800" b="1" dirty="0"/>
              <a:t>的资金为这些顾客服务。在这个模型中，顾客是进程，而银行家就是操作系统。如图</a:t>
            </a:r>
            <a:r>
              <a:rPr lang="en-US" altLang="zh-CN" sz="2800" b="1" dirty="0"/>
              <a:t>13</a:t>
            </a:r>
            <a:r>
              <a:rPr lang="zh-CN" altLang="en-US" sz="2800" b="1" dirty="0"/>
              <a:t>所示。</a:t>
            </a:r>
            <a:endParaRPr lang="zh-CN" altLang="en-US" sz="2800" b="1" dirty="0"/>
          </a:p>
          <a:p>
            <a:pPr eaLnBrk="1" hangingPunct="1"/>
            <a:r>
              <a:rPr lang="zh-CN" altLang="en-US" dirty="0"/>
              <a:t>  </a:t>
            </a:r>
            <a:endParaRPr lang="zh-CN" altLang="en-US" dirty="0"/>
          </a:p>
        </p:txBody>
      </p:sp>
    </p:spTree>
  </p:cSld>
  <p:clrMapOvr>
    <a:masterClrMapping/>
  </p:clrMapOvr>
  <p:transition>
    <p:cover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69" name="Object 0"/>
          <p:cNvGraphicFramePr>
            <a:graphicFrameLocks noChangeAspect="1"/>
          </p:cNvGraphicFramePr>
          <p:nvPr/>
        </p:nvGraphicFramePr>
        <p:xfrm>
          <a:off x="2197100" y="685800"/>
          <a:ext cx="2582863" cy="5143500"/>
        </p:xfrm>
        <a:graphic>
          <a:graphicData uri="http://schemas.openxmlformats.org/presentationml/2006/ole">
            <mc:AlternateContent xmlns:mc="http://schemas.openxmlformats.org/markup-compatibility/2006">
              <mc:Choice xmlns:v="urn:schemas-microsoft-com:vml" Requires="v">
                <p:oleObj spid="_x0000_s3084" name="" r:id="rId1" imgW="2571750" imgH="5124450" progId="Word.Document.8">
                  <p:embed/>
                </p:oleObj>
              </mc:Choice>
              <mc:Fallback>
                <p:oleObj name="" r:id="rId1" imgW="2571750" imgH="5124450" progId="Word.Document.8">
                  <p:embed/>
                  <p:pic>
                    <p:nvPicPr>
                      <p:cNvPr id="0" name="图片 3083"/>
                      <p:cNvPicPr/>
                      <p:nvPr/>
                    </p:nvPicPr>
                    <p:blipFill>
                      <a:blip r:embed="rId2"/>
                      <a:stretch>
                        <a:fillRect/>
                      </a:stretch>
                    </p:blipFill>
                    <p:spPr>
                      <a:xfrm>
                        <a:off x="2197100" y="685800"/>
                        <a:ext cx="2582863" cy="5143500"/>
                      </a:xfrm>
                      <a:prstGeom prst="rect">
                        <a:avLst/>
                      </a:prstGeom>
                      <a:noFill/>
                      <a:ln w="38100">
                        <a:noFill/>
                        <a:miter/>
                      </a:ln>
                    </p:spPr>
                  </p:pic>
                </p:oleObj>
              </mc:Fallback>
            </mc:AlternateContent>
          </a:graphicData>
        </a:graphic>
      </p:graphicFrame>
      <p:graphicFrame>
        <p:nvGraphicFramePr>
          <p:cNvPr id="32770" name="Object 1"/>
          <p:cNvGraphicFramePr>
            <a:graphicFrameLocks noChangeAspect="1"/>
          </p:cNvGraphicFramePr>
          <p:nvPr/>
        </p:nvGraphicFramePr>
        <p:xfrm>
          <a:off x="5038725" y="685800"/>
          <a:ext cx="2571750" cy="5143500"/>
        </p:xfrm>
        <a:graphic>
          <a:graphicData uri="http://schemas.openxmlformats.org/presentationml/2006/ole">
            <mc:AlternateContent xmlns:mc="http://schemas.openxmlformats.org/markup-compatibility/2006">
              <mc:Choice xmlns:v="urn:schemas-microsoft-com:vml" Requires="v">
                <p:oleObj spid="_x0000_s3085" name="" r:id="rId3" imgW="2571750" imgH="5124450" progId="Word.Document.8">
                  <p:embed/>
                </p:oleObj>
              </mc:Choice>
              <mc:Fallback>
                <p:oleObj name="" r:id="rId3" imgW="2571750" imgH="5124450" progId="Word.Document.8">
                  <p:embed/>
                  <p:pic>
                    <p:nvPicPr>
                      <p:cNvPr id="0" name="图片 3084"/>
                      <p:cNvPicPr/>
                      <p:nvPr/>
                    </p:nvPicPr>
                    <p:blipFill>
                      <a:blip r:embed="rId4"/>
                      <a:stretch>
                        <a:fillRect/>
                      </a:stretch>
                    </p:blipFill>
                    <p:spPr>
                      <a:xfrm>
                        <a:off x="5038725" y="685800"/>
                        <a:ext cx="2571750" cy="5143500"/>
                      </a:xfrm>
                      <a:prstGeom prst="rect">
                        <a:avLst/>
                      </a:prstGeom>
                      <a:noFill/>
                      <a:ln w="38100">
                        <a:noFill/>
                        <a:miter/>
                      </a:ln>
                    </p:spPr>
                  </p:pic>
                </p:oleObj>
              </mc:Fallback>
            </mc:AlternateContent>
          </a:graphicData>
        </a:graphic>
      </p:graphicFrame>
      <p:graphicFrame>
        <p:nvGraphicFramePr>
          <p:cNvPr id="32771" name="Object 2"/>
          <p:cNvGraphicFramePr>
            <a:graphicFrameLocks noChangeAspect="1"/>
          </p:cNvGraphicFramePr>
          <p:nvPr/>
        </p:nvGraphicFramePr>
        <p:xfrm>
          <a:off x="7773988" y="685800"/>
          <a:ext cx="2693987" cy="5194300"/>
        </p:xfrm>
        <a:graphic>
          <a:graphicData uri="http://schemas.openxmlformats.org/presentationml/2006/ole">
            <mc:AlternateContent xmlns:mc="http://schemas.openxmlformats.org/markup-compatibility/2006">
              <mc:Choice xmlns:v="urn:schemas-microsoft-com:vml" Requires="v">
                <p:oleObj spid="_x0000_s3086" name="" r:id="rId5" imgW="2571750" imgH="5124450" progId="Word.Document.8">
                  <p:embed/>
                </p:oleObj>
              </mc:Choice>
              <mc:Fallback>
                <p:oleObj name="" r:id="rId5" imgW="2571750" imgH="5124450" progId="Word.Document.8">
                  <p:embed/>
                  <p:pic>
                    <p:nvPicPr>
                      <p:cNvPr id="0" name="图片 3085"/>
                      <p:cNvPicPr/>
                      <p:nvPr/>
                    </p:nvPicPr>
                    <p:blipFill>
                      <a:blip r:embed="rId6"/>
                      <a:stretch>
                        <a:fillRect/>
                      </a:stretch>
                    </p:blipFill>
                    <p:spPr>
                      <a:xfrm>
                        <a:off x="7773988" y="685800"/>
                        <a:ext cx="2693987" cy="5194300"/>
                      </a:xfrm>
                      <a:prstGeom prst="rect">
                        <a:avLst/>
                      </a:prstGeom>
                      <a:noFill/>
                      <a:ln w="38100">
                        <a:noFill/>
                        <a:miter/>
                      </a:ln>
                    </p:spPr>
                  </p:pic>
                </p:oleObj>
              </mc:Fallback>
            </mc:AlternateContent>
          </a:graphicData>
        </a:graphic>
      </p:graphicFrame>
      <p:sp>
        <p:nvSpPr>
          <p:cNvPr id="32772" name="Text Box 5"/>
          <p:cNvSpPr txBox="1"/>
          <p:nvPr/>
        </p:nvSpPr>
        <p:spPr>
          <a:xfrm>
            <a:off x="2400300" y="5572125"/>
            <a:ext cx="1808480" cy="368300"/>
          </a:xfrm>
          <a:prstGeom prst="rect">
            <a:avLst/>
          </a:prstGeom>
          <a:noFill/>
          <a:ln w="9525">
            <a:noFill/>
          </a:ln>
        </p:spPr>
        <p:txBody>
          <a:bodyPr wrap="none" anchor="t">
            <a:spAutoFit/>
          </a:bodyPr>
          <a:p>
            <a:r>
              <a:rPr lang="zh-CN" altLang="en-US" b="1" dirty="0">
                <a:latin typeface="Times New Roman" panose="02020603050405020304" pitchFamily="2" charset="0"/>
                <a:ea typeface="宋体" panose="02010600030101010101" pitchFamily="2" charset="-122"/>
              </a:rPr>
              <a:t>系统拥有量</a:t>
            </a:r>
            <a:r>
              <a:rPr lang="en-US" altLang="zh-CN" b="1" dirty="0">
                <a:latin typeface="Times New Roman" panose="02020603050405020304" pitchFamily="2" charset="0"/>
                <a:ea typeface="宋体" panose="02010600030101010101" pitchFamily="2" charset="-122"/>
              </a:rPr>
              <a:t>:   10</a:t>
            </a:r>
            <a:endParaRPr lang="en-US" altLang="zh-CN" b="1" dirty="0">
              <a:latin typeface="Times New Roman" panose="02020603050405020304" pitchFamily="2" charset="0"/>
              <a:ea typeface="宋体" panose="02010600030101010101" pitchFamily="2" charset="-122"/>
            </a:endParaRPr>
          </a:p>
        </p:txBody>
      </p:sp>
      <p:sp>
        <p:nvSpPr>
          <p:cNvPr id="32773" name="Text Box 6"/>
          <p:cNvSpPr txBox="1"/>
          <p:nvPr/>
        </p:nvSpPr>
        <p:spPr>
          <a:xfrm>
            <a:off x="5105400" y="5573713"/>
            <a:ext cx="1579880" cy="368300"/>
          </a:xfrm>
          <a:prstGeom prst="rect">
            <a:avLst/>
          </a:prstGeom>
          <a:noFill/>
          <a:ln w="9525">
            <a:noFill/>
          </a:ln>
        </p:spPr>
        <p:txBody>
          <a:bodyPr wrap="none" anchor="t">
            <a:spAutoFit/>
          </a:bodyPr>
          <a:p>
            <a:r>
              <a:rPr lang="zh-CN" altLang="en-US" b="1" dirty="0">
                <a:latin typeface="Times New Roman" panose="02020603050405020304" pitchFamily="2" charset="0"/>
                <a:ea typeface="宋体" panose="02010600030101010101" pitchFamily="2" charset="-122"/>
              </a:rPr>
              <a:t>当前剩余量</a:t>
            </a:r>
            <a:r>
              <a:rPr lang="en-US" altLang="zh-CN" b="1" dirty="0">
                <a:latin typeface="Times New Roman" panose="02020603050405020304" pitchFamily="2" charset="0"/>
                <a:ea typeface="宋体" panose="02010600030101010101" pitchFamily="2" charset="-122"/>
              </a:rPr>
              <a:t>: 2</a:t>
            </a:r>
            <a:endParaRPr lang="en-US" altLang="zh-CN" b="1" dirty="0">
              <a:latin typeface="Times New Roman" panose="02020603050405020304" pitchFamily="2" charset="0"/>
              <a:ea typeface="宋体" panose="02010600030101010101" pitchFamily="2" charset="-122"/>
            </a:endParaRPr>
          </a:p>
        </p:txBody>
      </p:sp>
      <p:sp>
        <p:nvSpPr>
          <p:cNvPr id="32774" name="Text Box 7"/>
          <p:cNvSpPr txBox="1"/>
          <p:nvPr/>
        </p:nvSpPr>
        <p:spPr>
          <a:xfrm>
            <a:off x="7610475" y="5715000"/>
            <a:ext cx="2676525" cy="645160"/>
          </a:xfrm>
          <a:prstGeom prst="rect">
            <a:avLst/>
          </a:prstGeom>
          <a:noFill/>
          <a:ln w="9525">
            <a:noFill/>
          </a:ln>
        </p:spPr>
        <p:txBody>
          <a:bodyPr anchor="t">
            <a:spAutoFit/>
          </a:bodyPr>
          <a:p>
            <a:r>
              <a:rPr lang="zh-CN" altLang="en-US" b="1" dirty="0">
                <a:latin typeface="Times New Roman" panose="02020603050405020304" pitchFamily="2" charset="0"/>
                <a:ea typeface="宋体" panose="02010600030101010101" pitchFamily="2" charset="-122"/>
              </a:rPr>
              <a:t>当</a:t>
            </a:r>
            <a:r>
              <a:rPr lang="en-US" altLang="zh-CN" b="1" dirty="0">
                <a:latin typeface="Times New Roman" panose="02020603050405020304" pitchFamily="2" charset="0"/>
                <a:ea typeface="宋体" panose="02010600030101010101" pitchFamily="2" charset="-122"/>
              </a:rPr>
              <a:t>B</a:t>
            </a:r>
            <a:r>
              <a:rPr lang="zh-CN" altLang="en-US" b="1" dirty="0">
                <a:latin typeface="Times New Roman" panose="02020603050405020304" pitchFamily="2" charset="0"/>
                <a:ea typeface="宋体" panose="02010600030101010101" pitchFamily="2" charset="-122"/>
              </a:rPr>
              <a:t>请求</a:t>
            </a:r>
            <a:r>
              <a:rPr lang="en-US" altLang="zh-CN" b="1" dirty="0">
                <a:latin typeface="Times New Roman" panose="02020603050405020304" pitchFamily="2" charset="0"/>
                <a:ea typeface="宋体" panose="02010600030101010101" pitchFamily="2" charset="-122"/>
              </a:rPr>
              <a:t>1</a:t>
            </a:r>
            <a:r>
              <a:rPr lang="zh-CN" altLang="en-US" b="1" dirty="0">
                <a:latin typeface="Times New Roman" panose="02020603050405020304" pitchFamily="2" charset="0"/>
                <a:ea typeface="宋体" panose="02010600030101010101" pitchFamily="2" charset="-122"/>
              </a:rPr>
              <a:t>个时，当前剩余量</a:t>
            </a:r>
            <a:r>
              <a:rPr lang="en-US" altLang="zh-CN" b="1" dirty="0">
                <a:latin typeface="Times New Roman" panose="02020603050405020304" pitchFamily="2" charset="0"/>
                <a:ea typeface="宋体" panose="02010600030101010101" pitchFamily="2" charset="-122"/>
              </a:rPr>
              <a:t>:1 </a:t>
            </a:r>
            <a:endParaRPr lang="en-US" altLang="zh-CN" b="1" dirty="0">
              <a:latin typeface="Times New Roman" panose="02020603050405020304" pitchFamily="2" charset="0"/>
              <a:ea typeface="宋体" panose="02010600030101010101" pitchFamily="2" charset="-122"/>
            </a:endParaRPr>
          </a:p>
        </p:txBody>
      </p:sp>
      <p:sp>
        <p:nvSpPr>
          <p:cNvPr id="32775" name="Text Box 8"/>
          <p:cNvSpPr txBox="1"/>
          <p:nvPr/>
        </p:nvSpPr>
        <p:spPr>
          <a:xfrm>
            <a:off x="3048000" y="6164263"/>
            <a:ext cx="3400425" cy="521970"/>
          </a:xfrm>
          <a:prstGeom prst="rect">
            <a:avLst/>
          </a:prstGeom>
          <a:noFill/>
          <a:ln w="9525">
            <a:noFill/>
          </a:ln>
        </p:spPr>
        <p:txBody>
          <a:bodyPr wrap="none" anchor="t">
            <a:spAutoFit/>
          </a:bodyPr>
          <a:p>
            <a:r>
              <a:rPr lang="zh-CN" altLang="en-US" sz="2800" b="1" dirty="0">
                <a:latin typeface="Times New Roman" panose="02020603050405020304" pitchFamily="2" charset="0"/>
                <a:ea typeface="宋体" panose="02010600030101010101" pitchFamily="2" charset="-122"/>
              </a:rPr>
              <a:t>资源的三种分配状态</a:t>
            </a:r>
            <a:endParaRPr lang="zh-CN" altLang="en-US" sz="2000" b="1" dirty="0">
              <a:latin typeface="Times New Roman" panose="02020603050405020304" pitchFamily="2" charset="0"/>
              <a:ea typeface="宋体" panose="02010600030101010101" pitchFamily="2" charset="-122"/>
            </a:endParaRPr>
          </a:p>
        </p:txBody>
      </p:sp>
    </p:spTree>
  </p:cSld>
  <p:clrMapOvr>
    <a:masterClrMapping/>
  </p:clrMapOvr>
  <p:transition>
    <p:cover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3"/>
          <p:cNvSpPr>
            <a:spLocks noGrp="1"/>
          </p:cNvSpPr>
          <p:nvPr>
            <p:ph type="title" idx="4294967295"/>
          </p:nvPr>
        </p:nvSpPr>
        <p:spPr/>
        <p:txBody>
          <a:bodyPr wrap="square" anchor="b"/>
          <a:p>
            <a:pPr eaLnBrk="1" hangingPunct="1"/>
            <a:r>
              <a:rPr lang="en-US" altLang="zh-CN" b="1" dirty="0">
                <a:solidFill>
                  <a:srgbClr val="993300"/>
                </a:solidFill>
                <a:ea typeface="黑体" panose="02010609060101010101" pitchFamily="2" charset="-122"/>
              </a:rPr>
              <a:t>5.4.3 </a:t>
            </a:r>
            <a:r>
              <a:rPr lang="zh-CN" altLang="en-US" b="1" dirty="0">
                <a:solidFill>
                  <a:srgbClr val="993300"/>
                </a:solidFill>
                <a:ea typeface="黑体" panose="02010609060101010101" pitchFamily="2" charset="-122"/>
              </a:rPr>
              <a:t>死锁的避免</a:t>
            </a:r>
            <a:endParaRPr lang="zh-CN" altLang="en-US" b="1" dirty="0">
              <a:solidFill>
                <a:srgbClr val="993300"/>
              </a:solidFill>
              <a:ea typeface="黑体" panose="02010609060101010101" pitchFamily="2" charset="-122"/>
            </a:endParaRPr>
          </a:p>
        </p:txBody>
      </p:sp>
      <p:sp>
        <p:nvSpPr>
          <p:cNvPr id="33794" name="Rectangle 4"/>
          <p:cNvSpPr>
            <a:spLocks noGrp="1"/>
          </p:cNvSpPr>
          <p:nvPr>
            <p:ph type="body" idx="4294967295"/>
          </p:nvPr>
        </p:nvSpPr>
        <p:spPr/>
        <p:txBody>
          <a:bodyPr wrap="square" anchor="t"/>
          <a:p>
            <a:pPr eaLnBrk="1" hangingPunct="1">
              <a:lnSpc>
                <a:spcPct val="90000"/>
              </a:lnSpc>
            </a:pPr>
            <a:r>
              <a:rPr lang="en-US" altLang="zh-CN" sz="2800" b="1" dirty="0"/>
              <a:t>   </a:t>
            </a:r>
            <a:r>
              <a:rPr lang="zh-CN" altLang="en-US" sz="2800" b="1" dirty="0"/>
              <a:t>顾客不断地从银行贷款，某一时刻，贷款情况如图</a:t>
            </a:r>
            <a:r>
              <a:rPr lang="en-US" altLang="zh-CN" sz="2800" b="1" dirty="0"/>
              <a:t>2.13(b)</a:t>
            </a:r>
            <a:r>
              <a:rPr lang="zh-CN" altLang="en-US" sz="2800" b="1" dirty="0"/>
              <a:t>所示，这种状态是安全的。因为还余下</a:t>
            </a:r>
            <a:r>
              <a:rPr lang="en-US" altLang="zh-CN" sz="2800" b="1" dirty="0"/>
              <a:t>2</a:t>
            </a:r>
            <a:r>
              <a:rPr lang="zh-CN" altLang="en-US" sz="2800" b="1" dirty="0"/>
              <a:t>个单位数量。此时，银行家决定除顾客</a:t>
            </a:r>
            <a:r>
              <a:rPr lang="en-US" altLang="zh-CN" sz="2800" b="1" dirty="0"/>
              <a:t>C</a:t>
            </a:r>
            <a:r>
              <a:rPr lang="zh-CN" altLang="en-US" sz="2800" b="1" dirty="0"/>
              <a:t>以外的其它请求一律不满足。这样</a:t>
            </a:r>
            <a:r>
              <a:rPr lang="en-US" altLang="zh-CN" sz="2800" b="1" dirty="0"/>
              <a:t>C</a:t>
            </a:r>
            <a:r>
              <a:rPr lang="zh-CN" altLang="en-US" sz="2800" b="1" dirty="0"/>
              <a:t>得到全部贷款后，很快将其全部贷款还清。银行家再利用这笔款贷给</a:t>
            </a:r>
            <a:r>
              <a:rPr lang="en-US" altLang="zh-CN" sz="2800" b="1" dirty="0"/>
              <a:t>D</a:t>
            </a:r>
            <a:r>
              <a:rPr lang="zh-CN" altLang="en-US" sz="2800" b="1" dirty="0"/>
              <a:t>或</a:t>
            </a:r>
            <a:r>
              <a:rPr lang="en-US" altLang="zh-CN" sz="2800" b="1" dirty="0"/>
              <a:t>B</a:t>
            </a:r>
            <a:r>
              <a:rPr lang="zh-CN" altLang="en-US" sz="2800" b="1" dirty="0"/>
              <a:t>所需的剩余贷款，</a:t>
            </a:r>
            <a:r>
              <a:rPr lang="en-US" altLang="zh-CN" sz="2800" b="1" dirty="0">
                <a:latin typeface="Times New Roman" panose="02020603050405020304" pitchFamily="2" charset="0"/>
              </a:rPr>
              <a:t>…</a:t>
            </a:r>
            <a:r>
              <a:rPr lang="zh-CN" altLang="en-US" sz="2800" b="1" dirty="0"/>
              <a:t>以此类推，四个顾客最后都完成任务后，将全部贷款还清。因此说系统是安全的。   </a:t>
            </a:r>
            <a:endParaRPr lang="zh-CN" altLang="en-US" sz="2800" b="1" dirty="0"/>
          </a:p>
          <a:p>
            <a:pPr eaLnBrk="1" hangingPunct="1">
              <a:lnSpc>
                <a:spcPct val="90000"/>
              </a:lnSpc>
            </a:pPr>
            <a:r>
              <a:rPr lang="zh-CN" altLang="en-US" sz="2800" b="1" dirty="0"/>
              <a:t>   如果顾客</a:t>
            </a:r>
            <a:r>
              <a:rPr lang="en-US" altLang="zh-CN" sz="2800" b="1" dirty="0"/>
              <a:t>B</a:t>
            </a:r>
            <a:r>
              <a:rPr lang="zh-CN" altLang="en-US" sz="2800" b="1" dirty="0"/>
              <a:t>先请求一个单位贷款，那么会出现什么情况呢</a:t>
            </a:r>
            <a:r>
              <a:rPr lang="en-US" altLang="zh-CN" sz="2800" b="1" dirty="0"/>
              <a:t>?</a:t>
            </a:r>
            <a:endParaRPr lang="en-US" altLang="zh-CN" sz="2800" b="1" dirty="0"/>
          </a:p>
        </p:txBody>
      </p:sp>
    </p:spTree>
  </p:cSld>
  <p:clrMapOvr>
    <a:masterClrMapping/>
  </p:clrMapOvr>
  <p:transition>
    <p:cover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3"/>
          <p:cNvSpPr>
            <a:spLocks noGrp="1"/>
          </p:cNvSpPr>
          <p:nvPr>
            <p:ph type="title" idx="4294967295"/>
          </p:nvPr>
        </p:nvSpPr>
        <p:spPr/>
        <p:txBody>
          <a:bodyPr wrap="square" anchor="b"/>
          <a:p>
            <a:pPr eaLnBrk="1" hangingPunct="1"/>
            <a:r>
              <a:rPr lang="en-US" altLang="zh-CN" b="1" dirty="0">
                <a:solidFill>
                  <a:srgbClr val="993300"/>
                </a:solidFill>
                <a:ea typeface="黑体" panose="02010609060101010101" pitchFamily="2" charset="-122"/>
              </a:rPr>
              <a:t>5.4.3 </a:t>
            </a:r>
            <a:r>
              <a:rPr lang="zh-CN" altLang="en-US" b="1" dirty="0">
                <a:solidFill>
                  <a:srgbClr val="993300"/>
                </a:solidFill>
                <a:ea typeface="黑体" panose="02010609060101010101" pitchFamily="2" charset="-122"/>
              </a:rPr>
              <a:t>死锁的避免</a:t>
            </a:r>
            <a:endParaRPr lang="zh-CN" altLang="en-US" b="1" dirty="0">
              <a:solidFill>
                <a:srgbClr val="993300"/>
              </a:solidFill>
              <a:ea typeface="黑体" panose="02010609060101010101" pitchFamily="2" charset="-122"/>
            </a:endParaRPr>
          </a:p>
        </p:txBody>
      </p:sp>
      <p:sp>
        <p:nvSpPr>
          <p:cNvPr id="34818" name="Rectangle 4"/>
          <p:cNvSpPr>
            <a:spLocks noGrp="1"/>
          </p:cNvSpPr>
          <p:nvPr>
            <p:ph type="body" idx="4294967295"/>
          </p:nvPr>
        </p:nvSpPr>
        <p:spPr>
          <a:xfrm>
            <a:off x="1981200" y="2017713"/>
            <a:ext cx="8497888" cy="4114800"/>
          </a:xfrm>
        </p:spPr>
        <p:txBody>
          <a:bodyPr wrap="square" anchor="t">
            <a:normAutofit lnSpcReduction="10000"/>
          </a:bodyPr>
          <a:p>
            <a:pPr eaLnBrk="1" hangingPunct="1">
              <a:lnSpc>
                <a:spcPct val="90000"/>
              </a:lnSpc>
            </a:pPr>
            <a:r>
              <a:rPr lang="zh-CN" altLang="en-US" sz="2800" b="1" dirty="0"/>
              <a:t>此时的情况如图</a:t>
            </a:r>
            <a:r>
              <a:rPr lang="en-US" altLang="zh-CN" sz="2800" b="1" dirty="0"/>
              <a:t>2.13(c)</a:t>
            </a:r>
            <a:r>
              <a:rPr lang="zh-CN" altLang="en-US" sz="2800" b="1" dirty="0"/>
              <a:t>，由图中看出，这种状态是不安全的。如果所有顾客突然请求其最大借款，银行家不可能满足任何一个要求使系统死锁。但一个不安全状态不一定导致系统死锁，因为顾客有可能不需要它的全部贷款额，但银行家不能指望这种情况发生。</a:t>
            </a:r>
            <a:endParaRPr lang="zh-CN" altLang="en-US" sz="2800" b="1" dirty="0"/>
          </a:p>
          <a:p>
            <a:pPr eaLnBrk="1" hangingPunct="1">
              <a:lnSpc>
                <a:spcPct val="90000"/>
              </a:lnSpc>
            </a:pPr>
            <a:r>
              <a:rPr lang="zh-CN" altLang="en-US" sz="2800" b="1" dirty="0"/>
              <a:t>    银行家算法可简单陈述如下：</a:t>
            </a:r>
            <a:endParaRPr lang="zh-CN" altLang="en-US" sz="2800" b="1" dirty="0"/>
          </a:p>
          <a:p>
            <a:pPr eaLnBrk="1" hangingPunct="1">
              <a:lnSpc>
                <a:spcPct val="90000"/>
              </a:lnSpc>
            </a:pPr>
            <a:r>
              <a:rPr lang="zh-CN" altLang="en-US" sz="2800" b="1" dirty="0"/>
              <a:t>     当一个进程提出资源请求时，假定分配给它，并检查系统因此是否仍处于安全状态。如果安全，则满足它的请求。否则，推迟它的请求。</a:t>
            </a:r>
            <a:endParaRPr lang="zh-CN" altLang="en-US" sz="2800" b="1" dirty="0"/>
          </a:p>
        </p:txBody>
      </p:sp>
    </p:spTree>
  </p:cSld>
  <p:clrMapOvr>
    <a:masterClrMapping/>
  </p:clrMapOvr>
  <p:transition>
    <p:cover dir="ru"/>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Words>
  <Application>WPS 演示</Application>
  <PresentationFormat>宽屏</PresentationFormat>
  <Paragraphs>78</Paragraphs>
  <Slides>12</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12</vt:i4>
      </vt:variant>
    </vt:vector>
  </HeadingPairs>
  <TitlesOfParts>
    <vt:vector size="27" baseType="lpstr">
      <vt:lpstr>Arial</vt:lpstr>
      <vt:lpstr>宋体</vt:lpstr>
      <vt:lpstr>Wingdings</vt:lpstr>
      <vt:lpstr>微软雅黑</vt:lpstr>
      <vt:lpstr>Arial Unicode MS</vt:lpstr>
      <vt:lpstr>黑体</vt:lpstr>
      <vt:lpstr>Times New Roman</vt:lpstr>
      <vt:lpstr>Tahoma</vt:lpstr>
      <vt:lpstr>Office 主题​​</vt:lpstr>
      <vt:lpstr>PBrush</vt:lpstr>
      <vt:lpstr>Word.Document.8</vt:lpstr>
      <vt:lpstr>Word.Document.8</vt:lpstr>
      <vt:lpstr>Word.Document.8</vt:lpstr>
      <vt:lpstr>PBrush</vt:lpstr>
      <vt:lpstr>PBrush</vt:lpstr>
      <vt:lpstr>空白演示</vt:lpstr>
      <vt:lpstr>5.4.5 死锁的避免</vt:lpstr>
      <vt:lpstr>5.4.5 死锁的避免</vt:lpstr>
      <vt:lpstr>5.4.5 安全状态</vt:lpstr>
      <vt:lpstr>5.4.5 死锁的避免</vt:lpstr>
      <vt:lpstr>5.4.5 死锁的避免</vt:lpstr>
      <vt:lpstr>PowerPoint 演示文稿</vt:lpstr>
      <vt:lpstr>5.4.5 死锁的避免</vt:lpstr>
      <vt:lpstr>5.4.5 死锁的避免</vt:lpstr>
      <vt:lpstr>5.4.5 死锁的避免</vt:lpstr>
      <vt:lpstr>4.10.6 多级队列调度</vt:lpstr>
      <vt:lpstr>6.3.3 分区分配机构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cchunter51</cp:lastModifiedBy>
  <cp:revision>109</cp:revision>
  <dcterms:created xsi:type="dcterms:W3CDTF">2019-06-19T02:08:00Z</dcterms:created>
  <dcterms:modified xsi:type="dcterms:W3CDTF">2020-04-04T04:19:11Z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