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390" r:id="rId2"/>
    <p:sldId id="413" r:id="rId3"/>
    <p:sldId id="392" r:id="rId4"/>
    <p:sldId id="394" r:id="rId5"/>
    <p:sldId id="396" r:id="rId6"/>
    <p:sldId id="419" r:id="rId7"/>
    <p:sldId id="414" r:id="rId8"/>
    <p:sldId id="415" r:id="rId9"/>
    <p:sldId id="416" r:id="rId10"/>
    <p:sldId id="417" r:id="rId11"/>
    <p:sldId id="420" r:id="rId12"/>
    <p:sldId id="399" r:id="rId13"/>
    <p:sldId id="421" r:id="rId14"/>
    <p:sldId id="423" r:id="rId15"/>
    <p:sldId id="424" r:id="rId16"/>
    <p:sldId id="422" r:id="rId17"/>
    <p:sldId id="425" r:id="rId18"/>
    <p:sldId id="426" r:id="rId19"/>
    <p:sldId id="428" r:id="rId20"/>
    <p:sldId id="427" r:id="rId21"/>
    <p:sldId id="430" r:id="rId22"/>
    <p:sldId id="429" r:id="rId23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366CC"/>
    <a:srgbClr val="565868"/>
    <a:srgbClr val="5F5F5F"/>
    <a:srgbClr val="808080"/>
    <a:srgbClr val="6699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24"/>
    <p:restoredTop sz="94660"/>
  </p:normalViewPr>
  <p:slideViewPr>
    <p:cSldViewPr showGuides="1">
      <p:cViewPr>
        <p:scale>
          <a:sx n="66" d="100"/>
          <a:sy n="66" d="100"/>
        </p:scale>
        <p:origin x="-1288" y="-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4"/>
    </p:cViewPr>
  </p:outlin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995DD-11C3-4587-9ABA-C0814B2FF454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983CD-FE96-4E61-BC1C-F64989A86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48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098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3" name="Freeform 20"/>
          <p:cNvSpPr/>
          <p:nvPr/>
        </p:nvSpPr>
        <p:spPr>
          <a:xfrm>
            <a:off x="-9525" y="2138363"/>
            <a:ext cx="8015288" cy="22717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0"/>
              </a:cxn>
            </a:cxnLst>
            <a:rect l="0" t="0" r="0" b="0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294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AutoShape 21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AutoShape 22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AutoShape 23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304800" y="2286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LOGO</a:t>
            </a:r>
          </a:p>
        </p:txBody>
      </p:sp>
      <p:grpSp>
        <p:nvGrpSpPr>
          <p:cNvPr id="2058" name="Group 116"/>
          <p:cNvGrpSpPr/>
          <p:nvPr/>
        </p:nvGrpSpPr>
        <p:grpSpPr>
          <a:xfrm>
            <a:off x="190500" y="2324100"/>
            <a:ext cx="3276600" cy="3314700"/>
            <a:chOff x="120" y="1464"/>
            <a:chExt cx="2064" cy="2088"/>
          </a:xfrm>
        </p:grpSpPr>
        <p:sp>
          <p:nvSpPr>
            <p:cNvPr id="27" name="AutoShape 113" descr="gdd01"/>
            <p:cNvSpPr>
              <a:spLocks noChangeArrowheads="1"/>
            </p:cNvSpPr>
            <p:nvPr/>
          </p:nvSpPr>
          <p:spPr bwMode="gray">
            <a:xfrm>
              <a:off x="120" y="1992"/>
              <a:ext cx="1104" cy="1008"/>
            </a:xfrm>
            <a:prstGeom prst="hexagon">
              <a:avLst>
                <a:gd name="adj" fmla="val 27381"/>
                <a:gd name="vf" fmla="val 115470"/>
              </a:avLst>
            </a:prstGeom>
            <a:blipFill dpi="0" rotWithShape="1">
              <a:blip r:embed="rId2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8" name="AutoShape 114" descr="gdd04"/>
            <p:cNvSpPr>
              <a:spLocks noChangeArrowheads="1"/>
            </p:cNvSpPr>
            <p:nvPr/>
          </p:nvSpPr>
          <p:spPr bwMode="gray">
            <a:xfrm>
              <a:off x="1032" y="1464"/>
              <a:ext cx="1152" cy="1008"/>
            </a:xfrm>
            <a:prstGeom prst="hexagon">
              <a:avLst>
                <a:gd name="adj" fmla="val 28571"/>
                <a:gd name="vf" fmla="val 115470"/>
              </a:avLst>
            </a:prstGeom>
            <a:blipFill dpi="0" rotWithShape="1">
              <a:blip r:embed="rId3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9" name="AutoShape 115" descr="gdd03"/>
            <p:cNvSpPr>
              <a:spLocks noChangeArrowheads="1"/>
            </p:cNvSpPr>
            <p:nvPr/>
          </p:nvSpPr>
          <p:spPr bwMode="gray">
            <a:xfrm>
              <a:off x="1008" y="2544"/>
              <a:ext cx="1152" cy="1008"/>
            </a:xfrm>
            <a:prstGeom prst="hexagon">
              <a:avLst>
                <a:gd name="adj" fmla="val 28571"/>
                <a:gd name="vf" fmla="val 115470"/>
              </a:avLst>
            </a:prstGeom>
            <a:blipFill dpi="0" rotWithShape="1">
              <a:blip r:embed="rId4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Gulim" panose="020B0600000101010101" pitchFamily="34" charset="-127"/>
                <a:cs typeface="+mn-cs"/>
              </a:endParaRPr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143000" y="990600"/>
            <a:ext cx="6705600" cy="1012825"/>
          </a:xfrm>
        </p:spPr>
        <p:txBody>
          <a:bodyPr/>
          <a:lstStyle>
            <a:lvl1pPr algn="ct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altLang="zh-CN" noProof="1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zh-CN" altLang="en-US" noProof="1" smtClean="0"/>
              <a:t>单击此处编辑母版副标题样式</a:t>
            </a:r>
            <a:endParaRPr lang="en-US" altLang="zh-CN" noProof="1"/>
          </a:p>
        </p:txBody>
      </p:sp>
      <p:sp>
        <p:nvSpPr>
          <p:cNvPr id="3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352800" y="6553200"/>
            <a:ext cx="2133600" cy="1524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477000"/>
            <a:ext cx="2590800" cy="2286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10550" y="6467475"/>
            <a:ext cx="533400" cy="24447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t>‹#›</a:t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Verdana" panose="020B0604030504040204" pitchFamily="34" charset="0"/>
              </a:rPr>
              <a:t>‹#›</a:t>
            </a:fld>
            <a:endParaRPr lang="zh-CN" alt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94360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94360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Verdana" panose="020B0604030504040204" pitchFamily="34" charset="0"/>
              </a:rPr>
              <a:t>‹#›</a:t>
            </a:fld>
            <a:endParaRPr lang="zh-CN" alt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Verdana" panose="020B0604030504040204" pitchFamily="34" charset="0"/>
              </a:rPr>
              <a:t>‹#›</a:t>
            </a:fld>
            <a:endParaRPr lang="zh-CN" alt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076325"/>
            <a:ext cx="8229600" cy="52482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Verdana" panose="020B0604030504040204" pitchFamily="34" charset="0"/>
              </a:rPr>
              <a:t>‹#›</a:t>
            </a:fld>
            <a:endParaRPr lang="zh-CN" alt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Verdana" panose="020B0604030504040204" pitchFamily="34" charset="0"/>
              </a:rPr>
              <a:t>‹#›</a:t>
            </a:fld>
            <a:endParaRPr lang="zh-CN" alt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Verdana" panose="020B0604030504040204" pitchFamily="34" charset="0"/>
              </a:rPr>
              <a:t>‹#›</a:t>
            </a:fld>
            <a:endParaRPr lang="zh-CN" alt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Verdana" panose="020B0604030504040204" pitchFamily="34" charset="0"/>
              </a:rPr>
              <a:t>‹#›</a:t>
            </a:fld>
            <a:endParaRPr lang="zh-CN" alt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Verdana" panose="020B0604030504040204" pitchFamily="34" charset="0"/>
              </a:rPr>
              <a:t>‹#›</a:t>
            </a:fld>
            <a:endParaRPr lang="zh-CN" alt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Verdana" panose="020B0604030504040204" pitchFamily="34" charset="0"/>
              </a:rPr>
              <a:t>‹#›</a:t>
            </a:fld>
            <a:endParaRPr lang="zh-CN" alt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Verdana" panose="020B0604030504040204" pitchFamily="34" charset="0"/>
              </a:rPr>
              <a:t>‹#›</a:t>
            </a:fld>
            <a:endParaRPr lang="zh-CN" alt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Verdana" panose="020B0604030504040204" pitchFamily="34" charset="0"/>
              </a:rPr>
              <a:t>‹#›</a:t>
            </a:fld>
            <a:endParaRPr lang="zh-CN" alt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Verdana" panose="020B0604030504040204" pitchFamily="34" charset="0"/>
              </a:rPr>
              <a:t>‹#›</a:t>
            </a:fld>
            <a:endParaRPr lang="zh-CN" alt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Verdana" panose="020B0604030504040204" pitchFamily="34" charset="0"/>
              </a:rPr>
              <a:t>‹#›</a:t>
            </a:fld>
            <a:endParaRPr lang="zh-CN" alt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15"/>
          <p:cNvSpPr/>
          <p:nvPr/>
        </p:nvSpPr>
        <p:spPr>
          <a:xfrm>
            <a:off x="-9525" y="344488"/>
            <a:ext cx="8194675" cy="6334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159643076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0"/>
              </a:cxn>
            </a:cxnLst>
            <a:rect l="0" t="0" r="0" b="0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027" name="Group 16"/>
          <p:cNvGrpSpPr/>
          <p:nvPr/>
        </p:nvGrpSpPr>
        <p:grpSpPr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1040" name="Rectangle 17"/>
            <p:cNvSpPr>
              <a:spLocks noChangeArrowheads="1"/>
            </p:cNvSpPr>
            <p:nvPr/>
          </p:nvSpPr>
          <p:spPr bwMode="gray"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1" name="Rectangle 18"/>
            <p:cNvSpPr>
              <a:spLocks noChangeArrowheads="1"/>
            </p:cNvSpPr>
            <p:nvPr/>
          </p:nvSpPr>
          <p:spPr bwMode="gray">
            <a:xfrm>
              <a:off x="5040" y="219"/>
              <a:ext cx="720" cy="3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28" name="AutoShape 19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AutoShape 20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AutoShape 21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Rectangle 3"/>
          <p:cNvSpPr>
            <a:spLocks noGrp="1"/>
          </p:cNvSpPr>
          <p:nvPr>
            <p:ph type="body"/>
          </p:nvPr>
        </p:nvSpPr>
        <p:spPr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19863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477000"/>
            <a:ext cx="2895600" cy="2333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FontTx/>
              <a:buNone/>
              <a:defRPr sz="1000"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86750" y="6386513"/>
            <a:ext cx="4572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Verdana" panose="020B0604030504040204" pitchFamily="34" charset="0"/>
              </a:rPr>
              <a:t>‹#›</a:t>
            </a:fld>
            <a:endParaRPr lang="zh-CN" altLang="en-US" dirty="0">
              <a:latin typeface="Verdana" panose="020B0604030504040204" pitchFamily="34" charset="0"/>
            </a:endParaRPr>
          </a:p>
        </p:txBody>
      </p:sp>
      <p:grpSp>
        <p:nvGrpSpPr>
          <p:cNvPr id="1035" name="Group 22"/>
          <p:cNvGrpSpPr/>
          <p:nvPr/>
        </p:nvGrpSpPr>
        <p:grpSpPr>
          <a:xfrm>
            <a:off x="152400" y="228600"/>
            <a:ext cx="838200" cy="838200"/>
            <a:chOff x="18" y="144"/>
            <a:chExt cx="510" cy="480"/>
          </a:xfrm>
        </p:grpSpPr>
        <p:sp>
          <p:nvSpPr>
            <p:cNvPr id="1037" name="AutoShape 23"/>
            <p:cNvSpPr>
              <a:spLocks noChangeArrowheads="1"/>
            </p:cNvSpPr>
            <p:nvPr/>
          </p:nvSpPr>
          <p:spPr bwMode="gray">
            <a:xfrm>
              <a:off x="18" y="258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hlink"/>
            </a:solidFill>
            <a:ln w="28575">
              <a:solidFill>
                <a:schemeClr val="bg1"/>
              </a:solidFill>
              <a:miter lim="800000"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8" name="AutoShape 24"/>
            <p:cNvSpPr>
              <a:spLocks noChangeArrowheads="1"/>
            </p:cNvSpPr>
            <p:nvPr/>
          </p:nvSpPr>
          <p:spPr bwMode="gray">
            <a:xfrm>
              <a:off x="240" y="14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9" name="AutoShape 25"/>
            <p:cNvSpPr>
              <a:spLocks noChangeArrowheads="1"/>
            </p:cNvSpPr>
            <p:nvPr/>
          </p:nvSpPr>
          <p:spPr bwMode="gray">
            <a:xfrm>
              <a:off x="240" y="38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1"/>
            </a:solidFill>
            <a:ln w="28575">
              <a:solidFill>
                <a:schemeClr val="bg1"/>
              </a:solidFill>
              <a:miter lim="800000"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36" name="Rectangle 2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/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>
          <a:xfrm>
            <a:off x="3429030" y="2667020"/>
            <a:ext cx="5311383" cy="1470025"/>
          </a:xfrm>
        </p:spPr>
        <p:txBody>
          <a:bodyPr vert="horz" wrap="square" lIns="91440" tIns="45720" rIns="91440" bIns="45720" anchor="ctr"/>
          <a:lstStyle/>
          <a:p>
            <a:pPr eaLnBrk="1" hangingPunct="1">
              <a:lnSpc>
                <a:spcPct val="130000"/>
              </a:lnSpc>
              <a:buFont typeface="Arial" pitchFamily="34" charset="0"/>
            </a:pPr>
            <a:r>
              <a:rPr lang="zh-CN" altLang="en-US" sz="4400" kern="1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n-cs"/>
              </a:rPr>
              <a:t>第</a:t>
            </a:r>
            <a:r>
              <a:rPr lang="en-US" altLang="zh-CN" sz="4400" kern="1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n-cs"/>
              </a:rPr>
              <a:t>16</a:t>
            </a:r>
            <a:r>
              <a:rPr lang="zh-CN" altLang="en-US" sz="4400" kern="1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n-cs"/>
              </a:rPr>
              <a:t>章 </a:t>
            </a:r>
            <a:r>
              <a:rPr lang="en-US" altLang="zh-CN" sz="4400" kern="1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n-cs"/>
              </a:rPr>
              <a:t>Android</a:t>
            </a:r>
            <a:r>
              <a:rPr lang="zh-CN" altLang="en-US" sz="4400" kern="1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n-cs"/>
              </a:rPr>
              <a:t>图形</a:t>
            </a:r>
            <a:r>
              <a:rPr lang="zh-CN" altLang="en-US" sz="4400" kern="1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n-cs"/>
              </a:rPr>
              <a:t>用户界面</a:t>
            </a:r>
            <a:r>
              <a:rPr lang="zh-CN" altLang="en-US" sz="4400" kern="1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n-cs"/>
              </a:rPr>
              <a:t>开发简介</a:t>
            </a:r>
          </a:p>
        </p:txBody>
      </p:sp>
      <p:pic>
        <p:nvPicPr>
          <p:cNvPr id="3078" name="图片 10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76200"/>
            <a:ext cx="3190875" cy="838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5761355" y="5945505"/>
            <a:ext cx="19608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dirty="0">
                <a:solidFill>
                  <a:srgbClr val="005E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计算机学院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gray">
          <a:xfrm>
            <a:off x="1143000" y="990600"/>
            <a:ext cx="6705600" cy="10128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sz="4000" smtClean="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  <a:cs typeface="+mj-cs"/>
              </a:rPr>
              <a:t>Java</a:t>
            </a:r>
            <a:r>
              <a:rPr lang="zh-CN" altLang="en-US" sz="4000" smtClean="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  <a:cs typeface="+mj-cs"/>
              </a:rPr>
              <a:t>面向对象程序设计</a:t>
            </a:r>
            <a:endParaRPr lang="zh-CN" altLang="en-US" sz="4000" dirty="0" smtClean="0">
              <a:solidFill>
                <a:srgbClr val="3366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altLang="zh-CN" sz="2800" b="1" dirty="0">
                <a:ea typeface="宋体" pitchFamily="2" charset="-122"/>
              </a:rPr>
              <a:t>3</a:t>
            </a:r>
            <a:r>
              <a:rPr lang="en-US" altLang="zh-CN" sz="2800" b="1" dirty="0" smtClean="0">
                <a:ea typeface="宋体" pitchFamily="2" charset="-122"/>
              </a:rPr>
              <a:t> Android</a:t>
            </a:r>
            <a:r>
              <a:rPr lang="zh-CN" altLang="en-US" sz="2800" b="1" dirty="0">
                <a:ea typeface="宋体" pitchFamily="2" charset="-122"/>
              </a:rPr>
              <a:t>应用程序组件</a:t>
            </a:r>
            <a:endParaRPr lang="zh-CN" altLang="en-US" sz="2800" b="1" dirty="0" smtClean="0"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8645"/>
            <a:ext cx="8229600" cy="5248275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20000"/>
              </a:lnSpc>
            </a:pP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Android</a:t>
            </a:r>
            <a:r>
              <a:rPr lang="zh-CN" altLang="zh-CN" dirty="0">
                <a:latin typeface="Times New Roman" pitchFamily="18" charset="0"/>
                <a:ea typeface="宋体" pitchFamily="2" charset="-122"/>
              </a:rPr>
              <a:t>系统提供了一些已开发成型的组件，可直接在应用程序中实例化，这些运行必要的组件主要</a:t>
            </a: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有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5</a:t>
            </a:r>
            <a:r>
              <a:rPr lang="zh-CN" altLang="zh-CN" dirty="0">
                <a:latin typeface="Times New Roman" pitchFamily="18" charset="0"/>
                <a:ea typeface="宋体" pitchFamily="2" charset="-122"/>
              </a:rPr>
              <a:t>种类型：</a:t>
            </a:r>
            <a:endParaRPr lang="en-US" altLang="zh-CN" dirty="0">
              <a:latin typeface="Times New Roman" pitchFamily="18" charset="0"/>
              <a:ea typeface="宋体" pitchFamily="2" charset="-122"/>
            </a:endParaRPr>
          </a:p>
          <a:p>
            <a:pPr marL="720000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zh-CN" dirty="0">
                <a:latin typeface="Times New Roman" pitchFamily="18" charset="0"/>
                <a:ea typeface="宋体" pitchFamily="2" charset="-122"/>
              </a:rPr>
              <a:t>活动（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Activities</a:t>
            </a:r>
            <a:r>
              <a:rPr lang="zh-CN" altLang="zh-CN" dirty="0" smtClean="0">
                <a:latin typeface="Times New Roman" pitchFamily="18" charset="0"/>
                <a:ea typeface="宋体" pitchFamily="2" charset="-122"/>
              </a:rPr>
              <a:t>）</a:t>
            </a:r>
            <a:endParaRPr lang="en-US" altLang="zh-CN" dirty="0">
              <a:latin typeface="Times New Roman" pitchFamily="18" charset="0"/>
              <a:ea typeface="宋体" pitchFamily="2" charset="-122"/>
            </a:endParaRPr>
          </a:p>
          <a:p>
            <a:pPr marL="720000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zh-CN" dirty="0">
                <a:latin typeface="Times New Roman" pitchFamily="18" charset="0"/>
                <a:ea typeface="宋体" pitchFamily="2" charset="-122"/>
              </a:rPr>
              <a:t>服务（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Services</a:t>
            </a:r>
            <a:r>
              <a:rPr lang="zh-CN" altLang="zh-CN" dirty="0">
                <a:latin typeface="Times New Roman" pitchFamily="18" charset="0"/>
                <a:ea typeface="宋体" pitchFamily="2" charset="-122"/>
              </a:rPr>
              <a:t>） </a:t>
            </a:r>
            <a:endParaRPr lang="en-US" altLang="zh-CN" dirty="0">
              <a:latin typeface="Times New Roman" pitchFamily="18" charset="0"/>
              <a:ea typeface="宋体" pitchFamily="2" charset="-122"/>
            </a:endParaRPr>
          </a:p>
          <a:p>
            <a:pPr marL="720000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zh-CN" dirty="0">
                <a:latin typeface="Times New Roman" pitchFamily="18" charset="0"/>
                <a:ea typeface="宋体" pitchFamily="2" charset="-122"/>
              </a:rPr>
              <a:t>广播接收者（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Broadcast Receivers</a:t>
            </a:r>
            <a:r>
              <a:rPr lang="zh-CN" altLang="zh-CN" dirty="0">
                <a:latin typeface="Times New Roman" pitchFamily="18" charset="0"/>
                <a:ea typeface="宋体" pitchFamily="2" charset="-122"/>
              </a:rPr>
              <a:t>） </a:t>
            </a:r>
            <a:endParaRPr lang="en-US" altLang="zh-CN" dirty="0">
              <a:latin typeface="Times New Roman" pitchFamily="18" charset="0"/>
              <a:ea typeface="宋体" pitchFamily="2" charset="-122"/>
            </a:endParaRPr>
          </a:p>
          <a:p>
            <a:pPr marL="720000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zh-CN" dirty="0">
                <a:latin typeface="Times New Roman" pitchFamily="18" charset="0"/>
                <a:ea typeface="宋体" pitchFamily="2" charset="-122"/>
              </a:rPr>
              <a:t>内容提供者（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Content Providers</a:t>
            </a:r>
            <a:r>
              <a:rPr lang="zh-CN" altLang="zh-CN" dirty="0">
                <a:latin typeface="Times New Roman" pitchFamily="18" charset="0"/>
                <a:ea typeface="宋体" pitchFamily="2" charset="-122"/>
              </a:rPr>
              <a:t>）</a:t>
            </a:r>
            <a:endParaRPr lang="en-US" altLang="zh-CN" dirty="0">
              <a:latin typeface="Times New Roman" pitchFamily="18" charset="0"/>
              <a:ea typeface="宋体" pitchFamily="2" charset="-122"/>
            </a:endParaRPr>
          </a:p>
          <a:p>
            <a:pPr marL="720000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zh-CN" dirty="0">
                <a:latin typeface="Times New Roman" pitchFamily="18" charset="0"/>
                <a:ea typeface="宋体" pitchFamily="2" charset="-122"/>
              </a:rPr>
              <a:t>意图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(Intent)</a:t>
            </a:r>
            <a:endParaRPr lang="zh-CN" altLang="en-US" dirty="0"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87818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altLang="zh-CN" sz="2800" b="1" dirty="0">
                <a:ea typeface="宋体" pitchFamily="2" charset="-122"/>
              </a:rPr>
              <a:t>3</a:t>
            </a:r>
            <a:r>
              <a:rPr lang="en-US" altLang="zh-CN" sz="2800" b="1" dirty="0" smtClean="0">
                <a:ea typeface="宋体" pitchFamily="2" charset="-122"/>
              </a:rPr>
              <a:t> Android</a:t>
            </a:r>
            <a:r>
              <a:rPr lang="zh-CN" altLang="en-US" sz="2800" b="1" dirty="0">
                <a:ea typeface="宋体" pitchFamily="2" charset="-122"/>
              </a:rPr>
              <a:t>应用程序组件</a:t>
            </a:r>
            <a:endParaRPr lang="zh-CN" altLang="en-US" sz="2800" b="1" dirty="0" smtClean="0"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8645"/>
            <a:ext cx="8229600" cy="5248275"/>
          </a:xfrm>
        </p:spPr>
        <p:txBody>
          <a:bodyPr vert="horz" wrap="square" lIns="91440" tIns="45720" rIns="91440" bIns="45720" anchor="t"/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FF0000"/>
                </a:solidFill>
                <a:cs typeface="+mn-ea"/>
                <a:sym typeface="+mn-lt"/>
              </a:rPr>
              <a:t>活动</a:t>
            </a:r>
            <a:r>
              <a:rPr lang="zh-CN" altLang="en-US" dirty="0">
                <a:solidFill>
                  <a:srgbClr val="FF0000"/>
                </a:solidFill>
                <a:cs typeface="+mn-ea"/>
                <a:sym typeface="+mn-lt"/>
              </a:rPr>
              <a:t>：</a:t>
            </a:r>
            <a:r>
              <a:rPr lang="zh-CN" altLang="zh-CN" dirty="0">
                <a:cs typeface="+mn-ea"/>
                <a:sym typeface="+mn-lt"/>
              </a:rPr>
              <a:t>是应用程序的表示层，一个</a:t>
            </a:r>
            <a:r>
              <a:rPr lang="en-US" altLang="zh-CN" dirty="0">
                <a:cs typeface="+mn-ea"/>
                <a:sym typeface="+mn-lt"/>
              </a:rPr>
              <a:t>Activity</a:t>
            </a:r>
            <a:r>
              <a:rPr lang="zh-CN" altLang="zh-CN" dirty="0">
                <a:cs typeface="+mn-ea"/>
                <a:sym typeface="+mn-lt"/>
              </a:rPr>
              <a:t>通常展现为一个可视化的用户界面</a:t>
            </a:r>
            <a:r>
              <a:rPr lang="zh-CN" altLang="en-US" dirty="0">
                <a:cs typeface="+mn-ea"/>
                <a:sym typeface="+mn-lt"/>
              </a:rPr>
              <a:t>。</a:t>
            </a:r>
            <a:endParaRPr lang="en-US" altLang="zh-CN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FF0000"/>
                </a:solidFill>
                <a:cs typeface="+mn-ea"/>
                <a:sym typeface="+mn-lt"/>
              </a:rPr>
              <a:t>服务</a:t>
            </a:r>
            <a:r>
              <a:rPr lang="zh-CN" altLang="en-US" dirty="0">
                <a:solidFill>
                  <a:srgbClr val="FF0000"/>
                </a:solidFill>
                <a:cs typeface="+mn-ea"/>
                <a:sym typeface="+mn-lt"/>
              </a:rPr>
              <a:t>：</a:t>
            </a:r>
            <a:r>
              <a:rPr lang="zh-CN" altLang="zh-CN" dirty="0">
                <a:cs typeface="+mn-ea"/>
                <a:sym typeface="+mn-lt"/>
              </a:rPr>
              <a:t>没有用户界面，在后台运行，服务可以更新数据源和前台的活动，并触发通知</a:t>
            </a:r>
            <a:r>
              <a:rPr lang="zh-CN" altLang="en-US" dirty="0" smtClean="0">
                <a:cs typeface="+mn-ea"/>
                <a:sym typeface="+mn-lt"/>
              </a:rPr>
              <a:t>。</a:t>
            </a:r>
            <a:endParaRPr lang="en-US" altLang="zh-CN" dirty="0" smtClean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FF0000"/>
                </a:solidFill>
                <a:cs typeface="+mn-ea"/>
                <a:sym typeface="+mn-lt"/>
              </a:rPr>
              <a:t>广播接收器</a:t>
            </a:r>
            <a:r>
              <a:rPr lang="zh-CN" altLang="en-US" dirty="0">
                <a:solidFill>
                  <a:srgbClr val="FF0000"/>
                </a:solidFill>
                <a:cs typeface="+mn-ea"/>
                <a:sym typeface="+mn-lt"/>
              </a:rPr>
              <a:t>：</a:t>
            </a:r>
            <a:r>
              <a:rPr lang="zh-CN" altLang="zh-CN" dirty="0">
                <a:cs typeface="+mn-ea"/>
                <a:sym typeface="+mn-lt"/>
              </a:rPr>
              <a:t>不执行任何任务，每个组件</a:t>
            </a:r>
            <a:r>
              <a:rPr lang="en-US" altLang="zh-CN" dirty="0">
                <a:cs typeface="+mn-ea"/>
                <a:sym typeface="+mn-lt"/>
              </a:rPr>
              <a:t>Broadcast Receiver</a:t>
            </a:r>
            <a:r>
              <a:rPr lang="zh-CN" altLang="zh-CN" dirty="0">
                <a:cs typeface="+mn-ea"/>
                <a:sym typeface="+mn-lt"/>
              </a:rPr>
              <a:t>都会接受系统或应用程序产生的广播通知，并对广播通知做出响应</a:t>
            </a:r>
            <a:r>
              <a:rPr lang="zh-CN" altLang="en-US" dirty="0">
                <a:cs typeface="+mn-ea"/>
                <a:sym typeface="+mn-lt"/>
              </a:rPr>
              <a:t>。</a:t>
            </a:r>
            <a:endParaRPr lang="en-US" altLang="zh-CN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26250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07670" y="1328695"/>
            <a:ext cx="8229600" cy="3700463"/>
          </a:xfrm>
        </p:spPr>
        <p:txBody>
          <a:bodyPr vert="horz" wrap="square" lIns="91440" tIns="45720" rIns="91440" bIns="45720" anchor="t"/>
          <a:lstStyle/>
          <a:p>
            <a:pPr>
              <a:lnSpc>
                <a:spcPct val="150000"/>
              </a:lnSpc>
            </a:pPr>
            <a:r>
              <a:rPr lang="zh-CN" altLang="zh-CN" dirty="0" smtClean="0">
                <a:solidFill>
                  <a:srgbClr val="FF0000"/>
                </a:solidFill>
                <a:cs typeface="+mn-ea"/>
                <a:sym typeface="+mn-lt"/>
              </a:rPr>
              <a:t>内容</a:t>
            </a:r>
            <a:r>
              <a:rPr lang="zh-CN" altLang="zh-CN" dirty="0">
                <a:solidFill>
                  <a:srgbClr val="FF0000"/>
                </a:solidFill>
                <a:cs typeface="+mn-ea"/>
                <a:sym typeface="+mn-lt"/>
              </a:rPr>
              <a:t>提供器</a:t>
            </a:r>
            <a:r>
              <a:rPr lang="zh-CN" altLang="en-US" dirty="0">
                <a:solidFill>
                  <a:srgbClr val="FF0000"/>
                </a:solidFill>
                <a:cs typeface="+mn-ea"/>
                <a:sym typeface="+mn-lt"/>
              </a:rPr>
              <a:t>：</a:t>
            </a:r>
            <a:r>
              <a:rPr lang="zh-CN" altLang="en-US" dirty="0">
                <a:cs typeface="+mn-ea"/>
                <a:sym typeface="+mn-lt"/>
              </a:rPr>
              <a:t>其</a:t>
            </a:r>
            <a:r>
              <a:rPr lang="zh-CN" altLang="zh-CN" dirty="0">
                <a:cs typeface="+mn-ea"/>
                <a:sym typeface="+mn-lt"/>
              </a:rPr>
              <a:t>作用在于解决应用程序间数据通信、共享的问题</a:t>
            </a:r>
            <a:r>
              <a:rPr lang="zh-CN" altLang="en-US" dirty="0">
                <a:cs typeface="+mn-ea"/>
                <a:sym typeface="+mn-lt"/>
              </a:rPr>
              <a:t>。</a:t>
            </a:r>
            <a:endParaRPr lang="en-US" altLang="zh-CN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cs typeface="+mn-ea"/>
                <a:sym typeface="+mn-lt"/>
              </a:rPr>
              <a:t>意图：</a:t>
            </a:r>
            <a:r>
              <a:rPr lang="en-US" altLang="zh-CN" dirty="0">
                <a:cs typeface="+mn-ea"/>
                <a:sym typeface="+mn-lt"/>
              </a:rPr>
              <a:t>Intent</a:t>
            </a:r>
            <a:r>
              <a:rPr lang="zh-CN" altLang="zh-CN" dirty="0">
                <a:cs typeface="+mn-ea"/>
                <a:sym typeface="+mn-lt"/>
              </a:rPr>
              <a:t>是连接组件的纽带</a:t>
            </a:r>
            <a:r>
              <a:rPr lang="zh-CN" altLang="en-US" dirty="0">
                <a:cs typeface="+mn-ea"/>
                <a:sym typeface="+mn-lt"/>
              </a:rPr>
              <a:t>，</a:t>
            </a:r>
            <a:r>
              <a:rPr lang="zh-CN" altLang="zh-CN" dirty="0">
                <a:cs typeface="+mn-ea"/>
                <a:sym typeface="+mn-lt"/>
              </a:rPr>
              <a:t>提供组件相互调用的信息，它能够在程序运行的过程中连接两个不同的组件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altLang="zh-CN" sz="2800" b="1" dirty="0">
                <a:ea typeface="宋体" pitchFamily="2" charset="-122"/>
              </a:rPr>
              <a:t>3</a:t>
            </a:r>
            <a:r>
              <a:rPr lang="en-US" altLang="zh-CN" sz="2800" b="1" dirty="0" smtClean="0">
                <a:ea typeface="宋体" pitchFamily="2" charset="-122"/>
              </a:rPr>
              <a:t> Android</a:t>
            </a:r>
            <a:r>
              <a:rPr lang="zh-CN" altLang="en-US" sz="2800" b="1" dirty="0">
                <a:ea typeface="宋体" pitchFamily="2" charset="-122"/>
              </a:rPr>
              <a:t>应用程序组件</a:t>
            </a:r>
            <a:endParaRPr lang="zh-CN" altLang="en-US" sz="2800" b="1" dirty="0" smtClean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altLang="zh-CN" sz="2800" b="1" dirty="0" smtClean="0">
                <a:ea typeface="宋体" pitchFamily="2" charset="-122"/>
              </a:rPr>
              <a:t>4 Android</a:t>
            </a:r>
            <a:r>
              <a:rPr lang="zh-CN" altLang="en-US" sz="2800" b="1" dirty="0">
                <a:ea typeface="宋体" pitchFamily="2" charset="-122"/>
              </a:rPr>
              <a:t>的图形界面元素</a:t>
            </a:r>
            <a:endParaRPr lang="zh-CN" altLang="en-US" sz="2800" b="1" dirty="0" smtClean="0"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8645"/>
            <a:ext cx="7315116" cy="5248275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Android</a:t>
            </a: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的图形界面元素与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Swing</a:t>
            </a: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很类似，主要有：</a:t>
            </a:r>
          </a:p>
          <a:p>
            <a:pPr marL="720000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视图（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</a:rPr>
              <a:t>View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）</a:t>
            </a:r>
            <a:endParaRPr lang="zh-CN" altLang="en-US" dirty="0">
              <a:latin typeface="Times New Roman" pitchFamily="18" charset="0"/>
              <a:ea typeface="宋体" pitchFamily="2" charset="-122"/>
            </a:endParaRPr>
          </a:p>
          <a:p>
            <a:pPr marL="720000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视图</a:t>
            </a: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容器（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</a:rPr>
              <a:t>ViewGroup</a:t>
            </a: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）</a:t>
            </a:r>
          </a:p>
          <a:p>
            <a:pPr marL="720000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布局管理（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Layout</a:t>
            </a: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8346220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altLang="zh-CN" sz="2800" b="1" dirty="0" smtClean="0">
                <a:ea typeface="宋体" pitchFamily="2" charset="-122"/>
              </a:rPr>
              <a:t>4 Android</a:t>
            </a:r>
            <a:r>
              <a:rPr lang="zh-CN" altLang="en-US" sz="2800" b="1" dirty="0">
                <a:ea typeface="宋体" pitchFamily="2" charset="-122"/>
              </a:rPr>
              <a:t>的图形界面元素</a:t>
            </a:r>
            <a:endParaRPr lang="zh-CN" altLang="en-US" sz="2800" b="1" dirty="0" smtClean="0"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8645"/>
            <a:ext cx="7619908" cy="5248275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30000"/>
              </a:lnSpc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视图</a:t>
            </a: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（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View</a:t>
            </a: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）</a:t>
            </a:r>
          </a:p>
          <a:p>
            <a:pPr marL="720000" eaLnBrk="1" hangingPunct="1">
              <a:lnSpc>
                <a:spcPct val="130000"/>
              </a:lnSpc>
              <a:buFont typeface="Wingdings" pitchFamily="2" charset="2"/>
              <a:buChar char="Ø"/>
            </a:pP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View </a:t>
            </a: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表示屏幕上的一块矩形区域，负责绘制这个区域和事件处理。</a:t>
            </a:r>
          </a:p>
          <a:p>
            <a:pPr marL="720000" eaLnBrk="1" hangingPunct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每个可视化的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View</a:t>
            </a: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组件都叫做控件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</a:rPr>
              <a:t>Widget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视图</a:t>
            </a: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容器组件（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</a:rPr>
              <a:t>ViewGroup</a:t>
            </a: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）</a:t>
            </a:r>
          </a:p>
          <a:p>
            <a:pPr marL="720000" eaLnBrk="1" hangingPunct="1">
              <a:lnSpc>
                <a:spcPct val="130000"/>
              </a:lnSpc>
              <a:buFont typeface="Wingdings" pitchFamily="2" charset="2"/>
              <a:buChar char="Ø"/>
            </a:pPr>
            <a:r>
              <a:rPr lang="en-US" altLang="zh-CN" dirty="0" err="1" smtClean="0">
                <a:latin typeface="Times New Roman" pitchFamily="18" charset="0"/>
                <a:ea typeface="宋体" pitchFamily="2" charset="-122"/>
              </a:rPr>
              <a:t>ViewGroup</a:t>
            </a: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是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View</a:t>
            </a: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的容器，可以将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View</a:t>
            </a: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添加到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</a:rPr>
              <a:t>ViewGroup</a:t>
            </a: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，一个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</a:rPr>
              <a:t>ViewGroup</a:t>
            </a: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也可以添加到另一个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</a:rPr>
              <a:t>ViewGroup</a:t>
            </a: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中</a:t>
            </a:r>
            <a:endParaRPr lang="en-US" altLang="zh-CN" dirty="0" smtClean="0"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38352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altLang="zh-CN" sz="2800" b="1" dirty="0" smtClean="0">
                <a:ea typeface="宋体" pitchFamily="2" charset="-122"/>
              </a:rPr>
              <a:t>4 Android</a:t>
            </a:r>
            <a:r>
              <a:rPr lang="zh-CN" altLang="en-US" sz="2800" b="1" dirty="0">
                <a:ea typeface="宋体" pitchFamily="2" charset="-122"/>
              </a:rPr>
              <a:t>的图形界面元素</a:t>
            </a:r>
            <a:endParaRPr lang="zh-CN" altLang="en-US" sz="2800" b="1" dirty="0" smtClean="0"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8645"/>
            <a:ext cx="7619908" cy="5248275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30000"/>
              </a:lnSpc>
            </a:pPr>
            <a:r>
              <a:rPr lang="en-US" altLang="zh-CN" dirty="0" smtClean="0">
                <a:latin typeface="Times New Roman" pitchFamily="18" charset="0"/>
                <a:ea typeface="宋体" pitchFamily="2" charset="-122"/>
              </a:rPr>
              <a:t>5</a:t>
            </a: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种布局方式</a:t>
            </a:r>
          </a:p>
          <a:p>
            <a:pPr marL="720000" eaLnBrk="1" hangingPunct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线性</a:t>
            </a: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布局 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</a:rPr>
              <a:t>LinearLayout</a:t>
            </a:r>
            <a:endParaRPr lang="en-US" altLang="zh-CN" dirty="0">
              <a:latin typeface="Times New Roman" pitchFamily="18" charset="0"/>
              <a:ea typeface="宋体" pitchFamily="2" charset="-122"/>
            </a:endParaRPr>
          </a:p>
          <a:p>
            <a:pPr marL="720000" eaLnBrk="1" hangingPunct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相对</a:t>
            </a: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布局 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</a:rPr>
              <a:t>RelativeLayout</a:t>
            </a:r>
            <a:endParaRPr lang="en-US" altLang="zh-CN" dirty="0">
              <a:latin typeface="Times New Roman" pitchFamily="18" charset="0"/>
              <a:ea typeface="宋体" pitchFamily="2" charset="-122"/>
            </a:endParaRPr>
          </a:p>
          <a:p>
            <a:pPr marL="720000" eaLnBrk="1" hangingPunct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表格</a:t>
            </a: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布局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</a:rPr>
              <a:t>TableLayout</a:t>
            </a:r>
            <a:endParaRPr lang="en-US" altLang="zh-CN" dirty="0">
              <a:latin typeface="Times New Roman" pitchFamily="18" charset="0"/>
              <a:ea typeface="宋体" pitchFamily="2" charset="-122"/>
            </a:endParaRPr>
          </a:p>
          <a:p>
            <a:pPr marL="720000" eaLnBrk="1" hangingPunct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框架布局</a:t>
            </a:r>
            <a:r>
              <a:rPr lang="en-US" altLang="zh-CN" dirty="0" err="1" smtClean="0">
                <a:latin typeface="Times New Roman" pitchFamily="18" charset="0"/>
                <a:ea typeface="宋体" pitchFamily="2" charset="-122"/>
              </a:rPr>
              <a:t>FrameLayout</a:t>
            </a:r>
            <a:endParaRPr lang="zh-CN" altLang="en-US" dirty="0">
              <a:latin typeface="Times New Roman" pitchFamily="18" charset="0"/>
              <a:ea typeface="宋体" pitchFamily="2" charset="-122"/>
            </a:endParaRPr>
          </a:p>
          <a:p>
            <a:pPr marL="720000" eaLnBrk="1" hangingPunct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绝对布局</a:t>
            </a:r>
            <a:r>
              <a:rPr lang="en-US" altLang="zh-CN" dirty="0" err="1" smtClean="0">
                <a:latin typeface="Times New Roman" pitchFamily="18" charset="0"/>
                <a:ea typeface="宋体" pitchFamily="2" charset="-122"/>
              </a:rPr>
              <a:t>AbsoluteLayout</a:t>
            </a:r>
            <a:endParaRPr lang="en-US" altLang="zh-CN" dirty="0" smtClean="0"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13821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altLang="zh-CN" sz="2800" b="1" dirty="0" smtClean="0">
                <a:ea typeface="宋体" pitchFamily="2" charset="-122"/>
              </a:rPr>
              <a:t>4 Android</a:t>
            </a:r>
            <a:r>
              <a:rPr lang="zh-CN" altLang="en-US" sz="2800" b="1" dirty="0">
                <a:ea typeface="宋体" pitchFamily="2" charset="-122"/>
              </a:rPr>
              <a:t>的图形界面元素</a:t>
            </a:r>
            <a:endParaRPr lang="zh-CN" altLang="en-US" sz="2800" b="1" dirty="0" smtClean="0">
              <a:ea typeface="宋体" pitchFamily="2" charset="-122"/>
            </a:endParaRPr>
          </a:p>
        </p:txBody>
      </p:sp>
      <p:pic>
        <p:nvPicPr>
          <p:cNvPr id="1028" name="Picture 4" descr="https://timgsa.baidu.com/timg?image&amp;quality=80&amp;size=b9999_10000&amp;sec=1513183847972&amp;di=6e111b3019652691ae7fbbb78a04f795&amp;imgtype=jpg&amp;src=http%3A%2F%2Fimg4.imgtn.bdimg.com%2Fit%2Fu%3D2848715044%2C1183913007%26fm%3D214%26gp%3D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5" y="1066863"/>
            <a:ext cx="7972425" cy="571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9866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altLang="zh-CN" sz="2800" b="1" dirty="0" smtClean="0">
                <a:ea typeface="宋体" pitchFamily="2" charset="-122"/>
              </a:rPr>
              <a:t>4 </a:t>
            </a:r>
            <a:r>
              <a:rPr lang="zh-CN" altLang="en-US" sz="2800" b="1" dirty="0" smtClean="0">
                <a:ea typeface="宋体" pitchFamily="2" charset="-122"/>
              </a:rPr>
              <a:t>事件驱动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066862"/>
            <a:ext cx="7619908" cy="5248275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20000"/>
              </a:lnSpc>
            </a:pPr>
            <a:r>
              <a:rPr lang="en-US" altLang="zh-CN" dirty="0" smtClean="0">
                <a:latin typeface="Times New Roman" pitchFamily="18" charset="0"/>
                <a:ea typeface="宋体" pitchFamily="2" charset="-122"/>
              </a:rPr>
              <a:t>Android</a:t>
            </a: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事件驱动的处理步骤也和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Swing GUI</a:t>
            </a: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的相同，步骤如下：</a:t>
            </a:r>
          </a:p>
          <a:p>
            <a:pPr marL="720000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创建</a:t>
            </a: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一个事件监听器；</a:t>
            </a:r>
          </a:p>
          <a:p>
            <a:pPr marL="720000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在相应的组件上注册监听器；</a:t>
            </a:r>
          </a:p>
          <a:p>
            <a:pPr marL="720000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在事件处理方法中编写事件处理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代码</a:t>
            </a:r>
            <a:endParaRPr lang="zh-CN" altLang="en-US" dirty="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5" name="内容占位符 6"/>
          <p:cNvPicPr>
            <a:picLocks noChangeAspect="1"/>
          </p:cNvPicPr>
          <p:nvPr/>
        </p:nvPicPr>
        <p:blipFill rotWithShape="1">
          <a:blip r:embed="rId2"/>
          <a:srcRect t="11770"/>
          <a:stretch/>
        </p:blipFill>
        <p:spPr>
          <a:xfrm>
            <a:off x="738875" y="3886188"/>
            <a:ext cx="7343775" cy="3241136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5375867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altLang="zh-CN" sz="2800" b="1" dirty="0" smtClean="0">
                <a:ea typeface="宋体" pitchFamily="2" charset="-122"/>
              </a:rPr>
              <a:t>5 Eclipse</a:t>
            </a:r>
            <a:r>
              <a:rPr lang="zh-CN" altLang="en-US" sz="2800" b="1" dirty="0">
                <a:ea typeface="宋体" pitchFamily="2" charset="-122"/>
              </a:rPr>
              <a:t>下的</a:t>
            </a:r>
            <a:r>
              <a:rPr lang="en-US" altLang="zh-CN" sz="2800" b="1" dirty="0">
                <a:ea typeface="宋体" pitchFamily="2" charset="-122"/>
              </a:rPr>
              <a:t>Android</a:t>
            </a:r>
            <a:r>
              <a:rPr lang="zh-CN" altLang="en-US" sz="2800" b="1" dirty="0" smtClean="0">
                <a:ea typeface="宋体" pitchFamily="2" charset="-122"/>
              </a:rPr>
              <a:t>开发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304843"/>
            <a:ext cx="7619908" cy="5248275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lnSpc>
                <a:spcPct val="130000"/>
              </a:lnSpc>
              <a:buNone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（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）下载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Android SDK</a:t>
            </a: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（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）安装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Eclipse</a:t>
            </a: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（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）配置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Eclipse</a:t>
            </a: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的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Android SDK</a:t>
            </a: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环境</a:t>
            </a: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（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4</a:t>
            </a: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）创建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AVD</a:t>
            </a: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（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5</a:t>
            </a: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）创建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Android</a:t>
            </a: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应用程序</a:t>
            </a: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（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6</a:t>
            </a: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）编写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Android</a:t>
            </a: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程序</a:t>
            </a: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（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7</a:t>
            </a: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）运行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Android</a:t>
            </a: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应用程序</a:t>
            </a:r>
          </a:p>
          <a:p>
            <a:pPr eaLnBrk="1" hangingPunct="1">
              <a:lnSpc>
                <a:spcPct val="120000"/>
              </a:lnSpc>
            </a:pPr>
            <a:endParaRPr lang="zh-CN" altLang="en-US" dirty="0" smtClean="0"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95702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altLang="zh-CN" sz="2800" b="1" dirty="0" smtClean="0">
                <a:ea typeface="宋体" pitchFamily="2" charset="-122"/>
              </a:rPr>
              <a:t>6 </a:t>
            </a:r>
            <a:r>
              <a:rPr lang="zh-CN" altLang="en-US" sz="2800" b="1" dirty="0" smtClean="0">
                <a:ea typeface="宋体" pitchFamily="2" charset="-122"/>
              </a:rPr>
              <a:t>常用</a:t>
            </a:r>
            <a:r>
              <a:rPr lang="en-US" altLang="zh-CN" sz="2800" b="1" dirty="0">
                <a:ea typeface="宋体" pitchFamily="2" charset="-122"/>
              </a:rPr>
              <a:t>Android</a:t>
            </a:r>
            <a:r>
              <a:rPr lang="zh-CN" altLang="en-US" sz="2800" b="1" dirty="0">
                <a:ea typeface="宋体" pitchFamily="2" charset="-122"/>
              </a:rPr>
              <a:t>控件</a:t>
            </a:r>
            <a:endParaRPr lang="zh-CN" altLang="en-US" sz="2800" b="1" dirty="0" smtClean="0">
              <a:ea typeface="宋体" pitchFamily="2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304843"/>
            <a:ext cx="7619908" cy="5248275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20000"/>
              </a:lnSpc>
            </a:pPr>
            <a:r>
              <a:rPr lang="en-US" altLang="zh-CN" dirty="0" smtClean="0">
                <a:latin typeface="Times New Roman" pitchFamily="18" charset="0"/>
                <a:ea typeface="宋体" pitchFamily="2" charset="-122"/>
              </a:rPr>
              <a:t>Android</a:t>
            </a: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控件，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包括</a:t>
            </a:r>
            <a:endParaRPr lang="zh-CN" altLang="en-US" dirty="0">
              <a:latin typeface="Times New Roman" pitchFamily="18" charset="0"/>
              <a:ea typeface="宋体" pitchFamily="2" charset="-122"/>
            </a:endParaRPr>
          </a:p>
          <a:p>
            <a:pPr marL="720000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文本框</a:t>
            </a: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（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</a:rPr>
              <a:t>TextView</a:t>
            </a: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）</a:t>
            </a:r>
          </a:p>
          <a:p>
            <a:pPr marL="720000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编辑框（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</a:rPr>
              <a:t>EditText</a:t>
            </a: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）</a:t>
            </a:r>
          </a:p>
          <a:p>
            <a:pPr marL="720000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复选框（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</a:rPr>
              <a:t>CheckBox</a:t>
            </a: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）</a:t>
            </a:r>
          </a:p>
          <a:p>
            <a:pPr marL="720000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单选框（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</a:rPr>
              <a:t>RadioGroup</a:t>
            </a: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）</a:t>
            </a:r>
          </a:p>
          <a:p>
            <a:pPr marL="720000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下拉列表（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Spinner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）</a:t>
            </a:r>
            <a:endParaRPr lang="en-US" altLang="zh-CN" dirty="0" smtClean="0">
              <a:latin typeface="Times New Roman" pitchFamily="18" charset="0"/>
              <a:ea typeface="宋体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dirty="0" smtClean="0">
                <a:latin typeface="Times New Roman" pitchFamily="18" charset="0"/>
                <a:ea typeface="宋体" pitchFamily="2" charset="-122"/>
              </a:rPr>
              <a:t>Android</a:t>
            </a: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控件几乎都属于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View</a:t>
            </a: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类，定义在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</a:rPr>
              <a:t>android.widget</a:t>
            </a: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包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中</a:t>
            </a:r>
            <a:endParaRPr lang="zh-CN" altLang="en-US" dirty="0">
              <a:latin typeface="Times New Roman" pitchFamily="18" charset="0"/>
              <a:ea typeface="宋体" pitchFamily="2" charset="-122"/>
            </a:endParaRPr>
          </a:p>
          <a:p>
            <a:pPr marL="720000" eaLnBrk="1" hangingPunct="1">
              <a:lnSpc>
                <a:spcPct val="120000"/>
              </a:lnSpc>
              <a:buFont typeface="Wingdings" pitchFamily="2" charset="2"/>
              <a:buChar char="Ø"/>
            </a:pPr>
            <a:endParaRPr lang="zh-CN" altLang="en-US" dirty="0"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18031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6705600" cy="639763"/>
          </a:xfrm>
        </p:spPr>
        <p:txBody>
          <a:bodyPr/>
          <a:lstStyle/>
          <a:p>
            <a:r>
              <a:rPr lang="zh-CN" altLang="en-US" b="1" smtClean="0">
                <a:latin typeface="宋体" pitchFamily="2" charset="-122"/>
                <a:ea typeface="宋体" pitchFamily="2" charset="-122"/>
              </a:rPr>
              <a:t>核心要点</a:t>
            </a:r>
            <a:endParaRPr lang="en-US" altLang="zh-CN" b="1" smtClean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5124" name="Group 3"/>
          <p:cNvGrpSpPr>
            <a:grpSpLocks/>
          </p:cNvGrpSpPr>
          <p:nvPr/>
        </p:nvGrpSpPr>
        <p:grpSpPr bwMode="auto">
          <a:xfrm>
            <a:off x="1600200" y="1371654"/>
            <a:ext cx="762000" cy="665162"/>
            <a:chOff x="1110" y="2656"/>
            <a:chExt cx="1549" cy="1351"/>
          </a:xfrm>
        </p:grpSpPr>
        <p:sp>
          <p:nvSpPr>
            <p:cNvPr id="5156" name="AutoShape 4"/>
            <p:cNvSpPr>
              <a:spLocks noChangeArrowheads="1"/>
            </p:cNvSpPr>
            <p:nvPr/>
          </p:nvSpPr>
          <p:spPr bwMode="auto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5157" name="AutoShape 5"/>
            <p:cNvSpPr>
              <a:spLocks noChangeArrowheads="1"/>
            </p:cNvSpPr>
            <p:nvPr/>
          </p:nvSpPr>
          <p:spPr bwMode="auto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5125" name="Group 7"/>
          <p:cNvGrpSpPr>
            <a:grpSpLocks/>
          </p:cNvGrpSpPr>
          <p:nvPr/>
        </p:nvGrpSpPr>
        <p:grpSpPr bwMode="auto">
          <a:xfrm>
            <a:off x="1600200" y="2286054"/>
            <a:ext cx="762000" cy="665162"/>
            <a:chOff x="3174" y="2656"/>
            <a:chExt cx="1549" cy="1351"/>
          </a:xfrm>
        </p:grpSpPr>
        <p:sp>
          <p:nvSpPr>
            <p:cNvPr id="5153" name="AutoShape 8"/>
            <p:cNvSpPr>
              <a:spLocks noChangeArrowheads="1"/>
            </p:cNvSpPr>
            <p:nvPr/>
          </p:nvSpPr>
          <p:spPr bwMode="auto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5154" name="AutoShape 9"/>
            <p:cNvSpPr>
              <a:spLocks noChangeArrowheads="1"/>
            </p:cNvSpPr>
            <p:nvPr/>
          </p:nvSpPr>
          <p:spPr bwMode="auto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5126" name="Line 11"/>
          <p:cNvSpPr>
            <a:spLocks noChangeShapeType="1"/>
          </p:cNvSpPr>
          <p:nvPr/>
        </p:nvSpPr>
        <p:spPr bwMode="auto">
          <a:xfrm>
            <a:off x="2209800" y="1981254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7" name="Text Box 12"/>
          <p:cNvSpPr txBox="1">
            <a:spLocks noChangeArrowheads="1"/>
          </p:cNvSpPr>
          <p:nvPr/>
        </p:nvSpPr>
        <p:spPr bwMode="auto">
          <a:xfrm>
            <a:off x="2514600" y="1414516"/>
            <a:ext cx="4191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zh-CN" sz="2800" b="1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Android</a:t>
            </a:r>
            <a:r>
              <a:rPr lang="zh-CN" altLang="en-US" sz="2800" b="1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概述</a:t>
            </a:r>
            <a:endParaRPr lang="zh-CN" altLang="en-US" sz="2800" b="1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5128" name="Text Box 13"/>
          <p:cNvSpPr txBox="1">
            <a:spLocks noChangeArrowheads="1"/>
          </p:cNvSpPr>
          <p:nvPr/>
        </p:nvSpPr>
        <p:spPr bwMode="auto">
          <a:xfrm>
            <a:off x="1797050" y="1470079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1</a:t>
            </a:r>
          </a:p>
        </p:txBody>
      </p:sp>
      <p:sp>
        <p:nvSpPr>
          <p:cNvPr id="5129" name="Line 14"/>
          <p:cNvSpPr>
            <a:spLocks noChangeShapeType="1"/>
          </p:cNvSpPr>
          <p:nvPr/>
        </p:nvSpPr>
        <p:spPr bwMode="auto">
          <a:xfrm>
            <a:off x="2209800" y="2895654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0" name="Text Box 15"/>
          <p:cNvSpPr txBox="1">
            <a:spLocks noChangeArrowheads="1"/>
          </p:cNvSpPr>
          <p:nvPr/>
        </p:nvSpPr>
        <p:spPr bwMode="auto">
          <a:xfrm>
            <a:off x="2514600" y="2328916"/>
            <a:ext cx="4343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zh-CN" sz="2800" b="1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Android</a:t>
            </a:r>
            <a:r>
              <a:rPr lang="zh-CN" altLang="en-US" sz="2800" b="1" dirty="0">
                <a:latin typeface="Arial" pitchFamily="34" charset="0"/>
                <a:ea typeface="宋体" pitchFamily="2" charset="-122"/>
                <a:cs typeface="Arial" pitchFamily="34" charset="0"/>
              </a:rPr>
              <a:t>系统</a:t>
            </a:r>
            <a:r>
              <a:rPr lang="zh-CN" altLang="en-US" sz="2800" b="1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架构</a:t>
            </a:r>
            <a:endParaRPr lang="zh-CN" altLang="en-US" sz="2800" b="1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5131" name="Text Box 16"/>
          <p:cNvSpPr txBox="1">
            <a:spLocks noChangeArrowheads="1"/>
          </p:cNvSpPr>
          <p:nvPr/>
        </p:nvSpPr>
        <p:spPr bwMode="auto">
          <a:xfrm>
            <a:off x="1797050" y="2384479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2</a:t>
            </a:r>
          </a:p>
        </p:txBody>
      </p:sp>
      <p:grpSp>
        <p:nvGrpSpPr>
          <p:cNvPr id="5132" name="Group 17"/>
          <p:cNvGrpSpPr>
            <a:grpSpLocks/>
          </p:cNvGrpSpPr>
          <p:nvPr/>
        </p:nvGrpSpPr>
        <p:grpSpPr bwMode="auto">
          <a:xfrm>
            <a:off x="1600200" y="3178229"/>
            <a:ext cx="762000" cy="665162"/>
            <a:chOff x="1110" y="2656"/>
            <a:chExt cx="1549" cy="1351"/>
          </a:xfrm>
        </p:grpSpPr>
        <p:sp>
          <p:nvSpPr>
            <p:cNvPr id="5150" name="AutoShape 18"/>
            <p:cNvSpPr>
              <a:spLocks noChangeArrowheads="1"/>
            </p:cNvSpPr>
            <p:nvPr/>
          </p:nvSpPr>
          <p:spPr bwMode="auto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5151" name="AutoShape 19"/>
            <p:cNvSpPr>
              <a:spLocks noChangeArrowheads="1"/>
            </p:cNvSpPr>
            <p:nvPr/>
          </p:nvSpPr>
          <p:spPr bwMode="auto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5133" name="Group 21"/>
          <p:cNvGrpSpPr>
            <a:grpSpLocks/>
          </p:cNvGrpSpPr>
          <p:nvPr/>
        </p:nvGrpSpPr>
        <p:grpSpPr bwMode="auto">
          <a:xfrm>
            <a:off x="1600200" y="4092629"/>
            <a:ext cx="762000" cy="665162"/>
            <a:chOff x="3174" y="2656"/>
            <a:chExt cx="1549" cy="1351"/>
          </a:xfrm>
        </p:grpSpPr>
        <p:sp>
          <p:nvSpPr>
            <p:cNvPr id="5147" name="AutoShape 22"/>
            <p:cNvSpPr>
              <a:spLocks noChangeArrowheads="1"/>
            </p:cNvSpPr>
            <p:nvPr/>
          </p:nvSpPr>
          <p:spPr bwMode="auto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5148" name="AutoShape 23"/>
            <p:cNvSpPr>
              <a:spLocks noChangeArrowheads="1"/>
            </p:cNvSpPr>
            <p:nvPr/>
          </p:nvSpPr>
          <p:spPr bwMode="auto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5134" name="Line 25"/>
          <p:cNvSpPr>
            <a:spLocks noChangeShapeType="1"/>
          </p:cNvSpPr>
          <p:nvPr/>
        </p:nvSpPr>
        <p:spPr bwMode="auto">
          <a:xfrm>
            <a:off x="2209800" y="3787829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5" name="Text Box 26"/>
          <p:cNvSpPr txBox="1">
            <a:spLocks noChangeArrowheads="1"/>
          </p:cNvSpPr>
          <p:nvPr/>
        </p:nvSpPr>
        <p:spPr bwMode="auto">
          <a:xfrm>
            <a:off x="2514600" y="3167116"/>
            <a:ext cx="4343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zh-CN" sz="2800" b="1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Android</a:t>
            </a:r>
            <a:r>
              <a:rPr lang="zh-CN" altLang="en-US" sz="2800" b="1" dirty="0">
                <a:latin typeface="Arial" pitchFamily="34" charset="0"/>
                <a:ea typeface="宋体" pitchFamily="2" charset="-122"/>
                <a:cs typeface="Arial" pitchFamily="34" charset="0"/>
              </a:rPr>
              <a:t>应用程序</a:t>
            </a:r>
            <a:r>
              <a:rPr lang="zh-CN" altLang="en-US" sz="2800" b="1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组件</a:t>
            </a:r>
            <a:endParaRPr lang="en-US" altLang="zh-CN" sz="2800" b="1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5136" name="Text Box 27"/>
          <p:cNvSpPr txBox="1">
            <a:spLocks noChangeArrowheads="1"/>
          </p:cNvSpPr>
          <p:nvPr/>
        </p:nvSpPr>
        <p:spPr bwMode="auto">
          <a:xfrm>
            <a:off x="1797050" y="3276654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5137" name="Line 28"/>
          <p:cNvSpPr>
            <a:spLocks noChangeShapeType="1"/>
          </p:cNvSpPr>
          <p:nvPr/>
        </p:nvSpPr>
        <p:spPr bwMode="auto">
          <a:xfrm>
            <a:off x="2209800" y="4702229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8" name="Text Box 29"/>
          <p:cNvSpPr txBox="1">
            <a:spLocks noChangeArrowheads="1"/>
          </p:cNvSpPr>
          <p:nvPr/>
        </p:nvSpPr>
        <p:spPr bwMode="auto">
          <a:xfrm>
            <a:off x="2514600" y="4081516"/>
            <a:ext cx="4267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zh-CN" sz="2800" b="1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Android</a:t>
            </a:r>
            <a:r>
              <a:rPr lang="zh-CN" altLang="en-US" sz="2800" b="1" dirty="0">
                <a:latin typeface="Arial" pitchFamily="34" charset="0"/>
                <a:ea typeface="宋体" pitchFamily="2" charset="-122"/>
                <a:cs typeface="Arial" pitchFamily="34" charset="0"/>
              </a:rPr>
              <a:t>的图形界面</a:t>
            </a:r>
            <a:r>
              <a:rPr lang="zh-CN" altLang="en-US" sz="2800" b="1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元素</a:t>
            </a:r>
            <a:endParaRPr lang="zh-CN" altLang="en-US" sz="2800" b="1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5139" name="Text Box 30"/>
          <p:cNvSpPr txBox="1">
            <a:spLocks noChangeArrowheads="1"/>
          </p:cNvSpPr>
          <p:nvPr/>
        </p:nvSpPr>
        <p:spPr bwMode="auto">
          <a:xfrm>
            <a:off x="1797050" y="4191054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4</a:t>
            </a:r>
          </a:p>
        </p:txBody>
      </p:sp>
      <p:sp>
        <p:nvSpPr>
          <p:cNvPr id="5140" name="Line 28"/>
          <p:cNvSpPr>
            <a:spLocks noChangeShapeType="1"/>
          </p:cNvSpPr>
          <p:nvPr/>
        </p:nvSpPr>
        <p:spPr bwMode="auto">
          <a:xfrm>
            <a:off x="2209800" y="5580116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141" name="Group 17"/>
          <p:cNvGrpSpPr>
            <a:grpSpLocks/>
          </p:cNvGrpSpPr>
          <p:nvPr/>
        </p:nvGrpSpPr>
        <p:grpSpPr bwMode="auto">
          <a:xfrm>
            <a:off x="1644650" y="4932416"/>
            <a:ext cx="762000" cy="665163"/>
            <a:chOff x="1110" y="2656"/>
            <a:chExt cx="1549" cy="1351"/>
          </a:xfrm>
        </p:grpSpPr>
        <p:sp>
          <p:nvSpPr>
            <p:cNvPr id="5144" name="AutoShape 18"/>
            <p:cNvSpPr>
              <a:spLocks noChangeArrowheads="1"/>
            </p:cNvSpPr>
            <p:nvPr/>
          </p:nvSpPr>
          <p:spPr bwMode="auto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5145" name="AutoShape 19"/>
            <p:cNvSpPr>
              <a:spLocks noChangeArrowheads="1"/>
            </p:cNvSpPr>
            <p:nvPr/>
          </p:nvSpPr>
          <p:spPr bwMode="auto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40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5142" name="Text Box 27"/>
          <p:cNvSpPr txBox="1">
            <a:spLocks noChangeArrowheads="1"/>
          </p:cNvSpPr>
          <p:nvPr/>
        </p:nvSpPr>
        <p:spPr bwMode="auto">
          <a:xfrm>
            <a:off x="1854200" y="5041954"/>
            <a:ext cx="3571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5</a:t>
            </a:r>
          </a:p>
        </p:txBody>
      </p:sp>
      <p:sp>
        <p:nvSpPr>
          <p:cNvPr id="5143" name="TextBox 1"/>
          <p:cNvSpPr txBox="1">
            <a:spLocks noChangeArrowheads="1"/>
          </p:cNvSpPr>
          <p:nvPr/>
        </p:nvSpPr>
        <p:spPr bwMode="auto">
          <a:xfrm>
            <a:off x="2514600" y="5041954"/>
            <a:ext cx="4343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zh-CN" sz="2800" b="1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Eclipse</a:t>
            </a:r>
            <a:r>
              <a:rPr lang="zh-CN" altLang="en-US" sz="2800" b="1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下</a:t>
            </a:r>
            <a:r>
              <a:rPr lang="zh-CN" altLang="en-US" sz="2800" b="1" dirty="0">
                <a:latin typeface="Arial" pitchFamily="34" charset="0"/>
                <a:ea typeface="宋体" pitchFamily="2" charset="-122"/>
                <a:cs typeface="Arial" pitchFamily="34" charset="0"/>
              </a:rPr>
              <a:t>的</a:t>
            </a:r>
            <a:r>
              <a:rPr lang="en-US" altLang="zh-CN" sz="2800" b="1" dirty="0">
                <a:latin typeface="Arial" pitchFamily="34" charset="0"/>
                <a:ea typeface="宋体" pitchFamily="2" charset="-122"/>
                <a:cs typeface="Arial" pitchFamily="34" charset="0"/>
              </a:rPr>
              <a:t>Android</a:t>
            </a:r>
            <a:r>
              <a:rPr lang="zh-CN" altLang="en-US" sz="2800" b="1" dirty="0">
                <a:latin typeface="Arial" pitchFamily="34" charset="0"/>
                <a:ea typeface="宋体" pitchFamily="2" charset="-122"/>
                <a:cs typeface="Arial" pitchFamily="34" charset="0"/>
              </a:rPr>
              <a:t>开发</a:t>
            </a:r>
          </a:p>
        </p:txBody>
      </p:sp>
      <p:grpSp>
        <p:nvGrpSpPr>
          <p:cNvPr id="39" name="Group 21"/>
          <p:cNvGrpSpPr>
            <a:grpSpLocks/>
          </p:cNvGrpSpPr>
          <p:nvPr/>
        </p:nvGrpSpPr>
        <p:grpSpPr bwMode="auto">
          <a:xfrm>
            <a:off x="1638300" y="5878449"/>
            <a:ext cx="762000" cy="665162"/>
            <a:chOff x="3174" y="2656"/>
            <a:chExt cx="1549" cy="1351"/>
          </a:xfrm>
        </p:grpSpPr>
        <p:sp>
          <p:nvSpPr>
            <p:cNvPr id="41" name="AutoShape 22"/>
            <p:cNvSpPr>
              <a:spLocks noChangeArrowheads="1"/>
            </p:cNvSpPr>
            <p:nvPr/>
          </p:nvSpPr>
          <p:spPr bwMode="auto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42" name="AutoShape 23"/>
            <p:cNvSpPr>
              <a:spLocks noChangeArrowheads="1"/>
            </p:cNvSpPr>
            <p:nvPr/>
          </p:nvSpPr>
          <p:spPr bwMode="auto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43" name="AutoShape 24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44" name="Line 28"/>
          <p:cNvSpPr>
            <a:spLocks noChangeShapeType="1"/>
          </p:cNvSpPr>
          <p:nvPr/>
        </p:nvSpPr>
        <p:spPr bwMode="auto">
          <a:xfrm>
            <a:off x="2247900" y="6488049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Text Box 29"/>
          <p:cNvSpPr txBox="1">
            <a:spLocks noChangeArrowheads="1"/>
          </p:cNvSpPr>
          <p:nvPr/>
        </p:nvSpPr>
        <p:spPr bwMode="auto">
          <a:xfrm>
            <a:off x="2552700" y="5953700"/>
            <a:ext cx="4267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zh-CN" altLang="en-US" sz="2800" b="1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常用</a:t>
            </a:r>
            <a:r>
              <a:rPr lang="en-US" altLang="zh-CN" sz="2800" b="1" dirty="0">
                <a:latin typeface="Arial" pitchFamily="34" charset="0"/>
                <a:ea typeface="宋体" pitchFamily="2" charset="-122"/>
                <a:cs typeface="Arial" pitchFamily="34" charset="0"/>
              </a:rPr>
              <a:t>Android</a:t>
            </a:r>
            <a:r>
              <a:rPr lang="zh-CN" altLang="en-US" sz="2800" b="1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控件</a:t>
            </a:r>
            <a:endParaRPr lang="zh-CN" altLang="en-US" sz="2800" b="1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46" name="Text Box 30"/>
          <p:cNvSpPr txBox="1">
            <a:spLocks noChangeArrowheads="1"/>
          </p:cNvSpPr>
          <p:nvPr/>
        </p:nvSpPr>
        <p:spPr bwMode="auto">
          <a:xfrm>
            <a:off x="1835150" y="5976874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6</a:t>
            </a:r>
            <a:endParaRPr lang="en-US" altLang="zh-CN" sz="2400" b="1" dirty="0">
              <a:solidFill>
                <a:schemeClr val="bg1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5012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zh-CN" altLang="en-US" sz="2800" b="1" dirty="0" smtClean="0">
                <a:ea typeface="宋体" pitchFamily="2" charset="-122"/>
              </a:rPr>
              <a:t>练习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304843"/>
            <a:ext cx="7619908" cy="5248275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lnSpc>
                <a:spcPct val="130000"/>
              </a:lnSpc>
              <a:buNone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（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）一个使用</a:t>
            </a: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编辑框、下拉列表、单选框、按钮等多种控件实现的公司职员登记表界面，在用户输入相关信息后，跳转到新界面中输出所录入的信息</a:t>
            </a:r>
            <a:endParaRPr lang="en-US" altLang="zh-CN" dirty="0"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75187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6705600" cy="639763"/>
          </a:xfrm>
        </p:spPr>
        <p:txBody>
          <a:bodyPr/>
          <a:lstStyle/>
          <a:p>
            <a:r>
              <a:rPr lang="zh-CN" altLang="en-US" b="1" dirty="0">
                <a:latin typeface="宋体" pitchFamily="2" charset="-122"/>
                <a:ea typeface="宋体" pitchFamily="2" charset="-122"/>
              </a:rPr>
              <a:t>总结</a:t>
            </a:r>
            <a:endParaRPr lang="en-US" altLang="zh-CN" b="1" dirty="0" smtClean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5124" name="Group 3"/>
          <p:cNvGrpSpPr>
            <a:grpSpLocks/>
          </p:cNvGrpSpPr>
          <p:nvPr/>
        </p:nvGrpSpPr>
        <p:grpSpPr bwMode="auto">
          <a:xfrm>
            <a:off x="1295486" y="2024011"/>
            <a:ext cx="762000" cy="665162"/>
            <a:chOff x="1110" y="2656"/>
            <a:chExt cx="1549" cy="1351"/>
          </a:xfrm>
        </p:grpSpPr>
        <p:sp>
          <p:nvSpPr>
            <p:cNvPr id="5156" name="AutoShape 4"/>
            <p:cNvSpPr>
              <a:spLocks noChangeArrowheads="1"/>
            </p:cNvSpPr>
            <p:nvPr/>
          </p:nvSpPr>
          <p:spPr bwMode="auto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5157" name="AutoShape 5"/>
            <p:cNvSpPr>
              <a:spLocks noChangeArrowheads="1"/>
            </p:cNvSpPr>
            <p:nvPr/>
          </p:nvSpPr>
          <p:spPr bwMode="auto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5125" name="Group 7"/>
          <p:cNvGrpSpPr>
            <a:grpSpLocks/>
          </p:cNvGrpSpPr>
          <p:nvPr/>
        </p:nvGrpSpPr>
        <p:grpSpPr bwMode="auto">
          <a:xfrm>
            <a:off x="1295486" y="2938411"/>
            <a:ext cx="762000" cy="665162"/>
            <a:chOff x="3174" y="2656"/>
            <a:chExt cx="1549" cy="1351"/>
          </a:xfrm>
        </p:grpSpPr>
        <p:sp>
          <p:nvSpPr>
            <p:cNvPr id="5153" name="AutoShape 8"/>
            <p:cNvSpPr>
              <a:spLocks noChangeArrowheads="1"/>
            </p:cNvSpPr>
            <p:nvPr/>
          </p:nvSpPr>
          <p:spPr bwMode="auto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5154" name="AutoShape 9"/>
            <p:cNvSpPr>
              <a:spLocks noChangeArrowheads="1"/>
            </p:cNvSpPr>
            <p:nvPr/>
          </p:nvSpPr>
          <p:spPr bwMode="auto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5126" name="Line 11"/>
          <p:cNvSpPr>
            <a:spLocks noChangeShapeType="1"/>
          </p:cNvSpPr>
          <p:nvPr/>
        </p:nvSpPr>
        <p:spPr bwMode="auto">
          <a:xfrm>
            <a:off x="1905086" y="2633611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7" name="Text Box 12"/>
          <p:cNvSpPr txBox="1">
            <a:spLocks noChangeArrowheads="1"/>
          </p:cNvSpPr>
          <p:nvPr/>
        </p:nvSpPr>
        <p:spPr bwMode="auto">
          <a:xfrm>
            <a:off x="2209886" y="2066873"/>
            <a:ext cx="4191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zh-CN" altLang="en-US" sz="2800" b="1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熟悉</a:t>
            </a:r>
            <a:r>
              <a:rPr lang="en-US" altLang="zh-CN" sz="2800" b="1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Android</a:t>
            </a:r>
            <a:r>
              <a:rPr lang="zh-CN" altLang="en-US" sz="2800" b="1" dirty="0">
                <a:latin typeface="Arial" pitchFamily="34" charset="0"/>
                <a:ea typeface="宋体" pitchFamily="2" charset="-122"/>
                <a:cs typeface="Arial" pitchFamily="34" charset="0"/>
              </a:rPr>
              <a:t>系统架构</a:t>
            </a:r>
          </a:p>
        </p:txBody>
      </p:sp>
      <p:sp>
        <p:nvSpPr>
          <p:cNvPr id="5128" name="Text Box 13"/>
          <p:cNvSpPr txBox="1">
            <a:spLocks noChangeArrowheads="1"/>
          </p:cNvSpPr>
          <p:nvPr/>
        </p:nvSpPr>
        <p:spPr bwMode="auto">
          <a:xfrm>
            <a:off x="1492336" y="2122436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1</a:t>
            </a:r>
          </a:p>
        </p:txBody>
      </p:sp>
      <p:sp>
        <p:nvSpPr>
          <p:cNvPr id="5129" name="Line 14"/>
          <p:cNvSpPr>
            <a:spLocks noChangeShapeType="1"/>
          </p:cNvSpPr>
          <p:nvPr/>
        </p:nvSpPr>
        <p:spPr bwMode="auto">
          <a:xfrm>
            <a:off x="1905086" y="3548011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0" name="Text Box 15"/>
          <p:cNvSpPr txBox="1">
            <a:spLocks noChangeArrowheads="1"/>
          </p:cNvSpPr>
          <p:nvPr/>
        </p:nvSpPr>
        <p:spPr bwMode="auto">
          <a:xfrm>
            <a:off x="2209886" y="2981273"/>
            <a:ext cx="48767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zh-CN" altLang="en-US" sz="2800" b="1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了解</a:t>
            </a:r>
            <a:r>
              <a:rPr lang="en-US" altLang="zh-CN" sz="2800" b="1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Android</a:t>
            </a:r>
            <a:r>
              <a:rPr lang="zh-CN" altLang="en-US" sz="2800" b="1" dirty="0">
                <a:latin typeface="Arial" pitchFamily="34" charset="0"/>
                <a:ea typeface="宋体" pitchFamily="2" charset="-122"/>
                <a:cs typeface="Arial" pitchFamily="34" charset="0"/>
              </a:rPr>
              <a:t>应用程序组件</a:t>
            </a:r>
            <a:endParaRPr lang="en-US" altLang="zh-CN" sz="2800" b="1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5131" name="Text Box 16"/>
          <p:cNvSpPr txBox="1">
            <a:spLocks noChangeArrowheads="1"/>
          </p:cNvSpPr>
          <p:nvPr/>
        </p:nvSpPr>
        <p:spPr bwMode="auto">
          <a:xfrm>
            <a:off x="1492336" y="3036836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2</a:t>
            </a:r>
          </a:p>
        </p:txBody>
      </p:sp>
      <p:grpSp>
        <p:nvGrpSpPr>
          <p:cNvPr id="5132" name="Group 17"/>
          <p:cNvGrpSpPr>
            <a:grpSpLocks/>
          </p:cNvGrpSpPr>
          <p:nvPr/>
        </p:nvGrpSpPr>
        <p:grpSpPr bwMode="auto">
          <a:xfrm>
            <a:off x="1295486" y="3830586"/>
            <a:ext cx="762000" cy="665162"/>
            <a:chOff x="1110" y="2656"/>
            <a:chExt cx="1549" cy="1351"/>
          </a:xfrm>
        </p:grpSpPr>
        <p:sp>
          <p:nvSpPr>
            <p:cNvPr id="5150" name="AutoShape 18"/>
            <p:cNvSpPr>
              <a:spLocks noChangeArrowheads="1"/>
            </p:cNvSpPr>
            <p:nvPr/>
          </p:nvSpPr>
          <p:spPr bwMode="auto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5151" name="AutoShape 19"/>
            <p:cNvSpPr>
              <a:spLocks noChangeArrowheads="1"/>
            </p:cNvSpPr>
            <p:nvPr/>
          </p:nvSpPr>
          <p:spPr bwMode="auto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5133" name="Group 21"/>
          <p:cNvGrpSpPr>
            <a:grpSpLocks/>
          </p:cNvGrpSpPr>
          <p:nvPr/>
        </p:nvGrpSpPr>
        <p:grpSpPr bwMode="auto">
          <a:xfrm>
            <a:off x="1295486" y="4744986"/>
            <a:ext cx="762000" cy="665162"/>
            <a:chOff x="3174" y="2656"/>
            <a:chExt cx="1549" cy="1351"/>
          </a:xfrm>
        </p:grpSpPr>
        <p:sp>
          <p:nvSpPr>
            <p:cNvPr id="5147" name="AutoShape 22"/>
            <p:cNvSpPr>
              <a:spLocks noChangeArrowheads="1"/>
            </p:cNvSpPr>
            <p:nvPr/>
          </p:nvSpPr>
          <p:spPr bwMode="auto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5148" name="AutoShape 23"/>
            <p:cNvSpPr>
              <a:spLocks noChangeArrowheads="1"/>
            </p:cNvSpPr>
            <p:nvPr/>
          </p:nvSpPr>
          <p:spPr bwMode="auto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5134" name="Line 25"/>
          <p:cNvSpPr>
            <a:spLocks noChangeShapeType="1"/>
          </p:cNvSpPr>
          <p:nvPr/>
        </p:nvSpPr>
        <p:spPr bwMode="auto">
          <a:xfrm>
            <a:off x="1905086" y="4440186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5" name="Text Box 26"/>
          <p:cNvSpPr txBox="1">
            <a:spLocks noChangeArrowheads="1"/>
          </p:cNvSpPr>
          <p:nvPr/>
        </p:nvSpPr>
        <p:spPr bwMode="auto">
          <a:xfrm>
            <a:off x="2209886" y="3819473"/>
            <a:ext cx="502912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zh-CN" altLang="en-US" sz="2800" b="1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理解</a:t>
            </a:r>
            <a:r>
              <a:rPr lang="en-US" altLang="zh-CN" sz="2800" b="1" dirty="0">
                <a:latin typeface="Arial" pitchFamily="34" charset="0"/>
                <a:ea typeface="宋体" pitchFamily="2" charset="-122"/>
                <a:cs typeface="Arial" pitchFamily="34" charset="0"/>
              </a:rPr>
              <a:t>Android</a:t>
            </a:r>
            <a:r>
              <a:rPr lang="zh-CN" altLang="en-US" sz="2800" b="1" dirty="0">
                <a:latin typeface="Arial" pitchFamily="34" charset="0"/>
                <a:ea typeface="宋体" pitchFamily="2" charset="-122"/>
                <a:cs typeface="Arial" pitchFamily="34" charset="0"/>
              </a:rPr>
              <a:t>的图形界面</a:t>
            </a:r>
            <a:r>
              <a:rPr lang="zh-CN" altLang="en-US" sz="2800" b="1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元素</a:t>
            </a:r>
            <a:endParaRPr lang="en-US" altLang="zh-CN" sz="2800" b="1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5136" name="Text Box 27"/>
          <p:cNvSpPr txBox="1">
            <a:spLocks noChangeArrowheads="1"/>
          </p:cNvSpPr>
          <p:nvPr/>
        </p:nvSpPr>
        <p:spPr bwMode="auto">
          <a:xfrm>
            <a:off x="1492336" y="3929011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3</a:t>
            </a:r>
          </a:p>
        </p:txBody>
      </p:sp>
      <p:sp>
        <p:nvSpPr>
          <p:cNvPr id="5137" name="Line 28"/>
          <p:cNvSpPr>
            <a:spLocks noChangeShapeType="1"/>
          </p:cNvSpPr>
          <p:nvPr/>
        </p:nvSpPr>
        <p:spPr bwMode="auto">
          <a:xfrm>
            <a:off x="1905086" y="5354586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8" name="Text Box 29"/>
          <p:cNvSpPr txBox="1">
            <a:spLocks noChangeArrowheads="1"/>
          </p:cNvSpPr>
          <p:nvPr/>
        </p:nvSpPr>
        <p:spPr bwMode="auto">
          <a:xfrm>
            <a:off x="2209886" y="4733873"/>
            <a:ext cx="51815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zh-CN" altLang="en-US" sz="2800" b="1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掌握</a:t>
            </a:r>
            <a:r>
              <a:rPr lang="en-US" altLang="zh-CN" sz="2800" b="1" dirty="0">
                <a:latin typeface="Arial" pitchFamily="34" charset="0"/>
                <a:ea typeface="宋体" pitchFamily="2" charset="-122"/>
                <a:cs typeface="Arial" pitchFamily="34" charset="0"/>
              </a:rPr>
              <a:t>Eclipse</a:t>
            </a:r>
            <a:r>
              <a:rPr lang="zh-CN" altLang="en-US" sz="2800" b="1" dirty="0">
                <a:latin typeface="Arial" pitchFamily="34" charset="0"/>
                <a:ea typeface="宋体" pitchFamily="2" charset="-122"/>
                <a:cs typeface="Arial" pitchFamily="34" charset="0"/>
              </a:rPr>
              <a:t>下的</a:t>
            </a:r>
            <a:r>
              <a:rPr lang="en-US" altLang="zh-CN" sz="2800" b="1" dirty="0">
                <a:latin typeface="Arial" pitchFamily="34" charset="0"/>
                <a:ea typeface="宋体" pitchFamily="2" charset="-122"/>
                <a:cs typeface="Arial" pitchFamily="34" charset="0"/>
              </a:rPr>
              <a:t>Android</a:t>
            </a:r>
            <a:r>
              <a:rPr lang="zh-CN" altLang="en-US" sz="2800" b="1" dirty="0">
                <a:latin typeface="Arial" pitchFamily="34" charset="0"/>
                <a:ea typeface="宋体" pitchFamily="2" charset="-122"/>
                <a:cs typeface="Arial" pitchFamily="34" charset="0"/>
              </a:rPr>
              <a:t>开发</a:t>
            </a:r>
          </a:p>
        </p:txBody>
      </p:sp>
      <p:sp>
        <p:nvSpPr>
          <p:cNvPr id="5139" name="Text Box 30"/>
          <p:cNvSpPr txBox="1">
            <a:spLocks noChangeArrowheads="1"/>
          </p:cNvSpPr>
          <p:nvPr/>
        </p:nvSpPr>
        <p:spPr bwMode="auto">
          <a:xfrm>
            <a:off x="1492336" y="4843411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916854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zh-CN" altLang="en-US" sz="2800" b="1" dirty="0" smtClean="0">
                <a:ea typeface="宋体" pitchFamily="2" charset="-122"/>
              </a:rPr>
              <a:t>人物</a:t>
            </a:r>
            <a:r>
              <a:rPr lang="zh-CN" altLang="en-US" sz="2800" b="1" dirty="0">
                <a:ea typeface="宋体" pitchFamily="2" charset="-122"/>
              </a:rPr>
              <a:t>传记：姚期智</a:t>
            </a:r>
            <a:endParaRPr lang="zh-CN" altLang="en-US" sz="2800" b="1" dirty="0" smtClean="0">
              <a:ea typeface="宋体" pitchFamily="2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8313" y="1844675"/>
            <a:ext cx="8351837" cy="47529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r>
              <a:rPr lang="zh-CN" altLang="zh-CN" sz="2000" smtClean="0">
                <a:latin typeface="宋体" pitchFamily="2" charset="-122"/>
              </a:rPr>
              <a:t> </a:t>
            </a:r>
            <a:r>
              <a:rPr lang="zh-CN" altLang="en-US" sz="2000" smtClean="0">
                <a:latin typeface="宋体" pitchFamily="2" charset="-122"/>
              </a:rPr>
              <a:t> </a:t>
            </a:r>
            <a:r>
              <a:rPr lang="zh-CN" altLang="zh-CN" sz="2000" smtClean="0">
                <a:latin typeface="宋体" pitchFamily="2" charset="-122"/>
              </a:rPr>
              <a:t> </a:t>
            </a:r>
            <a:r>
              <a:rPr lang="zh-CN" altLang="en-US" sz="2000" smtClean="0">
                <a:latin typeface="宋体" pitchFamily="2" charset="-122"/>
              </a:rPr>
              <a:t> 姚期智</a:t>
            </a:r>
            <a:r>
              <a:rPr lang="en-US" altLang="zh-CN" sz="2000" smtClean="0">
                <a:latin typeface="宋体" pitchFamily="2" charset="-122"/>
              </a:rPr>
              <a:t>1946</a:t>
            </a:r>
            <a:r>
              <a:rPr lang="zh-CN" altLang="en-US" sz="2000" smtClean="0">
                <a:latin typeface="宋体" pitchFamily="2" charset="-122"/>
              </a:rPr>
              <a:t>年平安夜出生于上海，幼年随父母移居台湾。</a:t>
            </a:r>
            <a:r>
              <a:rPr lang="en-US" sz="2000" smtClean="0">
                <a:latin typeface="宋体" pitchFamily="2" charset="-122"/>
              </a:rPr>
              <a:t>1967</a:t>
            </a:r>
            <a:r>
              <a:rPr lang="zh-CN" altLang="en-US" sz="2000" smtClean="0">
                <a:latin typeface="宋体" pitchFamily="2" charset="-122"/>
              </a:rPr>
              <a:t>年，他毕业于台湾大学，之后赴美国深造。</a:t>
            </a:r>
            <a:r>
              <a:rPr lang="en-US" sz="2000" smtClean="0">
                <a:latin typeface="宋体" pitchFamily="2" charset="-122"/>
              </a:rPr>
              <a:t>1972</a:t>
            </a:r>
            <a:r>
              <a:rPr lang="zh-CN" altLang="en-US" sz="2000" smtClean="0">
                <a:latin typeface="宋体" pitchFamily="2" charset="-122"/>
              </a:rPr>
              <a:t>年获哈佛大学物理学博士学位，</a:t>
            </a:r>
            <a:r>
              <a:rPr lang="en-US" sz="2000" smtClean="0">
                <a:latin typeface="宋体" pitchFamily="2" charset="-122"/>
              </a:rPr>
              <a:t>1975</a:t>
            </a:r>
            <a:r>
              <a:rPr lang="zh-CN" altLang="en-US" sz="2000" smtClean="0">
                <a:latin typeface="宋体" pitchFamily="2" charset="-122"/>
              </a:rPr>
              <a:t>年获伊利诺大学香槟分校计算机科学博士学位。之后，他曾先后在麻省理工学院</a:t>
            </a:r>
            <a:r>
              <a:rPr lang="en-US" sz="2000" smtClean="0">
                <a:latin typeface="宋体" pitchFamily="2" charset="-122"/>
              </a:rPr>
              <a:t>(1975—1976)</a:t>
            </a:r>
            <a:r>
              <a:rPr lang="zh-CN" altLang="en-US" sz="2000" smtClean="0">
                <a:latin typeface="宋体" pitchFamily="2" charset="-122"/>
              </a:rPr>
              <a:t>、斯坦福大学</a:t>
            </a:r>
            <a:r>
              <a:rPr lang="en-US" sz="2000" smtClean="0">
                <a:latin typeface="宋体" pitchFamily="2" charset="-122"/>
              </a:rPr>
              <a:t>(1976—1981</a:t>
            </a:r>
            <a:r>
              <a:rPr lang="zh-CN" altLang="en-US" sz="2000" smtClean="0">
                <a:latin typeface="宋体" pitchFamily="2" charset="-122"/>
              </a:rPr>
              <a:t>，</a:t>
            </a:r>
            <a:r>
              <a:rPr lang="en-US" sz="2000" smtClean="0">
                <a:latin typeface="宋体" pitchFamily="2" charset="-122"/>
              </a:rPr>
              <a:t>1983—1986)</a:t>
            </a:r>
            <a:r>
              <a:rPr lang="zh-CN" altLang="en-US" sz="2000" smtClean="0">
                <a:latin typeface="宋体" pitchFamily="2" charset="-122"/>
              </a:rPr>
              <a:t>、加州大学伯克利分校</a:t>
            </a:r>
            <a:r>
              <a:rPr lang="en-US" sz="2000" smtClean="0">
                <a:latin typeface="宋体" pitchFamily="2" charset="-122"/>
              </a:rPr>
              <a:t>(1981—1983)</a:t>
            </a:r>
            <a:r>
              <a:rPr lang="zh-CN" altLang="en-US" sz="2000" smtClean="0">
                <a:latin typeface="宋体" pitchFamily="2" charset="-122"/>
              </a:rPr>
              <a:t>等美国高等学府从事教学和研究，</a:t>
            </a:r>
            <a:r>
              <a:rPr lang="en-US" sz="2000" smtClean="0">
                <a:latin typeface="宋体" pitchFamily="2" charset="-122"/>
              </a:rPr>
              <a:t>1986</a:t>
            </a:r>
            <a:r>
              <a:rPr lang="zh-CN" altLang="en-US" sz="2000" smtClean="0">
                <a:latin typeface="宋体" pitchFamily="2" charset="-122"/>
              </a:rPr>
              <a:t>年至</a:t>
            </a:r>
            <a:r>
              <a:rPr lang="en-US" sz="2000" smtClean="0">
                <a:latin typeface="宋体" pitchFamily="2" charset="-122"/>
              </a:rPr>
              <a:t>2004</a:t>
            </a:r>
            <a:r>
              <a:rPr lang="zh-CN" altLang="en-US" sz="2000" smtClean="0">
                <a:latin typeface="宋体" pitchFamily="2" charset="-122"/>
              </a:rPr>
              <a:t>年任普林斯顿大学计算机科学系教授，从</a:t>
            </a:r>
            <a:r>
              <a:rPr lang="en-US" sz="2000" smtClean="0">
                <a:latin typeface="宋体" pitchFamily="2" charset="-122"/>
              </a:rPr>
              <a:t>2004</a:t>
            </a:r>
            <a:r>
              <a:rPr lang="zh-CN" altLang="en-US" sz="2000" smtClean="0">
                <a:latin typeface="宋体" pitchFamily="2" charset="-122"/>
              </a:rPr>
              <a:t>年</a:t>
            </a:r>
            <a:r>
              <a:rPr lang="en-US" sz="2000" smtClean="0">
                <a:latin typeface="宋体" pitchFamily="2" charset="-122"/>
              </a:rPr>
              <a:t>9</a:t>
            </a:r>
            <a:r>
              <a:rPr lang="zh-CN" altLang="en-US" sz="2000" smtClean="0">
                <a:latin typeface="宋体" pitchFamily="2" charset="-122"/>
              </a:rPr>
              <a:t>月至今任清华大学高等研究中心教授。</a:t>
            </a:r>
          </a:p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r>
              <a:rPr lang="zh-CN" altLang="zh-CN" sz="2000" smtClean="0">
                <a:latin typeface="宋体" pitchFamily="2" charset="-122"/>
              </a:rPr>
              <a:t> </a:t>
            </a:r>
            <a:r>
              <a:rPr lang="zh-CN" altLang="en-US" sz="2000" smtClean="0">
                <a:latin typeface="宋体" pitchFamily="2" charset="-122"/>
              </a:rPr>
              <a:t> </a:t>
            </a:r>
            <a:r>
              <a:rPr lang="zh-CN" altLang="zh-CN" sz="2000" smtClean="0">
                <a:latin typeface="宋体" pitchFamily="2" charset="-122"/>
              </a:rPr>
              <a:t> </a:t>
            </a:r>
            <a:r>
              <a:rPr lang="zh-CN" altLang="en-US" sz="2000" smtClean="0">
                <a:latin typeface="宋体" pitchFamily="2" charset="-122"/>
              </a:rPr>
              <a:t> 姚期智获得过美国工业与应用数学学会</a:t>
            </a:r>
            <a:r>
              <a:rPr lang="en-US" sz="2000" smtClean="0">
                <a:latin typeface="宋体" pitchFamily="2" charset="-122"/>
              </a:rPr>
              <a:t>George Polya</a:t>
            </a:r>
            <a:r>
              <a:rPr lang="zh-CN" altLang="en-US" sz="2000" smtClean="0">
                <a:latin typeface="宋体" pitchFamily="2" charset="-122"/>
              </a:rPr>
              <a:t>奖，美国计算机协会算法与计算理论分会</a:t>
            </a:r>
            <a:r>
              <a:rPr lang="en-US" sz="2000" smtClean="0">
                <a:latin typeface="宋体" pitchFamily="2" charset="-122"/>
              </a:rPr>
              <a:t>Donald E.Knuth</a:t>
            </a:r>
            <a:r>
              <a:rPr lang="zh-CN" altLang="en-US" sz="2000" smtClean="0">
                <a:latin typeface="宋体" pitchFamily="2" charset="-122"/>
              </a:rPr>
              <a:t>奖等荣誉。</a:t>
            </a:r>
            <a:r>
              <a:rPr lang="en-US" sz="2000" smtClean="0">
                <a:latin typeface="宋体" pitchFamily="2" charset="-122"/>
              </a:rPr>
              <a:t>2000</a:t>
            </a:r>
            <a:r>
              <a:rPr lang="zh-CN" altLang="en-US" sz="2000" smtClean="0">
                <a:latin typeface="宋体" pitchFamily="2" charset="-122"/>
              </a:rPr>
              <a:t>年，因为姚期智对计算理论，包括伪随机数生成，密码学与通信复杂度的诸多贡献，美国计算机协会</a:t>
            </a:r>
            <a:r>
              <a:rPr lang="en-US" sz="2000" smtClean="0">
                <a:latin typeface="宋体" pitchFamily="2" charset="-122"/>
              </a:rPr>
              <a:t>(ACM)</a:t>
            </a:r>
            <a:r>
              <a:rPr lang="zh-CN" altLang="en-US" sz="2000" smtClean="0">
                <a:latin typeface="宋体" pitchFamily="2" charset="-122"/>
              </a:rPr>
              <a:t>把该年度的图灵奖授予他。姚期智成为图灵奖创立以来首位获奖的亚裔学者。</a:t>
            </a:r>
            <a:endParaRPr lang="zh-CN" altLang="en-US" sz="2000">
              <a:latin typeface="宋体" pitchFamily="2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81000" y="1524000"/>
            <a:ext cx="8582025" cy="5105400"/>
          </a:xfrm>
          <a:prstGeom prst="rect">
            <a:avLst/>
          </a:prstGeom>
          <a:noFill/>
          <a:ln w="9525">
            <a:solidFill>
              <a:srgbClr val="E9FDFC"/>
            </a:solidFill>
            <a:miter lim="800000"/>
            <a:headEnd/>
            <a:tailEnd/>
          </a:ln>
          <a:effectLst>
            <a:prstShdw prst="shdw18" dist="17961" dir="13500000">
              <a:srgbClr val="E9FDFC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D1"/>
                </a:solidFill>
              </a14:hiddenFill>
            </a:ext>
          </a:extLst>
        </p:spPr>
        <p:txBody>
          <a:bodyPr lIns="162000" tIns="190800" rIns="162000"/>
          <a:lstStyle/>
          <a:p>
            <a:pPr indent="576263" algn="just" defTabSz="280988" eaLnBrk="0" hangingPunct="0">
              <a:lnSpc>
                <a:spcPct val="130000"/>
              </a:lnSpc>
            </a:pPr>
            <a:endParaRPr lang="zh-CN" altLang="zh-CN" sz="2400"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43000" y="1196975"/>
            <a:ext cx="4652963" cy="555625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prstShdw prst="shdw17" dist="17961" dir="2700000">
              <a:srgbClr val="CC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宋体" pitchFamily="2" charset="-122"/>
              </a:rPr>
              <a:t>2000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宋体" pitchFamily="2" charset="-122"/>
              </a:rPr>
              <a:t>年图灵奖获得者：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</a:rPr>
              <a:t>姚期智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03522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文本框 4"/>
          <p:cNvSpPr txBox="1"/>
          <p:nvPr/>
        </p:nvSpPr>
        <p:spPr>
          <a:xfrm>
            <a:off x="4419604" y="1219258"/>
            <a:ext cx="4038494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华文新魏" panose="02010800040101010101" pitchFamily="2" charset="-122"/>
              </a:defRPr>
            </a:lvl5pPr>
          </a:lstStyle>
          <a:p>
            <a:pPr lvl="0" eaLnBrk="1" hangingPunct="1">
              <a:spcBef>
                <a:spcPct val="0"/>
              </a:spcBef>
              <a:buClr>
                <a:srgbClr val="3366CC"/>
              </a:buClr>
              <a:buFont typeface="Wingdings" pitchFamily="2" charset="2"/>
              <a:buChar char="v"/>
            </a:pPr>
            <a:r>
              <a:rPr lang="en-US" altLang="zh-CN" sz="2400" b="1" dirty="0">
                <a:solidFill>
                  <a:srgbClr val="0070C0"/>
                </a:solidFill>
                <a:latin typeface="Times New Roman" pitchFamily="18" charset="0"/>
                <a:ea typeface="宋体" panose="02010600030101010101" pitchFamily="2" charset="-122"/>
              </a:rPr>
              <a:t>2015</a:t>
            </a:r>
            <a:r>
              <a:rPr lang="zh-CN" altLang="en-US" sz="2400" b="1" dirty="0">
                <a:solidFill>
                  <a:srgbClr val="0070C0"/>
                </a:solidFill>
                <a:latin typeface="Times New Roman" pitchFamily="18" charset="0"/>
                <a:ea typeface="宋体" panose="02010600030101010101" pitchFamily="2" charset="-122"/>
              </a:rPr>
              <a:t>年智能手机</a:t>
            </a:r>
            <a:r>
              <a:rPr lang="zh-CN" altLang="en-US" sz="2400" b="1" dirty="0" smtClean="0">
                <a:solidFill>
                  <a:srgbClr val="0070C0"/>
                </a:solidFill>
                <a:latin typeface="Times New Roman" pitchFamily="18" charset="0"/>
                <a:ea typeface="宋体" panose="02010600030101010101" pitchFamily="2" charset="-122"/>
              </a:rPr>
              <a:t>软件平台</a:t>
            </a:r>
            <a:endParaRPr lang="en-US" altLang="zh-CN" sz="2400" b="1" dirty="0" smtClean="0">
              <a:solidFill>
                <a:srgbClr val="0070C0"/>
              </a:solidFill>
              <a:latin typeface="Times New Roman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Clr>
                <a:srgbClr val="3366CC"/>
              </a:buClr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rPr>
              <a:t>Android 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rPr>
              <a:t>霸主</a:t>
            </a:r>
            <a:endParaRPr lang="en-US" altLang="zh-CN" sz="2400" dirty="0">
              <a:solidFill>
                <a:srgbClr val="FF0000"/>
              </a:solidFill>
              <a:latin typeface="Times New Roman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 err="1">
                <a:latin typeface="Times New Roman" pitchFamily="18" charset="0"/>
                <a:ea typeface="宋体" panose="02010600030101010101" pitchFamily="2" charset="-122"/>
              </a:rPr>
              <a:t>iphone</a:t>
            </a:r>
            <a:r>
              <a:rPr lang="zh-CN" altLang="en-US" sz="2400" dirty="0" smtClean="0">
                <a:latin typeface="Times New Roman" pitchFamily="18" charset="0"/>
                <a:ea typeface="宋体" panose="02010600030101010101" pitchFamily="2" charset="-122"/>
              </a:rPr>
              <a:t>第二</a:t>
            </a:r>
            <a:endParaRPr lang="en-US" altLang="zh-CN" sz="2400" dirty="0">
              <a:latin typeface="Times New Roman" pitchFamily="18" charset="0"/>
              <a:ea typeface="宋体" panose="02010600030101010101" pitchFamily="2" charset="-122"/>
            </a:endParaRPr>
          </a:p>
        </p:txBody>
      </p:sp>
      <p:sp>
        <p:nvSpPr>
          <p:cNvPr id="7172" name="文本框 6"/>
          <p:cNvSpPr txBox="1"/>
          <p:nvPr/>
        </p:nvSpPr>
        <p:spPr>
          <a:xfrm>
            <a:off x="228714" y="1277865"/>
            <a:ext cx="4094160" cy="489364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华文新魏" panose="020108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华文新魏" panose="02010800040101010101" pitchFamily="2" charset="-122"/>
              </a:defRPr>
            </a:lvl5pPr>
          </a:lstStyle>
          <a:p>
            <a:pPr lvl="0" eaLnBrk="1" hangingPunct="1">
              <a:spcBef>
                <a:spcPct val="0"/>
              </a:spcBef>
              <a:buClr>
                <a:srgbClr val="3366CC"/>
              </a:buClr>
              <a:buFont typeface="Wingdings" pitchFamily="2" charset="2"/>
              <a:buChar char=""/>
            </a:pPr>
            <a:r>
              <a:rPr lang="en-US" altLang="zh-CN" sz="2400" b="1" dirty="0">
                <a:solidFill>
                  <a:srgbClr val="0070C0"/>
                </a:solidFill>
                <a:latin typeface="Times New Roman" pitchFamily="18" charset="0"/>
                <a:ea typeface="宋体" panose="02010600030101010101" pitchFamily="2" charset="-122"/>
              </a:rPr>
              <a:t>2009</a:t>
            </a:r>
            <a:r>
              <a:rPr lang="zh-CN" altLang="en-US" sz="2400" b="1" dirty="0">
                <a:solidFill>
                  <a:srgbClr val="0070C0"/>
                </a:solidFill>
                <a:latin typeface="Times New Roman" pitchFamily="18" charset="0"/>
                <a:ea typeface="宋体" panose="02010600030101010101" pitchFamily="2" charset="-122"/>
              </a:rPr>
              <a:t>年智能手机软件平台</a:t>
            </a:r>
            <a:endParaRPr lang="en-US" altLang="zh-CN" sz="2400" b="1" dirty="0">
              <a:latin typeface="Times New Roman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Times New Roman" pitchFamily="18" charset="0"/>
                <a:ea typeface="宋体" panose="02010600030101010101" pitchFamily="2" charset="-122"/>
              </a:rPr>
              <a:t>Symbian, Windows Mobile, RIM BlackBerry, Android, iPhone, Palm, Brew, Java/J2ME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endParaRPr lang="en-US" altLang="zh-CN" sz="2400" dirty="0">
              <a:latin typeface="Times New Roman" pitchFamily="18" charset="0"/>
              <a:ea typeface="宋体" panose="02010600030101010101" pitchFamily="2" charset="-122"/>
            </a:endParaRPr>
          </a:p>
          <a:p>
            <a:pPr lvl="0" eaLnBrk="1" hangingPunct="1">
              <a:spcBef>
                <a:spcPct val="0"/>
              </a:spcBef>
              <a:buClr>
                <a:srgbClr val="3366CC"/>
              </a:buClr>
              <a:buFont typeface="Wingdings" pitchFamily="2" charset="2"/>
              <a:buChar char="v"/>
            </a:pPr>
            <a:r>
              <a:rPr lang="en-US" altLang="zh-CN" sz="2400" b="1" dirty="0">
                <a:solidFill>
                  <a:srgbClr val="0070C0"/>
                </a:solidFill>
                <a:latin typeface="Times New Roman" pitchFamily="18" charset="0"/>
                <a:ea typeface="宋体" panose="02010600030101010101" pitchFamily="2" charset="-122"/>
              </a:rPr>
              <a:t>2009</a:t>
            </a:r>
            <a:r>
              <a:rPr lang="zh-CN" altLang="en-US" sz="2400" b="1" dirty="0">
                <a:solidFill>
                  <a:srgbClr val="0070C0"/>
                </a:solidFill>
                <a:latin typeface="Times New Roman" pitchFamily="18" charset="0"/>
                <a:ea typeface="宋体" panose="02010600030101010101" pitchFamily="2" charset="-122"/>
              </a:rPr>
              <a:t>年市场份额</a:t>
            </a:r>
            <a:endParaRPr lang="en-US" altLang="zh-CN" sz="2400" dirty="0">
              <a:latin typeface="Times New Roman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Times New Roman" pitchFamily="18" charset="0"/>
                <a:ea typeface="宋体" panose="02010600030101010101" pitchFamily="2" charset="-122"/>
              </a:rPr>
              <a:t>Symbian 51%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Times New Roman" pitchFamily="18" charset="0"/>
                <a:ea typeface="宋体" panose="02010600030101010101" pitchFamily="2" charset="-122"/>
              </a:rPr>
              <a:t>RIM BlackBerry 18%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rPr>
              <a:t>iPhone 13.3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Times New Roman" pitchFamily="18" charset="0"/>
                <a:ea typeface="宋体" panose="02010600030101010101" pitchFamily="2" charset="-122"/>
              </a:rPr>
              <a:t>windows Mobile   9.3%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Times New Roman" pitchFamily="18" charset="0"/>
                <a:ea typeface="宋体" panose="02010600030101010101" pitchFamily="2" charset="-122"/>
              </a:rPr>
              <a:t>linux   4.6%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rPr>
              <a:t>Android 1.8%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altLang="zh-CN" sz="2800" b="1" dirty="0" smtClean="0">
                <a:ea typeface="宋体" pitchFamily="2" charset="-122"/>
              </a:rPr>
              <a:t>1 Android</a:t>
            </a:r>
            <a:r>
              <a:rPr lang="zh-CN" altLang="en-US" sz="2800" b="1" dirty="0" smtClean="0">
                <a:ea typeface="宋体" pitchFamily="2" charset="-122"/>
              </a:rPr>
              <a:t>概述</a:t>
            </a:r>
          </a:p>
        </p:txBody>
      </p:sp>
      <p:pic>
        <p:nvPicPr>
          <p:cNvPr id="9" name="图片 4"/>
          <p:cNvPicPr>
            <a:picLocks noChangeAspect="1"/>
          </p:cNvPicPr>
          <p:nvPr/>
        </p:nvPicPr>
        <p:blipFill rotWithShape="1">
          <a:blip r:embed="rId2"/>
          <a:srcRect l="6568" t="10711" r="9541" b="15803"/>
          <a:stretch/>
        </p:blipFill>
        <p:spPr>
          <a:xfrm>
            <a:off x="3276634" y="3328654"/>
            <a:ext cx="4908884" cy="3224464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457200" y="1152447"/>
            <a:ext cx="7696106" cy="5248275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dirty="0" smtClean="0">
                <a:latin typeface="华文新魏" panose="02010800040101010101" pitchFamily="2" charset="-122"/>
              </a:rPr>
              <a:t>Android</a:t>
            </a:r>
            <a:r>
              <a:rPr lang="zh-CN" altLang="en-US" dirty="0" smtClean="0">
                <a:latin typeface="华文新魏" panose="02010800040101010101" pitchFamily="2" charset="-122"/>
              </a:rPr>
              <a:t>本意为“机器人”，源于</a:t>
            </a:r>
            <a:r>
              <a:rPr lang="en-US" altLang="zh-CN" dirty="0" smtClean="0">
                <a:latin typeface="华文新魏" panose="02010800040101010101" pitchFamily="2" charset="-122"/>
              </a:rPr>
              <a:t>Google</a:t>
            </a:r>
            <a:r>
              <a:rPr lang="zh-CN" altLang="en-US" dirty="0" smtClean="0">
                <a:latin typeface="华文新魏" panose="02010800040101010101" pitchFamily="2" charset="-122"/>
              </a:rPr>
              <a:t>公司于</a:t>
            </a:r>
            <a:r>
              <a:rPr lang="en-US" altLang="zh-CN" dirty="0" smtClean="0">
                <a:latin typeface="华文新魏" panose="02010800040101010101" pitchFamily="2" charset="-122"/>
              </a:rPr>
              <a:t>2007</a:t>
            </a:r>
            <a:r>
              <a:rPr lang="zh-CN" altLang="en-US" dirty="0" smtClean="0">
                <a:latin typeface="华文新魏" panose="02010800040101010101" pitchFamily="2" charset="-122"/>
              </a:rPr>
              <a:t>年</a:t>
            </a:r>
            <a:r>
              <a:rPr lang="en-US" altLang="zh-CN" dirty="0" smtClean="0">
                <a:latin typeface="华文新魏" panose="02010800040101010101" pitchFamily="2" charset="-122"/>
              </a:rPr>
              <a:t>11</a:t>
            </a:r>
            <a:r>
              <a:rPr lang="zh-CN" altLang="en-US" dirty="0" smtClean="0">
                <a:latin typeface="华文新魏" panose="02010800040101010101" pitchFamily="2" charset="-122"/>
              </a:rPr>
              <a:t>月发布的一种基于</a:t>
            </a:r>
            <a:r>
              <a:rPr lang="en-US" altLang="zh-CN" dirty="0" smtClean="0">
                <a:latin typeface="华文新魏" panose="02010800040101010101" pitchFamily="2" charset="-122"/>
              </a:rPr>
              <a:t>Linux</a:t>
            </a:r>
            <a:r>
              <a:rPr lang="zh-CN" altLang="en-US" dirty="0" smtClean="0">
                <a:latin typeface="华文新魏" panose="02010800040101010101" pitchFamily="2" charset="-122"/>
              </a:rPr>
              <a:t>平台开源手机操作系统，是</a:t>
            </a:r>
            <a:r>
              <a:rPr lang="zh-CN" altLang="en-US" dirty="0">
                <a:latin typeface="华文新魏" panose="02010800040101010101" pitchFamily="2" charset="-122"/>
              </a:rPr>
              <a:t>近年来流行的开源手机开发平台，它包含了：</a:t>
            </a:r>
            <a:endParaRPr lang="en-US" altLang="zh-CN" dirty="0">
              <a:latin typeface="华文新魏" panose="02010800040101010101" pitchFamily="2" charset="-122"/>
            </a:endParaRPr>
          </a:p>
          <a:p>
            <a:pPr marL="1080000" eaLnBrk="1" hangingPunct="1">
              <a:buFont typeface="Arial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</a:rPr>
              <a:t>操作系统</a:t>
            </a:r>
            <a:endParaRPr lang="en-US" altLang="zh-CN" dirty="0">
              <a:latin typeface="华文新魏" panose="02010800040101010101" pitchFamily="2" charset="-122"/>
            </a:endParaRPr>
          </a:p>
          <a:p>
            <a:pPr marL="1080000" eaLnBrk="1" hangingPunct="1">
              <a:buFont typeface="Arial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</a:rPr>
              <a:t>中间件</a:t>
            </a:r>
            <a:endParaRPr lang="en-US" altLang="zh-CN" dirty="0">
              <a:latin typeface="华文新魏" panose="02010800040101010101" pitchFamily="2" charset="-122"/>
            </a:endParaRPr>
          </a:p>
          <a:p>
            <a:pPr marL="1080000" eaLnBrk="1" hangingPunct="1">
              <a:buFont typeface="Arial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</a:rPr>
              <a:t>移动应用程序</a:t>
            </a:r>
            <a:endParaRPr lang="en-US" altLang="zh-CN" dirty="0">
              <a:latin typeface="华文新魏" panose="02010800040101010101" pitchFamily="2" charset="-122"/>
            </a:endParaRPr>
          </a:p>
          <a:p>
            <a:pPr marL="1080000" eaLnBrk="1" hangingPunct="1">
              <a:buFont typeface="Arial" pitchFamily="34" charset="0"/>
              <a:buChar char="•"/>
            </a:pPr>
            <a:r>
              <a:rPr lang="zh-CN" altLang="en-US" dirty="0">
                <a:latin typeface="华文新魏" panose="02010800040101010101" pitchFamily="2" charset="-122"/>
              </a:rPr>
              <a:t>以及一套用于编写移动应用程序的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</a:rPr>
              <a:t>类库</a:t>
            </a:r>
            <a:r>
              <a:rPr lang="zh-CN" altLang="en-US" dirty="0">
                <a:latin typeface="华文新魏" panose="02010800040101010101" pitchFamily="2" charset="-122"/>
              </a:rPr>
              <a:t>。 </a:t>
            </a:r>
            <a:endParaRPr lang="en-US" altLang="zh-CN" dirty="0">
              <a:latin typeface="华文新魏" panose="02010800040101010101" pitchFamily="2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en-US" altLang="zh-CN" dirty="0">
                <a:latin typeface="华文新魏" panose="02010800040101010101" pitchFamily="2" charset="-122"/>
              </a:rPr>
              <a:t>Android </a:t>
            </a:r>
            <a:r>
              <a:rPr lang="zh-CN" altLang="en-US" dirty="0">
                <a:latin typeface="华文新魏" panose="02010800040101010101" pitchFamily="2" charset="-122"/>
              </a:rPr>
              <a:t>平台具有移动电话工作所需的全部软件，包括操作系统、用户界面和应用程序</a:t>
            </a:r>
            <a:r>
              <a:rPr lang="zh-CN" altLang="en-US" dirty="0" smtClean="0">
                <a:latin typeface="华文新魏" panose="02010800040101010101" pitchFamily="2" charset="-122"/>
              </a:rPr>
              <a:t>。</a:t>
            </a:r>
            <a:endParaRPr lang="zh-CN" altLang="en-US" dirty="0">
              <a:latin typeface="华文新魏" panose="02010800040101010101" pitchFamily="2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en-US" altLang="zh-CN" dirty="0">
                <a:latin typeface="华文新魏" panose="02010800040101010101" pitchFamily="2" charset="-122"/>
              </a:rPr>
              <a:t>Android</a:t>
            </a:r>
            <a:r>
              <a:rPr lang="zh-CN" altLang="en-US" dirty="0">
                <a:latin typeface="华文新魏" panose="02010800040101010101" pitchFamily="2" charset="-122"/>
              </a:rPr>
              <a:t>最引人注目的是它的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</a:rPr>
              <a:t>开放性</a:t>
            </a:r>
            <a:r>
              <a:rPr lang="zh-CN" altLang="en-US" dirty="0">
                <a:latin typeface="华文新魏" panose="02010800040101010101" pitchFamily="2" charset="-122"/>
              </a:rPr>
              <a:t> 。</a:t>
            </a:r>
          </a:p>
          <a:p>
            <a:pPr marL="0" indent="457200" eaLnBrk="1" hangingPunct="1">
              <a:buNone/>
            </a:pPr>
            <a:endParaRPr lang="zh-CN" altLang="en-US" dirty="0">
              <a:latin typeface="华文新魏" panose="02010800040101010101" pitchFamily="2" charset="-122"/>
            </a:endParaRPr>
          </a:p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altLang="zh-CN" sz="2800" b="1" dirty="0" smtClean="0">
                <a:ea typeface="宋体" pitchFamily="2" charset="-122"/>
              </a:rPr>
              <a:t>1 Android</a:t>
            </a:r>
            <a:r>
              <a:rPr lang="zh-CN" altLang="en-US" sz="2800" b="1" dirty="0" smtClean="0">
                <a:ea typeface="宋体" pitchFamily="2" charset="-122"/>
              </a:rPr>
              <a:t>概述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“Android system architecture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1" y="1233146"/>
            <a:ext cx="7778486" cy="524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altLang="zh-CN" sz="2800" b="1" dirty="0" smtClean="0">
                <a:ea typeface="宋体" pitchFamily="2" charset="-122"/>
              </a:rPr>
              <a:t>2 Android</a:t>
            </a:r>
            <a:r>
              <a:rPr lang="zh-CN" altLang="en-US" sz="2800" b="1" dirty="0" smtClean="0">
                <a:ea typeface="宋体" pitchFamily="2" charset="-122"/>
              </a:rPr>
              <a:t>系统架构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altLang="zh-CN" sz="2800" b="1" dirty="0" smtClean="0">
                <a:ea typeface="宋体" pitchFamily="2" charset="-122"/>
              </a:rPr>
              <a:t>2 Android</a:t>
            </a:r>
            <a:r>
              <a:rPr lang="zh-CN" altLang="en-US" sz="2800" b="1" dirty="0" smtClean="0">
                <a:ea typeface="宋体" pitchFamily="2" charset="-122"/>
              </a:rPr>
              <a:t>系统架构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1110" y="1228769"/>
            <a:ext cx="7696104" cy="540054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130000"/>
              </a:lnSpc>
              <a:buSzPct val="85000"/>
            </a:pP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Android</a:t>
            </a: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的系统架构（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Android Architecture</a:t>
            </a: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）</a:t>
            </a:r>
          </a:p>
          <a:p>
            <a:pPr marL="990600" lvl="1" indent="-533400" eaLnBrk="1" hangingPunct="1">
              <a:lnSpc>
                <a:spcPct val="150000"/>
              </a:lnSpc>
              <a:buClr>
                <a:srgbClr val="101C56"/>
              </a:buClr>
              <a:buSzPct val="85000"/>
              <a:buFont typeface="Wingdings" pitchFamily="2" charset="2"/>
              <a:buChar char="u"/>
            </a:pPr>
            <a:r>
              <a:rPr lang="en-US" altLang="zh-CN" sz="2400" kern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Android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系统的底层建立在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Linux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系统之上，该平台由操作系统、中间件、用户界面和应用软件四层组成。</a:t>
            </a:r>
          </a:p>
          <a:p>
            <a:pPr marL="990600" lvl="1" indent="-533400" eaLnBrk="1" hangingPunct="1">
              <a:lnSpc>
                <a:spcPct val="150000"/>
              </a:lnSpc>
              <a:buClr>
                <a:srgbClr val="101C56"/>
              </a:buClr>
              <a:buSzPct val="85000"/>
              <a:buFont typeface="Wingdings" pitchFamily="2" charset="2"/>
              <a:buChar char="u"/>
            </a:pPr>
            <a:r>
              <a:rPr lang="zh-CN" altLang="en-US" sz="2400" kern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采用“软件叠层（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Software Stack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）”方式进行构建，使得层与层之间相互分离，各层分工明确。</a:t>
            </a:r>
          </a:p>
          <a:p>
            <a:pPr marL="990600" lvl="1" indent="-533400" eaLnBrk="1" hangingPunct="1">
              <a:lnSpc>
                <a:spcPct val="130000"/>
              </a:lnSpc>
              <a:buClr>
                <a:srgbClr val="101C56"/>
              </a:buClr>
              <a:buSzPct val="85000"/>
              <a:buFont typeface="Wingdings" pitchFamily="2" charset="2"/>
              <a:buChar char="u"/>
            </a:pPr>
            <a:r>
              <a:rPr lang="zh-CN" altLang="en-US" sz="2400" kern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保证了层与层之间的低耦合，当下层的层内或层下发生改变时，上层应用程序无须任何改变。</a:t>
            </a:r>
          </a:p>
          <a:p>
            <a:pPr marL="0" indent="0">
              <a:lnSpc>
                <a:spcPct val="130000"/>
              </a:lnSpc>
              <a:buNone/>
            </a:pPr>
            <a:endParaRPr lang="zh-CN" altLang="en-US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130000"/>
              </a:lnSpc>
            </a:pPr>
            <a:endParaRPr lang="zh-CN" altLang="zh-CN" dirty="0" smtClean="0"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76793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altLang="zh-CN" sz="2800" b="1" dirty="0" smtClean="0">
                <a:ea typeface="宋体" pitchFamily="2" charset="-122"/>
              </a:rPr>
              <a:t>2 Android</a:t>
            </a:r>
            <a:r>
              <a:rPr lang="zh-CN" altLang="en-US" sz="2800" b="1" dirty="0" smtClean="0">
                <a:ea typeface="宋体" pitchFamily="2" charset="-122"/>
              </a:rPr>
              <a:t>系统架构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3400" y="1304967"/>
            <a:ext cx="7696104" cy="540054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 smtClean="0">
                <a:ea typeface="宋体" pitchFamily="2" charset="-122"/>
              </a:rPr>
              <a:t>应用程序</a:t>
            </a:r>
            <a:endParaRPr lang="en-US" altLang="zh-CN" dirty="0" smtClean="0">
              <a:ea typeface="宋体" pitchFamily="2" charset="-122"/>
            </a:endParaRPr>
          </a:p>
          <a:p>
            <a:pPr marL="0" indent="457200">
              <a:lnSpc>
                <a:spcPct val="130000"/>
              </a:lnSpc>
              <a:buNone/>
            </a:pPr>
            <a:r>
              <a:rPr lang="zh-CN" altLang="en-US" sz="24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系统内置的应用程序以及非系统级的应用程序都是属于应用层。负责与用户进行直接交互，通常都是用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Java</a:t>
            </a:r>
            <a:r>
              <a:rPr lang="zh-CN" altLang="en-US" sz="24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进行开发的</a:t>
            </a:r>
            <a:r>
              <a:rPr lang="zh-CN" altLang="en-US" sz="2400" b="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。如电子邮件</a:t>
            </a:r>
            <a:r>
              <a:rPr lang="zh-CN" altLang="en-US" sz="24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客户端、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SMS</a:t>
            </a:r>
            <a:r>
              <a:rPr lang="zh-CN" altLang="en-US" sz="24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程序、日历、地图、浏览器、联系人和其他设置。</a:t>
            </a:r>
            <a:endParaRPr lang="en-US" altLang="zh-CN" sz="2400" b="0" dirty="0" smtClean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ea typeface="宋体" pitchFamily="2" charset="-122"/>
              </a:rPr>
              <a:t>应用程序框架</a:t>
            </a:r>
            <a:endParaRPr lang="en-US" altLang="zh-CN" dirty="0" smtClean="0">
              <a:ea typeface="宋体" pitchFamily="2" charset="-122"/>
            </a:endParaRPr>
          </a:p>
          <a:p>
            <a:pPr marL="0" indent="457200">
              <a:lnSpc>
                <a:spcPct val="130000"/>
              </a:lnSpc>
              <a:buNone/>
            </a:pPr>
            <a:r>
              <a:rPr lang="zh-CN" altLang="en-US" sz="24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应用框架层为开发人员提供了可以开发应用程序所需要的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API</a:t>
            </a:r>
            <a:r>
              <a:rPr lang="zh-CN" altLang="en-US" sz="24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，我们平常开发应用程序都是调用的这一层所提供的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API</a:t>
            </a:r>
            <a:r>
              <a:rPr lang="zh-CN" altLang="en-US" sz="24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，当然也包括系统的应用。这一层的是由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Java</a:t>
            </a:r>
            <a:r>
              <a:rPr lang="zh-CN" altLang="en-US" sz="24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代码编写的，可以称为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Java Framework</a:t>
            </a:r>
            <a:r>
              <a:rPr lang="zh-CN" altLang="en-US" sz="24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。</a:t>
            </a:r>
            <a:endParaRPr lang="en-US" altLang="zh-CN" sz="2400" b="0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  <a:p>
            <a:pPr marL="0" indent="0">
              <a:lnSpc>
                <a:spcPct val="130000"/>
              </a:lnSpc>
              <a:buNone/>
            </a:pPr>
            <a:endParaRPr lang="zh-CN" altLang="en-US" dirty="0">
              <a:ea typeface="宋体" pitchFamily="2" charset="-122"/>
            </a:endParaRPr>
          </a:p>
          <a:p>
            <a:pPr>
              <a:lnSpc>
                <a:spcPct val="130000"/>
              </a:lnSpc>
            </a:pPr>
            <a:endParaRPr lang="zh-CN" altLang="zh-CN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02385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altLang="zh-CN" sz="2800" b="1" dirty="0" smtClean="0">
                <a:ea typeface="宋体" pitchFamily="2" charset="-122"/>
              </a:rPr>
              <a:t>2 Android</a:t>
            </a:r>
            <a:r>
              <a:rPr lang="zh-CN" altLang="en-US" sz="2800" b="1" dirty="0" smtClean="0">
                <a:ea typeface="宋体" pitchFamily="2" charset="-122"/>
              </a:rPr>
              <a:t>系统架构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3400" y="1304967"/>
            <a:ext cx="7696104" cy="540054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Arial"/>
              <a:buChar char="•"/>
            </a:pPr>
            <a:r>
              <a:rPr lang="zh-CN" altLang="en-US" sz="2400" dirty="0" smtClean="0">
                <a:solidFill>
                  <a:srgbClr val="333333"/>
                </a:solidFill>
                <a:latin typeface="Georgia"/>
              </a:rPr>
              <a:t>视图</a:t>
            </a:r>
            <a:r>
              <a:rPr lang="zh-CN" altLang="en-US" sz="2400" dirty="0">
                <a:solidFill>
                  <a:srgbClr val="333333"/>
                </a:solidFill>
                <a:latin typeface="Georgia"/>
              </a:rPr>
              <a:t>（</a:t>
            </a:r>
            <a:r>
              <a:rPr lang="en-US" altLang="zh-CN" sz="2400" dirty="0">
                <a:solidFill>
                  <a:srgbClr val="333333"/>
                </a:solidFill>
                <a:latin typeface="Georgia"/>
              </a:rPr>
              <a:t>View</a:t>
            </a:r>
            <a:r>
              <a:rPr lang="zh-CN" altLang="en-US" sz="2400" dirty="0">
                <a:solidFill>
                  <a:srgbClr val="333333"/>
                </a:solidFill>
                <a:latin typeface="Georgia"/>
              </a:rPr>
              <a:t>）</a:t>
            </a:r>
            <a:r>
              <a:rPr lang="en-US" altLang="zh-CN" sz="2400" b="0" dirty="0">
                <a:solidFill>
                  <a:srgbClr val="333333"/>
                </a:solidFill>
                <a:latin typeface="Georgia"/>
              </a:rPr>
              <a:t>——</a:t>
            </a:r>
            <a:r>
              <a:rPr lang="zh-CN" altLang="en-US" sz="2400" b="0" dirty="0">
                <a:solidFill>
                  <a:srgbClr val="333333"/>
                </a:solidFill>
                <a:latin typeface="Georgia"/>
              </a:rPr>
              <a:t>丰富的、可扩展的视图集合，可用于构建一个应用程序。包括包括列表、网格、文本框、按钮，甚至是内嵌的网页浏览器</a:t>
            </a:r>
          </a:p>
          <a:p>
            <a:pPr>
              <a:buFont typeface="Arial"/>
              <a:buChar char="•"/>
            </a:pPr>
            <a:r>
              <a:rPr lang="zh-CN" altLang="en-US" sz="2400" dirty="0">
                <a:solidFill>
                  <a:srgbClr val="333333"/>
                </a:solidFill>
                <a:latin typeface="Georgia"/>
              </a:rPr>
              <a:t>内容提供者（</a:t>
            </a:r>
            <a:r>
              <a:rPr lang="en-US" altLang="zh-CN" sz="2400" dirty="0">
                <a:solidFill>
                  <a:srgbClr val="333333"/>
                </a:solidFill>
                <a:latin typeface="Georgia"/>
              </a:rPr>
              <a:t>Content Providers</a:t>
            </a:r>
            <a:r>
              <a:rPr lang="zh-CN" altLang="en-US" sz="2400" dirty="0">
                <a:solidFill>
                  <a:srgbClr val="333333"/>
                </a:solidFill>
                <a:latin typeface="Georgia"/>
              </a:rPr>
              <a:t>）</a:t>
            </a:r>
            <a:r>
              <a:rPr lang="en-US" altLang="zh-CN" sz="2400" b="0" dirty="0">
                <a:solidFill>
                  <a:srgbClr val="333333"/>
                </a:solidFill>
                <a:latin typeface="Georgia"/>
              </a:rPr>
              <a:t>——</a:t>
            </a:r>
            <a:r>
              <a:rPr lang="zh-CN" altLang="en-US" sz="2400" b="0" dirty="0">
                <a:solidFill>
                  <a:srgbClr val="333333"/>
                </a:solidFill>
                <a:latin typeface="Georgia"/>
              </a:rPr>
              <a:t>使应用程序能访问其他应用程序（如通讯录）的数据，或共享自己的数据</a:t>
            </a:r>
          </a:p>
          <a:p>
            <a:pPr>
              <a:buFont typeface="Arial"/>
              <a:buChar char="•"/>
            </a:pPr>
            <a:r>
              <a:rPr lang="zh-CN" altLang="en-US" sz="2400" dirty="0">
                <a:solidFill>
                  <a:srgbClr val="333333"/>
                </a:solidFill>
                <a:latin typeface="Georgia"/>
              </a:rPr>
              <a:t>资源管理器（</a:t>
            </a:r>
            <a:r>
              <a:rPr lang="en-US" altLang="zh-CN" sz="2400" dirty="0">
                <a:solidFill>
                  <a:srgbClr val="333333"/>
                </a:solidFill>
                <a:latin typeface="Georgia"/>
              </a:rPr>
              <a:t>Resource Manager</a:t>
            </a:r>
            <a:r>
              <a:rPr lang="zh-CN" altLang="en-US" sz="2400" dirty="0">
                <a:solidFill>
                  <a:srgbClr val="333333"/>
                </a:solidFill>
                <a:latin typeface="Georgia"/>
              </a:rPr>
              <a:t>）</a:t>
            </a:r>
            <a:r>
              <a:rPr lang="en-US" altLang="zh-CN" sz="2400" b="0" dirty="0">
                <a:solidFill>
                  <a:srgbClr val="333333"/>
                </a:solidFill>
                <a:latin typeface="Georgia"/>
              </a:rPr>
              <a:t>——</a:t>
            </a:r>
            <a:r>
              <a:rPr lang="zh-CN" altLang="en-US" sz="2400" b="0" dirty="0">
                <a:solidFill>
                  <a:srgbClr val="333333"/>
                </a:solidFill>
                <a:latin typeface="Georgia"/>
              </a:rPr>
              <a:t>提供访问非代码资源，如本地化字符串、图形和布局文件</a:t>
            </a:r>
          </a:p>
          <a:p>
            <a:pPr>
              <a:buFont typeface="Arial"/>
              <a:buChar char="•"/>
            </a:pPr>
            <a:r>
              <a:rPr lang="zh-CN" altLang="en-US" sz="2400" dirty="0">
                <a:solidFill>
                  <a:srgbClr val="333333"/>
                </a:solidFill>
                <a:latin typeface="Georgia"/>
              </a:rPr>
              <a:t>通知管理器（</a:t>
            </a:r>
            <a:r>
              <a:rPr lang="en-US" altLang="zh-CN" sz="2400" dirty="0">
                <a:solidFill>
                  <a:srgbClr val="333333"/>
                </a:solidFill>
                <a:latin typeface="Georgia"/>
              </a:rPr>
              <a:t>Notification Manager</a:t>
            </a:r>
            <a:r>
              <a:rPr lang="zh-CN" altLang="en-US" sz="2400" dirty="0">
                <a:solidFill>
                  <a:srgbClr val="333333"/>
                </a:solidFill>
                <a:latin typeface="Georgia"/>
              </a:rPr>
              <a:t>）</a:t>
            </a:r>
            <a:r>
              <a:rPr lang="en-US" altLang="zh-CN" sz="2400" b="0" dirty="0">
                <a:solidFill>
                  <a:srgbClr val="333333"/>
                </a:solidFill>
                <a:latin typeface="Georgia"/>
              </a:rPr>
              <a:t>——</a:t>
            </a:r>
            <a:r>
              <a:rPr lang="zh-CN" altLang="en-US" sz="2400" b="0" dirty="0">
                <a:solidFill>
                  <a:srgbClr val="333333"/>
                </a:solidFill>
                <a:latin typeface="Georgia"/>
              </a:rPr>
              <a:t>使所有的应用程序能够在状态栏显示自定义警告</a:t>
            </a:r>
          </a:p>
          <a:p>
            <a:pPr>
              <a:buFont typeface="Arial"/>
              <a:buChar char="•"/>
            </a:pPr>
            <a:r>
              <a:rPr lang="zh-CN" altLang="en-US" sz="2400" dirty="0">
                <a:solidFill>
                  <a:srgbClr val="333333"/>
                </a:solidFill>
                <a:latin typeface="Georgia"/>
              </a:rPr>
              <a:t>活动管理器（</a:t>
            </a:r>
            <a:r>
              <a:rPr lang="en-US" altLang="zh-CN" sz="2400" dirty="0">
                <a:solidFill>
                  <a:srgbClr val="333333"/>
                </a:solidFill>
                <a:latin typeface="Georgia"/>
              </a:rPr>
              <a:t>Activity Manager</a:t>
            </a:r>
            <a:r>
              <a:rPr lang="zh-CN" altLang="en-US" sz="2400" dirty="0">
                <a:solidFill>
                  <a:srgbClr val="333333"/>
                </a:solidFill>
                <a:latin typeface="Georgia"/>
              </a:rPr>
              <a:t>）</a:t>
            </a:r>
            <a:r>
              <a:rPr lang="en-US" altLang="zh-CN" sz="2400" b="0" dirty="0">
                <a:solidFill>
                  <a:srgbClr val="333333"/>
                </a:solidFill>
                <a:latin typeface="Georgia"/>
              </a:rPr>
              <a:t>——</a:t>
            </a:r>
            <a:r>
              <a:rPr lang="zh-CN" altLang="en-US" sz="2400" b="0" dirty="0">
                <a:solidFill>
                  <a:srgbClr val="333333"/>
                </a:solidFill>
                <a:latin typeface="Georgia"/>
              </a:rPr>
              <a:t>管理应用程序生命周期</a:t>
            </a:r>
            <a:r>
              <a:rPr lang="en-US" altLang="zh-CN" sz="2400" b="0" dirty="0">
                <a:solidFill>
                  <a:srgbClr val="333333"/>
                </a:solidFill>
                <a:latin typeface="Georgia"/>
              </a:rPr>
              <a:t>,</a:t>
            </a:r>
            <a:r>
              <a:rPr lang="zh-CN" altLang="en-US" sz="2400" b="0" dirty="0">
                <a:solidFill>
                  <a:srgbClr val="333333"/>
                </a:solidFill>
                <a:latin typeface="Georgia"/>
              </a:rPr>
              <a:t>提供通用的导航回退功能</a:t>
            </a:r>
          </a:p>
          <a:p>
            <a:pPr marL="0" indent="457200">
              <a:lnSpc>
                <a:spcPct val="130000"/>
              </a:lnSpc>
              <a:buNone/>
            </a:pPr>
            <a:endParaRPr lang="en-US" altLang="zh-CN" sz="2400" b="0" dirty="0">
              <a:latin typeface="Times New Roman" pitchFamily="18" charset="0"/>
              <a:ea typeface="宋体" pitchFamily="2" charset="-122"/>
            </a:endParaRPr>
          </a:p>
          <a:p>
            <a:pPr marL="0" indent="0">
              <a:lnSpc>
                <a:spcPct val="130000"/>
              </a:lnSpc>
              <a:buNone/>
            </a:pPr>
            <a:endParaRPr lang="zh-CN" altLang="en-US" dirty="0">
              <a:ea typeface="宋体" pitchFamily="2" charset="-122"/>
            </a:endParaRPr>
          </a:p>
          <a:p>
            <a:pPr>
              <a:lnSpc>
                <a:spcPct val="130000"/>
              </a:lnSpc>
            </a:pPr>
            <a:endParaRPr lang="zh-CN" altLang="zh-CN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96208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altLang="zh-CN" sz="2800" b="1" dirty="0" smtClean="0">
                <a:ea typeface="宋体" pitchFamily="2" charset="-122"/>
              </a:rPr>
              <a:t>2 Android</a:t>
            </a:r>
            <a:r>
              <a:rPr lang="zh-CN" altLang="en-US" sz="2800" b="1" dirty="0" smtClean="0">
                <a:ea typeface="宋体" pitchFamily="2" charset="-122"/>
              </a:rPr>
              <a:t>系统架构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81110" y="990664"/>
            <a:ext cx="7772196" cy="585773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 smtClean="0">
                <a:ea typeface="宋体" pitchFamily="2" charset="-122"/>
              </a:rPr>
              <a:t>系统运行库</a:t>
            </a:r>
            <a:endParaRPr lang="en-US" altLang="zh-CN" dirty="0" smtClean="0">
              <a:ea typeface="宋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Ø"/>
            </a:pPr>
            <a:r>
              <a:rPr lang="en-US" altLang="zh-CN" sz="2400" dirty="0" smtClean="0">
                <a:ea typeface="宋体" pitchFamily="2" charset="-122"/>
              </a:rPr>
              <a:t>C/C</a:t>
            </a:r>
            <a:r>
              <a:rPr lang="en-US" altLang="zh-CN" sz="2400" dirty="0">
                <a:ea typeface="宋体" pitchFamily="2" charset="-122"/>
              </a:rPr>
              <a:t>++</a:t>
            </a:r>
            <a:r>
              <a:rPr lang="zh-CN" altLang="en-US" sz="2400" dirty="0" smtClean="0">
                <a:ea typeface="宋体" pitchFamily="2" charset="-122"/>
              </a:rPr>
              <a:t>程序库：</a:t>
            </a: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Android</a:t>
            </a:r>
            <a:r>
              <a:rPr lang="zh-CN" altLang="en-US" sz="24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包含一些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C/C++</a:t>
            </a:r>
            <a:r>
              <a:rPr lang="zh-CN" altLang="en-US" sz="24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库，这些库能被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Android</a:t>
            </a:r>
            <a:r>
              <a:rPr lang="zh-CN" altLang="en-US" sz="24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系统中不同的组件使用。它们通过</a:t>
            </a: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Android</a:t>
            </a:r>
            <a:r>
              <a:rPr lang="zh-CN" altLang="en-US" sz="2400" b="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应用程序</a:t>
            </a:r>
            <a:r>
              <a:rPr lang="zh-CN" altLang="en-US" sz="24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框架为开发者提供服务</a:t>
            </a:r>
            <a:r>
              <a:rPr lang="zh-CN" altLang="en-US" sz="2400" b="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。主要</a:t>
            </a:r>
            <a:r>
              <a:rPr lang="zh-CN" altLang="en-US" sz="24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包括基本的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zh-CN" altLang="en-US" sz="24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库</a:t>
            </a:r>
            <a:r>
              <a:rPr lang="zh-CN" altLang="en-US" sz="2400" b="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、多媒体库、位图矢量</a:t>
            </a:r>
            <a:r>
              <a:rPr lang="zh-CN" altLang="en-US" sz="24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字体、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2D</a:t>
            </a:r>
            <a:r>
              <a:rPr lang="zh-CN" altLang="en-US" sz="24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和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3D</a:t>
            </a:r>
            <a:r>
              <a:rPr lang="zh-CN" altLang="en-US" sz="24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图形引擎、浏览器、</a:t>
            </a:r>
            <a:r>
              <a:rPr lang="zh-CN" altLang="en-US" sz="2400" b="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数据库。</a:t>
            </a:r>
            <a:endParaRPr lang="en-US" altLang="zh-CN" sz="2400" b="0" dirty="0" smtClean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Ø"/>
            </a:pPr>
            <a:r>
              <a:rPr lang="en-US" altLang="zh-CN" sz="2400" dirty="0">
                <a:ea typeface="宋体" pitchFamily="2" charset="-122"/>
              </a:rPr>
              <a:t>Android</a:t>
            </a:r>
            <a:r>
              <a:rPr lang="zh-CN" altLang="en-US" sz="2400" dirty="0">
                <a:ea typeface="宋体" pitchFamily="2" charset="-122"/>
              </a:rPr>
              <a:t>运行时库：</a:t>
            </a:r>
            <a:r>
              <a:rPr lang="zh-CN" altLang="en-US" sz="2400" b="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运行</a:t>
            </a:r>
            <a:r>
              <a:rPr lang="zh-CN" altLang="en-US" sz="24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时库又分为核心库和</a:t>
            </a: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ART (5.0</a:t>
            </a:r>
            <a:r>
              <a:rPr lang="zh-CN" altLang="en-US" sz="2400" b="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系统</a:t>
            </a:r>
            <a:r>
              <a:rPr lang="zh-CN" altLang="en-US" sz="24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之后，</a:t>
            </a:r>
            <a:r>
              <a:rPr lang="en-US" altLang="zh-CN" sz="2400" b="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Dalvik</a:t>
            </a:r>
            <a:r>
              <a:rPr lang="zh-CN" altLang="en-US" sz="24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虚拟机被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ART</a:t>
            </a:r>
            <a:r>
              <a:rPr lang="zh-CN" altLang="en-US" sz="24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取代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lang="zh-CN" altLang="en-US" sz="24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。核心库提供了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Java</a:t>
            </a:r>
            <a:r>
              <a:rPr lang="zh-CN" altLang="en-US" sz="24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语言核心库的大多数功能，这样开发者可以使用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Java</a:t>
            </a:r>
            <a:r>
              <a:rPr lang="zh-CN" altLang="en-US" sz="24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语言来编写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Android</a:t>
            </a:r>
            <a:r>
              <a:rPr lang="zh-CN" altLang="en-US" sz="24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应用</a:t>
            </a:r>
            <a:r>
              <a:rPr lang="zh-CN" altLang="en-US" sz="2400" b="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。</a:t>
            </a:r>
            <a:endParaRPr lang="en-US" altLang="zh-CN" sz="2400" b="0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ea typeface="宋体" pitchFamily="2" charset="-122"/>
              </a:rPr>
              <a:t>Linux</a:t>
            </a:r>
            <a:r>
              <a:rPr lang="zh-CN" altLang="en-US" dirty="0">
                <a:ea typeface="宋体" pitchFamily="2" charset="-122"/>
              </a:rPr>
              <a:t>内核层：</a:t>
            </a:r>
            <a:r>
              <a:rPr lang="zh-CN" altLang="en-US" sz="24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核心系统服务依赖于</a:t>
            </a:r>
            <a:r>
              <a:rPr lang="en-US" altLang="zh-CN" sz="2400" b="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Linux2.6</a:t>
            </a:r>
            <a:endParaRPr lang="en-US" altLang="zh-CN" sz="2400" b="0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  <a:p>
            <a:pPr marL="0" indent="0">
              <a:lnSpc>
                <a:spcPct val="130000"/>
              </a:lnSpc>
              <a:buNone/>
            </a:pPr>
            <a:endParaRPr lang="zh-CN" altLang="en-US" dirty="0">
              <a:ea typeface="宋体" pitchFamily="2" charset="-122"/>
            </a:endParaRPr>
          </a:p>
          <a:p>
            <a:pPr>
              <a:lnSpc>
                <a:spcPct val="130000"/>
              </a:lnSpc>
            </a:pPr>
            <a:endParaRPr lang="zh-CN" altLang="zh-CN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30235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mple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Temp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1336</Words>
  <Application>Microsoft Office PowerPoint</Application>
  <PresentationFormat>全屏显示(4:3)</PresentationFormat>
  <Paragraphs>130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sample</vt:lpstr>
      <vt:lpstr>第16章 Android图形用户界面开发简介</vt:lpstr>
      <vt:lpstr>核心要点</vt:lpstr>
      <vt:lpstr>1 Android概述</vt:lpstr>
      <vt:lpstr>1 Android概述</vt:lpstr>
      <vt:lpstr>2 Android系统架构</vt:lpstr>
      <vt:lpstr>2 Android系统架构</vt:lpstr>
      <vt:lpstr>2 Android系统架构</vt:lpstr>
      <vt:lpstr>2 Android系统架构</vt:lpstr>
      <vt:lpstr>2 Android系统架构</vt:lpstr>
      <vt:lpstr>3 Android应用程序组件</vt:lpstr>
      <vt:lpstr>3 Android应用程序组件</vt:lpstr>
      <vt:lpstr>3 Android应用程序组件</vt:lpstr>
      <vt:lpstr>4 Android的图形界面元素</vt:lpstr>
      <vt:lpstr>4 Android的图形界面元素</vt:lpstr>
      <vt:lpstr>4 Android的图形界面元素</vt:lpstr>
      <vt:lpstr>4 Android的图形界面元素</vt:lpstr>
      <vt:lpstr>4 事件驱动</vt:lpstr>
      <vt:lpstr>5 Eclipse下的Android开发</vt:lpstr>
      <vt:lpstr>6 常用Android控件</vt:lpstr>
      <vt:lpstr>练习</vt:lpstr>
      <vt:lpstr>总结</vt:lpstr>
      <vt:lpstr>人物传记：姚期智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Java面向对象程序设计</dc:title>
  <dc:creator/>
  <cp:lastModifiedBy>ZJ</cp:lastModifiedBy>
  <cp:revision>68</cp:revision>
  <dcterms:created xsi:type="dcterms:W3CDTF">2017-11-19T08:46:48Z</dcterms:created>
  <dcterms:modified xsi:type="dcterms:W3CDTF">2019-02-20T14:00:35Z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