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51"/>
  </p:notesMasterIdLst>
  <p:handoutMasterIdLst>
    <p:handoutMasterId r:id="rId52"/>
  </p:handoutMasterIdLst>
  <p:sldIdLst>
    <p:sldId id="283" r:id="rId3"/>
    <p:sldId id="523" r:id="rId4"/>
    <p:sldId id="370" r:id="rId5"/>
    <p:sldId id="553" r:id="rId6"/>
    <p:sldId id="410" r:id="rId7"/>
    <p:sldId id="552" r:id="rId8"/>
    <p:sldId id="524" r:id="rId9"/>
    <p:sldId id="525" r:id="rId10"/>
    <p:sldId id="395" r:id="rId11"/>
    <p:sldId id="491" r:id="rId12"/>
    <p:sldId id="546" r:id="rId13"/>
    <p:sldId id="547" r:id="rId14"/>
    <p:sldId id="548" r:id="rId15"/>
    <p:sldId id="549" r:id="rId16"/>
    <p:sldId id="490" r:id="rId17"/>
    <p:sldId id="390" r:id="rId18"/>
    <p:sldId id="404" r:id="rId19"/>
    <p:sldId id="397" r:id="rId20"/>
    <p:sldId id="398" r:id="rId21"/>
    <p:sldId id="399" r:id="rId22"/>
    <p:sldId id="554" r:id="rId23"/>
    <p:sldId id="414" r:id="rId24"/>
    <p:sldId id="447" r:id="rId25"/>
    <p:sldId id="493" r:id="rId26"/>
    <p:sldId id="512" r:id="rId27"/>
    <p:sldId id="516" r:id="rId28"/>
    <p:sldId id="429" r:id="rId29"/>
    <p:sldId id="517" r:id="rId30"/>
    <p:sldId id="518" r:id="rId31"/>
    <p:sldId id="519" r:id="rId32"/>
    <p:sldId id="528" r:id="rId33"/>
    <p:sldId id="530" r:id="rId34"/>
    <p:sldId id="531" r:id="rId35"/>
    <p:sldId id="532" r:id="rId36"/>
    <p:sldId id="533" r:id="rId37"/>
    <p:sldId id="534" r:id="rId38"/>
    <p:sldId id="535" r:id="rId39"/>
    <p:sldId id="536" r:id="rId40"/>
    <p:sldId id="537" r:id="rId41"/>
    <p:sldId id="538" r:id="rId42"/>
    <p:sldId id="539" r:id="rId43"/>
    <p:sldId id="540" r:id="rId44"/>
    <p:sldId id="434" r:id="rId45"/>
    <p:sldId id="446" r:id="rId46"/>
    <p:sldId id="551" r:id="rId47"/>
    <p:sldId id="550" r:id="rId48"/>
    <p:sldId id="526" r:id="rId49"/>
    <p:sldId id="363" r:id="rId50"/>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90A0B"/>
    <a:srgbClr val="FF0000"/>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86272" autoAdjust="0"/>
  </p:normalViewPr>
  <p:slideViewPr>
    <p:cSldViewPr>
      <p:cViewPr varScale="1">
        <p:scale>
          <a:sx n="74" d="100"/>
          <a:sy n="74" d="100"/>
        </p:scale>
        <p:origin x="11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3</a:t>
            </a:fld>
            <a:endParaRPr lang="zh-CN" altLang="en-US"/>
          </a:p>
        </p:txBody>
      </p:sp>
    </p:spTree>
    <p:extLst>
      <p:ext uri="{BB962C8B-B14F-4D97-AF65-F5344CB8AC3E}">
        <p14:creationId xmlns:p14="http://schemas.microsoft.com/office/powerpoint/2010/main" val="141644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B38F1F-4914-44C5-8534-F2772786A997}"/>
              </a:ext>
            </a:extLst>
          </p:cNvPr>
          <p:cNvSpPr>
            <a:spLocks noGrp="1" noChangeArrowheads="1"/>
          </p:cNvSpPr>
          <p:nvPr>
            <p:ph type="sldNum" sz="quarter" idx="5"/>
          </p:nvPr>
        </p:nvSpPr>
        <p:spPr>
          <a:ln/>
        </p:spPr>
        <p:txBody>
          <a:bodyPr/>
          <a:lstStyle/>
          <a:p>
            <a:fld id="{412C070D-A97B-44DD-A61D-0D3B4180BAB5}" type="slidenum">
              <a:rPr lang="en-US" altLang="zh-CN"/>
              <a:pPr/>
              <a:t>5</a:t>
            </a:fld>
            <a:endParaRPr lang="en-US" altLang="zh-CN"/>
          </a:p>
        </p:txBody>
      </p:sp>
      <p:sp>
        <p:nvSpPr>
          <p:cNvPr id="59394" name="Rectangle 2">
            <a:extLst>
              <a:ext uri="{FF2B5EF4-FFF2-40B4-BE49-F238E27FC236}">
                <a16:creationId xmlns:a16="http://schemas.microsoft.com/office/drawing/2014/main" id="{655558B1-9F51-48EE-A1AA-81B227AF788E}"/>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C58256F3-8AC1-46F8-94CB-55D2A1713C44}"/>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588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96D11E-7338-4CDA-8C9A-60AD196E8FAF}" type="slidenum">
              <a:rPr lang="zh-CN" altLang="en-US" smtClean="0"/>
              <a:pPr/>
              <a:t>15</a:t>
            </a:fld>
            <a:endParaRPr lang="zh-CN" altLang="en-US"/>
          </a:p>
        </p:txBody>
      </p:sp>
    </p:spTree>
    <p:extLst>
      <p:ext uri="{BB962C8B-B14F-4D97-AF65-F5344CB8AC3E}">
        <p14:creationId xmlns:p14="http://schemas.microsoft.com/office/powerpoint/2010/main" val="248514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03C74-C43A-4580-AD05-913907122E47}" type="slidenum">
              <a:rPr lang="en-US" altLang="zh-CN"/>
              <a:pPr/>
              <a:t>16</a:t>
            </a:fld>
            <a:endParaRPr lang="en-US" altLang="zh-CN" dirty="0"/>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8548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985F4-588B-420A-BF8D-6BAC760EA171}" type="slidenum">
              <a:rPr lang="en-US" altLang="zh-CN"/>
              <a:pPr/>
              <a:t>17</a:t>
            </a:fld>
            <a:endParaRPr lang="en-US" altLang="zh-CN"/>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3599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20</a:t>
            </a:fld>
            <a:endParaRPr lang="zh-CN" altLang="en-US"/>
          </a:p>
        </p:txBody>
      </p:sp>
    </p:spTree>
    <p:extLst>
      <p:ext uri="{BB962C8B-B14F-4D97-AF65-F5344CB8AC3E}">
        <p14:creationId xmlns:p14="http://schemas.microsoft.com/office/powerpoint/2010/main" val="1060982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21</a:t>
            </a:fld>
            <a:endParaRPr lang="zh-CN" altLang="en-US"/>
          </a:p>
        </p:txBody>
      </p:sp>
    </p:spTree>
    <p:extLst>
      <p:ext uri="{BB962C8B-B14F-4D97-AF65-F5344CB8AC3E}">
        <p14:creationId xmlns:p14="http://schemas.microsoft.com/office/powerpoint/2010/main" val="63995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2020/2/9</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efd@cug.edu.cn"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bbs.sciencenet.cn/thread-3230868-1-1.html"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7.wmf"/><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tags" Target="../tags/tag3.xml"/><Relationship Id="rId7" Type="http://schemas.openxmlformats.org/officeDocument/2006/relationships/slideLayout" Target="../slideLayouts/slideLayout12.xml"/><Relationship Id="rId12"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1.png"/><Relationship Id="rId5" Type="http://schemas.openxmlformats.org/officeDocument/2006/relationships/tags" Target="../tags/tag5.xml"/><Relationship Id="rId10" Type="http://schemas.openxmlformats.org/officeDocument/2006/relationships/image" Target="../media/image20.png"/><Relationship Id="rId4" Type="http://schemas.openxmlformats.org/officeDocument/2006/relationships/tags" Target="../tags/tag4.xml"/><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xml"/><Relationship Id="rId7" Type="http://schemas.openxmlformats.org/officeDocument/2006/relationships/image" Target="../media/image2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3.xml"/><Relationship Id="rId5" Type="http://schemas.openxmlformats.org/officeDocument/2006/relationships/tags" Target="../tags/tag11.xml"/><Relationship Id="rId10" Type="http://schemas.openxmlformats.org/officeDocument/2006/relationships/image" Target="../media/image25.png"/><Relationship Id="rId4" Type="http://schemas.openxmlformats.org/officeDocument/2006/relationships/tags" Target="../tags/tag10.xml"/><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image" Target="../media/image2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13.xml"/><Relationship Id="rId11" Type="http://schemas.openxmlformats.org/officeDocument/2006/relationships/image" Target="../media/image30.png"/><Relationship Id="rId5" Type="http://schemas.openxmlformats.org/officeDocument/2006/relationships/tags" Target="../tags/tag16.xml"/><Relationship Id="rId10" Type="http://schemas.openxmlformats.org/officeDocument/2006/relationships/image" Target="../media/image29.png"/><Relationship Id="rId4" Type="http://schemas.openxmlformats.org/officeDocument/2006/relationships/tags" Target="../tags/tag15.xml"/><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19.xml"/><Relationship Id="rId7" Type="http://schemas.openxmlformats.org/officeDocument/2006/relationships/image" Target="../media/image3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18.xml"/><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45.wmf"/><Relationship Id="rId5" Type="http://schemas.openxmlformats.org/officeDocument/2006/relationships/oleObject" Target="../embeddings/oleObject8.bin"/><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7.wmf"/><Relationship Id="rId5" Type="http://schemas.openxmlformats.org/officeDocument/2006/relationships/oleObject" Target="../embeddings/oleObject10.bin"/><Relationship Id="rId4" Type="http://schemas.openxmlformats.org/officeDocument/2006/relationships/image" Target="../media/image46.wmf"/></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24.xml"/><Relationship Id="rId7" Type="http://schemas.openxmlformats.org/officeDocument/2006/relationships/image" Target="../media/image49.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8.png"/><Relationship Id="rId5" Type="http://schemas.openxmlformats.org/officeDocument/2006/relationships/slideLayout" Target="../slideLayouts/slideLayout12.xml"/><Relationship Id="rId4" Type="http://schemas.openxmlformats.org/officeDocument/2006/relationships/tags" Target="../tags/tag25.xml"/><Relationship Id="rId9"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54.wmf"/><Relationship Id="rId5" Type="http://schemas.openxmlformats.org/officeDocument/2006/relationships/oleObject" Target="../embeddings/oleObject13.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audio" Target="../media/audio1.wav"/><Relationship Id="rId1" Type="http://schemas.openxmlformats.org/officeDocument/2006/relationships/slideLayout" Target="../slideLayouts/slideLayout18.xml"/><Relationship Id="rId5" Type="http://schemas.openxmlformats.org/officeDocument/2006/relationships/audio" Target="../media/audio8.wav"/><Relationship Id="rId4" Type="http://schemas.openxmlformats.org/officeDocument/2006/relationships/audio" Target="../media/audio3.wav"/></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1.bin"/><Relationship Id="rId12" Type="http://schemas.openxmlformats.org/officeDocument/2006/relationships/image" Target="../media/image5.emf"/><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audio" Target="../media/audio3.wav"/><Relationship Id="rId11" Type="http://schemas.openxmlformats.org/officeDocument/2006/relationships/oleObject" Target="../embeddings/oleObject3.bin"/><Relationship Id="rId5" Type="http://schemas.openxmlformats.org/officeDocument/2006/relationships/audio" Target="../media/audio2.wav"/><Relationship Id="rId15" Type="http://schemas.openxmlformats.org/officeDocument/2006/relationships/image" Target="../media/image7.wmf"/><Relationship Id="rId10" Type="http://schemas.openxmlformats.org/officeDocument/2006/relationships/image" Target="../media/image4.emf"/><Relationship Id="rId4" Type="http://schemas.openxmlformats.org/officeDocument/2006/relationships/audio" Target="../media/audio1.wav"/><Relationship Id="rId9" Type="http://schemas.openxmlformats.org/officeDocument/2006/relationships/oleObject" Target="../embeddings/oleObject2.bin"/><Relationship Id="rId1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17.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6.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484784"/>
            <a:ext cx="8003232" cy="1714202"/>
          </a:xfrm>
          <a:prstGeom prst="rect">
            <a:avLst/>
          </a:prstGeom>
        </p:spPr>
        <p:txBody>
          <a:bodyPr>
            <a:normAutofit/>
          </a:bodyPr>
          <a:lstStyle/>
          <a:p>
            <a:pPr algn="ctr">
              <a:lnSpc>
                <a:spcPts val="5500"/>
              </a:lnSpc>
            </a:pPr>
            <a:r>
              <a:rPr lang="zh-CN" altLang="en-US" sz="6000" b="1" dirty="0">
                <a:solidFill>
                  <a:schemeClr val="tx1">
                    <a:lumMod val="50000"/>
                  </a:schemeClr>
                </a:solidFill>
                <a:latin typeface="仿宋" panose="02010609060101010101" pitchFamily="49" charset="-122"/>
                <a:ea typeface="仿宋" panose="02010609060101010101" pitchFamily="49" charset="-122"/>
              </a:rPr>
              <a:t>计算方法</a:t>
            </a:r>
            <a:br>
              <a:rPr lang="en-US" altLang="zh-CN" b="1" dirty="0">
                <a:solidFill>
                  <a:schemeClr val="tx1">
                    <a:lumMod val="50000"/>
                  </a:schemeClr>
                </a:solidFill>
                <a:latin typeface="仿宋" panose="02010609060101010101" pitchFamily="49" charset="-122"/>
                <a:ea typeface="仿宋" panose="02010609060101010101" pitchFamily="49" charset="-122"/>
              </a:rPr>
            </a:br>
            <a:r>
              <a:rPr lang="en-US" sz="3600" b="1" dirty="0">
                <a:solidFill>
                  <a:schemeClr val="tx1">
                    <a:lumMod val="50000"/>
                  </a:schemeClr>
                </a:solidFill>
                <a:latin typeface="Times New Roman" panose="02020603050405020304" pitchFamily="18" charset="0"/>
                <a:cs typeface="Times New Roman" panose="02020603050405020304" pitchFamily="18" charset="0"/>
              </a:rPr>
              <a:t>Computational Methods</a:t>
            </a:r>
            <a:r>
              <a:rPr lang="en-US" sz="3600" b="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6554350-2279-4958-98AE-44BD69D730B3}"/>
              </a:ext>
            </a:extLst>
          </p:cNvPr>
          <p:cNvSpPr txBox="1"/>
          <p:nvPr/>
        </p:nvSpPr>
        <p:spPr>
          <a:xfrm>
            <a:off x="2411760" y="3284984"/>
            <a:ext cx="4320480" cy="1572995"/>
          </a:xfrm>
          <a:prstGeom prst="rect">
            <a:avLst/>
          </a:prstGeom>
          <a:noFill/>
        </p:spPr>
        <p:txBody>
          <a:bodyPr wrap="square" rtlCol="0">
            <a:spAutoFit/>
          </a:bodyPr>
          <a:lstStyle/>
          <a:p>
            <a:pPr>
              <a:lnSpc>
                <a:spcPct val="150000"/>
              </a:lnSpc>
            </a:pPr>
            <a:r>
              <a:rPr lang="zh-CN" altLang="en-US" sz="3600" dirty="0">
                <a:solidFill>
                  <a:schemeClr val="tx1">
                    <a:lumMod val="50000"/>
                  </a:schemeClr>
                </a:solidFill>
                <a:latin typeface="仿宋" panose="02010609060101010101" pitchFamily="49" charset="-122"/>
                <a:ea typeface="仿宋" panose="02010609060101010101" pitchFamily="49" charset="-122"/>
              </a:rPr>
              <a:t>授课老师</a:t>
            </a:r>
            <a:r>
              <a:rPr lang="en-US" altLang="zh-CN" sz="3600" dirty="0">
                <a:solidFill>
                  <a:schemeClr val="tx1">
                    <a:lumMod val="50000"/>
                  </a:schemeClr>
                </a:solidFill>
                <a:latin typeface="仿宋" panose="02010609060101010101" pitchFamily="49" charset="-122"/>
                <a:ea typeface="仿宋" panose="02010609060101010101" pitchFamily="49" charset="-122"/>
              </a:rPr>
              <a:t>:</a:t>
            </a:r>
            <a:r>
              <a:rPr lang="zh-CN" altLang="en-US" sz="3600" dirty="0">
                <a:solidFill>
                  <a:schemeClr val="tx1">
                    <a:lumMod val="50000"/>
                  </a:schemeClr>
                </a:solidFill>
                <a:latin typeface="仿宋" panose="02010609060101010101" pitchFamily="49" charset="-122"/>
                <a:ea typeface="仿宋" panose="02010609060101010101" pitchFamily="49" charset="-122"/>
              </a:rPr>
              <a:t>葛富东</a:t>
            </a:r>
            <a:br>
              <a:rPr lang="en-US" altLang="zh-CN" sz="3600" dirty="0">
                <a:solidFill>
                  <a:schemeClr val="tx1">
                    <a:lumMod val="50000"/>
                  </a:schemeClr>
                </a:solidFill>
                <a:latin typeface="仿宋" panose="02010609060101010101" pitchFamily="49" charset="-122"/>
                <a:ea typeface="仿宋" panose="02010609060101010101" pitchFamily="49" charset="-122"/>
              </a:rPr>
            </a:br>
            <a:r>
              <a:rPr lang="en-US" altLang="zh-CN" sz="3200" dirty="0">
                <a:solidFill>
                  <a:schemeClr val="tx1">
                    <a:lumMod val="50000"/>
                  </a:schemeClr>
                </a:solidFill>
                <a:latin typeface="Times New Roman" panose="02020603050405020304" pitchFamily="18" charset="0"/>
                <a:ea typeface="仿宋" panose="02010609060101010101" pitchFamily="49" charset="-122"/>
                <a:cs typeface="Times New Roman" panose="02020603050405020304" pitchFamily="18" charset="0"/>
                <a:hlinkClick r:id="rId2"/>
              </a:rPr>
              <a:t>gefd@cug.edu.cn</a:t>
            </a:r>
            <a:r>
              <a:rPr lang="en-US" altLang="zh-CN" sz="3200" dirty="0">
                <a:solidFill>
                  <a:schemeClr val="tx1">
                    <a:lumMod val="50000"/>
                  </a:schemeClr>
                </a:solidFill>
                <a:latin typeface="Times New Roman" panose="02020603050405020304" pitchFamily="18" charset="0"/>
                <a:ea typeface="仿宋" panose="02010609060101010101" pitchFamily="49" charset="-122"/>
                <a:cs typeface="Times New Roman" panose="02020603050405020304" pitchFamily="18" charset="0"/>
              </a:rPr>
              <a:t> </a:t>
            </a:r>
            <a:endParaRPr lang="zh-CN" altLang="en-US" sz="3200" dirty="0"/>
          </a:p>
        </p:txBody>
      </p:sp>
    </p:spTree>
    <p:extLst>
      <p:ext uri="{BB962C8B-B14F-4D97-AF65-F5344CB8AC3E}">
        <p14:creationId xmlns:p14="http://schemas.microsoft.com/office/powerpoint/2010/main" val="354080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82FB9-5201-46B4-AB6E-DCEDE5F2B1EF}"/>
              </a:ext>
            </a:extLst>
          </p:cNvPr>
          <p:cNvSpPr>
            <a:spLocks noGrp="1"/>
          </p:cNvSpPr>
          <p:nvPr>
            <p:ph type="title"/>
          </p:nvPr>
        </p:nvSpPr>
        <p:spPr>
          <a:xfrm>
            <a:off x="628650" y="564604"/>
            <a:ext cx="7886700" cy="1325563"/>
          </a:xfrm>
        </p:spPr>
        <p:txBody>
          <a:bodyPr/>
          <a:lstStyle/>
          <a:p>
            <a:pPr algn="l"/>
            <a:r>
              <a:rPr lang="zh-CN" altLang="en-US" dirty="0">
                <a:solidFill>
                  <a:schemeClr val="accent5">
                    <a:lumMod val="10000"/>
                  </a:schemeClr>
                </a:solidFill>
                <a:latin typeface="仿宋" panose="02010609060101010101" pitchFamily="49" charset="-122"/>
                <a:ea typeface="仿宋" panose="02010609060101010101" pitchFamily="49" charset="-122"/>
                <a:sym typeface="Symbol" panose="05050102010706020507" pitchFamily="18" charset="2"/>
              </a:rPr>
              <a:t>本</a:t>
            </a:r>
            <a:r>
              <a:rPr lang="zh-CN" altLang="zh-CN" dirty="0">
                <a:solidFill>
                  <a:schemeClr val="accent5">
                    <a:lumMod val="10000"/>
                  </a:schemeClr>
                </a:solidFill>
                <a:latin typeface="仿宋" panose="02010609060101010101" pitchFamily="49" charset="-122"/>
                <a:ea typeface="仿宋" panose="02010609060101010101" pitchFamily="49" charset="-122"/>
                <a:sym typeface="Symbol" panose="05050102010706020507" pitchFamily="18" charset="2"/>
              </a:rPr>
              <a:t>课程所需的基础</a:t>
            </a:r>
            <a:endParaRPr lang="zh-CN" altLang="en-US" dirty="0">
              <a:solidFill>
                <a:schemeClr val="accent5">
                  <a:lumMod val="10000"/>
                </a:schemeClr>
              </a:solidFill>
              <a:latin typeface="仿宋" panose="02010609060101010101" pitchFamily="49" charset="-122"/>
              <a:ea typeface="仿宋" panose="02010609060101010101" pitchFamily="49" charset="-122"/>
            </a:endParaRPr>
          </a:p>
        </p:txBody>
      </p:sp>
      <p:sp>
        <p:nvSpPr>
          <p:cNvPr id="4" name="TextBox 1">
            <a:extLst>
              <a:ext uri="{FF2B5EF4-FFF2-40B4-BE49-F238E27FC236}">
                <a16:creationId xmlns:a16="http://schemas.microsoft.com/office/drawing/2014/main" id="{23012FAD-6B20-4610-AB2A-D2FA44C15D6A}"/>
              </a:ext>
            </a:extLst>
          </p:cNvPr>
          <p:cNvSpPr txBox="1">
            <a:spLocks noGrp="1"/>
          </p:cNvSpPr>
          <p:nvPr>
            <p:ph idx="4294967295"/>
          </p:nvPr>
        </p:nvSpPr>
        <p:spPr>
          <a:xfrm>
            <a:off x="683568" y="1700808"/>
            <a:ext cx="8147050" cy="1138238"/>
          </a:xfrm>
          <a:prstGeom prst="rect">
            <a:avLst/>
          </a:prstGeom>
          <a:noFill/>
        </p:spPr>
        <p:txBody>
          <a:bodyPr wrap="square" rtlCol="0">
            <a:spAutoFit/>
          </a:bodyPr>
          <a:lstStyle/>
          <a:p>
            <a:pPr marL="0" lvl="1" indent="0" algn="just">
              <a:spcBef>
                <a:spcPts val="0"/>
              </a:spcBef>
              <a:buNone/>
            </a:pPr>
            <a:r>
              <a:rPr lang="zh-CN" altLang="en-US" sz="3600" dirty="0">
                <a:solidFill>
                  <a:srgbClr val="FF0000"/>
                </a:solidFill>
                <a:latin typeface="华文仿宋" panose="02010600040101010101" pitchFamily="2" charset="-122"/>
                <a:ea typeface="华文仿宋" panose="02010600040101010101" pitchFamily="2" charset="-122"/>
              </a:rPr>
              <a:t>数学基础：</a:t>
            </a:r>
            <a:endParaRPr lang="en-US" altLang="zh-CN" sz="3600" dirty="0">
              <a:solidFill>
                <a:srgbClr val="FF0000"/>
              </a:solidFill>
              <a:latin typeface="华文仿宋" panose="02010600040101010101" pitchFamily="2" charset="-122"/>
              <a:ea typeface="华文仿宋" panose="02010600040101010101" pitchFamily="2" charset="-122"/>
            </a:endParaRPr>
          </a:p>
          <a:p>
            <a:pPr marL="0" lvl="1" indent="0" algn="just">
              <a:spcBef>
                <a:spcPts val="0"/>
              </a:spcBef>
              <a:buNone/>
            </a:pPr>
            <a:r>
              <a:rPr lang="zh-CN" altLang="en-US" sz="3200" dirty="0">
                <a:solidFill>
                  <a:schemeClr val="bg2">
                    <a:lumMod val="10000"/>
                  </a:schemeClr>
                </a:solidFill>
                <a:latin typeface="华文仿宋" panose="02010600040101010101" pitchFamily="2" charset="-122"/>
                <a:ea typeface="华文仿宋" panose="02010600040101010101" pitchFamily="2" charset="-122"/>
              </a:rPr>
              <a:t>                     高等数学、线性代数</a:t>
            </a:r>
            <a:r>
              <a:rPr lang="en-US" altLang="zh-CN" sz="3200" dirty="0">
                <a:solidFill>
                  <a:schemeClr val="bg2">
                    <a:lumMod val="10000"/>
                  </a:schemeClr>
                </a:solidFill>
                <a:latin typeface="华文仿宋" panose="02010600040101010101" pitchFamily="2" charset="-122"/>
                <a:ea typeface="华文仿宋" panose="02010600040101010101" pitchFamily="2" charset="-122"/>
              </a:rPr>
              <a:t> </a:t>
            </a:r>
          </a:p>
        </p:txBody>
      </p:sp>
      <p:sp>
        <p:nvSpPr>
          <p:cNvPr id="5" name="TextBox 1">
            <a:extLst>
              <a:ext uri="{FF2B5EF4-FFF2-40B4-BE49-F238E27FC236}">
                <a16:creationId xmlns:a16="http://schemas.microsoft.com/office/drawing/2014/main" id="{DCE1E60D-F67D-4940-BEC0-2F72C3625E14}"/>
              </a:ext>
            </a:extLst>
          </p:cNvPr>
          <p:cNvSpPr txBox="1">
            <a:spLocks/>
          </p:cNvSpPr>
          <p:nvPr/>
        </p:nvSpPr>
        <p:spPr bwMode="auto">
          <a:xfrm>
            <a:off x="3840" y="3291324"/>
            <a:ext cx="81472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defRPr>
            </a:lvl3pPr>
            <a:lvl4pPr marL="1600200" indent="-228600" algn="l" rtl="0" eaLnBrk="0" fontAlgn="base" hangingPunct="0">
              <a:spcBef>
                <a:spcPct val="20000"/>
              </a:spcBef>
              <a:spcAft>
                <a:spcPct val="0"/>
              </a:spcAft>
              <a:buChar char="–"/>
              <a:defRPr sz="2000">
                <a:solidFill>
                  <a:srgbClr val="02058C"/>
                </a:solidFill>
                <a:latin typeface="+mn-lt"/>
              </a:defRPr>
            </a:lvl4pPr>
            <a:lvl5pPr marL="2057400" indent="-228600" algn="l" rtl="0" eaLnBrk="0" fontAlgn="base" hangingPunct="0">
              <a:spcBef>
                <a:spcPct val="20000"/>
              </a:spcBef>
              <a:spcAft>
                <a:spcPct val="0"/>
              </a:spcAft>
              <a:buChar char="»"/>
              <a:defRPr sz="2000">
                <a:solidFill>
                  <a:srgbClr val="02058C"/>
                </a:solidFill>
                <a:latin typeface="+mn-lt"/>
              </a:defRPr>
            </a:lvl5pPr>
            <a:lvl6pPr marL="2514600" indent="-228600" algn="l" rtl="0" fontAlgn="base">
              <a:spcBef>
                <a:spcPct val="20000"/>
              </a:spcBef>
              <a:spcAft>
                <a:spcPct val="0"/>
              </a:spcAft>
              <a:buChar char="»"/>
              <a:defRPr sz="2000">
                <a:solidFill>
                  <a:srgbClr val="02058C"/>
                </a:solidFill>
                <a:latin typeface="+mn-lt"/>
              </a:defRPr>
            </a:lvl6pPr>
            <a:lvl7pPr marL="2971800" indent="-228600" algn="l" rtl="0" fontAlgn="base">
              <a:spcBef>
                <a:spcPct val="20000"/>
              </a:spcBef>
              <a:spcAft>
                <a:spcPct val="0"/>
              </a:spcAft>
              <a:buChar char="»"/>
              <a:defRPr sz="2000">
                <a:solidFill>
                  <a:srgbClr val="02058C"/>
                </a:solidFill>
                <a:latin typeface="+mn-lt"/>
              </a:defRPr>
            </a:lvl7pPr>
            <a:lvl8pPr marL="3429000" indent="-228600" algn="l" rtl="0" fontAlgn="base">
              <a:spcBef>
                <a:spcPct val="20000"/>
              </a:spcBef>
              <a:spcAft>
                <a:spcPct val="0"/>
              </a:spcAft>
              <a:buChar char="»"/>
              <a:defRPr sz="2000">
                <a:solidFill>
                  <a:srgbClr val="02058C"/>
                </a:solidFill>
                <a:latin typeface="+mn-lt"/>
              </a:defRPr>
            </a:lvl8pPr>
            <a:lvl9pPr marL="3886200" indent="-228600" algn="l" rtl="0" fontAlgn="base">
              <a:spcBef>
                <a:spcPct val="20000"/>
              </a:spcBef>
              <a:spcAft>
                <a:spcPct val="0"/>
              </a:spcAft>
              <a:buChar char="»"/>
              <a:defRPr sz="2000">
                <a:solidFill>
                  <a:srgbClr val="02058C"/>
                </a:solidFill>
                <a:latin typeface="+mn-lt"/>
              </a:defRPr>
            </a:lvl9pPr>
          </a:lstStyle>
          <a:p>
            <a:pPr marL="0" lvl="1" indent="0" algn="just">
              <a:spcBef>
                <a:spcPts val="0"/>
              </a:spcBef>
              <a:buNone/>
            </a:pPr>
            <a:r>
              <a:rPr lang="zh-CN" altLang="en-US" sz="3200" b="0" kern="0" dirty="0">
                <a:solidFill>
                  <a:srgbClr val="FF0000"/>
                </a:solidFill>
                <a:latin typeface="华文仿宋" panose="02010600040101010101" pitchFamily="2" charset="-122"/>
                <a:ea typeface="华文仿宋" panose="02010600040101010101" pitchFamily="2" charset="-122"/>
              </a:rPr>
              <a:t>     计算机基础：</a:t>
            </a:r>
            <a:endParaRPr lang="en-US" altLang="zh-CN" sz="3200" b="0" kern="0" dirty="0">
              <a:solidFill>
                <a:srgbClr val="FF0000"/>
              </a:solidFill>
              <a:latin typeface="华文仿宋" panose="02010600040101010101" pitchFamily="2" charset="-122"/>
              <a:ea typeface="华文仿宋" panose="02010600040101010101" pitchFamily="2" charset="-122"/>
            </a:endParaRPr>
          </a:p>
          <a:p>
            <a:pPr marL="0" lvl="1" indent="0" algn="just">
              <a:spcBef>
                <a:spcPts val="0"/>
              </a:spcBef>
              <a:buNone/>
            </a:pPr>
            <a:r>
              <a:rPr lang="en-US" altLang="zh-CN" b="0" kern="0" dirty="0">
                <a:solidFill>
                  <a:schemeClr val="bg2">
                    <a:lumMod val="10000"/>
                  </a:schemeClr>
                </a:solidFill>
                <a:latin typeface="华文仿宋" panose="02010600040101010101" pitchFamily="2" charset="-122"/>
                <a:ea typeface="华文仿宋" panose="02010600040101010101" pitchFamily="2" charset="-122"/>
              </a:rPr>
              <a:t>                                C</a:t>
            </a:r>
            <a:r>
              <a:rPr lang="zh-CN" altLang="en-US" b="0" kern="0" dirty="0">
                <a:solidFill>
                  <a:schemeClr val="bg2">
                    <a:lumMod val="10000"/>
                  </a:schemeClr>
                </a:solidFill>
                <a:latin typeface="华文仿宋" panose="02010600040101010101" pitchFamily="2" charset="-122"/>
                <a:ea typeface="华文仿宋" panose="02010600040101010101" pitchFamily="2" charset="-122"/>
              </a:rPr>
              <a:t>或</a:t>
            </a:r>
            <a:r>
              <a:rPr lang="en-US" altLang="zh-CN" b="0" kern="0" dirty="0">
                <a:solidFill>
                  <a:schemeClr val="bg2">
                    <a:lumMod val="10000"/>
                  </a:schemeClr>
                </a:solidFill>
                <a:latin typeface="华文仿宋" panose="02010600040101010101" pitchFamily="2" charset="-122"/>
                <a:ea typeface="华文仿宋" panose="02010600040101010101" pitchFamily="2" charset="-122"/>
              </a:rPr>
              <a:t>C++</a:t>
            </a:r>
            <a:r>
              <a:rPr lang="zh-CN" altLang="en-US" b="0" kern="0" dirty="0">
                <a:solidFill>
                  <a:schemeClr val="bg2">
                    <a:lumMod val="10000"/>
                  </a:schemeClr>
                </a:solidFill>
                <a:latin typeface="华文仿宋" panose="02010600040101010101" pitchFamily="2" charset="-122"/>
                <a:ea typeface="华文仿宋" panose="02010600040101010101" pitchFamily="2" charset="-122"/>
              </a:rPr>
              <a:t>编程语言、数据结构。</a:t>
            </a:r>
          </a:p>
        </p:txBody>
      </p:sp>
    </p:spTree>
    <p:extLst>
      <p:ext uri="{BB962C8B-B14F-4D97-AF65-F5344CB8AC3E}">
        <p14:creationId xmlns:p14="http://schemas.microsoft.com/office/powerpoint/2010/main" val="322972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Text Box 2">
            <a:extLst>
              <a:ext uri="{FF2B5EF4-FFF2-40B4-BE49-F238E27FC236}">
                <a16:creationId xmlns:a16="http://schemas.microsoft.com/office/drawing/2014/main" id="{EBE08495-6293-4DBD-B1BA-AC7ADF2C616D}"/>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7619" name="Rectangle 3">
            <a:extLst>
              <a:ext uri="{FF2B5EF4-FFF2-40B4-BE49-F238E27FC236}">
                <a16:creationId xmlns:a16="http://schemas.microsoft.com/office/drawing/2014/main" id="{985D80A3-8DA5-4315-896C-210C5F4AEE16}"/>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7620" name="Rectangle 4">
            <a:extLst>
              <a:ext uri="{FF2B5EF4-FFF2-40B4-BE49-F238E27FC236}">
                <a16:creationId xmlns:a16="http://schemas.microsoft.com/office/drawing/2014/main" id="{3BEE0A3A-90A8-4951-8D7E-C11723BDEABA}"/>
              </a:ext>
            </a:extLst>
          </p:cNvPr>
          <p:cNvSpPr>
            <a:spLocks noGrp="1" noChangeArrowheads="1"/>
          </p:cNvSpPr>
          <p:nvPr>
            <p:ph type="title"/>
          </p:nvPr>
        </p:nvSpPr>
        <p:spPr>
          <a:xfrm>
            <a:off x="179512" y="213274"/>
            <a:ext cx="6915150" cy="590550"/>
          </a:xfrm>
          <a:noFill/>
          <a:ln/>
        </p:spPr>
        <p:txBody>
          <a:bodyPr anchor="b">
            <a:normAutofit fontScale="90000"/>
          </a:bodyPr>
          <a:lstStyle/>
          <a:p>
            <a:pPr>
              <a:lnSpc>
                <a:spcPct val="120000"/>
              </a:lnSpc>
              <a:spcBef>
                <a:spcPct val="50000"/>
              </a:spcBef>
            </a:pPr>
            <a:r>
              <a:rPr lang="zh-CN" altLang="en-US" sz="3600" dirty="0">
                <a:solidFill>
                  <a:schemeClr val="accent5">
                    <a:lumMod val="10000"/>
                  </a:schemeClr>
                </a:solidFill>
                <a:latin typeface="华文中宋" panose="02010600040101010101" pitchFamily="2" charset="-122"/>
                <a:ea typeface="华文中宋" panose="02010600040101010101" pitchFamily="2" charset="-122"/>
              </a:rPr>
              <a:t>用到的编程语言</a:t>
            </a:r>
            <a:r>
              <a:rPr lang="en-US" altLang="zh-CN" sz="3600" dirty="0">
                <a:solidFill>
                  <a:schemeClr val="accent5">
                    <a:lumMod val="10000"/>
                  </a:schemeClr>
                </a:solidFill>
                <a:latin typeface="华文中宋" panose="02010600040101010101" pitchFamily="2" charset="-122"/>
                <a:ea typeface="华文中宋" panose="02010600040101010101" pitchFamily="2" charset="-122"/>
              </a:rPr>
              <a:t>: </a:t>
            </a:r>
            <a:r>
              <a:rPr lang="en-US" altLang="zh-CN" sz="3600" dirty="0" err="1">
                <a:solidFill>
                  <a:srgbClr val="FF0000"/>
                </a:solidFill>
                <a:latin typeface="华文中宋" panose="02010600040101010101" pitchFamily="2" charset="-122"/>
                <a:ea typeface="华文中宋" panose="02010600040101010101" pitchFamily="2" charset="-122"/>
              </a:rPr>
              <a:t>Matlab</a:t>
            </a:r>
            <a:endParaRPr lang="en-US" altLang="zh-CN" sz="3600" dirty="0">
              <a:solidFill>
                <a:srgbClr val="FF0000"/>
              </a:solidFill>
              <a:latin typeface="华文中宋" panose="02010600040101010101" pitchFamily="2" charset="-122"/>
              <a:ea typeface="华文中宋" panose="02010600040101010101" pitchFamily="2" charset="-122"/>
            </a:endParaRPr>
          </a:p>
        </p:txBody>
      </p:sp>
      <p:sp>
        <p:nvSpPr>
          <p:cNvPr id="367621" name="Rectangle 5">
            <a:extLst>
              <a:ext uri="{FF2B5EF4-FFF2-40B4-BE49-F238E27FC236}">
                <a16:creationId xmlns:a16="http://schemas.microsoft.com/office/drawing/2014/main" id="{48932C51-BCE9-45F0-AE29-72032E844E82}"/>
              </a:ext>
            </a:extLst>
          </p:cNvPr>
          <p:cNvSpPr>
            <a:spLocks noChangeArrowheads="1"/>
          </p:cNvSpPr>
          <p:nvPr/>
        </p:nvSpPr>
        <p:spPr bwMode="auto">
          <a:xfrm>
            <a:off x="95296" y="1308072"/>
            <a:ext cx="886919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20000"/>
              </a:lnSpc>
              <a:buFont typeface="Wingdings" panose="05000000000000000000" pitchFamily="2" charset="2"/>
              <a:buChar char=""/>
            </a:pP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简介：</a:t>
            </a:r>
          </a:p>
          <a:p>
            <a:pPr algn="l">
              <a:lnSpc>
                <a:spcPct val="120000"/>
              </a:lnSpc>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kumimoji="0" lang="en-US" altLang="zh-CN" sz="2800" dirty="0" err="1">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的含义是矩阵实验室</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是</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Matrix Laboratory</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的缩写。</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它的前身是</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LINPACK</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（解线性方程）和</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EISPACK</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（解特征值问题）的</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FORTRAN</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子程序库。</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由于它把矩阵当成一个对象，因此编写程序更加直观、方便。</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1984</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年 正式推出</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最新版本为</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V7.0 Release14. 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具有非常强大和直观的计算功能，并且由于其有非常好的扩展性能，现在已经成为世界上应用最广泛的工程计算软件之一</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2950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a:extLst>
              <a:ext uri="{FF2B5EF4-FFF2-40B4-BE49-F238E27FC236}">
                <a16:creationId xmlns:a16="http://schemas.microsoft.com/office/drawing/2014/main" id="{72A02FA2-58DD-4516-BE78-85CC9C892BD8}"/>
              </a:ext>
            </a:extLst>
          </p:cNvPr>
          <p:cNvSpPr txBox="1">
            <a:spLocks noChangeArrowheads="1"/>
          </p:cNvSpPr>
          <p:nvPr/>
        </p:nvSpPr>
        <p:spPr bwMode="auto">
          <a:xfrm>
            <a:off x="685794" y="1942751"/>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8643" name="Rectangle 3">
            <a:extLst>
              <a:ext uri="{FF2B5EF4-FFF2-40B4-BE49-F238E27FC236}">
                <a16:creationId xmlns:a16="http://schemas.microsoft.com/office/drawing/2014/main" id="{A009E8F6-DFAB-4E39-924A-5893190199D6}"/>
              </a:ext>
            </a:extLst>
          </p:cNvPr>
          <p:cNvSpPr>
            <a:spLocks noChangeArrowheads="1"/>
          </p:cNvSpPr>
          <p:nvPr/>
        </p:nvSpPr>
        <p:spPr bwMode="auto">
          <a:xfrm>
            <a:off x="565632" y="2364783"/>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8644" name="Rectangle 4">
            <a:extLst>
              <a:ext uri="{FF2B5EF4-FFF2-40B4-BE49-F238E27FC236}">
                <a16:creationId xmlns:a16="http://schemas.microsoft.com/office/drawing/2014/main" id="{93D8C888-916C-4DB0-987D-4CBD5BE17BE0}"/>
              </a:ext>
            </a:extLst>
          </p:cNvPr>
          <p:cNvSpPr>
            <a:spLocks noChangeArrowheads="1"/>
          </p:cNvSpPr>
          <p:nvPr/>
        </p:nvSpPr>
        <p:spPr bwMode="auto">
          <a:xfrm>
            <a:off x="184632" y="50595"/>
            <a:ext cx="8915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00000"/>
              </a:lnSpc>
              <a:buFont typeface="Wingdings" panose="05000000000000000000" pitchFamily="2" charset="2"/>
              <a:buChar char=""/>
            </a:pPr>
            <a:r>
              <a:rPr kumimoji="0" lang="zh-CN" altLang="en-US" sz="32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特点： </a:t>
            </a:r>
          </a:p>
          <a:p>
            <a:pPr algn="l">
              <a:lnSpc>
                <a:spcPct val="120000"/>
              </a:lnSpc>
              <a:buFont typeface="Wingdings" panose="05000000000000000000" pitchFamily="2" charset="2"/>
              <a:buNone/>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(1)</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强大的数值运算功能</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容易</a:t>
            </a:r>
          </a:p>
          <a:p>
            <a:pPr algn="l">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在</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环境中，有超过</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500</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种数学、统计、科学及工程方面的函数可使用，函数的命名表示自然，使得问题和解答像数学公式一般简单明了，让用户可全力发挥在解题方面，而非浪费在电脑操作上。  </a:t>
            </a:r>
          </a:p>
        </p:txBody>
      </p:sp>
      <p:sp>
        <p:nvSpPr>
          <p:cNvPr id="368646" name="Rectangle 6">
            <a:extLst>
              <a:ext uri="{FF2B5EF4-FFF2-40B4-BE49-F238E27FC236}">
                <a16:creationId xmlns:a16="http://schemas.microsoft.com/office/drawing/2014/main" id="{D623556C-781B-4466-BE3E-A750066DFAFD}"/>
              </a:ext>
            </a:extLst>
          </p:cNvPr>
          <p:cNvSpPr>
            <a:spLocks noChangeArrowheads="1"/>
          </p:cNvSpPr>
          <p:nvPr/>
        </p:nvSpPr>
        <p:spPr bwMode="auto">
          <a:xfrm>
            <a:off x="179512" y="3284984"/>
            <a:ext cx="87630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(2)</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数据分析和可视化功能、文字处理功能</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轻松</a:t>
            </a:r>
          </a:p>
          <a:p>
            <a:pPr algn="l">
              <a:lnSpc>
                <a:spcPct val="120000"/>
              </a:lnSpc>
            </a:pP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可以绘制二、三维图形，与</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Mathematic</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和</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Maple</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相比，它还能处理光照模型，制作出高品质的图形。功能十分强大。</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 Notebook</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为用户提供了强大的文字处理功能，并允许</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WORD</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访问</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的数值计算和可视化结果，制作科学性或工程性图文并茂的文章</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17778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a:extLst>
              <a:ext uri="{FF2B5EF4-FFF2-40B4-BE49-F238E27FC236}">
                <a16:creationId xmlns:a16="http://schemas.microsoft.com/office/drawing/2014/main" id="{B48D0498-B9DE-4882-8914-C16EDF9B7CA8}"/>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9667" name="Rectangle 3">
            <a:extLst>
              <a:ext uri="{FF2B5EF4-FFF2-40B4-BE49-F238E27FC236}">
                <a16:creationId xmlns:a16="http://schemas.microsoft.com/office/drawing/2014/main" id="{44514FA8-4455-40D2-B584-55A2461936E8}"/>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9668" name="Rectangle 4">
            <a:extLst>
              <a:ext uri="{FF2B5EF4-FFF2-40B4-BE49-F238E27FC236}">
                <a16:creationId xmlns:a16="http://schemas.microsoft.com/office/drawing/2014/main" id="{9F2F2EC8-BC16-4D34-961D-58784FEA2980}"/>
              </a:ext>
            </a:extLst>
          </p:cNvPr>
          <p:cNvSpPr>
            <a:spLocks noChangeArrowheads="1"/>
          </p:cNvSpPr>
          <p:nvPr/>
        </p:nvSpPr>
        <p:spPr bwMode="auto">
          <a:xfrm>
            <a:off x="318356" y="746264"/>
            <a:ext cx="85072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800100" indent="-342900" algn="l">
              <a:defRPr kumimoji="1" sz="2400">
                <a:solidFill>
                  <a:schemeClr val="tx1"/>
                </a:solidFill>
                <a:latin typeface="Times New Roman" panose="02020603050405020304" pitchFamily="18" charset="0"/>
                <a:ea typeface="宋体" panose="02010600030101010101" pitchFamily="2" charset="-122"/>
              </a:defRPr>
            </a:lvl2pPr>
            <a:lvl3pPr marL="1257300" indent="-342900" algn="l">
              <a:defRPr kumimoji="1" sz="2400">
                <a:solidFill>
                  <a:schemeClr val="tx1"/>
                </a:solidFill>
                <a:latin typeface="Times New Roman" panose="02020603050405020304" pitchFamily="18" charset="0"/>
                <a:ea typeface="宋体" panose="02010600030101010101" pitchFamily="2" charset="-122"/>
              </a:defRPr>
            </a:lvl3pPr>
            <a:lvl4pPr marL="1714500" indent="-342900" algn="l">
              <a:defRPr kumimoji="1" sz="2400">
                <a:solidFill>
                  <a:schemeClr val="tx1"/>
                </a:solidFill>
                <a:latin typeface="Times New Roman" panose="02020603050405020304" pitchFamily="18" charset="0"/>
                <a:ea typeface="宋体" panose="02010600030101010101" pitchFamily="2" charset="-122"/>
              </a:defRPr>
            </a:lvl4pPr>
            <a:lvl5pPr marL="2171700" indent="-342900" algn="l">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buFont typeface="Wingdings" panose="05000000000000000000" pitchFamily="2" charset="2"/>
              <a:buNone/>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(3)</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高级、简单、高效的程序环境</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简介</a:t>
            </a:r>
          </a:p>
          <a:p>
            <a:pPr>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做为一种解释型的程序语言，</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允许使用者在短</a:t>
            </a:r>
            <a:endPar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时间内写完程序</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所花的时间约为用 </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FORTRAN </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或 </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C </a:t>
            </a:r>
          </a:p>
          <a:p>
            <a:pPr>
              <a:lnSpc>
                <a:spcPct val="120000"/>
              </a:lnSpc>
              <a:buFont typeface="Wingdings" panose="05000000000000000000" pitchFamily="2" charset="2"/>
              <a:buNone/>
            </a:pP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的几分之一</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而且不需要编译及连接</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 </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即能执行，同</a:t>
            </a:r>
            <a:endParaRPr kumimoji="0" lang="en-US" altLang="zh-CN" sz="2800" dirty="0">
              <a:latin typeface="仿宋" panose="02010609060101010101" pitchFamily="49" charset="-122"/>
              <a:ea typeface="仿宋" panose="02010609060101010101" pitchFamily="49" charset="-122"/>
              <a:cs typeface="Times New Roman" panose="02020603050405020304" pitchFamily="18" charset="0"/>
            </a:endParaRPr>
          </a:p>
          <a:p>
            <a:pPr>
              <a:lnSpc>
                <a:spcPct val="120000"/>
              </a:lnSpc>
              <a:buFont typeface="Wingdings" panose="05000000000000000000" pitchFamily="2" charset="2"/>
              <a:buNone/>
            </a:pP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时包含了更多及更容易使用的内建功能。  </a:t>
            </a:r>
          </a:p>
        </p:txBody>
      </p:sp>
      <p:sp>
        <p:nvSpPr>
          <p:cNvPr id="2" name="文本框 1">
            <a:extLst>
              <a:ext uri="{FF2B5EF4-FFF2-40B4-BE49-F238E27FC236}">
                <a16:creationId xmlns:a16="http://schemas.microsoft.com/office/drawing/2014/main" id="{F2512FE4-A56F-47D6-8CB6-A02F28DD7CB1}"/>
              </a:ext>
            </a:extLst>
          </p:cNvPr>
          <p:cNvSpPr txBox="1"/>
          <p:nvPr/>
        </p:nvSpPr>
        <p:spPr>
          <a:xfrm>
            <a:off x="395536" y="3645024"/>
            <a:ext cx="8670966" cy="2091919"/>
          </a:xfrm>
          <a:prstGeom prst="rect">
            <a:avLst/>
          </a:prstGeom>
          <a:noFill/>
        </p:spPr>
        <p:txBody>
          <a:bodyPr wrap="square" rtlCol="0">
            <a:spAutoFit/>
          </a:bodyPr>
          <a:lstStyle/>
          <a:p>
            <a:pPr algn="l">
              <a:lnSpc>
                <a:spcPct val="120000"/>
              </a:lnSpc>
              <a:buFont typeface="Wingdings" panose="05000000000000000000" pitchFamily="2" charset="2"/>
              <a:buNone/>
            </a:pPr>
            <a: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(4)</a:t>
            </a:r>
            <a:r>
              <a:rPr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开放及可延伸的架构</a:t>
            </a:r>
            <a: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方便</a:t>
            </a:r>
          </a:p>
          <a:p>
            <a:pPr algn="l">
              <a:lnSpc>
                <a:spcPct val="120000"/>
              </a:lnSpc>
              <a:buFont typeface="Wingdings" panose="05000000000000000000" pitchFamily="2" charset="2"/>
              <a:buNone/>
            </a:pPr>
            <a:r>
              <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允许使用者接触它的大多数的数学源代码，检</a:t>
            </a:r>
            <a:endPar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a:lnSpc>
                <a:spcPct val="120000"/>
              </a:lnSpc>
              <a:buFont typeface="Wingdings" panose="05000000000000000000" pitchFamily="2" charset="2"/>
              <a:buNone/>
            </a:pP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查运算法，更改现有函数，甚至加入自己的函数使 </a:t>
            </a:r>
            <a:endPar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a:lnSpc>
                <a:spcPct val="120000"/>
              </a:lnSpc>
              <a:buFont typeface="Wingdings" panose="05000000000000000000" pitchFamily="2" charset="2"/>
              <a:buNone/>
            </a:pPr>
            <a:r>
              <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成为使用者所需要的环境。 </a:t>
            </a:r>
          </a:p>
        </p:txBody>
      </p:sp>
    </p:spTree>
    <p:extLst>
      <p:ext uri="{BB962C8B-B14F-4D97-AF65-F5344CB8AC3E}">
        <p14:creationId xmlns:p14="http://schemas.microsoft.com/office/powerpoint/2010/main" val="13815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a:extLst>
              <a:ext uri="{FF2B5EF4-FFF2-40B4-BE49-F238E27FC236}">
                <a16:creationId xmlns:a16="http://schemas.microsoft.com/office/drawing/2014/main" id="{5032E40A-074E-4362-858C-010AE7E2174F}"/>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70691" name="Rectangle 3">
            <a:extLst>
              <a:ext uri="{FF2B5EF4-FFF2-40B4-BE49-F238E27FC236}">
                <a16:creationId xmlns:a16="http://schemas.microsoft.com/office/drawing/2014/main" id="{5BF90511-D4B7-4A13-A67D-2A5C44358BDB}"/>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70692" name="Rectangle 4">
            <a:extLst>
              <a:ext uri="{FF2B5EF4-FFF2-40B4-BE49-F238E27FC236}">
                <a16:creationId xmlns:a16="http://schemas.microsoft.com/office/drawing/2014/main" id="{5B87C07E-48F0-4B22-9ED9-3CFB59A0DF50}"/>
              </a:ext>
            </a:extLst>
          </p:cNvPr>
          <p:cNvSpPr>
            <a:spLocks noChangeArrowheads="1"/>
          </p:cNvSpPr>
          <p:nvPr/>
        </p:nvSpPr>
        <p:spPr bwMode="auto">
          <a:xfrm>
            <a:off x="0" y="404664"/>
            <a:ext cx="907300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800100" indent="-342900" algn="l">
              <a:defRPr kumimoji="1" sz="2400">
                <a:solidFill>
                  <a:schemeClr val="tx1"/>
                </a:solidFill>
                <a:latin typeface="Times New Roman" panose="02020603050405020304" pitchFamily="18" charset="0"/>
                <a:ea typeface="宋体" panose="02010600030101010101" pitchFamily="2" charset="-122"/>
              </a:defRPr>
            </a:lvl2pPr>
            <a:lvl3pPr marL="1257300" indent="-342900" algn="l">
              <a:defRPr kumimoji="1" sz="2400">
                <a:solidFill>
                  <a:schemeClr val="tx1"/>
                </a:solidFill>
                <a:latin typeface="Times New Roman" panose="02020603050405020304" pitchFamily="18" charset="0"/>
                <a:ea typeface="宋体" panose="02010600030101010101" pitchFamily="2" charset="-122"/>
              </a:defRPr>
            </a:lvl3pPr>
            <a:lvl4pPr marL="1714500" indent="-342900" algn="l">
              <a:defRPr kumimoji="1" sz="2400">
                <a:solidFill>
                  <a:schemeClr val="tx1"/>
                </a:solidFill>
                <a:latin typeface="Times New Roman" panose="02020603050405020304" pitchFamily="18" charset="0"/>
                <a:ea typeface="宋体" panose="02010600030101010101" pitchFamily="2" charset="-122"/>
              </a:defRPr>
            </a:lvl4pPr>
            <a:lvl5pPr marL="2171700" indent="-342900" algn="l">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en-US" altLang="zh-CN" sz="2800" dirty="0">
                <a:solidFill>
                  <a:srgbClr val="0000FF"/>
                </a:solidFill>
                <a:latin typeface="仿宋" panose="02010609060101010101" pitchFamily="49" charset="-122"/>
                <a:ea typeface="仿宋" panose="02010609060101010101" pitchFamily="49" charset="-122"/>
              </a:rPr>
              <a:t>  (5)</a:t>
            </a:r>
            <a:r>
              <a:rPr kumimoji="0" lang="zh-CN" altLang="en-US" sz="2800" dirty="0">
                <a:solidFill>
                  <a:srgbClr val="0000FF"/>
                </a:solidFill>
                <a:latin typeface="仿宋" panose="02010609060101010101" pitchFamily="49" charset="-122"/>
                <a:ea typeface="仿宋" panose="02010609060101010101" pitchFamily="49" charset="-122"/>
              </a:rPr>
              <a:t>丰富的工具箱</a:t>
            </a:r>
            <a:r>
              <a:rPr kumimoji="0" lang="en-US" altLang="zh-CN" sz="2800" dirty="0">
                <a:solidFill>
                  <a:srgbClr val="0000FF"/>
                </a:solidFill>
                <a:latin typeface="仿宋" panose="02010609060101010101" pitchFamily="49" charset="-122"/>
                <a:ea typeface="仿宋" panose="02010609060101010101" pitchFamily="49" charset="-122"/>
              </a:rPr>
              <a:t>—</a:t>
            </a:r>
            <a:r>
              <a:rPr kumimoji="0" lang="zh-CN" altLang="en-US" sz="2800" dirty="0">
                <a:solidFill>
                  <a:srgbClr val="0000FF"/>
                </a:solidFill>
                <a:latin typeface="仿宋" panose="02010609060101010101" pitchFamily="49" charset="-122"/>
                <a:ea typeface="仿宋" panose="02010609060101010101" pitchFamily="49" charset="-122"/>
              </a:rPr>
              <a:t>丰富</a:t>
            </a:r>
          </a:p>
          <a:p>
            <a:pPr>
              <a:lnSpc>
                <a:spcPct val="120000"/>
              </a:lnSpc>
            </a:pPr>
            <a:r>
              <a:rPr kumimoji="0" lang="zh-CN" altLang="en-US" sz="2800" dirty="0">
                <a:latin typeface="仿宋" panose="02010609060101010101" pitchFamily="49" charset="-122"/>
                <a:ea typeface="仿宋" panose="02010609060101010101" pitchFamily="49" charset="-122"/>
              </a:rPr>
              <a:t>  </a:t>
            </a:r>
            <a:r>
              <a:rPr kumimoji="0" lang="en-US" altLang="zh-CN" sz="2800" dirty="0">
                <a:solidFill>
                  <a:srgbClr val="000000"/>
                </a:solidFill>
                <a:latin typeface="仿宋" panose="02010609060101010101" pitchFamily="49" charset="-122"/>
                <a:ea typeface="仿宋" panose="02010609060101010101" pitchFamily="49" charset="-122"/>
              </a:rPr>
              <a:t>MATLAB</a:t>
            </a:r>
            <a:r>
              <a:rPr kumimoji="0" lang="zh-CN" altLang="en-US" sz="2800" dirty="0">
                <a:solidFill>
                  <a:srgbClr val="000000"/>
                </a:solidFill>
                <a:latin typeface="仿宋" panose="02010609060101010101" pitchFamily="49" charset="-122"/>
                <a:ea typeface="仿宋" panose="02010609060101010101" pitchFamily="49" charset="-122"/>
              </a:rPr>
              <a:t>的工具箱融合了套装前软体的优点，与一个灵活的开放但容易操作之环境，这些工具箱提供了使用者在特别应用领域所需的许多函数。现有工具箱有：符号运算（利用</a:t>
            </a:r>
            <a:r>
              <a:rPr kumimoji="0" lang="en-US" altLang="zh-CN" sz="2800" dirty="0">
                <a:solidFill>
                  <a:srgbClr val="000000"/>
                </a:solidFill>
                <a:latin typeface="仿宋" panose="02010609060101010101" pitchFamily="49" charset="-122"/>
                <a:ea typeface="仿宋" panose="02010609060101010101" pitchFamily="49" charset="-122"/>
              </a:rPr>
              <a:t>Maple V</a:t>
            </a:r>
            <a:r>
              <a:rPr kumimoji="0" lang="zh-CN" altLang="en-US" sz="2800" dirty="0">
                <a:solidFill>
                  <a:srgbClr val="000000"/>
                </a:solidFill>
                <a:latin typeface="仿宋" panose="02010609060101010101" pitchFamily="49" charset="-122"/>
                <a:ea typeface="仿宋" panose="02010609060101010101" pitchFamily="49" charset="-122"/>
              </a:rPr>
              <a:t>的计算核心执行）、图像处理、统计分析、信号处理、通信、线性矩阵不等式、偏微分方程、高阶谱分析、财政金融、神经网络、模拟分析、控制系统、实时控制、小波分析、最优化、模糊逻辑、</a:t>
            </a:r>
            <a:r>
              <a:rPr kumimoji="0" lang="en-US" altLang="zh-CN" sz="2800" dirty="0">
                <a:solidFill>
                  <a:srgbClr val="000000"/>
                </a:solidFill>
                <a:latin typeface="仿宋" panose="02010609060101010101" pitchFamily="49" charset="-122"/>
                <a:ea typeface="仿宋" panose="02010609060101010101" pitchFamily="49" charset="-122"/>
              </a:rPr>
              <a:t>μ</a:t>
            </a:r>
            <a:r>
              <a:rPr kumimoji="0" lang="zh-CN" altLang="en-US" sz="2800" dirty="0">
                <a:solidFill>
                  <a:srgbClr val="000000"/>
                </a:solidFill>
                <a:latin typeface="仿宋" panose="02010609060101010101" pitchFamily="49" charset="-122"/>
                <a:ea typeface="仿宋" panose="02010609060101010101" pitchFamily="49" charset="-122"/>
              </a:rPr>
              <a:t>分析及合成等</a:t>
            </a:r>
            <a:r>
              <a:rPr kumimoji="0" lang="en-US" altLang="zh-CN" sz="2800" dirty="0">
                <a:solidFill>
                  <a:srgbClr val="000000"/>
                </a:solidFill>
                <a:latin typeface="仿宋" panose="02010609060101010101" pitchFamily="49" charset="-122"/>
                <a:ea typeface="仿宋" panose="02010609060101010101" pitchFamily="49" charset="-122"/>
              </a:rPr>
              <a:t>30</a:t>
            </a:r>
            <a:r>
              <a:rPr kumimoji="0" lang="zh-CN" altLang="en-US" sz="2800" dirty="0">
                <a:solidFill>
                  <a:srgbClr val="000000"/>
                </a:solidFill>
                <a:latin typeface="仿宋" panose="02010609060101010101" pitchFamily="49" charset="-122"/>
                <a:ea typeface="仿宋" panose="02010609060101010101" pitchFamily="49" charset="-122"/>
              </a:rPr>
              <a:t>多种。</a:t>
            </a:r>
            <a:r>
              <a:rPr kumimoji="0" lang="zh-CN" altLang="en-US" sz="2800" b="0" dirty="0">
                <a:solidFill>
                  <a:srgbClr val="000000"/>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BFD67AEE-CB5B-4DA7-868D-7FFB3D532876}"/>
              </a:ext>
            </a:extLst>
          </p:cNvPr>
          <p:cNvSpPr txBox="1"/>
          <p:nvPr/>
        </p:nvSpPr>
        <p:spPr>
          <a:xfrm>
            <a:off x="1547664" y="5373216"/>
            <a:ext cx="7344816" cy="892552"/>
          </a:xfrm>
          <a:prstGeom prst="rect">
            <a:avLst/>
          </a:prstGeom>
          <a:noFill/>
        </p:spPr>
        <p:txBody>
          <a:bodyPr wrap="square" rtlCol="0">
            <a:spAutoFit/>
          </a:bodyPr>
          <a:lstStyle/>
          <a:p>
            <a:pPr algn="l"/>
            <a:r>
              <a:rPr lang="zh-CN" altLang="en-US" sz="2800" dirty="0">
                <a:solidFill>
                  <a:schemeClr val="tx1"/>
                </a:solidFill>
                <a:latin typeface="+mn-ea"/>
              </a:rPr>
              <a:t>详见 </a:t>
            </a:r>
            <a:r>
              <a:rPr lang="en-US" altLang="zh-CN" sz="2000" dirty="0">
                <a:solidFill>
                  <a:schemeClr val="tx1"/>
                </a:solidFill>
                <a:latin typeface="仿宋" panose="02010609060101010101" pitchFamily="49" charset="-122"/>
                <a:ea typeface="仿宋" panose="02010609060101010101" pitchFamily="49" charset="-122"/>
                <a:hlinkClick r:id="rId2"/>
              </a:rPr>
              <a:t>http://bbs.sciencenet.cn/thread-3230868-1-1.html</a:t>
            </a:r>
            <a:r>
              <a:rPr lang="en-US" altLang="zh-CN" sz="2000" dirty="0">
                <a:solidFill>
                  <a:schemeClr val="tx1"/>
                </a:solidFill>
                <a:latin typeface="仿宋" panose="02010609060101010101" pitchFamily="49" charset="-122"/>
                <a:ea typeface="仿宋" panose="02010609060101010101" pitchFamily="49" charset="-122"/>
              </a:rPr>
              <a:t> </a:t>
            </a:r>
            <a:br>
              <a:rPr lang="en-US" altLang="zh-CN" sz="2000" dirty="0">
                <a:solidFill>
                  <a:schemeClr val="tx1"/>
                </a:solidFill>
                <a:latin typeface="仿宋" panose="02010609060101010101" pitchFamily="49" charset="-122"/>
                <a:ea typeface="仿宋" panose="02010609060101010101" pitchFamily="49" charset="-122"/>
              </a:rPr>
            </a:br>
            <a:r>
              <a:rPr lang="en-US" altLang="zh-CN" sz="2400" b="0" dirty="0">
                <a:solidFill>
                  <a:srgbClr val="FF0000"/>
                </a:solidFill>
                <a:latin typeface="仿宋" panose="02010609060101010101" pitchFamily="49" charset="-122"/>
                <a:ea typeface="仿宋" panose="02010609060101010101" pitchFamily="49" charset="-122"/>
              </a:rPr>
              <a:t>MATLAB</a:t>
            </a:r>
            <a:r>
              <a:rPr lang="zh-CN" altLang="en-US" sz="2400" b="0" dirty="0">
                <a:solidFill>
                  <a:srgbClr val="FF0000"/>
                </a:solidFill>
                <a:latin typeface="仿宋" panose="02010609060101010101" pitchFamily="49" charset="-122"/>
                <a:ea typeface="仿宋" panose="02010609060101010101" pitchFamily="49" charset="-122"/>
              </a:rPr>
              <a:t>实验指导书和</a:t>
            </a:r>
            <a:r>
              <a:rPr lang="en-US" altLang="zh-CN" sz="2400" b="0" dirty="0">
                <a:solidFill>
                  <a:srgbClr val="FF0000"/>
                </a:solidFill>
                <a:latin typeface="仿宋" panose="02010609060101010101" pitchFamily="49" charset="-122"/>
                <a:ea typeface="仿宋" panose="02010609060101010101" pitchFamily="49" charset="-122"/>
              </a:rPr>
              <a:t>MATLAB</a:t>
            </a:r>
            <a:r>
              <a:rPr lang="zh-CN" altLang="en-US" sz="2400" b="0" dirty="0">
                <a:solidFill>
                  <a:srgbClr val="FF0000"/>
                </a:solidFill>
                <a:latin typeface="仿宋" panose="02010609060101010101" pitchFamily="49" charset="-122"/>
                <a:ea typeface="仿宋" panose="02010609060101010101" pitchFamily="49" charset="-122"/>
              </a:rPr>
              <a:t>教程</a:t>
            </a:r>
            <a:endParaRPr lang="zh-CN" altLang="en-US" sz="24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3750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1520" y="980728"/>
            <a:ext cx="83181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800" b="1" dirty="0">
                <a:solidFill>
                  <a:schemeClr val="tx1"/>
                </a:solidFill>
                <a:latin typeface="Times New Roman" pitchFamily="18" charset="0"/>
              </a:rPr>
              <a:t>一、 作业要求：</a:t>
            </a:r>
          </a:p>
          <a:p>
            <a:pPr algn="l">
              <a:spcBef>
                <a:spcPct val="50000"/>
              </a:spcBef>
            </a:pPr>
            <a:r>
              <a:rPr kumimoji="1" lang="en-US" altLang="zh-CN" sz="2400" dirty="0">
                <a:solidFill>
                  <a:schemeClr val="bg2">
                    <a:lumMod val="10000"/>
                  </a:schemeClr>
                </a:solidFill>
                <a:latin typeface="仿宋" panose="02010609060101010101" pitchFamily="49" charset="-122"/>
                <a:ea typeface="仿宋" panose="02010609060101010101" pitchFamily="49" charset="-122"/>
              </a:rPr>
              <a:t>    •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认真听课、做好笔记</a:t>
            </a:r>
            <a:endParaRPr kumimoji="1" lang="en-US" altLang="zh-CN" sz="2400" dirty="0">
              <a:solidFill>
                <a:schemeClr val="bg2">
                  <a:lumMod val="10000"/>
                </a:schemeClr>
              </a:solidFill>
              <a:latin typeface="仿宋" panose="02010609060101010101" pitchFamily="49" charset="-122"/>
              <a:ea typeface="仿宋" panose="02010609060101010101" pitchFamily="49" charset="-122"/>
            </a:endParaRPr>
          </a:p>
          <a:p>
            <a:pPr algn="l">
              <a:spcBef>
                <a:spcPct val="50000"/>
              </a:spcBef>
            </a:pPr>
            <a:r>
              <a:rPr kumimoji="1" lang="en-US" altLang="zh-CN" sz="2400" b="1" dirty="0">
                <a:solidFill>
                  <a:schemeClr val="bg2">
                    <a:lumMod val="10000"/>
                  </a:schemeClr>
                </a:solidFill>
                <a:latin typeface="仿宋" panose="02010609060101010101" pitchFamily="49" charset="-122"/>
                <a:ea typeface="仿宋" panose="02010609060101010101" pitchFamily="49" charset="-122"/>
              </a:rPr>
              <a:t>    • </a:t>
            </a:r>
            <a:r>
              <a:rPr kumimoji="1" lang="zh-CN" altLang="en-US" sz="2400" b="1" dirty="0">
                <a:solidFill>
                  <a:schemeClr val="bg2">
                    <a:lumMod val="10000"/>
                  </a:schemeClr>
                </a:solidFill>
                <a:latin typeface="仿宋" panose="02010609060101010101" pitchFamily="49" charset="-122"/>
                <a:ea typeface="仿宋" panose="02010609060101010101" pitchFamily="49" charset="-122"/>
              </a:rPr>
              <a:t>独立完成并按时交作业</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p:txBody>
      </p:sp>
      <p:sp>
        <p:nvSpPr>
          <p:cNvPr id="2" name="矩形 1"/>
          <p:cNvSpPr/>
          <p:nvPr/>
        </p:nvSpPr>
        <p:spPr>
          <a:xfrm>
            <a:off x="2627784" y="201458"/>
            <a:ext cx="4354077" cy="646331"/>
          </a:xfrm>
          <a:prstGeom prst="rect">
            <a:avLst/>
          </a:prstGeom>
        </p:spPr>
        <p:txBody>
          <a:bodyPr wrap="none">
            <a:spAutoFit/>
          </a:bodyPr>
          <a:lstStyle/>
          <a:p>
            <a:pPr algn="l">
              <a:spcBef>
                <a:spcPct val="50000"/>
              </a:spcBef>
            </a:pPr>
            <a:r>
              <a:rPr kumimoji="1" lang="zh-CN" altLang="en-US" sz="3600" dirty="0">
                <a:solidFill>
                  <a:schemeClr val="accent5">
                    <a:lumMod val="10000"/>
                  </a:schemeClr>
                </a:solidFill>
                <a:latin typeface="Times New Roman" pitchFamily="18" charset="0"/>
              </a:rPr>
              <a:t>课程要求及评分标准</a:t>
            </a:r>
          </a:p>
        </p:txBody>
      </p:sp>
      <p:sp>
        <p:nvSpPr>
          <p:cNvPr id="3" name="文本框 2">
            <a:extLst>
              <a:ext uri="{FF2B5EF4-FFF2-40B4-BE49-F238E27FC236}">
                <a16:creationId xmlns:a16="http://schemas.microsoft.com/office/drawing/2014/main" id="{C5D40757-5E2D-4C93-95E4-7E5FF92FE0AF}"/>
              </a:ext>
            </a:extLst>
          </p:cNvPr>
          <p:cNvSpPr txBox="1"/>
          <p:nvPr/>
        </p:nvSpPr>
        <p:spPr>
          <a:xfrm>
            <a:off x="251520" y="5013176"/>
            <a:ext cx="8607708" cy="1223412"/>
          </a:xfrm>
          <a:prstGeom prst="rect">
            <a:avLst/>
          </a:prstGeom>
          <a:noFill/>
        </p:spPr>
        <p:txBody>
          <a:bodyPr wrap="square" rtlCol="0">
            <a:spAutoFit/>
          </a:bodyPr>
          <a:lstStyle>
            <a:defPPr>
              <a:defRPr lang="en-US"/>
            </a:defPPr>
            <a:lvl1pPr>
              <a:defRPr kumimoji="1" sz="2800">
                <a:solidFill>
                  <a:srgbClr val="FF0000"/>
                </a:solidFill>
                <a:latin typeface="Times New Roman" pitchFamily="18" charset="0"/>
              </a:defRPr>
            </a:lvl1pPr>
          </a:lstStyle>
          <a:p>
            <a:pPr algn="l">
              <a:lnSpc>
                <a:spcPct val="150000"/>
              </a:lnSpc>
            </a:pPr>
            <a:r>
              <a:rPr lang="zh-CN" altLang="en-US" dirty="0">
                <a:solidFill>
                  <a:schemeClr val="tx1"/>
                </a:solidFill>
              </a:rPr>
              <a:t>三、答疑时间：</a:t>
            </a:r>
            <a:endParaRPr lang="en-US" altLang="zh-CN" dirty="0">
              <a:solidFill>
                <a:schemeClr val="tx1"/>
              </a:solidFill>
            </a:endParaRPr>
          </a:p>
          <a:p>
            <a:pPr algn="l">
              <a:lnSpc>
                <a:spcPct val="150000"/>
              </a:lnSpc>
            </a:pPr>
            <a:r>
              <a:rPr lang="en-US" altLang="zh-CN" sz="2400" dirty="0">
                <a:solidFill>
                  <a:schemeClr val="bg2">
                    <a:lumMod val="10000"/>
                  </a:schemeClr>
                </a:solidFill>
                <a:latin typeface="仿宋" panose="02010609060101010101" pitchFamily="49" charset="-122"/>
                <a:ea typeface="仿宋" panose="02010609060101010101" pitchFamily="49" charset="-122"/>
              </a:rPr>
              <a:t>    • </a:t>
            </a:r>
            <a:r>
              <a:rPr lang="zh-CN" altLang="en-US" sz="2400" dirty="0">
                <a:solidFill>
                  <a:schemeClr val="bg2">
                    <a:lumMod val="10000"/>
                  </a:schemeClr>
                </a:solidFill>
                <a:latin typeface="仿宋" panose="02010609060101010101" pitchFamily="49" charset="-122"/>
                <a:ea typeface="仿宋" panose="02010609060101010101" pitchFamily="49" charset="-122"/>
              </a:rPr>
              <a:t>每周一至五晚上 </a:t>
            </a:r>
            <a:r>
              <a:rPr lang="en-US" altLang="zh-CN" sz="2400" dirty="0">
                <a:solidFill>
                  <a:schemeClr val="bg2">
                    <a:lumMod val="10000"/>
                  </a:schemeClr>
                </a:solidFill>
                <a:latin typeface="仿宋" panose="02010609060101010101" pitchFamily="49" charset="-122"/>
                <a:ea typeface="仿宋" panose="02010609060101010101" pitchFamily="49" charset="-122"/>
              </a:rPr>
              <a:t>7:00-8:00</a:t>
            </a:r>
            <a:r>
              <a:rPr lang="zh-CN" altLang="en-US" sz="2400" dirty="0">
                <a:solidFill>
                  <a:schemeClr val="bg2">
                    <a:lumMod val="10000"/>
                  </a:schemeClr>
                </a:solidFill>
                <a:latin typeface="仿宋" panose="02010609060101010101" pitchFamily="49" charset="-122"/>
                <a:ea typeface="仿宋" panose="02010609060101010101" pitchFamily="49" charset="-122"/>
              </a:rPr>
              <a:t> 计算机大楼</a:t>
            </a:r>
            <a:r>
              <a:rPr lang="en-US" altLang="zh-CN" sz="2400" dirty="0">
                <a:solidFill>
                  <a:schemeClr val="bg2">
                    <a:lumMod val="10000"/>
                  </a:schemeClr>
                </a:solidFill>
                <a:latin typeface="仿宋" panose="02010609060101010101" pitchFamily="49" charset="-122"/>
                <a:ea typeface="仿宋" panose="02010609060101010101" pitchFamily="49" charset="-122"/>
              </a:rPr>
              <a:t>639 </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提前预约</a:t>
            </a:r>
            <a:r>
              <a:rPr lang="en-US" altLang="zh-CN" sz="2400" dirty="0">
                <a:latin typeface="仿宋" panose="02010609060101010101" pitchFamily="49" charset="-122"/>
                <a:ea typeface="仿宋" panose="02010609060101010101" pitchFamily="49" charset="-122"/>
              </a:rPr>
              <a:t>)</a:t>
            </a:r>
          </a:p>
        </p:txBody>
      </p:sp>
      <p:sp>
        <p:nvSpPr>
          <p:cNvPr id="4" name="文本框 3">
            <a:extLst>
              <a:ext uri="{FF2B5EF4-FFF2-40B4-BE49-F238E27FC236}">
                <a16:creationId xmlns:a16="http://schemas.microsoft.com/office/drawing/2014/main" id="{CBA19984-7239-40CE-BD81-BB12091BECE4}"/>
              </a:ext>
            </a:extLst>
          </p:cNvPr>
          <p:cNvSpPr txBox="1"/>
          <p:nvPr/>
        </p:nvSpPr>
        <p:spPr>
          <a:xfrm>
            <a:off x="251520" y="2780928"/>
            <a:ext cx="7488832" cy="2115964"/>
          </a:xfrm>
          <a:prstGeom prst="rect">
            <a:avLst/>
          </a:prstGeom>
          <a:noFill/>
        </p:spPr>
        <p:txBody>
          <a:bodyPr wrap="square" rtlCol="0">
            <a:spAutoFit/>
          </a:bodyPr>
          <a:lstStyle/>
          <a:p>
            <a:pPr algn="l">
              <a:spcBef>
                <a:spcPct val="50000"/>
              </a:spcBef>
            </a:pPr>
            <a:r>
              <a:rPr kumimoji="1" lang="zh-CN" altLang="en-US" sz="2800" dirty="0">
                <a:solidFill>
                  <a:schemeClr val="tx1"/>
                </a:solidFill>
                <a:latin typeface="Times New Roman" pitchFamily="18" charset="0"/>
              </a:rPr>
              <a:t>二、 评分标准：</a:t>
            </a:r>
          </a:p>
          <a:p>
            <a:pPr algn="l">
              <a:lnSpc>
                <a:spcPct val="150000"/>
              </a:lnSpc>
            </a:pPr>
            <a:r>
              <a:rPr kumimoji="1" lang="zh-CN" altLang="en-US" sz="2400" dirty="0">
                <a:solidFill>
                  <a:schemeClr val="bg2">
                    <a:lumMod val="10000"/>
                  </a:schemeClr>
                </a:solidFill>
                <a:latin typeface="仿宋" panose="02010609060101010101" pitchFamily="49" charset="-122"/>
                <a:ea typeface="仿宋" panose="02010609060101010101" pitchFamily="49" charset="-122"/>
              </a:rPr>
              <a:t>    </a:t>
            </a: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平时成绩：</a:t>
            </a:r>
            <a:r>
              <a:rPr kumimoji="1" lang="en-US" altLang="zh-CN" sz="2400" dirty="0">
                <a:solidFill>
                  <a:srgbClr val="0000FF"/>
                </a:solidFill>
                <a:latin typeface="仿宋" panose="02010609060101010101" pitchFamily="49" charset="-122"/>
                <a:ea typeface="仿宋" panose="02010609060101010101" pitchFamily="49" charset="-122"/>
              </a:rPr>
              <a:t>15%</a:t>
            </a:r>
            <a:r>
              <a:rPr kumimoji="1" lang="zh-CN" altLang="en-US" sz="2400" dirty="0">
                <a:solidFill>
                  <a:srgbClr val="0000FF"/>
                </a:solidFill>
                <a:latin typeface="仿宋" panose="02010609060101010101" pitchFamily="49" charset="-122"/>
                <a:ea typeface="仿宋" panose="02010609060101010101" pitchFamily="49" charset="-122"/>
              </a:rPr>
              <a:t>（考勤</a:t>
            </a:r>
            <a:r>
              <a:rPr kumimoji="1" lang="en-US" altLang="zh-CN" sz="2400" dirty="0">
                <a:solidFill>
                  <a:srgbClr val="0000FF"/>
                </a:solidFill>
                <a:latin typeface="仿宋" panose="02010609060101010101" pitchFamily="49" charset="-122"/>
                <a:ea typeface="仿宋" panose="02010609060101010101" pitchFamily="49" charset="-122"/>
              </a:rPr>
              <a:t>+</a:t>
            </a:r>
            <a:r>
              <a:rPr kumimoji="1" lang="zh-CN" altLang="en-US" sz="2400" dirty="0">
                <a:solidFill>
                  <a:srgbClr val="0000FF"/>
                </a:solidFill>
                <a:latin typeface="仿宋" panose="02010609060101010101" pitchFamily="49" charset="-122"/>
                <a:ea typeface="仿宋" panose="02010609060101010101" pitchFamily="49" charset="-122"/>
              </a:rPr>
              <a:t>课堂表现）</a:t>
            </a:r>
            <a:endParaRPr kumimoji="1" lang="en-US" altLang="zh-CN" sz="2400" dirty="0">
              <a:solidFill>
                <a:srgbClr val="0000FF"/>
              </a:solidFill>
              <a:latin typeface="仿宋" panose="02010609060101010101" pitchFamily="49" charset="-122"/>
              <a:ea typeface="仿宋" panose="02010609060101010101" pitchFamily="49" charset="-122"/>
            </a:endParaRPr>
          </a:p>
          <a:p>
            <a:pPr algn="l">
              <a:lnSpc>
                <a:spcPct val="150000"/>
              </a:lnSpc>
            </a:pPr>
            <a:r>
              <a:rPr kumimoji="1" lang="en-US" altLang="zh-CN" sz="2400" dirty="0">
                <a:solidFill>
                  <a:srgbClr val="0000FF"/>
                </a:solidFill>
                <a:latin typeface="仿宋" panose="02010609060101010101" pitchFamily="49" charset="-122"/>
                <a:ea typeface="仿宋" panose="02010609060101010101" pitchFamily="49" charset="-122"/>
              </a:rPr>
              <a:t>                15%</a:t>
            </a:r>
            <a:r>
              <a:rPr kumimoji="1" lang="zh-CN" altLang="en-US" sz="2400" dirty="0">
                <a:solidFill>
                  <a:srgbClr val="0000FF"/>
                </a:solidFill>
                <a:latin typeface="仿宋" panose="02010609060101010101" pitchFamily="49" charset="-122"/>
                <a:ea typeface="仿宋" panose="02010609060101010101" pitchFamily="49" charset="-122"/>
              </a:rPr>
              <a:t>（课后作业）</a:t>
            </a:r>
            <a:r>
              <a:rPr kumimoji="1" lang="en-US" altLang="zh-CN" sz="2400" dirty="0">
                <a:solidFill>
                  <a:srgbClr val="0000FF"/>
                </a:solidFill>
                <a:latin typeface="仿宋" panose="02010609060101010101" pitchFamily="49" charset="-122"/>
                <a:ea typeface="仿宋" panose="02010609060101010101" pitchFamily="49" charset="-122"/>
              </a:rPr>
              <a:t>+20%</a:t>
            </a:r>
            <a:r>
              <a:rPr kumimoji="1" lang="zh-CN" altLang="en-US" sz="2400" dirty="0">
                <a:solidFill>
                  <a:srgbClr val="0000FF"/>
                </a:solidFill>
                <a:latin typeface="仿宋" panose="02010609060101010101" pitchFamily="49" charset="-122"/>
                <a:ea typeface="仿宋" panose="02010609060101010101" pitchFamily="49" charset="-122"/>
              </a:rPr>
              <a:t>（上机）</a:t>
            </a:r>
            <a:endParaRPr kumimoji="1" lang="en-US" altLang="zh-CN" sz="2400" dirty="0">
              <a:solidFill>
                <a:srgbClr val="0000FF"/>
              </a:solidFill>
              <a:latin typeface="仿宋" panose="02010609060101010101" pitchFamily="49" charset="-122"/>
              <a:ea typeface="仿宋" panose="02010609060101010101" pitchFamily="49" charset="-122"/>
            </a:endParaRPr>
          </a:p>
          <a:p>
            <a:pPr algn="l">
              <a:lnSpc>
                <a:spcPct val="150000"/>
              </a:lnSpc>
            </a:pPr>
            <a:r>
              <a:rPr kumimoji="1" lang="zh-CN" altLang="en-US" sz="2400" dirty="0">
                <a:solidFill>
                  <a:schemeClr val="bg2">
                    <a:lumMod val="10000"/>
                  </a:schemeClr>
                </a:solidFill>
                <a:latin typeface="仿宋" panose="02010609060101010101" pitchFamily="49" charset="-122"/>
                <a:ea typeface="仿宋" panose="02010609060101010101" pitchFamily="49" charset="-122"/>
              </a:rPr>
              <a:t>    </a:t>
            </a: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期末考试：</a:t>
            </a:r>
            <a:r>
              <a:rPr kumimoji="1" lang="en-US" altLang="zh-CN" sz="2400" dirty="0">
                <a:solidFill>
                  <a:srgbClr val="0000FF"/>
                </a:solidFill>
                <a:latin typeface="仿宋" panose="02010609060101010101" pitchFamily="49" charset="-122"/>
                <a:ea typeface="仿宋" panose="02010609060101010101" pitchFamily="49" charset="-122"/>
              </a:rPr>
              <a:t>50% </a:t>
            </a:r>
            <a:endParaRPr lang="zh-CN" altLang="en-US" dirty="0"/>
          </a:p>
        </p:txBody>
      </p:sp>
    </p:spTree>
    <p:extLst>
      <p:ext uri="{BB962C8B-B14F-4D97-AF65-F5344CB8AC3E}">
        <p14:creationId xmlns:p14="http://schemas.microsoft.com/office/powerpoint/2010/main" val="377663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noAutofit/>
          </a:bodyPr>
          <a:lstStyle/>
          <a:p>
            <a:pPr marL="0" lvl="0" indent="0" algn="l">
              <a:lnSpc>
                <a:spcPct val="120000"/>
              </a:lnSpc>
              <a:buNone/>
            </a:pPr>
            <a:r>
              <a:rPr kumimoji="1" lang="zh-CN" altLang="en-US" sz="3600" dirty="0">
                <a:solidFill>
                  <a:schemeClr val="accent5">
                    <a:lumMod val="10000"/>
                  </a:schemeClr>
                </a:solidFill>
                <a:latin typeface="华文仿宋" panose="02010600040101010101" pitchFamily="2" charset="-122"/>
                <a:ea typeface="华文仿宋" panose="02010600040101010101" pitchFamily="2" charset="-122"/>
              </a:rPr>
              <a:t>本课程的主要研究内容</a:t>
            </a:r>
          </a:p>
        </p:txBody>
      </p:sp>
      <p:sp>
        <p:nvSpPr>
          <p:cNvPr id="67587" name="Rectangle 3"/>
          <p:cNvSpPr>
            <a:spLocks noGrp="1" noRot="1" noChangeArrowheads="1"/>
          </p:cNvSpPr>
          <p:nvPr>
            <p:ph type="body" idx="4294967295"/>
          </p:nvPr>
        </p:nvSpPr>
        <p:spPr>
          <a:xfrm>
            <a:off x="179512" y="4963492"/>
            <a:ext cx="4681538" cy="495300"/>
          </a:xfrm>
        </p:spPr>
        <p:txBody>
          <a:bodyPr>
            <a:normAutofit fontScale="25000" lnSpcReduction="20000"/>
          </a:bodyPr>
          <a:lstStyle/>
          <a:p>
            <a:pPr marL="0" lvl="0" indent="0">
              <a:lnSpc>
                <a:spcPct val="120000"/>
              </a:lnSpc>
              <a:buNone/>
            </a:pPr>
            <a:r>
              <a:rPr kumimoji="1" lang="zh-CN" altLang="en-US" sz="12800" b="1" dirty="0">
                <a:latin typeface="华文仿宋" panose="02010600040101010101" pitchFamily="2" charset="-122"/>
                <a:ea typeface="华文仿宋" panose="02010600040101010101" pitchFamily="2" charset="-122"/>
              </a:rPr>
              <a:t>课时：</a:t>
            </a:r>
            <a:r>
              <a:rPr kumimoji="1" lang="en-US" altLang="zh-CN" sz="12800" b="1" dirty="0">
                <a:latin typeface="华文仿宋" panose="02010600040101010101" pitchFamily="2" charset="-122"/>
                <a:ea typeface="华文仿宋" panose="02010600040101010101" pitchFamily="2" charset="-122"/>
              </a:rPr>
              <a:t>40</a:t>
            </a:r>
            <a:r>
              <a:rPr kumimoji="1" lang="zh-CN" altLang="en-US" sz="12800" b="1" dirty="0">
                <a:latin typeface="华文仿宋" panose="02010600040101010101" pitchFamily="2" charset="-122"/>
                <a:ea typeface="华文仿宋" panose="02010600040101010101" pitchFamily="2" charset="-122"/>
              </a:rPr>
              <a:t>学时</a:t>
            </a:r>
            <a:r>
              <a:rPr kumimoji="1" lang="en-US" altLang="zh-CN" sz="12800" b="1" dirty="0">
                <a:latin typeface="华文仿宋" panose="02010600040101010101" pitchFamily="2" charset="-122"/>
                <a:ea typeface="华文仿宋" panose="02010600040101010101" pitchFamily="2" charset="-122"/>
              </a:rPr>
              <a:t>+8</a:t>
            </a:r>
            <a:r>
              <a:rPr kumimoji="1" lang="zh-CN" altLang="en-US" sz="12800" b="1" dirty="0">
                <a:latin typeface="华文仿宋" panose="02010600040101010101" pitchFamily="2" charset="-122"/>
                <a:ea typeface="华文仿宋" panose="02010600040101010101" pitchFamily="2" charset="-122"/>
              </a:rPr>
              <a:t>课时</a:t>
            </a:r>
            <a:endParaRPr kumimoji="1" lang="en-US" altLang="zh-CN" sz="12800" b="1" dirty="0">
              <a:latin typeface="华文仿宋" panose="02010600040101010101" pitchFamily="2" charset="-122"/>
              <a:ea typeface="华文仿宋" panose="02010600040101010101" pitchFamily="2" charset="-122"/>
            </a:endParaRPr>
          </a:p>
          <a:p>
            <a:pPr marL="0" indent="0">
              <a:lnSpc>
                <a:spcPct val="150000"/>
              </a:lnSpc>
              <a:buNone/>
            </a:pPr>
            <a:endParaRPr kumimoji="1" lang="en-US" altLang="zh-CN" sz="4000" b="1" dirty="0">
              <a:latin typeface="Times New Roman" pitchFamily="18" charset="0"/>
            </a:endParaRPr>
          </a:p>
        </p:txBody>
      </p:sp>
      <p:sp>
        <p:nvSpPr>
          <p:cNvPr id="8" name="Rectangle 3"/>
          <p:cNvSpPr txBox="1">
            <a:spLocks noRot="1" noChangeArrowheads="1"/>
          </p:cNvSpPr>
          <p:nvPr/>
        </p:nvSpPr>
        <p:spPr bwMode="auto">
          <a:xfrm>
            <a:off x="370870" y="1340768"/>
            <a:ext cx="468147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2900" indent="-342900" algn="l">
              <a:lnSpc>
                <a:spcPct val="150000"/>
              </a:lnSpc>
              <a:spcBef>
                <a:spcPts val="0"/>
              </a:spcBef>
              <a:buClr>
                <a:schemeClr val="hlink"/>
              </a:buClr>
              <a:buFont typeface="Wingdings" panose="05000000000000000000" pitchFamily="2" charset="2"/>
              <a:buChar char="v"/>
            </a:pPr>
            <a:r>
              <a:rPr kumimoji="1" lang="zh-CN" altLang="en-US" sz="2800" kern="0" dirty="0">
                <a:solidFill>
                  <a:srgbClr val="0000FF"/>
                </a:solidFill>
                <a:latin typeface="华文仿宋" panose="02010600040101010101" pitchFamily="2" charset="-122"/>
                <a:ea typeface="华文仿宋" panose="02010600040101010101" pitchFamily="2" charset="-122"/>
              </a:rPr>
              <a:t>一、预备知识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indent="-342900" algn="l">
              <a:lnSpc>
                <a:spcPct val="150000"/>
              </a:lnSpc>
              <a:spcBef>
                <a:spcPts val="0"/>
              </a:spcBef>
              <a:buClr>
                <a:schemeClr val="hlink"/>
              </a:buClr>
              <a:buFont typeface="Wingdings" panose="05000000000000000000" pitchFamily="2" charset="2"/>
              <a:buChar char="v"/>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二、非线性方程</a:t>
            </a:r>
            <a:r>
              <a:rPr kumimoji="1" lang="zh-CN" altLang="en-US" sz="2800" kern="0" dirty="0">
                <a:solidFill>
                  <a:srgbClr val="0000FF"/>
                </a:solidFill>
                <a:latin typeface="华文仿宋" panose="02010600040101010101" pitchFamily="2" charset="-122"/>
                <a:ea typeface="华文仿宋" panose="02010600040101010101" pitchFamily="2" charset="-122"/>
              </a:rPr>
              <a:t>的解法</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三、线性</a:t>
            </a:r>
            <a:r>
              <a:rPr kumimoji="1" lang="zh-CN" altLang="en-US" sz="2800" kern="0" dirty="0">
                <a:solidFill>
                  <a:srgbClr val="0000FF"/>
                </a:solidFill>
                <a:latin typeface="华文仿宋" panose="02010600040101010101" pitchFamily="2" charset="-122"/>
                <a:ea typeface="华文仿宋" panose="02010600040101010101" pitchFamily="2" charset="-122"/>
              </a:rPr>
              <a:t>方程组</a:t>
            </a: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的解法</a:t>
            </a:r>
            <a:endParaRPr kumimoji="1" lang="en-US" altLang="zh-CN" sz="2800" b="0"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四</a:t>
            </a:r>
            <a:r>
              <a:rPr kumimoji="1" lang="zh-CN" altLang="en-US" sz="2800" b="1" i="0" u="none" strike="noStrike" kern="0" cap="none" spc="0" normalizeH="0" baseline="0" noProof="0">
                <a:ln>
                  <a:noFill/>
                </a:ln>
                <a:solidFill>
                  <a:srgbClr val="0000FF"/>
                </a:solidFill>
                <a:effectLst/>
                <a:uLnTx/>
                <a:uFillTx/>
                <a:latin typeface="华文仿宋" panose="02010600040101010101" pitchFamily="2" charset="-122"/>
                <a:ea typeface="华文仿宋" panose="02010600040101010101" pitchFamily="2" charset="-122"/>
              </a:rPr>
              <a:t>、插值法</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五、曲线拟合</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p:txBody>
      </p:sp>
      <p:sp>
        <p:nvSpPr>
          <p:cNvPr id="9" name="Rectangle 3"/>
          <p:cNvSpPr txBox="1">
            <a:spLocks noRot="1" noChangeArrowheads="1"/>
          </p:cNvSpPr>
          <p:nvPr/>
        </p:nvSpPr>
        <p:spPr bwMode="auto">
          <a:xfrm>
            <a:off x="4788024" y="1479159"/>
            <a:ext cx="4267838" cy="32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六、数值微分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七、数值积分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八、数值优化</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九、微分方程求解</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十、特征值和特征向量</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p:txBody>
      </p:sp>
      <p:sp>
        <p:nvSpPr>
          <p:cNvPr id="7" name="Text Box 9">
            <a:extLst>
              <a:ext uri="{FF2B5EF4-FFF2-40B4-BE49-F238E27FC236}">
                <a16:creationId xmlns:a16="http://schemas.microsoft.com/office/drawing/2014/main" id="{9219F1E6-D7AE-4B62-B550-C0C3BA0051E0}"/>
              </a:ext>
            </a:extLst>
          </p:cNvPr>
          <p:cNvSpPr txBox="1">
            <a:spLocks noChangeArrowheads="1"/>
          </p:cNvSpPr>
          <p:nvPr/>
        </p:nvSpPr>
        <p:spPr bwMode="auto">
          <a:xfrm>
            <a:off x="1691680" y="5661248"/>
            <a:ext cx="5257800" cy="546945"/>
          </a:xfrm>
          <a:prstGeom prst="rect">
            <a:avLst/>
          </a:prstGeom>
          <a:noFill/>
          <a:ln w="9525">
            <a:solidFill>
              <a:srgbClr val="C5152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pPr>
            <a:r>
              <a:rPr lang="zh-CN" altLang="en-US" sz="2954" dirty="0">
                <a:solidFill>
                  <a:srgbClr val="0000FF"/>
                </a:solidFill>
              </a:rPr>
              <a:t>内容多！任务重！难度大！</a:t>
            </a:r>
            <a:endParaRPr lang="zh-CN" altLang="en-US" sz="2954" dirty="0">
              <a:solidFill>
                <a:srgbClr val="0000FF"/>
              </a:solidFill>
              <a:latin typeface="Tahoma" panose="020B0604030504040204" pitchFamily="34" charset="0"/>
            </a:endParaRPr>
          </a:p>
        </p:txBody>
      </p:sp>
      <p:pic>
        <p:nvPicPr>
          <p:cNvPr id="10" name="Picture 12" descr="AMCONFUS">
            <a:extLst>
              <a:ext uri="{FF2B5EF4-FFF2-40B4-BE49-F238E27FC236}">
                <a16:creationId xmlns:a16="http://schemas.microsoft.com/office/drawing/2014/main" id="{1EDE1968-7EEE-4F7C-AF77-856A1D61DA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4797152"/>
            <a:ext cx="968752" cy="165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7A76B5-25D4-4E93-822A-413DB05E6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421" y="0"/>
            <a:ext cx="3883576" cy="3883576"/>
          </a:xfrm>
          <a:prstGeom prst="rect">
            <a:avLst/>
          </a:prstGeom>
        </p:spPr>
      </p:pic>
      <p:sp>
        <p:nvSpPr>
          <p:cNvPr id="68610" name="Rectangle 2"/>
          <p:cNvSpPr>
            <a:spLocks noGrp="1" noRot="1" noChangeArrowheads="1"/>
          </p:cNvSpPr>
          <p:nvPr>
            <p:ph type="title"/>
          </p:nvPr>
        </p:nvSpPr>
        <p:spPr>
          <a:xfrm>
            <a:off x="273512" y="215817"/>
            <a:ext cx="3250704" cy="634082"/>
          </a:xfrm>
        </p:spPr>
        <p:txBody>
          <a:bodyPr>
            <a:noAutofit/>
          </a:bodyPr>
          <a:lstStyle/>
          <a:p>
            <a:r>
              <a:rPr lang="zh-CN" altLang="en-US" dirty="0">
                <a:solidFill>
                  <a:schemeClr val="accent5">
                    <a:lumMod val="10000"/>
                  </a:schemeClr>
                </a:solidFill>
              </a:rPr>
              <a:t>教材与参考资料</a:t>
            </a:r>
          </a:p>
        </p:txBody>
      </p:sp>
      <p:sp>
        <p:nvSpPr>
          <p:cNvPr id="68611" name="Rectangle 3"/>
          <p:cNvSpPr>
            <a:spLocks noGrp="1" noRot="1" noChangeArrowheads="1"/>
          </p:cNvSpPr>
          <p:nvPr>
            <p:ph type="body" idx="4294967295"/>
          </p:nvPr>
        </p:nvSpPr>
        <p:spPr>
          <a:xfrm>
            <a:off x="72692" y="1704801"/>
            <a:ext cx="5542448" cy="1232061"/>
          </a:xfrm>
        </p:spPr>
        <p:txBody>
          <a:bodyPr>
            <a:noAutofit/>
          </a:bodyPr>
          <a:lstStyle/>
          <a:p>
            <a:pPr>
              <a:lnSpc>
                <a:spcPct val="100000"/>
              </a:lnSpc>
              <a:spcBef>
                <a:spcPts val="0"/>
              </a:spcBef>
            </a:pPr>
            <a:r>
              <a:rPr lang="en-US" altLang="zh-CN" sz="2400" dirty="0">
                <a:solidFill>
                  <a:schemeClr val="bg2">
                    <a:lumMod val="10000"/>
                  </a:schemeClr>
                </a:solidFill>
                <a:latin typeface="华文仿宋" panose="02010600040101010101" pitchFamily="2" charset="-122"/>
                <a:ea typeface="华文仿宋" panose="02010600040101010101" pitchFamily="2" charset="-122"/>
              </a:rPr>
              <a:t>John H. Mathews, Kurtas D. Fink,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周璐等译</a:t>
            </a:r>
            <a:r>
              <a:rPr lang="en-US" altLang="zh-CN" sz="240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数值方法</a:t>
            </a:r>
            <a:r>
              <a:rPr lang="en-US" altLang="zh-CN" sz="2400" dirty="0">
                <a:solidFill>
                  <a:schemeClr val="bg2">
                    <a:lumMod val="10000"/>
                  </a:schemeClr>
                </a:solidFill>
                <a:latin typeface="华文仿宋" panose="02010600040101010101" pitchFamily="2" charset="-122"/>
                <a:ea typeface="华文仿宋" panose="02010600040101010101" pitchFamily="2" charset="-122"/>
              </a:rPr>
              <a:t>(</a:t>
            </a:r>
            <a:r>
              <a:rPr lang="en-US" altLang="zh-CN" sz="2400" dirty="0" err="1">
                <a:solidFill>
                  <a:schemeClr val="bg2">
                    <a:lumMod val="10000"/>
                  </a:schemeClr>
                </a:solidFill>
                <a:latin typeface="华文仿宋" panose="02010600040101010101" pitchFamily="2" charset="-122"/>
                <a:ea typeface="华文仿宋" panose="02010600040101010101" pitchFamily="2" charset="-122"/>
              </a:rPr>
              <a:t>Matlab</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版</a:t>
            </a:r>
            <a:r>
              <a:rPr lang="en-US" altLang="zh-CN" sz="2400" dirty="0">
                <a:solidFill>
                  <a:schemeClr val="bg2">
                    <a:lumMod val="10000"/>
                  </a:schemeClr>
                </a:solidFill>
                <a:latin typeface="华文仿宋" panose="02010600040101010101" pitchFamily="2" charset="-122"/>
                <a:ea typeface="华文仿宋" panose="02010600040101010101" pitchFamily="2" charset="-122"/>
              </a:rPr>
              <a:t>):(</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第四版</a:t>
            </a:r>
            <a:r>
              <a:rPr lang="en-US" altLang="zh-CN" sz="2400" dirty="0">
                <a:solidFill>
                  <a:schemeClr val="bg2">
                    <a:lumMod val="10000"/>
                  </a:schemeClr>
                </a:solidFill>
                <a:latin typeface="华文仿宋" panose="02010600040101010101" pitchFamily="2" charset="-122"/>
                <a:ea typeface="华文仿宋" panose="02010600040101010101" pitchFamily="2" charset="-122"/>
              </a:rPr>
              <a:t>)[M].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电子工业出版社</a:t>
            </a:r>
            <a:r>
              <a:rPr lang="en-US" altLang="zh-CN" sz="2400" dirty="0">
                <a:solidFill>
                  <a:schemeClr val="bg2">
                    <a:lumMod val="10000"/>
                  </a:schemeClr>
                </a:solidFill>
                <a:latin typeface="华文仿宋" panose="02010600040101010101" pitchFamily="2" charset="-122"/>
                <a:ea typeface="华文仿宋" panose="02010600040101010101" pitchFamily="2" charset="-122"/>
              </a:rPr>
              <a:t>, 2017.</a:t>
            </a:r>
          </a:p>
        </p:txBody>
      </p:sp>
      <p:sp>
        <p:nvSpPr>
          <p:cNvPr id="4" name="文本框 3">
            <a:extLst>
              <a:ext uri="{FF2B5EF4-FFF2-40B4-BE49-F238E27FC236}">
                <a16:creationId xmlns:a16="http://schemas.microsoft.com/office/drawing/2014/main" id="{9E1C20A6-AC2F-4B59-960C-2B8523CA1B6B}"/>
              </a:ext>
            </a:extLst>
          </p:cNvPr>
          <p:cNvSpPr txBox="1"/>
          <p:nvPr/>
        </p:nvSpPr>
        <p:spPr>
          <a:xfrm>
            <a:off x="173004" y="1071734"/>
            <a:ext cx="1512168" cy="523220"/>
          </a:xfrm>
          <a:prstGeom prst="rect">
            <a:avLst/>
          </a:prstGeom>
          <a:noFill/>
        </p:spPr>
        <p:txBody>
          <a:bodyPr wrap="square" rtlCol="0">
            <a:spAutoFit/>
          </a:bodyPr>
          <a:lstStyle/>
          <a:p>
            <a:r>
              <a:rPr lang="zh-CN" altLang="en-US" sz="2800" dirty="0">
                <a:solidFill>
                  <a:schemeClr val="bg2">
                    <a:lumMod val="10000"/>
                  </a:schemeClr>
                </a:solidFill>
              </a:rPr>
              <a:t>教材：</a:t>
            </a:r>
          </a:p>
        </p:txBody>
      </p:sp>
      <p:sp>
        <p:nvSpPr>
          <p:cNvPr id="7" name="文本框 6">
            <a:extLst>
              <a:ext uri="{FF2B5EF4-FFF2-40B4-BE49-F238E27FC236}">
                <a16:creationId xmlns:a16="http://schemas.microsoft.com/office/drawing/2014/main" id="{B8B2D4AD-11ED-4EE4-A16E-8B9607459898}"/>
              </a:ext>
            </a:extLst>
          </p:cNvPr>
          <p:cNvSpPr txBox="1"/>
          <p:nvPr/>
        </p:nvSpPr>
        <p:spPr>
          <a:xfrm>
            <a:off x="226620" y="4426973"/>
            <a:ext cx="2232248" cy="523220"/>
          </a:xfrm>
          <a:prstGeom prst="rect">
            <a:avLst/>
          </a:prstGeom>
          <a:noFill/>
        </p:spPr>
        <p:txBody>
          <a:bodyPr wrap="square" rtlCol="0">
            <a:spAutoFit/>
          </a:bodyPr>
          <a:lstStyle/>
          <a:p>
            <a:r>
              <a:rPr lang="zh-CN" altLang="en-US" sz="2800" dirty="0">
                <a:solidFill>
                  <a:schemeClr val="bg2">
                    <a:lumMod val="10000"/>
                  </a:schemeClr>
                </a:solidFill>
              </a:rPr>
              <a:t>参考资料：</a:t>
            </a:r>
          </a:p>
        </p:txBody>
      </p:sp>
      <p:sp>
        <p:nvSpPr>
          <p:cNvPr id="5" name="文本框 4">
            <a:extLst>
              <a:ext uri="{FF2B5EF4-FFF2-40B4-BE49-F238E27FC236}">
                <a16:creationId xmlns:a16="http://schemas.microsoft.com/office/drawing/2014/main" id="{BFEF2C65-9F6F-4378-886A-35922ACFB25A}"/>
              </a:ext>
            </a:extLst>
          </p:cNvPr>
          <p:cNvSpPr txBox="1"/>
          <p:nvPr/>
        </p:nvSpPr>
        <p:spPr>
          <a:xfrm>
            <a:off x="15776" y="5012734"/>
            <a:ext cx="5234592"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0" dirty="0">
                <a:solidFill>
                  <a:schemeClr val="bg2">
                    <a:lumMod val="10000"/>
                  </a:schemeClr>
                </a:solidFill>
                <a:latin typeface="华文仿宋" panose="02010600040101010101" pitchFamily="2" charset="-122"/>
                <a:ea typeface="华文仿宋" panose="02010600040101010101" pitchFamily="2" charset="-122"/>
              </a:rPr>
              <a:t>李庆扬</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王能超</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易大义</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数值分析</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第</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5</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版</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[M].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清华大学出版社</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2008.                                    </a:t>
            </a:r>
          </a:p>
        </p:txBody>
      </p:sp>
      <p:pic>
        <p:nvPicPr>
          <p:cNvPr id="10" name="图片 9">
            <a:extLst>
              <a:ext uri="{FF2B5EF4-FFF2-40B4-BE49-F238E27FC236}">
                <a16:creationId xmlns:a16="http://schemas.microsoft.com/office/drawing/2014/main" id="{F5872D0B-9C24-448D-B1C2-DF04A0C32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0174" y="3829989"/>
            <a:ext cx="2312535" cy="2902232"/>
          </a:xfrm>
          <a:prstGeom prst="rect">
            <a:avLst/>
          </a:prstGeom>
        </p:spPr>
      </p:pic>
    </p:spTree>
    <p:extLst>
      <p:ext uri="{BB962C8B-B14F-4D97-AF65-F5344CB8AC3E}">
        <p14:creationId xmlns:p14="http://schemas.microsoft.com/office/powerpoint/2010/main" val="325869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195736" y="1556792"/>
            <a:ext cx="4608512" cy="576064"/>
          </a:xfrm>
        </p:spPr>
        <p:txBody>
          <a:bodyPr>
            <a:normAutofit fontScale="25000" lnSpcReduction="20000"/>
          </a:bodyPr>
          <a:lstStyle/>
          <a:p>
            <a:pPr marL="0" indent="0">
              <a:buNone/>
            </a:pPr>
            <a:r>
              <a:rPr lang="zh-CN" altLang="en-US" sz="16000" b="1" dirty="0">
                <a:latin typeface="仿宋" panose="02010609060101010101" pitchFamily="49" charset="-122"/>
                <a:ea typeface="仿宋" panose="02010609060101010101" pitchFamily="49" charset="-122"/>
              </a:rPr>
              <a:t>第一章 预备知</a:t>
            </a:r>
            <a:r>
              <a:rPr lang="zh-CN" altLang="en-US" sz="14400" b="1" dirty="0">
                <a:latin typeface="仿宋" panose="02010609060101010101" pitchFamily="49" charset="-122"/>
                <a:ea typeface="仿宋" panose="02010609060101010101" pitchFamily="49" charset="-122"/>
              </a:rPr>
              <a:t>识</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879812" y="2420888"/>
            <a:ext cx="3384376" cy="2585323"/>
          </a:xfrm>
          <a:prstGeom prst="rect">
            <a:avLst/>
          </a:prstGeom>
          <a:noFill/>
        </p:spPr>
        <p:txBody>
          <a:bodyPr wrap="square" rtlCol="0">
            <a:spAutoFit/>
          </a:bodyPr>
          <a:lstStyle/>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1.1. </a:t>
            </a:r>
            <a:r>
              <a:rPr lang="zh-CN" altLang="en-US" sz="3200" b="0" dirty="0">
                <a:solidFill>
                  <a:schemeClr val="bg2">
                    <a:lumMod val="10000"/>
                  </a:schemeClr>
                </a:solidFill>
                <a:latin typeface="仿宋" panose="02010609060101010101" pitchFamily="49" charset="-122"/>
                <a:ea typeface="仿宋" panose="02010609060101010101" pitchFamily="49" charset="-122"/>
              </a:rPr>
              <a:t>微积分回顾</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1.2. </a:t>
            </a:r>
            <a:r>
              <a:rPr lang="zh-CN" altLang="en-US" sz="3200" b="0" dirty="0">
                <a:solidFill>
                  <a:schemeClr val="bg2">
                    <a:lumMod val="10000"/>
                  </a:schemeClr>
                </a:solidFill>
                <a:latin typeface="仿宋" panose="02010609060101010101" pitchFamily="49" charset="-122"/>
                <a:ea typeface="仿宋" panose="02010609060101010101" pitchFamily="49" charset="-122"/>
              </a:rPr>
              <a:t>二进制</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1.3. </a:t>
            </a:r>
            <a:r>
              <a:rPr lang="zh-CN" altLang="en-US" sz="3200" b="0" dirty="0">
                <a:solidFill>
                  <a:schemeClr val="bg2">
                    <a:lumMod val="10000"/>
                  </a:schemeClr>
                </a:solidFill>
                <a:latin typeface="仿宋" panose="02010609060101010101" pitchFamily="49" charset="-122"/>
                <a:ea typeface="仿宋" panose="02010609060101010101" pitchFamily="49" charset="-122"/>
              </a:rPr>
              <a:t>误差分析</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182723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BFAE2-9AAD-40AE-84B6-51F5A005DCBD}"/>
              </a:ext>
            </a:extLst>
          </p:cNvPr>
          <p:cNvSpPr>
            <a:spLocks noGrp="1"/>
          </p:cNvSpPr>
          <p:nvPr>
            <p:ph type="title"/>
          </p:nvPr>
        </p:nvSpPr>
        <p:spPr>
          <a:xfrm>
            <a:off x="327576" y="176163"/>
            <a:ext cx="3466728" cy="562074"/>
          </a:xfrm>
        </p:spPr>
        <p:txBody>
          <a:bodyPr/>
          <a:lstStyle/>
          <a:p>
            <a:pPr algn="l"/>
            <a:r>
              <a:rPr lang="en-US" altLang="zh-CN" dirty="0">
                <a:solidFill>
                  <a:schemeClr val="accent5">
                    <a:lumMod val="10000"/>
                  </a:schemeClr>
                </a:solidFill>
                <a:latin typeface="仿宋" panose="02010609060101010101" pitchFamily="49" charset="-122"/>
                <a:ea typeface="仿宋" panose="02010609060101010101" pitchFamily="49" charset="-122"/>
              </a:rPr>
              <a:t>1.1. </a:t>
            </a:r>
            <a:r>
              <a:rPr lang="zh-CN" altLang="en-US" dirty="0">
                <a:solidFill>
                  <a:schemeClr val="accent5">
                    <a:lumMod val="10000"/>
                  </a:schemeClr>
                </a:solidFill>
                <a:latin typeface="仿宋" panose="02010609060101010101" pitchFamily="49" charset="-122"/>
                <a:ea typeface="仿宋" panose="02010609060101010101" pitchFamily="49" charset="-122"/>
              </a:rPr>
              <a:t>微积分回顾</a:t>
            </a:r>
            <a:endParaRPr lang="zh-CN" altLang="en-US" dirty="0">
              <a:solidFill>
                <a:schemeClr val="accent5">
                  <a:lumMod val="10000"/>
                </a:schemeClr>
              </a:solidFill>
            </a:endParaRPr>
          </a:p>
        </p:txBody>
      </p:sp>
      <p:sp>
        <p:nvSpPr>
          <p:cNvPr id="3" name="内容占位符 2">
            <a:extLst>
              <a:ext uri="{FF2B5EF4-FFF2-40B4-BE49-F238E27FC236}">
                <a16:creationId xmlns:a16="http://schemas.microsoft.com/office/drawing/2014/main" id="{B7FFB79A-2B03-4351-9757-C71B3D24F52B}"/>
              </a:ext>
            </a:extLst>
          </p:cNvPr>
          <p:cNvSpPr>
            <a:spLocks noGrp="1"/>
          </p:cNvSpPr>
          <p:nvPr>
            <p:ph idx="4294967295"/>
          </p:nvPr>
        </p:nvSpPr>
        <p:spPr>
          <a:xfrm>
            <a:off x="358984" y="903417"/>
            <a:ext cx="8426032" cy="831934"/>
          </a:xfrm>
        </p:spPr>
        <p:txBody>
          <a:bodyPr>
            <a:normAutofit lnSpcReduction="10000"/>
          </a:bodyPr>
          <a:lstStyle/>
          <a:p>
            <a:pPr marL="0" indent="0">
              <a:spcBef>
                <a:spcPct val="0"/>
              </a:spcBef>
              <a:buNone/>
            </a:pPr>
            <a:r>
              <a:rPr lang="zh-CN" altLang="en-US" sz="2800" b="1" kern="1200" dirty="0">
                <a:solidFill>
                  <a:schemeClr val="bg2">
                    <a:lumMod val="10000"/>
                  </a:schemeClr>
                </a:solidFill>
                <a:latin typeface="仿宋" panose="02010609060101010101" pitchFamily="49" charset="-122"/>
                <a:ea typeface="仿宋" panose="02010609060101010101" pitchFamily="49" charset="-122"/>
              </a:rPr>
              <a:t>极限、连续性、</a:t>
            </a:r>
            <a:r>
              <a:rPr lang="zh-CN" altLang="en-US" sz="2800" b="1" dirty="0">
                <a:solidFill>
                  <a:schemeClr val="bg2">
                    <a:lumMod val="10000"/>
                  </a:schemeClr>
                </a:solidFill>
                <a:latin typeface="仿宋" panose="02010609060101010101" pitchFamily="49" charset="-122"/>
                <a:ea typeface="仿宋" panose="02010609060101010101" pitchFamily="49" charset="-122"/>
              </a:rPr>
              <a:t>求导、中值定理、积分</a:t>
            </a:r>
            <a:r>
              <a:rPr lang="zh-CN" altLang="en-US" sz="2800" b="1" kern="1200" dirty="0">
                <a:solidFill>
                  <a:schemeClr val="bg2">
                    <a:lumMod val="10000"/>
                  </a:schemeClr>
                </a:solidFill>
                <a:latin typeface="仿宋" panose="02010609060101010101" pitchFamily="49" charset="-122"/>
                <a:ea typeface="仿宋" panose="02010609060101010101" pitchFamily="49" charset="-122"/>
              </a:rPr>
              <a:t>、序列与</a:t>
            </a:r>
            <a:r>
              <a:rPr lang="zh-CN" altLang="en-US" sz="2800" b="1" dirty="0">
                <a:solidFill>
                  <a:schemeClr val="bg2">
                    <a:lumMod val="10000"/>
                  </a:schemeClr>
                </a:solidFill>
                <a:latin typeface="仿宋" panose="02010609060101010101" pitchFamily="49" charset="-122"/>
                <a:ea typeface="仿宋" panose="02010609060101010101" pitchFamily="49" charset="-122"/>
              </a:rPr>
              <a:t>级数以及</a:t>
            </a:r>
            <a:r>
              <a:rPr lang="en-US" altLang="zh-CN" sz="2800" b="1" kern="1200" dirty="0">
                <a:solidFill>
                  <a:schemeClr val="bg2">
                    <a:lumMod val="10000"/>
                  </a:schemeClr>
                </a:solidFill>
                <a:latin typeface="仿宋" panose="02010609060101010101" pitchFamily="49" charset="-122"/>
                <a:ea typeface="仿宋" panose="02010609060101010101" pitchFamily="49" charset="-122"/>
              </a:rPr>
              <a:t>Taylor</a:t>
            </a:r>
            <a:r>
              <a:rPr lang="zh-CN" altLang="en-US" sz="2800" b="1" kern="1200" dirty="0">
                <a:solidFill>
                  <a:schemeClr val="bg2">
                    <a:lumMod val="10000"/>
                  </a:schemeClr>
                </a:solidFill>
                <a:latin typeface="仿宋" panose="02010609060101010101" pitchFamily="49" charset="-122"/>
                <a:ea typeface="仿宋" panose="02010609060101010101" pitchFamily="49" charset="-122"/>
              </a:rPr>
              <a:t>展开等。</a:t>
            </a:r>
          </a:p>
        </p:txBody>
      </p:sp>
      <p:pic>
        <p:nvPicPr>
          <p:cNvPr id="5" name="图片 4">
            <a:extLst>
              <a:ext uri="{FF2B5EF4-FFF2-40B4-BE49-F238E27FC236}">
                <a16:creationId xmlns:a16="http://schemas.microsoft.com/office/drawing/2014/main" id="{E10C7DBC-9E0E-46D9-B918-89699AAB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37" y="2613021"/>
            <a:ext cx="8075239" cy="678153"/>
          </a:xfrm>
          <a:prstGeom prst="rect">
            <a:avLst/>
          </a:prstGeom>
        </p:spPr>
      </p:pic>
      <p:sp>
        <p:nvSpPr>
          <p:cNvPr id="7" name="文本框 6">
            <a:extLst>
              <a:ext uri="{FF2B5EF4-FFF2-40B4-BE49-F238E27FC236}">
                <a16:creationId xmlns:a16="http://schemas.microsoft.com/office/drawing/2014/main" id="{FAF596C1-C316-4115-ABD1-197771D285C0}"/>
              </a:ext>
            </a:extLst>
          </p:cNvPr>
          <p:cNvSpPr txBox="1"/>
          <p:nvPr/>
        </p:nvSpPr>
        <p:spPr>
          <a:xfrm>
            <a:off x="251520" y="1856527"/>
            <a:ext cx="1656184" cy="523220"/>
          </a:xfrm>
          <a:prstGeom prst="rect">
            <a:avLst/>
          </a:prstGeom>
          <a:noFill/>
        </p:spPr>
        <p:txBody>
          <a:bodyPr wrap="square" rtlCol="0">
            <a:spAutoFit/>
          </a:bodyPr>
          <a:lstStyle/>
          <a:p>
            <a:r>
              <a:rPr lang="zh-CN" altLang="en-US" sz="2800" dirty="0">
                <a:solidFill>
                  <a:srgbClr val="02058C"/>
                </a:solidFill>
                <a:latin typeface="仿宋" panose="02010609060101010101" pitchFamily="49" charset="-122"/>
                <a:ea typeface="仿宋" panose="02010609060101010101" pitchFamily="49" charset="-122"/>
              </a:rPr>
              <a:t>中值定理</a:t>
            </a:r>
          </a:p>
        </p:txBody>
      </p:sp>
      <p:pic>
        <p:nvPicPr>
          <p:cNvPr id="8" name="Picture 89" descr="D:\数学家\LAGRANGE.BMP">
            <a:hlinkClick r:id="" action="ppaction://noaction"/>
            <a:extLst>
              <a:ext uri="{FF2B5EF4-FFF2-40B4-BE49-F238E27FC236}">
                <a16:creationId xmlns:a16="http://schemas.microsoft.com/office/drawing/2014/main" id="{3317F5BB-1485-4231-B546-F847152CA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400" y="4437112"/>
            <a:ext cx="1404704" cy="208076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5F43FA3-AD47-4F0D-BF64-910D1853F623}"/>
              </a:ext>
            </a:extLst>
          </p:cNvPr>
          <p:cNvSpPr txBox="1"/>
          <p:nvPr/>
        </p:nvSpPr>
        <p:spPr>
          <a:xfrm>
            <a:off x="327576" y="3498037"/>
            <a:ext cx="5913248" cy="523220"/>
          </a:xfrm>
          <a:prstGeom prst="rect">
            <a:avLst/>
          </a:prstGeom>
          <a:noFill/>
        </p:spPr>
        <p:txBody>
          <a:bodyPr wrap="square" rtlCol="0">
            <a:spAutoFit/>
          </a:bodyPr>
          <a:lstStyle/>
          <a:p>
            <a:r>
              <a:rPr lang="en-US" altLang="zh-CN" sz="2800" dirty="0">
                <a:solidFill>
                  <a:srgbClr val="02058C"/>
                </a:solidFill>
                <a:latin typeface="仿宋" panose="02010609060101010101" pitchFamily="49" charset="-122"/>
                <a:ea typeface="仿宋" panose="02010609060101010101" pitchFamily="49" charset="-122"/>
              </a:rPr>
              <a:t>Lagrange</a:t>
            </a:r>
            <a:r>
              <a:rPr lang="zh-CN" altLang="en-US" sz="2800" dirty="0">
                <a:solidFill>
                  <a:srgbClr val="02058C"/>
                </a:solidFill>
                <a:latin typeface="仿宋" panose="02010609060101010101" pitchFamily="49" charset="-122"/>
                <a:ea typeface="仿宋" panose="02010609060101010101" pitchFamily="49" charset="-122"/>
              </a:rPr>
              <a:t>中值定理</a:t>
            </a:r>
            <a:r>
              <a:rPr lang="en-US" altLang="zh-CN" sz="2800" dirty="0">
                <a:solidFill>
                  <a:srgbClr val="02058C"/>
                </a:solidFill>
                <a:latin typeface="仿宋" panose="02010609060101010101" pitchFamily="49" charset="-122"/>
                <a:ea typeface="仿宋" panose="02010609060101010101" pitchFamily="49" charset="-122"/>
              </a:rPr>
              <a:t>, </a:t>
            </a:r>
            <a:r>
              <a:rPr lang="zh-CN" altLang="en-US" sz="2800" dirty="0">
                <a:solidFill>
                  <a:srgbClr val="02058C"/>
                </a:solidFill>
                <a:latin typeface="仿宋" panose="02010609060101010101" pitchFamily="49" charset="-122"/>
                <a:ea typeface="仿宋" panose="02010609060101010101" pitchFamily="49" charset="-122"/>
              </a:rPr>
              <a:t>又称为均值定理</a:t>
            </a:r>
          </a:p>
        </p:txBody>
      </p:sp>
      <p:pic>
        <p:nvPicPr>
          <p:cNvPr id="11" name="图片 10">
            <a:extLst>
              <a:ext uri="{FF2B5EF4-FFF2-40B4-BE49-F238E27FC236}">
                <a16:creationId xmlns:a16="http://schemas.microsoft.com/office/drawing/2014/main" id="{5F894A10-6DA1-4741-8422-68F62F495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37" y="4168844"/>
            <a:ext cx="6610350" cy="2228850"/>
          </a:xfrm>
          <a:prstGeom prst="rect">
            <a:avLst/>
          </a:prstGeom>
        </p:spPr>
      </p:pic>
    </p:spTree>
    <p:extLst>
      <p:ext uri="{BB962C8B-B14F-4D97-AF65-F5344CB8AC3E}">
        <p14:creationId xmlns:p14="http://schemas.microsoft.com/office/powerpoint/2010/main" val="21322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D4B50-6849-4A87-A56A-2FC6C1A915C1}"/>
              </a:ext>
            </a:extLst>
          </p:cNvPr>
          <p:cNvSpPr>
            <a:spLocks noGrp="1"/>
          </p:cNvSpPr>
          <p:nvPr>
            <p:ph type="title"/>
          </p:nvPr>
        </p:nvSpPr>
        <p:spPr>
          <a:xfrm>
            <a:off x="1547664" y="1916832"/>
            <a:ext cx="6552728" cy="2160240"/>
          </a:xfrm>
        </p:spPr>
        <p:txBody>
          <a:bodyPr>
            <a:noAutofit/>
          </a:bodyPr>
          <a:lstStyle/>
          <a:p>
            <a:pPr>
              <a:lnSpc>
                <a:spcPct val="150000"/>
              </a:lnSpc>
            </a:pPr>
            <a:r>
              <a:rPr lang="en-US" altLang="zh-CN" sz="4400" dirty="0">
                <a:solidFill>
                  <a:srgbClr val="0000FF"/>
                </a:solidFill>
                <a:latin typeface="Times New Roman" panose="02020603050405020304" pitchFamily="18" charset="0"/>
                <a:cs typeface="Times New Roman" panose="02020603050405020304" pitchFamily="18" charset="0"/>
              </a:rPr>
              <a:t>what why how</a:t>
            </a:r>
            <a:br>
              <a:rPr lang="en-US" altLang="zh-CN" sz="4400" dirty="0">
                <a:solidFill>
                  <a:srgbClr val="0000FF"/>
                </a:solidFill>
                <a:latin typeface="Times New Roman" panose="02020603050405020304" pitchFamily="18" charset="0"/>
                <a:cs typeface="Times New Roman" panose="02020603050405020304" pitchFamily="18" charset="0"/>
              </a:rPr>
            </a:br>
            <a:r>
              <a:rPr lang="en-US" altLang="zh-CN" sz="4400" dirty="0">
                <a:solidFill>
                  <a:srgbClr val="090A0B"/>
                </a:solidFill>
                <a:latin typeface="Times New Roman" panose="02020603050405020304" pitchFamily="18" charset="0"/>
                <a:cs typeface="Times New Roman" panose="02020603050405020304" pitchFamily="18" charset="0"/>
              </a:rPr>
              <a:t>who when where </a:t>
            </a:r>
            <a:r>
              <a:rPr lang="en-US" altLang="zh-CN" sz="3200" dirty="0">
                <a:solidFill>
                  <a:srgbClr val="090A0B"/>
                </a:solidFill>
                <a:latin typeface="Times New Roman" panose="02020603050405020304" pitchFamily="18" charset="0"/>
                <a:cs typeface="Times New Roman" panose="02020603050405020304" pitchFamily="18" charset="0"/>
              </a:rPr>
              <a:t>(for research)</a:t>
            </a:r>
            <a:endParaRPr lang="zh-CN" altLang="en-US" sz="3200" dirty="0">
              <a:solidFill>
                <a:srgbClr val="090A0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3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960CA0-C9BB-455D-8210-4D0EBF9D4471}"/>
              </a:ext>
            </a:extLst>
          </p:cNvPr>
          <p:cNvSpPr>
            <a:spLocks noGrp="1"/>
          </p:cNvSpPr>
          <p:nvPr>
            <p:ph idx="4294967295"/>
          </p:nvPr>
        </p:nvSpPr>
        <p:spPr>
          <a:xfrm>
            <a:off x="30299" y="677447"/>
            <a:ext cx="7715250" cy="549275"/>
          </a:xfrm>
        </p:spPr>
        <p:txBody>
          <a:bodyPr>
            <a:normAutofit/>
          </a:bodyPr>
          <a:lstStyle/>
          <a:p>
            <a:pPr marL="0" indent="0">
              <a:buNone/>
            </a:pPr>
            <a:r>
              <a:rPr lang="zh-CN" altLang="en-US" sz="2400" dirty="0">
                <a:latin typeface="+mn-ea"/>
              </a:rPr>
              <a:t>（</a:t>
            </a:r>
            <a:r>
              <a:rPr lang="en-US" altLang="zh-CN" sz="2400" dirty="0">
                <a:latin typeface="+mn-ea"/>
              </a:rPr>
              <a:t>1</a:t>
            </a:r>
            <a:r>
              <a:rPr lang="zh-CN" altLang="en-US" sz="2400" dirty="0">
                <a:latin typeface="+mn-ea"/>
              </a:rPr>
              <a:t>）十进制整数与二进制之间的转换</a:t>
            </a:r>
            <a:endParaRPr lang="en-US" altLang="zh-CN" sz="2400" dirty="0">
              <a:latin typeface="+mn-ea"/>
            </a:endParaRPr>
          </a:p>
        </p:txBody>
      </p:sp>
      <p:sp>
        <p:nvSpPr>
          <p:cNvPr id="4" name="文本框 3">
            <a:extLst>
              <a:ext uri="{FF2B5EF4-FFF2-40B4-BE49-F238E27FC236}">
                <a16:creationId xmlns:a16="http://schemas.microsoft.com/office/drawing/2014/main" id="{9D3ECDC5-68B3-4210-B076-DBF254749015}"/>
              </a:ext>
            </a:extLst>
          </p:cNvPr>
          <p:cNvSpPr txBox="1"/>
          <p:nvPr/>
        </p:nvSpPr>
        <p:spPr>
          <a:xfrm>
            <a:off x="746878" y="1142445"/>
            <a:ext cx="4752528" cy="584775"/>
          </a:xfrm>
          <a:prstGeom prst="rect">
            <a:avLst/>
          </a:prstGeom>
          <a:noFill/>
        </p:spPr>
        <p:txBody>
          <a:bodyPr wrap="square" rtlCol="0">
            <a:spAutoFit/>
          </a:bodyPr>
          <a:lstStyle/>
          <a:p>
            <a:pPr algn="l"/>
            <a:r>
              <a:rPr lang="zh-CN" altLang="en-US" sz="3200" dirty="0">
                <a:solidFill>
                  <a:schemeClr val="bg2">
                    <a:lumMod val="10000"/>
                  </a:schemeClr>
                </a:solidFill>
                <a:latin typeface="仿宋" panose="02010609060101010101" pitchFamily="49" charset="-122"/>
                <a:ea typeface="仿宋" panose="02010609060101010101" pitchFamily="49" charset="-122"/>
              </a:rPr>
              <a:t>例：</a:t>
            </a:r>
            <a:r>
              <a:rPr lang="en-US" altLang="zh-CN" sz="3200" dirty="0">
                <a:solidFill>
                  <a:schemeClr val="bg2">
                    <a:lumMod val="10000"/>
                  </a:schemeClr>
                </a:solidFill>
                <a:latin typeface="仿宋" panose="02010609060101010101" pitchFamily="49" charset="-122"/>
                <a:ea typeface="仿宋" panose="02010609060101010101" pitchFamily="49" charset="-122"/>
              </a:rPr>
              <a:t>21</a:t>
            </a:r>
            <a:r>
              <a:rPr lang="zh-CN" altLang="en-US" sz="3200" dirty="0">
                <a:solidFill>
                  <a:schemeClr val="bg2">
                    <a:lumMod val="10000"/>
                  </a:schemeClr>
                </a:solidFill>
                <a:latin typeface="仿宋" panose="02010609060101010101" pitchFamily="49" charset="-122"/>
                <a:ea typeface="仿宋" panose="02010609060101010101" pitchFamily="49" charset="-122"/>
              </a:rPr>
              <a:t>；</a:t>
            </a:r>
            <a:r>
              <a:rPr lang="en-US" altLang="zh-CN" sz="3200" dirty="0">
                <a:solidFill>
                  <a:schemeClr val="bg2">
                    <a:lumMod val="10000"/>
                  </a:schemeClr>
                </a:solidFill>
                <a:latin typeface="仿宋" panose="02010609060101010101" pitchFamily="49" charset="-122"/>
                <a:ea typeface="仿宋" panose="02010609060101010101" pitchFamily="49" charset="-122"/>
              </a:rPr>
              <a:t>67</a:t>
            </a:r>
            <a:r>
              <a:rPr lang="zh-CN" altLang="en-US" sz="3200" dirty="0">
                <a:solidFill>
                  <a:schemeClr val="bg2">
                    <a:lumMod val="10000"/>
                  </a:schemeClr>
                </a:solidFill>
                <a:latin typeface="仿宋" panose="02010609060101010101" pitchFamily="49" charset="-122"/>
                <a:ea typeface="仿宋" panose="02010609060101010101" pitchFamily="49" charset="-122"/>
              </a:rPr>
              <a:t>；</a:t>
            </a:r>
            <a:r>
              <a:rPr lang="en-US" altLang="zh-CN" sz="3200" dirty="0">
                <a:solidFill>
                  <a:schemeClr val="bg2">
                    <a:lumMod val="10000"/>
                  </a:schemeClr>
                </a:solidFill>
                <a:latin typeface="仿宋" panose="02010609060101010101" pitchFamily="49" charset="-122"/>
                <a:ea typeface="仿宋" panose="02010609060101010101" pitchFamily="49" charset="-122"/>
              </a:rPr>
              <a:t>1563</a:t>
            </a:r>
            <a:endParaRPr lang="zh-CN" altLang="en-US" sz="3200" dirty="0">
              <a:solidFill>
                <a:schemeClr val="bg2">
                  <a:lumMod val="10000"/>
                </a:schemeClr>
              </a:solidFill>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7B077D6B-F33C-4AFB-AAB6-F5FA7E77C622}"/>
              </a:ext>
            </a:extLst>
          </p:cNvPr>
          <p:cNvSpPr txBox="1"/>
          <p:nvPr/>
        </p:nvSpPr>
        <p:spPr>
          <a:xfrm>
            <a:off x="179512" y="21513"/>
            <a:ext cx="4084733" cy="584775"/>
          </a:xfrm>
          <a:prstGeom prst="rect">
            <a:avLst/>
          </a:prstGeom>
          <a:noFill/>
        </p:spPr>
        <p:txBody>
          <a:bodyPr wrap="square" rtlCol="0">
            <a:spAutoFit/>
          </a:bodyPr>
          <a:lstStyle/>
          <a:p>
            <a:pPr algn="l"/>
            <a:r>
              <a:rPr lang="en-US" altLang="zh-CN" sz="3200" dirty="0">
                <a:solidFill>
                  <a:schemeClr val="bg2">
                    <a:lumMod val="10000"/>
                  </a:schemeClr>
                </a:solidFill>
                <a:latin typeface="仿宋" panose="02010609060101010101" pitchFamily="49" charset="-122"/>
                <a:ea typeface="仿宋" panose="02010609060101010101" pitchFamily="49" charset="-122"/>
              </a:rPr>
              <a:t>1.2. </a:t>
            </a:r>
            <a:r>
              <a:rPr lang="zh-CN" altLang="en-US" sz="3200" dirty="0">
                <a:solidFill>
                  <a:schemeClr val="bg2">
                    <a:lumMod val="10000"/>
                  </a:schemeClr>
                </a:solidFill>
                <a:latin typeface="仿宋" panose="02010609060101010101" pitchFamily="49" charset="-122"/>
                <a:ea typeface="仿宋" panose="02010609060101010101" pitchFamily="49" charset="-122"/>
              </a:rPr>
              <a:t>二进制回顾</a:t>
            </a:r>
            <a:endParaRPr lang="zh-CN" altLang="en-US" sz="3200" dirty="0">
              <a:latin typeface="仿宋" panose="02010609060101010101" pitchFamily="49" charset="-122"/>
              <a:ea typeface="仿宋" panose="02010609060101010101" pitchFamily="49" charset="-122"/>
            </a:endParaRPr>
          </a:p>
        </p:txBody>
      </p:sp>
      <p:sp>
        <p:nvSpPr>
          <p:cNvPr id="18" name="文本框 17">
            <a:extLst>
              <a:ext uri="{FF2B5EF4-FFF2-40B4-BE49-F238E27FC236}">
                <a16:creationId xmlns:a16="http://schemas.microsoft.com/office/drawing/2014/main" id="{3BD5F0E5-08AE-478C-8F3F-ED65E2338644}"/>
              </a:ext>
            </a:extLst>
          </p:cNvPr>
          <p:cNvSpPr txBox="1"/>
          <p:nvPr/>
        </p:nvSpPr>
        <p:spPr>
          <a:xfrm>
            <a:off x="746878" y="1758190"/>
            <a:ext cx="6177016" cy="523220"/>
          </a:xfrm>
          <a:prstGeom prst="rect">
            <a:avLst/>
          </a:prstGeom>
          <a:noFill/>
        </p:spPr>
        <p:txBody>
          <a:bodyPr wrap="square" rtlCol="0">
            <a:spAutoFit/>
          </a:bodyPr>
          <a:lstStyle/>
          <a:p>
            <a:r>
              <a:rPr lang="zh-CN" altLang="en-US" sz="2800" dirty="0">
                <a:solidFill>
                  <a:schemeClr val="bg2">
                    <a:lumMod val="10000"/>
                  </a:schemeClr>
                </a:solidFill>
                <a:latin typeface="Times New Roman" panose="02020603050405020304" pitchFamily="18" charset="0"/>
                <a:cs typeface="Times New Roman" panose="02020603050405020304" pitchFamily="18" charset="0"/>
              </a:rPr>
              <a:t>答案</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  10101</a:t>
            </a:r>
            <a:r>
              <a:rPr lang="zh-CN" altLang="en-US" sz="2800" dirty="0">
                <a:solidFill>
                  <a:schemeClr val="bg2">
                    <a:lumMod val="10000"/>
                  </a:schemeClr>
                </a:solidFill>
                <a:latin typeface="Times New Roman" panose="02020603050405020304" pitchFamily="18" charset="0"/>
                <a:cs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1000011</a:t>
            </a:r>
            <a:r>
              <a:rPr lang="zh-CN" altLang="en-US" sz="2800" dirty="0">
                <a:solidFill>
                  <a:schemeClr val="bg2">
                    <a:lumMod val="10000"/>
                  </a:schemeClr>
                </a:solidFill>
                <a:latin typeface="Times New Roman" panose="02020603050405020304" pitchFamily="18" charset="0"/>
                <a:cs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11000011011</a:t>
            </a: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12" name="标题 1">
            <a:extLst>
              <a:ext uri="{FF2B5EF4-FFF2-40B4-BE49-F238E27FC236}">
                <a16:creationId xmlns:a16="http://schemas.microsoft.com/office/drawing/2014/main" id="{17C72AFB-FA80-43AE-BE4B-E15B67A57977}"/>
              </a:ext>
            </a:extLst>
          </p:cNvPr>
          <p:cNvSpPr>
            <a:spLocks noGrp="1"/>
          </p:cNvSpPr>
          <p:nvPr>
            <p:ph type="title"/>
          </p:nvPr>
        </p:nvSpPr>
        <p:spPr>
          <a:xfrm>
            <a:off x="50019" y="2414327"/>
            <a:ext cx="7161648" cy="523220"/>
          </a:xfrm>
        </p:spPr>
        <p:txBody>
          <a:bodyPr>
            <a:normAutofit/>
          </a:bodyPr>
          <a:lstStyle/>
          <a:p>
            <a:pPr algn="l"/>
            <a:r>
              <a:rPr lang="zh-CN" altLang="en-US" sz="2400" dirty="0">
                <a:solidFill>
                  <a:schemeClr val="tx2">
                    <a:lumMod val="50000"/>
                  </a:schemeClr>
                </a:solidFill>
                <a:latin typeface="华文仿宋" panose="02010600040101010101" pitchFamily="2" charset="-122"/>
                <a:ea typeface="华文仿宋" panose="02010600040101010101" pitchFamily="2" charset="-122"/>
              </a:rPr>
              <a:t>（</a:t>
            </a:r>
            <a:r>
              <a:rPr lang="en-US" altLang="zh-CN" sz="2400" dirty="0">
                <a:solidFill>
                  <a:schemeClr val="tx2">
                    <a:lumMod val="50000"/>
                  </a:schemeClr>
                </a:solidFill>
                <a:latin typeface="华文仿宋" panose="02010600040101010101" pitchFamily="2" charset="-122"/>
                <a:ea typeface="华文仿宋" panose="02010600040101010101" pitchFamily="2" charset="-122"/>
              </a:rPr>
              <a:t>2</a:t>
            </a:r>
            <a:r>
              <a:rPr lang="zh-CN" altLang="en-US" sz="2400" dirty="0">
                <a:solidFill>
                  <a:schemeClr val="tx2">
                    <a:lumMod val="50000"/>
                  </a:schemeClr>
                </a:solidFill>
                <a:latin typeface="华文仿宋" panose="02010600040101010101" pitchFamily="2" charset="-122"/>
                <a:ea typeface="华文仿宋" panose="02010600040101010101" pitchFamily="2" charset="-122"/>
              </a:rPr>
              <a:t>）十进制分数与二进制之间的转换</a:t>
            </a:r>
          </a:p>
        </p:txBody>
      </p:sp>
      <p:sp>
        <p:nvSpPr>
          <p:cNvPr id="13" name="文本框 12">
            <a:extLst>
              <a:ext uri="{FF2B5EF4-FFF2-40B4-BE49-F238E27FC236}">
                <a16:creationId xmlns:a16="http://schemas.microsoft.com/office/drawing/2014/main" id="{65889B50-927D-4EED-A5CE-41CDD86DE386}"/>
              </a:ext>
            </a:extLst>
          </p:cNvPr>
          <p:cNvSpPr txBox="1"/>
          <p:nvPr/>
        </p:nvSpPr>
        <p:spPr>
          <a:xfrm>
            <a:off x="753774" y="2917232"/>
            <a:ext cx="1656184" cy="584775"/>
          </a:xfrm>
          <a:prstGeom prst="rect">
            <a:avLst/>
          </a:prstGeom>
          <a:noFill/>
        </p:spPr>
        <p:txBody>
          <a:bodyPr wrap="square" rtlCol="0">
            <a:spAutoFit/>
          </a:bodyPr>
          <a:lstStyle/>
          <a:p>
            <a:r>
              <a:rPr lang="zh-CN" altLang="en-US" sz="3200" dirty="0">
                <a:solidFill>
                  <a:schemeClr val="bg2">
                    <a:lumMod val="10000"/>
                  </a:schemeClr>
                </a:solidFill>
                <a:latin typeface="华文仿宋" panose="02010600040101010101" pitchFamily="2" charset="-122"/>
                <a:ea typeface="华文仿宋" panose="02010600040101010101" pitchFamily="2" charset="-122"/>
              </a:rPr>
              <a:t>例： </a:t>
            </a:r>
            <a:r>
              <a:rPr lang="en-US" altLang="zh-CN" sz="3200" dirty="0">
                <a:solidFill>
                  <a:schemeClr val="bg2">
                    <a:lumMod val="10000"/>
                  </a:schemeClr>
                </a:solidFill>
                <a:latin typeface="华文仿宋" panose="02010600040101010101" pitchFamily="2" charset="-122"/>
                <a:ea typeface="华文仿宋" panose="02010600040101010101" pitchFamily="2" charset="-122"/>
              </a:rPr>
              <a:t>0.7</a:t>
            </a:r>
            <a:endParaRPr lang="zh-CN" altLang="en-US" sz="3200" dirty="0">
              <a:solidFill>
                <a:schemeClr val="bg2">
                  <a:lumMod val="10000"/>
                </a:schemeClr>
              </a:solidFill>
              <a:latin typeface="华文仿宋" panose="02010600040101010101" pitchFamily="2" charset="-122"/>
              <a:ea typeface="华文仿宋" panose="02010600040101010101" pitchFamily="2" charset="-122"/>
            </a:endParaRPr>
          </a:p>
        </p:txBody>
      </p:sp>
      <p:sp>
        <p:nvSpPr>
          <p:cNvPr id="14" name="文本框 13">
            <a:extLst>
              <a:ext uri="{FF2B5EF4-FFF2-40B4-BE49-F238E27FC236}">
                <a16:creationId xmlns:a16="http://schemas.microsoft.com/office/drawing/2014/main" id="{DBCA4517-39AF-4413-86AA-D392A274830B}"/>
              </a:ext>
            </a:extLst>
          </p:cNvPr>
          <p:cNvSpPr txBox="1"/>
          <p:nvPr/>
        </p:nvSpPr>
        <p:spPr>
          <a:xfrm>
            <a:off x="2896093" y="2933923"/>
            <a:ext cx="1368152" cy="523220"/>
          </a:xfrm>
          <a:prstGeom prst="rect">
            <a:avLst/>
          </a:prstGeom>
          <a:noFill/>
        </p:spPr>
        <p:txBody>
          <a:bodyPr wrap="square" rtlCol="0">
            <a:spAutoFit/>
          </a:bodyPr>
          <a:lstStyle/>
          <a:p>
            <a:r>
              <a:rPr lang="zh-CN" altLang="en-US" sz="2800" dirty="0">
                <a:solidFill>
                  <a:schemeClr val="bg2">
                    <a:lumMod val="10000"/>
                  </a:schemeClr>
                </a:solidFill>
              </a:rPr>
              <a:t>答案： </a:t>
            </a:r>
          </a:p>
        </p:txBody>
      </p:sp>
      <p:pic>
        <p:nvPicPr>
          <p:cNvPr id="16" name="图片 15">
            <a:extLst>
              <a:ext uri="{FF2B5EF4-FFF2-40B4-BE49-F238E27FC236}">
                <a16:creationId xmlns:a16="http://schemas.microsoft.com/office/drawing/2014/main" id="{1AC2A6F6-DB5C-4C4D-8F19-C049EA457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840" y="2972268"/>
            <a:ext cx="1433593" cy="446529"/>
          </a:xfrm>
          <a:prstGeom prst="rect">
            <a:avLst/>
          </a:prstGeom>
        </p:spPr>
      </p:pic>
      <p:sp>
        <p:nvSpPr>
          <p:cNvPr id="17" name="文本框 16">
            <a:extLst>
              <a:ext uri="{FF2B5EF4-FFF2-40B4-BE49-F238E27FC236}">
                <a16:creationId xmlns:a16="http://schemas.microsoft.com/office/drawing/2014/main" id="{AF555939-78B4-4417-9294-8A9169ED800B}"/>
              </a:ext>
            </a:extLst>
          </p:cNvPr>
          <p:cNvSpPr txBox="1"/>
          <p:nvPr/>
        </p:nvSpPr>
        <p:spPr>
          <a:xfrm>
            <a:off x="680" y="3715129"/>
            <a:ext cx="4178363" cy="523220"/>
          </a:xfrm>
          <a:prstGeom prst="rect">
            <a:avLst/>
          </a:prstGeom>
          <a:noFill/>
        </p:spPr>
        <p:txBody>
          <a:bodyPr wrap="square" rtlCol="0">
            <a:spAutoFit/>
          </a:bodyPr>
          <a:lstStyle/>
          <a:p>
            <a:pPr algn="l"/>
            <a:r>
              <a:rPr lang="zh-CN" altLang="en-US" sz="2800" b="0" dirty="0">
                <a:solidFill>
                  <a:schemeClr val="tx2">
                    <a:lumMod val="50000"/>
                  </a:schemeClr>
                </a:solidFill>
                <a:latin typeface="华文仿宋" panose="02010600040101010101" pitchFamily="2" charset="-122"/>
                <a:ea typeface="华文仿宋" panose="02010600040101010101" pitchFamily="2" charset="-122"/>
              </a:rPr>
              <a:t>（</a:t>
            </a:r>
            <a:r>
              <a:rPr lang="en-US" altLang="zh-CN" sz="2800" b="0" dirty="0">
                <a:solidFill>
                  <a:schemeClr val="tx2">
                    <a:lumMod val="50000"/>
                  </a:schemeClr>
                </a:solidFill>
                <a:latin typeface="华文仿宋" panose="02010600040101010101" pitchFamily="2" charset="-122"/>
                <a:ea typeface="华文仿宋" panose="02010600040101010101" pitchFamily="2" charset="-122"/>
              </a:rPr>
              <a:t>3</a:t>
            </a:r>
            <a:r>
              <a:rPr lang="zh-CN" altLang="en-US" sz="2800" b="0" dirty="0">
                <a:solidFill>
                  <a:schemeClr val="tx2">
                    <a:lumMod val="50000"/>
                  </a:schemeClr>
                </a:solidFill>
                <a:latin typeface="华文仿宋" panose="02010600040101010101" pitchFamily="2" charset="-122"/>
                <a:ea typeface="华文仿宋" panose="02010600040101010101" pitchFamily="2" charset="-122"/>
              </a:rPr>
              <a:t>）科学计数法</a:t>
            </a:r>
          </a:p>
        </p:txBody>
      </p:sp>
      <p:sp>
        <p:nvSpPr>
          <p:cNvPr id="19" name="文本框 18">
            <a:extLst>
              <a:ext uri="{FF2B5EF4-FFF2-40B4-BE49-F238E27FC236}">
                <a16:creationId xmlns:a16="http://schemas.microsoft.com/office/drawing/2014/main" id="{6BED0BAA-C68A-4CA3-8F3E-2CC04ED77FF9}"/>
              </a:ext>
            </a:extLst>
          </p:cNvPr>
          <p:cNvSpPr txBox="1"/>
          <p:nvPr/>
        </p:nvSpPr>
        <p:spPr>
          <a:xfrm>
            <a:off x="925645" y="4292772"/>
            <a:ext cx="7704856" cy="825750"/>
          </a:xfrm>
          <a:prstGeom prst="rect">
            <a:avLst/>
          </a:prstGeom>
          <a:noFill/>
        </p:spPr>
        <p:txBody>
          <a:bodyPr wrap="square" rtlCol="0">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将十进制小数点移位并乘以</a:t>
            </a:r>
            <a:r>
              <a:rPr lang="en-US" altLang="zh-CN" sz="2400" dirty="0">
                <a:solidFill>
                  <a:schemeClr val="tx1">
                    <a:lumMod val="95000"/>
                    <a:lumOff val="5000"/>
                  </a:schemeClr>
                </a:solidFill>
                <a:latin typeface="华文仿宋" panose="02010600040101010101" pitchFamily="2" charset="-122"/>
                <a:ea typeface="华文仿宋" panose="02010600040101010101" pitchFamily="2" charset="-122"/>
              </a:rPr>
              <a:t>10</a:t>
            </a:r>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的幂，是表示实数的标准方法之一，通常称之为科学计数法。 例如：</a:t>
            </a:r>
          </a:p>
        </p:txBody>
      </p:sp>
      <p:pic>
        <p:nvPicPr>
          <p:cNvPr id="20" name="图片 19">
            <a:extLst>
              <a:ext uri="{FF2B5EF4-FFF2-40B4-BE49-F238E27FC236}">
                <a16:creationId xmlns:a16="http://schemas.microsoft.com/office/drawing/2014/main" id="{896E3C49-C440-4EBF-B761-F8DAA33BC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6093" y="5203385"/>
            <a:ext cx="4012547" cy="1364972"/>
          </a:xfrm>
          <a:prstGeom prst="rect">
            <a:avLst/>
          </a:prstGeom>
        </p:spPr>
      </p:pic>
    </p:spTree>
    <p:extLst>
      <p:ext uri="{BB962C8B-B14F-4D97-AF65-F5344CB8AC3E}">
        <p14:creationId xmlns:p14="http://schemas.microsoft.com/office/powerpoint/2010/main" val="28337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8"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55C4C2C-DEDD-4189-A5A9-CB5058C19CA2}"/>
              </a:ext>
            </a:extLst>
          </p:cNvPr>
          <p:cNvSpPr txBox="1"/>
          <p:nvPr/>
        </p:nvSpPr>
        <p:spPr>
          <a:xfrm>
            <a:off x="230888" y="908720"/>
            <a:ext cx="1604808" cy="584775"/>
          </a:xfrm>
          <a:prstGeom prst="rect">
            <a:avLst/>
          </a:prstGeom>
          <a:noFill/>
        </p:spPr>
        <p:txBody>
          <a:bodyPr wrap="square" rtlCol="0">
            <a:spAutoFit/>
          </a:bodyPr>
          <a:lstStyle/>
          <a:p>
            <a:r>
              <a:rPr lang="zh-CN" altLang="en-US" sz="3200" dirty="0">
                <a:solidFill>
                  <a:schemeClr val="tx1"/>
                </a:solidFill>
              </a:rPr>
              <a:t>例</a:t>
            </a:r>
            <a:r>
              <a:rPr lang="en-US" altLang="zh-CN" sz="3200" dirty="0">
                <a:solidFill>
                  <a:schemeClr val="tx1"/>
                </a:solidFill>
              </a:rPr>
              <a:t>1.1</a:t>
            </a:r>
            <a:r>
              <a:rPr lang="zh-CN" altLang="en-US" sz="3200" dirty="0">
                <a:solidFill>
                  <a:schemeClr val="tx1"/>
                </a:solidFill>
              </a:rPr>
              <a:t>：</a:t>
            </a:r>
          </a:p>
        </p:txBody>
      </p:sp>
      <p:pic>
        <p:nvPicPr>
          <p:cNvPr id="9" name="图片 8">
            <a:extLst>
              <a:ext uri="{FF2B5EF4-FFF2-40B4-BE49-F238E27FC236}">
                <a16:creationId xmlns:a16="http://schemas.microsoft.com/office/drawing/2014/main" id="{01B52ADD-CD5F-499C-BEBB-53CA89549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888048"/>
            <a:ext cx="3825304" cy="819708"/>
          </a:xfrm>
          <a:prstGeom prst="rect">
            <a:avLst/>
          </a:prstGeom>
        </p:spPr>
      </p:pic>
      <p:pic>
        <p:nvPicPr>
          <p:cNvPr id="11" name="图片 10">
            <a:extLst>
              <a:ext uri="{FF2B5EF4-FFF2-40B4-BE49-F238E27FC236}">
                <a16:creationId xmlns:a16="http://schemas.microsoft.com/office/drawing/2014/main" id="{63436326-990A-4268-9FE5-FCF09EDA8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1844824"/>
            <a:ext cx="4464496" cy="4464496"/>
          </a:xfrm>
          <a:prstGeom prst="rect">
            <a:avLst/>
          </a:prstGeom>
        </p:spPr>
      </p:pic>
      <p:sp>
        <p:nvSpPr>
          <p:cNvPr id="15" name="文本框 14">
            <a:extLst>
              <a:ext uri="{FF2B5EF4-FFF2-40B4-BE49-F238E27FC236}">
                <a16:creationId xmlns:a16="http://schemas.microsoft.com/office/drawing/2014/main" id="{7B077D6B-F33C-4AFB-AAB6-F5FA7E77C622}"/>
              </a:ext>
            </a:extLst>
          </p:cNvPr>
          <p:cNvSpPr txBox="1"/>
          <p:nvPr/>
        </p:nvSpPr>
        <p:spPr>
          <a:xfrm>
            <a:off x="271243" y="94185"/>
            <a:ext cx="4084733" cy="584775"/>
          </a:xfrm>
          <a:prstGeom prst="rect">
            <a:avLst/>
          </a:prstGeom>
          <a:noFill/>
        </p:spPr>
        <p:txBody>
          <a:bodyPr wrap="square" rtlCol="0">
            <a:spAutoFit/>
          </a:bodyPr>
          <a:lstStyle/>
          <a:p>
            <a:pPr algn="l"/>
            <a:r>
              <a:rPr lang="en-US" altLang="zh-CN" sz="3200" dirty="0">
                <a:solidFill>
                  <a:schemeClr val="tx1"/>
                </a:solidFill>
                <a:latin typeface="华文仿宋" panose="02010600040101010101" pitchFamily="2" charset="-122"/>
                <a:ea typeface="华文仿宋" panose="02010600040101010101" pitchFamily="2" charset="-122"/>
              </a:rPr>
              <a:t>1.3.</a:t>
            </a:r>
            <a:r>
              <a:rPr lang="zh-CN" altLang="en-US" sz="3200" dirty="0">
                <a:solidFill>
                  <a:schemeClr val="tx1"/>
                </a:solidFill>
                <a:latin typeface="华文仿宋" panose="02010600040101010101" pitchFamily="2" charset="-122"/>
                <a:ea typeface="华文仿宋" panose="02010600040101010101" pitchFamily="2" charset="-122"/>
              </a:rPr>
              <a:t> 误差分析</a:t>
            </a:r>
            <a:r>
              <a:rPr lang="en-US" altLang="zh-CN" sz="3200" dirty="0">
                <a:solidFill>
                  <a:schemeClr val="tx1"/>
                </a:solidFill>
                <a:latin typeface="华文仿宋" panose="02010600040101010101" pitchFamily="2" charset="-122"/>
                <a:ea typeface="华文仿宋" panose="02010600040101010101" pitchFamily="2" charset="-122"/>
              </a:rPr>
              <a:t> </a:t>
            </a:r>
            <a:endParaRPr lang="zh-CN" altLang="en-US" sz="3200" dirty="0">
              <a:solidFill>
                <a:schemeClr val="tx1"/>
              </a:solidFill>
              <a:latin typeface="仿宋" panose="02010609060101010101" pitchFamily="49" charset="-122"/>
              <a:ea typeface="仿宋" panose="02010609060101010101" pitchFamily="49" charset="-122"/>
            </a:endParaRPr>
          </a:p>
        </p:txBody>
      </p:sp>
      <p:pic>
        <p:nvPicPr>
          <p:cNvPr id="10" name="Picture 1027" descr="AMCONFUS">
            <a:extLst>
              <a:ext uri="{FF2B5EF4-FFF2-40B4-BE49-F238E27FC236}">
                <a16:creationId xmlns:a16="http://schemas.microsoft.com/office/drawing/2014/main" id="{9EF604DA-7194-42E9-858F-5B9D1E4C6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573016"/>
            <a:ext cx="1584176" cy="213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D48C1-AC2F-4BEE-AF85-B615B3A8F0AB}"/>
              </a:ext>
            </a:extLst>
          </p:cNvPr>
          <p:cNvSpPr>
            <a:spLocks noGrp="1"/>
          </p:cNvSpPr>
          <p:nvPr>
            <p:ph type="title"/>
          </p:nvPr>
        </p:nvSpPr>
        <p:spPr>
          <a:xfrm>
            <a:off x="323528" y="260648"/>
            <a:ext cx="3007246" cy="504056"/>
          </a:xfrm>
        </p:spPr>
        <p:txBody>
          <a:bodyPr>
            <a:noAutofit/>
          </a:bodyPr>
          <a:lstStyle/>
          <a:p>
            <a:r>
              <a:rPr lang="en-US" altLang="zh-CN" sz="3200" b="1" dirty="0">
                <a:latin typeface="华文仿宋" panose="02010600040101010101" pitchFamily="2" charset="-122"/>
                <a:ea typeface="华文仿宋" panose="02010600040101010101" pitchFamily="2" charset="-122"/>
              </a:rPr>
              <a:t>1.3.</a:t>
            </a:r>
            <a:r>
              <a:rPr lang="zh-CN" altLang="en-US" sz="3200" b="1" dirty="0">
                <a:latin typeface="华文仿宋" panose="02010600040101010101" pitchFamily="2" charset="-122"/>
                <a:ea typeface="华文仿宋" panose="02010600040101010101" pitchFamily="2" charset="-122"/>
              </a:rPr>
              <a:t> 误差分析</a:t>
            </a:r>
            <a:r>
              <a:rPr lang="en-US" altLang="zh-CN" sz="3200" b="1" dirty="0">
                <a:latin typeface="华文仿宋" panose="02010600040101010101" pitchFamily="2" charset="-122"/>
                <a:ea typeface="华文仿宋" panose="02010600040101010101" pitchFamily="2" charset="-122"/>
              </a:rPr>
              <a:t> </a:t>
            </a:r>
            <a:endParaRPr lang="zh-CN" altLang="en-US" sz="3200" b="1" dirty="0">
              <a:latin typeface="华文仿宋" panose="02010600040101010101" pitchFamily="2" charset="-122"/>
              <a:ea typeface="华文仿宋" panose="02010600040101010101" pitchFamily="2" charset="-122"/>
            </a:endParaRPr>
          </a:p>
        </p:txBody>
      </p:sp>
      <p:sp>
        <p:nvSpPr>
          <p:cNvPr id="3" name="Text Box 13">
            <a:extLst>
              <a:ext uri="{FF2B5EF4-FFF2-40B4-BE49-F238E27FC236}">
                <a16:creationId xmlns:a16="http://schemas.microsoft.com/office/drawing/2014/main" id="{18D54B31-6D66-452D-AEA1-9BDBEA427850}"/>
              </a:ext>
            </a:extLst>
          </p:cNvPr>
          <p:cNvSpPr txBox="1">
            <a:spLocks noChangeArrowheads="1"/>
          </p:cNvSpPr>
          <p:nvPr/>
        </p:nvSpPr>
        <p:spPr bwMode="auto">
          <a:xfrm>
            <a:off x="179512" y="908720"/>
            <a:ext cx="6934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1</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误差的来源与分类  </a:t>
            </a:r>
          </a:p>
        </p:txBody>
      </p:sp>
      <p:sp>
        <p:nvSpPr>
          <p:cNvPr id="4" name="Text Box 6">
            <a:extLst>
              <a:ext uri="{FF2B5EF4-FFF2-40B4-BE49-F238E27FC236}">
                <a16:creationId xmlns:a16="http://schemas.microsoft.com/office/drawing/2014/main" id="{3C450B21-1540-4937-9AB5-EF27476EA2C5}"/>
              </a:ext>
            </a:extLst>
          </p:cNvPr>
          <p:cNvSpPr txBox="1">
            <a:spLocks noChangeArrowheads="1"/>
          </p:cNvSpPr>
          <p:nvPr/>
        </p:nvSpPr>
        <p:spPr bwMode="auto">
          <a:xfrm>
            <a:off x="512201" y="1668304"/>
            <a:ext cx="7455877" cy="79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20000"/>
              </a:spcBef>
              <a:buClr>
                <a:schemeClr val="tx1"/>
              </a:buClr>
              <a:buFont typeface="Wingdings" panose="05000000000000000000" pitchFamily="2" charset="2"/>
              <a:buChar char="Ø"/>
            </a:pPr>
            <a:r>
              <a:rPr lang="en-US" altLang="zh-CN" dirty="0">
                <a:solidFill>
                  <a:schemeClr val="tx1">
                    <a:lumMod val="95000"/>
                    <a:lumOff val="5000"/>
                  </a:schemeClr>
                </a:solidFill>
                <a:ea typeface="楷体_GB2312" pitchFamily="49" charset="-122"/>
              </a:rPr>
              <a:t> </a:t>
            </a:r>
            <a:r>
              <a:rPr lang="zh-CN" altLang="en-US" sz="2000" dirty="0">
                <a:solidFill>
                  <a:schemeClr val="tx1">
                    <a:lumMod val="95000"/>
                    <a:lumOff val="5000"/>
                  </a:schemeClr>
                </a:solidFill>
                <a:ea typeface="楷体_GB2312" pitchFamily="49" charset="-122"/>
              </a:rPr>
              <a:t>模型误差  </a:t>
            </a:r>
            <a:r>
              <a:rPr lang="en-US" altLang="zh-CN" sz="2000" dirty="0">
                <a:solidFill>
                  <a:srgbClr val="008000"/>
                </a:solidFill>
                <a:ea typeface="楷体_GB2312" pitchFamily="49" charset="-122"/>
              </a:rPr>
              <a:t>/* Modeling Error */</a:t>
            </a:r>
          </a:p>
          <a:p>
            <a:pPr algn="l">
              <a:lnSpc>
                <a:spcPct val="100000"/>
              </a:lnSpc>
              <a:spcBef>
                <a:spcPct val="20000"/>
              </a:spcBef>
              <a:buFont typeface="Wingdings" panose="05000000000000000000" pitchFamily="2" charset="2"/>
              <a:buNone/>
            </a:pPr>
            <a:r>
              <a:rPr lang="en-US" altLang="zh-CN" sz="2000" dirty="0">
                <a:solidFill>
                  <a:srgbClr val="008000"/>
                </a:solidFill>
                <a:ea typeface="楷体_GB2312" pitchFamily="49" charset="-122"/>
              </a:rPr>
              <a:t>      </a:t>
            </a: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从实际问题中抽象出数学模型时产生的误差              </a:t>
            </a:r>
          </a:p>
        </p:txBody>
      </p:sp>
      <p:sp>
        <p:nvSpPr>
          <p:cNvPr id="5" name="Text Box 7">
            <a:extLst>
              <a:ext uri="{FF2B5EF4-FFF2-40B4-BE49-F238E27FC236}">
                <a16:creationId xmlns:a16="http://schemas.microsoft.com/office/drawing/2014/main" id="{E2A68611-FD38-4CD0-87F5-767A7C5F18CC}"/>
              </a:ext>
            </a:extLst>
          </p:cNvPr>
          <p:cNvSpPr txBox="1">
            <a:spLocks noChangeArrowheads="1"/>
          </p:cNvSpPr>
          <p:nvPr/>
        </p:nvSpPr>
        <p:spPr bwMode="auto">
          <a:xfrm>
            <a:off x="517281" y="2704877"/>
            <a:ext cx="8109438" cy="77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en-US" altLang="zh-CN" dirty="0">
                <a:solidFill>
                  <a:schemeClr val="bg2"/>
                </a:solidFill>
                <a:ea typeface="楷体_GB2312" pitchFamily="49" charset="-122"/>
              </a:rPr>
              <a:t> </a:t>
            </a:r>
            <a:r>
              <a:rPr lang="zh-CN" altLang="en-US" sz="2000" dirty="0">
                <a:solidFill>
                  <a:schemeClr val="tx1">
                    <a:lumMod val="95000"/>
                    <a:lumOff val="5000"/>
                  </a:schemeClr>
                </a:solidFill>
                <a:ea typeface="楷体_GB2312" pitchFamily="49" charset="-122"/>
              </a:rPr>
              <a:t>观测误差 </a:t>
            </a:r>
            <a:r>
              <a:rPr lang="zh-CN" altLang="en-US" sz="2000" dirty="0">
                <a:solidFill>
                  <a:schemeClr val="hlink"/>
                </a:solidFill>
                <a:ea typeface="楷体_GB2312" pitchFamily="49" charset="-122"/>
              </a:rPr>
              <a:t> </a:t>
            </a:r>
            <a:r>
              <a:rPr lang="en-US" altLang="zh-CN" sz="2000" dirty="0">
                <a:solidFill>
                  <a:srgbClr val="008000"/>
                </a:solidFill>
                <a:ea typeface="楷体_GB2312" pitchFamily="49" charset="-122"/>
              </a:rPr>
              <a:t>/* Measurement Error */ </a:t>
            </a:r>
          </a:p>
          <a:p>
            <a:pPr algn="l">
              <a:lnSpc>
                <a:spcPct val="100000"/>
              </a:lnSpc>
              <a:spcBef>
                <a:spcPct val="20000"/>
              </a:spcBef>
              <a:buClr>
                <a:schemeClr val="tx1"/>
              </a:buClr>
              <a:buFont typeface="Wingdings" panose="05000000000000000000" pitchFamily="2" charset="2"/>
              <a:buNone/>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通过测量得到模型中参数的值导致输入数据的误差             </a:t>
            </a:r>
          </a:p>
        </p:txBody>
      </p:sp>
      <p:sp>
        <p:nvSpPr>
          <p:cNvPr id="6" name="Text Box 9">
            <a:extLst>
              <a:ext uri="{FF2B5EF4-FFF2-40B4-BE49-F238E27FC236}">
                <a16:creationId xmlns:a16="http://schemas.microsoft.com/office/drawing/2014/main" id="{21ED8CCF-CC4C-4909-B92A-E4EC7AA6E012}"/>
              </a:ext>
            </a:extLst>
          </p:cNvPr>
          <p:cNvSpPr txBox="1">
            <a:spLocks noChangeArrowheads="1"/>
          </p:cNvSpPr>
          <p:nvPr/>
        </p:nvSpPr>
        <p:spPr bwMode="auto">
          <a:xfrm>
            <a:off x="512201" y="3887974"/>
            <a:ext cx="8308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舍入误差  </a:t>
            </a:r>
            <a:r>
              <a:rPr lang="en-US" altLang="zh-CN" sz="2000" dirty="0">
                <a:solidFill>
                  <a:srgbClr val="008000"/>
                </a:solidFill>
                <a:ea typeface="楷体_GB2312" pitchFamily="49" charset="-122"/>
              </a:rPr>
              <a:t>/* Roundoff  Error */</a:t>
            </a:r>
          </a:p>
          <a:p>
            <a:pPr algn="l">
              <a:lnSpc>
                <a:spcPct val="100000"/>
              </a:lnSpc>
              <a:spcBef>
                <a:spcPct val="20000"/>
              </a:spcBef>
              <a:buFont typeface="Wingdings" panose="05000000000000000000" pitchFamily="2" charset="2"/>
              <a:buNone/>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由于计算机字长有限而在数值运算的每一步所产生的误差</a:t>
            </a:r>
          </a:p>
        </p:txBody>
      </p:sp>
      <p:sp>
        <p:nvSpPr>
          <p:cNvPr id="7" name="Text Box 8">
            <a:extLst>
              <a:ext uri="{FF2B5EF4-FFF2-40B4-BE49-F238E27FC236}">
                <a16:creationId xmlns:a16="http://schemas.microsoft.com/office/drawing/2014/main" id="{ED655F2A-288D-4E3E-BFB4-B2EFFD18C89C}"/>
              </a:ext>
            </a:extLst>
          </p:cNvPr>
          <p:cNvSpPr txBox="1">
            <a:spLocks noChangeArrowheads="1"/>
          </p:cNvSpPr>
          <p:nvPr/>
        </p:nvSpPr>
        <p:spPr bwMode="auto">
          <a:xfrm>
            <a:off x="512201" y="5062157"/>
            <a:ext cx="74558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zh-CN" altLang="en-US" sz="2000" dirty="0">
                <a:solidFill>
                  <a:srgbClr val="0000FF"/>
                </a:solidFill>
                <a:ea typeface="楷体_GB2312" pitchFamily="49" charset="-122"/>
              </a:rPr>
              <a:t>方法误差 </a:t>
            </a:r>
            <a:r>
              <a:rPr lang="en-US" altLang="zh-CN" sz="2000" dirty="0">
                <a:solidFill>
                  <a:srgbClr val="0000FF"/>
                </a:solidFill>
                <a:ea typeface="楷体_GB2312" pitchFamily="49" charset="-122"/>
              </a:rPr>
              <a:t>(</a:t>
            </a:r>
            <a:r>
              <a:rPr lang="zh-CN" altLang="en-US" sz="2000" dirty="0">
                <a:solidFill>
                  <a:srgbClr val="0000FF"/>
                </a:solidFill>
                <a:ea typeface="楷体_GB2312" pitchFamily="49" charset="-122"/>
              </a:rPr>
              <a:t>截断误差 </a:t>
            </a:r>
            <a:r>
              <a:rPr lang="en-US" altLang="zh-CN" sz="2000" dirty="0">
                <a:solidFill>
                  <a:srgbClr val="0000FF"/>
                </a:solidFill>
                <a:ea typeface="楷体_GB2312" pitchFamily="49" charset="-122"/>
              </a:rPr>
              <a:t>/* Truncation Error */ )</a:t>
            </a:r>
          </a:p>
          <a:p>
            <a:pPr algn="l">
              <a:lnSpc>
                <a:spcPct val="100000"/>
              </a:lnSpc>
              <a:spcBef>
                <a:spcPct val="20000"/>
              </a:spcBef>
              <a:buFont typeface="Wingdings" panose="05000000000000000000" pitchFamily="2" charset="2"/>
              <a:buNone/>
            </a:pP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近似求解时产生的误差</a:t>
            </a:r>
          </a:p>
        </p:txBody>
      </p:sp>
    </p:spTree>
    <p:extLst>
      <p:ext uri="{BB962C8B-B14F-4D97-AF65-F5344CB8AC3E}">
        <p14:creationId xmlns:p14="http://schemas.microsoft.com/office/powerpoint/2010/main" val="40917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utoUpdateAnimBg="0"/>
      <p:bldP spid="5" grpId="0" autoUpdateAnimBg="0"/>
      <p:bldP spid="6" grpId="0" autoUpdateAnimBg="0"/>
      <p:bldP spid="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标题 21505">
            <a:extLst>
              <a:ext uri="{FF2B5EF4-FFF2-40B4-BE49-F238E27FC236}">
                <a16:creationId xmlns:a16="http://schemas.microsoft.com/office/drawing/2014/main" id="{C36A6436-E00E-4CAA-9B83-910D23F14947}"/>
              </a:ext>
            </a:extLst>
          </p:cNvPr>
          <p:cNvSpPr>
            <a:spLocks noGrp="1" noChangeArrowheads="1"/>
          </p:cNvSpPr>
          <p:nvPr>
            <p:ph type="ctrTitle"/>
          </p:nvPr>
        </p:nvSpPr>
        <p:spPr>
          <a:xfrm>
            <a:off x="-108520" y="188640"/>
            <a:ext cx="5076056" cy="404664"/>
          </a:xfrm>
        </p:spPr>
        <p:txBody>
          <a:bodyPr anchor="ctr">
            <a:normAutofit fontScale="90000"/>
          </a:bodyPr>
          <a:lstStyle/>
          <a:p>
            <a:pPr algn="l"/>
            <a:r>
              <a:rPr lang="zh-CN" altLang="en-US" sz="3200" b="1" dirty="0">
                <a:solidFill>
                  <a:schemeClr val="tx1">
                    <a:lumMod val="95000"/>
                    <a:lumOff val="5000"/>
                  </a:schemeClr>
                </a:solidFill>
                <a:latin typeface="+mn-ea"/>
                <a:ea typeface="+mn-ea"/>
              </a:rPr>
              <a:t>（</a:t>
            </a:r>
            <a:r>
              <a:rPr lang="en-US" altLang="zh-CN" sz="3200" b="1" dirty="0">
                <a:solidFill>
                  <a:schemeClr val="tx1">
                    <a:lumMod val="95000"/>
                    <a:lumOff val="5000"/>
                  </a:schemeClr>
                </a:solidFill>
                <a:latin typeface="+mn-ea"/>
                <a:ea typeface="+mn-ea"/>
              </a:rPr>
              <a:t>2</a:t>
            </a:r>
            <a:r>
              <a:rPr lang="zh-CN" altLang="en-US" sz="3200" b="1" dirty="0">
                <a:solidFill>
                  <a:schemeClr val="tx1">
                    <a:lumMod val="95000"/>
                    <a:lumOff val="5000"/>
                  </a:schemeClr>
                </a:solidFill>
                <a:latin typeface="+mn-ea"/>
                <a:ea typeface="+mn-ea"/>
              </a:rPr>
              <a:t>）绝对误差和相对误差</a:t>
            </a:r>
          </a:p>
        </p:txBody>
      </p:sp>
      <p:sp>
        <p:nvSpPr>
          <p:cNvPr id="21507" name="副标题 21506">
            <a:extLst>
              <a:ext uri="{FF2B5EF4-FFF2-40B4-BE49-F238E27FC236}">
                <a16:creationId xmlns:a16="http://schemas.microsoft.com/office/drawing/2014/main" id="{8BF6A67A-7483-47AD-AE17-D283414C18F6}"/>
              </a:ext>
            </a:extLst>
          </p:cNvPr>
          <p:cNvSpPr>
            <a:spLocks noGrp="1" noChangeArrowheads="1"/>
          </p:cNvSpPr>
          <p:nvPr>
            <p:ph type="subTitle" idx="1"/>
          </p:nvPr>
        </p:nvSpPr>
        <p:spPr>
          <a:xfrm>
            <a:off x="179512" y="752971"/>
            <a:ext cx="8532948" cy="2232248"/>
          </a:xfrm>
        </p:spPr>
        <p:txBody>
          <a:bodyPr>
            <a:normAutofit/>
          </a:bodyPr>
          <a:lstStyle/>
          <a:p>
            <a:pPr algn="l"/>
            <a:r>
              <a:rPr lang="zh-CN" altLang="en-US" sz="2800" b="1" dirty="0">
                <a:solidFill>
                  <a:schemeClr val="tx1">
                    <a:lumMod val="95000"/>
                    <a:lumOff val="5000"/>
                  </a:schemeClr>
                </a:solidFill>
                <a:latin typeface="+mj-ea"/>
                <a:ea typeface="+mj-ea"/>
              </a:rPr>
              <a:t>定义</a:t>
            </a:r>
            <a:r>
              <a:rPr lang="en-US" altLang="zh-CN" sz="2800" b="1" dirty="0">
                <a:solidFill>
                  <a:schemeClr val="tx1">
                    <a:lumMod val="95000"/>
                    <a:lumOff val="5000"/>
                  </a:schemeClr>
                </a:solidFill>
                <a:latin typeface="+mj-ea"/>
                <a:ea typeface="+mj-ea"/>
              </a:rPr>
              <a:t>1.1  </a:t>
            </a:r>
            <a:r>
              <a:rPr lang="zh-CN" altLang="en-US" sz="2800" b="1" dirty="0">
                <a:solidFill>
                  <a:schemeClr val="tx1">
                    <a:lumMod val="95000"/>
                    <a:lumOff val="5000"/>
                  </a:schemeClr>
                </a:solidFill>
                <a:latin typeface="+mj-ea"/>
                <a:ea typeface="+mj-ea"/>
              </a:rPr>
              <a:t>设精确值   的近似值为   ，则</a:t>
            </a:r>
            <a:r>
              <a:rPr lang="zh-CN" altLang="en-US" sz="2800" b="1" dirty="0">
                <a:solidFill>
                  <a:srgbClr val="FF0000"/>
                </a:solidFill>
                <a:latin typeface="+mj-ea"/>
                <a:ea typeface="+mj-ea"/>
              </a:rPr>
              <a:t>绝对误差</a:t>
            </a:r>
            <a:r>
              <a:rPr lang="zh-CN" altLang="en-US" sz="2800" b="1" dirty="0">
                <a:solidFill>
                  <a:schemeClr val="tx1">
                    <a:lumMod val="95000"/>
                    <a:lumOff val="5000"/>
                  </a:schemeClr>
                </a:solidFill>
                <a:latin typeface="+mj-ea"/>
                <a:ea typeface="+mj-ea"/>
              </a:rPr>
              <a:t>是 </a:t>
            </a:r>
          </a:p>
          <a:p>
            <a:pPr algn="l"/>
            <a:r>
              <a:rPr lang="zh-CN" altLang="en-US" sz="2800" b="1" dirty="0">
                <a:solidFill>
                  <a:schemeClr val="tx1">
                    <a:lumMod val="95000"/>
                    <a:lumOff val="5000"/>
                  </a:schemeClr>
                </a:solidFill>
                <a:latin typeface="+mj-ea"/>
                <a:ea typeface="+mj-ea"/>
              </a:rPr>
              <a:t>	                            </a:t>
            </a:r>
            <a:r>
              <a:rPr lang="en-US" altLang="zh-CN" sz="2800" b="1" dirty="0">
                <a:solidFill>
                  <a:schemeClr val="tx1">
                    <a:lumMod val="95000"/>
                    <a:lumOff val="5000"/>
                  </a:schemeClr>
                </a:solidFill>
                <a:latin typeface="+mj-ea"/>
                <a:ea typeface="+mj-ea"/>
              </a:rPr>
              <a:t>		</a:t>
            </a:r>
          </a:p>
          <a:p>
            <a:pPr algn="l"/>
            <a:r>
              <a:rPr lang="zh-CN" altLang="en-US" sz="2800" b="1" dirty="0">
                <a:solidFill>
                  <a:schemeClr val="tx1">
                    <a:lumMod val="95000"/>
                    <a:lumOff val="5000"/>
                  </a:schemeClr>
                </a:solidFill>
                <a:latin typeface="+mj-ea"/>
                <a:ea typeface="+mj-ea"/>
              </a:rPr>
              <a:t> 简称误差。</a:t>
            </a:r>
          </a:p>
        </p:txBody>
      </p:sp>
      <p:pic>
        <p:nvPicPr>
          <p:cNvPr id="7" name="图片 6">
            <a:extLst>
              <a:ext uri="{FF2B5EF4-FFF2-40B4-BE49-F238E27FC236}">
                <a16:creationId xmlns:a16="http://schemas.microsoft.com/office/drawing/2014/main" id="{A84146E3-E507-405F-8330-7B04CB8F9B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3888" y="1347080"/>
            <a:ext cx="2362200" cy="466725"/>
          </a:xfrm>
          <a:prstGeom prst="rect">
            <a:avLst/>
          </a:prstGeom>
        </p:spPr>
      </p:pic>
      <p:pic>
        <p:nvPicPr>
          <p:cNvPr id="9" name="图片 8">
            <a:extLst>
              <a:ext uri="{FF2B5EF4-FFF2-40B4-BE49-F238E27FC236}">
                <a16:creationId xmlns:a16="http://schemas.microsoft.com/office/drawing/2014/main" id="{E6E0401D-095D-4C65-9CA8-FB7003C28B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4651" y="4608732"/>
            <a:ext cx="3829050" cy="647700"/>
          </a:xfrm>
          <a:prstGeom prst="rect">
            <a:avLst/>
          </a:prstGeom>
        </p:spPr>
      </p:pic>
      <p:pic>
        <p:nvPicPr>
          <p:cNvPr id="3" name="图片 2">
            <a:extLst>
              <a:ext uri="{FF2B5EF4-FFF2-40B4-BE49-F238E27FC236}">
                <a16:creationId xmlns:a16="http://schemas.microsoft.com/office/drawing/2014/main" id="{5D7C5A36-E217-4AC9-AC8B-89994BF22797}"/>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059832" y="873784"/>
            <a:ext cx="187757" cy="226162"/>
          </a:xfrm>
          <a:prstGeom prst="rect">
            <a:avLst/>
          </a:prstGeom>
        </p:spPr>
      </p:pic>
      <p:pic>
        <p:nvPicPr>
          <p:cNvPr id="5" name="图片 4">
            <a:extLst>
              <a:ext uri="{FF2B5EF4-FFF2-40B4-BE49-F238E27FC236}">
                <a16:creationId xmlns:a16="http://schemas.microsoft.com/office/drawing/2014/main" id="{8088AD1C-3B97-4AB0-B275-A125DEAA447D}"/>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034904" y="845137"/>
            <a:ext cx="315773" cy="313639"/>
          </a:xfrm>
          <a:prstGeom prst="rect">
            <a:avLst/>
          </a:prstGeom>
        </p:spPr>
      </p:pic>
      <p:sp>
        <p:nvSpPr>
          <p:cNvPr id="12" name="副标题 24578">
            <a:extLst>
              <a:ext uri="{FF2B5EF4-FFF2-40B4-BE49-F238E27FC236}">
                <a16:creationId xmlns:a16="http://schemas.microsoft.com/office/drawing/2014/main" id="{EC12AF2E-40D2-4026-AAC5-984E6673C885}"/>
              </a:ext>
            </a:extLst>
          </p:cNvPr>
          <p:cNvSpPr txBox="1">
            <a:spLocks noChangeArrowheads="1"/>
          </p:cNvSpPr>
          <p:nvPr/>
        </p:nvSpPr>
        <p:spPr>
          <a:xfrm>
            <a:off x="338808" y="3042356"/>
            <a:ext cx="8640960" cy="942446"/>
          </a:xfrm>
          <a:prstGeom prst="rect">
            <a:avLst/>
          </a:prstGeom>
        </p:spPr>
        <p:txBody>
          <a:bodyPr vert="horz" lIns="91440" tIns="45720" rIns="91440" bIns="45720" rtlCol="0">
            <a:normAutofit fontScale="47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fontAlgn="auto">
              <a:spcAft>
                <a:spcPts val="0"/>
              </a:spcAft>
            </a:pP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例如：甲打字每</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100</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个错一个，乙打字每</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1000</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个错一个。</a:t>
            </a:r>
          </a:p>
          <a:p>
            <a:pPr algn="l" fontAlgn="auto">
              <a:spcAft>
                <a:spcPts val="0"/>
              </a:spcAft>
            </a:pP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 他们的绝对误差都是错</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个，但显然乙要准确些。</a:t>
            </a:r>
            <a:endPar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6" name="文本框 5">
            <a:extLst>
              <a:ext uri="{FF2B5EF4-FFF2-40B4-BE49-F238E27FC236}">
                <a16:creationId xmlns:a16="http://schemas.microsoft.com/office/drawing/2014/main" id="{15A18CD6-E941-4AA1-8E43-DD65A74C9034}"/>
              </a:ext>
            </a:extLst>
          </p:cNvPr>
          <p:cNvSpPr txBox="1"/>
          <p:nvPr/>
        </p:nvSpPr>
        <p:spPr>
          <a:xfrm>
            <a:off x="1259632" y="2241686"/>
            <a:ext cx="7272808" cy="523220"/>
          </a:xfrm>
          <a:prstGeom prst="rect">
            <a:avLst/>
          </a:prstGeom>
          <a:noFill/>
        </p:spPr>
        <p:txBody>
          <a:bodyPr wrap="square" rtlCol="0">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rPr>
              <a:t>只用绝对误差还不能说明数的近似程度。</a:t>
            </a:r>
          </a:p>
        </p:txBody>
      </p:sp>
      <p:pic>
        <p:nvPicPr>
          <p:cNvPr id="19" name="图片 18">
            <a:extLst>
              <a:ext uri="{FF2B5EF4-FFF2-40B4-BE49-F238E27FC236}">
                <a16:creationId xmlns:a16="http://schemas.microsoft.com/office/drawing/2014/main" id="{67FA8365-774A-4298-93DB-FF7F6C36957F}"/>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071399" y="5846485"/>
            <a:ext cx="2487777" cy="430987"/>
          </a:xfrm>
          <a:prstGeom prst="rect">
            <a:avLst/>
          </a:prstGeom>
        </p:spPr>
      </p:pic>
      <p:pic>
        <p:nvPicPr>
          <p:cNvPr id="21" name="图片 20">
            <a:extLst>
              <a:ext uri="{FF2B5EF4-FFF2-40B4-BE49-F238E27FC236}">
                <a16:creationId xmlns:a16="http://schemas.microsoft.com/office/drawing/2014/main" id="{80174477-5A92-4B0D-8375-37906EFF3FF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08104" y="5792102"/>
            <a:ext cx="2903830" cy="430987"/>
          </a:xfrm>
          <a:prstGeom prst="rect">
            <a:avLst/>
          </a:prstGeom>
        </p:spPr>
      </p:pic>
      <p:sp>
        <p:nvSpPr>
          <p:cNvPr id="2" name="文本框 1">
            <a:extLst>
              <a:ext uri="{FF2B5EF4-FFF2-40B4-BE49-F238E27FC236}">
                <a16:creationId xmlns:a16="http://schemas.microsoft.com/office/drawing/2014/main" id="{55C8D2D7-4B77-49E8-92DD-E6C7A98FED0D}"/>
              </a:ext>
            </a:extLst>
          </p:cNvPr>
          <p:cNvSpPr txBox="1"/>
          <p:nvPr/>
        </p:nvSpPr>
        <p:spPr>
          <a:xfrm>
            <a:off x="279054" y="4038186"/>
            <a:ext cx="819363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j-ea"/>
              </a:rPr>
              <a:t>定义</a:t>
            </a:r>
            <a:r>
              <a:rPr lang="en-US" altLang="zh-CN" sz="2800" dirty="0">
                <a:solidFill>
                  <a:schemeClr val="tx1">
                    <a:lumMod val="95000"/>
                    <a:lumOff val="5000"/>
                  </a:schemeClr>
                </a:solidFill>
                <a:latin typeface="+mj-ea"/>
              </a:rPr>
              <a:t>1.2  </a:t>
            </a:r>
            <a:r>
              <a:rPr lang="zh-CN" altLang="en-US" sz="2800" dirty="0">
                <a:solidFill>
                  <a:schemeClr val="tx1">
                    <a:lumMod val="95000"/>
                    <a:lumOff val="5000"/>
                  </a:schemeClr>
                </a:solidFill>
                <a:latin typeface="+mj-ea"/>
              </a:rPr>
              <a:t>设精确值   的近似值为   ，则</a:t>
            </a:r>
            <a:r>
              <a:rPr lang="zh-CN" altLang="en-US" sz="2800" dirty="0">
                <a:solidFill>
                  <a:srgbClr val="FF0000"/>
                </a:solidFill>
                <a:latin typeface="+mj-ea"/>
              </a:rPr>
              <a:t>相对误差</a:t>
            </a:r>
            <a:r>
              <a:rPr lang="zh-CN" altLang="en-US" sz="2800" dirty="0">
                <a:solidFill>
                  <a:schemeClr val="tx1">
                    <a:lumMod val="95000"/>
                    <a:lumOff val="5000"/>
                  </a:schemeClr>
                </a:solidFill>
                <a:latin typeface="+mj-ea"/>
              </a:rPr>
              <a:t>是</a:t>
            </a:r>
            <a:r>
              <a:rPr lang="en-US" altLang="zh-CN" sz="2800" dirty="0">
                <a:solidFill>
                  <a:schemeClr val="tx1">
                    <a:lumMod val="95000"/>
                    <a:lumOff val="5000"/>
                  </a:schemeClr>
                </a:solidFill>
                <a:latin typeface="+mj-ea"/>
              </a:rPr>
              <a:t> </a:t>
            </a:r>
          </a:p>
        </p:txBody>
      </p:sp>
      <p:sp>
        <p:nvSpPr>
          <p:cNvPr id="4" name="文本框 3">
            <a:extLst>
              <a:ext uri="{FF2B5EF4-FFF2-40B4-BE49-F238E27FC236}">
                <a16:creationId xmlns:a16="http://schemas.microsoft.com/office/drawing/2014/main" id="{C7F592DE-CC5C-44FD-9821-DD2411601F98}"/>
              </a:ext>
            </a:extLst>
          </p:cNvPr>
          <p:cNvSpPr txBox="1"/>
          <p:nvPr/>
        </p:nvSpPr>
        <p:spPr>
          <a:xfrm>
            <a:off x="-47480" y="5303758"/>
            <a:ext cx="8089861"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     相对误差</a:t>
            </a:r>
            <a:r>
              <a:rPr lang="en-US" altLang="zh-CN" sz="2800" dirty="0">
                <a:solidFill>
                  <a:schemeClr val="tx1">
                    <a:lumMod val="95000"/>
                    <a:lumOff val="5000"/>
                  </a:schemeClr>
                </a:solidFill>
                <a:latin typeface="华文仿宋" panose="02010600040101010101" pitchFamily="2" charset="-122"/>
                <a:ea typeface="华文仿宋" panose="02010600040101010101" pitchFamily="2" charset="-122"/>
              </a:rPr>
              <a:t>:</a:t>
            </a:r>
          </a:p>
          <a:p>
            <a:pPr algn="l"/>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                甲：                              乙： </a:t>
            </a:r>
            <a:endParaRPr lang="zh-CN" altLang="en-US" sz="2800" dirty="0">
              <a:solidFill>
                <a:schemeClr val="tx1">
                  <a:lumMod val="95000"/>
                  <a:lumOff val="5000"/>
                </a:schemeClr>
              </a:solidFill>
            </a:endParaRPr>
          </a:p>
        </p:txBody>
      </p:sp>
      <p:pic>
        <p:nvPicPr>
          <p:cNvPr id="14" name="图片 13">
            <a:extLst>
              <a:ext uri="{FF2B5EF4-FFF2-40B4-BE49-F238E27FC236}">
                <a16:creationId xmlns:a16="http://schemas.microsoft.com/office/drawing/2014/main" id="{0A4743CD-231B-41C6-B93A-B5838EACDE12}"/>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3153710" y="4194731"/>
            <a:ext cx="187757" cy="226162"/>
          </a:xfrm>
          <a:prstGeom prst="rect">
            <a:avLst/>
          </a:prstGeom>
        </p:spPr>
      </p:pic>
      <p:pic>
        <p:nvPicPr>
          <p:cNvPr id="15" name="图片 14">
            <a:extLst>
              <a:ext uri="{FF2B5EF4-FFF2-40B4-BE49-F238E27FC236}">
                <a16:creationId xmlns:a16="http://schemas.microsoft.com/office/drawing/2014/main" id="{B97B905A-2A61-4DE8-A175-2B87FA914AA7}"/>
              </a:ext>
            </a:extLst>
          </p:cNvPr>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5192331" y="4109630"/>
            <a:ext cx="315773" cy="313639"/>
          </a:xfrm>
          <a:prstGeom prst="rect">
            <a:avLst/>
          </a:prstGeom>
        </p:spPr>
      </p:pic>
    </p:spTree>
    <p:extLst>
      <p:ext uri="{BB962C8B-B14F-4D97-AF65-F5344CB8AC3E}">
        <p14:creationId xmlns:p14="http://schemas.microsoft.com/office/powerpoint/2010/main" val="32531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additive="base">
                                        <p:cTn id="1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1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12" grpId="0"/>
      <p:bldP spid="6" grpId="0"/>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6C2FC-3FBC-4816-890A-23C662F5FD18}"/>
              </a:ext>
            </a:extLst>
          </p:cNvPr>
          <p:cNvSpPr>
            <a:spLocks noGrp="1"/>
          </p:cNvSpPr>
          <p:nvPr>
            <p:ph type="title"/>
          </p:nvPr>
        </p:nvSpPr>
        <p:spPr>
          <a:xfrm>
            <a:off x="0" y="19080"/>
            <a:ext cx="8856984" cy="1000512"/>
          </a:xfrm>
        </p:spPr>
        <p:txBody>
          <a:bodyPr>
            <a:normAutofit fontScale="90000"/>
          </a:bodyPr>
          <a:lstStyle/>
          <a:p>
            <a:r>
              <a:rPr lang="en-US" altLang="zh-CN" b="1" dirty="0">
                <a:solidFill>
                  <a:schemeClr val="tx1">
                    <a:lumMod val="95000"/>
                    <a:lumOff val="5000"/>
                  </a:schemeClr>
                </a:solidFill>
                <a:latin typeface="+mn-ea"/>
                <a:ea typeface="+mn-ea"/>
              </a:rPr>
              <a:t>(3) </a:t>
            </a:r>
            <a:r>
              <a:rPr lang="zh-CN" altLang="en-US" b="1" dirty="0">
                <a:solidFill>
                  <a:schemeClr val="tx1">
                    <a:lumMod val="95000"/>
                    <a:lumOff val="5000"/>
                  </a:schemeClr>
                </a:solidFill>
                <a:latin typeface="+mn-ea"/>
                <a:ea typeface="+mn-ea"/>
              </a:rPr>
              <a:t>有效数字 ：</a:t>
            </a:r>
            <a:r>
              <a:rPr lang="zh-CN" altLang="en-US" sz="2700" b="1" dirty="0">
                <a:solidFill>
                  <a:schemeClr val="tx1">
                    <a:lumMod val="95000"/>
                    <a:lumOff val="5000"/>
                  </a:schemeClr>
                </a:solidFill>
                <a:latin typeface="+mn-ea"/>
                <a:ea typeface="+mn-ea"/>
              </a:rPr>
              <a:t>为了给出一种近似数，使其既能表示大小，</a:t>
            </a:r>
            <a:br>
              <a:rPr lang="en-US" altLang="zh-CN" sz="2700" b="1" dirty="0">
                <a:solidFill>
                  <a:schemeClr val="tx1">
                    <a:lumMod val="95000"/>
                    <a:lumOff val="5000"/>
                  </a:schemeClr>
                </a:solidFill>
                <a:latin typeface="+mn-ea"/>
                <a:ea typeface="+mn-ea"/>
              </a:rPr>
            </a:br>
            <a:r>
              <a:rPr lang="en-US" altLang="zh-CN" sz="2700" b="1" dirty="0">
                <a:solidFill>
                  <a:schemeClr val="tx1">
                    <a:lumMod val="95000"/>
                    <a:lumOff val="5000"/>
                  </a:schemeClr>
                </a:solidFill>
                <a:latin typeface="+mn-ea"/>
                <a:ea typeface="+mn-ea"/>
              </a:rPr>
              <a:t>                                </a:t>
            </a:r>
            <a:r>
              <a:rPr lang="zh-CN" altLang="en-US" sz="2700" b="1" dirty="0">
                <a:solidFill>
                  <a:schemeClr val="tx1">
                    <a:lumMod val="95000"/>
                    <a:lumOff val="5000"/>
                  </a:schemeClr>
                </a:solidFill>
                <a:latin typeface="+mn-ea"/>
                <a:ea typeface="+mn-ea"/>
              </a:rPr>
              <a:t>又能表示精度，就要用到有效数字的概念。</a:t>
            </a:r>
          </a:p>
        </p:txBody>
      </p:sp>
      <p:sp>
        <p:nvSpPr>
          <p:cNvPr id="4" name="文本框 3">
            <a:extLst>
              <a:ext uri="{FF2B5EF4-FFF2-40B4-BE49-F238E27FC236}">
                <a16:creationId xmlns:a16="http://schemas.microsoft.com/office/drawing/2014/main" id="{B75A439F-C112-4460-86D7-4489D1162D1A}"/>
              </a:ext>
            </a:extLst>
          </p:cNvPr>
          <p:cNvSpPr txBox="1"/>
          <p:nvPr/>
        </p:nvSpPr>
        <p:spPr>
          <a:xfrm>
            <a:off x="202861" y="1163060"/>
            <a:ext cx="8532440" cy="1815882"/>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定义 </a:t>
            </a:r>
            <a:r>
              <a:rPr lang="en-US" altLang="zh-CN" sz="2800" dirty="0">
                <a:solidFill>
                  <a:schemeClr val="tx1">
                    <a:lumMod val="95000"/>
                    <a:lumOff val="5000"/>
                  </a:schemeClr>
                </a:solidFill>
                <a:latin typeface="+mn-ea"/>
                <a:ea typeface="+mn-ea"/>
              </a:rPr>
              <a:t>1.3  </a:t>
            </a:r>
            <a:r>
              <a:rPr lang="zh-CN" altLang="en-US" sz="2800" dirty="0">
                <a:solidFill>
                  <a:schemeClr val="tx1">
                    <a:lumMod val="95000"/>
                    <a:lumOff val="5000"/>
                  </a:schemeClr>
                </a:solidFill>
                <a:latin typeface="+mn-ea"/>
                <a:ea typeface="+mn-ea"/>
              </a:rPr>
              <a:t>如果 </a:t>
            </a: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是满足下列不等式的最大正整数：</a:t>
            </a:r>
            <a:endParaRPr lang="en-US" altLang="zh-CN" sz="2800" dirty="0">
              <a:solidFill>
                <a:schemeClr val="tx1">
                  <a:lumMod val="95000"/>
                  <a:lumOff val="5000"/>
                </a:schemeClr>
              </a:solidFill>
              <a:latin typeface="+mn-ea"/>
              <a:ea typeface="+mn-ea"/>
            </a:endParaRPr>
          </a:p>
          <a:p>
            <a:pPr algn="l"/>
            <a:endParaRPr lang="en-US" altLang="zh-CN" sz="2800" dirty="0">
              <a:solidFill>
                <a:schemeClr val="tx1">
                  <a:lumMod val="95000"/>
                  <a:lumOff val="5000"/>
                </a:schemeClr>
              </a:solidFill>
              <a:latin typeface="+mn-ea"/>
              <a:ea typeface="+mn-ea"/>
            </a:endParaRPr>
          </a:p>
          <a:p>
            <a:pPr algn="l"/>
            <a:endParaRPr lang="en-US" altLang="zh-CN" sz="2800" dirty="0">
              <a:solidFill>
                <a:schemeClr val="tx1">
                  <a:lumMod val="95000"/>
                  <a:lumOff val="5000"/>
                </a:schemeClr>
              </a:solidFill>
              <a:latin typeface="+mn-ea"/>
              <a:ea typeface="+mn-ea"/>
            </a:endParaRPr>
          </a:p>
          <a:p>
            <a:pPr algn="l"/>
            <a:r>
              <a:rPr lang="zh-CN" altLang="en-US" sz="2800" dirty="0">
                <a:solidFill>
                  <a:schemeClr val="tx1">
                    <a:lumMod val="95000"/>
                    <a:lumOff val="5000"/>
                  </a:schemeClr>
                </a:solidFill>
                <a:latin typeface="+mn-ea"/>
                <a:ea typeface="+mn-ea"/>
              </a:rPr>
              <a:t>则称数    近似    时具有    位</a:t>
            </a:r>
            <a:r>
              <a:rPr lang="zh-CN" altLang="en-US" sz="2800" dirty="0">
                <a:solidFill>
                  <a:srgbClr val="FF0000"/>
                </a:solidFill>
                <a:latin typeface="+mn-ea"/>
                <a:ea typeface="+mn-ea"/>
              </a:rPr>
              <a:t>有效数字</a:t>
            </a:r>
            <a:r>
              <a:rPr lang="en-US" altLang="zh-CN" sz="2800" dirty="0">
                <a:solidFill>
                  <a:schemeClr val="tx1">
                    <a:lumMod val="95000"/>
                    <a:lumOff val="5000"/>
                  </a:schemeClr>
                </a:solidFill>
                <a:latin typeface="+mn-ea"/>
                <a:ea typeface="+mn-ea"/>
              </a:rPr>
              <a:t>.</a:t>
            </a:r>
            <a:endParaRPr lang="zh-CN" altLang="en-US" sz="280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5F648BD4-BCC9-4DE3-BA8B-805E49D667BA}"/>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428259" y="2516871"/>
            <a:ext cx="315773" cy="313639"/>
          </a:xfrm>
          <a:prstGeom prst="rect">
            <a:avLst/>
          </a:prstGeom>
        </p:spPr>
      </p:pic>
      <p:pic>
        <p:nvPicPr>
          <p:cNvPr id="8" name="图片 7">
            <a:extLst>
              <a:ext uri="{FF2B5EF4-FFF2-40B4-BE49-F238E27FC236}">
                <a16:creationId xmlns:a16="http://schemas.microsoft.com/office/drawing/2014/main" id="{F2662271-445B-4A8C-9CE7-B32FDC950A26}"/>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518292" y="2610574"/>
            <a:ext cx="187757" cy="226161"/>
          </a:xfrm>
          <a:prstGeom prst="rect">
            <a:avLst/>
          </a:prstGeom>
        </p:spPr>
      </p:pic>
      <p:pic>
        <p:nvPicPr>
          <p:cNvPr id="10" name="图片 9">
            <a:extLst>
              <a:ext uri="{FF2B5EF4-FFF2-40B4-BE49-F238E27FC236}">
                <a16:creationId xmlns:a16="http://schemas.microsoft.com/office/drawing/2014/main" id="{09DE54C6-DEB5-4855-9FB7-2B1A531B5FA9}"/>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13361" y="1294781"/>
            <a:ext cx="172309" cy="252000"/>
          </a:xfrm>
          <a:prstGeom prst="rect">
            <a:avLst/>
          </a:prstGeom>
        </p:spPr>
      </p:pic>
      <p:pic>
        <p:nvPicPr>
          <p:cNvPr id="11" name="图片 10">
            <a:extLst>
              <a:ext uri="{FF2B5EF4-FFF2-40B4-BE49-F238E27FC236}">
                <a16:creationId xmlns:a16="http://schemas.microsoft.com/office/drawing/2014/main" id="{F407B99D-16D9-4BF6-8EE3-21BEC00EE01D}"/>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947084" y="2610574"/>
            <a:ext cx="172309" cy="252000"/>
          </a:xfrm>
          <a:prstGeom prst="rect">
            <a:avLst/>
          </a:prstGeom>
        </p:spPr>
      </p:pic>
      <p:graphicFrame>
        <p:nvGraphicFramePr>
          <p:cNvPr id="16" name="表格 15">
            <a:extLst>
              <a:ext uri="{FF2B5EF4-FFF2-40B4-BE49-F238E27FC236}">
                <a16:creationId xmlns:a16="http://schemas.microsoft.com/office/drawing/2014/main" id="{9ED0881D-7F84-4132-97FE-8431B6E4FF25}"/>
              </a:ext>
            </a:extLst>
          </p:cNvPr>
          <p:cNvGraphicFramePr>
            <a:graphicFrameLocks noGrp="1"/>
          </p:cNvGraphicFramePr>
          <p:nvPr>
            <p:extLst>
              <p:ext uri="{D42A27DB-BD31-4B8C-83A1-F6EECF244321}">
                <p14:modId xmlns:p14="http://schemas.microsoft.com/office/powerpoint/2010/main" val="1620843077"/>
              </p:ext>
            </p:extLst>
          </p:nvPr>
        </p:nvGraphicFramePr>
        <p:xfrm>
          <a:off x="436923" y="3068960"/>
          <a:ext cx="3384376" cy="2011680"/>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2516609139"/>
                    </a:ext>
                  </a:extLst>
                </a:gridCol>
                <a:gridCol w="1692188">
                  <a:extLst>
                    <a:ext uri="{9D8B030D-6E8A-4147-A177-3AD203B41FA5}">
                      <a16:colId xmlns:a16="http://schemas.microsoft.com/office/drawing/2014/main" val="3203347426"/>
                    </a:ext>
                  </a:extLst>
                </a:gridCol>
              </a:tblGrid>
              <a:tr h="370840">
                <a:tc>
                  <a:txBody>
                    <a:bodyPr/>
                    <a:lstStyle/>
                    <a:p>
                      <a:pPr algn="ctr"/>
                      <a:r>
                        <a:rPr lang="zh-CN" altLang="en-US" sz="2400" dirty="0">
                          <a:solidFill>
                            <a:schemeClr val="bg1"/>
                          </a:solidFill>
                          <a:latin typeface="+mn-ea"/>
                          <a:ea typeface="+mn-ea"/>
                        </a:rPr>
                        <a:t>真实值</a:t>
                      </a:r>
                    </a:p>
                  </a:txBody>
                  <a:tcPr/>
                </a:tc>
                <a:tc>
                  <a:txBody>
                    <a:bodyPr/>
                    <a:lstStyle/>
                    <a:p>
                      <a:pPr algn="ctr"/>
                      <a:r>
                        <a:rPr lang="zh-CN" altLang="en-US" sz="2400" dirty="0">
                          <a:solidFill>
                            <a:schemeClr val="bg1"/>
                          </a:solidFill>
                          <a:latin typeface="+mn-ea"/>
                          <a:ea typeface="+mn-ea"/>
                        </a:rPr>
                        <a:t>近似值</a:t>
                      </a:r>
                    </a:p>
                  </a:txBody>
                  <a:tcPr/>
                </a:tc>
                <a:extLst>
                  <a:ext uri="{0D108BD9-81ED-4DB2-BD59-A6C34878D82A}">
                    <a16:rowId xmlns:a16="http://schemas.microsoft.com/office/drawing/2014/main" val="4085619225"/>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3.141592</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3.14</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85602715"/>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1000000</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999996</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83013222"/>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0.000012</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0.000009</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81969524"/>
                  </a:ext>
                </a:extLst>
              </a:tr>
            </a:tbl>
          </a:graphicData>
        </a:graphic>
      </p:graphicFrame>
      <p:graphicFrame>
        <p:nvGraphicFramePr>
          <p:cNvPr id="17" name="表格 16">
            <a:extLst>
              <a:ext uri="{FF2B5EF4-FFF2-40B4-BE49-F238E27FC236}">
                <a16:creationId xmlns:a16="http://schemas.microsoft.com/office/drawing/2014/main" id="{D4D3A14E-EAEF-436A-857F-733F3433E9E4}"/>
              </a:ext>
            </a:extLst>
          </p:cNvPr>
          <p:cNvGraphicFramePr>
            <a:graphicFrameLocks noGrp="1"/>
          </p:cNvGraphicFramePr>
          <p:nvPr>
            <p:extLst>
              <p:ext uri="{D42A27DB-BD31-4B8C-83A1-F6EECF244321}">
                <p14:modId xmlns:p14="http://schemas.microsoft.com/office/powerpoint/2010/main" val="1398531502"/>
              </p:ext>
            </p:extLst>
          </p:nvPr>
        </p:nvGraphicFramePr>
        <p:xfrm>
          <a:off x="7111797" y="3087849"/>
          <a:ext cx="1560173" cy="2011680"/>
        </p:xfrm>
        <a:graphic>
          <a:graphicData uri="http://schemas.openxmlformats.org/drawingml/2006/table">
            <a:tbl>
              <a:tblPr firstRow="1" bandRow="1">
                <a:tableStyleId>{5C22544A-7EE6-4342-B048-85BDC9FD1C3A}</a:tableStyleId>
              </a:tblPr>
              <a:tblGrid>
                <a:gridCol w="1560173">
                  <a:extLst>
                    <a:ext uri="{9D8B030D-6E8A-4147-A177-3AD203B41FA5}">
                      <a16:colId xmlns:a16="http://schemas.microsoft.com/office/drawing/2014/main" val="365373759"/>
                    </a:ext>
                  </a:extLst>
                </a:gridCol>
              </a:tblGrid>
              <a:tr h="28305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bg1"/>
                          </a:solidFill>
                          <a:latin typeface="+mn-ea"/>
                          <a:ea typeface="+mn-ea"/>
                          <a:cs typeface="+mn-cs"/>
                        </a:rPr>
                        <a:t>有效数字</a:t>
                      </a:r>
                    </a:p>
                  </a:txBody>
                  <a:tcPr/>
                </a:tc>
                <a:extLst>
                  <a:ext uri="{0D108BD9-81ED-4DB2-BD59-A6C34878D82A}">
                    <a16:rowId xmlns:a16="http://schemas.microsoft.com/office/drawing/2014/main" val="3791627806"/>
                  </a:ext>
                </a:extLst>
              </a:tr>
              <a:tr h="370840">
                <a:tc>
                  <a:txBody>
                    <a:bodyPr/>
                    <a:lstStyle/>
                    <a:p>
                      <a:pPr algn="ctr"/>
                      <a:r>
                        <a:rPr lang="en-US" altLang="zh-CN" sz="2800" b="0" dirty="0">
                          <a:latin typeface="Times New Roman" panose="02020603050405020304" pitchFamily="18" charset="0"/>
                          <a:cs typeface="Times New Roman" panose="02020603050405020304" pitchFamily="18" charset="0"/>
                        </a:rPr>
                        <a:t>3</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1364296"/>
                  </a:ext>
                </a:extLst>
              </a:tr>
              <a:tr h="370840">
                <a:tc>
                  <a:txBody>
                    <a:bodyPr/>
                    <a:lstStyle/>
                    <a:p>
                      <a:pPr algn="ctr"/>
                      <a:r>
                        <a:rPr lang="en-US" altLang="zh-CN" sz="2800" b="0" dirty="0">
                          <a:latin typeface="Times New Roman" panose="02020603050405020304" pitchFamily="18" charset="0"/>
                          <a:cs typeface="Times New Roman" panose="02020603050405020304" pitchFamily="18" charset="0"/>
                        </a:rPr>
                        <a:t>6</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269338"/>
                  </a:ext>
                </a:extLst>
              </a:tr>
              <a:tr h="306437">
                <a:tc>
                  <a:txBody>
                    <a:bodyPr/>
                    <a:lstStyle/>
                    <a:p>
                      <a:pPr algn="ctr"/>
                      <a:r>
                        <a:rPr lang="en-US" altLang="zh-CN" sz="2800" b="0" dirty="0">
                          <a:latin typeface="Times New Roman" panose="02020603050405020304" pitchFamily="18" charset="0"/>
                          <a:cs typeface="Times New Roman" panose="02020603050405020304" pitchFamily="18" charset="0"/>
                        </a:rPr>
                        <a:t>6</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0003377"/>
                  </a:ext>
                </a:extLst>
              </a:tr>
            </a:tbl>
          </a:graphicData>
        </a:graphic>
      </p:graphicFrame>
      <p:graphicFrame>
        <p:nvGraphicFramePr>
          <p:cNvPr id="18" name="内容占位符 3">
            <a:extLst>
              <a:ext uri="{FF2B5EF4-FFF2-40B4-BE49-F238E27FC236}">
                <a16:creationId xmlns:a16="http://schemas.microsoft.com/office/drawing/2014/main" id="{95B6F0A6-8AAA-482F-A563-878F1D2250BA}"/>
              </a:ext>
            </a:extLst>
          </p:cNvPr>
          <p:cNvGraphicFramePr>
            <a:graphicFrameLocks noGrp="1"/>
          </p:cNvGraphicFramePr>
          <p:nvPr>
            <p:ph idx="1"/>
            <p:extLst>
              <p:ext uri="{D42A27DB-BD31-4B8C-83A1-F6EECF244321}">
                <p14:modId xmlns:p14="http://schemas.microsoft.com/office/powerpoint/2010/main" val="1642606053"/>
              </p:ext>
            </p:extLst>
          </p:nvPr>
        </p:nvGraphicFramePr>
        <p:xfrm>
          <a:off x="3821299" y="3068960"/>
          <a:ext cx="3290498" cy="2036046"/>
        </p:xfrm>
        <a:graphic>
          <a:graphicData uri="http://schemas.openxmlformats.org/drawingml/2006/table">
            <a:tbl>
              <a:tblPr firstRow="1" bandRow="1">
                <a:tableStyleId>{5C22544A-7EE6-4342-B048-85BDC9FD1C3A}</a:tableStyleId>
              </a:tblPr>
              <a:tblGrid>
                <a:gridCol w="1645249">
                  <a:extLst>
                    <a:ext uri="{9D8B030D-6E8A-4147-A177-3AD203B41FA5}">
                      <a16:colId xmlns:a16="http://schemas.microsoft.com/office/drawing/2014/main" val="576261398"/>
                    </a:ext>
                  </a:extLst>
                </a:gridCol>
                <a:gridCol w="1645249">
                  <a:extLst>
                    <a:ext uri="{9D8B030D-6E8A-4147-A177-3AD203B41FA5}">
                      <a16:colId xmlns:a16="http://schemas.microsoft.com/office/drawing/2014/main" val="1761303218"/>
                    </a:ext>
                  </a:extLst>
                </a:gridCol>
              </a:tblGrid>
              <a:tr h="432834">
                <a:tc>
                  <a:txBody>
                    <a:bodyPr/>
                    <a:lstStyle/>
                    <a:p>
                      <a:r>
                        <a:rPr lang="zh-CN" altLang="en-US" sz="2400" dirty="0">
                          <a:latin typeface="+mn-ea"/>
                          <a:ea typeface="+mn-ea"/>
                        </a:rPr>
                        <a:t>绝对误差</a:t>
                      </a:r>
                    </a:p>
                  </a:txBody>
                  <a:tcPr/>
                </a:tc>
                <a:tc>
                  <a:txBody>
                    <a:bodyPr/>
                    <a:lstStyle/>
                    <a:p>
                      <a:pPr marL="0" algn="ctr" defTabSz="685800" rtl="0" eaLnBrk="1" latinLnBrk="0" hangingPunct="1"/>
                      <a:r>
                        <a:rPr lang="zh-CN" altLang="en-US" sz="2400" b="1" kern="1200" dirty="0">
                          <a:solidFill>
                            <a:schemeClr val="bg1"/>
                          </a:solidFill>
                          <a:latin typeface="+mn-ea"/>
                          <a:ea typeface="+mn-ea"/>
                          <a:cs typeface="+mn-cs"/>
                        </a:rPr>
                        <a:t>相对误差</a:t>
                      </a:r>
                    </a:p>
                  </a:txBody>
                  <a:tcPr/>
                </a:tc>
                <a:extLst>
                  <a:ext uri="{0D108BD9-81ED-4DB2-BD59-A6C34878D82A}">
                    <a16:rowId xmlns:a16="http://schemas.microsoft.com/office/drawing/2014/main" val="2837949990"/>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0.001592</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0.000507</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12759816"/>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4</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0.000004</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54552096"/>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0.000003</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0.25</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23615122"/>
                  </a:ext>
                </a:extLst>
              </a:tr>
            </a:tbl>
          </a:graphicData>
        </a:graphic>
      </p:graphicFrame>
      <p:sp>
        <p:nvSpPr>
          <p:cNvPr id="19" name="文本框 18">
            <a:extLst>
              <a:ext uri="{FF2B5EF4-FFF2-40B4-BE49-F238E27FC236}">
                <a16:creationId xmlns:a16="http://schemas.microsoft.com/office/drawing/2014/main" id="{F2DB92E6-5FC5-4CB8-9023-CD67881AC5F4}"/>
              </a:ext>
            </a:extLst>
          </p:cNvPr>
          <p:cNvSpPr txBox="1"/>
          <p:nvPr/>
        </p:nvSpPr>
        <p:spPr>
          <a:xfrm>
            <a:off x="364915" y="5301208"/>
            <a:ext cx="8187042" cy="1200329"/>
          </a:xfrm>
          <a:prstGeom prst="rect">
            <a:avLst/>
          </a:prstGeom>
          <a:noFill/>
        </p:spPr>
        <p:txBody>
          <a:bodyPr wrap="square" rtlCol="0">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有效数字位数越多，相对误差限就越小。</a:t>
            </a:r>
            <a:endParaRPr lang="en-US" altLang="zh-CN"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endParaRPr>
          </a:p>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反之也可证明：相对误差限越小，有效数字位数就越多。</a:t>
            </a:r>
          </a:p>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所以，</a:t>
            </a:r>
            <a:r>
              <a:rPr lang="zh-CN" altLang="en-US" sz="2400" dirty="0">
                <a:solidFill>
                  <a:srgbClr val="FF0000"/>
                </a:solidFill>
                <a:latin typeface="华文仿宋" panose="02010600040101010101" pitchFamily="2" charset="-122"/>
                <a:ea typeface="华文仿宋" panose="02010600040101010101" pitchFamily="2" charset="-122"/>
                <a:sym typeface="Symbol" panose="05050102010706020507" pitchFamily="18" charset="2"/>
              </a:rPr>
              <a:t>有效数字可作为近似精度的一种衡量标准。</a:t>
            </a:r>
          </a:p>
        </p:txBody>
      </p:sp>
      <p:pic>
        <p:nvPicPr>
          <p:cNvPr id="6" name="图片 5">
            <a:extLst>
              <a:ext uri="{FF2B5EF4-FFF2-40B4-BE49-F238E27FC236}">
                <a16:creationId xmlns:a16="http://schemas.microsoft.com/office/drawing/2014/main" id="{8ADF820E-D141-4338-B80D-8CD4160942E8}"/>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872984" y="1793633"/>
            <a:ext cx="7862317" cy="554736"/>
          </a:xfrm>
          <a:prstGeom prst="rect">
            <a:avLst/>
          </a:prstGeom>
        </p:spPr>
      </p:pic>
    </p:spTree>
    <p:extLst>
      <p:ext uri="{BB962C8B-B14F-4D97-AF65-F5344CB8AC3E}">
        <p14:creationId xmlns:p14="http://schemas.microsoft.com/office/powerpoint/2010/main" val="251409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BB822-591D-48D2-8179-770731DDAEC2}"/>
              </a:ext>
            </a:extLst>
          </p:cNvPr>
          <p:cNvSpPr>
            <a:spLocks noGrp="1"/>
          </p:cNvSpPr>
          <p:nvPr>
            <p:ph type="title"/>
          </p:nvPr>
        </p:nvSpPr>
        <p:spPr>
          <a:xfrm>
            <a:off x="323528" y="281459"/>
            <a:ext cx="2736304" cy="399578"/>
          </a:xfrm>
        </p:spPr>
        <p:txBody>
          <a:bodyPr>
            <a:normAutofit fontScale="90000"/>
          </a:bodyPr>
          <a:lstStyle/>
          <a:p>
            <a:r>
              <a:rPr lang="zh-CN" altLang="en-US" b="1" dirty="0"/>
              <a:t>（</a:t>
            </a:r>
            <a:r>
              <a:rPr lang="en-US" altLang="zh-CN" b="1" dirty="0"/>
              <a:t>4</a:t>
            </a:r>
            <a:r>
              <a:rPr lang="zh-CN" altLang="en-US" b="1" dirty="0"/>
              <a:t>）误差传播</a:t>
            </a:r>
          </a:p>
        </p:txBody>
      </p:sp>
      <p:sp>
        <p:nvSpPr>
          <p:cNvPr id="3" name="内容占位符 2">
            <a:extLst>
              <a:ext uri="{FF2B5EF4-FFF2-40B4-BE49-F238E27FC236}">
                <a16:creationId xmlns:a16="http://schemas.microsoft.com/office/drawing/2014/main" id="{F9F05545-5F3A-443F-9600-C496F3CD4FC6}"/>
              </a:ext>
            </a:extLst>
          </p:cNvPr>
          <p:cNvSpPr>
            <a:spLocks noGrp="1"/>
          </p:cNvSpPr>
          <p:nvPr>
            <p:ph idx="1"/>
          </p:nvPr>
        </p:nvSpPr>
        <p:spPr>
          <a:xfrm>
            <a:off x="539552" y="836712"/>
            <a:ext cx="8280920" cy="399578"/>
          </a:xfrm>
        </p:spPr>
        <p:txBody>
          <a:bodyPr>
            <a:noAutofit/>
          </a:bodyPr>
          <a:lstStyle/>
          <a:p>
            <a:pPr marL="0" indent="0">
              <a:buNone/>
            </a:pPr>
            <a:r>
              <a:rPr lang="zh-CN" altLang="en-US" sz="2800" dirty="0"/>
              <a:t>下面研究在连续计算过程中误差是如何传播的 </a:t>
            </a:r>
          </a:p>
        </p:txBody>
      </p:sp>
      <p:sp>
        <p:nvSpPr>
          <p:cNvPr id="4" name="文本框 3">
            <a:extLst>
              <a:ext uri="{FF2B5EF4-FFF2-40B4-BE49-F238E27FC236}">
                <a16:creationId xmlns:a16="http://schemas.microsoft.com/office/drawing/2014/main" id="{9989F736-96ED-4A32-825E-0E6BC8F1FD42}"/>
              </a:ext>
            </a:extLst>
          </p:cNvPr>
          <p:cNvSpPr txBox="1"/>
          <p:nvPr/>
        </p:nvSpPr>
        <p:spPr>
          <a:xfrm>
            <a:off x="517145" y="1263362"/>
            <a:ext cx="2304256"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加法运算</a:t>
            </a:r>
            <a:r>
              <a:rPr lang="en-US" altLang="zh-CN" sz="2800" b="0" dirty="0">
                <a:solidFill>
                  <a:schemeClr val="tx1">
                    <a:lumMod val="95000"/>
                    <a:lumOff val="5000"/>
                  </a:schemeClr>
                </a:solidFill>
                <a:latin typeface="+mn-ea"/>
                <a:ea typeface="+mn-ea"/>
              </a:rPr>
              <a:t>:   </a:t>
            </a:r>
            <a:endParaRPr lang="zh-CN" altLang="en-US" sz="28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CCD52610-CDD0-44E6-9557-1B5F5AF4DF85}"/>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75233" y="1836571"/>
            <a:ext cx="8054340" cy="369113"/>
          </a:xfrm>
          <a:prstGeom prst="rect">
            <a:avLst/>
          </a:prstGeom>
        </p:spPr>
      </p:pic>
      <p:sp>
        <p:nvSpPr>
          <p:cNvPr id="9" name="文本框 8">
            <a:extLst>
              <a:ext uri="{FF2B5EF4-FFF2-40B4-BE49-F238E27FC236}">
                <a16:creationId xmlns:a16="http://schemas.microsoft.com/office/drawing/2014/main" id="{F4405813-C384-44BA-AA62-759F5E37B966}"/>
              </a:ext>
            </a:extLst>
          </p:cNvPr>
          <p:cNvSpPr txBox="1"/>
          <p:nvPr/>
        </p:nvSpPr>
        <p:spPr>
          <a:xfrm>
            <a:off x="1583668" y="2385406"/>
            <a:ext cx="6192688" cy="523220"/>
          </a:xfrm>
          <a:prstGeom prst="rect">
            <a:avLst/>
          </a:prstGeom>
          <a:noFill/>
        </p:spPr>
        <p:txBody>
          <a:bodyPr wrap="square" rtlCol="0">
            <a:spAutoFit/>
          </a:bodyPr>
          <a:lstStyle/>
          <a:p>
            <a:pPr algn="l"/>
            <a:r>
              <a:rPr lang="zh-CN" altLang="en-US" sz="2800" b="0" dirty="0">
                <a:solidFill>
                  <a:srgbClr val="0000FF"/>
                </a:solidFill>
                <a:latin typeface="+mn-ea"/>
                <a:ea typeface="+mn-ea"/>
              </a:rPr>
              <a:t>和的误差等于每个加数误差的和</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
        <p:nvSpPr>
          <p:cNvPr id="10" name="文本框 9">
            <a:extLst>
              <a:ext uri="{FF2B5EF4-FFF2-40B4-BE49-F238E27FC236}">
                <a16:creationId xmlns:a16="http://schemas.microsoft.com/office/drawing/2014/main" id="{C63524B5-C111-4633-9807-1BECD2EAC04D}"/>
              </a:ext>
            </a:extLst>
          </p:cNvPr>
          <p:cNvSpPr txBox="1"/>
          <p:nvPr/>
        </p:nvSpPr>
        <p:spPr>
          <a:xfrm>
            <a:off x="296496" y="3015334"/>
            <a:ext cx="5515624"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乘法运算</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更加复杂</a:t>
            </a:r>
            <a:r>
              <a:rPr lang="en-US" altLang="zh-CN" sz="2800" b="0" dirty="0">
                <a:solidFill>
                  <a:schemeClr val="tx1">
                    <a:lumMod val="95000"/>
                    <a:lumOff val="5000"/>
                  </a:schemeClr>
                </a:solidFill>
                <a:latin typeface="+mn-ea"/>
                <a:ea typeface="+mn-ea"/>
              </a:rPr>
              <a:t>.   </a:t>
            </a:r>
            <a:endParaRPr lang="zh-CN" altLang="en-US" sz="2800" b="0" dirty="0">
              <a:solidFill>
                <a:schemeClr val="tx1">
                  <a:lumMod val="95000"/>
                  <a:lumOff val="5000"/>
                </a:schemeClr>
              </a:solidFill>
              <a:latin typeface="+mn-ea"/>
              <a:ea typeface="+mn-ea"/>
            </a:endParaRPr>
          </a:p>
        </p:txBody>
      </p:sp>
      <p:pic>
        <p:nvPicPr>
          <p:cNvPr id="13" name="图片 12">
            <a:extLst>
              <a:ext uri="{FF2B5EF4-FFF2-40B4-BE49-F238E27FC236}">
                <a16:creationId xmlns:a16="http://schemas.microsoft.com/office/drawing/2014/main" id="{8E5E7051-447D-4A28-952B-1211810079BE}"/>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17145" y="3650704"/>
            <a:ext cx="8026603" cy="369113"/>
          </a:xfrm>
          <a:prstGeom prst="rect">
            <a:avLst/>
          </a:prstGeom>
        </p:spPr>
      </p:pic>
      <p:sp>
        <p:nvSpPr>
          <p:cNvPr id="14" name="文本框 13">
            <a:extLst>
              <a:ext uri="{FF2B5EF4-FFF2-40B4-BE49-F238E27FC236}">
                <a16:creationId xmlns:a16="http://schemas.microsoft.com/office/drawing/2014/main" id="{C38CB09F-9480-454C-930F-D908BF4D86B9}"/>
              </a:ext>
            </a:extLst>
          </p:cNvPr>
          <p:cNvSpPr txBox="1"/>
          <p:nvPr/>
        </p:nvSpPr>
        <p:spPr>
          <a:xfrm>
            <a:off x="98101" y="4219267"/>
            <a:ext cx="849694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如果                       则原来的误差会被放大到</a:t>
            </a:r>
          </a:p>
        </p:txBody>
      </p:sp>
      <p:pic>
        <p:nvPicPr>
          <p:cNvPr id="20" name="图片 19">
            <a:extLst>
              <a:ext uri="{FF2B5EF4-FFF2-40B4-BE49-F238E27FC236}">
                <a16:creationId xmlns:a16="http://schemas.microsoft.com/office/drawing/2014/main" id="{BD7C0788-CCBC-40C1-A20A-8E968A888AB1}"/>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931032" y="4301599"/>
            <a:ext cx="1890369" cy="307238"/>
          </a:xfrm>
          <a:prstGeom prst="rect">
            <a:avLst/>
          </a:prstGeom>
        </p:spPr>
      </p:pic>
      <p:pic>
        <p:nvPicPr>
          <p:cNvPr id="24" name="图片 23">
            <a:extLst>
              <a:ext uri="{FF2B5EF4-FFF2-40B4-BE49-F238E27FC236}">
                <a16:creationId xmlns:a16="http://schemas.microsoft.com/office/drawing/2014/main" id="{838A64DA-664F-48A9-8C5E-23A337FB2199}"/>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856774" y="4291965"/>
            <a:ext cx="1839163" cy="345643"/>
          </a:xfrm>
          <a:prstGeom prst="rect">
            <a:avLst/>
          </a:prstGeom>
        </p:spPr>
      </p:pic>
      <p:sp>
        <p:nvSpPr>
          <p:cNvPr id="25" name="文本框 24">
            <a:extLst>
              <a:ext uri="{FF2B5EF4-FFF2-40B4-BE49-F238E27FC236}">
                <a16:creationId xmlns:a16="http://schemas.microsoft.com/office/drawing/2014/main" id="{0505E299-CB6F-41D0-B5AB-D7EA8CF9D650}"/>
              </a:ext>
            </a:extLst>
          </p:cNvPr>
          <p:cNvSpPr txBox="1"/>
          <p:nvPr/>
        </p:nvSpPr>
        <p:spPr>
          <a:xfrm>
            <a:off x="21761" y="4842154"/>
            <a:ext cx="280831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考察相对误差</a:t>
            </a:r>
          </a:p>
        </p:txBody>
      </p:sp>
      <p:pic>
        <p:nvPicPr>
          <p:cNvPr id="32" name="图片 31">
            <a:extLst>
              <a:ext uri="{FF2B5EF4-FFF2-40B4-BE49-F238E27FC236}">
                <a16:creationId xmlns:a16="http://schemas.microsoft.com/office/drawing/2014/main" id="{AA42F6CA-1BB8-4398-8146-5B1FC6E41EF7}"/>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23528" y="5445224"/>
            <a:ext cx="8489594" cy="554736"/>
          </a:xfrm>
          <a:prstGeom prst="rect">
            <a:avLst/>
          </a:prstGeom>
        </p:spPr>
      </p:pic>
      <p:sp>
        <p:nvSpPr>
          <p:cNvPr id="33" name="文本框 32">
            <a:extLst>
              <a:ext uri="{FF2B5EF4-FFF2-40B4-BE49-F238E27FC236}">
                <a16:creationId xmlns:a16="http://schemas.microsoft.com/office/drawing/2014/main" id="{C7347D27-B90B-4E06-B170-EC341C441B8F}"/>
              </a:ext>
            </a:extLst>
          </p:cNvPr>
          <p:cNvSpPr txBox="1"/>
          <p:nvPr/>
        </p:nvSpPr>
        <p:spPr>
          <a:xfrm>
            <a:off x="1043608" y="6093296"/>
            <a:ext cx="7627261" cy="523220"/>
          </a:xfrm>
          <a:prstGeom prst="rect">
            <a:avLst/>
          </a:prstGeom>
          <a:noFill/>
        </p:spPr>
        <p:txBody>
          <a:bodyPr wrap="square" rtlCol="0">
            <a:spAutoFit/>
          </a:bodyPr>
          <a:lstStyle/>
          <a:p>
            <a:pPr algn="l"/>
            <a:r>
              <a:rPr lang="zh-CN" altLang="en-US" sz="2800" b="0" dirty="0">
                <a:solidFill>
                  <a:srgbClr val="0000FF"/>
                </a:solidFill>
                <a:latin typeface="+mn-ea"/>
                <a:ea typeface="+mn-ea"/>
              </a:rPr>
              <a:t>乘积的相对误差等于每个乘数相对误差的和</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Tree>
    <p:extLst>
      <p:ext uri="{BB962C8B-B14F-4D97-AF65-F5344CB8AC3E}">
        <p14:creationId xmlns:p14="http://schemas.microsoft.com/office/powerpoint/2010/main" val="65097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0016BF-9AC1-467D-A545-8383B0AE4D1D}"/>
              </a:ext>
            </a:extLst>
          </p:cNvPr>
          <p:cNvSpPr txBox="1"/>
          <p:nvPr/>
        </p:nvSpPr>
        <p:spPr>
          <a:xfrm>
            <a:off x="150175" y="448322"/>
            <a:ext cx="5273824" cy="646331"/>
          </a:xfrm>
          <a:prstGeom prst="rect">
            <a:avLst/>
          </a:prstGeom>
          <a:noFill/>
        </p:spPr>
        <p:txBody>
          <a:bodyPr wrap="square" rtlCol="0">
            <a:spAutoFit/>
          </a:bodyPr>
          <a:lstStyle/>
          <a:p>
            <a:pPr algn="l"/>
            <a:r>
              <a:rPr lang="zh-CN" altLang="en-US" sz="3600" dirty="0">
                <a:solidFill>
                  <a:schemeClr val="tx1">
                    <a:lumMod val="95000"/>
                    <a:lumOff val="5000"/>
                  </a:schemeClr>
                </a:solidFill>
                <a:latin typeface="+mn-ea"/>
                <a:ea typeface="+mn-ea"/>
              </a:rPr>
              <a:t>（</a:t>
            </a:r>
            <a:r>
              <a:rPr lang="en-US" altLang="zh-CN" sz="3600" dirty="0">
                <a:solidFill>
                  <a:schemeClr val="tx1">
                    <a:lumMod val="95000"/>
                    <a:lumOff val="5000"/>
                  </a:schemeClr>
                </a:solidFill>
                <a:latin typeface="+mn-ea"/>
                <a:ea typeface="+mn-ea"/>
              </a:rPr>
              <a:t>4</a:t>
            </a:r>
            <a:r>
              <a:rPr lang="zh-CN" altLang="en-US" sz="3600" dirty="0">
                <a:solidFill>
                  <a:schemeClr val="tx1">
                    <a:lumMod val="95000"/>
                    <a:lumOff val="5000"/>
                  </a:schemeClr>
                </a:solidFill>
                <a:latin typeface="+mn-ea"/>
                <a:ea typeface="+mn-ea"/>
              </a:rPr>
              <a:t>）误差的传播</a:t>
            </a:r>
          </a:p>
        </p:txBody>
      </p:sp>
      <p:pic>
        <p:nvPicPr>
          <p:cNvPr id="9" name="图片 8">
            <a:extLst>
              <a:ext uri="{FF2B5EF4-FFF2-40B4-BE49-F238E27FC236}">
                <a16:creationId xmlns:a16="http://schemas.microsoft.com/office/drawing/2014/main" id="{BE4CCFE7-EA2A-4B0B-A459-CF994D414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5" y="1410864"/>
            <a:ext cx="8401050" cy="1485900"/>
          </a:xfrm>
          <a:prstGeom prst="rect">
            <a:avLst/>
          </a:prstGeom>
        </p:spPr>
      </p:pic>
      <p:pic>
        <p:nvPicPr>
          <p:cNvPr id="11" name="图片 10">
            <a:extLst>
              <a:ext uri="{FF2B5EF4-FFF2-40B4-BE49-F238E27FC236}">
                <a16:creationId xmlns:a16="http://schemas.microsoft.com/office/drawing/2014/main" id="{A4958D23-EE3C-473B-AAF3-479736282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05" y="3189712"/>
            <a:ext cx="8343900" cy="1543050"/>
          </a:xfrm>
          <a:prstGeom prst="rect">
            <a:avLst/>
          </a:prstGeom>
        </p:spPr>
      </p:pic>
    </p:spTree>
    <p:extLst>
      <p:ext uri="{BB962C8B-B14F-4D97-AF65-F5344CB8AC3E}">
        <p14:creationId xmlns:p14="http://schemas.microsoft.com/office/powerpoint/2010/main" val="117655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44" name="Group 16">
            <a:extLst>
              <a:ext uri="{FF2B5EF4-FFF2-40B4-BE49-F238E27FC236}">
                <a16:creationId xmlns:a16="http://schemas.microsoft.com/office/drawing/2014/main" id="{7E4A2557-4782-4F65-A0A0-BF74F7F1F310}"/>
              </a:ext>
            </a:extLst>
          </p:cNvPr>
          <p:cNvGrpSpPr>
            <a:grpSpLocks/>
          </p:cNvGrpSpPr>
          <p:nvPr/>
        </p:nvGrpSpPr>
        <p:grpSpPr bwMode="auto">
          <a:xfrm>
            <a:off x="-109214" y="360363"/>
            <a:ext cx="9208764" cy="1897062"/>
            <a:chOff x="61" y="101"/>
            <a:chExt cx="5555" cy="1195"/>
          </a:xfrm>
        </p:grpSpPr>
        <p:sp>
          <p:nvSpPr>
            <p:cNvPr id="99339" name="Rectangle 11">
              <a:extLst>
                <a:ext uri="{FF2B5EF4-FFF2-40B4-BE49-F238E27FC236}">
                  <a16:creationId xmlns:a16="http://schemas.microsoft.com/office/drawing/2014/main" id="{27FAE523-71BA-470E-AF5C-0FD9C5D39E13}"/>
                </a:ext>
              </a:extLst>
            </p:cNvPr>
            <p:cNvSpPr>
              <a:spLocks noChangeArrowheads="1"/>
            </p:cNvSpPr>
            <p:nvPr/>
          </p:nvSpPr>
          <p:spPr bwMode="auto">
            <a:xfrm>
              <a:off x="192" y="431"/>
              <a:ext cx="5424"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dirty="0">
                  <a:solidFill>
                    <a:srgbClr val="0000FF"/>
                  </a:solidFill>
                  <a:latin typeface="华文仿宋" panose="02010600040101010101" pitchFamily="2" charset="-122"/>
                  <a:ea typeface="华文仿宋" panose="02010600040101010101" pitchFamily="2" charset="-122"/>
                </a:rPr>
                <a:t>    </a:t>
              </a:r>
              <a:r>
                <a:rPr kumimoji="1" lang="zh-CN" altLang="en-US" sz="2800" b="1" dirty="0">
                  <a:solidFill>
                    <a:schemeClr val="tx1"/>
                  </a:solidFill>
                  <a:latin typeface="华文仿宋" panose="02010600040101010101" pitchFamily="2" charset="-122"/>
                  <a:ea typeface="华文仿宋" panose="02010600040101010101" pitchFamily="2" charset="-122"/>
                </a:rPr>
                <a:t>一个算法如果输入数据有扰动（即误差），而计算过程中舍入误差不增长</a:t>
              </a:r>
              <a:r>
                <a:rPr kumimoji="1" lang="en-US" altLang="zh-CN" sz="2800" b="1" dirty="0">
                  <a:solidFill>
                    <a:schemeClr val="tx1"/>
                  </a:solidFill>
                  <a:latin typeface="华文仿宋" panose="02010600040101010101" pitchFamily="2" charset="-122"/>
                  <a:ea typeface="华文仿宋" panose="02010600040101010101" pitchFamily="2" charset="-122"/>
                </a:rPr>
                <a:t>,</a:t>
              </a:r>
              <a:r>
                <a:rPr kumimoji="1" lang="zh-CN" altLang="en-US" sz="2800" b="1" dirty="0">
                  <a:solidFill>
                    <a:schemeClr val="tx1"/>
                  </a:solidFill>
                  <a:latin typeface="华文仿宋" panose="02010600040101010101" pitchFamily="2" charset="-122"/>
                  <a:ea typeface="华文仿宋" panose="02010600040101010101" pitchFamily="2" charset="-122"/>
                </a:rPr>
                <a:t>则称此算法是数值稳定的，否则此算法就称为不稳定的。 </a:t>
              </a:r>
            </a:p>
          </p:txBody>
        </p:sp>
        <p:sp>
          <p:nvSpPr>
            <p:cNvPr id="99343" name="Text Box 15">
              <a:extLst>
                <a:ext uri="{FF2B5EF4-FFF2-40B4-BE49-F238E27FC236}">
                  <a16:creationId xmlns:a16="http://schemas.microsoft.com/office/drawing/2014/main" id="{465D417E-43A0-4502-85F6-59D87D36E925}"/>
                </a:ext>
              </a:extLst>
            </p:cNvPr>
            <p:cNvSpPr txBox="1">
              <a:spLocks noChangeArrowheads="1"/>
            </p:cNvSpPr>
            <p:nvPr/>
          </p:nvSpPr>
          <p:spPr bwMode="auto">
            <a:xfrm>
              <a:off x="61" y="101"/>
              <a:ext cx="42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0" dirty="0">
                  <a:solidFill>
                    <a:schemeClr val="tx1"/>
                  </a:solidFill>
                  <a:latin typeface="+mn-ea"/>
                  <a:ea typeface="+mn-ea"/>
                </a:rPr>
                <a:t>定义</a:t>
              </a:r>
              <a:r>
                <a:rPr kumimoji="1" lang="en-US" altLang="zh-CN" sz="2800" b="0" dirty="0">
                  <a:solidFill>
                    <a:schemeClr val="tx1"/>
                  </a:solidFill>
                  <a:latin typeface="+mn-ea"/>
                  <a:ea typeface="+mn-ea"/>
                </a:rPr>
                <a:t>1.4.</a:t>
              </a:r>
              <a:r>
                <a:rPr kumimoji="1" lang="zh-CN" altLang="en-US" sz="2800" b="1" dirty="0">
                  <a:solidFill>
                    <a:schemeClr val="tx1"/>
                  </a:solidFill>
                  <a:latin typeface="楷体_GB2312" pitchFamily="49" charset="-122"/>
                </a:rPr>
                <a:t>（</a:t>
              </a:r>
              <a:r>
                <a:rPr kumimoji="1" lang="zh-CN" altLang="en-US" sz="2800" b="1" dirty="0">
                  <a:solidFill>
                    <a:srgbClr val="0000FF"/>
                  </a:solidFill>
                  <a:latin typeface="楷体_GB2312" pitchFamily="49" charset="-122"/>
                </a:rPr>
                <a:t>数值稳定性</a:t>
              </a:r>
              <a:r>
                <a:rPr kumimoji="1" lang="en-US" altLang="zh-CN" b="1" dirty="0">
                  <a:solidFill>
                    <a:srgbClr val="0000FF"/>
                  </a:solidFill>
                  <a:latin typeface="楷体_GB2312" pitchFamily="49" charset="-122"/>
                </a:rPr>
                <a:t>/</a:t>
              </a:r>
              <a:r>
                <a:rPr kumimoji="1" lang="en-US" altLang="zh-CN" b="1" dirty="0">
                  <a:solidFill>
                    <a:srgbClr val="0000FF"/>
                  </a:solidFill>
                  <a:latin typeface="Arial" panose="020B0604020202020204" pitchFamily="34" charset="0"/>
                </a:rPr>
                <a:t>* Numerical  </a:t>
              </a:r>
              <a:r>
                <a:rPr kumimoji="1" lang="en-US" altLang="zh-CN" b="1" dirty="0">
                  <a:solidFill>
                    <a:srgbClr val="0000FF"/>
                  </a:solidFill>
                  <a:latin typeface="Arial" panose="020B0604020202020204" pitchFamily="34" charset="0"/>
                  <a:ea typeface="宋体" panose="02010600030101010101" pitchFamily="2" charset="-122"/>
                </a:rPr>
                <a:t>Stability</a:t>
              </a:r>
              <a:r>
                <a:rPr kumimoji="1" lang="en-US" altLang="zh-CN" b="1" dirty="0">
                  <a:solidFill>
                    <a:srgbClr val="0000FF"/>
                  </a:solidFill>
                  <a:latin typeface="Arial" panose="020B0604020202020204" pitchFamily="34" charset="0"/>
                </a:rPr>
                <a:t> */</a:t>
              </a:r>
              <a:r>
                <a:rPr kumimoji="1" lang="zh-CN" altLang="en-US" sz="2800" b="1" dirty="0">
                  <a:solidFill>
                    <a:schemeClr val="tx1"/>
                  </a:solidFill>
                  <a:latin typeface="Arial" panose="020B0604020202020204" pitchFamily="34" charset="0"/>
                </a:rPr>
                <a:t>）</a:t>
              </a:r>
            </a:p>
          </p:txBody>
        </p:sp>
      </p:grpSp>
      <p:grpSp>
        <p:nvGrpSpPr>
          <p:cNvPr id="99355" name="Group 27">
            <a:extLst>
              <a:ext uri="{FF2B5EF4-FFF2-40B4-BE49-F238E27FC236}">
                <a16:creationId xmlns:a16="http://schemas.microsoft.com/office/drawing/2014/main" id="{5D9CBA32-4898-4464-BE5F-4E50B240F02A}"/>
              </a:ext>
            </a:extLst>
          </p:cNvPr>
          <p:cNvGrpSpPr>
            <a:grpSpLocks/>
          </p:cNvGrpSpPr>
          <p:nvPr/>
        </p:nvGrpSpPr>
        <p:grpSpPr bwMode="auto">
          <a:xfrm>
            <a:off x="107950" y="2529146"/>
            <a:ext cx="8991600" cy="1598613"/>
            <a:chOff x="68" y="1754"/>
            <a:chExt cx="5664" cy="1007"/>
          </a:xfrm>
        </p:grpSpPr>
        <p:sp>
          <p:nvSpPr>
            <p:cNvPr id="99345" name="Rectangle 17">
              <a:extLst>
                <a:ext uri="{FF2B5EF4-FFF2-40B4-BE49-F238E27FC236}">
                  <a16:creationId xmlns:a16="http://schemas.microsoft.com/office/drawing/2014/main" id="{A752EFA2-8BB2-4C90-B21F-05BF48694C68}"/>
                </a:ext>
              </a:extLst>
            </p:cNvPr>
            <p:cNvSpPr>
              <a:spLocks noChangeArrowheads="1"/>
            </p:cNvSpPr>
            <p:nvPr/>
          </p:nvSpPr>
          <p:spPr bwMode="auto">
            <a:xfrm>
              <a:off x="144" y="2160"/>
              <a:ext cx="558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800" b="1" dirty="0">
                  <a:solidFill>
                    <a:schemeClr val="tx1"/>
                  </a:solidFill>
                  <a:latin typeface="华文仿宋" panose="02010600040101010101" pitchFamily="2" charset="-122"/>
                  <a:ea typeface="华文仿宋" panose="02010600040101010101" pitchFamily="2" charset="-122"/>
                </a:rPr>
                <a:t>    </a:t>
              </a:r>
              <a:r>
                <a:rPr kumimoji="1" lang="zh-CN" altLang="en-US" sz="2800" b="1" dirty="0">
                  <a:solidFill>
                    <a:schemeClr val="tx1"/>
                  </a:solidFill>
                  <a:latin typeface="华文仿宋" panose="02010600040101010101" pitchFamily="2" charset="-122"/>
                  <a:ea typeface="华文仿宋" panose="02010600040101010101" pitchFamily="2" charset="-122"/>
                </a:rPr>
                <a:t>对数学问题本身如果输入数据有微小扰动，引起输出数据（即问题真解）的很大扰动，这就是病态问题。</a:t>
              </a:r>
            </a:p>
          </p:txBody>
        </p:sp>
        <p:sp>
          <p:nvSpPr>
            <p:cNvPr id="99349" name="Text Box 21">
              <a:extLst>
                <a:ext uri="{FF2B5EF4-FFF2-40B4-BE49-F238E27FC236}">
                  <a16:creationId xmlns:a16="http://schemas.microsoft.com/office/drawing/2014/main" id="{AA3B058B-F9EB-482C-9630-9DB0F2F0DECE}"/>
                </a:ext>
              </a:extLst>
            </p:cNvPr>
            <p:cNvSpPr txBox="1">
              <a:spLocks noChangeArrowheads="1"/>
            </p:cNvSpPr>
            <p:nvPr/>
          </p:nvSpPr>
          <p:spPr bwMode="auto">
            <a:xfrm>
              <a:off x="68" y="1754"/>
              <a:ext cx="40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0" dirty="0">
                  <a:solidFill>
                    <a:schemeClr val="tx1"/>
                  </a:solidFill>
                  <a:latin typeface="楷体_GB2312" pitchFamily="49" charset="-122"/>
                </a:rPr>
                <a:t>定义 </a:t>
              </a:r>
              <a:r>
                <a:rPr kumimoji="1" lang="en-US" altLang="zh-CN" sz="2800" b="0" dirty="0">
                  <a:solidFill>
                    <a:schemeClr val="tx1"/>
                  </a:solidFill>
                  <a:latin typeface="楷体_GB2312" pitchFamily="49" charset="-122"/>
                </a:rPr>
                <a:t>1.5. </a:t>
              </a:r>
              <a:r>
                <a:rPr kumimoji="1" lang="zh-CN" altLang="en-US" sz="2800" b="1" dirty="0">
                  <a:solidFill>
                    <a:srgbClr val="0000FF"/>
                  </a:solidFill>
                  <a:latin typeface="楷体_GB2312" pitchFamily="49" charset="-122"/>
                </a:rPr>
                <a:t>（病态问题</a:t>
              </a:r>
              <a:r>
                <a:rPr kumimoji="1" lang="en-US" altLang="zh-CN" b="1" dirty="0">
                  <a:solidFill>
                    <a:schemeClr val="accent1"/>
                  </a:solidFill>
                  <a:latin typeface="楷体_GB2312" pitchFamily="49" charset="-122"/>
                </a:rPr>
                <a:t>/</a:t>
              </a:r>
              <a:r>
                <a:rPr kumimoji="1" lang="en-US" altLang="zh-CN" b="1" dirty="0">
                  <a:solidFill>
                    <a:srgbClr val="008000"/>
                  </a:solidFill>
                  <a:latin typeface="Arial" panose="020B0604020202020204" pitchFamily="34" charset="0"/>
                </a:rPr>
                <a:t>* ill-posed problem */</a:t>
              </a:r>
              <a:r>
                <a:rPr kumimoji="1" lang="zh-CN" altLang="en-US" sz="2800" b="1" dirty="0">
                  <a:solidFill>
                    <a:srgbClr val="0000FF"/>
                  </a:solidFill>
                  <a:latin typeface="Arial" panose="020B0604020202020204" pitchFamily="34" charset="0"/>
                </a:rPr>
                <a:t>）</a:t>
              </a:r>
            </a:p>
          </p:txBody>
        </p:sp>
      </p:grpSp>
      <p:sp>
        <p:nvSpPr>
          <p:cNvPr id="99351" name="Rectangle 23">
            <a:extLst>
              <a:ext uri="{FF2B5EF4-FFF2-40B4-BE49-F238E27FC236}">
                <a16:creationId xmlns:a16="http://schemas.microsoft.com/office/drawing/2014/main" id="{4A50CC1D-2A41-4E14-811C-1434C0C12363}"/>
              </a:ext>
            </a:extLst>
          </p:cNvPr>
          <p:cNvSpPr>
            <a:spLocks noChangeArrowheads="1"/>
          </p:cNvSpPr>
          <p:nvPr/>
        </p:nvSpPr>
        <p:spPr bwMode="auto">
          <a:xfrm>
            <a:off x="228600" y="4600574"/>
            <a:ext cx="8686800" cy="137318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a:spAutoFit/>
          </a:bodyPr>
          <a:lstStyle/>
          <a:p>
            <a:pPr algn="l"/>
            <a:r>
              <a:rPr kumimoji="1" lang="en-US" altLang="zh-CN" sz="2800" b="1" dirty="0">
                <a:solidFill>
                  <a:srgbClr val="0000FF"/>
                </a:solidFill>
                <a:latin typeface="楷体_GB2312" pitchFamily="49" charset="-122"/>
              </a:rPr>
              <a:t>    </a:t>
            </a:r>
            <a:r>
              <a:rPr kumimoji="1" lang="zh-CN" altLang="en-US" sz="2800" b="1" dirty="0">
                <a:solidFill>
                  <a:srgbClr val="0000FF"/>
                </a:solidFill>
                <a:latin typeface="楷体_GB2312" pitchFamily="49" charset="-122"/>
              </a:rPr>
              <a:t>它是数学问题本身性质所决定的，与算法无关，也就是说对病态问题，用任何算法（或方法）直接计算都将产生不稳定性。 </a:t>
            </a:r>
          </a:p>
        </p:txBody>
      </p:sp>
    </p:spTree>
    <p:extLst>
      <p:ext uri="{BB962C8B-B14F-4D97-AF65-F5344CB8AC3E}">
        <p14:creationId xmlns:p14="http://schemas.microsoft.com/office/powerpoint/2010/main" val="3736779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9355"/>
                                        </p:tgtEl>
                                        <p:attrNameLst>
                                          <p:attrName>style.visibility</p:attrName>
                                        </p:attrNameLst>
                                      </p:cBhvr>
                                      <p:to>
                                        <p:strVal val="visible"/>
                                      </p:to>
                                    </p:set>
                                    <p:animEffect transition="in" filter="wipe(up)">
                                      <p:cBhvr>
                                        <p:cTn id="7" dur="500"/>
                                        <p:tgtEl>
                                          <p:spTgt spid="9935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9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480DE94-E900-4614-9F93-0C4C90A715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878"/>
            <a:ext cx="9275628" cy="2995960"/>
          </a:xfrm>
          <a:prstGeom prst="rect">
            <a:avLst/>
          </a:prstGeom>
        </p:spPr>
      </p:pic>
      <p:pic>
        <p:nvPicPr>
          <p:cNvPr id="4" name="图片 3">
            <a:extLst>
              <a:ext uri="{FF2B5EF4-FFF2-40B4-BE49-F238E27FC236}">
                <a16:creationId xmlns:a16="http://schemas.microsoft.com/office/drawing/2014/main" id="{F4F8A6BC-48D4-4C05-AE02-BE37A2489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26" y="3140969"/>
            <a:ext cx="5989478" cy="3662356"/>
          </a:xfrm>
          <a:prstGeom prst="rect">
            <a:avLst/>
          </a:prstGeom>
        </p:spPr>
      </p:pic>
      <p:sp>
        <p:nvSpPr>
          <p:cNvPr id="5" name="文本框 4">
            <a:extLst>
              <a:ext uri="{FF2B5EF4-FFF2-40B4-BE49-F238E27FC236}">
                <a16:creationId xmlns:a16="http://schemas.microsoft.com/office/drawing/2014/main" id="{5EAD1962-6D5B-4AC8-8137-72651D4C8290}"/>
              </a:ext>
            </a:extLst>
          </p:cNvPr>
          <p:cNvSpPr txBox="1"/>
          <p:nvPr/>
        </p:nvSpPr>
        <p:spPr>
          <a:xfrm>
            <a:off x="6334997" y="3292411"/>
            <a:ext cx="273630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表</a:t>
            </a:r>
            <a:r>
              <a:rPr lang="en-US" altLang="zh-CN" sz="2800" dirty="0">
                <a:solidFill>
                  <a:schemeClr val="tx1">
                    <a:lumMod val="95000"/>
                    <a:lumOff val="5000"/>
                  </a:schemeClr>
                </a:solidFill>
                <a:latin typeface="+mn-ea"/>
                <a:ea typeface="+mn-ea"/>
              </a:rPr>
              <a:t>1.4</a:t>
            </a:r>
            <a:r>
              <a:rPr lang="zh-CN" altLang="en-US" sz="2800" dirty="0">
                <a:solidFill>
                  <a:schemeClr val="tx1">
                    <a:lumMod val="95000"/>
                    <a:lumOff val="5000"/>
                  </a:schemeClr>
                </a:solidFill>
                <a:latin typeface="+mn-ea"/>
                <a:ea typeface="+mn-ea"/>
              </a:rPr>
              <a:t>可知， </a:t>
            </a:r>
          </a:p>
        </p:txBody>
      </p:sp>
      <p:graphicFrame>
        <p:nvGraphicFramePr>
          <p:cNvPr id="10" name="表格 9">
            <a:extLst>
              <a:ext uri="{FF2B5EF4-FFF2-40B4-BE49-F238E27FC236}">
                <a16:creationId xmlns:a16="http://schemas.microsoft.com/office/drawing/2014/main" id="{C66A9AA5-5D02-4DE8-832F-AAA92DCDA2B0}"/>
              </a:ext>
            </a:extLst>
          </p:cNvPr>
          <p:cNvGraphicFramePr>
            <a:graphicFrameLocks noGrp="1"/>
          </p:cNvGraphicFramePr>
          <p:nvPr>
            <p:extLst>
              <p:ext uri="{D42A27DB-BD31-4B8C-83A1-F6EECF244321}">
                <p14:modId xmlns:p14="http://schemas.microsoft.com/office/powerpoint/2010/main" val="3120907928"/>
              </p:ext>
            </p:extLst>
          </p:nvPr>
        </p:nvGraphicFramePr>
        <p:xfrm>
          <a:off x="6378992" y="3931972"/>
          <a:ext cx="2369472" cy="2445729"/>
        </p:xfrm>
        <a:graphic>
          <a:graphicData uri="http://schemas.openxmlformats.org/drawingml/2006/table">
            <a:tbl>
              <a:tblPr firstRow="1" bandRow="1">
                <a:tableStyleId>{284E427A-3D55-4303-BF80-6455036E1DE7}</a:tableStyleId>
              </a:tblPr>
              <a:tblGrid>
                <a:gridCol w="748204">
                  <a:extLst>
                    <a:ext uri="{9D8B030D-6E8A-4147-A177-3AD203B41FA5}">
                      <a16:colId xmlns:a16="http://schemas.microsoft.com/office/drawing/2014/main" val="840172624"/>
                    </a:ext>
                  </a:extLst>
                </a:gridCol>
                <a:gridCol w="1621268">
                  <a:extLst>
                    <a:ext uri="{9D8B030D-6E8A-4147-A177-3AD203B41FA5}">
                      <a16:colId xmlns:a16="http://schemas.microsoft.com/office/drawing/2014/main" val="3718571692"/>
                    </a:ext>
                  </a:extLst>
                </a:gridCol>
              </a:tblGrid>
              <a:tr h="852776">
                <a:tc>
                  <a:txBody>
                    <a:bodyPr/>
                    <a:lstStyle/>
                    <a:p>
                      <a:endParaRPr lang="zh-CN" altLang="en-US" dirty="0"/>
                    </a:p>
                  </a:txBody>
                  <a:tcPr/>
                </a:tc>
                <a:tc>
                  <a:txBody>
                    <a:bodyPr/>
                    <a:lstStyle/>
                    <a:p>
                      <a:r>
                        <a:rPr lang="zh-CN" altLang="en-US" sz="2400" b="0" dirty="0">
                          <a:solidFill>
                            <a:srgbClr val="0000FF"/>
                          </a:solidFill>
                        </a:rPr>
                        <a:t>指数级递减稳定</a:t>
                      </a:r>
                    </a:p>
                  </a:txBody>
                  <a:tcPr/>
                </a:tc>
                <a:extLst>
                  <a:ext uri="{0D108BD9-81ED-4DB2-BD59-A6C34878D82A}">
                    <a16:rowId xmlns:a16="http://schemas.microsoft.com/office/drawing/2014/main" val="929189568"/>
                  </a:ext>
                </a:extLst>
              </a:tr>
              <a:tr h="740177">
                <a:tc>
                  <a:txBody>
                    <a:bodyPr/>
                    <a:lstStyle/>
                    <a:p>
                      <a:endParaRPr lang="zh-CN" altLang="en-US" dirty="0"/>
                    </a:p>
                  </a:txBody>
                  <a:tcPr/>
                </a:tc>
                <a:tc>
                  <a:txBody>
                    <a:bodyPr/>
                    <a:lstStyle/>
                    <a:p>
                      <a:r>
                        <a:rPr lang="zh-CN" altLang="en-US" sz="2400" dirty="0">
                          <a:solidFill>
                            <a:srgbClr val="0000FF"/>
                          </a:solidFill>
                        </a:rPr>
                        <a:t>   稳定</a:t>
                      </a:r>
                    </a:p>
                  </a:txBody>
                  <a:tcPr/>
                </a:tc>
                <a:extLst>
                  <a:ext uri="{0D108BD9-81ED-4DB2-BD59-A6C34878D82A}">
                    <a16:rowId xmlns:a16="http://schemas.microsoft.com/office/drawing/2014/main" val="3427919859"/>
                  </a:ext>
                </a:extLst>
              </a:tr>
              <a:tr h="852776">
                <a:tc>
                  <a:txBody>
                    <a:bodyPr/>
                    <a:lstStyle/>
                    <a:p>
                      <a:endParaRPr lang="zh-CN" altLang="en-US" dirty="0"/>
                    </a:p>
                  </a:txBody>
                  <a:tcPr/>
                </a:tc>
                <a:tc>
                  <a:txBody>
                    <a:bodyPr/>
                    <a:lstStyle/>
                    <a:p>
                      <a:r>
                        <a:rPr lang="zh-CN" altLang="en-US" sz="2400" dirty="0">
                          <a:solidFill>
                            <a:srgbClr val="0000FF"/>
                          </a:solidFill>
                        </a:rPr>
                        <a:t>指数级增长不稳定</a:t>
                      </a:r>
                    </a:p>
                  </a:txBody>
                  <a:tcPr/>
                </a:tc>
                <a:extLst>
                  <a:ext uri="{0D108BD9-81ED-4DB2-BD59-A6C34878D82A}">
                    <a16:rowId xmlns:a16="http://schemas.microsoft.com/office/drawing/2014/main" val="394742402"/>
                  </a:ext>
                </a:extLst>
              </a:tr>
            </a:tbl>
          </a:graphicData>
        </a:graphic>
      </p:graphicFrame>
      <p:pic>
        <p:nvPicPr>
          <p:cNvPr id="12" name="图片 11">
            <a:extLst>
              <a:ext uri="{FF2B5EF4-FFF2-40B4-BE49-F238E27FC236}">
                <a16:creationId xmlns:a16="http://schemas.microsoft.com/office/drawing/2014/main" id="{2C6A0578-310F-4912-B07B-38BB868CDC7F}"/>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49792" y="4170545"/>
            <a:ext cx="590150" cy="318067"/>
          </a:xfrm>
          <a:prstGeom prst="rect">
            <a:avLst/>
          </a:prstGeom>
        </p:spPr>
      </p:pic>
      <p:pic>
        <p:nvPicPr>
          <p:cNvPr id="16" name="图片 15">
            <a:extLst>
              <a:ext uri="{FF2B5EF4-FFF2-40B4-BE49-F238E27FC236}">
                <a16:creationId xmlns:a16="http://schemas.microsoft.com/office/drawing/2014/main" id="{807A00C2-14C3-473A-83A8-0159D8B4788A}"/>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431696" y="4995802"/>
            <a:ext cx="607395" cy="318067"/>
          </a:xfrm>
          <a:prstGeom prst="rect">
            <a:avLst/>
          </a:prstGeom>
        </p:spPr>
      </p:pic>
      <p:pic>
        <p:nvPicPr>
          <p:cNvPr id="18" name="图片 17">
            <a:extLst>
              <a:ext uri="{FF2B5EF4-FFF2-40B4-BE49-F238E27FC236}">
                <a16:creationId xmlns:a16="http://schemas.microsoft.com/office/drawing/2014/main" id="{011F115B-4BFF-4A7A-AF43-146EAC5CBB67}"/>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455224" y="5821059"/>
            <a:ext cx="590150" cy="318067"/>
          </a:xfrm>
          <a:prstGeom prst="rect">
            <a:avLst/>
          </a:prstGeom>
        </p:spPr>
      </p:pic>
    </p:spTree>
    <p:extLst>
      <p:ext uri="{BB962C8B-B14F-4D97-AF65-F5344CB8AC3E}">
        <p14:creationId xmlns:p14="http://schemas.microsoft.com/office/powerpoint/2010/main" val="38604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45EB44-248D-4E0E-AA1B-E911C9B4A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52736"/>
            <a:ext cx="8925479" cy="3960440"/>
          </a:xfrm>
          <a:prstGeom prst="rect">
            <a:avLst/>
          </a:prstGeom>
        </p:spPr>
      </p:pic>
    </p:spTree>
    <p:extLst>
      <p:ext uri="{BB962C8B-B14F-4D97-AF65-F5344CB8AC3E}">
        <p14:creationId xmlns:p14="http://schemas.microsoft.com/office/powerpoint/2010/main" val="131837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00DCE-7AAA-41F5-92FC-244267FA0532}"/>
              </a:ext>
            </a:extLst>
          </p:cNvPr>
          <p:cNvSpPr>
            <a:spLocks noGrp="1"/>
          </p:cNvSpPr>
          <p:nvPr>
            <p:ph type="title"/>
          </p:nvPr>
        </p:nvSpPr>
        <p:spPr>
          <a:xfrm>
            <a:off x="240968" y="273727"/>
            <a:ext cx="5863912" cy="571500"/>
          </a:xfrm>
        </p:spPr>
        <p:txBody>
          <a:bodyPr/>
          <a:lstStyle/>
          <a:p>
            <a:pPr algn="l"/>
            <a:r>
              <a:rPr lang="zh-CN" altLang="en-US" b="1" dirty="0">
                <a:solidFill>
                  <a:schemeClr val="accent5">
                    <a:lumMod val="10000"/>
                  </a:schemeClr>
                </a:solidFill>
                <a:latin typeface="华文仿宋" panose="02010600040101010101" pitchFamily="2" charset="-122"/>
                <a:ea typeface="华文仿宋" panose="02010600040101010101" pitchFamily="2" charset="-122"/>
              </a:rPr>
              <a:t>什么叫计算方法？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a:extLst>
              <a:ext uri="{FF2B5EF4-FFF2-40B4-BE49-F238E27FC236}">
                <a16:creationId xmlns:a16="http://schemas.microsoft.com/office/drawing/2014/main" id="{A23F81DE-DF41-4664-B166-8E63B1588C46}"/>
              </a:ext>
            </a:extLst>
          </p:cNvPr>
          <p:cNvSpPr>
            <a:spLocks noGrp="1"/>
          </p:cNvSpPr>
          <p:nvPr>
            <p:ph idx="4294967295"/>
          </p:nvPr>
        </p:nvSpPr>
        <p:spPr>
          <a:xfrm>
            <a:off x="206256" y="1044157"/>
            <a:ext cx="8731488" cy="2240827"/>
          </a:xfrm>
        </p:spPr>
        <p:txBody>
          <a:bodyPr>
            <a:noAutofit/>
          </a:bodyPr>
          <a:lstStyle/>
          <a:p>
            <a:pPr marL="0" indent="0">
              <a:lnSpc>
                <a:spcPts val="3360"/>
              </a:lnSpc>
              <a:spcBef>
                <a:spcPts val="0"/>
              </a:spcBef>
              <a:buNone/>
            </a:pPr>
            <a:r>
              <a:rPr lang="zh-CN" altLang="en-US" sz="2800" dirty="0">
                <a:solidFill>
                  <a:schemeClr val="tx1">
                    <a:lumMod val="50000"/>
                  </a:schemeClr>
                </a:solidFill>
                <a:latin typeface="仿宋" panose="02010609060101010101" pitchFamily="49" charset="-122"/>
                <a:ea typeface="仿宋" panose="02010609060101010101" pitchFamily="49" charset="-122"/>
              </a:rPr>
              <a:t>计算方法又称“数值分析”、“数值方法”，是数学与计算机技术结合的一门学科，</a:t>
            </a:r>
            <a:r>
              <a:rPr lang="zh-CN" altLang="en-US" sz="2800" dirty="0">
                <a:solidFill>
                  <a:srgbClr val="FF0000"/>
                </a:solidFill>
                <a:latin typeface="仿宋" panose="02010609060101010101" pitchFamily="49" charset="-122"/>
                <a:ea typeface="仿宋" panose="02010609060101010101" pitchFamily="49" charset="-122"/>
              </a:rPr>
              <a:t>为各种数学问题的数值解答研究提供最有效的算法。</a:t>
            </a:r>
            <a:r>
              <a:rPr lang="en-US" altLang="zh-CN" sz="2800" b="1" dirty="0">
                <a:solidFill>
                  <a:srgbClr val="FF0000"/>
                </a:solidFill>
                <a:latin typeface="Times New Roman" panose="02020603050405020304" pitchFamily="18" charset="0"/>
                <a:cs typeface="Times New Roman" panose="02020603050405020304" pitchFamily="18" charset="0"/>
              </a:rPr>
              <a:t>                                                                                                                    </a:t>
            </a:r>
          </a:p>
          <a:p>
            <a:pPr marL="0" indent="0">
              <a:lnSpc>
                <a:spcPts val="3360"/>
              </a:lnSpc>
              <a:spcBef>
                <a:spcPts val="0"/>
              </a:spcBef>
              <a:buNone/>
            </a:pPr>
            <a:r>
              <a:rPr lang="en-US" altLang="zh-CN" sz="2800" b="1" dirty="0">
                <a:solidFill>
                  <a:schemeClr val="tx1">
                    <a:lumMod val="50000"/>
                  </a:schemeClr>
                </a:solidFill>
                <a:latin typeface="Times New Roman" panose="02020603050405020304" pitchFamily="18" charset="0"/>
                <a:cs typeface="Times New Roman" panose="02020603050405020304" pitchFamily="18" charset="0"/>
              </a:rPr>
              <a:t>                                                             ----zh.wikipedia.org</a:t>
            </a:r>
            <a:endParaRPr lang="en-US" altLang="zh-CN" sz="28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37" name="图片 36">
            <a:extLst>
              <a:ext uri="{FF2B5EF4-FFF2-40B4-BE49-F238E27FC236}">
                <a16:creationId xmlns:a16="http://schemas.microsoft.com/office/drawing/2014/main" id="{5DC221EA-FD29-4F79-AD83-234BE40F6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080" y="3284984"/>
            <a:ext cx="2057400" cy="2392326"/>
          </a:xfrm>
          <a:prstGeom prst="rect">
            <a:avLst/>
          </a:prstGeom>
        </p:spPr>
      </p:pic>
      <p:sp>
        <p:nvSpPr>
          <p:cNvPr id="38" name="文本框 37">
            <a:extLst>
              <a:ext uri="{FF2B5EF4-FFF2-40B4-BE49-F238E27FC236}">
                <a16:creationId xmlns:a16="http://schemas.microsoft.com/office/drawing/2014/main" id="{794129BA-9A0C-4694-9DD4-9C3D22027DAC}"/>
              </a:ext>
            </a:extLst>
          </p:cNvPr>
          <p:cNvSpPr txBox="1"/>
          <p:nvPr/>
        </p:nvSpPr>
        <p:spPr>
          <a:xfrm>
            <a:off x="6019016" y="5695056"/>
            <a:ext cx="2781528" cy="738664"/>
          </a:xfrm>
          <a:prstGeom prst="rect">
            <a:avLst/>
          </a:prstGeom>
          <a:noFill/>
        </p:spPr>
        <p:txBody>
          <a:bodyPr wrap="square" rtlCol="0">
            <a:spAutoFit/>
          </a:bodyPr>
          <a:lstStyle/>
          <a:p>
            <a:r>
              <a:rPr lang="zh-CN" altLang="en-US" sz="1400" b="0" dirty="0">
                <a:solidFill>
                  <a:schemeClr val="tx1">
                    <a:lumMod val="50000"/>
                  </a:schemeClr>
                </a:solidFill>
                <a:latin typeface="仿宋" panose="02010609060101010101" pitchFamily="49" charset="-122"/>
                <a:ea typeface="仿宋" panose="02010609060101010101" pitchFamily="49" charset="-122"/>
              </a:rPr>
              <a:t> 美，第三届即</a:t>
            </a:r>
            <a:r>
              <a:rPr lang="en-US" altLang="zh-CN" sz="1400" b="0" dirty="0">
                <a:solidFill>
                  <a:schemeClr val="tx1">
                    <a:lumMod val="50000"/>
                  </a:schemeClr>
                </a:solidFill>
                <a:latin typeface="仿宋" panose="02010609060101010101" pitchFamily="49" charset="-122"/>
                <a:ea typeface="仿宋" panose="02010609060101010101" pitchFamily="49" charset="-122"/>
              </a:rPr>
              <a:t>1968</a:t>
            </a:r>
            <a:r>
              <a:rPr lang="zh-CN" altLang="en-US" sz="1400" b="0" dirty="0">
                <a:solidFill>
                  <a:schemeClr val="tx1">
                    <a:lumMod val="50000"/>
                  </a:schemeClr>
                </a:solidFill>
                <a:latin typeface="仿宋" panose="02010609060101010101" pitchFamily="49" charset="-122"/>
                <a:ea typeface="仿宋" panose="02010609060101010101" pitchFamily="49" charset="-122"/>
              </a:rPr>
              <a:t>年的图灵奖得主，贝尔实验室计算机科学部的主任，参与了著名的曼哈顿计划</a:t>
            </a:r>
            <a:endParaRPr lang="zh-CN" altLang="en-US" sz="1400" dirty="0">
              <a:solidFill>
                <a:schemeClr val="tx1">
                  <a:lumMod val="50000"/>
                </a:schemeClr>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9CE09260-D036-4FF3-9D38-F9BB344485B7}"/>
              </a:ext>
            </a:extLst>
          </p:cNvPr>
          <p:cNvSpPr/>
          <p:nvPr/>
        </p:nvSpPr>
        <p:spPr>
          <a:xfrm>
            <a:off x="276984" y="3745057"/>
            <a:ext cx="5604832" cy="1425139"/>
          </a:xfrm>
          <a:prstGeom prst="rect">
            <a:avLst/>
          </a:prstGeom>
        </p:spPr>
        <p:txBody>
          <a:bodyPr wrap="square">
            <a:spAutoFit/>
          </a:bodyPr>
          <a:lstStyle/>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The purpose of computing is insight</a:t>
            </a:r>
            <a:r>
              <a:rPr lang="zh-CN" altLang="en-US" sz="2400" i="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not numbers.</a:t>
            </a:r>
          </a:p>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                    ---Richard  Wesley  Hamming</a:t>
            </a:r>
          </a:p>
        </p:txBody>
      </p:sp>
    </p:spTree>
    <p:extLst>
      <p:ext uri="{BB962C8B-B14F-4D97-AF65-F5344CB8AC3E}">
        <p14:creationId xmlns:p14="http://schemas.microsoft.com/office/powerpoint/2010/main" val="173077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818CF77-F5BC-4C5F-87CA-10268889E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9448"/>
            <a:ext cx="5400600" cy="6739713"/>
          </a:xfrm>
          <a:prstGeom prst="rect">
            <a:avLst/>
          </a:prstGeom>
        </p:spPr>
      </p:pic>
    </p:spTree>
    <p:extLst>
      <p:ext uri="{BB962C8B-B14F-4D97-AF65-F5344CB8AC3E}">
        <p14:creationId xmlns:p14="http://schemas.microsoft.com/office/powerpoint/2010/main" val="291826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标题 47105">
            <a:extLst>
              <a:ext uri="{FF2B5EF4-FFF2-40B4-BE49-F238E27FC236}">
                <a16:creationId xmlns:a16="http://schemas.microsoft.com/office/drawing/2014/main" id="{971D762B-77C4-4B0E-B357-4D29DF432207}"/>
              </a:ext>
            </a:extLst>
          </p:cNvPr>
          <p:cNvSpPr>
            <a:spLocks noGrp="1" noChangeArrowheads="1"/>
          </p:cNvSpPr>
          <p:nvPr>
            <p:ph type="ctrTitle"/>
          </p:nvPr>
        </p:nvSpPr>
        <p:spPr>
          <a:xfrm>
            <a:off x="14392" y="332656"/>
            <a:ext cx="6228184" cy="548680"/>
          </a:xfrm>
        </p:spPr>
        <p:txBody>
          <a:bodyPr anchor="ctr">
            <a:normAutofit/>
          </a:bodyPr>
          <a:lstStyle/>
          <a:p>
            <a:pPr algn="l"/>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）减少运算误差的原则</a:t>
            </a:r>
          </a:p>
        </p:txBody>
      </p:sp>
      <p:sp>
        <p:nvSpPr>
          <p:cNvPr id="47107" name="副标题 47106">
            <a:extLst>
              <a:ext uri="{FF2B5EF4-FFF2-40B4-BE49-F238E27FC236}">
                <a16:creationId xmlns:a16="http://schemas.microsoft.com/office/drawing/2014/main" id="{47F1D4E7-2B8D-4336-80F4-A7FE2B421FCC}"/>
              </a:ext>
            </a:extLst>
          </p:cNvPr>
          <p:cNvSpPr>
            <a:spLocks noGrp="1" noChangeArrowheads="1"/>
          </p:cNvSpPr>
          <p:nvPr>
            <p:ph type="subTitle" idx="1"/>
          </p:nvPr>
        </p:nvSpPr>
        <p:spPr>
          <a:xfrm>
            <a:off x="287524" y="1702837"/>
            <a:ext cx="8568952" cy="4236719"/>
          </a:xfrm>
        </p:spPr>
        <p:txBody>
          <a:bodyPr>
            <a:normAutofit/>
          </a:bodyPr>
          <a:lstStyle/>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误差是用来衡量数值方法好与坏的重要标志，为此对每一个算法都要进行误差分析。</a:t>
            </a:r>
            <a:endParaRPr lang="en-US" altLang="zh-CN" sz="2800" b="1" dirty="0">
              <a:solidFill>
                <a:srgbClr val="0000FF"/>
              </a:solidFill>
              <a:latin typeface="仿宋" panose="02010609060101010101" pitchFamily="49" charset="-122"/>
              <a:ea typeface="仿宋" panose="02010609060101010101" pitchFamily="49" charset="-122"/>
            </a:endParaRPr>
          </a:p>
          <a:p>
            <a:pPr indent="-457200" algn="l">
              <a:lnSpc>
                <a:spcPts val="1500"/>
              </a:lnSpc>
              <a:spcBef>
                <a:spcPts val="0"/>
              </a:spcBef>
              <a:buFont typeface="Wingdings" panose="05000000000000000000" pitchFamily="2" charset="2"/>
              <a:buChar char="Ø"/>
            </a:pPr>
            <a:endParaRPr lang="zh-CN" altLang="en-US" sz="2800" b="1" dirty="0">
              <a:solidFill>
                <a:srgbClr val="0000FF"/>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所谓算法，不仅仅是单纯的数学公式，而是对一些已知数据按某种规定的顺序进行有限次的四则运算，求出所关心的未知变量的整个步骤。</a:t>
            </a:r>
            <a:endParaRPr lang="en-US" altLang="zh-CN" sz="2800" b="1" dirty="0">
              <a:solidFill>
                <a:srgbClr val="0000FF"/>
              </a:solidFill>
              <a:latin typeface="仿宋" panose="02010609060101010101" pitchFamily="49" charset="-122"/>
              <a:ea typeface="仿宋" panose="02010609060101010101" pitchFamily="49" charset="-122"/>
            </a:endParaRPr>
          </a:p>
          <a:p>
            <a:pPr indent="-457200" algn="l">
              <a:lnSpc>
                <a:spcPts val="1500"/>
              </a:lnSpc>
              <a:spcBef>
                <a:spcPts val="0"/>
              </a:spcBef>
              <a:buFont typeface="Wingdings" panose="05000000000000000000" pitchFamily="2" charset="2"/>
              <a:buChar char="Ø"/>
            </a:pPr>
            <a:endParaRPr lang="zh-CN" altLang="en-US" sz="2800" b="1" dirty="0">
              <a:solidFill>
                <a:srgbClr val="0000FF"/>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解决一个问题，往往需要有多种算法，用不同算法计算的结果，其精度往往大不相同。这是因为，初始数据的误差或计算是的舍入误差，在计算中的传播，因算法不同而相异。  </a:t>
            </a:r>
          </a:p>
        </p:txBody>
      </p:sp>
      <p:graphicFrame>
        <p:nvGraphicFramePr>
          <p:cNvPr id="5" name="Object 8">
            <a:extLst>
              <a:ext uri="{FF2B5EF4-FFF2-40B4-BE49-F238E27FC236}">
                <a16:creationId xmlns:a16="http://schemas.microsoft.com/office/drawing/2014/main" id="{68F781E5-B5DA-4EA3-B0D4-47FA98C76958}"/>
              </a:ext>
            </a:extLst>
          </p:cNvPr>
          <p:cNvGraphicFramePr>
            <a:graphicFrameLocks noChangeAspect="1"/>
          </p:cNvGraphicFramePr>
          <p:nvPr>
            <p:extLst>
              <p:ext uri="{D42A27DB-BD31-4B8C-83A1-F6EECF244321}">
                <p14:modId xmlns:p14="http://schemas.microsoft.com/office/powerpoint/2010/main" val="268508120"/>
              </p:ext>
            </p:extLst>
          </p:nvPr>
        </p:nvGraphicFramePr>
        <p:xfrm>
          <a:off x="827584" y="5939556"/>
          <a:ext cx="7199312" cy="479425"/>
        </p:xfrm>
        <a:graphic>
          <a:graphicData uri="http://schemas.openxmlformats.org/presentationml/2006/ole">
            <mc:AlternateContent xmlns:mc="http://schemas.openxmlformats.org/markup-compatibility/2006">
              <mc:Choice xmlns:v="urn:schemas-microsoft-com:vml" Requires="v">
                <p:oleObj spid="_x0000_s75945" name="Equation" r:id="rId3" imgW="3047760" imgH="203040" progId="Equation.DSMT4">
                  <p:embed/>
                </p:oleObj>
              </mc:Choice>
              <mc:Fallback>
                <p:oleObj name="Equation" r:id="rId3" imgW="3047760" imgH="203040" progId="Equation.DSMT4">
                  <p:embed/>
                  <p:pic>
                    <p:nvPicPr>
                      <p:cNvPr id="73736" name="Object 8">
                        <a:extLst>
                          <a:ext uri="{FF2B5EF4-FFF2-40B4-BE49-F238E27FC236}">
                            <a16:creationId xmlns:a16="http://schemas.microsoft.com/office/drawing/2014/main" id="{FB8F3F9C-9BF5-4668-9822-49E85B9EC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939556"/>
                        <a:ext cx="719931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62EE662D-F8A5-4EA4-84ED-7E6D62876992}"/>
              </a:ext>
            </a:extLst>
          </p:cNvPr>
          <p:cNvSpPr txBox="1"/>
          <p:nvPr/>
        </p:nvSpPr>
        <p:spPr>
          <a:xfrm>
            <a:off x="363960" y="1049031"/>
            <a:ext cx="2520280"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分析</a:t>
            </a:r>
          </a:p>
        </p:txBody>
      </p:sp>
    </p:spTree>
    <p:extLst>
      <p:ext uri="{BB962C8B-B14F-4D97-AF65-F5344CB8AC3E}">
        <p14:creationId xmlns:p14="http://schemas.microsoft.com/office/powerpoint/2010/main" val="257863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副标题 49154">
            <a:extLst>
              <a:ext uri="{FF2B5EF4-FFF2-40B4-BE49-F238E27FC236}">
                <a16:creationId xmlns:a16="http://schemas.microsoft.com/office/drawing/2014/main" id="{2C0F8230-44BD-4102-BEC3-D688DDCE38A3}"/>
              </a:ext>
            </a:extLst>
          </p:cNvPr>
          <p:cNvSpPr>
            <a:spLocks noGrp="1" noChangeArrowheads="1"/>
          </p:cNvSpPr>
          <p:nvPr>
            <p:ph type="subTitle" idx="1"/>
          </p:nvPr>
        </p:nvSpPr>
        <p:spPr>
          <a:xfrm>
            <a:off x="1259632" y="1304764"/>
            <a:ext cx="6336704" cy="4248472"/>
          </a:xfrm>
        </p:spPr>
        <p:txBody>
          <a:bodyPr>
            <a:normAutofit/>
          </a:bodyPr>
          <a:lstStyle/>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要避免相近两数相减</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要防止“大数吃掉小数”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绝对值太小的数不宜做除数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简化计算步骤，减少运算次数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控制递推公式中误差的传播</a:t>
            </a:r>
          </a:p>
        </p:txBody>
      </p:sp>
      <p:sp>
        <p:nvSpPr>
          <p:cNvPr id="5" name="标题 47105">
            <a:extLst>
              <a:ext uri="{FF2B5EF4-FFF2-40B4-BE49-F238E27FC236}">
                <a16:creationId xmlns:a16="http://schemas.microsoft.com/office/drawing/2014/main" id="{2E45AEE0-F1B6-4841-B9C8-3C8405A8C45C}"/>
              </a:ext>
            </a:extLst>
          </p:cNvPr>
          <p:cNvSpPr txBox="1">
            <a:spLocks noChangeArrowheads="1"/>
          </p:cNvSpPr>
          <p:nvPr/>
        </p:nvSpPr>
        <p:spPr>
          <a:xfrm>
            <a:off x="179512" y="476672"/>
            <a:ext cx="6228184" cy="548680"/>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）减少运算误差的原则</a:t>
            </a:r>
          </a:p>
        </p:txBody>
      </p:sp>
    </p:spTree>
    <p:extLst>
      <p:ext uri="{BB962C8B-B14F-4D97-AF65-F5344CB8AC3E}">
        <p14:creationId xmlns:p14="http://schemas.microsoft.com/office/powerpoint/2010/main" val="293200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标题 50177">
            <a:extLst>
              <a:ext uri="{FF2B5EF4-FFF2-40B4-BE49-F238E27FC236}">
                <a16:creationId xmlns:a16="http://schemas.microsoft.com/office/drawing/2014/main" id="{AA799F90-6A33-4EA5-9BC7-6B92777AEDA2}"/>
              </a:ext>
            </a:extLst>
          </p:cNvPr>
          <p:cNvSpPr>
            <a:spLocks noGrp="1" noChangeArrowheads="1"/>
          </p:cNvSpPr>
          <p:nvPr>
            <p:ph type="ctrTitle"/>
          </p:nvPr>
        </p:nvSpPr>
        <p:spPr>
          <a:xfrm>
            <a:off x="107504" y="128180"/>
            <a:ext cx="7992888" cy="692150"/>
          </a:xfrm>
        </p:spPr>
        <p:txBody>
          <a:bodyPr anchor="ctr">
            <a:noAutofit/>
          </a:bodyPr>
          <a:lstStyle/>
          <a:p>
            <a:pPr algn="l">
              <a:lnSpc>
                <a:spcPct val="150000"/>
              </a:lnSpc>
            </a:pPr>
            <a:r>
              <a:rPr lang="en-US" altLang="zh-CN" sz="2800" b="1" dirty="0">
                <a:solidFill>
                  <a:schemeClr val="tx1">
                    <a:lumMod val="95000"/>
                    <a:lumOff val="5000"/>
                  </a:schemeClr>
                </a:solidFill>
                <a:latin typeface="黑体" panose="02010609060101010101" pitchFamily="49" charset="-122"/>
                <a:ea typeface="黑体" panose="02010609060101010101" pitchFamily="49" charset="-122"/>
              </a:rPr>
              <a:t>5.1 </a:t>
            </a:r>
            <a:r>
              <a:rPr lang="zh-CN" altLang="en-US" sz="2800" b="1" dirty="0">
                <a:solidFill>
                  <a:schemeClr val="tx1">
                    <a:lumMod val="95000"/>
                    <a:lumOff val="5000"/>
                  </a:schemeClr>
                </a:solidFill>
                <a:latin typeface="黑体" panose="02010609060101010101" pitchFamily="49" charset="-122"/>
                <a:ea typeface="黑体" panose="02010609060101010101" pitchFamily="49" charset="-122"/>
              </a:rPr>
              <a:t>要避免相近两数相减</a:t>
            </a:r>
            <a:r>
              <a:rPr lang="en-US" altLang="zh-CN" sz="2800" b="1" dirty="0">
                <a:solidFill>
                  <a:schemeClr val="tx1">
                    <a:lumMod val="95000"/>
                    <a:lumOff val="5000"/>
                  </a:schemeClr>
                </a:solidFill>
                <a:latin typeface="黑体" panose="02010609060101010101" pitchFamily="49" charset="-122"/>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有效数字会有损失。</a:t>
            </a:r>
            <a:endParaRPr lang="zh-CN" altLang="en-US" sz="2800" b="1" dirty="0">
              <a:solidFill>
                <a:schemeClr val="tx1">
                  <a:lumMod val="95000"/>
                  <a:lumOff val="5000"/>
                </a:schemeClr>
              </a:solidFill>
              <a:latin typeface="黑体" panose="02010609060101010101" pitchFamily="49" charset="-122"/>
              <a:ea typeface="黑体" panose="02010609060101010101" pitchFamily="49" charset="-122"/>
            </a:endParaRPr>
          </a:p>
        </p:txBody>
      </p:sp>
      <p:sp>
        <p:nvSpPr>
          <p:cNvPr id="50179" name="副标题 50178">
            <a:extLst>
              <a:ext uri="{FF2B5EF4-FFF2-40B4-BE49-F238E27FC236}">
                <a16:creationId xmlns:a16="http://schemas.microsoft.com/office/drawing/2014/main" id="{ED8C7D84-89CC-4AD4-B527-73C15F5838D2}"/>
              </a:ext>
            </a:extLst>
          </p:cNvPr>
          <p:cNvSpPr>
            <a:spLocks noGrp="1" noChangeArrowheads="1"/>
          </p:cNvSpPr>
          <p:nvPr>
            <p:ph type="subTitle" idx="1"/>
          </p:nvPr>
        </p:nvSpPr>
        <p:spPr>
          <a:xfrm>
            <a:off x="287524" y="1005424"/>
            <a:ext cx="8568952" cy="2016224"/>
          </a:xfrm>
        </p:spPr>
        <p:txBody>
          <a:bodyPr>
            <a:normAutofit/>
          </a:bodyPr>
          <a:lstStyle/>
          <a:p>
            <a:pPr algn="l"/>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例</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1.2:</a:t>
            </a:r>
          </a:p>
          <a:p>
            <a:pPr algn="l">
              <a:lnSpc>
                <a:spcPct val="150000"/>
              </a:lnSpc>
              <a:spcBef>
                <a:spcPts val="0"/>
              </a:spcBef>
            </a:pP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  x=1958.75</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y=1958.32</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都具有六位有效数字，但</a:t>
            </a: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x-y=0.43</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只有两位有效数字。所以要尽量避免这类运算。</a:t>
            </a:r>
          </a:p>
        </p:txBody>
      </p:sp>
      <p:sp>
        <p:nvSpPr>
          <p:cNvPr id="2" name="文本框 1">
            <a:extLst>
              <a:ext uri="{FF2B5EF4-FFF2-40B4-BE49-F238E27FC236}">
                <a16:creationId xmlns:a16="http://schemas.microsoft.com/office/drawing/2014/main" id="{88C5896E-36BA-44BD-9E04-17D147FE7027}"/>
              </a:ext>
            </a:extLst>
          </p:cNvPr>
          <p:cNvSpPr txBox="1"/>
          <p:nvPr/>
        </p:nvSpPr>
        <p:spPr>
          <a:xfrm>
            <a:off x="300636" y="2994184"/>
            <a:ext cx="8424936" cy="3323987"/>
          </a:xfrm>
          <a:prstGeom prst="rect">
            <a:avLst/>
          </a:prstGeom>
          <a:noFill/>
        </p:spPr>
        <p:txBody>
          <a:bodyPr wrap="square" rtlCol="0">
            <a:spAutoFit/>
          </a:bodyPr>
          <a:lstStyle/>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改善方法</a:t>
            </a:r>
            <a:r>
              <a:rPr lang="en-US" altLang="zh-CN" sz="2800" dirty="0">
                <a:solidFill>
                  <a:srgbClr val="090A0B"/>
                </a:solidFill>
                <a:latin typeface="仿宋" panose="02010609060101010101" pitchFamily="49" charset="-122"/>
                <a:ea typeface="仿宋" panose="02010609060101010101" pitchFamily="49" charset="-122"/>
              </a:rPr>
              <a:t>1</a:t>
            </a:r>
            <a:r>
              <a:rPr lang="zh-CN" altLang="en-US" sz="2800" dirty="0">
                <a:solidFill>
                  <a:srgbClr val="090A0B"/>
                </a:solidFill>
                <a:latin typeface="仿宋" panose="02010609060101010101" pitchFamily="49" charset="-122"/>
                <a:ea typeface="仿宋" panose="02010609060101010101" pitchFamily="49" charset="-122"/>
              </a:rPr>
              <a:t>：</a:t>
            </a: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    当</a:t>
            </a:r>
            <a:r>
              <a:rPr lang="en-US" altLang="zh-CN" sz="2800" dirty="0">
                <a:solidFill>
                  <a:srgbClr val="090A0B"/>
                </a:solidFill>
                <a:latin typeface="仿宋" panose="02010609060101010101" pitchFamily="49" charset="-122"/>
                <a:ea typeface="仿宋" panose="02010609060101010101" pitchFamily="49" charset="-122"/>
              </a:rPr>
              <a:t>x</a:t>
            </a:r>
            <a:r>
              <a:rPr lang="zh-CN" altLang="en-US" sz="2800" dirty="0">
                <a:solidFill>
                  <a:srgbClr val="090A0B"/>
                </a:solidFill>
                <a:latin typeface="仿宋" panose="02010609060101010101" pitchFamily="49" charset="-122"/>
                <a:ea typeface="仿宋" panose="02010609060101010101" pitchFamily="49" charset="-122"/>
              </a:rPr>
              <a:t>与</a:t>
            </a:r>
            <a:r>
              <a:rPr lang="en-US" altLang="zh-CN" sz="2800" dirty="0">
                <a:solidFill>
                  <a:srgbClr val="090A0B"/>
                </a:solidFill>
                <a:latin typeface="仿宋" panose="02010609060101010101" pitchFamily="49" charset="-122"/>
                <a:ea typeface="仿宋" panose="02010609060101010101" pitchFamily="49" charset="-122"/>
              </a:rPr>
              <a:t>y</a:t>
            </a:r>
            <a:r>
              <a:rPr lang="zh-CN" altLang="en-US" sz="2800" dirty="0">
                <a:solidFill>
                  <a:srgbClr val="090A0B"/>
                </a:solidFill>
                <a:latin typeface="仿宋" panose="02010609060101010101" pitchFamily="49" charset="-122"/>
                <a:ea typeface="仿宋" panose="02010609060101010101" pitchFamily="49" charset="-122"/>
              </a:rPr>
              <a:t>很接近时，由于</a:t>
            </a: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则可用右端公式来代替左端公式进行计算，有效数字就不会损失。</a:t>
            </a:r>
          </a:p>
        </p:txBody>
      </p:sp>
      <p:pic>
        <p:nvPicPr>
          <p:cNvPr id="8" name="图片 7">
            <a:extLst>
              <a:ext uri="{FF2B5EF4-FFF2-40B4-BE49-F238E27FC236}">
                <a16:creationId xmlns:a16="http://schemas.microsoft.com/office/drawing/2014/main" id="{50FAC70B-3152-4BD0-B766-423198AB9044}"/>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84329" y="4466015"/>
            <a:ext cx="3857549" cy="422453"/>
          </a:xfrm>
          <a:prstGeom prst="rect">
            <a:avLst/>
          </a:prstGeom>
        </p:spPr>
      </p:pic>
    </p:spTree>
    <p:extLst>
      <p:ext uri="{BB962C8B-B14F-4D97-AF65-F5344CB8AC3E}">
        <p14:creationId xmlns:p14="http://schemas.microsoft.com/office/powerpoint/2010/main" val="421535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副标题 51202">
            <a:extLst>
              <a:ext uri="{FF2B5EF4-FFF2-40B4-BE49-F238E27FC236}">
                <a16:creationId xmlns:a16="http://schemas.microsoft.com/office/drawing/2014/main" id="{532F5599-BE76-4CEF-8B91-27F4F7A879CC}"/>
              </a:ext>
            </a:extLst>
          </p:cNvPr>
          <p:cNvSpPr>
            <a:spLocks noGrp="1" noChangeArrowheads="1"/>
          </p:cNvSpPr>
          <p:nvPr>
            <p:ph type="subTitle" idx="1"/>
          </p:nvPr>
        </p:nvSpPr>
        <p:spPr>
          <a:xfrm>
            <a:off x="179512" y="882971"/>
            <a:ext cx="9144000" cy="720725"/>
          </a:xfrm>
        </p:spPr>
        <p:txBody>
          <a:bodyPr/>
          <a:lstStyle/>
          <a:p>
            <a:pPr algn="l" eaLnBrk="0" hangingPunct="0">
              <a:lnSpc>
                <a:spcPct val="115000"/>
              </a:lnSpc>
              <a:spcBef>
                <a:spcPct val="5000"/>
              </a:spcBef>
            </a:pPr>
            <a:r>
              <a:rPr lang="en-US" altLang="zh-CN" sz="3200" b="1" dirty="0">
                <a:solidFill>
                  <a:srgbClr val="090A0B"/>
                </a:solidFill>
                <a:latin typeface="+mn-ea"/>
              </a:rPr>
              <a:t>  </a:t>
            </a:r>
            <a:r>
              <a:rPr lang="zh-CN" altLang="en-US" sz="3200" b="1" dirty="0">
                <a:solidFill>
                  <a:srgbClr val="090A0B"/>
                </a:solidFill>
                <a:latin typeface="+mn-ea"/>
              </a:rPr>
              <a:t>改善方法</a:t>
            </a:r>
            <a:r>
              <a:rPr lang="en-US" altLang="zh-CN" sz="3200" b="1" dirty="0">
                <a:solidFill>
                  <a:srgbClr val="090A0B"/>
                </a:solidFill>
                <a:latin typeface="+mn-ea"/>
              </a:rPr>
              <a:t>2</a:t>
            </a:r>
            <a:r>
              <a:rPr lang="zh-CN" altLang="en-US" sz="3200" b="1" dirty="0">
                <a:solidFill>
                  <a:srgbClr val="090A0B"/>
                </a:solidFill>
                <a:latin typeface="+mn-ea"/>
              </a:rPr>
              <a:t>： 当</a:t>
            </a:r>
            <a:r>
              <a:rPr lang="en-US" altLang="zh-CN" sz="3200" b="1" dirty="0">
                <a:solidFill>
                  <a:srgbClr val="090A0B"/>
                </a:solidFill>
                <a:latin typeface="+mn-ea"/>
              </a:rPr>
              <a:t>x</a:t>
            </a:r>
            <a:r>
              <a:rPr lang="zh-CN" altLang="en-US" sz="3200" b="1" dirty="0">
                <a:solidFill>
                  <a:srgbClr val="090A0B"/>
                </a:solidFill>
                <a:latin typeface="+mn-ea"/>
              </a:rPr>
              <a:t>很大时可作相应的变换</a:t>
            </a:r>
          </a:p>
        </p:txBody>
      </p:sp>
      <p:graphicFrame>
        <p:nvGraphicFramePr>
          <p:cNvPr id="51204" name="对象 51203">
            <a:extLst>
              <a:ext uri="{FF2B5EF4-FFF2-40B4-BE49-F238E27FC236}">
                <a16:creationId xmlns:a16="http://schemas.microsoft.com/office/drawing/2014/main" id="{34551DB1-FA50-4104-BF47-3F107165AB9B}"/>
              </a:ext>
            </a:extLst>
          </p:cNvPr>
          <p:cNvGraphicFramePr>
            <a:graphicFrameLocks/>
          </p:cNvGraphicFramePr>
          <p:nvPr>
            <p:extLst>
              <p:ext uri="{D42A27DB-BD31-4B8C-83A1-F6EECF244321}">
                <p14:modId xmlns:p14="http://schemas.microsoft.com/office/powerpoint/2010/main" val="1247161789"/>
              </p:ext>
            </p:extLst>
          </p:nvPr>
        </p:nvGraphicFramePr>
        <p:xfrm>
          <a:off x="1403648" y="1873981"/>
          <a:ext cx="5427662" cy="1152525"/>
        </p:xfrm>
        <a:graphic>
          <a:graphicData uri="http://schemas.openxmlformats.org/presentationml/2006/ole">
            <mc:AlternateContent xmlns:mc="http://schemas.openxmlformats.org/markup-compatibility/2006">
              <mc:Choice xmlns:v="urn:schemas-microsoft-com:vml" Requires="v">
                <p:oleObj spid="_x0000_s70870" r:id="rId4" imgW="1625600" imgH="419100" progId="Equation.3">
                  <p:embed/>
                </p:oleObj>
              </mc:Choice>
              <mc:Fallback>
                <p:oleObj r:id="rId4" imgW="1625600" imgH="419100" progId="Equation.3">
                  <p:embed/>
                  <p:pic>
                    <p:nvPicPr>
                      <p:cNvPr id="51204" name="对象 51203">
                        <a:extLst>
                          <a:ext uri="{FF2B5EF4-FFF2-40B4-BE49-F238E27FC236}">
                            <a16:creationId xmlns:a16="http://schemas.microsoft.com/office/drawing/2014/main" id="{34551DB1-FA50-4104-BF47-3F107165AB9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873981"/>
                        <a:ext cx="54276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矩形 51204">
            <a:extLst>
              <a:ext uri="{FF2B5EF4-FFF2-40B4-BE49-F238E27FC236}">
                <a16:creationId xmlns:a16="http://schemas.microsoft.com/office/drawing/2014/main" id="{A776D36C-1D22-4D47-9CF2-E61A4D2B73BE}"/>
              </a:ext>
            </a:extLst>
          </p:cNvPr>
          <p:cNvSpPr>
            <a:spLocks noChangeArrowheads="1"/>
          </p:cNvSpPr>
          <p:nvPr/>
        </p:nvSpPr>
        <p:spPr bwMode="auto">
          <a:xfrm>
            <a:off x="3563888" y="4437112"/>
            <a:ext cx="4824536" cy="62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15000"/>
              </a:lnSpc>
              <a:spcBef>
                <a:spcPct val="5000"/>
              </a:spcBef>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则用右端来代替左端。</a:t>
            </a:r>
          </a:p>
        </p:txBody>
      </p:sp>
      <p:pic>
        <p:nvPicPr>
          <p:cNvPr id="3" name="图片 2">
            <a:extLst>
              <a:ext uri="{FF2B5EF4-FFF2-40B4-BE49-F238E27FC236}">
                <a16:creationId xmlns:a16="http://schemas.microsoft.com/office/drawing/2014/main" id="{5013CD85-6C2C-4662-98C1-3A282CC93410}"/>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125169" y="3294778"/>
            <a:ext cx="6893662" cy="488594"/>
          </a:xfrm>
          <a:prstGeom prst="rect">
            <a:avLst/>
          </a:prstGeom>
        </p:spPr>
      </p:pic>
    </p:spTree>
    <p:extLst>
      <p:ext uri="{BB962C8B-B14F-4D97-AF65-F5344CB8AC3E}">
        <p14:creationId xmlns:p14="http://schemas.microsoft.com/office/powerpoint/2010/main" val="327517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gtEl>
                                        <p:attrNameLst>
                                          <p:attrName>style.visibility</p:attrName>
                                        </p:attrNameLst>
                                      </p:cBhvr>
                                      <p:to>
                                        <p:strVal val="visible"/>
                                      </p:to>
                                    </p:set>
                                    <p:anim calcmode="lin" valueType="num">
                                      <p:cBhvr additive="base">
                                        <p:cTn id="13" dur="500" fill="hold"/>
                                        <p:tgtEl>
                                          <p:spTgt spid="51204"/>
                                        </p:tgtEl>
                                        <p:attrNameLst>
                                          <p:attrName>ppt_x</p:attrName>
                                        </p:attrNameLst>
                                      </p:cBhvr>
                                      <p:tavLst>
                                        <p:tav tm="0">
                                          <p:val>
                                            <p:strVal val="#ppt_x"/>
                                          </p:val>
                                        </p:tav>
                                        <p:tav tm="100000">
                                          <p:val>
                                            <p:strVal val="#ppt_x"/>
                                          </p:val>
                                        </p:tav>
                                      </p:tavLst>
                                    </p:anim>
                                    <p:anim calcmode="lin" valueType="num">
                                      <p:cBhvr additive="base">
                                        <p:cTn id="14"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05"/>
                                        </p:tgtEl>
                                        <p:attrNameLst>
                                          <p:attrName>style.visibility</p:attrName>
                                        </p:attrNameLst>
                                      </p:cBhvr>
                                      <p:to>
                                        <p:strVal val="visible"/>
                                      </p:to>
                                    </p:set>
                                    <p:anim calcmode="lin" valueType="num">
                                      <p:cBhvr additive="base">
                                        <p:cTn id="23" dur="500" fill="hold"/>
                                        <p:tgtEl>
                                          <p:spTgt spid="51205"/>
                                        </p:tgtEl>
                                        <p:attrNameLst>
                                          <p:attrName>ppt_x</p:attrName>
                                        </p:attrNameLst>
                                      </p:cBhvr>
                                      <p:tavLst>
                                        <p:tav tm="0">
                                          <p:val>
                                            <p:strVal val="#ppt_x"/>
                                          </p:val>
                                        </p:tav>
                                        <p:tav tm="100000">
                                          <p:val>
                                            <p:strVal val="#ppt_x"/>
                                          </p:val>
                                        </p:tav>
                                      </p:tavLst>
                                    </p:anim>
                                    <p:anim calcmode="lin" valueType="num">
                                      <p:cBhvr additive="base">
                                        <p:cTn id="2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副标题 52226">
            <a:extLst>
              <a:ext uri="{FF2B5EF4-FFF2-40B4-BE49-F238E27FC236}">
                <a16:creationId xmlns:a16="http://schemas.microsoft.com/office/drawing/2014/main" id="{60E65E2E-C88A-4EF9-A727-B171248F36A4}"/>
              </a:ext>
            </a:extLst>
          </p:cNvPr>
          <p:cNvSpPr>
            <a:spLocks noGrp="1" noChangeArrowheads="1"/>
          </p:cNvSpPr>
          <p:nvPr>
            <p:ph type="subTitle" idx="1"/>
          </p:nvPr>
        </p:nvSpPr>
        <p:spPr>
          <a:xfrm>
            <a:off x="56515" y="794543"/>
            <a:ext cx="9144000" cy="720725"/>
          </a:xfrm>
        </p:spPr>
        <p:txBody>
          <a:bodyPr/>
          <a:lstStyle/>
          <a:p>
            <a:pPr algn="l" eaLnBrk="0" hangingPunct="0">
              <a:lnSpc>
                <a:spcPct val="115000"/>
              </a:lnSpc>
              <a:spcBef>
                <a:spcPct val="5000"/>
              </a:spcBef>
            </a:pPr>
            <a:r>
              <a:rPr lang="en-US" altLang="zh-CN" sz="3200" b="1" dirty="0">
                <a:solidFill>
                  <a:srgbClr val="0000FF"/>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当</a:t>
            </a:r>
            <a:r>
              <a:rPr lang="en-US" altLang="zh-CN" sz="3200" b="1" i="1" dirty="0">
                <a:solidFill>
                  <a:srgbClr val="090A0B"/>
                </a:solidFill>
                <a:latin typeface="仿宋" panose="02010609060101010101" pitchFamily="49" charset="-122"/>
                <a:ea typeface="仿宋" panose="02010609060101010101" pitchFamily="49" charset="-122"/>
              </a:rPr>
              <a:t>x </a:t>
            </a:r>
            <a:r>
              <a:rPr lang="zh-CN" altLang="en-US" sz="3200" b="1" dirty="0">
                <a:solidFill>
                  <a:srgbClr val="090A0B"/>
                </a:solidFill>
                <a:latin typeface="仿宋" panose="02010609060101010101" pitchFamily="49" charset="-122"/>
                <a:ea typeface="仿宋" panose="02010609060101010101" pitchFamily="49" charset="-122"/>
              </a:rPr>
              <a:t>接近</a:t>
            </a:r>
            <a:r>
              <a:rPr lang="en-US" altLang="zh-CN" sz="3200" b="1" dirty="0">
                <a:solidFill>
                  <a:srgbClr val="090A0B"/>
                </a:solidFill>
                <a:latin typeface="仿宋" panose="02010609060101010101" pitchFamily="49" charset="-122"/>
                <a:ea typeface="仿宋" panose="02010609060101010101" pitchFamily="49" charset="-122"/>
              </a:rPr>
              <a:t>0</a:t>
            </a:r>
            <a:r>
              <a:rPr lang="zh-CN" altLang="en-US" sz="3200" b="1" dirty="0">
                <a:solidFill>
                  <a:srgbClr val="090A0B"/>
                </a:solidFill>
                <a:latin typeface="仿宋" panose="02010609060101010101" pitchFamily="49" charset="-122"/>
                <a:ea typeface="仿宋" panose="02010609060101010101" pitchFamily="49" charset="-122"/>
              </a:rPr>
              <a:t>时</a:t>
            </a:r>
          </a:p>
        </p:txBody>
      </p:sp>
      <p:sp>
        <p:nvSpPr>
          <p:cNvPr id="52228" name="矩形 52227">
            <a:extLst>
              <a:ext uri="{FF2B5EF4-FFF2-40B4-BE49-F238E27FC236}">
                <a16:creationId xmlns:a16="http://schemas.microsoft.com/office/drawing/2014/main" id="{82DF884D-A296-4746-A581-E2D402517AB5}"/>
              </a:ext>
            </a:extLst>
          </p:cNvPr>
          <p:cNvSpPr>
            <a:spLocks noChangeArrowheads="1"/>
          </p:cNvSpPr>
          <p:nvPr/>
        </p:nvSpPr>
        <p:spPr bwMode="auto">
          <a:xfrm>
            <a:off x="0" y="1844676"/>
            <a:ext cx="77533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15000"/>
              </a:lnSpc>
              <a:spcBef>
                <a:spcPct val="5000"/>
              </a:spcBef>
            </a:pPr>
            <a:r>
              <a:rPr lang="zh-CN" altLang="en-US" sz="3200" b="1" dirty="0">
                <a:solidFill>
                  <a:srgbClr val="090A0B"/>
                </a:solidFill>
                <a:latin typeface="华文仿宋" panose="02010600040101010101" pitchFamily="2" charset="-122"/>
                <a:ea typeface="华文仿宋" panose="02010600040101010101" pitchFamily="2" charset="-122"/>
              </a:rPr>
              <a:t>一般情况，当</a:t>
            </a:r>
            <a:r>
              <a:rPr lang="en-US" altLang="zh-CN" sz="3200" b="1" dirty="0">
                <a:solidFill>
                  <a:srgbClr val="090A0B"/>
                </a:solidFill>
                <a:latin typeface="华文仿宋" panose="02010600040101010101" pitchFamily="2" charset="-122"/>
                <a:ea typeface="华文仿宋" panose="02010600040101010101" pitchFamily="2" charset="-122"/>
              </a:rPr>
              <a:t>f(x)≈f(x</a:t>
            </a:r>
            <a:r>
              <a:rPr lang="en-US" altLang="zh-CN" sz="3200" b="1" baseline="30000" dirty="0">
                <a:solidFill>
                  <a:srgbClr val="090A0B"/>
                </a:solidFill>
                <a:latin typeface="华文仿宋" panose="02010600040101010101" pitchFamily="2" charset="-122"/>
                <a:ea typeface="华文仿宋" panose="02010600040101010101" pitchFamily="2" charset="-122"/>
              </a:rPr>
              <a:t>*</a:t>
            </a:r>
            <a:r>
              <a:rPr lang="en-US" altLang="zh-CN" sz="3200" b="1" dirty="0">
                <a:solidFill>
                  <a:srgbClr val="090A0B"/>
                </a:solidFill>
                <a:latin typeface="华文仿宋" panose="02010600040101010101" pitchFamily="2" charset="-122"/>
                <a:ea typeface="华文仿宋" panose="02010600040101010101" pitchFamily="2" charset="-122"/>
              </a:rPr>
              <a:t>)</a:t>
            </a:r>
            <a:r>
              <a:rPr lang="zh-CN" altLang="en-US" sz="3200" b="1" dirty="0">
                <a:solidFill>
                  <a:srgbClr val="090A0B"/>
                </a:solidFill>
                <a:latin typeface="华文仿宋" panose="02010600040101010101" pitchFamily="2" charset="-122"/>
                <a:ea typeface="华文仿宋" panose="02010600040101010101" pitchFamily="2" charset="-122"/>
              </a:rPr>
              <a:t>时，可用泰勒展开</a:t>
            </a:r>
          </a:p>
        </p:txBody>
      </p:sp>
      <p:graphicFrame>
        <p:nvGraphicFramePr>
          <p:cNvPr id="52229" name="对象 52228">
            <a:extLst>
              <a:ext uri="{FF2B5EF4-FFF2-40B4-BE49-F238E27FC236}">
                <a16:creationId xmlns:a16="http://schemas.microsoft.com/office/drawing/2014/main" id="{887B2724-2061-4614-A278-34C060D340F6}"/>
              </a:ext>
            </a:extLst>
          </p:cNvPr>
          <p:cNvGraphicFramePr>
            <a:graphicFrameLocks/>
          </p:cNvGraphicFramePr>
          <p:nvPr>
            <p:extLst>
              <p:ext uri="{D42A27DB-BD31-4B8C-83A1-F6EECF244321}">
                <p14:modId xmlns:p14="http://schemas.microsoft.com/office/powerpoint/2010/main" val="680014944"/>
              </p:ext>
            </p:extLst>
          </p:nvPr>
        </p:nvGraphicFramePr>
        <p:xfrm>
          <a:off x="3044339" y="673496"/>
          <a:ext cx="3168352" cy="994172"/>
        </p:xfrm>
        <a:graphic>
          <a:graphicData uri="http://schemas.openxmlformats.org/presentationml/2006/ole">
            <mc:AlternateContent xmlns:mc="http://schemas.openxmlformats.org/markup-compatibility/2006">
              <mc:Choice xmlns:v="urn:schemas-microsoft-com:vml" Requires="v">
                <p:oleObj spid="_x0000_s72022" r:id="rId3" imgW="1180588" imgH="393529" progId="Equation.3">
                  <p:embed/>
                </p:oleObj>
              </mc:Choice>
              <mc:Fallback>
                <p:oleObj r:id="rId3" imgW="1180588" imgH="393529" progId="Equation.3">
                  <p:embed/>
                  <p:pic>
                    <p:nvPicPr>
                      <p:cNvPr id="52229" name="对象 52228">
                        <a:extLst>
                          <a:ext uri="{FF2B5EF4-FFF2-40B4-BE49-F238E27FC236}">
                            <a16:creationId xmlns:a16="http://schemas.microsoft.com/office/drawing/2014/main" id="{887B2724-2061-4614-A278-34C060D340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339" y="673496"/>
                        <a:ext cx="3168352" cy="994172"/>
                      </a:xfrm>
                      <a:prstGeom prst="rect">
                        <a:avLst/>
                      </a:prstGeom>
                      <a:noFill/>
                      <a:ln>
                        <a:noFill/>
                      </a:ln>
                    </p:spPr>
                  </p:pic>
                </p:oleObj>
              </mc:Fallback>
            </mc:AlternateContent>
          </a:graphicData>
        </a:graphic>
      </p:graphicFrame>
      <p:graphicFrame>
        <p:nvGraphicFramePr>
          <p:cNvPr id="52230" name="对象 52229">
            <a:extLst>
              <a:ext uri="{FF2B5EF4-FFF2-40B4-BE49-F238E27FC236}">
                <a16:creationId xmlns:a16="http://schemas.microsoft.com/office/drawing/2014/main" id="{93063012-CD39-4D41-ACC9-0747F7FE10FB}"/>
              </a:ext>
            </a:extLst>
          </p:cNvPr>
          <p:cNvGraphicFramePr>
            <a:graphicFrameLocks/>
          </p:cNvGraphicFramePr>
          <p:nvPr>
            <p:extLst>
              <p:ext uri="{D42A27DB-BD31-4B8C-83A1-F6EECF244321}">
                <p14:modId xmlns:p14="http://schemas.microsoft.com/office/powerpoint/2010/main" val="2361497300"/>
              </p:ext>
            </p:extLst>
          </p:nvPr>
        </p:nvGraphicFramePr>
        <p:xfrm>
          <a:off x="539552" y="2563812"/>
          <a:ext cx="7753350" cy="1081088"/>
        </p:xfrm>
        <a:graphic>
          <a:graphicData uri="http://schemas.openxmlformats.org/presentationml/2006/ole">
            <mc:AlternateContent xmlns:mc="http://schemas.openxmlformats.org/markup-compatibility/2006">
              <mc:Choice xmlns:v="urn:schemas-microsoft-com:vml" Requires="v">
                <p:oleObj spid="_x0000_s72023" r:id="rId5" imgW="2843566" imgH="393529" progId="Equation.3">
                  <p:embed/>
                </p:oleObj>
              </mc:Choice>
              <mc:Fallback>
                <p:oleObj r:id="rId5" imgW="2843566" imgH="393529" progId="Equation.3">
                  <p:embed/>
                  <p:pic>
                    <p:nvPicPr>
                      <p:cNvPr id="52230" name="对象 52229">
                        <a:extLst>
                          <a:ext uri="{FF2B5EF4-FFF2-40B4-BE49-F238E27FC236}">
                            <a16:creationId xmlns:a16="http://schemas.microsoft.com/office/drawing/2014/main" id="{93063012-CD39-4D41-ACC9-0747F7FE10F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563812"/>
                        <a:ext cx="77533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1" name="矩形 52230">
            <a:extLst>
              <a:ext uri="{FF2B5EF4-FFF2-40B4-BE49-F238E27FC236}">
                <a16:creationId xmlns:a16="http://schemas.microsoft.com/office/drawing/2014/main" id="{C4597198-1EEF-4A05-884F-F6003FBD066E}"/>
              </a:ext>
            </a:extLst>
          </p:cNvPr>
          <p:cNvSpPr>
            <a:spLocks noChangeArrowheads="1"/>
          </p:cNvSpPr>
          <p:nvPr/>
        </p:nvSpPr>
        <p:spPr bwMode="auto">
          <a:xfrm>
            <a:off x="56515" y="3905548"/>
            <a:ext cx="8885778" cy="295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                取右端的有限项来近似左端。</a:t>
            </a:r>
          </a:p>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90A0B"/>
                </a:solidFill>
                <a:latin typeface="+mn-ea"/>
                <a:ea typeface="+mn-ea"/>
              </a:rPr>
              <a:t>如果计算公式不能改变，则可采用增加有效位数的方法保证精度。避免有效数字位数的减少，可以使用转换公式，或者增加字长，维持一定的有效位数以保证精度。</a:t>
            </a:r>
          </a:p>
        </p:txBody>
      </p:sp>
      <p:sp>
        <p:nvSpPr>
          <p:cNvPr id="9" name="标题 50177">
            <a:extLst>
              <a:ext uri="{FF2B5EF4-FFF2-40B4-BE49-F238E27FC236}">
                <a16:creationId xmlns:a16="http://schemas.microsoft.com/office/drawing/2014/main" id="{E9E2383C-2AAD-4532-AC7B-4A868150ED5C}"/>
              </a:ext>
            </a:extLst>
          </p:cNvPr>
          <p:cNvSpPr txBox="1">
            <a:spLocks noChangeArrowheads="1"/>
          </p:cNvSpPr>
          <p:nvPr/>
        </p:nvSpPr>
        <p:spPr>
          <a:xfrm>
            <a:off x="36513" y="-18654"/>
            <a:ext cx="9144000" cy="692150"/>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lnSpc>
                <a:spcPct val="150000"/>
              </a:lnSpc>
              <a:spcAft>
                <a:spcPts val="0"/>
              </a:spcAft>
            </a:pPr>
            <a:r>
              <a:rPr lang="zh-CN" altLang="en-US" sz="2800" dirty="0">
                <a:solidFill>
                  <a:srgbClr val="090A0B"/>
                </a:solidFill>
                <a:latin typeface="+mn-ea"/>
              </a:rPr>
              <a:t>改善方法</a:t>
            </a:r>
            <a:r>
              <a:rPr lang="en-US" altLang="zh-CN" sz="2800" dirty="0">
                <a:solidFill>
                  <a:srgbClr val="090A0B"/>
                </a:solidFill>
                <a:latin typeface="+mn-ea"/>
              </a:rPr>
              <a:t>3</a:t>
            </a:r>
            <a:r>
              <a:rPr lang="zh-CN" altLang="en-US" sz="2800" dirty="0">
                <a:solidFill>
                  <a:srgbClr val="090A0B"/>
                </a:solidFill>
                <a:latin typeface="+mn-ea"/>
              </a:rPr>
              <a:t>：</a:t>
            </a:r>
            <a:endParaRPr lang="zh-CN" altLang="en-US" sz="2800" b="1" dirty="0">
              <a:solidFill>
                <a:schemeClr val="tx1">
                  <a:lumMod val="95000"/>
                  <a:lumOff val="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6990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additive="base">
                                        <p:cTn id="13" dur="500" fill="hold"/>
                                        <p:tgtEl>
                                          <p:spTgt spid="52229"/>
                                        </p:tgtEl>
                                        <p:attrNameLst>
                                          <p:attrName>ppt_x</p:attrName>
                                        </p:attrNameLst>
                                      </p:cBhvr>
                                      <p:tavLst>
                                        <p:tav tm="0">
                                          <p:val>
                                            <p:strVal val="#ppt_x"/>
                                          </p:val>
                                        </p:tav>
                                        <p:tav tm="100000">
                                          <p:val>
                                            <p:strVal val="#ppt_x"/>
                                          </p:val>
                                        </p:tav>
                                      </p:tavLst>
                                    </p:anim>
                                    <p:anim calcmode="lin" valueType="num">
                                      <p:cBhvr additive="base">
                                        <p:cTn id="1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8"/>
                                        </p:tgtEl>
                                        <p:attrNameLst>
                                          <p:attrName>style.visibility</p:attrName>
                                        </p:attrNameLst>
                                      </p:cBhvr>
                                      <p:to>
                                        <p:strVal val="visible"/>
                                      </p:to>
                                    </p:set>
                                    <p:anim calcmode="lin" valueType="num">
                                      <p:cBhvr additive="base">
                                        <p:cTn id="19" dur="500" fill="hold"/>
                                        <p:tgtEl>
                                          <p:spTgt spid="52228"/>
                                        </p:tgtEl>
                                        <p:attrNameLst>
                                          <p:attrName>ppt_x</p:attrName>
                                        </p:attrNameLst>
                                      </p:cBhvr>
                                      <p:tavLst>
                                        <p:tav tm="0">
                                          <p:val>
                                            <p:strVal val="#ppt_x"/>
                                          </p:val>
                                        </p:tav>
                                        <p:tav tm="100000">
                                          <p:val>
                                            <p:strVal val="#ppt_x"/>
                                          </p:val>
                                        </p:tav>
                                      </p:tavLst>
                                    </p:anim>
                                    <p:anim calcmode="lin" valueType="num">
                                      <p:cBhvr additive="base">
                                        <p:cTn id="20"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ppt_x"/>
                                          </p:val>
                                        </p:tav>
                                        <p:tav tm="100000">
                                          <p:val>
                                            <p:strVal val="#ppt_x"/>
                                          </p:val>
                                        </p:tav>
                                      </p:tavLst>
                                    </p:anim>
                                    <p:anim calcmode="lin" valueType="num">
                                      <p:cBhvr additive="base">
                                        <p:cTn id="26"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31">
                                            <p:txEl>
                                              <p:pRg st="0" end="0"/>
                                            </p:txEl>
                                          </p:spTgt>
                                        </p:tgtEl>
                                        <p:attrNameLst>
                                          <p:attrName>style.visibility</p:attrName>
                                        </p:attrNameLst>
                                      </p:cBhvr>
                                      <p:to>
                                        <p:strVal val="visible"/>
                                      </p:to>
                                    </p:set>
                                    <p:anim calcmode="lin" valueType="num">
                                      <p:cBhvr additive="base">
                                        <p:cTn id="31" dur="500" fill="hold"/>
                                        <p:tgtEl>
                                          <p:spTgt spid="5223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31">
                                            <p:txEl>
                                              <p:pRg st="1" end="1"/>
                                            </p:txEl>
                                          </p:spTgt>
                                        </p:tgtEl>
                                        <p:attrNameLst>
                                          <p:attrName>style.visibility</p:attrName>
                                        </p:attrNameLst>
                                      </p:cBhvr>
                                      <p:to>
                                        <p:strVal val="visible"/>
                                      </p:to>
                                    </p:set>
                                    <p:anim calcmode="lin" valueType="num">
                                      <p:cBhvr additive="base">
                                        <p:cTn id="37" dur="500" fill="hold"/>
                                        <p:tgtEl>
                                          <p:spTgt spid="5223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p:bldP spid="5223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标题 53249">
            <a:extLst>
              <a:ext uri="{FF2B5EF4-FFF2-40B4-BE49-F238E27FC236}">
                <a16:creationId xmlns:a16="http://schemas.microsoft.com/office/drawing/2014/main" id="{1EF1D73B-1FD0-46E5-8D6D-3A48D2364097}"/>
              </a:ext>
            </a:extLst>
          </p:cNvPr>
          <p:cNvSpPr>
            <a:spLocks noGrp="1" noChangeArrowheads="1"/>
          </p:cNvSpPr>
          <p:nvPr>
            <p:ph type="ctrTitle"/>
          </p:nvPr>
        </p:nvSpPr>
        <p:spPr>
          <a:xfrm>
            <a:off x="107504" y="404664"/>
            <a:ext cx="9144000" cy="692150"/>
          </a:xfrm>
        </p:spPr>
        <p:txBody>
          <a:bodyPr anchor="ctr">
            <a:normAutofit/>
          </a:bodyPr>
          <a:lstStyle/>
          <a:p>
            <a:pPr algn="l"/>
            <a:r>
              <a:rPr lang="en-US" altLang="zh-CN" sz="3200" b="1" dirty="0">
                <a:solidFill>
                  <a:srgbClr val="090A0B"/>
                </a:solidFill>
                <a:latin typeface="华文仿宋" panose="02010600040101010101" pitchFamily="2" charset="-122"/>
                <a:ea typeface="华文仿宋" panose="02010600040101010101" pitchFamily="2" charset="-122"/>
              </a:rPr>
              <a:t>5.2 </a:t>
            </a:r>
            <a:r>
              <a:rPr lang="zh-CN" altLang="en-US" sz="3200" b="1" dirty="0">
                <a:solidFill>
                  <a:srgbClr val="090A0B"/>
                </a:solidFill>
                <a:latin typeface="华文仿宋" panose="02010600040101010101" pitchFamily="2" charset="-122"/>
                <a:ea typeface="华文仿宋" panose="02010600040101010101" pitchFamily="2" charset="-122"/>
              </a:rPr>
              <a:t>要防止“大数吃掉小数”</a:t>
            </a:r>
          </a:p>
        </p:txBody>
      </p:sp>
      <p:sp>
        <p:nvSpPr>
          <p:cNvPr id="53251" name="副标题 53250">
            <a:extLst>
              <a:ext uri="{FF2B5EF4-FFF2-40B4-BE49-F238E27FC236}">
                <a16:creationId xmlns:a16="http://schemas.microsoft.com/office/drawing/2014/main" id="{52BEFDE5-3933-4087-8368-B0CCBDD79FB6}"/>
              </a:ext>
            </a:extLst>
          </p:cNvPr>
          <p:cNvSpPr>
            <a:spLocks noGrp="1" noChangeArrowheads="1"/>
          </p:cNvSpPr>
          <p:nvPr>
            <p:ph type="subTitle" idx="1"/>
          </p:nvPr>
        </p:nvSpPr>
        <p:spPr>
          <a:xfrm>
            <a:off x="251520" y="1196752"/>
            <a:ext cx="8424936" cy="4032448"/>
          </a:xfrm>
        </p:spPr>
        <p:txBody>
          <a:bodyPr>
            <a:normAutofit/>
          </a:bodyPr>
          <a:lstStyle/>
          <a:p>
            <a:pPr algn="just">
              <a:lnSpc>
                <a:spcPts val="3600"/>
              </a:lnSpc>
            </a:pPr>
            <a:r>
              <a:rPr lang="en-US" altLang="zh-CN" sz="2800" dirty="0">
                <a:solidFill>
                  <a:srgbClr val="090A0B"/>
                </a:solidFill>
                <a:latin typeface="仿宋" panose="02010609060101010101" pitchFamily="49" charset="-122"/>
                <a:ea typeface="仿宋"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在数值计算中，参加运算的数有时数量级相差很大，而计算机的字长有限，因此在进行加减运算时，要进行对阶和规格化。</a:t>
            </a:r>
          </a:p>
          <a:p>
            <a:pPr algn="just">
              <a:lnSpc>
                <a:spcPts val="3600"/>
              </a:lnSpc>
            </a:pPr>
            <a:r>
              <a:rPr lang="zh-CN" altLang="en-US" sz="2800" dirty="0">
                <a:solidFill>
                  <a:srgbClr val="090A0B"/>
                </a:solidFill>
                <a:latin typeface="仿宋" panose="02010609060101010101" pitchFamily="49" charset="-122"/>
                <a:ea typeface="仿宋" panose="02010609060101010101" pitchFamily="49" charset="-122"/>
              </a:rPr>
              <a:t>  </a:t>
            </a:r>
            <a:r>
              <a:rPr lang="zh-CN" altLang="en-US" sz="2800" dirty="0">
                <a:solidFill>
                  <a:srgbClr val="0000FF"/>
                </a:solidFill>
                <a:latin typeface="仿宋" panose="02010609060101010101" pitchFamily="49" charset="-122"/>
                <a:ea typeface="仿宋" panose="02010609060101010101" pitchFamily="49" charset="-122"/>
              </a:rPr>
              <a:t>对阶是以大数为准，小数向大数看齐。</a:t>
            </a:r>
            <a:r>
              <a:rPr lang="zh-CN" altLang="en-US" sz="2800" dirty="0">
                <a:solidFill>
                  <a:srgbClr val="090A0B"/>
                </a:solidFill>
                <a:latin typeface="仿宋" panose="02010609060101010101" pitchFamily="49" charset="-122"/>
                <a:ea typeface="仿宋" panose="02010609060101010101" pitchFamily="49" charset="-122"/>
              </a:rPr>
              <a:t>当小数阶码与大数阶码一致时，将移位后的尾数多于计算机字长的部分四舍五入，然后进行计算。</a:t>
            </a:r>
          </a:p>
          <a:p>
            <a:pPr algn="just">
              <a:lnSpc>
                <a:spcPts val="3600"/>
              </a:lnSpc>
            </a:pPr>
            <a:r>
              <a:rPr lang="zh-CN" altLang="en-US" sz="2800" dirty="0">
                <a:solidFill>
                  <a:srgbClr val="090A0B"/>
                </a:solidFill>
                <a:latin typeface="仿宋" panose="02010609060101010101" pitchFamily="49" charset="-122"/>
                <a:ea typeface="仿宋" panose="02010609060101010101" pitchFamily="49" charset="-122"/>
              </a:rPr>
              <a:t>  这样，就有可能出现“大数吃掉小数”的现象，从而影响计算结果的可靠性。</a:t>
            </a:r>
          </a:p>
        </p:txBody>
      </p:sp>
    </p:spTree>
    <p:extLst>
      <p:ext uri="{BB962C8B-B14F-4D97-AF65-F5344CB8AC3E}">
        <p14:creationId xmlns:p14="http://schemas.microsoft.com/office/powerpoint/2010/main" val="269182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副标题 54274">
            <a:extLst>
              <a:ext uri="{FF2B5EF4-FFF2-40B4-BE49-F238E27FC236}">
                <a16:creationId xmlns:a16="http://schemas.microsoft.com/office/drawing/2014/main" id="{EB998F1A-D77E-469E-8A4B-B5470BC3137C}"/>
              </a:ext>
            </a:extLst>
          </p:cNvPr>
          <p:cNvSpPr>
            <a:spLocks noGrp="1" noChangeArrowheads="1"/>
          </p:cNvSpPr>
          <p:nvPr>
            <p:ph type="subTitle" idx="1"/>
          </p:nvPr>
        </p:nvSpPr>
        <p:spPr>
          <a:xfrm>
            <a:off x="323528" y="379847"/>
            <a:ext cx="8424936" cy="600881"/>
          </a:xfrm>
        </p:spPr>
        <p:txBody>
          <a:bodyPr/>
          <a:lstStyle/>
          <a:p>
            <a:pPr algn="l">
              <a:spcBef>
                <a:spcPct val="15000"/>
              </a:spcBef>
            </a:pPr>
            <a:r>
              <a:rPr lang="zh-CN" altLang="en-US" sz="3200" b="1" dirty="0">
                <a:solidFill>
                  <a:srgbClr val="090A0B"/>
                </a:solidFill>
                <a:latin typeface="仿宋" panose="02010609060101010101" pitchFamily="49" charset="-122"/>
                <a:ea typeface="仿宋" panose="02010609060101010101" pitchFamily="49" charset="-122"/>
              </a:rPr>
              <a:t>例</a:t>
            </a:r>
            <a:r>
              <a:rPr lang="en-US" altLang="zh-CN" sz="3200" b="1" dirty="0">
                <a:solidFill>
                  <a:srgbClr val="090A0B"/>
                </a:solidFill>
                <a:latin typeface="仿宋" panose="02010609060101010101" pitchFamily="49" charset="-122"/>
                <a:ea typeface="仿宋" panose="02010609060101010101" pitchFamily="49" charset="-122"/>
              </a:rPr>
              <a:t>1.3 </a:t>
            </a:r>
            <a:r>
              <a:rPr lang="zh-CN" altLang="en-US" sz="3200" b="1" dirty="0">
                <a:solidFill>
                  <a:srgbClr val="090A0B"/>
                </a:solidFill>
                <a:latin typeface="仿宋" panose="02010609060101010101" pitchFamily="49" charset="-122"/>
                <a:ea typeface="仿宋" panose="02010609060101010101" pitchFamily="49" charset="-122"/>
              </a:rPr>
              <a:t>求二次方程</a:t>
            </a:r>
            <a:r>
              <a:rPr lang="en-US" altLang="zh-CN" sz="3200" b="1" dirty="0">
                <a:solidFill>
                  <a:srgbClr val="090A0B"/>
                </a:solidFill>
                <a:latin typeface="仿宋" panose="02010609060101010101" pitchFamily="49" charset="-122"/>
                <a:ea typeface="仿宋" panose="02010609060101010101" pitchFamily="49" charset="-122"/>
              </a:rPr>
              <a:t>x</a:t>
            </a:r>
            <a:r>
              <a:rPr lang="en-US" altLang="zh-CN" sz="3200" b="1" baseline="30000" dirty="0">
                <a:solidFill>
                  <a:srgbClr val="090A0B"/>
                </a:solidFill>
                <a:latin typeface="仿宋" panose="02010609060101010101" pitchFamily="49" charset="-122"/>
                <a:ea typeface="仿宋" panose="02010609060101010101" pitchFamily="49" charset="-122"/>
              </a:rPr>
              <a:t>2</a:t>
            </a:r>
            <a:r>
              <a:rPr lang="en-US" altLang="zh-CN" sz="3200" b="1" dirty="0">
                <a:solidFill>
                  <a:srgbClr val="090A0B"/>
                </a:solidFill>
                <a:latin typeface="仿宋" panose="02010609060101010101" pitchFamily="49" charset="-122"/>
                <a:ea typeface="仿宋" panose="02010609060101010101" pitchFamily="49" charset="-122"/>
              </a:rPr>
              <a:t>-10</a:t>
            </a:r>
            <a:r>
              <a:rPr lang="en-US" altLang="zh-CN" sz="3200" b="1" baseline="30000" dirty="0">
                <a:solidFill>
                  <a:srgbClr val="090A0B"/>
                </a:solidFill>
                <a:latin typeface="仿宋" panose="02010609060101010101" pitchFamily="49" charset="-122"/>
                <a:ea typeface="仿宋" panose="02010609060101010101" pitchFamily="49" charset="-122"/>
              </a:rPr>
              <a:t>5</a:t>
            </a:r>
            <a:r>
              <a:rPr lang="en-US" altLang="zh-CN" sz="3200" b="1" dirty="0">
                <a:solidFill>
                  <a:srgbClr val="090A0B"/>
                </a:solidFill>
                <a:latin typeface="仿宋" panose="02010609060101010101" pitchFamily="49" charset="-122"/>
                <a:ea typeface="仿宋" panose="02010609060101010101" pitchFamily="49" charset="-122"/>
              </a:rPr>
              <a:t>x+1=0</a:t>
            </a:r>
            <a:r>
              <a:rPr lang="zh-CN" altLang="en-US" sz="3200" b="1" dirty="0">
                <a:solidFill>
                  <a:srgbClr val="090A0B"/>
                </a:solidFill>
                <a:latin typeface="仿宋" panose="02010609060101010101" pitchFamily="49" charset="-122"/>
                <a:ea typeface="仿宋" panose="02010609060101010101" pitchFamily="49" charset="-122"/>
              </a:rPr>
              <a:t>的根</a:t>
            </a:r>
          </a:p>
        </p:txBody>
      </p:sp>
      <p:sp>
        <p:nvSpPr>
          <p:cNvPr id="3" name="文本框 2">
            <a:extLst>
              <a:ext uri="{FF2B5EF4-FFF2-40B4-BE49-F238E27FC236}">
                <a16:creationId xmlns:a16="http://schemas.microsoft.com/office/drawing/2014/main" id="{6369C108-2F3B-440B-946E-3A2E43498AF6}"/>
              </a:ext>
            </a:extLst>
          </p:cNvPr>
          <p:cNvSpPr txBox="1"/>
          <p:nvPr/>
        </p:nvSpPr>
        <p:spPr>
          <a:xfrm>
            <a:off x="395536" y="1052736"/>
            <a:ext cx="8496944" cy="5413790"/>
          </a:xfrm>
          <a:prstGeom prst="rect">
            <a:avLst/>
          </a:prstGeom>
          <a:noFill/>
        </p:spPr>
        <p:txBody>
          <a:bodyPr wrap="square" rtlCol="0">
            <a:spAutoFit/>
          </a:bodyPr>
          <a:lstStyle/>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解</a:t>
            </a:r>
            <a:r>
              <a:rPr lang="zh-CN" altLang="en-US" sz="2800" dirty="0">
                <a:solidFill>
                  <a:srgbClr val="FF0066"/>
                </a:solidFill>
                <a:latin typeface="仿宋" panose="02010609060101010101" pitchFamily="49" charset="-122"/>
                <a:ea typeface="仿宋"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按二次方程求根公式</a:t>
            </a: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1</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0000FF"/>
                </a:solidFill>
                <a:latin typeface="仿宋" panose="02010609060101010101" pitchFamily="49" charset="-122"/>
                <a:ea typeface="仿宋" panose="02010609060101010101" pitchFamily="49" charset="-122"/>
              </a:rPr>
              <a:t>(10</a:t>
            </a:r>
            <a:r>
              <a:rPr lang="en-US" altLang="zh-CN" sz="2800" baseline="30000" dirty="0">
                <a:solidFill>
                  <a:srgbClr val="0000FF"/>
                </a:solidFill>
                <a:latin typeface="仿宋" panose="02010609060101010101" pitchFamily="49" charset="-122"/>
                <a:ea typeface="仿宋" panose="02010609060101010101" pitchFamily="49" charset="-122"/>
              </a:rPr>
              <a:t>10</a:t>
            </a:r>
            <a:r>
              <a:rPr lang="en-US" altLang="zh-CN" sz="2800" dirty="0">
                <a:solidFill>
                  <a:srgbClr val="0000FF"/>
                </a:solidFill>
                <a:latin typeface="仿宋" panose="02010609060101010101" pitchFamily="49" charset="-122"/>
                <a:ea typeface="仿宋" panose="02010609060101010101" pitchFamily="49" charset="-122"/>
              </a:rPr>
              <a:t>-4)</a:t>
            </a:r>
            <a:r>
              <a:rPr lang="en-US" altLang="zh-CN" sz="2800" baseline="30000" dirty="0">
                <a:solidFill>
                  <a:srgbClr val="0000FF"/>
                </a:solidFill>
                <a:latin typeface="仿宋" panose="02010609060101010101" pitchFamily="49" charset="-122"/>
                <a:ea typeface="仿宋" panose="02010609060101010101" pitchFamily="49" charset="-122"/>
              </a:rPr>
              <a:t>1/2</a:t>
            </a:r>
            <a:r>
              <a:rPr lang="en-US" altLang="zh-CN" sz="2800" dirty="0">
                <a:solidFill>
                  <a:srgbClr val="090A0B"/>
                </a:solidFill>
                <a:latin typeface="仿宋" panose="02010609060101010101" pitchFamily="49" charset="-122"/>
                <a:ea typeface="仿宋" panose="02010609060101010101" pitchFamily="49" charset="-122"/>
              </a:rPr>
              <a:t>]/2</a:t>
            </a:r>
          </a:p>
          <a:p>
            <a:pPr algn="l">
              <a:spcBef>
                <a:spcPct val="15000"/>
              </a:spcBef>
            </a:pPr>
            <a:r>
              <a:rPr lang="en-US" altLang="zh-CN" sz="2800" dirty="0">
                <a:solidFill>
                  <a:srgbClr val="090A0B"/>
                </a:solidFill>
                <a:latin typeface="仿宋" panose="02010609060101010101" pitchFamily="49" charset="-122"/>
                <a:ea typeface="仿宋" panose="02010609060101010101" pitchFamily="49" charset="-122"/>
              </a:rPr>
              <a:t>   x</a:t>
            </a:r>
            <a:r>
              <a:rPr lang="en-US" altLang="zh-CN" sz="2800" baseline="-25000" dirty="0">
                <a:solidFill>
                  <a:srgbClr val="090A0B"/>
                </a:solidFill>
                <a:latin typeface="仿宋" panose="02010609060101010101" pitchFamily="49" charset="-122"/>
                <a:ea typeface="仿宋" panose="02010609060101010101" pitchFamily="49" charset="-122"/>
              </a:rPr>
              <a:t>2</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FF0000"/>
                </a:solidFill>
                <a:latin typeface="仿宋" panose="02010609060101010101" pitchFamily="49" charset="-122"/>
                <a:ea typeface="仿宋" panose="02010609060101010101" pitchFamily="49" charset="-122"/>
              </a:rPr>
              <a:t>(10</a:t>
            </a:r>
            <a:r>
              <a:rPr lang="en-US" altLang="zh-CN" sz="2800" baseline="30000" dirty="0">
                <a:solidFill>
                  <a:srgbClr val="FF0000"/>
                </a:solidFill>
                <a:latin typeface="仿宋" panose="02010609060101010101" pitchFamily="49" charset="-122"/>
                <a:ea typeface="仿宋" panose="02010609060101010101" pitchFamily="49" charset="-122"/>
              </a:rPr>
              <a:t>10</a:t>
            </a:r>
            <a:r>
              <a:rPr lang="en-US" altLang="zh-CN" sz="2800" dirty="0">
                <a:solidFill>
                  <a:srgbClr val="FF0000"/>
                </a:solidFill>
                <a:latin typeface="仿宋" panose="02010609060101010101" pitchFamily="49" charset="-122"/>
                <a:ea typeface="仿宋" panose="02010609060101010101" pitchFamily="49" charset="-122"/>
              </a:rPr>
              <a:t>-4)</a:t>
            </a:r>
            <a:r>
              <a:rPr lang="en-US" altLang="zh-CN" sz="2800" baseline="30000" dirty="0">
                <a:solidFill>
                  <a:srgbClr val="FF0000"/>
                </a:solidFill>
                <a:latin typeface="仿宋" panose="02010609060101010101" pitchFamily="49" charset="-122"/>
                <a:ea typeface="仿宋" panose="02010609060101010101" pitchFamily="49" charset="-122"/>
              </a:rPr>
              <a:t>1/2</a:t>
            </a:r>
            <a:r>
              <a:rPr lang="en-US" altLang="zh-CN" sz="2800" dirty="0">
                <a:solidFill>
                  <a:srgbClr val="090A0B"/>
                </a:solidFill>
                <a:latin typeface="仿宋" panose="02010609060101010101" pitchFamily="49" charset="-122"/>
                <a:ea typeface="仿宋" panose="02010609060101010101" pitchFamily="49" charset="-122"/>
              </a:rPr>
              <a:t>]/2</a:t>
            </a:r>
          </a:p>
          <a:p>
            <a:pPr algn="l">
              <a:spcBef>
                <a:spcPct val="15000"/>
              </a:spcBef>
            </a:pPr>
            <a:r>
              <a:rPr lang="zh-CN" altLang="en-US" sz="2800" dirty="0">
                <a:solidFill>
                  <a:srgbClr val="FF0000"/>
                </a:solidFill>
                <a:latin typeface="仿宋" panose="02010609060101010101" pitchFamily="49" charset="-122"/>
                <a:ea typeface="仿宋" panose="02010609060101010101" pitchFamily="49" charset="-122"/>
              </a:rPr>
              <a:t>在</a:t>
            </a:r>
            <a:r>
              <a:rPr lang="en-US" altLang="zh-CN" sz="2800" dirty="0">
                <a:solidFill>
                  <a:srgbClr val="FF0000"/>
                </a:solidFill>
                <a:latin typeface="仿宋" panose="02010609060101010101" pitchFamily="49" charset="-122"/>
                <a:ea typeface="仿宋" panose="02010609060101010101" pitchFamily="49" charset="-122"/>
              </a:rPr>
              <a:t>8</a:t>
            </a:r>
            <a:r>
              <a:rPr lang="zh-CN" altLang="en-US" sz="2800" dirty="0">
                <a:solidFill>
                  <a:srgbClr val="FF0000"/>
                </a:solidFill>
                <a:latin typeface="仿宋" panose="02010609060101010101" pitchFamily="49" charset="-122"/>
                <a:ea typeface="仿宋" panose="02010609060101010101" pitchFamily="49" charset="-122"/>
              </a:rPr>
              <a:t>位浮点数计算得</a:t>
            </a: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1</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0000FF"/>
                </a:solidFill>
                <a:latin typeface="仿宋" panose="02010609060101010101" pitchFamily="49" charset="-122"/>
                <a:ea typeface="仿宋" panose="02010609060101010101" pitchFamily="49" charset="-122"/>
              </a:rPr>
              <a:t>10</a:t>
            </a:r>
            <a:r>
              <a:rPr lang="en-US" altLang="zh-CN" sz="2800" baseline="30000" dirty="0">
                <a:solidFill>
                  <a:srgbClr val="0000FF"/>
                </a:solidFill>
                <a:latin typeface="仿宋" panose="02010609060101010101" pitchFamily="49" charset="-122"/>
                <a:ea typeface="仿宋" panose="02010609060101010101" pitchFamily="49" charset="-122"/>
              </a:rPr>
              <a:t>5</a:t>
            </a:r>
            <a:r>
              <a:rPr lang="en-US" altLang="zh-CN" sz="2800" baseline="300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)/2=10</a:t>
            </a:r>
            <a:r>
              <a:rPr lang="en-US" altLang="zh-CN" sz="2800" baseline="30000" dirty="0">
                <a:solidFill>
                  <a:srgbClr val="090A0B"/>
                </a:solidFill>
                <a:latin typeface="仿宋" panose="02010609060101010101" pitchFamily="49" charset="-122"/>
                <a:ea typeface="仿宋" panose="02010609060101010101" pitchFamily="49" charset="-122"/>
              </a:rPr>
              <a:t>5  </a:t>
            </a:r>
            <a:r>
              <a:rPr lang="en-US" altLang="zh-CN" sz="2800" dirty="0">
                <a:solidFill>
                  <a:srgbClr val="090A0B"/>
                </a:solidFill>
                <a:latin typeface="仿宋" panose="02010609060101010101" pitchFamily="49" charset="-122"/>
                <a:ea typeface="仿宋" panose="02010609060101010101" pitchFamily="49" charset="-122"/>
              </a:rPr>
              <a:t>(</a:t>
            </a:r>
            <a:r>
              <a:rPr lang="zh-CN" altLang="en-US" sz="2800" dirty="0">
                <a:solidFill>
                  <a:srgbClr val="090A0B"/>
                </a:solidFill>
                <a:latin typeface="仿宋" panose="02010609060101010101" pitchFamily="49" charset="-122"/>
                <a:ea typeface="仿宋" panose="02010609060101010101" pitchFamily="49" charset="-122"/>
              </a:rPr>
              <a:t>正确）</a:t>
            </a:r>
          </a:p>
          <a:p>
            <a:pPr algn="l">
              <a:spcBef>
                <a:spcPct val="15000"/>
              </a:spcBef>
            </a:pPr>
            <a:r>
              <a:rPr lang="zh-CN" altLang="zh-CN"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2</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FF0000"/>
                </a:solidFill>
                <a:latin typeface="仿宋" panose="02010609060101010101" pitchFamily="49" charset="-122"/>
                <a:ea typeface="仿宋" panose="02010609060101010101" pitchFamily="49" charset="-122"/>
              </a:rPr>
              <a:t>10</a:t>
            </a:r>
            <a:r>
              <a:rPr lang="en-US" altLang="zh-CN" sz="2800" baseline="30000" dirty="0">
                <a:solidFill>
                  <a:srgbClr val="FF0000"/>
                </a:solidFill>
                <a:latin typeface="仿宋" panose="02010609060101010101" pitchFamily="49" charset="-122"/>
                <a:ea typeface="仿宋" panose="02010609060101010101" pitchFamily="49" charset="-122"/>
              </a:rPr>
              <a:t>5</a:t>
            </a:r>
            <a:r>
              <a:rPr lang="en-US" altLang="zh-CN" sz="2800" baseline="300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)/2=0   (</a:t>
            </a:r>
            <a:r>
              <a:rPr lang="zh-CN" altLang="en-US" sz="2800" dirty="0">
                <a:solidFill>
                  <a:srgbClr val="090A0B"/>
                </a:solidFill>
                <a:latin typeface="仿宋" panose="02010609060101010101" pitchFamily="49" charset="-122"/>
                <a:ea typeface="仿宋" panose="02010609060101010101" pitchFamily="49" charset="-122"/>
              </a:rPr>
              <a:t>错误）</a:t>
            </a:r>
            <a:endParaRPr lang="en-US" altLang="zh-CN" sz="2800" dirty="0">
              <a:solidFill>
                <a:srgbClr val="090A0B"/>
              </a:solidFill>
              <a:latin typeface="仿宋" panose="02010609060101010101" pitchFamily="49" charset="-122"/>
              <a:ea typeface="仿宋" panose="02010609060101010101" pitchFamily="49" charset="-122"/>
            </a:endParaRPr>
          </a:p>
          <a:p>
            <a:pPr algn="l">
              <a:spcBef>
                <a:spcPct val="15000"/>
              </a:spcBef>
            </a:pPr>
            <a:endParaRPr lang="zh-CN" altLang="en-US" sz="2800" dirty="0">
              <a:solidFill>
                <a:srgbClr val="090A0B"/>
              </a:solidFill>
              <a:latin typeface="仿宋" panose="02010609060101010101" pitchFamily="49" charset="-122"/>
              <a:ea typeface="仿宋" panose="02010609060101010101" pitchFamily="49" charset="-122"/>
            </a:endParaRP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产生错误的原因</a:t>
            </a:r>
          </a:p>
          <a:p>
            <a:pPr algn="l">
              <a:spcBef>
                <a:spcPct val="15000"/>
              </a:spcBef>
            </a:pPr>
            <a:r>
              <a:rPr lang="en-US" altLang="zh-CN" sz="2800" dirty="0">
                <a:solidFill>
                  <a:srgbClr val="0000FF"/>
                </a:solidFill>
                <a:latin typeface="仿宋" panose="02010609060101010101" pitchFamily="49" charset="-122"/>
                <a:ea typeface="仿宋" panose="02010609060101010101" pitchFamily="49" charset="-122"/>
              </a:rPr>
              <a:t>①</a:t>
            </a:r>
            <a:r>
              <a:rPr lang="zh-CN" altLang="en-US" sz="2800" dirty="0">
                <a:solidFill>
                  <a:srgbClr val="0000FF"/>
                </a:solidFill>
                <a:latin typeface="仿宋" panose="02010609060101010101" pitchFamily="49" charset="-122"/>
                <a:ea typeface="仿宋" panose="02010609060101010101" pitchFamily="49" charset="-122"/>
              </a:rPr>
              <a:t>出现大数</a:t>
            </a:r>
            <a:r>
              <a:rPr lang="zh-CN" altLang="zh-CN" sz="2800" dirty="0">
                <a:solidFill>
                  <a:srgbClr val="0000FF"/>
                </a:solidFill>
                <a:latin typeface="仿宋" panose="02010609060101010101" pitchFamily="49" charset="-122"/>
                <a:ea typeface="仿宋" panose="02010609060101010101" pitchFamily="49" charset="-122"/>
              </a:rPr>
              <a:t>10</a:t>
            </a:r>
            <a:r>
              <a:rPr lang="zh-CN" altLang="zh-CN" sz="2800" baseline="30000" dirty="0">
                <a:solidFill>
                  <a:srgbClr val="0000FF"/>
                </a:solidFill>
                <a:latin typeface="仿宋" panose="02010609060101010101" pitchFamily="49" charset="-122"/>
                <a:ea typeface="仿宋" panose="02010609060101010101" pitchFamily="49" charset="-122"/>
              </a:rPr>
              <a:t>10</a:t>
            </a:r>
            <a:r>
              <a:rPr lang="zh-CN" altLang="en-US" sz="2800" dirty="0">
                <a:solidFill>
                  <a:srgbClr val="0000FF"/>
                </a:solidFill>
                <a:latin typeface="仿宋" panose="02010609060101010101" pitchFamily="49" charset="-122"/>
                <a:ea typeface="仿宋" panose="02010609060101010101" pitchFamily="49" charset="-122"/>
              </a:rPr>
              <a:t>吃掉小数</a:t>
            </a:r>
            <a:r>
              <a:rPr lang="en-US" altLang="zh-CN" sz="2800" dirty="0">
                <a:solidFill>
                  <a:srgbClr val="0000FF"/>
                </a:solidFill>
                <a:latin typeface="仿宋" panose="02010609060101010101" pitchFamily="49" charset="-122"/>
                <a:ea typeface="仿宋" panose="02010609060101010101" pitchFamily="49" charset="-122"/>
              </a:rPr>
              <a:t>4</a:t>
            </a:r>
            <a:r>
              <a:rPr lang="zh-CN" altLang="en-US" sz="2800" dirty="0">
                <a:solidFill>
                  <a:srgbClr val="0000FF"/>
                </a:solidFill>
                <a:latin typeface="仿宋" panose="02010609060101010101" pitchFamily="49" charset="-122"/>
                <a:ea typeface="仿宋" panose="02010609060101010101" pitchFamily="49" charset="-122"/>
              </a:rPr>
              <a:t>的情况；</a:t>
            </a:r>
          </a:p>
          <a:p>
            <a:pPr algn="l">
              <a:spcBef>
                <a:spcPct val="15000"/>
              </a:spcBef>
            </a:pPr>
            <a:r>
              <a:rPr lang="en-US" altLang="zh-CN" sz="2800" dirty="0">
                <a:solidFill>
                  <a:srgbClr val="0000FF"/>
                </a:solidFill>
                <a:latin typeface="仿宋" panose="02010609060101010101" pitchFamily="49" charset="-122"/>
                <a:ea typeface="仿宋" panose="02010609060101010101" pitchFamily="49" charset="-122"/>
              </a:rPr>
              <a:t>②</a:t>
            </a:r>
            <a:r>
              <a:rPr lang="zh-CN" altLang="en-US" sz="2800" dirty="0">
                <a:solidFill>
                  <a:srgbClr val="0000FF"/>
                </a:solidFill>
                <a:latin typeface="仿宋" panose="02010609060101010101" pitchFamily="49" charset="-122"/>
                <a:ea typeface="仿宋" panose="02010609060101010101" pitchFamily="49" charset="-122"/>
              </a:rPr>
              <a:t>分子部分出现两个相近数相减而丧失有效数位，常称为灾难性的抵消。</a:t>
            </a:r>
          </a:p>
        </p:txBody>
      </p:sp>
    </p:spTree>
    <p:extLst>
      <p:ext uri="{BB962C8B-B14F-4D97-AF65-F5344CB8AC3E}">
        <p14:creationId xmlns:p14="http://schemas.microsoft.com/office/powerpoint/2010/main" val="3814773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标题 55297">
            <a:extLst>
              <a:ext uri="{FF2B5EF4-FFF2-40B4-BE49-F238E27FC236}">
                <a16:creationId xmlns:a16="http://schemas.microsoft.com/office/drawing/2014/main" id="{C3073CBF-8479-46EE-9B2B-1967E8990870}"/>
              </a:ext>
            </a:extLst>
          </p:cNvPr>
          <p:cNvSpPr>
            <a:spLocks noGrp="1" noChangeArrowheads="1"/>
          </p:cNvSpPr>
          <p:nvPr>
            <p:ph type="ctrTitle"/>
          </p:nvPr>
        </p:nvSpPr>
        <p:spPr>
          <a:xfrm>
            <a:off x="0" y="0"/>
            <a:ext cx="9144000" cy="692150"/>
          </a:xfrm>
        </p:spPr>
        <p:txBody>
          <a:bodyPr anchor="ctr">
            <a:normAutofit/>
          </a:bodyPr>
          <a:lstStyle/>
          <a:p>
            <a:pPr algn="l"/>
            <a:r>
              <a:rPr lang="en-US" altLang="zh-CN" sz="3200" dirty="0">
                <a:solidFill>
                  <a:srgbClr val="090A0B"/>
                </a:solidFill>
                <a:latin typeface="仿宋" panose="02010609060101010101" pitchFamily="49" charset="-122"/>
                <a:ea typeface="仿宋" panose="02010609060101010101" pitchFamily="49" charset="-122"/>
              </a:rPr>
              <a:t>5.3 </a:t>
            </a:r>
            <a:r>
              <a:rPr lang="zh-CN" altLang="en-US" sz="3200" dirty="0">
                <a:solidFill>
                  <a:srgbClr val="090A0B"/>
                </a:solidFill>
                <a:latin typeface="仿宋" panose="02010609060101010101" pitchFamily="49" charset="-122"/>
                <a:ea typeface="仿宋" panose="02010609060101010101" pitchFamily="49" charset="-122"/>
              </a:rPr>
              <a:t>绝对值太小的数不宜做除数</a:t>
            </a:r>
          </a:p>
        </p:txBody>
      </p:sp>
      <p:sp>
        <p:nvSpPr>
          <p:cNvPr id="55299" name="副标题 55298">
            <a:extLst>
              <a:ext uri="{FF2B5EF4-FFF2-40B4-BE49-F238E27FC236}">
                <a16:creationId xmlns:a16="http://schemas.microsoft.com/office/drawing/2014/main" id="{C51ED89A-5AF8-415D-8608-877D71047960}"/>
              </a:ext>
            </a:extLst>
          </p:cNvPr>
          <p:cNvSpPr>
            <a:spLocks noGrp="1" noChangeArrowheads="1"/>
          </p:cNvSpPr>
          <p:nvPr>
            <p:ph type="subTitle" idx="1"/>
          </p:nvPr>
        </p:nvSpPr>
        <p:spPr>
          <a:xfrm>
            <a:off x="161764" y="666218"/>
            <a:ext cx="8604448" cy="1656730"/>
          </a:xfrm>
        </p:spPr>
        <p:txBody>
          <a:bodyPr/>
          <a:lstStyle/>
          <a:p>
            <a:pPr algn="l"/>
            <a:r>
              <a:rPr lang="en-US" altLang="zh-CN" sz="3200" b="1" dirty="0">
                <a:solidFill>
                  <a:srgbClr val="090A0B"/>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用绝对值太小的数做除数，舍入误差会增大，而且当太小的除数稍有一点误差时，对计算结果的影响会很大。例如：</a:t>
            </a:r>
          </a:p>
        </p:txBody>
      </p:sp>
      <p:graphicFrame>
        <p:nvGraphicFramePr>
          <p:cNvPr id="55300" name="对象 55299">
            <a:extLst>
              <a:ext uri="{FF2B5EF4-FFF2-40B4-BE49-F238E27FC236}">
                <a16:creationId xmlns:a16="http://schemas.microsoft.com/office/drawing/2014/main" id="{46BAFBE4-438A-44A3-A2AB-375B75772D61}"/>
              </a:ext>
            </a:extLst>
          </p:cNvPr>
          <p:cNvGraphicFramePr>
            <a:graphicFrameLocks/>
          </p:cNvGraphicFramePr>
          <p:nvPr>
            <p:extLst>
              <p:ext uri="{D42A27DB-BD31-4B8C-83A1-F6EECF244321}">
                <p14:modId xmlns:p14="http://schemas.microsoft.com/office/powerpoint/2010/main" val="1728330672"/>
              </p:ext>
            </p:extLst>
          </p:nvPr>
        </p:nvGraphicFramePr>
        <p:xfrm>
          <a:off x="2866231" y="2213299"/>
          <a:ext cx="3217937" cy="1114511"/>
        </p:xfrm>
        <a:graphic>
          <a:graphicData uri="http://schemas.openxmlformats.org/presentationml/2006/ole">
            <mc:AlternateContent xmlns:mc="http://schemas.openxmlformats.org/markup-compatibility/2006">
              <mc:Choice xmlns:v="urn:schemas-microsoft-com:vml" Requires="v">
                <p:oleObj spid="_x0000_s73046" r:id="rId3" imgW="1053643" imgH="393529" progId="Equation.3">
                  <p:embed/>
                </p:oleObj>
              </mc:Choice>
              <mc:Fallback>
                <p:oleObj r:id="rId3" imgW="1053643" imgH="393529" progId="Equation.3">
                  <p:embed/>
                  <p:pic>
                    <p:nvPicPr>
                      <p:cNvPr id="55300" name="对象 55299">
                        <a:extLst>
                          <a:ext uri="{FF2B5EF4-FFF2-40B4-BE49-F238E27FC236}">
                            <a16:creationId xmlns:a16="http://schemas.microsoft.com/office/drawing/2014/main" id="{46BAFBE4-438A-44A3-A2AB-375B75772D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6231" y="2213299"/>
                        <a:ext cx="3217937" cy="1114511"/>
                      </a:xfrm>
                      <a:prstGeom prst="rect">
                        <a:avLst/>
                      </a:prstGeom>
                      <a:noFill/>
                      <a:ln>
                        <a:noFill/>
                      </a:ln>
                    </p:spPr>
                  </p:pic>
                </p:oleObj>
              </mc:Fallback>
            </mc:AlternateContent>
          </a:graphicData>
        </a:graphic>
      </p:graphicFrame>
      <p:sp>
        <p:nvSpPr>
          <p:cNvPr id="55301" name="矩形 55300">
            <a:extLst>
              <a:ext uri="{FF2B5EF4-FFF2-40B4-BE49-F238E27FC236}">
                <a16:creationId xmlns:a16="http://schemas.microsoft.com/office/drawing/2014/main" id="{6DB59961-DDC8-4B76-85F7-173C83DF65B7}"/>
              </a:ext>
            </a:extLst>
          </p:cNvPr>
          <p:cNvSpPr>
            <a:spLocks noChangeArrowheads="1"/>
          </p:cNvSpPr>
          <p:nvPr/>
        </p:nvSpPr>
        <p:spPr bwMode="auto">
          <a:xfrm>
            <a:off x="161764" y="3482656"/>
            <a:ext cx="882047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90000"/>
              </a:lnSpc>
              <a:spcBef>
                <a:spcPct val="20000"/>
              </a:spcBef>
            </a:pPr>
            <a:r>
              <a:rPr lang="zh-CN" altLang="en-US" sz="3200" b="1" dirty="0">
                <a:solidFill>
                  <a:srgbClr val="090A0B"/>
                </a:solidFill>
                <a:latin typeface="仿宋" panose="02010609060101010101" pitchFamily="49" charset="-122"/>
                <a:ea typeface="仿宋" panose="02010609060101010101" pitchFamily="49" charset="-122"/>
              </a:rPr>
              <a:t>若将分母变为</a:t>
            </a:r>
            <a:r>
              <a:rPr lang="en-US" altLang="zh-CN" sz="3200" b="1" dirty="0">
                <a:solidFill>
                  <a:srgbClr val="090A0B"/>
                </a:solidFill>
                <a:latin typeface="仿宋" panose="02010609060101010101" pitchFamily="49" charset="-122"/>
                <a:ea typeface="仿宋" panose="02010609060101010101" pitchFamily="49" charset="-122"/>
              </a:rPr>
              <a:t>0.0011,</a:t>
            </a:r>
            <a:r>
              <a:rPr lang="zh-CN" altLang="en-US" sz="3200" b="1" dirty="0">
                <a:solidFill>
                  <a:srgbClr val="090A0B"/>
                </a:solidFill>
                <a:latin typeface="仿宋" panose="02010609060101010101" pitchFamily="49" charset="-122"/>
                <a:ea typeface="仿宋" panose="02010609060101010101" pitchFamily="49" charset="-122"/>
              </a:rPr>
              <a:t>即分母只有</a:t>
            </a:r>
            <a:r>
              <a:rPr lang="en-US" altLang="zh-CN" sz="3200" b="1" dirty="0">
                <a:solidFill>
                  <a:srgbClr val="090A0B"/>
                </a:solidFill>
                <a:latin typeface="仿宋" panose="02010609060101010101" pitchFamily="49" charset="-122"/>
                <a:ea typeface="仿宋" panose="02010609060101010101" pitchFamily="49" charset="-122"/>
              </a:rPr>
              <a:t>0.0001</a:t>
            </a:r>
            <a:r>
              <a:rPr lang="zh-CN" altLang="en-US" sz="3200" b="1" dirty="0">
                <a:solidFill>
                  <a:srgbClr val="090A0B"/>
                </a:solidFill>
                <a:latin typeface="仿宋" panose="02010609060101010101" pitchFamily="49" charset="-122"/>
                <a:ea typeface="仿宋" panose="02010609060101010101" pitchFamily="49" charset="-122"/>
              </a:rPr>
              <a:t>的变化时</a:t>
            </a:r>
            <a:r>
              <a:rPr lang="en-US" altLang="zh-CN" sz="3200" b="1" dirty="0">
                <a:solidFill>
                  <a:srgbClr val="090A0B"/>
                </a:solidFill>
                <a:latin typeface="仿宋" panose="02010609060101010101" pitchFamily="49" charset="-122"/>
                <a:ea typeface="仿宋" panose="02010609060101010101" pitchFamily="49" charset="-122"/>
              </a:rPr>
              <a:t>,</a:t>
            </a:r>
            <a:r>
              <a:rPr lang="zh-CN" altLang="en-US" sz="3200" b="1" dirty="0">
                <a:solidFill>
                  <a:srgbClr val="090A0B"/>
                </a:solidFill>
                <a:latin typeface="仿宋" panose="02010609060101010101" pitchFamily="49" charset="-122"/>
                <a:ea typeface="仿宋" panose="02010609060101010101" pitchFamily="49" charset="-122"/>
              </a:rPr>
              <a:t>计算结果却有了很大变化：</a:t>
            </a:r>
          </a:p>
        </p:txBody>
      </p:sp>
      <p:graphicFrame>
        <p:nvGraphicFramePr>
          <p:cNvPr id="55302" name="对象 55301">
            <a:extLst>
              <a:ext uri="{FF2B5EF4-FFF2-40B4-BE49-F238E27FC236}">
                <a16:creationId xmlns:a16="http://schemas.microsoft.com/office/drawing/2014/main" id="{CD5B8B60-20E8-4438-8FCE-F169F1FE34E7}"/>
              </a:ext>
            </a:extLst>
          </p:cNvPr>
          <p:cNvGraphicFramePr>
            <a:graphicFrameLocks/>
          </p:cNvGraphicFramePr>
          <p:nvPr>
            <p:extLst>
              <p:ext uri="{D42A27DB-BD31-4B8C-83A1-F6EECF244321}">
                <p14:modId xmlns:p14="http://schemas.microsoft.com/office/powerpoint/2010/main" val="3238026134"/>
              </p:ext>
            </p:extLst>
          </p:nvPr>
        </p:nvGraphicFramePr>
        <p:xfrm>
          <a:off x="2970459" y="4487518"/>
          <a:ext cx="3203080" cy="1008062"/>
        </p:xfrm>
        <a:graphic>
          <a:graphicData uri="http://schemas.openxmlformats.org/presentationml/2006/ole">
            <mc:AlternateContent xmlns:mc="http://schemas.openxmlformats.org/markup-compatibility/2006">
              <mc:Choice xmlns:v="urn:schemas-microsoft-com:vml" Requires="v">
                <p:oleObj spid="_x0000_s73047" r:id="rId5" imgW="1053643" imgH="393529" progId="Equation.3">
                  <p:embed/>
                </p:oleObj>
              </mc:Choice>
              <mc:Fallback>
                <p:oleObj r:id="rId5" imgW="1053643" imgH="393529" progId="Equation.3">
                  <p:embed/>
                  <p:pic>
                    <p:nvPicPr>
                      <p:cNvPr id="55302" name="对象 55301">
                        <a:extLst>
                          <a:ext uri="{FF2B5EF4-FFF2-40B4-BE49-F238E27FC236}">
                            <a16:creationId xmlns:a16="http://schemas.microsoft.com/office/drawing/2014/main" id="{CD5B8B60-20E8-4438-8FCE-F169F1FE34E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459" y="4487518"/>
                        <a:ext cx="3203080" cy="1008062"/>
                      </a:xfrm>
                      <a:prstGeom prst="rect">
                        <a:avLst/>
                      </a:prstGeom>
                      <a:noFill/>
                      <a:ln>
                        <a:noFill/>
                      </a:ln>
                    </p:spPr>
                  </p:pic>
                </p:oleObj>
              </mc:Fallback>
            </mc:AlternateContent>
          </a:graphicData>
        </a:graphic>
      </p:graphicFrame>
      <p:sp>
        <p:nvSpPr>
          <p:cNvPr id="56326" name="灯片编号占位符 1">
            <a:extLst>
              <a:ext uri="{FF2B5EF4-FFF2-40B4-BE49-F238E27FC236}">
                <a16:creationId xmlns:a16="http://schemas.microsoft.com/office/drawing/2014/main" id="{D324C7E4-38C6-4C8B-A0F8-0141BF51DB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2D07C95-4BDF-4C46-8834-6756B76FD2F4}" type="slidenum">
              <a:rPr lang="zh-CN" altLang="en-US" smtClean="0"/>
              <a:pPr/>
              <a:t>38</a:t>
            </a:fld>
            <a:endParaRPr lang="zh-CN" altLang="en-US"/>
          </a:p>
        </p:txBody>
      </p:sp>
    </p:spTree>
    <p:extLst>
      <p:ext uri="{BB962C8B-B14F-4D97-AF65-F5344CB8AC3E}">
        <p14:creationId xmlns:p14="http://schemas.microsoft.com/office/powerpoint/2010/main" val="348440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5301"/>
                                        </p:tgtEl>
                                        <p:attrNameLst>
                                          <p:attrName>style.visibility</p:attrName>
                                        </p:attrNameLst>
                                      </p:cBhvr>
                                      <p:to>
                                        <p:strVal val="visible"/>
                                      </p:to>
                                    </p:set>
                                    <p:anim calcmode="lin" valueType="num">
                                      <p:cBhvr additive="base">
                                        <p:cTn id="12" dur="500" fill="hold"/>
                                        <p:tgtEl>
                                          <p:spTgt spid="55301"/>
                                        </p:tgtEl>
                                        <p:attrNameLst>
                                          <p:attrName>ppt_x</p:attrName>
                                        </p:attrNameLst>
                                      </p:cBhvr>
                                      <p:tavLst>
                                        <p:tav tm="0">
                                          <p:val>
                                            <p:strVal val="#ppt_x"/>
                                          </p:val>
                                        </p:tav>
                                        <p:tav tm="100000">
                                          <p:val>
                                            <p:strVal val="#ppt_x"/>
                                          </p:val>
                                        </p:tav>
                                      </p:tavLst>
                                    </p:anim>
                                    <p:anim calcmode="lin" valueType="num">
                                      <p:cBhvr additive="base">
                                        <p:cTn id="13" dur="500" fill="hold"/>
                                        <p:tgtEl>
                                          <p:spTgt spid="55301"/>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5302"/>
                                        </p:tgtEl>
                                        <p:attrNameLst>
                                          <p:attrName>style.visibility</p:attrName>
                                        </p:attrNameLst>
                                      </p:cBhvr>
                                      <p:to>
                                        <p:strVal val="visible"/>
                                      </p:to>
                                    </p:set>
                                    <p:anim calcmode="lin" valueType="num">
                                      <p:cBhvr additive="base">
                                        <p:cTn id="17" dur="500" fill="hold"/>
                                        <p:tgtEl>
                                          <p:spTgt spid="55302"/>
                                        </p:tgtEl>
                                        <p:attrNameLst>
                                          <p:attrName>ppt_x</p:attrName>
                                        </p:attrNameLst>
                                      </p:cBhvr>
                                      <p:tavLst>
                                        <p:tav tm="0">
                                          <p:val>
                                            <p:strVal val="#ppt_x"/>
                                          </p:val>
                                        </p:tav>
                                        <p:tav tm="100000">
                                          <p:val>
                                            <p:strVal val="#ppt_x"/>
                                          </p:val>
                                        </p:tav>
                                      </p:tavLst>
                                    </p:anim>
                                    <p:anim calcmode="lin" valueType="num">
                                      <p:cBhvr additive="base">
                                        <p:cTn id="18"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标题 56321">
            <a:extLst>
              <a:ext uri="{FF2B5EF4-FFF2-40B4-BE49-F238E27FC236}">
                <a16:creationId xmlns:a16="http://schemas.microsoft.com/office/drawing/2014/main" id="{35E8B285-603F-4081-95B6-5A27987A03D5}"/>
              </a:ext>
            </a:extLst>
          </p:cNvPr>
          <p:cNvSpPr>
            <a:spLocks noGrp="1" noChangeArrowheads="1"/>
          </p:cNvSpPr>
          <p:nvPr>
            <p:ph type="ctrTitle"/>
          </p:nvPr>
        </p:nvSpPr>
        <p:spPr>
          <a:xfrm>
            <a:off x="0" y="113030"/>
            <a:ext cx="6588224" cy="555626"/>
          </a:xfrm>
        </p:spPr>
        <p:txBody>
          <a:bodyPr anchor="ctr">
            <a:normAutofit/>
          </a:bodyPr>
          <a:lstStyle/>
          <a:p>
            <a:pPr algn="l"/>
            <a:r>
              <a:rPr lang="en-US" altLang="zh-CN" sz="3200" dirty="0">
                <a:solidFill>
                  <a:srgbClr val="090A0B"/>
                </a:solidFill>
                <a:latin typeface="仿宋" panose="02010609060101010101" pitchFamily="49" charset="-122"/>
                <a:ea typeface="仿宋" panose="02010609060101010101" pitchFamily="49" charset="-122"/>
              </a:rPr>
              <a:t>5.4 </a:t>
            </a:r>
            <a:r>
              <a:rPr lang="zh-CN" altLang="en-US" sz="3200" dirty="0">
                <a:solidFill>
                  <a:srgbClr val="090A0B"/>
                </a:solidFill>
                <a:latin typeface="仿宋" panose="02010609060101010101" pitchFamily="49" charset="-122"/>
                <a:ea typeface="仿宋" panose="02010609060101010101" pitchFamily="49" charset="-122"/>
              </a:rPr>
              <a:t>简化计算步骤，减少运算次数</a:t>
            </a:r>
          </a:p>
        </p:txBody>
      </p:sp>
      <p:sp>
        <p:nvSpPr>
          <p:cNvPr id="56323" name="副标题 56322">
            <a:extLst>
              <a:ext uri="{FF2B5EF4-FFF2-40B4-BE49-F238E27FC236}">
                <a16:creationId xmlns:a16="http://schemas.microsoft.com/office/drawing/2014/main" id="{3D0F5728-97B2-4DB4-B4CD-B51A7206660E}"/>
              </a:ext>
            </a:extLst>
          </p:cNvPr>
          <p:cNvSpPr>
            <a:spLocks noGrp="1" noChangeArrowheads="1"/>
          </p:cNvSpPr>
          <p:nvPr>
            <p:ph type="subTitle" idx="1"/>
          </p:nvPr>
        </p:nvSpPr>
        <p:spPr>
          <a:xfrm>
            <a:off x="0" y="764704"/>
            <a:ext cx="9036496" cy="1296144"/>
          </a:xfrm>
        </p:spPr>
        <p:txBody>
          <a:bodyPr>
            <a:normAutofit/>
          </a:bodyPr>
          <a:lstStyle/>
          <a:p>
            <a:pPr algn="l">
              <a:lnSpc>
                <a:spcPct val="120000"/>
              </a:lnSpc>
              <a:spcBef>
                <a:spcPct val="10000"/>
              </a:spcBef>
            </a:pPr>
            <a:r>
              <a:rPr lang="en-US" altLang="zh-CN" sz="3000" b="1" dirty="0">
                <a:solidFill>
                  <a:srgbClr val="0000FF"/>
                </a:solidFill>
                <a:latin typeface="仿宋" panose="02010609060101010101" pitchFamily="49" charset="-122"/>
                <a:ea typeface="仿宋" panose="02010609060101010101" pitchFamily="49" charset="-122"/>
              </a:rPr>
              <a:t> </a:t>
            </a:r>
            <a:r>
              <a:rPr lang="en-US" altLang="zh-CN" sz="3000" dirty="0">
                <a:solidFill>
                  <a:srgbClr val="090A0B"/>
                </a:solidFill>
                <a:latin typeface="仿宋" panose="02010609060101010101" pitchFamily="49" charset="-122"/>
                <a:ea typeface="仿宋" panose="02010609060101010101" pitchFamily="49" charset="-122"/>
              </a:rPr>
              <a:t> </a:t>
            </a:r>
            <a:r>
              <a:rPr lang="zh-CN" altLang="en-US" sz="3000" dirty="0">
                <a:solidFill>
                  <a:srgbClr val="090A0B"/>
                </a:solidFill>
                <a:latin typeface="仿宋" panose="02010609060101010101" pitchFamily="49" charset="-122"/>
                <a:ea typeface="仿宋" panose="02010609060101010101" pitchFamily="49" charset="-122"/>
              </a:rPr>
              <a:t>对于同一个计算问题，如果能减少运算次数，不但可以节约计算时间，还能减少舍入误差。如</a:t>
            </a:r>
            <a:r>
              <a:rPr lang="zh-CN" altLang="en-US" sz="3000" b="1" dirty="0">
                <a:solidFill>
                  <a:srgbClr val="090A0B"/>
                </a:solidFill>
                <a:latin typeface="仿宋" panose="02010609060101010101" pitchFamily="49" charset="-122"/>
                <a:ea typeface="仿宋"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	</a:t>
            </a:r>
          </a:p>
        </p:txBody>
      </p:sp>
      <p:sp>
        <p:nvSpPr>
          <p:cNvPr id="2" name="文本框 1">
            <a:extLst>
              <a:ext uri="{FF2B5EF4-FFF2-40B4-BE49-F238E27FC236}">
                <a16:creationId xmlns:a16="http://schemas.microsoft.com/office/drawing/2014/main" id="{9959AEB8-93C8-42B4-8342-FE575D054106}"/>
              </a:ext>
            </a:extLst>
          </p:cNvPr>
          <p:cNvSpPr txBox="1"/>
          <p:nvPr/>
        </p:nvSpPr>
        <p:spPr>
          <a:xfrm>
            <a:off x="-108520" y="2687422"/>
            <a:ext cx="8407846" cy="572786"/>
          </a:xfrm>
          <a:prstGeom prst="rect">
            <a:avLst/>
          </a:prstGeom>
          <a:noFill/>
        </p:spPr>
        <p:txBody>
          <a:bodyPr wrap="square" rtlCol="0">
            <a:spAutoFit/>
          </a:bodyPr>
          <a:lstStyle/>
          <a:p>
            <a:pPr algn="l">
              <a:lnSpc>
                <a:spcPct val="120000"/>
              </a:lnSpc>
              <a:spcBef>
                <a:spcPct val="10000"/>
              </a:spcBef>
            </a:pPr>
            <a:r>
              <a:rPr lang="en-US" altLang="zh-CN" sz="2800" dirty="0">
                <a:solidFill>
                  <a:srgbClr val="0000FF"/>
                </a:solidFill>
                <a:latin typeface="黑体" panose="02010609060101010101" pitchFamily="49" charset="-122"/>
                <a:ea typeface="黑体" panose="02010609060101010101" pitchFamily="49" charset="-122"/>
              </a:rPr>
              <a:t> </a:t>
            </a:r>
            <a:r>
              <a:rPr lang="zh-CN" altLang="en-US" sz="3000" b="0" dirty="0">
                <a:solidFill>
                  <a:srgbClr val="090A0B"/>
                </a:solidFill>
                <a:latin typeface="仿宋" panose="02010609060101010101" pitchFamily="49" charset="-122"/>
                <a:ea typeface="仿宋" panose="02010609060101010101" pitchFamily="49" charset="-122"/>
              </a:rPr>
              <a:t>原先要做</a:t>
            </a:r>
            <a:r>
              <a:rPr lang="en-US" altLang="zh-CN" sz="3000" b="0" dirty="0">
                <a:solidFill>
                  <a:srgbClr val="090A0B"/>
                </a:solidFill>
                <a:latin typeface="仿宋" panose="02010609060101010101" pitchFamily="49" charset="-122"/>
                <a:ea typeface="仿宋" panose="02010609060101010101" pitchFamily="49" charset="-122"/>
              </a:rPr>
              <a:t>254</a:t>
            </a:r>
            <a:r>
              <a:rPr lang="zh-CN" altLang="en-US" sz="3000" b="0" dirty="0">
                <a:solidFill>
                  <a:srgbClr val="090A0B"/>
                </a:solidFill>
                <a:latin typeface="仿宋" panose="02010609060101010101" pitchFamily="49" charset="-122"/>
                <a:ea typeface="仿宋" panose="02010609060101010101" pitchFamily="49" charset="-122"/>
              </a:rPr>
              <a:t>次乘法现只需</a:t>
            </a:r>
            <a:r>
              <a:rPr lang="en-US" altLang="zh-CN" sz="3000" b="0" dirty="0">
                <a:solidFill>
                  <a:srgbClr val="090A0B"/>
                </a:solidFill>
                <a:latin typeface="仿宋" panose="02010609060101010101" pitchFamily="49" charset="-122"/>
                <a:ea typeface="仿宋" panose="02010609060101010101" pitchFamily="49" charset="-122"/>
              </a:rPr>
              <a:t>14</a:t>
            </a:r>
            <a:r>
              <a:rPr lang="zh-CN" altLang="en-US" sz="3000" b="0" dirty="0">
                <a:solidFill>
                  <a:srgbClr val="090A0B"/>
                </a:solidFill>
                <a:latin typeface="仿宋" panose="02010609060101010101" pitchFamily="49" charset="-122"/>
                <a:ea typeface="仿宋" panose="02010609060101010101" pitchFamily="49" charset="-122"/>
              </a:rPr>
              <a:t>次即可。</a:t>
            </a:r>
          </a:p>
        </p:txBody>
      </p:sp>
      <p:sp>
        <p:nvSpPr>
          <p:cNvPr id="3" name="文本框 2">
            <a:extLst>
              <a:ext uri="{FF2B5EF4-FFF2-40B4-BE49-F238E27FC236}">
                <a16:creationId xmlns:a16="http://schemas.microsoft.com/office/drawing/2014/main" id="{5B379353-8CA8-409D-A587-28213ACDAFA1}"/>
              </a:ext>
            </a:extLst>
          </p:cNvPr>
          <p:cNvSpPr txBox="1"/>
          <p:nvPr/>
        </p:nvSpPr>
        <p:spPr>
          <a:xfrm>
            <a:off x="179512" y="3595416"/>
            <a:ext cx="8856984" cy="2366802"/>
          </a:xfrm>
          <a:prstGeom prst="rect">
            <a:avLst/>
          </a:prstGeom>
          <a:noFill/>
        </p:spPr>
        <p:txBody>
          <a:bodyPr wrap="square" rtlCol="0">
            <a:spAutoFit/>
          </a:bodyPr>
          <a:lstStyle/>
          <a:p>
            <a:pPr algn="l">
              <a:lnSpc>
                <a:spcPct val="120000"/>
              </a:lnSpc>
              <a:spcBef>
                <a:spcPct val="10000"/>
              </a:spcBef>
            </a:pPr>
            <a:r>
              <a:rPr lang="zh-CN" altLang="en-US" sz="3000" dirty="0">
                <a:solidFill>
                  <a:srgbClr val="090A0B"/>
                </a:solidFill>
                <a:latin typeface="仿宋" panose="02010609060101010101" pitchFamily="49" charset="-122"/>
                <a:ea typeface="仿宋" panose="02010609060101010101" pitchFamily="49" charset="-122"/>
              </a:rPr>
              <a:t>又如计算多项式：</a:t>
            </a:r>
          </a:p>
          <a:p>
            <a:pPr algn="l">
              <a:lnSpc>
                <a:spcPct val="120000"/>
              </a:lnSpc>
              <a:spcBef>
                <a:spcPct val="10000"/>
              </a:spcBef>
            </a:pPr>
            <a:r>
              <a:rPr lang="zh-CN" altLang="en-US" sz="2800" dirty="0">
                <a:solidFill>
                  <a:srgbClr val="0000FF"/>
                </a:solidFill>
                <a:latin typeface="黑体" panose="02010609060101010101" pitchFamily="49" charset="-122"/>
                <a:ea typeface="黑体" panose="02010609060101010101" pitchFamily="49" charset="-122"/>
              </a:rPr>
              <a:t>	</a:t>
            </a:r>
            <a:r>
              <a:rPr lang="en-US" altLang="zh-CN" sz="2800" dirty="0">
                <a:solidFill>
                  <a:srgbClr val="0000FF"/>
                </a:solidFill>
                <a:latin typeface="黑体" panose="02010609060101010101" pitchFamily="49" charset="-122"/>
                <a:ea typeface="黑体" panose="02010609060101010101" pitchFamily="49" charset="-122"/>
              </a:rPr>
              <a:t>  </a:t>
            </a:r>
          </a:p>
          <a:p>
            <a:pPr algn="l">
              <a:lnSpc>
                <a:spcPct val="120000"/>
              </a:lnSpc>
              <a:spcBef>
                <a:spcPct val="10000"/>
              </a:spcBef>
            </a:pPr>
            <a:r>
              <a:rPr lang="zh-CN" altLang="en-US" sz="3000" dirty="0">
                <a:solidFill>
                  <a:srgbClr val="090A0B"/>
                </a:solidFill>
                <a:latin typeface="仿宋" panose="02010609060101010101" pitchFamily="49" charset="-122"/>
                <a:ea typeface="仿宋" panose="02010609060101010101" pitchFamily="49" charset="-122"/>
              </a:rPr>
              <a:t>若直接计算</a:t>
            </a:r>
            <a:r>
              <a:rPr lang="en-US" altLang="zh-CN" sz="3000" dirty="0">
                <a:solidFill>
                  <a:srgbClr val="090A0B"/>
                </a:solidFill>
                <a:latin typeface="仿宋" panose="02010609060101010101" pitchFamily="49" charset="-122"/>
                <a:ea typeface="仿宋" panose="02010609060101010101" pitchFamily="49" charset="-122"/>
              </a:rPr>
              <a:t>    ,</a:t>
            </a:r>
            <a:r>
              <a:rPr lang="zh-CN" altLang="en-US" sz="3000" dirty="0">
                <a:solidFill>
                  <a:srgbClr val="090A0B"/>
                </a:solidFill>
                <a:latin typeface="仿宋" panose="02010609060101010101" pitchFamily="49" charset="-122"/>
                <a:ea typeface="仿宋" panose="02010609060101010101" pitchFamily="49" charset="-122"/>
              </a:rPr>
              <a:t>再逐项相加，一共要做</a:t>
            </a:r>
          </a:p>
          <a:p>
            <a:pPr algn="l">
              <a:lnSpc>
                <a:spcPct val="120000"/>
              </a:lnSpc>
              <a:spcBef>
                <a:spcPct val="10000"/>
              </a:spcBef>
            </a:pPr>
            <a:r>
              <a:rPr lang="zh-CN" altLang="en-US" sz="2800" dirty="0">
                <a:solidFill>
                  <a:srgbClr val="0000FF"/>
                </a:solidFill>
                <a:latin typeface="黑体" panose="02010609060101010101" pitchFamily="49" charset="-122"/>
                <a:ea typeface="黑体"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次乘法和</a:t>
            </a:r>
            <a:r>
              <a:rPr lang="en-US" altLang="zh-CN" sz="2800" dirty="0">
                <a:solidFill>
                  <a:srgbClr val="090A0B"/>
                </a:solidFill>
                <a:latin typeface="仿宋" panose="02010609060101010101" pitchFamily="49" charset="-122"/>
                <a:ea typeface="仿宋" panose="02010609060101010101" pitchFamily="49" charset="-122"/>
              </a:rPr>
              <a:t>n</a:t>
            </a:r>
            <a:r>
              <a:rPr lang="zh-CN" altLang="en-US" sz="2800" dirty="0">
                <a:solidFill>
                  <a:srgbClr val="090A0B"/>
                </a:solidFill>
                <a:latin typeface="仿宋" panose="02010609060101010101" pitchFamily="49" charset="-122"/>
                <a:ea typeface="仿宋" panose="02010609060101010101" pitchFamily="49" charset="-122"/>
              </a:rPr>
              <a:t>次加法</a:t>
            </a:r>
          </a:p>
        </p:txBody>
      </p:sp>
      <p:pic>
        <p:nvPicPr>
          <p:cNvPr id="7" name="图片 6">
            <a:extLst>
              <a:ext uri="{FF2B5EF4-FFF2-40B4-BE49-F238E27FC236}">
                <a16:creationId xmlns:a16="http://schemas.microsoft.com/office/drawing/2014/main" id="{F5BBB3AB-95A0-4906-8886-1AFC9E2E300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11760" y="2194722"/>
            <a:ext cx="4514698" cy="300838"/>
          </a:xfrm>
          <a:prstGeom prst="rect">
            <a:avLst/>
          </a:prstGeom>
        </p:spPr>
      </p:pic>
      <p:pic>
        <p:nvPicPr>
          <p:cNvPr id="9" name="图片 8">
            <a:extLst>
              <a:ext uri="{FF2B5EF4-FFF2-40B4-BE49-F238E27FC236}">
                <a16:creationId xmlns:a16="http://schemas.microsoft.com/office/drawing/2014/main" id="{F9E3392C-0ED1-4C40-9761-83D9516085FA}"/>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305046" y="4316581"/>
            <a:ext cx="6426403" cy="379781"/>
          </a:xfrm>
          <a:prstGeom prst="rect">
            <a:avLst/>
          </a:prstGeom>
        </p:spPr>
      </p:pic>
      <p:pic>
        <p:nvPicPr>
          <p:cNvPr id="11" name="图片 10">
            <a:extLst>
              <a:ext uri="{FF2B5EF4-FFF2-40B4-BE49-F238E27FC236}">
                <a16:creationId xmlns:a16="http://schemas.microsoft.com/office/drawing/2014/main" id="{71FDF7FC-1485-499B-B831-FBD66771B1F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7544" y="5417527"/>
            <a:ext cx="5246523" cy="482194"/>
          </a:xfrm>
          <a:prstGeom prst="rect">
            <a:avLst/>
          </a:prstGeom>
        </p:spPr>
      </p:pic>
      <p:pic>
        <p:nvPicPr>
          <p:cNvPr id="13" name="图片 12">
            <a:extLst>
              <a:ext uri="{FF2B5EF4-FFF2-40B4-BE49-F238E27FC236}">
                <a16:creationId xmlns:a16="http://schemas.microsoft.com/office/drawing/2014/main" id="{6A98CCC9-503A-4792-B161-4ADAF46764D8}"/>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195736" y="4869264"/>
            <a:ext cx="742950" cy="324612"/>
          </a:xfrm>
          <a:prstGeom prst="rect">
            <a:avLst/>
          </a:prstGeom>
        </p:spPr>
      </p:pic>
    </p:spTree>
    <p:extLst>
      <p:ext uri="{BB962C8B-B14F-4D97-AF65-F5344CB8AC3E}">
        <p14:creationId xmlns:p14="http://schemas.microsoft.com/office/powerpoint/2010/main" val="160175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9043E5-4682-4D23-A889-E3B015DF9BAF}"/>
              </a:ext>
            </a:extLst>
          </p:cNvPr>
          <p:cNvSpPr/>
          <p:nvPr/>
        </p:nvSpPr>
        <p:spPr>
          <a:xfrm>
            <a:off x="-23872" y="352267"/>
            <a:ext cx="6732748" cy="1015663"/>
          </a:xfrm>
          <a:prstGeom prst="rect">
            <a:avLst/>
          </a:prstGeom>
        </p:spPr>
        <p:txBody>
          <a:bodyPr wrap="square">
            <a:spAutoFit/>
          </a:bodyPr>
          <a:lstStyle/>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The purpose of computing is insight</a:t>
            </a:r>
            <a:r>
              <a:rPr lang="zh-CN" altLang="en-US" sz="2400" i="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not numbers.</a:t>
            </a:r>
          </a:p>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                                   ---Richard  Wesley  Hamming</a:t>
            </a:r>
          </a:p>
        </p:txBody>
      </p:sp>
      <p:sp>
        <p:nvSpPr>
          <p:cNvPr id="3" name="文本框 2">
            <a:extLst>
              <a:ext uri="{FF2B5EF4-FFF2-40B4-BE49-F238E27FC236}">
                <a16:creationId xmlns:a16="http://schemas.microsoft.com/office/drawing/2014/main" id="{2F3AC9F5-4A40-4191-BF4A-FD086CCAD586}"/>
              </a:ext>
            </a:extLst>
          </p:cNvPr>
          <p:cNvSpPr txBox="1"/>
          <p:nvPr/>
        </p:nvSpPr>
        <p:spPr>
          <a:xfrm>
            <a:off x="0" y="1699875"/>
            <a:ext cx="7066485" cy="523220"/>
          </a:xfrm>
          <a:prstGeom prst="rect">
            <a:avLst/>
          </a:prstGeom>
          <a:noFill/>
        </p:spPr>
        <p:txBody>
          <a:bodyPr wrap="square" rtlCol="0">
            <a:spAutoFit/>
          </a:bodyPr>
          <a:lstStyle/>
          <a:p>
            <a:pPr algn="l"/>
            <a:r>
              <a:rPr lang="zh-CN" altLang="en-US" sz="2800" b="0" dirty="0">
                <a:solidFill>
                  <a:schemeClr val="tx1"/>
                </a:solidFill>
                <a:latin typeface="+mj-ea"/>
                <a:ea typeface="+mj-ea"/>
              </a:rPr>
              <a:t>计算的目的不在于数据，而在于洞察事物。</a:t>
            </a:r>
            <a:endParaRPr lang="zh-CN" altLang="en-US" sz="2800" dirty="0">
              <a:solidFill>
                <a:schemeClr val="tx1"/>
              </a:solidFill>
              <a:latin typeface="+mj-ea"/>
              <a:ea typeface="+mj-ea"/>
            </a:endParaRPr>
          </a:p>
        </p:txBody>
      </p:sp>
      <p:sp>
        <p:nvSpPr>
          <p:cNvPr id="6" name="文本框 5">
            <a:extLst>
              <a:ext uri="{FF2B5EF4-FFF2-40B4-BE49-F238E27FC236}">
                <a16:creationId xmlns:a16="http://schemas.microsoft.com/office/drawing/2014/main" id="{8C0A80B3-EE8A-4BB7-831A-513FE32203FD}"/>
              </a:ext>
            </a:extLst>
          </p:cNvPr>
          <p:cNvSpPr txBox="1"/>
          <p:nvPr/>
        </p:nvSpPr>
        <p:spPr>
          <a:xfrm>
            <a:off x="148876" y="3553950"/>
            <a:ext cx="8948424" cy="1323439"/>
          </a:xfrm>
          <a:prstGeom prst="rect">
            <a:avLst/>
          </a:prstGeom>
          <a:noFill/>
        </p:spPr>
        <p:txBody>
          <a:bodyPr wrap="square" rtlCol="0">
            <a:spAutoFit/>
          </a:bodyPr>
          <a:lstStyle/>
          <a:p>
            <a:pPr algn="l"/>
            <a:r>
              <a:rPr lang="zh-CN" altLang="en-US" sz="2000" b="0" dirty="0">
                <a:solidFill>
                  <a:schemeClr val="tx1"/>
                </a:solidFill>
                <a:latin typeface="+mn-ea"/>
                <a:ea typeface="+mn-ea"/>
              </a:rPr>
              <a:t>主要贡献：发明纠错码的大数学家和信息学专家，因此称为“</a:t>
            </a:r>
            <a:r>
              <a:rPr lang="zh-CN" altLang="en-US" sz="2000" b="0" dirty="0">
                <a:solidFill>
                  <a:srgbClr val="0000FF"/>
                </a:solidFill>
                <a:latin typeface="+mn-ea"/>
                <a:ea typeface="+mn-ea"/>
              </a:rPr>
              <a:t>哈明码</a:t>
            </a:r>
            <a:r>
              <a:rPr lang="zh-CN" altLang="en-US" sz="2000" b="0" dirty="0">
                <a:solidFill>
                  <a:schemeClr val="tx1"/>
                </a:solidFill>
                <a:latin typeface="+mn-ea"/>
                <a:ea typeface="+mn-ea"/>
              </a:rPr>
              <a:t>”，是一种</a:t>
            </a:r>
            <a:r>
              <a:rPr lang="zh-CN" altLang="en-US" sz="2000" b="0" dirty="0">
                <a:solidFill>
                  <a:srgbClr val="0000FF"/>
                </a:solidFill>
                <a:latin typeface="+mn-ea"/>
                <a:ea typeface="+mn-ea"/>
              </a:rPr>
              <a:t>能找出并纠正数据块在传输过程中出现的错误的编码方法</a:t>
            </a:r>
            <a:r>
              <a:rPr lang="zh-CN" altLang="en-US" sz="2000" b="0" dirty="0">
                <a:solidFill>
                  <a:schemeClr val="tx1"/>
                </a:solidFill>
                <a:latin typeface="+mn-ea"/>
                <a:ea typeface="+mn-ea"/>
              </a:rPr>
              <a:t>。因对计算机技术和通信技术的重要性，而使得发明这种编码技术的理查德</a:t>
            </a:r>
            <a:r>
              <a:rPr lang="en-US" altLang="zh-CN" sz="2000" b="0" dirty="0">
                <a:solidFill>
                  <a:schemeClr val="tx1"/>
                </a:solidFill>
                <a:latin typeface="+mn-ea"/>
                <a:ea typeface="+mn-ea"/>
              </a:rPr>
              <a:t>·</a:t>
            </a:r>
            <a:r>
              <a:rPr lang="zh-CN" altLang="en-US" sz="2000" b="0" dirty="0">
                <a:solidFill>
                  <a:schemeClr val="tx1"/>
                </a:solidFill>
                <a:latin typeface="+mn-ea"/>
                <a:ea typeface="+mn-ea"/>
              </a:rPr>
              <a:t>哈明获得了第三届即</a:t>
            </a:r>
            <a:r>
              <a:rPr lang="en-US" altLang="zh-CN" sz="2000" b="0" dirty="0">
                <a:solidFill>
                  <a:schemeClr val="tx1"/>
                </a:solidFill>
                <a:latin typeface="+mn-ea"/>
                <a:ea typeface="+mn-ea"/>
              </a:rPr>
              <a:t>1968</a:t>
            </a:r>
            <a:r>
              <a:rPr lang="zh-CN" altLang="en-US" sz="2000" b="0" dirty="0">
                <a:solidFill>
                  <a:schemeClr val="tx1"/>
                </a:solidFill>
                <a:latin typeface="+mn-ea"/>
                <a:ea typeface="+mn-ea"/>
              </a:rPr>
              <a:t>年度的图灵奖。</a:t>
            </a:r>
            <a:endParaRPr lang="zh-CN" altLang="en-US" sz="2000" dirty="0">
              <a:solidFill>
                <a:schemeClr val="tx1"/>
              </a:solidFill>
              <a:latin typeface="+mn-ea"/>
              <a:ea typeface="+mn-ea"/>
            </a:endParaRPr>
          </a:p>
        </p:txBody>
      </p:sp>
      <p:sp>
        <p:nvSpPr>
          <p:cNvPr id="7" name="文本框 6">
            <a:extLst>
              <a:ext uri="{FF2B5EF4-FFF2-40B4-BE49-F238E27FC236}">
                <a16:creationId xmlns:a16="http://schemas.microsoft.com/office/drawing/2014/main" id="{E9E29BC8-0449-434C-9B30-C562DDC1E14C}"/>
              </a:ext>
            </a:extLst>
          </p:cNvPr>
          <p:cNvSpPr txBox="1"/>
          <p:nvPr/>
        </p:nvSpPr>
        <p:spPr>
          <a:xfrm>
            <a:off x="132396" y="5063121"/>
            <a:ext cx="8811688" cy="1323439"/>
          </a:xfrm>
          <a:prstGeom prst="rect">
            <a:avLst/>
          </a:prstGeom>
          <a:noFill/>
        </p:spPr>
        <p:txBody>
          <a:bodyPr wrap="square" rtlCol="0">
            <a:spAutoFit/>
          </a:bodyPr>
          <a:lstStyle/>
          <a:p>
            <a:pPr algn="l"/>
            <a:r>
              <a:rPr lang="zh-CN" altLang="en-US" sz="2000" b="0" dirty="0">
                <a:solidFill>
                  <a:schemeClr val="tx1"/>
                </a:solidFill>
                <a:latin typeface="+mn-ea"/>
                <a:ea typeface="+mn-ea"/>
              </a:rPr>
              <a:t>主要荣誉： 美国工程院院士，</a:t>
            </a:r>
            <a:r>
              <a:rPr lang="en-US" altLang="zh-CN" sz="2000" b="0" dirty="0">
                <a:solidFill>
                  <a:schemeClr val="tx1"/>
                </a:solidFill>
                <a:latin typeface="+mn-ea"/>
                <a:ea typeface="+mn-ea"/>
              </a:rPr>
              <a:t>1958—1960</a:t>
            </a:r>
            <a:r>
              <a:rPr lang="zh-CN" altLang="en-US" sz="2000" b="0" dirty="0">
                <a:solidFill>
                  <a:schemeClr val="tx1"/>
                </a:solidFill>
                <a:latin typeface="+mn-ea"/>
                <a:ea typeface="+mn-ea"/>
              </a:rPr>
              <a:t>年曾出任</a:t>
            </a:r>
            <a:r>
              <a:rPr lang="en-US" altLang="zh-CN" sz="2000" b="0" dirty="0">
                <a:solidFill>
                  <a:schemeClr val="tx1"/>
                </a:solidFill>
                <a:latin typeface="+mn-ea"/>
                <a:ea typeface="+mn-ea"/>
              </a:rPr>
              <a:t>ACM</a:t>
            </a:r>
            <a:r>
              <a:rPr lang="zh-CN" altLang="en-US" sz="2000" b="0" dirty="0">
                <a:solidFill>
                  <a:schemeClr val="tx1"/>
                </a:solidFill>
                <a:latin typeface="+mn-ea"/>
                <a:ea typeface="+mn-ea"/>
              </a:rPr>
              <a:t>的第七届主席。除获得图灵奖外，</a:t>
            </a:r>
            <a:r>
              <a:rPr lang="en-US" altLang="zh-CN" sz="2000" b="0" dirty="0">
                <a:solidFill>
                  <a:schemeClr val="tx1"/>
                </a:solidFill>
                <a:latin typeface="+mn-ea"/>
                <a:ea typeface="+mn-ea"/>
              </a:rPr>
              <a:t>1979</a:t>
            </a:r>
            <a:r>
              <a:rPr lang="zh-CN" altLang="en-US" sz="2000" b="0" dirty="0">
                <a:solidFill>
                  <a:schemeClr val="tx1"/>
                </a:solidFill>
                <a:latin typeface="+mn-ea"/>
                <a:ea typeface="+mn-ea"/>
              </a:rPr>
              <a:t>年他获得</a:t>
            </a:r>
            <a:r>
              <a:rPr lang="en-US" altLang="zh-CN" sz="2000" b="0" dirty="0">
                <a:solidFill>
                  <a:schemeClr val="tx1"/>
                </a:solidFill>
                <a:latin typeface="+mn-ea"/>
                <a:ea typeface="+mn-ea"/>
              </a:rPr>
              <a:t>IEEE</a:t>
            </a:r>
            <a:r>
              <a:rPr lang="zh-CN" altLang="en-US" sz="2000" b="0" dirty="0">
                <a:solidFill>
                  <a:schemeClr val="tx1"/>
                </a:solidFill>
                <a:latin typeface="+mn-ea"/>
                <a:ea typeface="+mn-ea"/>
              </a:rPr>
              <a:t>的</a:t>
            </a:r>
            <a:r>
              <a:rPr lang="en-US" altLang="zh-CN" sz="2000" b="0" dirty="0" err="1">
                <a:solidFill>
                  <a:schemeClr val="tx1"/>
                </a:solidFill>
                <a:latin typeface="+mn-ea"/>
                <a:ea typeface="+mn-ea"/>
              </a:rPr>
              <a:t>Piore</a:t>
            </a:r>
            <a:r>
              <a:rPr lang="zh-CN" altLang="en-US" sz="2000" b="0" dirty="0">
                <a:solidFill>
                  <a:schemeClr val="tx1"/>
                </a:solidFill>
                <a:latin typeface="+mn-ea"/>
                <a:ea typeface="+mn-ea"/>
              </a:rPr>
              <a:t>奖，</a:t>
            </a:r>
            <a:r>
              <a:rPr lang="en-US" altLang="zh-CN" sz="2000" b="0" dirty="0">
                <a:solidFill>
                  <a:schemeClr val="tx1"/>
                </a:solidFill>
                <a:latin typeface="+mn-ea"/>
                <a:ea typeface="+mn-ea"/>
              </a:rPr>
              <a:t>1981</a:t>
            </a:r>
            <a:r>
              <a:rPr lang="zh-CN" altLang="en-US" sz="2000" b="0" dirty="0">
                <a:solidFill>
                  <a:schemeClr val="tx1"/>
                </a:solidFill>
                <a:latin typeface="+mn-ea"/>
                <a:ea typeface="+mn-ea"/>
              </a:rPr>
              <a:t>年获得</a:t>
            </a:r>
            <a:r>
              <a:rPr lang="en-US" altLang="zh-CN" sz="2000" b="0" dirty="0">
                <a:solidFill>
                  <a:schemeClr val="tx1"/>
                </a:solidFill>
                <a:latin typeface="+mn-ea"/>
                <a:ea typeface="+mn-ea"/>
              </a:rPr>
              <a:t>H</a:t>
            </a:r>
            <a:r>
              <a:rPr lang="zh-CN" altLang="en-US" sz="2000" b="0" dirty="0">
                <a:solidFill>
                  <a:schemeClr val="tx1"/>
                </a:solidFill>
                <a:latin typeface="+mn-ea"/>
                <a:ea typeface="+mn-ea"/>
              </a:rPr>
              <a:t>．</a:t>
            </a:r>
            <a:r>
              <a:rPr lang="en-US" altLang="zh-CN" sz="2000" b="0" dirty="0">
                <a:solidFill>
                  <a:schemeClr val="tx1"/>
                </a:solidFill>
                <a:latin typeface="+mn-ea"/>
                <a:ea typeface="+mn-ea"/>
              </a:rPr>
              <a:t>Pender</a:t>
            </a:r>
            <a:r>
              <a:rPr lang="zh-CN" altLang="en-US" sz="2000" b="0" dirty="0">
                <a:solidFill>
                  <a:schemeClr val="tx1"/>
                </a:solidFill>
                <a:latin typeface="+mn-ea"/>
                <a:ea typeface="+mn-ea"/>
              </a:rPr>
              <a:t>奖（这是宾夕法尼亚大学所设立的一个奖项），</a:t>
            </a:r>
            <a:r>
              <a:rPr lang="en-US" altLang="zh-CN" sz="2000" b="0" dirty="0">
                <a:solidFill>
                  <a:schemeClr val="tx1"/>
                </a:solidFill>
                <a:latin typeface="+mn-ea"/>
                <a:ea typeface="+mn-ea"/>
              </a:rPr>
              <a:t>1996</a:t>
            </a:r>
            <a:r>
              <a:rPr lang="zh-CN" altLang="en-US" sz="2000" b="0" dirty="0">
                <a:solidFill>
                  <a:schemeClr val="tx1"/>
                </a:solidFill>
                <a:latin typeface="+mn-ea"/>
                <a:ea typeface="+mn-ea"/>
              </a:rPr>
              <a:t>年获得</a:t>
            </a:r>
            <a:r>
              <a:rPr lang="en-US" altLang="zh-CN" sz="2000" b="0" dirty="0">
                <a:solidFill>
                  <a:schemeClr val="tx1"/>
                </a:solidFill>
                <a:latin typeface="+mn-ea"/>
                <a:ea typeface="+mn-ea"/>
              </a:rPr>
              <a:t>Rhein</a:t>
            </a:r>
            <a:r>
              <a:rPr lang="zh-CN" altLang="en-US" sz="2000" b="0" dirty="0">
                <a:solidFill>
                  <a:schemeClr val="tx1"/>
                </a:solidFill>
                <a:latin typeface="+mn-ea"/>
                <a:ea typeface="+mn-ea"/>
              </a:rPr>
              <a:t>基金会奖。有趣的是，</a:t>
            </a:r>
            <a:r>
              <a:rPr lang="en-US" altLang="zh-CN" sz="2000" b="0" dirty="0">
                <a:solidFill>
                  <a:schemeClr val="tx1"/>
                </a:solidFill>
                <a:latin typeface="+mn-ea"/>
                <a:ea typeface="+mn-ea"/>
              </a:rPr>
              <a:t>IEEE</a:t>
            </a:r>
            <a:r>
              <a:rPr lang="zh-CN" altLang="en-US" sz="2000" b="0" dirty="0">
                <a:solidFill>
                  <a:schemeClr val="tx1"/>
                </a:solidFill>
                <a:latin typeface="+mn-ea"/>
                <a:ea typeface="+mn-ea"/>
              </a:rPr>
              <a:t>设立了一种以哈明命名的奖章，</a:t>
            </a:r>
            <a:r>
              <a:rPr lang="en-US" altLang="zh-CN" sz="2000" b="0" dirty="0">
                <a:solidFill>
                  <a:schemeClr val="tx1"/>
                </a:solidFill>
                <a:latin typeface="+mn-ea"/>
                <a:ea typeface="+mn-ea"/>
              </a:rPr>
              <a:t>1991</a:t>
            </a:r>
            <a:r>
              <a:rPr lang="zh-CN" altLang="en-US" sz="2000" b="0" dirty="0">
                <a:solidFill>
                  <a:schemeClr val="tx1"/>
                </a:solidFill>
                <a:latin typeface="+mn-ea"/>
                <a:ea typeface="+mn-ea"/>
              </a:rPr>
              <a:t>年把这种奖章颁给了哈明本人。</a:t>
            </a:r>
          </a:p>
        </p:txBody>
      </p:sp>
      <p:pic>
        <p:nvPicPr>
          <p:cNvPr id="78850" name="Picture 2" descr="http://image.sciencenet.cn/album/201204/27/045053thtehdd014h9absz.jpg">
            <a:extLst>
              <a:ext uri="{FF2B5EF4-FFF2-40B4-BE49-F238E27FC236}">
                <a16:creationId xmlns:a16="http://schemas.microsoft.com/office/drawing/2014/main" id="{D9BAB99F-FF15-468C-946F-F18814497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679" y="476624"/>
            <a:ext cx="2203533" cy="296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副标题 57346">
            <a:extLst>
              <a:ext uri="{FF2B5EF4-FFF2-40B4-BE49-F238E27FC236}">
                <a16:creationId xmlns:a16="http://schemas.microsoft.com/office/drawing/2014/main" id="{381E6F82-C94A-4B49-9B85-620B9722A83A}"/>
              </a:ext>
            </a:extLst>
          </p:cNvPr>
          <p:cNvSpPr>
            <a:spLocks noGrp="1" noChangeArrowheads="1"/>
          </p:cNvSpPr>
          <p:nvPr>
            <p:ph type="subTitle" idx="1"/>
          </p:nvPr>
        </p:nvSpPr>
        <p:spPr>
          <a:xfrm>
            <a:off x="179512" y="413023"/>
            <a:ext cx="8497888" cy="3240906"/>
          </a:xfrm>
        </p:spPr>
        <p:txBody>
          <a:bodyPr>
            <a:normAutofit fontScale="92500" lnSpcReduction="10000"/>
          </a:bodyPr>
          <a:lstStyle/>
          <a:p>
            <a:pPr algn="l">
              <a:lnSpc>
                <a:spcPct val="120000"/>
              </a:lnSpc>
              <a:spcBef>
                <a:spcPct val="10000"/>
              </a:spcBef>
            </a:pPr>
            <a:r>
              <a:rPr lang="zh-CN" altLang="en-US" sz="3200" b="1" dirty="0">
                <a:solidFill>
                  <a:srgbClr val="090A0B"/>
                </a:solidFill>
                <a:latin typeface="仿宋" panose="02010609060101010101" pitchFamily="49" charset="-122"/>
                <a:ea typeface="仿宋" panose="02010609060101010101" pitchFamily="49" charset="-122"/>
              </a:rPr>
              <a:t>如果将前</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项提出</a:t>
            </a:r>
            <a:r>
              <a:rPr lang="en-US" altLang="zh-CN" sz="3200" b="1" dirty="0">
                <a:solidFill>
                  <a:srgbClr val="090A0B"/>
                </a:solidFill>
                <a:latin typeface="仿宋" panose="02010609060101010101" pitchFamily="49" charset="-122"/>
                <a:ea typeface="仿宋" panose="02010609060101010101" pitchFamily="49" charset="-122"/>
              </a:rPr>
              <a:t>x</a:t>
            </a:r>
            <a:r>
              <a:rPr lang="zh-CN" altLang="en-US" sz="3200" b="1" dirty="0">
                <a:solidFill>
                  <a:srgbClr val="090A0B"/>
                </a:solidFill>
                <a:latin typeface="仿宋" panose="02010609060101010101" pitchFamily="49" charset="-122"/>
                <a:ea typeface="仿宋" panose="02010609060101010101" pitchFamily="49" charset="-122"/>
              </a:rPr>
              <a:t>，则有</a:t>
            </a:r>
          </a:p>
          <a:p>
            <a:pPr algn="l">
              <a:lnSpc>
                <a:spcPct val="120000"/>
              </a:lnSpc>
              <a:spcBef>
                <a:spcPct val="10000"/>
              </a:spcBef>
            </a:pPr>
            <a:r>
              <a:rPr lang="zh-CN" altLang="en-US" sz="3200" b="1"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p(x)=a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endParaRPr lang="en-US" altLang="zh-CN" sz="3200" b="1" dirty="0">
              <a:solidFill>
                <a:srgbClr val="090A0B"/>
              </a:solidFill>
              <a:latin typeface="黑体" panose="02010609060101010101" pitchFamily="49" charset="-122"/>
              <a:ea typeface="黑体" panose="02010609060101010101" pitchFamily="49" charset="-122"/>
            </a:endParaRPr>
          </a:p>
          <a:p>
            <a:pPr algn="l">
              <a:lnSpc>
                <a:spcPct val="120000"/>
              </a:lnSpc>
              <a:spcBef>
                <a:spcPct val="10000"/>
              </a:spcBef>
            </a:pPr>
            <a:r>
              <a:rPr lang="en-US" altLang="zh-CN" sz="3200" b="1" dirty="0">
                <a:solidFill>
                  <a:srgbClr val="090A0B"/>
                </a:solidFill>
                <a:latin typeface="黑体" panose="02010609060101010101" pitchFamily="49" charset="-122"/>
                <a:ea typeface="黑体" panose="02010609060101010101" pitchFamily="49" charset="-122"/>
              </a:rPr>
              <a:t>	  =(a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n-2</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p>
          <a:p>
            <a:pPr algn="l">
              <a:lnSpc>
                <a:spcPct val="110000"/>
              </a:lnSpc>
              <a:spcBef>
                <a:spcPct val="10000"/>
              </a:spcBef>
            </a:pPr>
            <a:r>
              <a:rPr lang="en-US" altLang="zh-CN" sz="3200" b="1" baseline="-25000"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n-2</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n-3</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2</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 </a:t>
            </a:r>
          </a:p>
          <a:p>
            <a:pPr algn="l">
              <a:lnSpc>
                <a:spcPct val="110000"/>
              </a:lnSpc>
              <a:spcBef>
                <a:spcPct val="10000"/>
              </a:spcBef>
            </a:pPr>
            <a:r>
              <a:rPr lang="en-US" altLang="zh-CN" sz="3200" b="1" baseline="-25000"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2</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p>
          <a:p>
            <a:pPr algn="l">
              <a:lnSpc>
                <a:spcPct val="110000"/>
              </a:lnSpc>
              <a:spcBef>
                <a:spcPct val="10000"/>
              </a:spcBef>
            </a:pPr>
            <a:r>
              <a:rPr lang="zh-CN" altLang="en-US" sz="3200" b="1" dirty="0">
                <a:solidFill>
                  <a:srgbClr val="090A0B"/>
                </a:solidFill>
                <a:latin typeface="仿宋" panose="02010609060101010101" pitchFamily="49" charset="-122"/>
                <a:ea typeface="仿宋" panose="02010609060101010101" pitchFamily="49" charset="-122"/>
              </a:rPr>
              <a:t>写成递推公式：</a:t>
            </a:r>
          </a:p>
        </p:txBody>
      </p:sp>
      <p:graphicFrame>
        <p:nvGraphicFramePr>
          <p:cNvPr id="57348" name="对象 57347">
            <a:extLst>
              <a:ext uri="{FF2B5EF4-FFF2-40B4-BE49-F238E27FC236}">
                <a16:creationId xmlns:a16="http://schemas.microsoft.com/office/drawing/2014/main" id="{145077CA-E5A2-46B5-BE17-9EB6F3B45F9F}"/>
              </a:ext>
            </a:extLst>
          </p:cNvPr>
          <p:cNvGraphicFramePr>
            <a:graphicFrameLocks/>
          </p:cNvGraphicFramePr>
          <p:nvPr>
            <p:extLst>
              <p:ext uri="{D42A27DB-BD31-4B8C-83A1-F6EECF244321}">
                <p14:modId xmlns:p14="http://schemas.microsoft.com/office/powerpoint/2010/main" val="4040543082"/>
              </p:ext>
            </p:extLst>
          </p:nvPr>
        </p:nvGraphicFramePr>
        <p:xfrm>
          <a:off x="2032793" y="3640382"/>
          <a:ext cx="5078413" cy="1127125"/>
        </p:xfrm>
        <a:graphic>
          <a:graphicData uri="http://schemas.openxmlformats.org/presentationml/2006/ole">
            <mc:AlternateContent xmlns:mc="http://schemas.openxmlformats.org/markup-compatibility/2006">
              <mc:Choice xmlns:v="urn:schemas-microsoft-com:vml" Requires="v">
                <p:oleObj spid="_x0000_s73900" r:id="rId3" imgW="2106372" imgH="406048" progId="Equation.3">
                  <p:embed/>
                </p:oleObj>
              </mc:Choice>
              <mc:Fallback>
                <p:oleObj r:id="rId3" imgW="2106372" imgH="406048" progId="Equation.3">
                  <p:embed/>
                  <p:pic>
                    <p:nvPicPr>
                      <p:cNvPr id="57348" name="对象 57347">
                        <a:extLst>
                          <a:ext uri="{FF2B5EF4-FFF2-40B4-BE49-F238E27FC236}">
                            <a16:creationId xmlns:a16="http://schemas.microsoft.com/office/drawing/2014/main" id="{145077CA-E5A2-46B5-BE17-9EB6F3B45F9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793" y="3640382"/>
                        <a:ext cx="50784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9" name="矩形 57348">
            <a:extLst>
              <a:ext uri="{FF2B5EF4-FFF2-40B4-BE49-F238E27FC236}">
                <a16:creationId xmlns:a16="http://schemas.microsoft.com/office/drawing/2014/main" id="{9A61F842-64F1-4C3C-B407-F3DF6CECC7F8}"/>
              </a:ext>
            </a:extLst>
          </p:cNvPr>
          <p:cNvSpPr>
            <a:spLocks noChangeArrowheads="1"/>
          </p:cNvSpPr>
          <p:nvPr/>
        </p:nvSpPr>
        <p:spPr bwMode="auto">
          <a:xfrm>
            <a:off x="125759" y="4621888"/>
            <a:ext cx="8892480" cy="20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90A0B"/>
                </a:solidFill>
                <a:latin typeface="仿宋" panose="02010609060101010101" pitchFamily="49" charset="-122"/>
                <a:ea typeface="仿宋" panose="02010609060101010101" pitchFamily="49" charset="-122"/>
              </a:rPr>
              <a:t>于是</a:t>
            </a:r>
            <a:r>
              <a:rPr lang="en-US" altLang="zh-CN" sz="3200" b="1" dirty="0">
                <a:solidFill>
                  <a:srgbClr val="090A0B"/>
                </a:solidFill>
                <a:latin typeface="仿宋" panose="02010609060101010101" pitchFamily="49" charset="-122"/>
                <a:ea typeface="仿宋" panose="02010609060101010101" pitchFamily="49" charset="-122"/>
              </a:rPr>
              <a:t>p(x)=</a:t>
            </a:r>
            <a:r>
              <a:rPr lang="en-US" altLang="zh-CN" sz="3200" b="1" dirty="0" err="1">
                <a:solidFill>
                  <a:srgbClr val="090A0B"/>
                </a:solidFill>
                <a:latin typeface="仿宋" panose="02010609060101010101" pitchFamily="49" charset="-122"/>
                <a:ea typeface="仿宋" panose="02010609060101010101" pitchFamily="49" charset="-122"/>
              </a:rPr>
              <a:t>b</a:t>
            </a:r>
            <a:r>
              <a:rPr lang="en-US" altLang="zh-CN" sz="3200" b="1" baseline="-25000" dirty="0" err="1">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，这种多项式求值的算法称为</a:t>
            </a:r>
            <a:r>
              <a:rPr lang="zh-CN" altLang="en-US" sz="3200" b="1" dirty="0">
                <a:solidFill>
                  <a:srgbClr val="FF0066"/>
                </a:solidFill>
                <a:latin typeface="仿宋" panose="02010609060101010101" pitchFamily="49" charset="-122"/>
                <a:ea typeface="仿宋" panose="02010609060101010101" pitchFamily="49" charset="-122"/>
              </a:rPr>
              <a:t>秦九韶算法</a:t>
            </a:r>
            <a:r>
              <a:rPr lang="zh-CN" altLang="en-US" sz="3200" b="1" dirty="0">
                <a:solidFill>
                  <a:srgbClr val="090A0B"/>
                </a:solidFill>
                <a:latin typeface="仿宋" panose="02010609060101010101" pitchFamily="49" charset="-122"/>
                <a:ea typeface="仿宋" panose="02010609060101010101" pitchFamily="49" charset="-122"/>
              </a:rPr>
              <a:t>，它是我国宋代数学家</a:t>
            </a:r>
            <a:r>
              <a:rPr lang="zh-CN" altLang="en-US" sz="3200" b="1" dirty="0">
                <a:solidFill>
                  <a:srgbClr val="FF0066"/>
                </a:solidFill>
                <a:latin typeface="仿宋" panose="02010609060101010101" pitchFamily="49" charset="-122"/>
                <a:ea typeface="仿宋" panose="02010609060101010101" pitchFamily="49" charset="-122"/>
              </a:rPr>
              <a:t>秦九韶</a:t>
            </a:r>
            <a:r>
              <a:rPr lang="zh-CN" altLang="en-US" sz="3200" b="1" dirty="0">
                <a:solidFill>
                  <a:srgbClr val="090A0B"/>
                </a:solidFill>
                <a:latin typeface="仿宋" panose="02010609060101010101" pitchFamily="49" charset="-122"/>
                <a:ea typeface="仿宋" panose="02010609060101010101" pitchFamily="49" charset="-122"/>
              </a:rPr>
              <a:t>最先提出的。只要用一个简单的循环即可完成，只需做</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次乘法和</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次加法，程序实现简单。</a:t>
            </a:r>
          </a:p>
        </p:txBody>
      </p:sp>
    </p:spTree>
    <p:extLst>
      <p:ext uri="{BB962C8B-B14F-4D97-AF65-F5344CB8AC3E}">
        <p14:creationId xmlns:p14="http://schemas.microsoft.com/office/powerpoint/2010/main" val="220604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 calcmode="lin" valueType="num">
                                      <p:cBhvr additive="base">
                                        <p:cTn id="7"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 calcmode="lin" valueType="num">
                                      <p:cBhvr additive="base">
                                        <p:cTn id="25"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7">
                                            <p:txEl>
                                              <p:pRg st="5" end="5"/>
                                            </p:txEl>
                                          </p:spTgt>
                                        </p:tgtEl>
                                        <p:attrNameLst>
                                          <p:attrName>style.visibility</p:attrName>
                                        </p:attrNameLst>
                                      </p:cBhvr>
                                      <p:to>
                                        <p:strVal val="visible"/>
                                      </p:to>
                                    </p:set>
                                    <p:anim calcmode="lin" valueType="num">
                                      <p:cBhvr additive="base">
                                        <p:cTn id="31"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7348"/>
                                        </p:tgtEl>
                                        <p:attrNameLst>
                                          <p:attrName>style.visibility</p:attrName>
                                        </p:attrNameLst>
                                      </p:cBhvr>
                                      <p:to>
                                        <p:strVal val="visible"/>
                                      </p:to>
                                    </p:set>
                                    <p:anim calcmode="lin" valueType="num">
                                      <p:cBhvr additive="base">
                                        <p:cTn id="37" dur="500" fill="hold"/>
                                        <p:tgtEl>
                                          <p:spTgt spid="57348"/>
                                        </p:tgtEl>
                                        <p:attrNameLst>
                                          <p:attrName>ppt_x</p:attrName>
                                        </p:attrNameLst>
                                      </p:cBhvr>
                                      <p:tavLst>
                                        <p:tav tm="0">
                                          <p:val>
                                            <p:strVal val="#ppt_x"/>
                                          </p:val>
                                        </p:tav>
                                        <p:tav tm="100000">
                                          <p:val>
                                            <p:strVal val="#ppt_x"/>
                                          </p:val>
                                        </p:tav>
                                      </p:tavLst>
                                    </p:anim>
                                    <p:anim calcmode="lin" valueType="num">
                                      <p:cBhvr additive="base">
                                        <p:cTn id="38"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9"/>
                                        </p:tgtEl>
                                        <p:attrNameLst>
                                          <p:attrName>style.visibility</p:attrName>
                                        </p:attrNameLst>
                                      </p:cBhvr>
                                      <p:to>
                                        <p:strVal val="visible"/>
                                      </p:to>
                                    </p:set>
                                    <p:anim calcmode="lin" valueType="num">
                                      <p:cBhvr additive="base">
                                        <p:cTn id="43" dur="500" fill="hold"/>
                                        <p:tgtEl>
                                          <p:spTgt spid="57349"/>
                                        </p:tgtEl>
                                        <p:attrNameLst>
                                          <p:attrName>ppt_x</p:attrName>
                                        </p:attrNameLst>
                                      </p:cBhvr>
                                      <p:tavLst>
                                        <p:tav tm="0">
                                          <p:val>
                                            <p:strVal val="#ppt_x"/>
                                          </p:val>
                                        </p:tav>
                                        <p:tav tm="100000">
                                          <p:val>
                                            <p:strVal val="#ppt_x"/>
                                          </p:val>
                                        </p:tav>
                                      </p:tavLst>
                                    </p:anim>
                                    <p:anim calcmode="lin" valueType="num">
                                      <p:cBhvr additive="base">
                                        <p:cTn id="44"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P spid="5734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标题 58369">
            <a:extLst>
              <a:ext uri="{FF2B5EF4-FFF2-40B4-BE49-F238E27FC236}">
                <a16:creationId xmlns:a16="http://schemas.microsoft.com/office/drawing/2014/main" id="{22A592A0-E89F-4CEE-ABD8-F7E5195A2A68}"/>
              </a:ext>
            </a:extLst>
          </p:cNvPr>
          <p:cNvSpPr>
            <a:spLocks noGrp="1" noChangeArrowheads="1"/>
          </p:cNvSpPr>
          <p:nvPr>
            <p:ph type="ctrTitle"/>
          </p:nvPr>
        </p:nvSpPr>
        <p:spPr>
          <a:xfrm>
            <a:off x="101180" y="170489"/>
            <a:ext cx="5580112" cy="501648"/>
          </a:xfrm>
        </p:spPr>
        <p:txBody>
          <a:bodyPr anchor="ctr">
            <a:normAutofit fontScale="90000"/>
          </a:bodyPr>
          <a:lstStyle/>
          <a:p>
            <a:r>
              <a:rPr lang="en-US" altLang="zh-CN" sz="3200" b="1" dirty="0">
                <a:solidFill>
                  <a:srgbClr val="090A0B"/>
                </a:solidFill>
                <a:latin typeface="仿宋" panose="02010609060101010101" pitchFamily="49" charset="-122"/>
                <a:ea typeface="仿宋" panose="02010609060101010101" pitchFamily="49" charset="-122"/>
              </a:rPr>
              <a:t>5.5 </a:t>
            </a:r>
            <a:r>
              <a:rPr lang="zh-CN" altLang="en-US" sz="3200" b="1" dirty="0">
                <a:solidFill>
                  <a:srgbClr val="090A0B"/>
                </a:solidFill>
                <a:latin typeface="仿宋" panose="02010609060101010101" pitchFamily="49" charset="-122"/>
                <a:ea typeface="仿宋" panose="02010609060101010101" pitchFamily="49" charset="-122"/>
              </a:rPr>
              <a:t>控制递推公式中误差的传播</a:t>
            </a:r>
          </a:p>
        </p:txBody>
      </p:sp>
      <p:sp>
        <p:nvSpPr>
          <p:cNvPr id="58371" name="副标题 58370">
            <a:extLst>
              <a:ext uri="{FF2B5EF4-FFF2-40B4-BE49-F238E27FC236}">
                <a16:creationId xmlns:a16="http://schemas.microsoft.com/office/drawing/2014/main" id="{B58E95E7-B532-408A-9AA0-194ED3710CA0}"/>
              </a:ext>
            </a:extLst>
          </p:cNvPr>
          <p:cNvSpPr>
            <a:spLocks noGrp="1" noChangeArrowheads="1"/>
          </p:cNvSpPr>
          <p:nvPr>
            <p:ph type="subTitle" idx="1"/>
          </p:nvPr>
        </p:nvSpPr>
        <p:spPr>
          <a:xfrm>
            <a:off x="335020" y="773192"/>
            <a:ext cx="8496944" cy="1944216"/>
          </a:xfrm>
        </p:spPr>
        <p:txBody>
          <a:bodyPr/>
          <a:lstStyle/>
          <a:p>
            <a:pPr algn="l"/>
            <a:r>
              <a:rPr lang="en-US" altLang="zh-CN" sz="3200" b="1" dirty="0">
                <a:solidFill>
                  <a:srgbClr val="0000FF"/>
                </a:solidFill>
                <a:latin typeface="仿宋" panose="02010609060101010101" pitchFamily="49" charset="-122"/>
                <a:ea typeface="仿宋" panose="02010609060101010101" pitchFamily="49" charset="-122"/>
              </a:rPr>
              <a:t> </a:t>
            </a:r>
            <a:r>
              <a:rPr lang="en-US" altLang="zh-CN" sz="3200" b="1" dirty="0">
                <a:solidFill>
                  <a:srgbClr val="090A0B"/>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对于一个数学问题的求解往往有多种数值方法在选择数值方法时，</a:t>
            </a:r>
            <a:r>
              <a:rPr lang="zh-CN" altLang="en-US" sz="3200" b="1" dirty="0">
                <a:solidFill>
                  <a:srgbClr val="FF0000"/>
                </a:solidFill>
                <a:latin typeface="仿宋" panose="02010609060101010101" pitchFamily="49" charset="-122"/>
                <a:ea typeface="仿宋" panose="02010609060101010101" pitchFamily="49" charset="-122"/>
              </a:rPr>
              <a:t>要注意所用的数值方法不应将计算过程中难以避免的误差放大得较快，造成计算结果完全失真。</a:t>
            </a:r>
          </a:p>
        </p:txBody>
      </p:sp>
      <p:sp>
        <p:nvSpPr>
          <p:cNvPr id="5" name="副标题 59394">
            <a:extLst>
              <a:ext uri="{FF2B5EF4-FFF2-40B4-BE49-F238E27FC236}">
                <a16:creationId xmlns:a16="http://schemas.microsoft.com/office/drawing/2014/main" id="{CE18CC8B-94BC-4B32-B9AF-C668B7B987A6}"/>
              </a:ext>
            </a:extLst>
          </p:cNvPr>
          <p:cNvSpPr txBox="1">
            <a:spLocks noChangeArrowheads="1"/>
          </p:cNvSpPr>
          <p:nvPr/>
        </p:nvSpPr>
        <p:spPr>
          <a:xfrm>
            <a:off x="101180" y="2794268"/>
            <a:ext cx="9144000" cy="57626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fontAlgn="auto">
              <a:spcAft>
                <a:spcPts val="0"/>
              </a:spcAft>
            </a:pPr>
            <a:r>
              <a:rPr lang="zh-CN" altLang="en-US" sz="3200" b="0" dirty="0">
                <a:solidFill>
                  <a:srgbClr val="090A0B"/>
                </a:solidFill>
                <a:latin typeface="仿宋" panose="02010609060101010101" pitchFamily="49" charset="-122"/>
                <a:ea typeface="仿宋" panose="02010609060101010101" pitchFamily="49" charset="-122"/>
              </a:rPr>
              <a:t>例</a:t>
            </a:r>
            <a:r>
              <a:rPr lang="en-US" altLang="zh-CN" sz="3200" b="0" dirty="0">
                <a:solidFill>
                  <a:srgbClr val="090A0B"/>
                </a:solidFill>
                <a:latin typeface="仿宋" panose="02010609060101010101" pitchFamily="49" charset="-122"/>
                <a:ea typeface="仿宋" panose="02010609060101010101" pitchFamily="49" charset="-122"/>
              </a:rPr>
              <a:t>1.4 </a:t>
            </a:r>
            <a:r>
              <a:rPr lang="zh-CN" altLang="en-US" sz="3200" b="0" dirty="0">
                <a:solidFill>
                  <a:srgbClr val="090A0B"/>
                </a:solidFill>
                <a:latin typeface="仿宋" panose="02010609060101010101" pitchFamily="49" charset="-122"/>
                <a:ea typeface="仿宋" panose="02010609060101010101" pitchFamily="49" charset="-122"/>
              </a:rPr>
              <a:t>计算积分并估计误差</a:t>
            </a:r>
          </a:p>
        </p:txBody>
      </p:sp>
      <p:graphicFrame>
        <p:nvGraphicFramePr>
          <p:cNvPr id="6" name="对象 5">
            <a:extLst>
              <a:ext uri="{FF2B5EF4-FFF2-40B4-BE49-F238E27FC236}">
                <a16:creationId xmlns:a16="http://schemas.microsoft.com/office/drawing/2014/main" id="{799DD41B-31FD-42AC-8BFC-216E606C8E9E}"/>
              </a:ext>
            </a:extLst>
          </p:cNvPr>
          <p:cNvGraphicFramePr>
            <a:graphicFrameLocks/>
          </p:cNvGraphicFramePr>
          <p:nvPr>
            <p:extLst>
              <p:ext uri="{D42A27DB-BD31-4B8C-83A1-F6EECF244321}">
                <p14:modId xmlns:p14="http://schemas.microsoft.com/office/powerpoint/2010/main" val="464512968"/>
              </p:ext>
            </p:extLst>
          </p:nvPr>
        </p:nvGraphicFramePr>
        <p:xfrm>
          <a:off x="2185567" y="3386585"/>
          <a:ext cx="4975225" cy="863600"/>
        </p:xfrm>
        <a:graphic>
          <a:graphicData uri="http://schemas.openxmlformats.org/presentationml/2006/ole">
            <mc:AlternateContent xmlns:mc="http://schemas.openxmlformats.org/markup-compatibility/2006">
              <mc:Choice xmlns:v="urn:schemas-microsoft-com:vml" Requires="v">
                <p:oleObj spid="_x0000_s78244" r:id="rId3" imgW="2159000" imgH="419100" progId="Equation.3">
                  <p:embed/>
                </p:oleObj>
              </mc:Choice>
              <mc:Fallback>
                <p:oleObj r:id="rId3" imgW="2159000" imgH="419100" progId="Equation.3">
                  <p:embed/>
                  <p:pic>
                    <p:nvPicPr>
                      <p:cNvPr id="59396" name="对象 59395">
                        <a:extLst>
                          <a:ext uri="{FF2B5EF4-FFF2-40B4-BE49-F238E27FC236}">
                            <a16:creationId xmlns:a16="http://schemas.microsoft.com/office/drawing/2014/main" id="{12FB7DBC-8DA5-42A6-9C88-A3A14A20A84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567" y="3386585"/>
                        <a:ext cx="49752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A2B2C302-9231-4C84-B469-BC1BF8AE2CFB}"/>
              </a:ext>
            </a:extLst>
          </p:cNvPr>
          <p:cNvGraphicFramePr>
            <a:graphicFrameLocks/>
          </p:cNvGraphicFramePr>
          <p:nvPr>
            <p:extLst>
              <p:ext uri="{D42A27DB-BD31-4B8C-83A1-F6EECF244321}">
                <p14:modId xmlns:p14="http://schemas.microsoft.com/office/powerpoint/2010/main" val="3253614251"/>
              </p:ext>
            </p:extLst>
          </p:nvPr>
        </p:nvGraphicFramePr>
        <p:xfrm>
          <a:off x="83084" y="4497337"/>
          <a:ext cx="5616303" cy="811691"/>
        </p:xfrm>
        <a:graphic>
          <a:graphicData uri="http://schemas.openxmlformats.org/presentationml/2006/ole">
            <mc:AlternateContent xmlns:mc="http://schemas.openxmlformats.org/markup-compatibility/2006">
              <mc:Choice xmlns:v="urn:schemas-microsoft-com:vml" Requires="v">
                <p:oleObj spid="_x0000_s78245" r:id="rId5" imgW="2221536" imgH="393529" progId="Equation.3">
                  <p:embed/>
                </p:oleObj>
              </mc:Choice>
              <mc:Fallback>
                <p:oleObj r:id="rId5" imgW="2221536" imgH="393529" progId="Equation.3">
                  <p:embed/>
                  <p:pic>
                    <p:nvPicPr>
                      <p:cNvPr id="59398" name="对象 59397">
                        <a:extLst>
                          <a:ext uri="{FF2B5EF4-FFF2-40B4-BE49-F238E27FC236}">
                            <a16:creationId xmlns:a16="http://schemas.microsoft.com/office/drawing/2014/main" id="{A1601978-E11D-4C32-B07E-D51C871E963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84" y="4497337"/>
                        <a:ext cx="5616303" cy="811691"/>
                      </a:xfrm>
                      <a:prstGeom prst="rect">
                        <a:avLst/>
                      </a:prstGeom>
                      <a:noFill/>
                      <a:ln>
                        <a:noFill/>
                      </a:ln>
                    </p:spPr>
                  </p:pic>
                </p:oleObj>
              </mc:Fallback>
            </mc:AlternateContent>
          </a:graphicData>
        </a:graphic>
      </p:graphicFrame>
      <p:graphicFrame>
        <p:nvGraphicFramePr>
          <p:cNvPr id="8" name="对象 7">
            <a:extLst>
              <a:ext uri="{FF2B5EF4-FFF2-40B4-BE49-F238E27FC236}">
                <a16:creationId xmlns:a16="http://schemas.microsoft.com/office/drawing/2014/main" id="{35E77242-E863-4221-B3BC-692217D39410}"/>
              </a:ext>
            </a:extLst>
          </p:cNvPr>
          <p:cNvGraphicFramePr>
            <a:graphicFrameLocks/>
          </p:cNvGraphicFramePr>
          <p:nvPr>
            <p:extLst>
              <p:ext uri="{D42A27DB-BD31-4B8C-83A1-F6EECF244321}">
                <p14:modId xmlns:p14="http://schemas.microsoft.com/office/powerpoint/2010/main" val="2612716304"/>
              </p:ext>
            </p:extLst>
          </p:nvPr>
        </p:nvGraphicFramePr>
        <p:xfrm>
          <a:off x="188444" y="5167476"/>
          <a:ext cx="8872472" cy="689133"/>
        </p:xfrm>
        <a:graphic>
          <a:graphicData uri="http://schemas.openxmlformats.org/presentationml/2006/ole">
            <mc:AlternateContent xmlns:mc="http://schemas.openxmlformats.org/markup-compatibility/2006">
              <mc:Choice xmlns:v="urn:schemas-microsoft-com:vml" Requires="v">
                <p:oleObj spid="_x0000_s78246" r:id="rId7" imgW="4648200" imgH="419100" progId="Equation.3">
                  <p:embed/>
                </p:oleObj>
              </mc:Choice>
              <mc:Fallback>
                <p:oleObj r:id="rId7" imgW="4648200" imgH="419100" progId="Equation.3">
                  <p:embed/>
                  <p:pic>
                    <p:nvPicPr>
                      <p:cNvPr id="59399" name="对象 59398">
                        <a:extLst>
                          <a:ext uri="{FF2B5EF4-FFF2-40B4-BE49-F238E27FC236}">
                            <a16:creationId xmlns:a16="http://schemas.microsoft.com/office/drawing/2014/main" id="{7A5C8310-BE42-4B0D-8C43-05B55F71D01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444" y="5167476"/>
                        <a:ext cx="8872472" cy="689133"/>
                      </a:xfrm>
                      <a:prstGeom prst="rect">
                        <a:avLst/>
                      </a:prstGeom>
                      <a:noFill/>
                      <a:ln>
                        <a:noFill/>
                      </a:ln>
                    </p:spPr>
                  </p:pic>
                </p:oleObj>
              </mc:Fallback>
            </mc:AlternateContent>
          </a:graphicData>
        </a:graphic>
      </p:graphicFrame>
      <p:graphicFrame>
        <p:nvGraphicFramePr>
          <p:cNvPr id="9" name="对象 8">
            <a:extLst>
              <a:ext uri="{FF2B5EF4-FFF2-40B4-BE49-F238E27FC236}">
                <a16:creationId xmlns:a16="http://schemas.microsoft.com/office/drawing/2014/main" id="{27FC0975-DD09-4F70-9EB5-AE8EB5565631}"/>
              </a:ext>
            </a:extLst>
          </p:cNvPr>
          <p:cNvGraphicFramePr>
            <a:graphicFrameLocks/>
          </p:cNvGraphicFramePr>
          <p:nvPr>
            <p:extLst>
              <p:ext uri="{D42A27DB-BD31-4B8C-83A1-F6EECF244321}">
                <p14:modId xmlns:p14="http://schemas.microsoft.com/office/powerpoint/2010/main" val="2937449274"/>
              </p:ext>
            </p:extLst>
          </p:nvPr>
        </p:nvGraphicFramePr>
        <p:xfrm>
          <a:off x="467544" y="5787322"/>
          <a:ext cx="6984776" cy="787164"/>
        </p:xfrm>
        <a:graphic>
          <a:graphicData uri="http://schemas.openxmlformats.org/presentationml/2006/ole">
            <mc:AlternateContent xmlns:mc="http://schemas.openxmlformats.org/markup-compatibility/2006">
              <mc:Choice xmlns:v="urn:schemas-microsoft-com:vml" Requires="v">
                <p:oleObj spid="_x0000_s78247" r:id="rId9" imgW="3289300" imgH="419100" progId="Equation.3">
                  <p:embed/>
                </p:oleObj>
              </mc:Choice>
              <mc:Fallback>
                <p:oleObj r:id="rId9" imgW="3289300" imgH="419100" progId="Equation.3">
                  <p:embed/>
                  <p:pic>
                    <p:nvPicPr>
                      <p:cNvPr id="59400" name="对象 59399">
                        <a:extLst>
                          <a:ext uri="{FF2B5EF4-FFF2-40B4-BE49-F238E27FC236}">
                            <a16:creationId xmlns:a16="http://schemas.microsoft.com/office/drawing/2014/main" id="{95CE3F9B-731A-4799-A336-D2A32CE7A8B0}"/>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5787322"/>
                        <a:ext cx="6984776" cy="787164"/>
                      </a:xfrm>
                      <a:prstGeom prst="rect">
                        <a:avLst/>
                      </a:prstGeom>
                      <a:noFill/>
                      <a:ln>
                        <a:noFill/>
                      </a:ln>
                    </p:spPr>
                  </p:pic>
                </p:oleObj>
              </mc:Fallback>
            </mc:AlternateContent>
          </a:graphicData>
        </a:graphic>
      </p:graphicFrame>
      <p:sp>
        <p:nvSpPr>
          <p:cNvPr id="2" name="文本框 1">
            <a:extLst>
              <a:ext uri="{FF2B5EF4-FFF2-40B4-BE49-F238E27FC236}">
                <a16:creationId xmlns:a16="http://schemas.microsoft.com/office/drawing/2014/main" id="{34A9BB17-4B5D-4362-88B4-E703BEFE0FFA}"/>
              </a:ext>
            </a:extLst>
          </p:cNvPr>
          <p:cNvSpPr txBox="1"/>
          <p:nvPr/>
        </p:nvSpPr>
        <p:spPr>
          <a:xfrm>
            <a:off x="335020" y="4049483"/>
            <a:ext cx="936104" cy="523220"/>
          </a:xfrm>
          <a:prstGeom prst="rect">
            <a:avLst/>
          </a:prstGeom>
          <a:noFill/>
        </p:spPr>
        <p:txBody>
          <a:bodyPr wrap="square" rtlCol="0">
            <a:spAutoFit/>
          </a:bodyPr>
          <a:lstStyle/>
          <a:p>
            <a:pPr algn="l"/>
            <a:r>
              <a:rPr lang="zh-CN" altLang="en-US" sz="2800" dirty="0">
                <a:solidFill>
                  <a:srgbClr val="090A0B"/>
                </a:solidFill>
                <a:latin typeface="仿宋" panose="02010609060101010101" pitchFamily="49" charset="-122"/>
                <a:ea typeface="仿宋" panose="02010609060101010101" pitchFamily="49" charset="-122"/>
              </a:rPr>
              <a:t>解：</a:t>
            </a:r>
            <a:endParaRPr lang="zh-CN" altLang="en-US" sz="28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08442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矩形 59396">
            <a:extLst>
              <a:ext uri="{FF2B5EF4-FFF2-40B4-BE49-F238E27FC236}">
                <a16:creationId xmlns:a16="http://schemas.microsoft.com/office/drawing/2014/main" id="{2B4F9D37-E9BA-4B1E-BE78-76C63E1916E5}"/>
              </a:ext>
            </a:extLst>
          </p:cNvPr>
          <p:cNvSpPr>
            <a:spLocks noChangeArrowheads="1"/>
          </p:cNvSpPr>
          <p:nvPr/>
        </p:nvSpPr>
        <p:spPr bwMode="auto">
          <a:xfrm>
            <a:off x="0" y="0"/>
            <a:ext cx="4424640" cy="39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400" b="1" dirty="0">
                <a:solidFill>
                  <a:srgbClr val="090A0B"/>
                </a:solidFill>
                <a:latin typeface="仿宋" panose="02010609060101010101" pitchFamily="49" charset="-122"/>
                <a:ea typeface="仿宋" panose="02010609060101010101" pitchFamily="49" charset="-122"/>
              </a:rPr>
              <a:t>得到递推公式</a:t>
            </a:r>
          </a:p>
        </p:txBody>
      </p:sp>
      <p:sp>
        <p:nvSpPr>
          <p:cNvPr id="14" name="文本框 13">
            <a:extLst>
              <a:ext uri="{FF2B5EF4-FFF2-40B4-BE49-F238E27FC236}">
                <a16:creationId xmlns:a16="http://schemas.microsoft.com/office/drawing/2014/main" id="{D8413354-E1EA-4299-9AA4-0260C4F805E6}"/>
              </a:ext>
            </a:extLst>
          </p:cNvPr>
          <p:cNvSpPr txBox="1">
            <a:spLocks noChangeArrowheads="1"/>
          </p:cNvSpPr>
          <p:nvPr/>
        </p:nvSpPr>
        <p:spPr bwMode="auto">
          <a:xfrm>
            <a:off x="292725" y="598056"/>
            <a:ext cx="8263830"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pP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n</a:t>
            </a:r>
            <a:r>
              <a:rPr lang="en-US" altLang="zh-CN" sz="2800" b="0" dirty="0">
                <a:solidFill>
                  <a:srgbClr val="090A0B"/>
                </a:solidFill>
                <a:latin typeface="仿宋" panose="02010609060101010101" pitchFamily="49" charset="-122"/>
                <a:ea typeface="仿宋" panose="02010609060101010101" pitchFamily="49" charset="-122"/>
              </a:rPr>
              <a:t>=1/n-10I</a:t>
            </a:r>
            <a:r>
              <a:rPr lang="en-US" altLang="zh-CN" sz="2800" b="0" baseline="-25000" dirty="0">
                <a:solidFill>
                  <a:srgbClr val="090A0B"/>
                </a:solidFill>
                <a:latin typeface="仿宋" panose="02010609060101010101" pitchFamily="49" charset="-122"/>
                <a:ea typeface="仿宋" panose="02010609060101010101" pitchFamily="49" charset="-122"/>
              </a:rPr>
              <a:t>n-1</a:t>
            </a:r>
            <a:r>
              <a:rPr lang="en-US" altLang="zh-CN" sz="2800" b="0" dirty="0">
                <a:solidFill>
                  <a:srgbClr val="090A0B"/>
                </a:solidFill>
                <a:latin typeface="仿宋" panose="02010609060101010101" pitchFamily="49" charset="-122"/>
                <a:ea typeface="仿宋" panose="02010609060101010101" pitchFamily="49" charset="-122"/>
              </a:rPr>
              <a:t> 		(n=1,2,…,10)</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准确的理论递推式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dirty="0">
                <a:solidFill>
                  <a:srgbClr val="090A0B"/>
                </a:solidFill>
                <a:latin typeface="仿宋" panose="02010609060101010101" pitchFamily="49" charset="-122"/>
                <a:ea typeface="仿宋" panose="02010609060101010101" pitchFamily="49" charset="-122"/>
              </a:rPr>
              <a:t>=1-10I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dirty="0">
                <a:solidFill>
                  <a:srgbClr val="090A0B"/>
                </a:solidFill>
                <a:latin typeface="仿宋" panose="02010609060101010101" pitchFamily="49" charset="-122"/>
                <a:ea typeface="仿宋" panose="02010609060101010101" pitchFamily="49" charset="-122"/>
              </a:rPr>
              <a:t> 	      </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实际运算的递推式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 </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两式相减有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)=-10e(I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a:t>
            </a:r>
          </a:p>
        </p:txBody>
      </p:sp>
      <p:sp>
        <p:nvSpPr>
          <p:cNvPr id="9" name="矩形 8">
            <a:extLst>
              <a:ext uri="{FF2B5EF4-FFF2-40B4-BE49-F238E27FC236}">
                <a16:creationId xmlns:a16="http://schemas.microsoft.com/office/drawing/2014/main" id="{095FF5B7-5A9F-4358-8FF0-B925CAAC9830}"/>
              </a:ext>
            </a:extLst>
          </p:cNvPr>
          <p:cNvSpPr>
            <a:spLocks noChangeArrowheads="1"/>
          </p:cNvSpPr>
          <p:nvPr/>
        </p:nvSpPr>
        <p:spPr bwMode="auto">
          <a:xfrm>
            <a:off x="107504" y="2780928"/>
            <a:ext cx="9036496"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700" b="0" dirty="0">
                <a:solidFill>
                  <a:srgbClr val="090A0B"/>
                </a:solidFill>
                <a:latin typeface="仿宋" panose="02010609060101010101" pitchFamily="49" charset="-122"/>
                <a:ea typeface="仿宋" panose="02010609060101010101" pitchFamily="49" charset="-122"/>
              </a:rPr>
              <a:t>因此</a:t>
            </a:r>
            <a:r>
              <a:rPr lang="en-US" altLang="zh-CN" sz="2700" b="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若</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zh-CN" altLang="en-US" sz="2700" b="0" dirty="0">
                <a:solidFill>
                  <a:srgbClr val="090A0B"/>
                </a:solidFill>
                <a:latin typeface="仿宋" panose="02010609060101010101" pitchFamily="49" charset="-122"/>
                <a:ea typeface="仿宋" panose="02010609060101010101" pitchFamily="49" charset="-122"/>
              </a:rPr>
              <a:t>与</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的误差为</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 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，则</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，误差的递推规律为 </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baseline="3000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=-10(I</a:t>
            </a:r>
            <a:r>
              <a:rPr lang="en-US" altLang="zh-CN" sz="2700" b="0" baseline="-25000" dirty="0">
                <a:solidFill>
                  <a:srgbClr val="090A0B"/>
                </a:solidFill>
                <a:latin typeface="仿宋" panose="02010609060101010101" pitchFamily="49" charset="-122"/>
                <a:ea typeface="仿宋" panose="02010609060101010101" pitchFamily="49" charset="-122"/>
              </a:rPr>
              <a:t>n-1</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n-1</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2</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n-2</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n-2</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n</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于是	</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)=10e(I</a:t>
            </a:r>
            <a:r>
              <a:rPr lang="en-US" altLang="zh-CN" sz="2700" b="0" baseline="-25000" dirty="0">
                <a:solidFill>
                  <a:srgbClr val="090A0B"/>
                </a:solidFill>
                <a:latin typeface="仿宋" panose="02010609060101010101" pitchFamily="49" charset="-122"/>
                <a:ea typeface="仿宋" panose="02010609060101010101" pitchFamily="49" charset="-122"/>
              </a:rPr>
              <a:t>9</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2</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8</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10</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a:spcBef>
                <a:spcPct val="20000"/>
              </a:spcBef>
            </a:pPr>
            <a:r>
              <a:rPr lang="zh-CN" altLang="en-US" sz="2700" b="0" dirty="0">
                <a:solidFill>
                  <a:srgbClr val="090A0B"/>
                </a:solidFill>
                <a:latin typeface="仿宋" panose="02010609060101010101" pitchFamily="49" charset="-122"/>
                <a:ea typeface="仿宋" panose="02010609060101010101" pitchFamily="49" charset="-122"/>
              </a:rPr>
              <a:t>计算</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时的误差被扩大了</a:t>
            </a:r>
            <a:r>
              <a:rPr lang="en-US" altLang="zh-CN" sz="2700" b="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10</a:t>
            </a:r>
            <a:r>
              <a:rPr lang="zh-CN" altLang="en-US" sz="2700" b="0" dirty="0">
                <a:solidFill>
                  <a:srgbClr val="090A0B"/>
                </a:solidFill>
                <a:latin typeface="仿宋" panose="02010609060101010101" pitchFamily="49" charset="-122"/>
                <a:ea typeface="仿宋" panose="02010609060101010101" pitchFamily="49" charset="-122"/>
              </a:rPr>
              <a:t>倍</a:t>
            </a:r>
            <a:r>
              <a:rPr lang="en-US" altLang="zh-CN" sz="2700" b="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显然算法是不稳定的。  </a:t>
            </a:r>
          </a:p>
        </p:txBody>
      </p:sp>
    </p:spTree>
    <p:extLst>
      <p:ext uri="{BB962C8B-B14F-4D97-AF65-F5344CB8AC3E}">
        <p14:creationId xmlns:p14="http://schemas.microsoft.com/office/powerpoint/2010/main" val="44880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ppt_x"/>
                                          </p:val>
                                        </p:tav>
                                        <p:tav tm="100000">
                                          <p:val>
                                            <p:strVal val="#ppt_x"/>
                                          </p:val>
                                        </p:tav>
                                      </p:tavLst>
                                    </p:anim>
                                    <p:anim calcmode="lin" valueType="num">
                                      <p:cBhvr additive="base">
                                        <p:cTn id="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 calcmode="lin" valueType="num">
                                      <p:cBhvr additive="base">
                                        <p:cTn id="4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additive="base">
                                        <p:cTn id="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 calcmode="lin" valueType="num">
                                      <p:cBhvr additive="base">
                                        <p:cTn id="6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anim calcmode="lin" valueType="num">
                                      <p:cBhvr additive="base">
                                        <p:cTn id="6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14" grpId="0" build="p"/>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9" name="Rectangle 15">
            <a:extLst>
              <a:ext uri="{FF2B5EF4-FFF2-40B4-BE49-F238E27FC236}">
                <a16:creationId xmlns:a16="http://schemas.microsoft.com/office/drawing/2014/main" id="{65589283-C9A3-4436-AD51-FA40EC673B05}"/>
              </a:ext>
            </a:extLst>
          </p:cNvPr>
          <p:cNvSpPr>
            <a:spLocks noChangeArrowheads="1"/>
          </p:cNvSpPr>
          <p:nvPr/>
        </p:nvSpPr>
        <p:spPr bwMode="auto">
          <a:xfrm>
            <a:off x="190500" y="3513584"/>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1047750" indent="-285750" algn="l">
              <a:defRPr kumimoji="1" sz="2400">
                <a:solidFill>
                  <a:schemeClr val="tx1"/>
                </a:solidFill>
                <a:latin typeface="Times New Roman" panose="02020603050405020304" pitchFamily="18" charset="0"/>
                <a:ea typeface="宋体" panose="02010600030101010101" pitchFamily="2" charset="-122"/>
              </a:defRPr>
            </a:lvl2pPr>
            <a:lvl3pPr marL="1466850" indent="-228600" algn="l">
              <a:defRPr kumimoji="1" sz="2400">
                <a:solidFill>
                  <a:schemeClr val="tx1"/>
                </a:solidFill>
                <a:latin typeface="Times New Roman" panose="02020603050405020304" pitchFamily="18" charset="0"/>
                <a:ea typeface="宋体" panose="02010600030101010101" pitchFamily="2" charset="-122"/>
              </a:defRPr>
            </a:lvl3pPr>
            <a:lvl4pPr marL="1885950" indent="-228600" algn="l">
              <a:defRPr kumimoji="1" sz="2400">
                <a:solidFill>
                  <a:schemeClr val="tx1"/>
                </a:solidFill>
                <a:latin typeface="Times New Roman" panose="02020603050405020304" pitchFamily="18" charset="0"/>
                <a:ea typeface="宋体" panose="02010600030101010101" pitchFamily="2" charset="-122"/>
              </a:defRPr>
            </a:lvl4pPr>
            <a:lvl5pPr marL="2305050" indent="-228600" algn="l">
              <a:defRPr kumimoji="1" sz="2400">
                <a:solidFill>
                  <a:schemeClr val="tx1"/>
                </a:solidFill>
                <a:latin typeface="Times New Roman" panose="02020603050405020304" pitchFamily="18" charset="0"/>
                <a:ea typeface="宋体" panose="02010600030101010101" pitchFamily="2" charset="-122"/>
              </a:defRPr>
            </a:lvl5pPr>
            <a:lvl6pPr marL="2762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19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766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33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dirty="0">
                <a:solidFill>
                  <a:srgbClr val="FF0000"/>
                </a:solidFill>
                <a:latin typeface="仿宋" panose="02010609060101010101" pitchFamily="49" charset="-122"/>
                <a:ea typeface="仿宋" panose="02010609060101010101" pitchFamily="49" charset="-122"/>
              </a:rPr>
              <a:t>蝴蝶效应</a:t>
            </a:r>
            <a:r>
              <a:rPr lang="zh-CN" altLang="en-US" b="1" dirty="0">
                <a:latin typeface="仿宋" panose="02010609060101010101" pitchFamily="49" charset="-122"/>
                <a:ea typeface="仿宋" panose="02010609060101010101" pitchFamily="49" charset="-122"/>
              </a:rPr>
              <a:t> </a:t>
            </a:r>
            <a:r>
              <a:rPr lang="en-US" altLang="zh-CN" dirty="0">
                <a:latin typeface="+mn-ea"/>
                <a:ea typeface="+mn-ea"/>
              </a:rPr>
              <a:t>-</a:t>
            </a:r>
            <a:r>
              <a:rPr lang="zh-CN" altLang="en-US" b="1" dirty="0">
                <a:latin typeface="+mn-ea"/>
                <a:ea typeface="+mn-ea"/>
              </a:rPr>
              <a:t>纽约的一只蝴蝶翅膀一拍，风和日丽的北京就刮起台风来了？！</a:t>
            </a:r>
          </a:p>
        </p:txBody>
      </p:sp>
      <p:grpSp>
        <p:nvGrpSpPr>
          <p:cNvPr id="93200" name="Group 16">
            <a:extLst>
              <a:ext uri="{FF2B5EF4-FFF2-40B4-BE49-F238E27FC236}">
                <a16:creationId xmlns:a16="http://schemas.microsoft.com/office/drawing/2014/main" id="{D6FE106E-E4D0-42E1-988B-4248929A178C}"/>
              </a:ext>
            </a:extLst>
          </p:cNvPr>
          <p:cNvGrpSpPr>
            <a:grpSpLocks/>
          </p:cNvGrpSpPr>
          <p:nvPr/>
        </p:nvGrpSpPr>
        <p:grpSpPr bwMode="auto">
          <a:xfrm>
            <a:off x="1905000" y="678309"/>
            <a:ext cx="4914902" cy="2209800"/>
            <a:chOff x="1872" y="2832"/>
            <a:chExt cx="3408" cy="1392"/>
          </a:xfrm>
        </p:grpSpPr>
        <p:sp>
          <p:nvSpPr>
            <p:cNvPr id="93201" name="Line 17">
              <a:extLst>
                <a:ext uri="{FF2B5EF4-FFF2-40B4-BE49-F238E27FC236}">
                  <a16:creationId xmlns:a16="http://schemas.microsoft.com/office/drawing/2014/main" id="{5006D52E-23A2-40F6-97D0-B390272E98F7}"/>
                </a:ext>
              </a:extLst>
            </p:cNvPr>
            <p:cNvSpPr>
              <a:spLocks noChangeShapeType="1"/>
            </p:cNvSpPr>
            <p:nvPr/>
          </p:nvSpPr>
          <p:spPr bwMode="auto">
            <a:xfrm>
              <a:off x="1872" y="4224"/>
              <a:ext cx="3408" cy="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2" name="Line 18">
              <a:extLst>
                <a:ext uri="{FF2B5EF4-FFF2-40B4-BE49-F238E27FC236}">
                  <a16:creationId xmlns:a16="http://schemas.microsoft.com/office/drawing/2014/main" id="{3BFABC59-4998-4D8E-883C-B06C7529D93E}"/>
                </a:ext>
              </a:extLst>
            </p:cNvPr>
            <p:cNvSpPr>
              <a:spLocks noChangeShapeType="1"/>
            </p:cNvSpPr>
            <p:nvPr/>
          </p:nvSpPr>
          <p:spPr bwMode="auto">
            <a:xfrm flipV="1">
              <a:off x="1872" y="2832"/>
              <a:ext cx="0" cy="1392"/>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03" name="Freeform 19">
            <a:extLst>
              <a:ext uri="{FF2B5EF4-FFF2-40B4-BE49-F238E27FC236}">
                <a16:creationId xmlns:a16="http://schemas.microsoft.com/office/drawing/2014/main" id="{48719275-F6CE-4045-91B2-0203D025B5B3}"/>
              </a:ext>
            </a:extLst>
          </p:cNvPr>
          <p:cNvSpPr>
            <a:spLocks/>
          </p:cNvSpPr>
          <p:nvPr/>
        </p:nvSpPr>
        <p:spPr bwMode="auto">
          <a:xfrm>
            <a:off x="1905000" y="2049909"/>
            <a:ext cx="4419600" cy="266700"/>
          </a:xfrm>
          <a:custGeom>
            <a:avLst/>
            <a:gdLst>
              <a:gd name="T0" fmla="*/ 0 w 2784"/>
              <a:gd name="T1" fmla="*/ 64 h 168"/>
              <a:gd name="T2" fmla="*/ 240 w 2784"/>
              <a:gd name="T3" fmla="*/ 64 h 168"/>
              <a:gd name="T4" fmla="*/ 624 w 2784"/>
              <a:gd name="T5" fmla="*/ 16 h 168"/>
              <a:gd name="T6" fmla="*/ 864 w 2784"/>
              <a:gd name="T7" fmla="*/ 16 h 168"/>
              <a:gd name="T8" fmla="*/ 1248 w 2784"/>
              <a:gd name="T9" fmla="*/ 112 h 168"/>
              <a:gd name="T10" fmla="*/ 1536 w 2784"/>
              <a:gd name="T11" fmla="*/ 160 h 168"/>
              <a:gd name="T12" fmla="*/ 1728 w 2784"/>
              <a:gd name="T13" fmla="*/ 64 h 168"/>
              <a:gd name="T14" fmla="*/ 1968 w 2784"/>
              <a:gd name="T15" fmla="*/ 16 h 168"/>
              <a:gd name="T16" fmla="*/ 2256 w 2784"/>
              <a:gd name="T17" fmla="*/ 64 h 168"/>
              <a:gd name="T18" fmla="*/ 2784 w 2784"/>
              <a:gd name="T19" fmla="*/ 6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4" h="168">
                <a:moveTo>
                  <a:pt x="0" y="64"/>
                </a:moveTo>
                <a:cubicBezTo>
                  <a:pt x="68" y="68"/>
                  <a:pt x="136" y="72"/>
                  <a:pt x="240" y="64"/>
                </a:cubicBezTo>
                <a:cubicBezTo>
                  <a:pt x="344" y="56"/>
                  <a:pt x="520" y="24"/>
                  <a:pt x="624" y="16"/>
                </a:cubicBezTo>
                <a:cubicBezTo>
                  <a:pt x="728" y="8"/>
                  <a:pt x="760" y="0"/>
                  <a:pt x="864" y="16"/>
                </a:cubicBezTo>
                <a:cubicBezTo>
                  <a:pt x="968" y="32"/>
                  <a:pt x="1136" y="88"/>
                  <a:pt x="1248" y="112"/>
                </a:cubicBezTo>
                <a:cubicBezTo>
                  <a:pt x="1360" y="136"/>
                  <a:pt x="1456" y="168"/>
                  <a:pt x="1536" y="160"/>
                </a:cubicBezTo>
                <a:cubicBezTo>
                  <a:pt x="1616" y="152"/>
                  <a:pt x="1656" y="88"/>
                  <a:pt x="1728" y="64"/>
                </a:cubicBezTo>
                <a:cubicBezTo>
                  <a:pt x="1800" y="40"/>
                  <a:pt x="1880" y="16"/>
                  <a:pt x="1968" y="16"/>
                </a:cubicBezTo>
                <a:cubicBezTo>
                  <a:pt x="2056" y="16"/>
                  <a:pt x="2120" y="56"/>
                  <a:pt x="2256" y="64"/>
                </a:cubicBezTo>
                <a:cubicBezTo>
                  <a:pt x="2392" y="72"/>
                  <a:pt x="2588" y="68"/>
                  <a:pt x="2784" y="64"/>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20">
            <a:extLst>
              <a:ext uri="{FF2B5EF4-FFF2-40B4-BE49-F238E27FC236}">
                <a16:creationId xmlns:a16="http://schemas.microsoft.com/office/drawing/2014/main" id="{208D6549-D331-4686-B8DC-622F318F8CFC}"/>
              </a:ext>
            </a:extLst>
          </p:cNvPr>
          <p:cNvSpPr>
            <a:spLocks noChangeShapeType="1"/>
          </p:cNvSpPr>
          <p:nvPr/>
        </p:nvSpPr>
        <p:spPr bwMode="auto">
          <a:xfrm>
            <a:off x="6324600" y="2202309"/>
            <a:ext cx="0" cy="6858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205" name="Group 21">
            <a:extLst>
              <a:ext uri="{FF2B5EF4-FFF2-40B4-BE49-F238E27FC236}">
                <a16:creationId xmlns:a16="http://schemas.microsoft.com/office/drawing/2014/main" id="{B95C2B79-0ED4-4F68-AE44-68737FC2000F}"/>
              </a:ext>
            </a:extLst>
          </p:cNvPr>
          <p:cNvGrpSpPr>
            <a:grpSpLocks/>
          </p:cNvGrpSpPr>
          <p:nvPr/>
        </p:nvGrpSpPr>
        <p:grpSpPr bwMode="auto">
          <a:xfrm flipH="1">
            <a:off x="872406" y="1688836"/>
            <a:ext cx="879475" cy="762000"/>
            <a:chOff x="220" y="1356"/>
            <a:chExt cx="1130" cy="1108"/>
          </a:xfrm>
        </p:grpSpPr>
        <p:sp>
          <p:nvSpPr>
            <p:cNvPr id="93206" name="Freeform 22">
              <a:extLst>
                <a:ext uri="{FF2B5EF4-FFF2-40B4-BE49-F238E27FC236}">
                  <a16:creationId xmlns:a16="http://schemas.microsoft.com/office/drawing/2014/main" id="{7D15799C-961B-4B27-ADE8-E0C74F05B5AD}"/>
                </a:ext>
              </a:extLst>
            </p:cNvPr>
            <p:cNvSpPr>
              <a:spLocks/>
            </p:cNvSpPr>
            <p:nvPr/>
          </p:nvSpPr>
          <p:spPr bwMode="auto">
            <a:xfrm>
              <a:off x="736" y="1709"/>
              <a:ext cx="127" cy="232"/>
            </a:xfrm>
            <a:custGeom>
              <a:avLst/>
              <a:gdLst>
                <a:gd name="T0" fmla="*/ 252 w 252"/>
                <a:gd name="T1" fmla="*/ 456 h 464"/>
                <a:gd name="T2" fmla="*/ 237 w 252"/>
                <a:gd name="T3" fmla="*/ 409 h 464"/>
                <a:gd name="T4" fmla="*/ 222 w 252"/>
                <a:gd name="T5" fmla="*/ 355 h 464"/>
                <a:gd name="T6" fmla="*/ 206 w 252"/>
                <a:gd name="T7" fmla="*/ 297 h 464"/>
                <a:gd name="T8" fmla="*/ 190 w 252"/>
                <a:gd name="T9" fmla="*/ 237 h 464"/>
                <a:gd name="T10" fmla="*/ 172 w 252"/>
                <a:gd name="T11" fmla="*/ 179 h 464"/>
                <a:gd name="T12" fmla="*/ 151 w 252"/>
                <a:gd name="T13" fmla="*/ 123 h 464"/>
                <a:gd name="T14" fmla="*/ 129 w 252"/>
                <a:gd name="T15" fmla="*/ 74 h 464"/>
                <a:gd name="T16" fmla="*/ 104 w 252"/>
                <a:gd name="T17" fmla="*/ 31 h 464"/>
                <a:gd name="T18" fmla="*/ 100 w 252"/>
                <a:gd name="T19" fmla="*/ 24 h 464"/>
                <a:gd name="T20" fmla="*/ 96 w 252"/>
                <a:gd name="T21" fmla="*/ 19 h 464"/>
                <a:gd name="T22" fmla="*/ 91 w 252"/>
                <a:gd name="T23" fmla="*/ 14 h 464"/>
                <a:gd name="T24" fmla="*/ 86 w 252"/>
                <a:gd name="T25" fmla="*/ 9 h 464"/>
                <a:gd name="T26" fmla="*/ 82 w 252"/>
                <a:gd name="T27" fmla="*/ 7 h 464"/>
                <a:gd name="T28" fmla="*/ 77 w 252"/>
                <a:gd name="T29" fmla="*/ 7 h 464"/>
                <a:gd name="T30" fmla="*/ 73 w 252"/>
                <a:gd name="T31" fmla="*/ 8 h 464"/>
                <a:gd name="T32" fmla="*/ 69 w 252"/>
                <a:gd name="T33" fmla="*/ 12 h 464"/>
                <a:gd name="T34" fmla="*/ 59 w 252"/>
                <a:gd name="T35" fmla="*/ 4 h 464"/>
                <a:gd name="T36" fmla="*/ 47 w 252"/>
                <a:gd name="T37" fmla="*/ 0 h 464"/>
                <a:gd name="T38" fmla="*/ 34 w 252"/>
                <a:gd name="T39" fmla="*/ 1 h 464"/>
                <a:gd name="T40" fmla="*/ 23 w 252"/>
                <a:gd name="T41" fmla="*/ 6 h 464"/>
                <a:gd name="T42" fmla="*/ 13 w 252"/>
                <a:gd name="T43" fmla="*/ 13 h 464"/>
                <a:gd name="T44" fmla="*/ 5 w 252"/>
                <a:gd name="T45" fmla="*/ 24 h 464"/>
                <a:gd name="T46" fmla="*/ 0 w 252"/>
                <a:gd name="T47" fmla="*/ 37 h 464"/>
                <a:gd name="T48" fmla="*/ 0 w 252"/>
                <a:gd name="T49" fmla="*/ 53 h 464"/>
                <a:gd name="T50" fmla="*/ 2 w 252"/>
                <a:gd name="T51" fmla="*/ 59 h 464"/>
                <a:gd name="T52" fmla="*/ 9 w 252"/>
                <a:gd name="T53" fmla="*/ 74 h 464"/>
                <a:gd name="T54" fmla="*/ 21 w 252"/>
                <a:gd name="T55" fmla="*/ 97 h 464"/>
                <a:gd name="T56" fmla="*/ 34 w 252"/>
                <a:gd name="T57" fmla="*/ 127 h 464"/>
                <a:gd name="T58" fmla="*/ 52 w 252"/>
                <a:gd name="T59" fmla="*/ 161 h 464"/>
                <a:gd name="T60" fmla="*/ 71 w 252"/>
                <a:gd name="T61" fmla="*/ 201 h 464"/>
                <a:gd name="T62" fmla="*/ 92 w 252"/>
                <a:gd name="T63" fmla="*/ 241 h 464"/>
                <a:gd name="T64" fmla="*/ 114 w 252"/>
                <a:gd name="T65" fmla="*/ 282 h 464"/>
                <a:gd name="T66" fmla="*/ 137 w 252"/>
                <a:gd name="T67" fmla="*/ 324 h 464"/>
                <a:gd name="T68" fmla="*/ 159 w 252"/>
                <a:gd name="T69" fmla="*/ 362 h 464"/>
                <a:gd name="T70" fmla="*/ 180 w 252"/>
                <a:gd name="T71" fmla="*/ 396 h 464"/>
                <a:gd name="T72" fmla="*/ 199 w 252"/>
                <a:gd name="T73" fmla="*/ 425 h 464"/>
                <a:gd name="T74" fmla="*/ 218 w 252"/>
                <a:gd name="T75" fmla="*/ 447 h 464"/>
                <a:gd name="T76" fmla="*/ 233 w 252"/>
                <a:gd name="T77" fmla="*/ 461 h 464"/>
                <a:gd name="T78" fmla="*/ 244 w 252"/>
                <a:gd name="T79" fmla="*/ 464 h 464"/>
                <a:gd name="T80" fmla="*/ 252 w 252"/>
                <a:gd name="T81" fmla="*/ 45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2" h="464">
                  <a:moveTo>
                    <a:pt x="252" y="456"/>
                  </a:moveTo>
                  <a:lnTo>
                    <a:pt x="237" y="409"/>
                  </a:lnTo>
                  <a:lnTo>
                    <a:pt x="222" y="355"/>
                  </a:lnTo>
                  <a:lnTo>
                    <a:pt x="206" y="297"/>
                  </a:lnTo>
                  <a:lnTo>
                    <a:pt x="190" y="237"/>
                  </a:lnTo>
                  <a:lnTo>
                    <a:pt x="172" y="179"/>
                  </a:lnTo>
                  <a:lnTo>
                    <a:pt x="151" y="123"/>
                  </a:lnTo>
                  <a:lnTo>
                    <a:pt x="129" y="74"/>
                  </a:lnTo>
                  <a:lnTo>
                    <a:pt x="104" y="31"/>
                  </a:lnTo>
                  <a:lnTo>
                    <a:pt x="100" y="24"/>
                  </a:lnTo>
                  <a:lnTo>
                    <a:pt x="96" y="19"/>
                  </a:lnTo>
                  <a:lnTo>
                    <a:pt x="91" y="14"/>
                  </a:lnTo>
                  <a:lnTo>
                    <a:pt x="86" y="9"/>
                  </a:lnTo>
                  <a:lnTo>
                    <a:pt x="82" y="7"/>
                  </a:lnTo>
                  <a:lnTo>
                    <a:pt x="77" y="7"/>
                  </a:lnTo>
                  <a:lnTo>
                    <a:pt x="73" y="8"/>
                  </a:lnTo>
                  <a:lnTo>
                    <a:pt x="69" y="12"/>
                  </a:lnTo>
                  <a:lnTo>
                    <a:pt x="59" y="4"/>
                  </a:lnTo>
                  <a:lnTo>
                    <a:pt x="47" y="0"/>
                  </a:lnTo>
                  <a:lnTo>
                    <a:pt x="34" y="1"/>
                  </a:lnTo>
                  <a:lnTo>
                    <a:pt x="23" y="6"/>
                  </a:lnTo>
                  <a:lnTo>
                    <a:pt x="13" y="13"/>
                  </a:lnTo>
                  <a:lnTo>
                    <a:pt x="5" y="24"/>
                  </a:lnTo>
                  <a:lnTo>
                    <a:pt x="0" y="37"/>
                  </a:lnTo>
                  <a:lnTo>
                    <a:pt x="0" y="53"/>
                  </a:lnTo>
                  <a:lnTo>
                    <a:pt x="2" y="59"/>
                  </a:lnTo>
                  <a:lnTo>
                    <a:pt x="9" y="74"/>
                  </a:lnTo>
                  <a:lnTo>
                    <a:pt x="21" y="97"/>
                  </a:lnTo>
                  <a:lnTo>
                    <a:pt x="34" y="127"/>
                  </a:lnTo>
                  <a:lnTo>
                    <a:pt x="52" y="161"/>
                  </a:lnTo>
                  <a:lnTo>
                    <a:pt x="71" y="201"/>
                  </a:lnTo>
                  <a:lnTo>
                    <a:pt x="92" y="241"/>
                  </a:lnTo>
                  <a:lnTo>
                    <a:pt x="114" y="282"/>
                  </a:lnTo>
                  <a:lnTo>
                    <a:pt x="137" y="324"/>
                  </a:lnTo>
                  <a:lnTo>
                    <a:pt x="159" y="362"/>
                  </a:lnTo>
                  <a:lnTo>
                    <a:pt x="180" y="396"/>
                  </a:lnTo>
                  <a:lnTo>
                    <a:pt x="199" y="425"/>
                  </a:lnTo>
                  <a:lnTo>
                    <a:pt x="218" y="447"/>
                  </a:lnTo>
                  <a:lnTo>
                    <a:pt x="233" y="461"/>
                  </a:lnTo>
                  <a:lnTo>
                    <a:pt x="244" y="464"/>
                  </a:lnTo>
                  <a:lnTo>
                    <a:pt x="252" y="4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7" name="Freeform 23">
              <a:extLst>
                <a:ext uri="{FF2B5EF4-FFF2-40B4-BE49-F238E27FC236}">
                  <a16:creationId xmlns:a16="http://schemas.microsoft.com/office/drawing/2014/main" id="{1A9FF4FF-820C-48A7-AC70-8C805BD7C03A}"/>
                </a:ext>
              </a:extLst>
            </p:cNvPr>
            <p:cNvSpPr>
              <a:spLocks/>
            </p:cNvSpPr>
            <p:nvPr/>
          </p:nvSpPr>
          <p:spPr bwMode="auto">
            <a:xfrm>
              <a:off x="220" y="1709"/>
              <a:ext cx="651" cy="755"/>
            </a:xfrm>
            <a:custGeom>
              <a:avLst/>
              <a:gdLst>
                <a:gd name="T0" fmla="*/ 1010 w 1302"/>
                <a:gd name="T1" fmla="*/ 51 h 1511"/>
                <a:gd name="T2" fmla="*/ 937 w 1302"/>
                <a:gd name="T3" fmla="*/ 28 h 1511"/>
                <a:gd name="T4" fmla="*/ 840 w 1302"/>
                <a:gd name="T5" fmla="*/ 12 h 1511"/>
                <a:gd name="T6" fmla="*/ 729 w 1302"/>
                <a:gd name="T7" fmla="*/ 4 h 1511"/>
                <a:gd name="T8" fmla="*/ 608 w 1302"/>
                <a:gd name="T9" fmla="*/ 0 h 1511"/>
                <a:gd name="T10" fmla="*/ 484 w 1302"/>
                <a:gd name="T11" fmla="*/ 2 h 1511"/>
                <a:gd name="T12" fmla="*/ 373 w 1302"/>
                <a:gd name="T13" fmla="*/ 2 h 1511"/>
                <a:gd name="T14" fmla="*/ 275 w 1302"/>
                <a:gd name="T15" fmla="*/ 4 h 1511"/>
                <a:gd name="T16" fmla="*/ 189 w 1302"/>
                <a:gd name="T17" fmla="*/ 10 h 1511"/>
                <a:gd name="T18" fmla="*/ 114 w 1302"/>
                <a:gd name="T19" fmla="*/ 27 h 1511"/>
                <a:gd name="T20" fmla="*/ 51 w 1302"/>
                <a:gd name="T21" fmla="*/ 56 h 1511"/>
                <a:gd name="T22" fmla="*/ 0 w 1302"/>
                <a:gd name="T23" fmla="*/ 116 h 1511"/>
                <a:gd name="T24" fmla="*/ 49 w 1302"/>
                <a:gd name="T25" fmla="*/ 169 h 1511"/>
                <a:gd name="T26" fmla="*/ 127 w 1302"/>
                <a:gd name="T27" fmla="*/ 229 h 1511"/>
                <a:gd name="T28" fmla="*/ 203 w 1302"/>
                <a:gd name="T29" fmla="*/ 287 h 1511"/>
                <a:gd name="T30" fmla="*/ 305 w 1302"/>
                <a:gd name="T31" fmla="*/ 356 h 1511"/>
                <a:gd name="T32" fmla="*/ 421 w 1302"/>
                <a:gd name="T33" fmla="*/ 423 h 1511"/>
                <a:gd name="T34" fmla="*/ 541 w 1302"/>
                <a:gd name="T35" fmla="*/ 475 h 1511"/>
                <a:gd name="T36" fmla="*/ 653 w 1302"/>
                <a:gd name="T37" fmla="*/ 498 h 1511"/>
                <a:gd name="T38" fmla="*/ 708 w 1302"/>
                <a:gd name="T39" fmla="*/ 507 h 1511"/>
                <a:gd name="T40" fmla="*/ 776 w 1302"/>
                <a:gd name="T41" fmla="*/ 492 h 1511"/>
                <a:gd name="T42" fmla="*/ 803 w 1302"/>
                <a:gd name="T43" fmla="*/ 503 h 1511"/>
                <a:gd name="T44" fmla="*/ 784 w 1302"/>
                <a:gd name="T45" fmla="*/ 627 h 1511"/>
                <a:gd name="T46" fmla="*/ 794 w 1302"/>
                <a:gd name="T47" fmla="*/ 663 h 1511"/>
                <a:gd name="T48" fmla="*/ 818 w 1302"/>
                <a:gd name="T49" fmla="*/ 681 h 1511"/>
                <a:gd name="T50" fmla="*/ 845 w 1302"/>
                <a:gd name="T51" fmla="*/ 696 h 1511"/>
                <a:gd name="T52" fmla="*/ 889 w 1302"/>
                <a:gd name="T53" fmla="*/ 705 h 1511"/>
                <a:gd name="T54" fmla="*/ 927 w 1302"/>
                <a:gd name="T55" fmla="*/ 729 h 1511"/>
                <a:gd name="T56" fmla="*/ 945 w 1302"/>
                <a:gd name="T57" fmla="*/ 748 h 1511"/>
                <a:gd name="T58" fmla="*/ 964 w 1302"/>
                <a:gd name="T59" fmla="*/ 775 h 1511"/>
                <a:gd name="T60" fmla="*/ 966 w 1302"/>
                <a:gd name="T61" fmla="*/ 836 h 1511"/>
                <a:gd name="T62" fmla="*/ 944 w 1302"/>
                <a:gd name="T63" fmla="*/ 1252 h 1511"/>
                <a:gd name="T64" fmla="*/ 943 w 1302"/>
                <a:gd name="T65" fmla="*/ 1426 h 1511"/>
                <a:gd name="T66" fmla="*/ 928 w 1302"/>
                <a:gd name="T67" fmla="*/ 1488 h 1511"/>
                <a:gd name="T68" fmla="*/ 951 w 1302"/>
                <a:gd name="T69" fmla="*/ 1498 h 1511"/>
                <a:gd name="T70" fmla="*/ 980 w 1302"/>
                <a:gd name="T71" fmla="*/ 1372 h 1511"/>
                <a:gd name="T72" fmla="*/ 976 w 1302"/>
                <a:gd name="T73" fmla="*/ 1215 h 1511"/>
                <a:gd name="T74" fmla="*/ 987 w 1302"/>
                <a:gd name="T75" fmla="*/ 1093 h 1511"/>
                <a:gd name="T76" fmla="*/ 996 w 1302"/>
                <a:gd name="T77" fmla="*/ 1050 h 1511"/>
                <a:gd name="T78" fmla="*/ 1013 w 1302"/>
                <a:gd name="T79" fmla="*/ 1026 h 1511"/>
                <a:gd name="T80" fmla="*/ 1039 w 1302"/>
                <a:gd name="T81" fmla="*/ 1024 h 1511"/>
                <a:gd name="T82" fmla="*/ 1056 w 1302"/>
                <a:gd name="T83" fmla="*/ 1033 h 1511"/>
                <a:gd name="T84" fmla="*/ 1074 w 1302"/>
                <a:gd name="T85" fmla="*/ 1040 h 1511"/>
                <a:gd name="T86" fmla="*/ 1093 w 1302"/>
                <a:gd name="T87" fmla="*/ 1033 h 1511"/>
                <a:gd name="T88" fmla="*/ 1108 w 1302"/>
                <a:gd name="T89" fmla="*/ 1023 h 1511"/>
                <a:gd name="T90" fmla="*/ 1125 w 1302"/>
                <a:gd name="T91" fmla="*/ 1022 h 1511"/>
                <a:gd name="T92" fmla="*/ 1151 w 1302"/>
                <a:gd name="T93" fmla="*/ 1046 h 1511"/>
                <a:gd name="T94" fmla="*/ 1181 w 1302"/>
                <a:gd name="T95" fmla="*/ 1068 h 1511"/>
                <a:gd name="T96" fmla="*/ 1211 w 1302"/>
                <a:gd name="T97" fmla="*/ 1047 h 1511"/>
                <a:gd name="T98" fmla="*/ 1207 w 1302"/>
                <a:gd name="T99" fmla="*/ 980 h 1511"/>
                <a:gd name="T100" fmla="*/ 1200 w 1302"/>
                <a:gd name="T101" fmla="*/ 920 h 1511"/>
                <a:gd name="T102" fmla="*/ 1228 w 1302"/>
                <a:gd name="T103" fmla="*/ 867 h 1511"/>
                <a:gd name="T104" fmla="*/ 1267 w 1302"/>
                <a:gd name="T105" fmla="*/ 837 h 1511"/>
                <a:gd name="T106" fmla="*/ 1295 w 1302"/>
                <a:gd name="T107" fmla="*/ 773 h 1511"/>
                <a:gd name="T108" fmla="*/ 1301 w 1302"/>
                <a:gd name="T109" fmla="*/ 652 h 1511"/>
                <a:gd name="T110" fmla="*/ 1272 w 1302"/>
                <a:gd name="T111" fmla="*/ 514 h 1511"/>
                <a:gd name="T112" fmla="*/ 1231 w 1302"/>
                <a:gd name="T113" fmla="*/ 427 h 1511"/>
                <a:gd name="T114" fmla="*/ 1189 w 1302"/>
                <a:gd name="T115" fmla="*/ 354 h 1511"/>
                <a:gd name="T116" fmla="*/ 1146 w 1302"/>
                <a:gd name="T117" fmla="*/ 275 h 1511"/>
                <a:gd name="T118" fmla="*/ 1102 w 1302"/>
                <a:gd name="T119" fmla="*/ 195 h 1511"/>
                <a:gd name="T120" fmla="*/ 1064 w 1302"/>
                <a:gd name="T121" fmla="*/ 119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2" h="1511">
                  <a:moveTo>
                    <a:pt x="1043" y="71"/>
                  </a:moveTo>
                  <a:lnTo>
                    <a:pt x="1028" y="61"/>
                  </a:lnTo>
                  <a:lnTo>
                    <a:pt x="1010" y="51"/>
                  </a:lnTo>
                  <a:lnTo>
                    <a:pt x="989" y="42"/>
                  </a:lnTo>
                  <a:lnTo>
                    <a:pt x="964" y="35"/>
                  </a:lnTo>
                  <a:lnTo>
                    <a:pt x="937" y="28"/>
                  </a:lnTo>
                  <a:lnTo>
                    <a:pt x="907" y="21"/>
                  </a:lnTo>
                  <a:lnTo>
                    <a:pt x="875" y="16"/>
                  </a:lnTo>
                  <a:lnTo>
                    <a:pt x="840" y="12"/>
                  </a:lnTo>
                  <a:lnTo>
                    <a:pt x="805" y="8"/>
                  </a:lnTo>
                  <a:lnTo>
                    <a:pt x="767" y="6"/>
                  </a:lnTo>
                  <a:lnTo>
                    <a:pt x="729" y="4"/>
                  </a:lnTo>
                  <a:lnTo>
                    <a:pt x="688" y="1"/>
                  </a:lnTo>
                  <a:lnTo>
                    <a:pt x="648" y="1"/>
                  </a:lnTo>
                  <a:lnTo>
                    <a:pt x="608" y="0"/>
                  </a:lnTo>
                  <a:lnTo>
                    <a:pt x="566" y="0"/>
                  </a:lnTo>
                  <a:lnTo>
                    <a:pt x="525" y="1"/>
                  </a:lnTo>
                  <a:lnTo>
                    <a:pt x="484" y="2"/>
                  </a:lnTo>
                  <a:lnTo>
                    <a:pt x="446" y="2"/>
                  </a:lnTo>
                  <a:lnTo>
                    <a:pt x="408" y="2"/>
                  </a:lnTo>
                  <a:lnTo>
                    <a:pt x="373" y="2"/>
                  </a:lnTo>
                  <a:lnTo>
                    <a:pt x="339" y="2"/>
                  </a:lnTo>
                  <a:lnTo>
                    <a:pt x="306" y="2"/>
                  </a:lnTo>
                  <a:lnTo>
                    <a:pt x="275" y="4"/>
                  </a:lnTo>
                  <a:lnTo>
                    <a:pt x="245" y="5"/>
                  </a:lnTo>
                  <a:lnTo>
                    <a:pt x="217" y="7"/>
                  </a:lnTo>
                  <a:lnTo>
                    <a:pt x="189" y="10"/>
                  </a:lnTo>
                  <a:lnTo>
                    <a:pt x="163" y="15"/>
                  </a:lnTo>
                  <a:lnTo>
                    <a:pt x="139" y="20"/>
                  </a:lnTo>
                  <a:lnTo>
                    <a:pt x="114" y="27"/>
                  </a:lnTo>
                  <a:lnTo>
                    <a:pt x="92" y="35"/>
                  </a:lnTo>
                  <a:lnTo>
                    <a:pt x="72" y="45"/>
                  </a:lnTo>
                  <a:lnTo>
                    <a:pt x="51" y="56"/>
                  </a:lnTo>
                  <a:lnTo>
                    <a:pt x="20" y="80"/>
                  </a:lnTo>
                  <a:lnTo>
                    <a:pt x="4" y="99"/>
                  </a:lnTo>
                  <a:lnTo>
                    <a:pt x="0" y="116"/>
                  </a:lnTo>
                  <a:lnTo>
                    <a:pt x="8" y="134"/>
                  </a:lnTo>
                  <a:lnTo>
                    <a:pt x="26" y="151"/>
                  </a:lnTo>
                  <a:lnTo>
                    <a:pt x="49" y="169"/>
                  </a:lnTo>
                  <a:lnTo>
                    <a:pt x="78" y="190"/>
                  </a:lnTo>
                  <a:lnTo>
                    <a:pt x="109" y="214"/>
                  </a:lnTo>
                  <a:lnTo>
                    <a:pt x="127" y="229"/>
                  </a:lnTo>
                  <a:lnTo>
                    <a:pt x="149" y="247"/>
                  </a:lnTo>
                  <a:lnTo>
                    <a:pt x="174" y="266"/>
                  </a:lnTo>
                  <a:lnTo>
                    <a:pt x="203" y="287"/>
                  </a:lnTo>
                  <a:lnTo>
                    <a:pt x="235" y="310"/>
                  </a:lnTo>
                  <a:lnTo>
                    <a:pt x="269" y="333"/>
                  </a:lnTo>
                  <a:lnTo>
                    <a:pt x="305" y="356"/>
                  </a:lnTo>
                  <a:lnTo>
                    <a:pt x="343" y="379"/>
                  </a:lnTo>
                  <a:lnTo>
                    <a:pt x="382" y="402"/>
                  </a:lnTo>
                  <a:lnTo>
                    <a:pt x="421" y="423"/>
                  </a:lnTo>
                  <a:lnTo>
                    <a:pt x="461" y="442"/>
                  </a:lnTo>
                  <a:lnTo>
                    <a:pt x="500" y="460"/>
                  </a:lnTo>
                  <a:lnTo>
                    <a:pt x="541" y="475"/>
                  </a:lnTo>
                  <a:lnTo>
                    <a:pt x="579" y="486"/>
                  </a:lnTo>
                  <a:lnTo>
                    <a:pt x="617" y="494"/>
                  </a:lnTo>
                  <a:lnTo>
                    <a:pt x="653" y="498"/>
                  </a:lnTo>
                  <a:lnTo>
                    <a:pt x="667" y="500"/>
                  </a:lnTo>
                  <a:lnTo>
                    <a:pt x="686" y="503"/>
                  </a:lnTo>
                  <a:lnTo>
                    <a:pt x="708" y="507"/>
                  </a:lnTo>
                  <a:lnTo>
                    <a:pt x="731" y="507"/>
                  </a:lnTo>
                  <a:lnTo>
                    <a:pt x="754" y="503"/>
                  </a:lnTo>
                  <a:lnTo>
                    <a:pt x="776" y="492"/>
                  </a:lnTo>
                  <a:lnTo>
                    <a:pt x="795" y="473"/>
                  </a:lnTo>
                  <a:lnTo>
                    <a:pt x="810" y="443"/>
                  </a:lnTo>
                  <a:lnTo>
                    <a:pt x="803" y="503"/>
                  </a:lnTo>
                  <a:lnTo>
                    <a:pt x="794" y="551"/>
                  </a:lnTo>
                  <a:lnTo>
                    <a:pt x="787" y="590"/>
                  </a:lnTo>
                  <a:lnTo>
                    <a:pt x="784" y="627"/>
                  </a:lnTo>
                  <a:lnTo>
                    <a:pt x="785" y="643"/>
                  </a:lnTo>
                  <a:lnTo>
                    <a:pt x="788" y="654"/>
                  </a:lnTo>
                  <a:lnTo>
                    <a:pt x="794" y="663"/>
                  </a:lnTo>
                  <a:lnTo>
                    <a:pt x="801" y="669"/>
                  </a:lnTo>
                  <a:lnTo>
                    <a:pt x="809" y="675"/>
                  </a:lnTo>
                  <a:lnTo>
                    <a:pt x="818" y="681"/>
                  </a:lnTo>
                  <a:lnTo>
                    <a:pt x="827" y="688"/>
                  </a:lnTo>
                  <a:lnTo>
                    <a:pt x="835" y="696"/>
                  </a:lnTo>
                  <a:lnTo>
                    <a:pt x="845" y="696"/>
                  </a:lnTo>
                  <a:lnTo>
                    <a:pt x="858" y="698"/>
                  </a:lnTo>
                  <a:lnTo>
                    <a:pt x="873" y="700"/>
                  </a:lnTo>
                  <a:lnTo>
                    <a:pt x="889" y="705"/>
                  </a:lnTo>
                  <a:lnTo>
                    <a:pt x="904" y="712"/>
                  </a:lnTo>
                  <a:lnTo>
                    <a:pt x="916" y="720"/>
                  </a:lnTo>
                  <a:lnTo>
                    <a:pt x="927" y="729"/>
                  </a:lnTo>
                  <a:lnTo>
                    <a:pt x="933" y="741"/>
                  </a:lnTo>
                  <a:lnTo>
                    <a:pt x="938" y="744"/>
                  </a:lnTo>
                  <a:lnTo>
                    <a:pt x="945" y="748"/>
                  </a:lnTo>
                  <a:lnTo>
                    <a:pt x="952" y="754"/>
                  </a:lnTo>
                  <a:lnTo>
                    <a:pt x="958" y="762"/>
                  </a:lnTo>
                  <a:lnTo>
                    <a:pt x="964" y="775"/>
                  </a:lnTo>
                  <a:lnTo>
                    <a:pt x="967" y="790"/>
                  </a:lnTo>
                  <a:lnTo>
                    <a:pt x="968" y="811"/>
                  </a:lnTo>
                  <a:lnTo>
                    <a:pt x="966" y="836"/>
                  </a:lnTo>
                  <a:lnTo>
                    <a:pt x="958" y="939"/>
                  </a:lnTo>
                  <a:lnTo>
                    <a:pt x="950" y="1096"/>
                  </a:lnTo>
                  <a:lnTo>
                    <a:pt x="944" y="1252"/>
                  </a:lnTo>
                  <a:lnTo>
                    <a:pt x="945" y="1346"/>
                  </a:lnTo>
                  <a:lnTo>
                    <a:pt x="946" y="1389"/>
                  </a:lnTo>
                  <a:lnTo>
                    <a:pt x="943" y="1426"/>
                  </a:lnTo>
                  <a:lnTo>
                    <a:pt x="937" y="1455"/>
                  </a:lnTo>
                  <a:lnTo>
                    <a:pt x="931" y="1473"/>
                  </a:lnTo>
                  <a:lnTo>
                    <a:pt x="928" y="1488"/>
                  </a:lnTo>
                  <a:lnTo>
                    <a:pt x="928" y="1504"/>
                  </a:lnTo>
                  <a:lnTo>
                    <a:pt x="935" y="1511"/>
                  </a:lnTo>
                  <a:lnTo>
                    <a:pt x="951" y="1498"/>
                  </a:lnTo>
                  <a:lnTo>
                    <a:pt x="967" y="1465"/>
                  </a:lnTo>
                  <a:lnTo>
                    <a:pt x="976" y="1420"/>
                  </a:lnTo>
                  <a:lnTo>
                    <a:pt x="980" y="1372"/>
                  </a:lnTo>
                  <a:lnTo>
                    <a:pt x="977" y="1327"/>
                  </a:lnTo>
                  <a:lnTo>
                    <a:pt x="975" y="1276"/>
                  </a:lnTo>
                  <a:lnTo>
                    <a:pt x="976" y="1215"/>
                  </a:lnTo>
                  <a:lnTo>
                    <a:pt x="980" y="1156"/>
                  </a:lnTo>
                  <a:lnTo>
                    <a:pt x="984" y="1110"/>
                  </a:lnTo>
                  <a:lnTo>
                    <a:pt x="987" y="1093"/>
                  </a:lnTo>
                  <a:lnTo>
                    <a:pt x="989" y="1077"/>
                  </a:lnTo>
                  <a:lnTo>
                    <a:pt x="992" y="1063"/>
                  </a:lnTo>
                  <a:lnTo>
                    <a:pt x="996" y="1050"/>
                  </a:lnTo>
                  <a:lnTo>
                    <a:pt x="1000" y="1040"/>
                  </a:lnTo>
                  <a:lnTo>
                    <a:pt x="1005" y="1032"/>
                  </a:lnTo>
                  <a:lnTo>
                    <a:pt x="1013" y="1026"/>
                  </a:lnTo>
                  <a:lnTo>
                    <a:pt x="1021" y="1023"/>
                  </a:lnTo>
                  <a:lnTo>
                    <a:pt x="1030" y="1022"/>
                  </a:lnTo>
                  <a:lnTo>
                    <a:pt x="1039" y="1024"/>
                  </a:lnTo>
                  <a:lnTo>
                    <a:pt x="1044" y="1026"/>
                  </a:lnTo>
                  <a:lnTo>
                    <a:pt x="1051" y="1030"/>
                  </a:lnTo>
                  <a:lnTo>
                    <a:pt x="1056" y="1033"/>
                  </a:lnTo>
                  <a:lnTo>
                    <a:pt x="1062" y="1037"/>
                  </a:lnTo>
                  <a:lnTo>
                    <a:pt x="1067" y="1039"/>
                  </a:lnTo>
                  <a:lnTo>
                    <a:pt x="1074" y="1040"/>
                  </a:lnTo>
                  <a:lnTo>
                    <a:pt x="1081" y="1039"/>
                  </a:lnTo>
                  <a:lnTo>
                    <a:pt x="1087" y="1037"/>
                  </a:lnTo>
                  <a:lnTo>
                    <a:pt x="1093" y="1033"/>
                  </a:lnTo>
                  <a:lnTo>
                    <a:pt x="1097" y="1030"/>
                  </a:lnTo>
                  <a:lnTo>
                    <a:pt x="1102" y="1026"/>
                  </a:lnTo>
                  <a:lnTo>
                    <a:pt x="1108" y="1023"/>
                  </a:lnTo>
                  <a:lnTo>
                    <a:pt x="1112" y="1020"/>
                  </a:lnTo>
                  <a:lnTo>
                    <a:pt x="1118" y="1019"/>
                  </a:lnTo>
                  <a:lnTo>
                    <a:pt x="1125" y="1022"/>
                  </a:lnTo>
                  <a:lnTo>
                    <a:pt x="1133" y="1027"/>
                  </a:lnTo>
                  <a:lnTo>
                    <a:pt x="1141" y="1037"/>
                  </a:lnTo>
                  <a:lnTo>
                    <a:pt x="1151" y="1046"/>
                  </a:lnTo>
                  <a:lnTo>
                    <a:pt x="1162" y="1055"/>
                  </a:lnTo>
                  <a:lnTo>
                    <a:pt x="1172" y="1063"/>
                  </a:lnTo>
                  <a:lnTo>
                    <a:pt x="1181" y="1068"/>
                  </a:lnTo>
                  <a:lnTo>
                    <a:pt x="1191" y="1069"/>
                  </a:lnTo>
                  <a:lnTo>
                    <a:pt x="1204" y="1061"/>
                  </a:lnTo>
                  <a:lnTo>
                    <a:pt x="1211" y="1047"/>
                  </a:lnTo>
                  <a:lnTo>
                    <a:pt x="1214" y="1027"/>
                  </a:lnTo>
                  <a:lnTo>
                    <a:pt x="1211" y="1004"/>
                  </a:lnTo>
                  <a:lnTo>
                    <a:pt x="1207" y="980"/>
                  </a:lnTo>
                  <a:lnTo>
                    <a:pt x="1203" y="957"/>
                  </a:lnTo>
                  <a:lnTo>
                    <a:pt x="1200" y="936"/>
                  </a:lnTo>
                  <a:lnTo>
                    <a:pt x="1200" y="920"/>
                  </a:lnTo>
                  <a:lnTo>
                    <a:pt x="1207" y="896"/>
                  </a:lnTo>
                  <a:lnTo>
                    <a:pt x="1216" y="880"/>
                  </a:lnTo>
                  <a:lnTo>
                    <a:pt x="1228" y="867"/>
                  </a:lnTo>
                  <a:lnTo>
                    <a:pt x="1240" y="858"/>
                  </a:lnTo>
                  <a:lnTo>
                    <a:pt x="1254" y="849"/>
                  </a:lnTo>
                  <a:lnTo>
                    <a:pt x="1267" y="837"/>
                  </a:lnTo>
                  <a:lnTo>
                    <a:pt x="1278" y="822"/>
                  </a:lnTo>
                  <a:lnTo>
                    <a:pt x="1289" y="802"/>
                  </a:lnTo>
                  <a:lnTo>
                    <a:pt x="1295" y="773"/>
                  </a:lnTo>
                  <a:lnTo>
                    <a:pt x="1301" y="737"/>
                  </a:lnTo>
                  <a:lnTo>
                    <a:pt x="1302" y="696"/>
                  </a:lnTo>
                  <a:lnTo>
                    <a:pt x="1301" y="652"/>
                  </a:lnTo>
                  <a:lnTo>
                    <a:pt x="1295" y="606"/>
                  </a:lnTo>
                  <a:lnTo>
                    <a:pt x="1286" y="560"/>
                  </a:lnTo>
                  <a:lnTo>
                    <a:pt x="1272" y="514"/>
                  </a:lnTo>
                  <a:lnTo>
                    <a:pt x="1254" y="471"/>
                  </a:lnTo>
                  <a:lnTo>
                    <a:pt x="1242" y="450"/>
                  </a:lnTo>
                  <a:lnTo>
                    <a:pt x="1231" y="427"/>
                  </a:lnTo>
                  <a:lnTo>
                    <a:pt x="1218" y="404"/>
                  </a:lnTo>
                  <a:lnTo>
                    <a:pt x="1204" y="379"/>
                  </a:lnTo>
                  <a:lnTo>
                    <a:pt x="1189" y="354"/>
                  </a:lnTo>
                  <a:lnTo>
                    <a:pt x="1176" y="328"/>
                  </a:lnTo>
                  <a:lnTo>
                    <a:pt x="1161" y="302"/>
                  </a:lnTo>
                  <a:lnTo>
                    <a:pt x="1146" y="275"/>
                  </a:lnTo>
                  <a:lnTo>
                    <a:pt x="1131" y="249"/>
                  </a:lnTo>
                  <a:lnTo>
                    <a:pt x="1116" y="221"/>
                  </a:lnTo>
                  <a:lnTo>
                    <a:pt x="1102" y="195"/>
                  </a:lnTo>
                  <a:lnTo>
                    <a:pt x="1088" y="169"/>
                  </a:lnTo>
                  <a:lnTo>
                    <a:pt x="1075" y="144"/>
                  </a:lnTo>
                  <a:lnTo>
                    <a:pt x="1064" y="119"/>
                  </a:lnTo>
                  <a:lnTo>
                    <a:pt x="1052" y="94"/>
                  </a:lnTo>
                  <a:lnTo>
                    <a:pt x="1043"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8" name="Freeform 24">
              <a:extLst>
                <a:ext uri="{FF2B5EF4-FFF2-40B4-BE49-F238E27FC236}">
                  <a16:creationId xmlns:a16="http://schemas.microsoft.com/office/drawing/2014/main" id="{76702715-D574-4508-97AF-6F3197C35F2C}"/>
                </a:ext>
              </a:extLst>
            </p:cNvPr>
            <p:cNvSpPr>
              <a:spLocks/>
            </p:cNvSpPr>
            <p:nvPr/>
          </p:nvSpPr>
          <p:spPr bwMode="auto">
            <a:xfrm>
              <a:off x="788" y="1356"/>
              <a:ext cx="562" cy="826"/>
            </a:xfrm>
            <a:custGeom>
              <a:avLst/>
              <a:gdLst>
                <a:gd name="T0" fmla="*/ 17 w 1123"/>
                <a:gd name="T1" fmla="*/ 678 h 1654"/>
                <a:gd name="T2" fmla="*/ 78 w 1123"/>
                <a:gd name="T3" fmla="*/ 577 h 1654"/>
                <a:gd name="T4" fmla="*/ 171 w 1123"/>
                <a:gd name="T5" fmla="*/ 461 h 1654"/>
                <a:gd name="T6" fmla="*/ 282 w 1123"/>
                <a:gd name="T7" fmla="*/ 341 h 1654"/>
                <a:gd name="T8" fmla="*/ 391 w 1123"/>
                <a:gd name="T9" fmla="*/ 229 h 1654"/>
                <a:gd name="T10" fmla="*/ 485 w 1123"/>
                <a:gd name="T11" fmla="*/ 134 h 1654"/>
                <a:gd name="T12" fmla="*/ 570 w 1123"/>
                <a:gd name="T13" fmla="*/ 60 h 1654"/>
                <a:gd name="T14" fmla="*/ 655 w 1123"/>
                <a:gd name="T15" fmla="*/ 14 h 1654"/>
                <a:gd name="T16" fmla="*/ 757 w 1123"/>
                <a:gd name="T17" fmla="*/ 13 h 1654"/>
                <a:gd name="T18" fmla="*/ 756 w 1123"/>
                <a:gd name="T19" fmla="*/ 119 h 1654"/>
                <a:gd name="T20" fmla="*/ 728 w 1123"/>
                <a:gd name="T21" fmla="*/ 356 h 1654"/>
                <a:gd name="T22" fmla="*/ 625 w 1123"/>
                <a:gd name="T23" fmla="*/ 685 h 1654"/>
                <a:gd name="T24" fmla="*/ 550 w 1123"/>
                <a:gd name="T25" fmla="*/ 794 h 1654"/>
                <a:gd name="T26" fmla="*/ 466 w 1123"/>
                <a:gd name="T27" fmla="*/ 833 h 1654"/>
                <a:gd name="T28" fmla="*/ 503 w 1123"/>
                <a:gd name="T29" fmla="*/ 874 h 1654"/>
                <a:gd name="T30" fmla="*/ 571 w 1123"/>
                <a:gd name="T31" fmla="*/ 919 h 1654"/>
                <a:gd name="T32" fmla="*/ 605 w 1123"/>
                <a:gd name="T33" fmla="*/ 963 h 1654"/>
                <a:gd name="T34" fmla="*/ 600 w 1123"/>
                <a:gd name="T35" fmla="*/ 1003 h 1654"/>
                <a:gd name="T36" fmla="*/ 577 w 1123"/>
                <a:gd name="T37" fmla="*/ 1047 h 1654"/>
                <a:gd name="T38" fmla="*/ 560 w 1123"/>
                <a:gd name="T39" fmla="*/ 1106 h 1654"/>
                <a:gd name="T40" fmla="*/ 561 w 1123"/>
                <a:gd name="T41" fmla="*/ 1140 h 1654"/>
                <a:gd name="T42" fmla="*/ 591 w 1123"/>
                <a:gd name="T43" fmla="*/ 1191 h 1654"/>
                <a:gd name="T44" fmla="*/ 664 w 1123"/>
                <a:gd name="T45" fmla="*/ 1251 h 1654"/>
                <a:gd name="T46" fmla="*/ 779 w 1123"/>
                <a:gd name="T47" fmla="*/ 1349 h 1654"/>
                <a:gd name="T48" fmla="*/ 901 w 1123"/>
                <a:gd name="T49" fmla="*/ 1455 h 1654"/>
                <a:gd name="T50" fmla="*/ 984 w 1123"/>
                <a:gd name="T51" fmla="*/ 1534 h 1654"/>
                <a:gd name="T52" fmla="*/ 1039 w 1123"/>
                <a:gd name="T53" fmla="*/ 1587 h 1654"/>
                <a:gd name="T54" fmla="*/ 1089 w 1123"/>
                <a:gd name="T55" fmla="*/ 1618 h 1654"/>
                <a:gd name="T56" fmla="*/ 1116 w 1123"/>
                <a:gd name="T57" fmla="*/ 1635 h 1654"/>
                <a:gd name="T58" fmla="*/ 1114 w 1123"/>
                <a:gd name="T59" fmla="*/ 1654 h 1654"/>
                <a:gd name="T60" fmla="*/ 1046 w 1123"/>
                <a:gd name="T61" fmla="*/ 1632 h 1654"/>
                <a:gd name="T62" fmla="*/ 972 w 1123"/>
                <a:gd name="T63" fmla="*/ 1570 h 1654"/>
                <a:gd name="T64" fmla="*/ 901 w 1123"/>
                <a:gd name="T65" fmla="*/ 1497 h 1654"/>
                <a:gd name="T66" fmla="*/ 813 w 1123"/>
                <a:gd name="T67" fmla="*/ 1422 h 1654"/>
                <a:gd name="T68" fmla="*/ 757 w 1123"/>
                <a:gd name="T69" fmla="*/ 1382 h 1654"/>
                <a:gd name="T70" fmla="*/ 715 w 1123"/>
                <a:gd name="T71" fmla="*/ 1372 h 1654"/>
                <a:gd name="T72" fmla="*/ 690 w 1123"/>
                <a:gd name="T73" fmla="*/ 1416 h 1654"/>
                <a:gd name="T74" fmla="*/ 666 w 1123"/>
                <a:gd name="T75" fmla="*/ 1435 h 1654"/>
                <a:gd name="T76" fmla="*/ 643 w 1123"/>
                <a:gd name="T77" fmla="*/ 1441 h 1654"/>
                <a:gd name="T78" fmla="*/ 632 w 1123"/>
                <a:gd name="T79" fmla="*/ 1512 h 1654"/>
                <a:gd name="T80" fmla="*/ 578 w 1123"/>
                <a:gd name="T81" fmla="*/ 1518 h 1654"/>
                <a:gd name="T82" fmla="*/ 522 w 1123"/>
                <a:gd name="T83" fmla="*/ 1445 h 1654"/>
                <a:gd name="T84" fmla="*/ 452 w 1123"/>
                <a:gd name="T85" fmla="*/ 1418 h 1654"/>
                <a:gd name="T86" fmla="*/ 386 w 1123"/>
                <a:gd name="T87" fmla="*/ 1425 h 1654"/>
                <a:gd name="T88" fmla="*/ 322 w 1123"/>
                <a:gd name="T89" fmla="*/ 1392 h 1654"/>
                <a:gd name="T90" fmla="*/ 261 w 1123"/>
                <a:gd name="T91" fmla="*/ 1338 h 1654"/>
                <a:gd name="T92" fmla="*/ 202 w 1123"/>
                <a:gd name="T93" fmla="*/ 1268 h 1654"/>
                <a:gd name="T94" fmla="*/ 156 w 1123"/>
                <a:gd name="T95" fmla="*/ 1185 h 1654"/>
                <a:gd name="T96" fmla="*/ 102 w 1123"/>
                <a:gd name="T97" fmla="*/ 1004 h 1654"/>
                <a:gd name="T98" fmla="*/ 25 w 1123"/>
                <a:gd name="T99" fmla="*/ 781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3" h="1654">
                  <a:moveTo>
                    <a:pt x="0" y="738"/>
                  </a:moveTo>
                  <a:lnTo>
                    <a:pt x="2" y="720"/>
                  </a:lnTo>
                  <a:lnTo>
                    <a:pt x="8" y="700"/>
                  </a:lnTo>
                  <a:lnTo>
                    <a:pt x="17" y="678"/>
                  </a:lnTo>
                  <a:lnTo>
                    <a:pt x="28" y="654"/>
                  </a:lnTo>
                  <a:lnTo>
                    <a:pt x="42" y="630"/>
                  </a:lnTo>
                  <a:lnTo>
                    <a:pt x="58" y="604"/>
                  </a:lnTo>
                  <a:lnTo>
                    <a:pt x="78" y="577"/>
                  </a:lnTo>
                  <a:lnTo>
                    <a:pt x="99" y="548"/>
                  </a:lnTo>
                  <a:lnTo>
                    <a:pt x="122" y="519"/>
                  </a:lnTo>
                  <a:lnTo>
                    <a:pt x="145" y="491"/>
                  </a:lnTo>
                  <a:lnTo>
                    <a:pt x="171" y="461"/>
                  </a:lnTo>
                  <a:lnTo>
                    <a:pt x="198" y="431"/>
                  </a:lnTo>
                  <a:lnTo>
                    <a:pt x="225" y="401"/>
                  </a:lnTo>
                  <a:lnTo>
                    <a:pt x="253" y="371"/>
                  </a:lnTo>
                  <a:lnTo>
                    <a:pt x="282" y="341"/>
                  </a:lnTo>
                  <a:lnTo>
                    <a:pt x="311" y="312"/>
                  </a:lnTo>
                  <a:lnTo>
                    <a:pt x="340" y="283"/>
                  </a:lnTo>
                  <a:lnTo>
                    <a:pt x="366" y="256"/>
                  </a:lnTo>
                  <a:lnTo>
                    <a:pt x="391" y="229"/>
                  </a:lnTo>
                  <a:lnTo>
                    <a:pt x="416" y="203"/>
                  </a:lnTo>
                  <a:lnTo>
                    <a:pt x="440" y="179"/>
                  </a:lnTo>
                  <a:lnTo>
                    <a:pt x="463" y="156"/>
                  </a:lnTo>
                  <a:lnTo>
                    <a:pt x="485" y="134"/>
                  </a:lnTo>
                  <a:lnTo>
                    <a:pt x="507" y="113"/>
                  </a:lnTo>
                  <a:lnTo>
                    <a:pt x="529" y="93"/>
                  </a:lnTo>
                  <a:lnTo>
                    <a:pt x="549" y="76"/>
                  </a:lnTo>
                  <a:lnTo>
                    <a:pt x="570" y="60"/>
                  </a:lnTo>
                  <a:lnTo>
                    <a:pt x="591" y="45"/>
                  </a:lnTo>
                  <a:lnTo>
                    <a:pt x="613" y="33"/>
                  </a:lnTo>
                  <a:lnTo>
                    <a:pt x="633" y="22"/>
                  </a:lnTo>
                  <a:lnTo>
                    <a:pt x="655" y="14"/>
                  </a:lnTo>
                  <a:lnTo>
                    <a:pt x="678" y="7"/>
                  </a:lnTo>
                  <a:lnTo>
                    <a:pt x="716" y="0"/>
                  </a:lnTo>
                  <a:lnTo>
                    <a:pt x="742" y="2"/>
                  </a:lnTo>
                  <a:lnTo>
                    <a:pt x="757" y="13"/>
                  </a:lnTo>
                  <a:lnTo>
                    <a:pt x="764" y="30"/>
                  </a:lnTo>
                  <a:lnTo>
                    <a:pt x="764" y="54"/>
                  </a:lnTo>
                  <a:lnTo>
                    <a:pt x="760" y="83"/>
                  </a:lnTo>
                  <a:lnTo>
                    <a:pt x="756" y="119"/>
                  </a:lnTo>
                  <a:lnTo>
                    <a:pt x="752" y="158"/>
                  </a:lnTo>
                  <a:lnTo>
                    <a:pt x="747" y="210"/>
                  </a:lnTo>
                  <a:lnTo>
                    <a:pt x="739" y="276"/>
                  </a:lnTo>
                  <a:lnTo>
                    <a:pt x="728" y="356"/>
                  </a:lnTo>
                  <a:lnTo>
                    <a:pt x="711" y="441"/>
                  </a:lnTo>
                  <a:lnTo>
                    <a:pt x="689" y="528"/>
                  </a:lnTo>
                  <a:lnTo>
                    <a:pt x="660" y="612"/>
                  </a:lnTo>
                  <a:lnTo>
                    <a:pt x="625" y="685"/>
                  </a:lnTo>
                  <a:lnTo>
                    <a:pt x="583" y="746"/>
                  </a:lnTo>
                  <a:lnTo>
                    <a:pt x="575" y="759"/>
                  </a:lnTo>
                  <a:lnTo>
                    <a:pt x="564" y="775"/>
                  </a:lnTo>
                  <a:lnTo>
                    <a:pt x="550" y="794"/>
                  </a:lnTo>
                  <a:lnTo>
                    <a:pt x="535" y="810"/>
                  </a:lnTo>
                  <a:lnTo>
                    <a:pt x="516" y="824"/>
                  </a:lnTo>
                  <a:lnTo>
                    <a:pt x="493" y="833"/>
                  </a:lnTo>
                  <a:lnTo>
                    <a:pt x="466" y="833"/>
                  </a:lnTo>
                  <a:lnTo>
                    <a:pt x="434" y="824"/>
                  </a:lnTo>
                  <a:lnTo>
                    <a:pt x="459" y="843"/>
                  </a:lnTo>
                  <a:lnTo>
                    <a:pt x="482" y="859"/>
                  </a:lnTo>
                  <a:lnTo>
                    <a:pt x="503" y="874"/>
                  </a:lnTo>
                  <a:lnTo>
                    <a:pt x="523" y="886"/>
                  </a:lnTo>
                  <a:lnTo>
                    <a:pt x="540" y="897"/>
                  </a:lnTo>
                  <a:lnTo>
                    <a:pt x="556" y="909"/>
                  </a:lnTo>
                  <a:lnTo>
                    <a:pt x="571" y="919"/>
                  </a:lnTo>
                  <a:lnTo>
                    <a:pt x="585" y="931"/>
                  </a:lnTo>
                  <a:lnTo>
                    <a:pt x="597" y="942"/>
                  </a:lnTo>
                  <a:lnTo>
                    <a:pt x="602" y="953"/>
                  </a:lnTo>
                  <a:lnTo>
                    <a:pt x="605" y="963"/>
                  </a:lnTo>
                  <a:lnTo>
                    <a:pt x="605" y="973"/>
                  </a:lnTo>
                  <a:lnTo>
                    <a:pt x="603" y="982"/>
                  </a:lnTo>
                  <a:lnTo>
                    <a:pt x="601" y="993"/>
                  </a:lnTo>
                  <a:lnTo>
                    <a:pt x="600" y="1003"/>
                  </a:lnTo>
                  <a:lnTo>
                    <a:pt x="600" y="1015"/>
                  </a:lnTo>
                  <a:lnTo>
                    <a:pt x="593" y="1023"/>
                  </a:lnTo>
                  <a:lnTo>
                    <a:pt x="585" y="1033"/>
                  </a:lnTo>
                  <a:lnTo>
                    <a:pt x="577" y="1047"/>
                  </a:lnTo>
                  <a:lnTo>
                    <a:pt x="569" y="1061"/>
                  </a:lnTo>
                  <a:lnTo>
                    <a:pt x="563" y="1077"/>
                  </a:lnTo>
                  <a:lnTo>
                    <a:pt x="560" y="1092"/>
                  </a:lnTo>
                  <a:lnTo>
                    <a:pt x="560" y="1106"/>
                  </a:lnTo>
                  <a:lnTo>
                    <a:pt x="564" y="1117"/>
                  </a:lnTo>
                  <a:lnTo>
                    <a:pt x="562" y="1123"/>
                  </a:lnTo>
                  <a:lnTo>
                    <a:pt x="561" y="1131"/>
                  </a:lnTo>
                  <a:lnTo>
                    <a:pt x="561" y="1140"/>
                  </a:lnTo>
                  <a:lnTo>
                    <a:pt x="563" y="1151"/>
                  </a:lnTo>
                  <a:lnTo>
                    <a:pt x="568" y="1162"/>
                  </a:lnTo>
                  <a:lnTo>
                    <a:pt x="577" y="1176"/>
                  </a:lnTo>
                  <a:lnTo>
                    <a:pt x="591" y="1191"/>
                  </a:lnTo>
                  <a:lnTo>
                    <a:pt x="610" y="1207"/>
                  </a:lnTo>
                  <a:lnTo>
                    <a:pt x="624" y="1217"/>
                  </a:lnTo>
                  <a:lnTo>
                    <a:pt x="643" y="1232"/>
                  </a:lnTo>
                  <a:lnTo>
                    <a:pt x="664" y="1251"/>
                  </a:lnTo>
                  <a:lnTo>
                    <a:pt x="690" y="1273"/>
                  </a:lnTo>
                  <a:lnTo>
                    <a:pt x="719" y="1297"/>
                  </a:lnTo>
                  <a:lnTo>
                    <a:pt x="749" y="1322"/>
                  </a:lnTo>
                  <a:lnTo>
                    <a:pt x="779" y="1349"/>
                  </a:lnTo>
                  <a:lnTo>
                    <a:pt x="811" y="1375"/>
                  </a:lnTo>
                  <a:lnTo>
                    <a:pt x="842" y="1403"/>
                  </a:lnTo>
                  <a:lnTo>
                    <a:pt x="872" y="1429"/>
                  </a:lnTo>
                  <a:lnTo>
                    <a:pt x="901" y="1455"/>
                  </a:lnTo>
                  <a:lnTo>
                    <a:pt x="926" y="1479"/>
                  </a:lnTo>
                  <a:lnTo>
                    <a:pt x="949" y="1501"/>
                  </a:lnTo>
                  <a:lnTo>
                    <a:pt x="969" y="1519"/>
                  </a:lnTo>
                  <a:lnTo>
                    <a:pt x="984" y="1534"/>
                  </a:lnTo>
                  <a:lnTo>
                    <a:pt x="994" y="1545"/>
                  </a:lnTo>
                  <a:lnTo>
                    <a:pt x="1009" y="1561"/>
                  </a:lnTo>
                  <a:lnTo>
                    <a:pt x="1024" y="1574"/>
                  </a:lnTo>
                  <a:lnTo>
                    <a:pt x="1039" y="1587"/>
                  </a:lnTo>
                  <a:lnTo>
                    <a:pt x="1054" y="1597"/>
                  </a:lnTo>
                  <a:lnTo>
                    <a:pt x="1067" y="1607"/>
                  </a:lnTo>
                  <a:lnTo>
                    <a:pt x="1079" y="1614"/>
                  </a:lnTo>
                  <a:lnTo>
                    <a:pt x="1089" y="1618"/>
                  </a:lnTo>
                  <a:lnTo>
                    <a:pt x="1095" y="1622"/>
                  </a:lnTo>
                  <a:lnTo>
                    <a:pt x="1102" y="1625"/>
                  </a:lnTo>
                  <a:lnTo>
                    <a:pt x="1109" y="1630"/>
                  </a:lnTo>
                  <a:lnTo>
                    <a:pt x="1116" y="1635"/>
                  </a:lnTo>
                  <a:lnTo>
                    <a:pt x="1121" y="1641"/>
                  </a:lnTo>
                  <a:lnTo>
                    <a:pt x="1123" y="1646"/>
                  </a:lnTo>
                  <a:lnTo>
                    <a:pt x="1121" y="1650"/>
                  </a:lnTo>
                  <a:lnTo>
                    <a:pt x="1114" y="1654"/>
                  </a:lnTo>
                  <a:lnTo>
                    <a:pt x="1100" y="1654"/>
                  </a:lnTo>
                  <a:lnTo>
                    <a:pt x="1083" y="1650"/>
                  </a:lnTo>
                  <a:lnTo>
                    <a:pt x="1064" y="1642"/>
                  </a:lnTo>
                  <a:lnTo>
                    <a:pt x="1046" y="1632"/>
                  </a:lnTo>
                  <a:lnTo>
                    <a:pt x="1026" y="1618"/>
                  </a:lnTo>
                  <a:lnTo>
                    <a:pt x="1007" y="1603"/>
                  </a:lnTo>
                  <a:lnTo>
                    <a:pt x="989" y="1587"/>
                  </a:lnTo>
                  <a:lnTo>
                    <a:pt x="972" y="1570"/>
                  </a:lnTo>
                  <a:lnTo>
                    <a:pt x="957" y="1554"/>
                  </a:lnTo>
                  <a:lnTo>
                    <a:pt x="941" y="1536"/>
                  </a:lnTo>
                  <a:lnTo>
                    <a:pt x="923" y="1518"/>
                  </a:lnTo>
                  <a:lnTo>
                    <a:pt x="901" y="1497"/>
                  </a:lnTo>
                  <a:lnTo>
                    <a:pt x="878" y="1477"/>
                  </a:lnTo>
                  <a:lnTo>
                    <a:pt x="855" y="1457"/>
                  </a:lnTo>
                  <a:lnTo>
                    <a:pt x="833" y="1439"/>
                  </a:lnTo>
                  <a:lnTo>
                    <a:pt x="813" y="1422"/>
                  </a:lnTo>
                  <a:lnTo>
                    <a:pt x="797" y="1410"/>
                  </a:lnTo>
                  <a:lnTo>
                    <a:pt x="783" y="1399"/>
                  </a:lnTo>
                  <a:lnTo>
                    <a:pt x="769" y="1390"/>
                  </a:lnTo>
                  <a:lnTo>
                    <a:pt x="757" y="1382"/>
                  </a:lnTo>
                  <a:lnTo>
                    <a:pt x="745" y="1376"/>
                  </a:lnTo>
                  <a:lnTo>
                    <a:pt x="735" y="1373"/>
                  </a:lnTo>
                  <a:lnTo>
                    <a:pt x="724" y="1371"/>
                  </a:lnTo>
                  <a:lnTo>
                    <a:pt x="715" y="1372"/>
                  </a:lnTo>
                  <a:lnTo>
                    <a:pt x="707" y="1376"/>
                  </a:lnTo>
                  <a:lnTo>
                    <a:pt x="697" y="1389"/>
                  </a:lnTo>
                  <a:lnTo>
                    <a:pt x="692" y="1403"/>
                  </a:lnTo>
                  <a:lnTo>
                    <a:pt x="690" y="1416"/>
                  </a:lnTo>
                  <a:lnTo>
                    <a:pt x="683" y="1426"/>
                  </a:lnTo>
                  <a:lnTo>
                    <a:pt x="678" y="1430"/>
                  </a:lnTo>
                  <a:lnTo>
                    <a:pt x="673" y="1433"/>
                  </a:lnTo>
                  <a:lnTo>
                    <a:pt x="666" y="1435"/>
                  </a:lnTo>
                  <a:lnTo>
                    <a:pt x="660" y="1436"/>
                  </a:lnTo>
                  <a:lnTo>
                    <a:pt x="653" y="1437"/>
                  </a:lnTo>
                  <a:lnTo>
                    <a:pt x="647" y="1439"/>
                  </a:lnTo>
                  <a:lnTo>
                    <a:pt x="643" y="1441"/>
                  </a:lnTo>
                  <a:lnTo>
                    <a:pt x="638" y="1444"/>
                  </a:lnTo>
                  <a:lnTo>
                    <a:pt x="635" y="1460"/>
                  </a:lnTo>
                  <a:lnTo>
                    <a:pt x="635" y="1486"/>
                  </a:lnTo>
                  <a:lnTo>
                    <a:pt x="632" y="1512"/>
                  </a:lnTo>
                  <a:lnTo>
                    <a:pt x="624" y="1531"/>
                  </a:lnTo>
                  <a:lnTo>
                    <a:pt x="609" y="1535"/>
                  </a:lnTo>
                  <a:lnTo>
                    <a:pt x="593" y="1531"/>
                  </a:lnTo>
                  <a:lnTo>
                    <a:pt x="578" y="1518"/>
                  </a:lnTo>
                  <a:lnTo>
                    <a:pt x="563" y="1501"/>
                  </a:lnTo>
                  <a:lnTo>
                    <a:pt x="549" y="1481"/>
                  </a:lnTo>
                  <a:lnTo>
                    <a:pt x="535" y="1462"/>
                  </a:lnTo>
                  <a:lnTo>
                    <a:pt x="522" y="1445"/>
                  </a:lnTo>
                  <a:lnTo>
                    <a:pt x="510" y="1434"/>
                  </a:lnTo>
                  <a:lnTo>
                    <a:pt x="488" y="1422"/>
                  </a:lnTo>
                  <a:lnTo>
                    <a:pt x="470" y="1418"/>
                  </a:lnTo>
                  <a:lnTo>
                    <a:pt x="452" y="1418"/>
                  </a:lnTo>
                  <a:lnTo>
                    <a:pt x="437" y="1420"/>
                  </a:lnTo>
                  <a:lnTo>
                    <a:pt x="421" y="1424"/>
                  </a:lnTo>
                  <a:lnTo>
                    <a:pt x="404" y="1426"/>
                  </a:lnTo>
                  <a:lnTo>
                    <a:pt x="386" y="1425"/>
                  </a:lnTo>
                  <a:lnTo>
                    <a:pt x="363" y="1417"/>
                  </a:lnTo>
                  <a:lnTo>
                    <a:pt x="350" y="1410"/>
                  </a:lnTo>
                  <a:lnTo>
                    <a:pt x="336" y="1402"/>
                  </a:lnTo>
                  <a:lnTo>
                    <a:pt x="322" y="1392"/>
                  </a:lnTo>
                  <a:lnTo>
                    <a:pt x="307" y="1381"/>
                  </a:lnTo>
                  <a:lnTo>
                    <a:pt x="292" y="1368"/>
                  </a:lnTo>
                  <a:lnTo>
                    <a:pt x="276" y="1354"/>
                  </a:lnTo>
                  <a:lnTo>
                    <a:pt x="261" y="1338"/>
                  </a:lnTo>
                  <a:lnTo>
                    <a:pt x="246" y="1322"/>
                  </a:lnTo>
                  <a:lnTo>
                    <a:pt x="231" y="1305"/>
                  </a:lnTo>
                  <a:lnTo>
                    <a:pt x="216" y="1287"/>
                  </a:lnTo>
                  <a:lnTo>
                    <a:pt x="202" y="1268"/>
                  </a:lnTo>
                  <a:lnTo>
                    <a:pt x="190" y="1247"/>
                  </a:lnTo>
                  <a:lnTo>
                    <a:pt x="177" y="1228"/>
                  </a:lnTo>
                  <a:lnTo>
                    <a:pt x="167" y="1206"/>
                  </a:lnTo>
                  <a:lnTo>
                    <a:pt x="156" y="1185"/>
                  </a:lnTo>
                  <a:lnTo>
                    <a:pt x="148" y="1163"/>
                  </a:lnTo>
                  <a:lnTo>
                    <a:pt x="133" y="1116"/>
                  </a:lnTo>
                  <a:lnTo>
                    <a:pt x="118" y="1062"/>
                  </a:lnTo>
                  <a:lnTo>
                    <a:pt x="102" y="1004"/>
                  </a:lnTo>
                  <a:lnTo>
                    <a:pt x="86" y="944"/>
                  </a:lnTo>
                  <a:lnTo>
                    <a:pt x="68" y="886"/>
                  </a:lnTo>
                  <a:lnTo>
                    <a:pt x="47" y="830"/>
                  </a:lnTo>
                  <a:lnTo>
                    <a:pt x="25" y="781"/>
                  </a:lnTo>
                  <a:lnTo>
                    <a:pt x="0" y="7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9" name="Freeform 25">
              <a:extLst>
                <a:ext uri="{FF2B5EF4-FFF2-40B4-BE49-F238E27FC236}">
                  <a16:creationId xmlns:a16="http://schemas.microsoft.com/office/drawing/2014/main" id="{E32EB2D2-ACA0-4013-9DC1-9E9B886FF73D}"/>
                </a:ext>
              </a:extLst>
            </p:cNvPr>
            <p:cNvSpPr>
              <a:spLocks/>
            </p:cNvSpPr>
            <p:nvPr/>
          </p:nvSpPr>
          <p:spPr bwMode="auto">
            <a:xfrm>
              <a:off x="763" y="1468"/>
              <a:ext cx="142" cy="242"/>
            </a:xfrm>
            <a:custGeom>
              <a:avLst/>
              <a:gdLst>
                <a:gd name="T0" fmla="*/ 0 w 283"/>
                <a:gd name="T1" fmla="*/ 485 h 485"/>
                <a:gd name="T2" fmla="*/ 5 w 283"/>
                <a:gd name="T3" fmla="*/ 468 h 485"/>
                <a:gd name="T4" fmla="*/ 11 w 283"/>
                <a:gd name="T5" fmla="*/ 446 h 485"/>
                <a:gd name="T6" fmla="*/ 20 w 283"/>
                <a:gd name="T7" fmla="*/ 421 h 485"/>
                <a:gd name="T8" fmla="*/ 31 w 283"/>
                <a:gd name="T9" fmla="*/ 391 h 485"/>
                <a:gd name="T10" fmla="*/ 45 w 283"/>
                <a:gd name="T11" fmla="*/ 359 h 485"/>
                <a:gd name="T12" fmla="*/ 61 w 283"/>
                <a:gd name="T13" fmla="*/ 324 h 485"/>
                <a:gd name="T14" fmla="*/ 77 w 283"/>
                <a:gd name="T15" fmla="*/ 288 h 485"/>
                <a:gd name="T16" fmla="*/ 97 w 283"/>
                <a:gd name="T17" fmla="*/ 251 h 485"/>
                <a:gd name="T18" fmla="*/ 116 w 283"/>
                <a:gd name="T19" fmla="*/ 214 h 485"/>
                <a:gd name="T20" fmla="*/ 138 w 283"/>
                <a:gd name="T21" fmla="*/ 178 h 485"/>
                <a:gd name="T22" fmla="*/ 160 w 283"/>
                <a:gd name="T23" fmla="*/ 144 h 485"/>
                <a:gd name="T24" fmla="*/ 183 w 283"/>
                <a:gd name="T25" fmla="*/ 111 h 485"/>
                <a:gd name="T26" fmla="*/ 207 w 283"/>
                <a:gd name="T27" fmla="*/ 81 h 485"/>
                <a:gd name="T28" fmla="*/ 232 w 283"/>
                <a:gd name="T29" fmla="*/ 56 h 485"/>
                <a:gd name="T30" fmla="*/ 256 w 283"/>
                <a:gd name="T31" fmla="*/ 35 h 485"/>
                <a:gd name="T32" fmla="*/ 281 w 283"/>
                <a:gd name="T33" fmla="*/ 20 h 485"/>
                <a:gd name="T34" fmla="*/ 283 w 283"/>
                <a:gd name="T35" fmla="*/ 13 h 485"/>
                <a:gd name="T36" fmla="*/ 282 w 283"/>
                <a:gd name="T37" fmla="*/ 8 h 485"/>
                <a:gd name="T38" fmla="*/ 281 w 283"/>
                <a:gd name="T39" fmla="*/ 3 h 485"/>
                <a:gd name="T40" fmla="*/ 276 w 283"/>
                <a:gd name="T41" fmla="*/ 1 h 485"/>
                <a:gd name="T42" fmla="*/ 271 w 283"/>
                <a:gd name="T43" fmla="*/ 0 h 485"/>
                <a:gd name="T44" fmla="*/ 264 w 283"/>
                <a:gd name="T45" fmla="*/ 1 h 485"/>
                <a:gd name="T46" fmla="*/ 255 w 283"/>
                <a:gd name="T47" fmla="*/ 5 h 485"/>
                <a:gd name="T48" fmla="*/ 244 w 283"/>
                <a:gd name="T49" fmla="*/ 12 h 485"/>
                <a:gd name="T50" fmla="*/ 237 w 283"/>
                <a:gd name="T51" fmla="*/ 19 h 485"/>
                <a:gd name="T52" fmla="*/ 227 w 283"/>
                <a:gd name="T53" fmla="*/ 31 h 485"/>
                <a:gd name="T54" fmla="*/ 214 w 283"/>
                <a:gd name="T55" fmla="*/ 48 h 485"/>
                <a:gd name="T56" fmla="*/ 199 w 283"/>
                <a:gd name="T57" fmla="*/ 68 h 485"/>
                <a:gd name="T58" fmla="*/ 182 w 283"/>
                <a:gd name="T59" fmla="*/ 93 h 485"/>
                <a:gd name="T60" fmla="*/ 164 w 283"/>
                <a:gd name="T61" fmla="*/ 119 h 485"/>
                <a:gd name="T62" fmla="*/ 145 w 283"/>
                <a:gd name="T63" fmla="*/ 150 h 485"/>
                <a:gd name="T64" fmla="*/ 126 w 283"/>
                <a:gd name="T65" fmla="*/ 183 h 485"/>
                <a:gd name="T66" fmla="*/ 106 w 283"/>
                <a:gd name="T67" fmla="*/ 218 h 485"/>
                <a:gd name="T68" fmla="*/ 86 w 283"/>
                <a:gd name="T69" fmla="*/ 254 h 485"/>
                <a:gd name="T70" fmla="*/ 68 w 283"/>
                <a:gd name="T71" fmla="*/ 292 h 485"/>
                <a:gd name="T72" fmla="*/ 49 w 283"/>
                <a:gd name="T73" fmla="*/ 331 h 485"/>
                <a:gd name="T74" fmla="*/ 34 w 283"/>
                <a:gd name="T75" fmla="*/ 369 h 485"/>
                <a:gd name="T76" fmla="*/ 21 w 283"/>
                <a:gd name="T77" fmla="*/ 408 h 485"/>
                <a:gd name="T78" fmla="*/ 9 w 283"/>
                <a:gd name="T79" fmla="*/ 446 h 485"/>
                <a:gd name="T80" fmla="*/ 0 w 283"/>
                <a:gd name="T81" fmla="*/ 48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485">
                  <a:moveTo>
                    <a:pt x="0" y="485"/>
                  </a:moveTo>
                  <a:lnTo>
                    <a:pt x="5" y="468"/>
                  </a:lnTo>
                  <a:lnTo>
                    <a:pt x="11" y="446"/>
                  </a:lnTo>
                  <a:lnTo>
                    <a:pt x="20" y="421"/>
                  </a:lnTo>
                  <a:lnTo>
                    <a:pt x="31" y="391"/>
                  </a:lnTo>
                  <a:lnTo>
                    <a:pt x="45" y="359"/>
                  </a:lnTo>
                  <a:lnTo>
                    <a:pt x="61" y="324"/>
                  </a:lnTo>
                  <a:lnTo>
                    <a:pt x="77" y="288"/>
                  </a:lnTo>
                  <a:lnTo>
                    <a:pt x="97" y="251"/>
                  </a:lnTo>
                  <a:lnTo>
                    <a:pt x="116" y="214"/>
                  </a:lnTo>
                  <a:lnTo>
                    <a:pt x="138" y="178"/>
                  </a:lnTo>
                  <a:lnTo>
                    <a:pt x="160" y="144"/>
                  </a:lnTo>
                  <a:lnTo>
                    <a:pt x="183" y="111"/>
                  </a:lnTo>
                  <a:lnTo>
                    <a:pt x="207" y="81"/>
                  </a:lnTo>
                  <a:lnTo>
                    <a:pt x="232" y="56"/>
                  </a:lnTo>
                  <a:lnTo>
                    <a:pt x="256" y="35"/>
                  </a:lnTo>
                  <a:lnTo>
                    <a:pt x="281" y="20"/>
                  </a:lnTo>
                  <a:lnTo>
                    <a:pt x="283" y="13"/>
                  </a:lnTo>
                  <a:lnTo>
                    <a:pt x="282" y="8"/>
                  </a:lnTo>
                  <a:lnTo>
                    <a:pt x="281" y="3"/>
                  </a:lnTo>
                  <a:lnTo>
                    <a:pt x="276" y="1"/>
                  </a:lnTo>
                  <a:lnTo>
                    <a:pt x="271" y="0"/>
                  </a:lnTo>
                  <a:lnTo>
                    <a:pt x="264" y="1"/>
                  </a:lnTo>
                  <a:lnTo>
                    <a:pt x="255" y="5"/>
                  </a:lnTo>
                  <a:lnTo>
                    <a:pt x="244" y="12"/>
                  </a:lnTo>
                  <a:lnTo>
                    <a:pt x="237" y="19"/>
                  </a:lnTo>
                  <a:lnTo>
                    <a:pt x="227" y="31"/>
                  </a:lnTo>
                  <a:lnTo>
                    <a:pt x="214" y="48"/>
                  </a:lnTo>
                  <a:lnTo>
                    <a:pt x="199" y="68"/>
                  </a:lnTo>
                  <a:lnTo>
                    <a:pt x="182" y="93"/>
                  </a:lnTo>
                  <a:lnTo>
                    <a:pt x="164" y="119"/>
                  </a:lnTo>
                  <a:lnTo>
                    <a:pt x="145" y="150"/>
                  </a:lnTo>
                  <a:lnTo>
                    <a:pt x="126" y="183"/>
                  </a:lnTo>
                  <a:lnTo>
                    <a:pt x="106" y="218"/>
                  </a:lnTo>
                  <a:lnTo>
                    <a:pt x="86" y="254"/>
                  </a:lnTo>
                  <a:lnTo>
                    <a:pt x="68" y="292"/>
                  </a:lnTo>
                  <a:lnTo>
                    <a:pt x="49" y="331"/>
                  </a:lnTo>
                  <a:lnTo>
                    <a:pt x="34" y="369"/>
                  </a:lnTo>
                  <a:lnTo>
                    <a:pt x="21" y="408"/>
                  </a:lnTo>
                  <a:lnTo>
                    <a:pt x="9" y="446"/>
                  </a:lnTo>
                  <a:lnTo>
                    <a:pt x="0" y="4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0" name="Freeform 26">
              <a:extLst>
                <a:ext uri="{FF2B5EF4-FFF2-40B4-BE49-F238E27FC236}">
                  <a16:creationId xmlns:a16="http://schemas.microsoft.com/office/drawing/2014/main" id="{49966180-9882-4D32-B7B3-37B040D5B363}"/>
                </a:ext>
              </a:extLst>
            </p:cNvPr>
            <p:cNvSpPr>
              <a:spLocks/>
            </p:cNvSpPr>
            <p:nvPr/>
          </p:nvSpPr>
          <p:spPr bwMode="auto">
            <a:xfrm>
              <a:off x="739" y="1463"/>
              <a:ext cx="106" cy="258"/>
            </a:xfrm>
            <a:custGeom>
              <a:avLst/>
              <a:gdLst>
                <a:gd name="T0" fmla="*/ 0 w 211"/>
                <a:gd name="T1" fmla="*/ 517 h 517"/>
                <a:gd name="T2" fmla="*/ 1 w 211"/>
                <a:gd name="T3" fmla="*/ 501 h 517"/>
                <a:gd name="T4" fmla="*/ 4 w 211"/>
                <a:gd name="T5" fmla="*/ 478 h 517"/>
                <a:gd name="T6" fmla="*/ 10 w 211"/>
                <a:gd name="T7" fmla="*/ 452 h 517"/>
                <a:gd name="T8" fmla="*/ 17 w 211"/>
                <a:gd name="T9" fmla="*/ 421 h 517"/>
                <a:gd name="T10" fmla="*/ 25 w 211"/>
                <a:gd name="T11" fmla="*/ 387 h 517"/>
                <a:gd name="T12" fmla="*/ 35 w 211"/>
                <a:gd name="T13" fmla="*/ 350 h 517"/>
                <a:gd name="T14" fmla="*/ 47 w 211"/>
                <a:gd name="T15" fmla="*/ 312 h 517"/>
                <a:gd name="T16" fmla="*/ 60 w 211"/>
                <a:gd name="T17" fmla="*/ 273 h 517"/>
                <a:gd name="T18" fmla="*/ 75 w 211"/>
                <a:gd name="T19" fmla="*/ 234 h 517"/>
                <a:gd name="T20" fmla="*/ 91 w 211"/>
                <a:gd name="T21" fmla="*/ 195 h 517"/>
                <a:gd name="T22" fmla="*/ 107 w 211"/>
                <a:gd name="T23" fmla="*/ 158 h 517"/>
                <a:gd name="T24" fmla="*/ 125 w 211"/>
                <a:gd name="T25" fmla="*/ 122 h 517"/>
                <a:gd name="T26" fmla="*/ 145 w 211"/>
                <a:gd name="T27" fmla="*/ 91 h 517"/>
                <a:gd name="T28" fmla="*/ 166 w 211"/>
                <a:gd name="T29" fmla="*/ 62 h 517"/>
                <a:gd name="T30" fmla="*/ 188 w 211"/>
                <a:gd name="T31" fmla="*/ 38 h 517"/>
                <a:gd name="T32" fmla="*/ 209 w 211"/>
                <a:gd name="T33" fmla="*/ 20 h 517"/>
                <a:gd name="T34" fmla="*/ 211 w 211"/>
                <a:gd name="T35" fmla="*/ 13 h 517"/>
                <a:gd name="T36" fmla="*/ 209 w 211"/>
                <a:gd name="T37" fmla="*/ 7 h 517"/>
                <a:gd name="T38" fmla="*/ 206 w 211"/>
                <a:gd name="T39" fmla="*/ 4 h 517"/>
                <a:gd name="T40" fmla="*/ 201 w 211"/>
                <a:gd name="T41" fmla="*/ 0 h 517"/>
                <a:gd name="T42" fmla="*/ 196 w 211"/>
                <a:gd name="T43" fmla="*/ 0 h 517"/>
                <a:gd name="T44" fmla="*/ 189 w 211"/>
                <a:gd name="T45" fmla="*/ 3 h 517"/>
                <a:gd name="T46" fmla="*/ 181 w 211"/>
                <a:gd name="T47" fmla="*/ 8 h 517"/>
                <a:gd name="T48" fmla="*/ 171 w 211"/>
                <a:gd name="T49" fmla="*/ 16 h 517"/>
                <a:gd name="T50" fmla="*/ 158 w 211"/>
                <a:gd name="T51" fmla="*/ 37 h 517"/>
                <a:gd name="T52" fmla="*/ 134 w 211"/>
                <a:gd name="T53" fmla="*/ 79 h 517"/>
                <a:gd name="T54" fmla="*/ 108 w 211"/>
                <a:gd name="T55" fmla="*/ 134 h 517"/>
                <a:gd name="T56" fmla="*/ 79 w 211"/>
                <a:gd name="T57" fmla="*/ 202 h 517"/>
                <a:gd name="T58" fmla="*/ 50 w 211"/>
                <a:gd name="T59" fmla="*/ 278 h 517"/>
                <a:gd name="T60" fmla="*/ 26 w 211"/>
                <a:gd name="T61" fmla="*/ 358 h 517"/>
                <a:gd name="T62" fmla="*/ 9 w 211"/>
                <a:gd name="T63" fmla="*/ 439 h 517"/>
                <a:gd name="T64" fmla="*/ 0 w 211"/>
                <a:gd name="T65"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517">
                  <a:moveTo>
                    <a:pt x="0" y="517"/>
                  </a:moveTo>
                  <a:lnTo>
                    <a:pt x="1" y="501"/>
                  </a:lnTo>
                  <a:lnTo>
                    <a:pt x="4" y="478"/>
                  </a:lnTo>
                  <a:lnTo>
                    <a:pt x="10" y="452"/>
                  </a:lnTo>
                  <a:lnTo>
                    <a:pt x="17" y="421"/>
                  </a:lnTo>
                  <a:lnTo>
                    <a:pt x="25" y="387"/>
                  </a:lnTo>
                  <a:lnTo>
                    <a:pt x="35" y="350"/>
                  </a:lnTo>
                  <a:lnTo>
                    <a:pt x="47" y="312"/>
                  </a:lnTo>
                  <a:lnTo>
                    <a:pt x="60" y="273"/>
                  </a:lnTo>
                  <a:lnTo>
                    <a:pt x="75" y="234"/>
                  </a:lnTo>
                  <a:lnTo>
                    <a:pt x="91" y="195"/>
                  </a:lnTo>
                  <a:lnTo>
                    <a:pt x="107" y="158"/>
                  </a:lnTo>
                  <a:lnTo>
                    <a:pt x="125" y="122"/>
                  </a:lnTo>
                  <a:lnTo>
                    <a:pt x="145" y="91"/>
                  </a:lnTo>
                  <a:lnTo>
                    <a:pt x="166" y="62"/>
                  </a:lnTo>
                  <a:lnTo>
                    <a:pt x="188" y="38"/>
                  </a:lnTo>
                  <a:lnTo>
                    <a:pt x="209" y="20"/>
                  </a:lnTo>
                  <a:lnTo>
                    <a:pt x="211" y="13"/>
                  </a:lnTo>
                  <a:lnTo>
                    <a:pt x="209" y="7"/>
                  </a:lnTo>
                  <a:lnTo>
                    <a:pt x="206" y="4"/>
                  </a:lnTo>
                  <a:lnTo>
                    <a:pt x="201" y="0"/>
                  </a:lnTo>
                  <a:lnTo>
                    <a:pt x="196" y="0"/>
                  </a:lnTo>
                  <a:lnTo>
                    <a:pt x="189" y="3"/>
                  </a:lnTo>
                  <a:lnTo>
                    <a:pt x="181" y="8"/>
                  </a:lnTo>
                  <a:lnTo>
                    <a:pt x="171" y="16"/>
                  </a:lnTo>
                  <a:lnTo>
                    <a:pt x="158" y="37"/>
                  </a:lnTo>
                  <a:lnTo>
                    <a:pt x="134" y="79"/>
                  </a:lnTo>
                  <a:lnTo>
                    <a:pt x="108" y="134"/>
                  </a:lnTo>
                  <a:lnTo>
                    <a:pt x="79" y="202"/>
                  </a:lnTo>
                  <a:lnTo>
                    <a:pt x="50" y="278"/>
                  </a:lnTo>
                  <a:lnTo>
                    <a:pt x="26" y="358"/>
                  </a:lnTo>
                  <a:lnTo>
                    <a:pt x="9" y="439"/>
                  </a:lnTo>
                  <a:lnTo>
                    <a:pt x="0"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1" name="Freeform 27">
              <a:extLst>
                <a:ext uri="{FF2B5EF4-FFF2-40B4-BE49-F238E27FC236}">
                  <a16:creationId xmlns:a16="http://schemas.microsoft.com/office/drawing/2014/main" id="{534FFC8A-11BF-4B23-B67F-6750F13300E3}"/>
                </a:ext>
              </a:extLst>
            </p:cNvPr>
            <p:cNvSpPr>
              <a:spLocks/>
            </p:cNvSpPr>
            <p:nvPr/>
          </p:nvSpPr>
          <p:spPr bwMode="auto">
            <a:xfrm>
              <a:off x="320" y="1734"/>
              <a:ext cx="177" cy="82"/>
            </a:xfrm>
            <a:custGeom>
              <a:avLst/>
              <a:gdLst>
                <a:gd name="T0" fmla="*/ 23 w 353"/>
                <a:gd name="T1" fmla="*/ 154 h 162"/>
                <a:gd name="T2" fmla="*/ 31 w 353"/>
                <a:gd name="T3" fmla="*/ 159 h 162"/>
                <a:gd name="T4" fmla="*/ 44 w 353"/>
                <a:gd name="T5" fmla="*/ 161 h 162"/>
                <a:gd name="T6" fmla="*/ 58 w 353"/>
                <a:gd name="T7" fmla="*/ 162 h 162"/>
                <a:gd name="T8" fmla="*/ 75 w 353"/>
                <a:gd name="T9" fmla="*/ 162 h 162"/>
                <a:gd name="T10" fmla="*/ 91 w 353"/>
                <a:gd name="T11" fmla="*/ 160 h 162"/>
                <a:gd name="T12" fmla="*/ 108 w 353"/>
                <a:gd name="T13" fmla="*/ 157 h 162"/>
                <a:gd name="T14" fmla="*/ 124 w 353"/>
                <a:gd name="T15" fmla="*/ 152 h 162"/>
                <a:gd name="T16" fmla="*/ 139 w 353"/>
                <a:gd name="T17" fmla="*/ 145 h 162"/>
                <a:gd name="T18" fmla="*/ 147 w 353"/>
                <a:gd name="T19" fmla="*/ 142 h 162"/>
                <a:gd name="T20" fmla="*/ 157 w 353"/>
                <a:gd name="T21" fmla="*/ 136 h 162"/>
                <a:gd name="T22" fmla="*/ 169 w 353"/>
                <a:gd name="T23" fmla="*/ 130 h 162"/>
                <a:gd name="T24" fmla="*/ 182 w 353"/>
                <a:gd name="T25" fmla="*/ 124 h 162"/>
                <a:gd name="T26" fmla="*/ 197 w 353"/>
                <a:gd name="T27" fmla="*/ 117 h 162"/>
                <a:gd name="T28" fmla="*/ 212 w 353"/>
                <a:gd name="T29" fmla="*/ 110 h 162"/>
                <a:gd name="T30" fmla="*/ 228 w 353"/>
                <a:gd name="T31" fmla="*/ 104 h 162"/>
                <a:gd name="T32" fmla="*/ 244 w 353"/>
                <a:gd name="T33" fmla="*/ 97 h 162"/>
                <a:gd name="T34" fmla="*/ 260 w 353"/>
                <a:gd name="T35" fmla="*/ 89 h 162"/>
                <a:gd name="T36" fmla="*/ 277 w 353"/>
                <a:gd name="T37" fmla="*/ 83 h 162"/>
                <a:gd name="T38" fmla="*/ 290 w 353"/>
                <a:gd name="T39" fmla="*/ 76 h 162"/>
                <a:gd name="T40" fmla="*/ 304 w 353"/>
                <a:gd name="T41" fmla="*/ 70 h 162"/>
                <a:gd name="T42" fmla="*/ 316 w 353"/>
                <a:gd name="T43" fmla="*/ 64 h 162"/>
                <a:gd name="T44" fmla="*/ 326 w 353"/>
                <a:gd name="T45" fmla="*/ 61 h 162"/>
                <a:gd name="T46" fmla="*/ 334 w 353"/>
                <a:gd name="T47" fmla="*/ 57 h 162"/>
                <a:gd name="T48" fmla="*/ 339 w 353"/>
                <a:gd name="T49" fmla="*/ 55 h 162"/>
                <a:gd name="T50" fmla="*/ 351 w 353"/>
                <a:gd name="T51" fmla="*/ 45 h 162"/>
                <a:gd name="T52" fmla="*/ 353 w 353"/>
                <a:gd name="T53" fmla="*/ 30 h 162"/>
                <a:gd name="T54" fmla="*/ 344 w 353"/>
                <a:gd name="T55" fmla="*/ 15 h 162"/>
                <a:gd name="T56" fmla="*/ 333 w 353"/>
                <a:gd name="T57" fmla="*/ 1 h 162"/>
                <a:gd name="T58" fmla="*/ 327 w 353"/>
                <a:gd name="T59" fmla="*/ 0 h 162"/>
                <a:gd name="T60" fmla="*/ 320 w 353"/>
                <a:gd name="T61" fmla="*/ 0 h 162"/>
                <a:gd name="T62" fmla="*/ 310 w 353"/>
                <a:gd name="T63" fmla="*/ 1 h 162"/>
                <a:gd name="T64" fmla="*/ 300 w 353"/>
                <a:gd name="T65" fmla="*/ 3 h 162"/>
                <a:gd name="T66" fmla="*/ 288 w 353"/>
                <a:gd name="T67" fmla="*/ 7 h 162"/>
                <a:gd name="T68" fmla="*/ 275 w 353"/>
                <a:gd name="T69" fmla="*/ 11 h 162"/>
                <a:gd name="T70" fmla="*/ 262 w 353"/>
                <a:gd name="T71" fmla="*/ 17 h 162"/>
                <a:gd name="T72" fmla="*/ 249 w 353"/>
                <a:gd name="T73" fmla="*/ 22 h 162"/>
                <a:gd name="T74" fmla="*/ 243 w 353"/>
                <a:gd name="T75" fmla="*/ 23 h 162"/>
                <a:gd name="T76" fmla="*/ 234 w 353"/>
                <a:gd name="T77" fmla="*/ 26 h 162"/>
                <a:gd name="T78" fmla="*/ 221 w 353"/>
                <a:gd name="T79" fmla="*/ 31 h 162"/>
                <a:gd name="T80" fmla="*/ 206 w 353"/>
                <a:gd name="T81" fmla="*/ 36 h 162"/>
                <a:gd name="T82" fmla="*/ 189 w 353"/>
                <a:gd name="T83" fmla="*/ 41 h 162"/>
                <a:gd name="T84" fmla="*/ 171 w 353"/>
                <a:gd name="T85" fmla="*/ 48 h 162"/>
                <a:gd name="T86" fmla="*/ 151 w 353"/>
                <a:gd name="T87" fmla="*/ 55 h 162"/>
                <a:gd name="T88" fmla="*/ 130 w 353"/>
                <a:gd name="T89" fmla="*/ 62 h 162"/>
                <a:gd name="T90" fmla="*/ 111 w 353"/>
                <a:gd name="T91" fmla="*/ 69 h 162"/>
                <a:gd name="T92" fmla="*/ 90 w 353"/>
                <a:gd name="T93" fmla="*/ 76 h 162"/>
                <a:gd name="T94" fmla="*/ 71 w 353"/>
                <a:gd name="T95" fmla="*/ 83 h 162"/>
                <a:gd name="T96" fmla="*/ 55 w 353"/>
                <a:gd name="T97" fmla="*/ 89 h 162"/>
                <a:gd name="T98" fmla="*/ 40 w 353"/>
                <a:gd name="T99" fmla="*/ 93 h 162"/>
                <a:gd name="T100" fmla="*/ 28 w 353"/>
                <a:gd name="T101" fmla="*/ 98 h 162"/>
                <a:gd name="T102" fmla="*/ 18 w 353"/>
                <a:gd name="T103" fmla="*/ 101 h 162"/>
                <a:gd name="T104" fmla="*/ 14 w 353"/>
                <a:gd name="T105" fmla="*/ 102 h 162"/>
                <a:gd name="T106" fmla="*/ 3 w 353"/>
                <a:gd name="T107" fmla="*/ 109 h 162"/>
                <a:gd name="T108" fmla="*/ 0 w 353"/>
                <a:gd name="T109" fmla="*/ 120 h 162"/>
                <a:gd name="T110" fmla="*/ 7 w 353"/>
                <a:gd name="T111" fmla="*/ 135 h 162"/>
                <a:gd name="T112" fmla="*/ 23 w 353"/>
                <a:gd name="T113"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3" h="162">
                  <a:moveTo>
                    <a:pt x="23" y="154"/>
                  </a:moveTo>
                  <a:lnTo>
                    <a:pt x="31" y="159"/>
                  </a:lnTo>
                  <a:lnTo>
                    <a:pt x="44" y="161"/>
                  </a:lnTo>
                  <a:lnTo>
                    <a:pt x="58" y="162"/>
                  </a:lnTo>
                  <a:lnTo>
                    <a:pt x="75" y="162"/>
                  </a:lnTo>
                  <a:lnTo>
                    <a:pt x="91" y="160"/>
                  </a:lnTo>
                  <a:lnTo>
                    <a:pt x="108" y="157"/>
                  </a:lnTo>
                  <a:lnTo>
                    <a:pt x="124" y="152"/>
                  </a:lnTo>
                  <a:lnTo>
                    <a:pt x="139" y="145"/>
                  </a:lnTo>
                  <a:lnTo>
                    <a:pt x="147" y="142"/>
                  </a:lnTo>
                  <a:lnTo>
                    <a:pt x="157" y="136"/>
                  </a:lnTo>
                  <a:lnTo>
                    <a:pt x="169" y="130"/>
                  </a:lnTo>
                  <a:lnTo>
                    <a:pt x="182" y="124"/>
                  </a:lnTo>
                  <a:lnTo>
                    <a:pt x="197" y="117"/>
                  </a:lnTo>
                  <a:lnTo>
                    <a:pt x="212" y="110"/>
                  </a:lnTo>
                  <a:lnTo>
                    <a:pt x="228" y="104"/>
                  </a:lnTo>
                  <a:lnTo>
                    <a:pt x="244" y="97"/>
                  </a:lnTo>
                  <a:lnTo>
                    <a:pt x="260" y="89"/>
                  </a:lnTo>
                  <a:lnTo>
                    <a:pt x="277" y="83"/>
                  </a:lnTo>
                  <a:lnTo>
                    <a:pt x="290" y="76"/>
                  </a:lnTo>
                  <a:lnTo>
                    <a:pt x="304" y="70"/>
                  </a:lnTo>
                  <a:lnTo>
                    <a:pt x="316" y="64"/>
                  </a:lnTo>
                  <a:lnTo>
                    <a:pt x="326" y="61"/>
                  </a:lnTo>
                  <a:lnTo>
                    <a:pt x="334" y="57"/>
                  </a:lnTo>
                  <a:lnTo>
                    <a:pt x="339" y="55"/>
                  </a:lnTo>
                  <a:lnTo>
                    <a:pt x="351" y="45"/>
                  </a:lnTo>
                  <a:lnTo>
                    <a:pt x="353" y="30"/>
                  </a:lnTo>
                  <a:lnTo>
                    <a:pt x="344" y="15"/>
                  </a:lnTo>
                  <a:lnTo>
                    <a:pt x="333" y="1"/>
                  </a:lnTo>
                  <a:lnTo>
                    <a:pt x="327" y="0"/>
                  </a:lnTo>
                  <a:lnTo>
                    <a:pt x="320" y="0"/>
                  </a:lnTo>
                  <a:lnTo>
                    <a:pt x="310" y="1"/>
                  </a:lnTo>
                  <a:lnTo>
                    <a:pt x="300" y="3"/>
                  </a:lnTo>
                  <a:lnTo>
                    <a:pt x="288" y="7"/>
                  </a:lnTo>
                  <a:lnTo>
                    <a:pt x="275" y="11"/>
                  </a:lnTo>
                  <a:lnTo>
                    <a:pt x="262" y="17"/>
                  </a:lnTo>
                  <a:lnTo>
                    <a:pt x="249" y="22"/>
                  </a:lnTo>
                  <a:lnTo>
                    <a:pt x="243" y="23"/>
                  </a:lnTo>
                  <a:lnTo>
                    <a:pt x="234" y="26"/>
                  </a:lnTo>
                  <a:lnTo>
                    <a:pt x="221" y="31"/>
                  </a:lnTo>
                  <a:lnTo>
                    <a:pt x="206" y="36"/>
                  </a:lnTo>
                  <a:lnTo>
                    <a:pt x="189" y="41"/>
                  </a:lnTo>
                  <a:lnTo>
                    <a:pt x="171" y="48"/>
                  </a:lnTo>
                  <a:lnTo>
                    <a:pt x="151" y="55"/>
                  </a:lnTo>
                  <a:lnTo>
                    <a:pt x="130" y="62"/>
                  </a:lnTo>
                  <a:lnTo>
                    <a:pt x="111" y="69"/>
                  </a:lnTo>
                  <a:lnTo>
                    <a:pt x="90" y="76"/>
                  </a:lnTo>
                  <a:lnTo>
                    <a:pt x="71" y="83"/>
                  </a:lnTo>
                  <a:lnTo>
                    <a:pt x="55" y="89"/>
                  </a:lnTo>
                  <a:lnTo>
                    <a:pt x="40" y="93"/>
                  </a:lnTo>
                  <a:lnTo>
                    <a:pt x="28" y="98"/>
                  </a:lnTo>
                  <a:lnTo>
                    <a:pt x="18" y="101"/>
                  </a:lnTo>
                  <a:lnTo>
                    <a:pt x="14" y="102"/>
                  </a:lnTo>
                  <a:lnTo>
                    <a:pt x="3" y="109"/>
                  </a:lnTo>
                  <a:lnTo>
                    <a:pt x="0" y="120"/>
                  </a:lnTo>
                  <a:lnTo>
                    <a:pt x="7" y="135"/>
                  </a:lnTo>
                  <a:lnTo>
                    <a:pt x="23" y="154"/>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2" name="Freeform 28">
              <a:extLst>
                <a:ext uri="{FF2B5EF4-FFF2-40B4-BE49-F238E27FC236}">
                  <a16:creationId xmlns:a16="http://schemas.microsoft.com/office/drawing/2014/main" id="{0AA7D767-0A05-4D78-B113-FC9D8CE2A2A9}"/>
                </a:ext>
              </a:extLst>
            </p:cNvPr>
            <p:cNvSpPr>
              <a:spLocks/>
            </p:cNvSpPr>
            <p:nvPr/>
          </p:nvSpPr>
          <p:spPr bwMode="auto">
            <a:xfrm>
              <a:off x="548" y="1874"/>
              <a:ext cx="54" cy="62"/>
            </a:xfrm>
            <a:custGeom>
              <a:avLst/>
              <a:gdLst>
                <a:gd name="T0" fmla="*/ 65 w 107"/>
                <a:gd name="T1" fmla="*/ 0 h 123"/>
                <a:gd name="T2" fmla="*/ 61 w 107"/>
                <a:gd name="T3" fmla="*/ 7 h 123"/>
                <a:gd name="T4" fmla="*/ 55 w 107"/>
                <a:gd name="T5" fmla="*/ 20 h 123"/>
                <a:gd name="T6" fmla="*/ 46 w 107"/>
                <a:gd name="T7" fmla="*/ 37 h 123"/>
                <a:gd name="T8" fmla="*/ 37 w 107"/>
                <a:gd name="T9" fmla="*/ 55 h 123"/>
                <a:gd name="T10" fmla="*/ 27 w 107"/>
                <a:gd name="T11" fmla="*/ 73 h 123"/>
                <a:gd name="T12" fmla="*/ 16 w 107"/>
                <a:gd name="T13" fmla="*/ 91 h 123"/>
                <a:gd name="T14" fmla="*/ 7 w 107"/>
                <a:gd name="T15" fmla="*/ 103 h 123"/>
                <a:gd name="T16" fmla="*/ 0 w 107"/>
                <a:gd name="T17" fmla="*/ 110 h 123"/>
                <a:gd name="T18" fmla="*/ 10 w 107"/>
                <a:gd name="T19" fmla="*/ 111 h 123"/>
                <a:gd name="T20" fmla="*/ 25 w 107"/>
                <a:gd name="T21" fmla="*/ 114 h 123"/>
                <a:gd name="T22" fmla="*/ 42 w 107"/>
                <a:gd name="T23" fmla="*/ 117 h 123"/>
                <a:gd name="T24" fmla="*/ 59 w 107"/>
                <a:gd name="T25" fmla="*/ 121 h 123"/>
                <a:gd name="T26" fmla="*/ 75 w 107"/>
                <a:gd name="T27" fmla="*/ 122 h 123"/>
                <a:gd name="T28" fmla="*/ 89 w 107"/>
                <a:gd name="T29" fmla="*/ 123 h 123"/>
                <a:gd name="T30" fmla="*/ 100 w 107"/>
                <a:gd name="T31" fmla="*/ 121 h 123"/>
                <a:gd name="T32" fmla="*/ 106 w 107"/>
                <a:gd name="T33" fmla="*/ 115 h 123"/>
                <a:gd name="T34" fmla="*/ 107 w 107"/>
                <a:gd name="T35" fmla="*/ 106 h 123"/>
                <a:gd name="T36" fmla="*/ 104 w 107"/>
                <a:gd name="T37" fmla="*/ 91 h 123"/>
                <a:gd name="T38" fmla="*/ 98 w 107"/>
                <a:gd name="T39" fmla="*/ 73 h 123"/>
                <a:gd name="T40" fmla="*/ 91 w 107"/>
                <a:gd name="T41" fmla="*/ 55 h 123"/>
                <a:gd name="T42" fmla="*/ 83 w 107"/>
                <a:gd name="T43" fmla="*/ 37 h 123"/>
                <a:gd name="T44" fmla="*/ 75 w 107"/>
                <a:gd name="T45" fmla="*/ 20 h 123"/>
                <a:gd name="T46" fmla="*/ 68 w 107"/>
                <a:gd name="T47" fmla="*/ 8 h 123"/>
                <a:gd name="T48" fmla="*/ 65 w 107"/>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3">
                  <a:moveTo>
                    <a:pt x="65" y="0"/>
                  </a:moveTo>
                  <a:lnTo>
                    <a:pt x="61" y="7"/>
                  </a:lnTo>
                  <a:lnTo>
                    <a:pt x="55" y="20"/>
                  </a:lnTo>
                  <a:lnTo>
                    <a:pt x="46" y="37"/>
                  </a:lnTo>
                  <a:lnTo>
                    <a:pt x="37" y="55"/>
                  </a:lnTo>
                  <a:lnTo>
                    <a:pt x="27" y="73"/>
                  </a:lnTo>
                  <a:lnTo>
                    <a:pt x="16" y="91"/>
                  </a:lnTo>
                  <a:lnTo>
                    <a:pt x="7" y="103"/>
                  </a:lnTo>
                  <a:lnTo>
                    <a:pt x="0" y="110"/>
                  </a:lnTo>
                  <a:lnTo>
                    <a:pt x="10" y="111"/>
                  </a:lnTo>
                  <a:lnTo>
                    <a:pt x="25" y="114"/>
                  </a:lnTo>
                  <a:lnTo>
                    <a:pt x="42" y="117"/>
                  </a:lnTo>
                  <a:lnTo>
                    <a:pt x="59" y="121"/>
                  </a:lnTo>
                  <a:lnTo>
                    <a:pt x="75" y="122"/>
                  </a:lnTo>
                  <a:lnTo>
                    <a:pt x="89" y="123"/>
                  </a:lnTo>
                  <a:lnTo>
                    <a:pt x="100" y="121"/>
                  </a:lnTo>
                  <a:lnTo>
                    <a:pt x="106" y="115"/>
                  </a:lnTo>
                  <a:lnTo>
                    <a:pt x="107" y="106"/>
                  </a:lnTo>
                  <a:lnTo>
                    <a:pt x="104" y="91"/>
                  </a:lnTo>
                  <a:lnTo>
                    <a:pt x="98" y="73"/>
                  </a:lnTo>
                  <a:lnTo>
                    <a:pt x="91" y="55"/>
                  </a:lnTo>
                  <a:lnTo>
                    <a:pt x="83" y="37"/>
                  </a:lnTo>
                  <a:lnTo>
                    <a:pt x="75" y="20"/>
                  </a:lnTo>
                  <a:lnTo>
                    <a:pt x="68" y="8"/>
                  </a:lnTo>
                  <a:lnTo>
                    <a:pt x="65"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3" name="Freeform 29">
              <a:extLst>
                <a:ext uri="{FF2B5EF4-FFF2-40B4-BE49-F238E27FC236}">
                  <a16:creationId xmlns:a16="http://schemas.microsoft.com/office/drawing/2014/main" id="{9562E7AB-CC66-4008-B425-E4856E322B7D}"/>
                </a:ext>
              </a:extLst>
            </p:cNvPr>
            <p:cNvSpPr>
              <a:spLocks/>
            </p:cNvSpPr>
            <p:nvPr/>
          </p:nvSpPr>
          <p:spPr bwMode="auto">
            <a:xfrm>
              <a:off x="524" y="1728"/>
              <a:ext cx="162" cy="49"/>
            </a:xfrm>
            <a:custGeom>
              <a:avLst/>
              <a:gdLst>
                <a:gd name="T0" fmla="*/ 0 w 323"/>
                <a:gd name="T1" fmla="*/ 0 h 99"/>
                <a:gd name="T2" fmla="*/ 8 w 323"/>
                <a:gd name="T3" fmla="*/ 7 h 99"/>
                <a:gd name="T4" fmla="*/ 18 w 323"/>
                <a:gd name="T5" fmla="*/ 18 h 99"/>
                <a:gd name="T6" fmla="*/ 31 w 323"/>
                <a:gd name="T7" fmla="*/ 32 h 99"/>
                <a:gd name="T8" fmla="*/ 45 w 323"/>
                <a:gd name="T9" fmla="*/ 47 h 99"/>
                <a:gd name="T10" fmla="*/ 56 w 323"/>
                <a:gd name="T11" fmla="*/ 63 h 99"/>
                <a:gd name="T12" fmla="*/ 68 w 323"/>
                <a:gd name="T13" fmla="*/ 77 h 99"/>
                <a:gd name="T14" fmla="*/ 75 w 323"/>
                <a:gd name="T15" fmla="*/ 90 h 99"/>
                <a:gd name="T16" fmla="*/ 77 w 323"/>
                <a:gd name="T17" fmla="*/ 99 h 99"/>
                <a:gd name="T18" fmla="*/ 92 w 323"/>
                <a:gd name="T19" fmla="*/ 99 h 99"/>
                <a:gd name="T20" fmla="*/ 108 w 323"/>
                <a:gd name="T21" fmla="*/ 99 h 99"/>
                <a:gd name="T22" fmla="*/ 124 w 323"/>
                <a:gd name="T23" fmla="*/ 98 h 99"/>
                <a:gd name="T24" fmla="*/ 140 w 323"/>
                <a:gd name="T25" fmla="*/ 98 h 99"/>
                <a:gd name="T26" fmla="*/ 155 w 323"/>
                <a:gd name="T27" fmla="*/ 98 h 99"/>
                <a:gd name="T28" fmla="*/ 169 w 323"/>
                <a:gd name="T29" fmla="*/ 98 h 99"/>
                <a:gd name="T30" fmla="*/ 182 w 323"/>
                <a:gd name="T31" fmla="*/ 98 h 99"/>
                <a:gd name="T32" fmla="*/ 192 w 323"/>
                <a:gd name="T33" fmla="*/ 98 h 99"/>
                <a:gd name="T34" fmla="*/ 206 w 323"/>
                <a:gd name="T35" fmla="*/ 96 h 99"/>
                <a:gd name="T36" fmla="*/ 225 w 323"/>
                <a:gd name="T37" fmla="*/ 92 h 99"/>
                <a:gd name="T38" fmla="*/ 246 w 323"/>
                <a:gd name="T39" fmla="*/ 88 h 99"/>
                <a:gd name="T40" fmla="*/ 268 w 323"/>
                <a:gd name="T41" fmla="*/ 82 h 99"/>
                <a:gd name="T42" fmla="*/ 289 w 323"/>
                <a:gd name="T43" fmla="*/ 76 h 99"/>
                <a:gd name="T44" fmla="*/ 306 w 323"/>
                <a:gd name="T45" fmla="*/ 70 h 99"/>
                <a:gd name="T46" fmla="*/ 318 w 323"/>
                <a:gd name="T47" fmla="*/ 65 h 99"/>
                <a:gd name="T48" fmla="*/ 323 w 323"/>
                <a:gd name="T49" fmla="*/ 60 h 99"/>
                <a:gd name="T50" fmla="*/ 321 w 323"/>
                <a:gd name="T51" fmla="*/ 56 h 99"/>
                <a:gd name="T52" fmla="*/ 318 w 323"/>
                <a:gd name="T53" fmla="*/ 53 h 99"/>
                <a:gd name="T54" fmla="*/ 312 w 323"/>
                <a:gd name="T55" fmla="*/ 50 h 99"/>
                <a:gd name="T56" fmla="*/ 303 w 323"/>
                <a:gd name="T57" fmla="*/ 45 h 99"/>
                <a:gd name="T58" fmla="*/ 293 w 323"/>
                <a:gd name="T59" fmla="*/ 39 h 99"/>
                <a:gd name="T60" fmla="*/ 280 w 323"/>
                <a:gd name="T61" fmla="*/ 35 h 99"/>
                <a:gd name="T62" fmla="*/ 264 w 323"/>
                <a:gd name="T63" fmla="*/ 30 h 99"/>
                <a:gd name="T64" fmla="*/ 245 w 323"/>
                <a:gd name="T65" fmla="*/ 24 h 99"/>
                <a:gd name="T66" fmla="*/ 225 w 323"/>
                <a:gd name="T67" fmla="*/ 20 h 99"/>
                <a:gd name="T68" fmla="*/ 200 w 323"/>
                <a:gd name="T69" fmla="*/ 15 h 99"/>
                <a:gd name="T70" fmla="*/ 175 w 323"/>
                <a:gd name="T71" fmla="*/ 10 h 99"/>
                <a:gd name="T72" fmla="*/ 145 w 323"/>
                <a:gd name="T73" fmla="*/ 7 h 99"/>
                <a:gd name="T74" fmla="*/ 114 w 323"/>
                <a:gd name="T75" fmla="*/ 4 h 99"/>
                <a:gd name="T76" fmla="*/ 78 w 323"/>
                <a:gd name="T77" fmla="*/ 1 h 99"/>
                <a:gd name="T78" fmla="*/ 40 w 323"/>
                <a:gd name="T79" fmla="*/ 0 h 99"/>
                <a:gd name="T80" fmla="*/ 0 w 323"/>
                <a:gd name="T8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 h="99">
                  <a:moveTo>
                    <a:pt x="0" y="0"/>
                  </a:moveTo>
                  <a:lnTo>
                    <a:pt x="8" y="7"/>
                  </a:lnTo>
                  <a:lnTo>
                    <a:pt x="18" y="18"/>
                  </a:lnTo>
                  <a:lnTo>
                    <a:pt x="31" y="32"/>
                  </a:lnTo>
                  <a:lnTo>
                    <a:pt x="45" y="47"/>
                  </a:lnTo>
                  <a:lnTo>
                    <a:pt x="56" y="63"/>
                  </a:lnTo>
                  <a:lnTo>
                    <a:pt x="68" y="77"/>
                  </a:lnTo>
                  <a:lnTo>
                    <a:pt x="75" y="90"/>
                  </a:lnTo>
                  <a:lnTo>
                    <a:pt x="77" y="99"/>
                  </a:lnTo>
                  <a:lnTo>
                    <a:pt x="92" y="99"/>
                  </a:lnTo>
                  <a:lnTo>
                    <a:pt x="108" y="99"/>
                  </a:lnTo>
                  <a:lnTo>
                    <a:pt x="124" y="98"/>
                  </a:lnTo>
                  <a:lnTo>
                    <a:pt x="140" y="98"/>
                  </a:lnTo>
                  <a:lnTo>
                    <a:pt x="155" y="98"/>
                  </a:lnTo>
                  <a:lnTo>
                    <a:pt x="169" y="98"/>
                  </a:lnTo>
                  <a:lnTo>
                    <a:pt x="182" y="98"/>
                  </a:lnTo>
                  <a:lnTo>
                    <a:pt x="192" y="98"/>
                  </a:lnTo>
                  <a:lnTo>
                    <a:pt x="206" y="96"/>
                  </a:lnTo>
                  <a:lnTo>
                    <a:pt x="225" y="92"/>
                  </a:lnTo>
                  <a:lnTo>
                    <a:pt x="246" y="88"/>
                  </a:lnTo>
                  <a:lnTo>
                    <a:pt x="268" y="82"/>
                  </a:lnTo>
                  <a:lnTo>
                    <a:pt x="289" y="76"/>
                  </a:lnTo>
                  <a:lnTo>
                    <a:pt x="306" y="70"/>
                  </a:lnTo>
                  <a:lnTo>
                    <a:pt x="318" y="65"/>
                  </a:lnTo>
                  <a:lnTo>
                    <a:pt x="323" y="60"/>
                  </a:lnTo>
                  <a:lnTo>
                    <a:pt x="321" y="56"/>
                  </a:lnTo>
                  <a:lnTo>
                    <a:pt x="318" y="53"/>
                  </a:lnTo>
                  <a:lnTo>
                    <a:pt x="312" y="50"/>
                  </a:lnTo>
                  <a:lnTo>
                    <a:pt x="303" y="45"/>
                  </a:lnTo>
                  <a:lnTo>
                    <a:pt x="293" y="39"/>
                  </a:lnTo>
                  <a:lnTo>
                    <a:pt x="280" y="35"/>
                  </a:lnTo>
                  <a:lnTo>
                    <a:pt x="264" y="30"/>
                  </a:lnTo>
                  <a:lnTo>
                    <a:pt x="245" y="24"/>
                  </a:lnTo>
                  <a:lnTo>
                    <a:pt x="225" y="20"/>
                  </a:lnTo>
                  <a:lnTo>
                    <a:pt x="200" y="15"/>
                  </a:lnTo>
                  <a:lnTo>
                    <a:pt x="175" y="10"/>
                  </a:lnTo>
                  <a:lnTo>
                    <a:pt x="145" y="7"/>
                  </a:lnTo>
                  <a:lnTo>
                    <a:pt x="114" y="4"/>
                  </a:lnTo>
                  <a:lnTo>
                    <a:pt x="78" y="1"/>
                  </a:lnTo>
                  <a:lnTo>
                    <a:pt x="40" y="0"/>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4" name="Freeform 30">
              <a:extLst>
                <a:ext uri="{FF2B5EF4-FFF2-40B4-BE49-F238E27FC236}">
                  <a16:creationId xmlns:a16="http://schemas.microsoft.com/office/drawing/2014/main" id="{FFE63B7A-F363-4374-BB14-5FBC17FC0F66}"/>
                </a:ext>
              </a:extLst>
            </p:cNvPr>
            <p:cNvSpPr>
              <a:spLocks/>
            </p:cNvSpPr>
            <p:nvPr/>
          </p:nvSpPr>
          <p:spPr bwMode="auto">
            <a:xfrm>
              <a:off x="754" y="1912"/>
              <a:ext cx="39" cy="99"/>
            </a:xfrm>
            <a:custGeom>
              <a:avLst/>
              <a:gdLst>
                <a:gd name="T0" fmla="*/ 45 w 80"/>
                <a:gd name="T1" fmla="*/ 0 h 198"/>
                <a:gd name="T2" fmla="*/ 44 w 80"/>
                <a:gd name="T3" fmla="*/ 12 h 198"/>
                <a:gd name="T4" fmla="*/ 41 w 80"/>
                <a:gd name="T5" fmla="*/ 33 h 198"/>
                <a:gd name="T6" fmla="*/ 35 w 80"/>
                <a:gd name="T7" fmla="*/ 61 h 198"/>
                <a:gd name="T8" fmla="*/ 27 w 80"/>
                <a:gd name="T9" fmla="*/ 91 h 198"/>
                <a:gd name="T10" fmla="*/ 19 w 80"/>
                <a:gd name="T11" fmla="*/ 122 h 198"/>
                <a:gd name="T12" fmla="*/ 11 w 80"/>
                <a:gd name="T13" fmla="*/ 152 h 198"/>
                <a:gd name="T14" fmla="*/ 5 w 80"/>
                <a:gd name="T15" fmla="*/ 176 h 198"/>
                <a:gd name="T16" fmla="*/ 0 w 80"/>
                <a:gd name="T17" fmla="*/ 193 h 198"/>
                <a:gd name="T18" fmla="*/ 4 w 80"/>
                <a:gd name="T19" fmla="*/ 195 h 198"/>
                <a:gd name="T20" fmla="*/ 11 w 80"/>
                <a:gd name="T21" fmla="*/ 197 h 198"/>
                <a:gd name="T22" fmla="*/ 18 w 80"/>
                <a:gd name="T23" fmla="*/ 198 h 198"/>
                <a:gd name="T24" fmla="*/ 27 w 80"/>
                <a:gd name="T25" fmla="*/ 197 h 198"/>
                <a:gd name="T26" fmla="*/ 35 w 80"/>
                <a:gd name="T27" fmla="*/ 195 h 198"/>
                <a:gd name="T28" fmla="*/ 42 w 80"/>
                <a:gd name="T29" fmla="*/ 193 h 198"/>
                <a:gd name="T30" fmla="*/ 48 w 80"/>
                <a:gd name="T31" fmla="*/ 190 h 198"/>
                <a:gd name="T32" fmla="*/ 50 w 80"/>
                <a:gd name="T33" fmla="*/ 185 h 198"/>
                <a:gd name="T34" fmla="*/ 56 w 80"/>
                <a:gd name="T35" fmla="*/ 176 h 198"/>
                <a:gd name="T36" fmla="*/ 65 w 80"/>
                <a:gd name="T37" fmla="*/ 165 h 198"/>
                <a:gd name="T38" fmla="*/ 75 w 80"/>
                <a:gd name="T39" fmla="*/ 153 h 198"/>
                <a:gd name="T40" fmla="*/ 80 w 80"/>
                <a:gd name="T41" fmla="*/ 136 h 198"/>
                <a:gd name="T42" fmla="*/ 80 w 80"/>
                <a:gd name="T43" fmla="*/ 122 h 198"/>
                <a:gd name="T44" fmla="*/ 78 w 80"/>
                <a:gd name="T45" fmla="*/ 104 h 198"/>
                <a:gd name="T46" fmla="*/ 75 w 80"/>
                <a:gd name="T47" fmla="*/ 83 h 198"/>
                <a:gd name="T48" fmla="*/ 72 w 80"/>
                <a:gd name="T49" fmla="*/ 61 h 198"/>
                <a:gd name="T50" fmla="*/ 66 w 80"/>
                <a:gd name="T51" fmla="*/ 40 h 198"/>
                <a:gd name="T52" fmla="*/ 60 w 80"/>
                <a:gd name="T53" fmla="*/ 21 h 198"/>
                <a:gd name="T54" fmla="*/ 53 w 80"/>
                <a:gd name="T55" fmla="*/ 8 h 198"/>
                <a:gd name="T56" fmla="*/ 45 w 80"/>
                <a:gd name="T5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98">
                  <a:moveTo>
                    <a:pt x="45" y="0"/>
                  </a:moveTo>
                  <a:lnTo>
                    <a:pt x="44" y="12"/>
                  </a:lnTo>
                  <a:lnTo>
                    <a:pt x="41" y="33"/>
                  </a:lnTo>
                  <a:lnTo>
                    <a:pt x="35" y="61"/>
                  </a:lnTo>
                  <a:lnTo>
                    <a:pt x="27" y="91"/>
                  </a:lnTo>
                  <a:lnTo>
                    <a:pt x="19" y="122"/>
                  </a:lnTo>
                  <a:lnTo>
                    <a:pt x="11" y="152"/>
                  </a:lnTo>
                  <a:lnTo>
                    <a:pt x="5" y="176"/>
                  </a:lnTo>
                  <a:lnTo>
                    <a:pt x="0" y="193"/>
                  </a:lnTo>
                  <a:lnTo>
                    <a:pt x="4" y="195"/>
                  </a:lnTo>
                  <a:lnTo>
                    <a:pt x="11" y="197"/>
                  </a:lnTo>
                  <a:lnTo>
                    <a:pt x="18" y="198"/>
                  </a:lnTo>
                  <a:lnTo>
                    <a:pt x="27" y="197"/>
                  </a:lnTo>
                  <a:lnTo>
                    <a:pt x="35" y="195"/>
                  </a:lnTo>
                  <a:lnTo>
                    <a:pt x="42" y="193"/>
                  </a:lnTo>
                  <a:lnTo>
                    <a:pt x="48" y="190"/>
                  </a:lnTo>
                  <a:lnTo>
                    <a:pt x="50" y="185"/>
                  </a:lnTo>
                  <a:lnTo>
                    <a:pt x="56" y="176"/>
                  </a:lnTo>
                  <a:lnTo>
                    <a:pt x="65" y="165"/>
                  </a:lnTo>
                  <a:lnTo>
                    <a:pt x="75" y="153"/>
                  </a:lnTo>
                  <a:lnTo>
                    <a:pt x="80" y="136"/>
                  </a:lnTo>
                  <a:lnTo>
                    <a:pt x="80" y="122"/>
                  </a:lnTo>
                  <a:lnTo>
                    <a:pt x="78" y="104"/>
                  </a:lnTo>
                  <a:lnTo>
                    <a:pt x="75" y="83"/>
                  </a:lnTo>
                  <a:lnTo>
                    <a:pt x="72" y="61"/>
                  </a:lnTo>
                  <a:lnTo>
                    <a:pt x="66" y="40"/>
                  </a:lnTo>
                  <a:lnTo>
                    <a:pt x="60" y="21"/>
                  </a:lnTo>
                  <a:lnTo>
                    <a:pt x="53" y="8"/>
                  </a:lnTo>
                  <a:lnTo>
                    <a:pt x="45"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5" name="Freeform 31">
              <a:extLst>
                <a:ext uri="{FF2B5EF4-FFF2-40B4-BE49-F238E27FC236}">
                  <a16:creationId xmlns:a16="http://schemas.microsoft.com/office/drawing/2014/main" id="{3BEFA59B-D10D-474C-A399-77378A6A641E}"/>
                </a:ext>
              </a:extLst>
            </p:cNvPr>
            <p:cNvSpPr>
              <a:spLocks/>
            </p:cNvSpPr>
            <p:nvPr/>
          </p:nvSpPr>
          <p:spPr bwMode="auto">
            <a:xfrm>
              <a:off x="959" y="1451"/>
              <a:ext cx="163" cy="104"/>
            </a:xfrm>
            <a:custGeom>
              <a:avLst/>
              <a:gdLst>
                <a:gd name="T0" fmla="*/ 325 w 325"/>
                <a:gd name="T1" fmla="*/ 46 h 209"/>
                <a:gd name="T2" fmla="*/ 322 w 325"/>
                <a:gd name="T3" fmla="*/ 55 h 209"/>
                <a:gd name="T4" fmla="*/ 316 w 325"/>
                <a:gd name="T5" fmla="*/ 66 h 209"/>
                <a:gd name="T6" fmla="*/ 306 w 325"/>
                <a:gd name="T7" fmla="*/ 77 h 209"/>
                <a:gd name="T8" fmla="*/ 295 w 325"/>
                <a:gd name="T9" fmla="*/ 89 h 209"/>
                <a:gd name="T10" fmla="*/ 282 w 325"/>
                <a:gd name="T11" fmla="*/ 100 h 209"/>
                <a:gd name="T12" fmla="*/ 267 w 325"/>
                <a:gd name="T13" fmla="*/ 109 h 209"/>
                <a:gd name="T14" fmla="*/ 252 w 325"/>
                <a:gd name="T15" fmla="*/ 119 h 209"/>
                <a:gd name="T16" fmla="*/ 237 w 325"/>
                <a:gd name="T17" fmla="*/ 124 h 209"/>
                <a:gd name="T18" fmla="*/ 229 w 325"/>
                <a:gd name="T19" fmla="*/ 128 h 209"/>
                <a:gd name="T20" fmla="*/ 219 w 325"/>
                <a:gd name="T21" fmla="*/ 131 h 209"/>
                <a:gd name="T22" fmla="*/ 206 w 325"/>
                <a:gd name="T23" fmla="*/ 136 h 209"/>
                <a:gd name="T24" fmla="*/ 193 w 325"/>
                <a:gd name="T25" fmla="*/ 142 h 209"/>
                <a:gd name="T26" fmla="*/ 178 w 325"/>
                <a:gd name="T27" fmla="*/ 147 h 209"/>
                <a:gd name="T28" fmla="*/ 162 w 325"/>
                <a:gd name="T29" fmla="*/ 153 h 209"/>
                <a:gd name="T30" fmla="*/ 146 w 325"/>
                <a:gd name="T31" fmla="*/ 160 h 209"/>
                <a:gd name="T32" fmla="*/ 130 w 325"/>
                <a:gd name="T33" fmla="*/ 167 h 209"/>
                <a:gd name="T34" fmla="*/ 114 w 325"/>
                <a:gd name="T35" fmla="*/ 173 h 209"/>
                <a:gd name="T36" fmla="*/ 98 w 325"/>
                <a:gd name="T37" fmla="*/ 180 h 209"/>
                <a:gd name="T38" fmla="*/ 83 w 325"/>
                <a:gd name="T39" fmla="*/ 185 h 209"/>
                <a:gd name="T40" fmla="*/ 70 w 325"/>
                <a:gd name="T41" fmla="*/ 191 h 209"/>
                <a:gd name="T42" fmla="*/ 57 w 325"/>
                <a:gd name="T43" fmla="*/ 196 h 209"/>
                <a:gd name="T44" fmla="*/ 47 w 325"/>
                <a:gd name="T45" fmla="*/ 200 h 209"/>
                <a:gd name="T46" fmla="*/ 40 w 325"/>
                <a:gd name="T47" fmla="*/ 204 h 209"/>
                <a:gd name="T48" fmla="*/ 34 w 325"/>
                <a:gd name="T49" fmla="*/ 206 h 209"/>
                <a:gd name="T50" fmla="*/ 25 w 325"/>
                <a:gd name="T51" fmla="*/ 209 h 209"/>
                <a:gd name="T52" fmla="*/ 17 w 325"/>
                <a:gd name="T53" fmla="*/ 209 h 209"/>
                <a:gd name="T54" fmla="*/ 11 w 325"/>
                <a:gd name="T55" fmla="*/ 205 h 209"/>
                <a:gd name="T56" fmla="*/ 7 w 325"/>
                <a:gd name="T57" fmla="*/ 199 h 209"/>
                <a:gd name="T58" fmla="*/ 3 w 325"/>
                <a:gd name="T59" fmla="*/ 192 h 209"/>
                <a:gd name="T60" fmla="*/ 1 w 325"/>
                <a:gd name="T61" fmla="*/ 183 h 209"/>
                <a:gd name="T62" fmla="*/ 0 w 325"/>
                <a:gd name="T63" fmla="*/ 174 h 209"/>
                <a:gd name="T64" fmla="*/ 0 w 325"/>
                <a:gd name="T65" fmla="*/ 165 h 209"/>
                <a:gd name="T66" fmla="*/ 2 w 325"/>
                <a:gd name="T67" fmla="*/ 160 h 209"/>
                <a:gd name="T68" fmla="*/ 8 w 325"/>
                <a:gd name="T69" fmla="*/ 154 h 209"/>
                <a:gd name="T70" fmla="*/ 15 w 325"/>
                <a:gd name="T71" fmla="*/ 149 h 209"/>
                <a:gd name="T72" fmla="*/ 25 w 325"/>
                <a:gd name="T73" fmla="*/ 143 h 209"/>
                <a:gd name="T74" fmla="*/ 36 w 325"/>
                <a:gd name="T75" fmla="*/ 136 h 209"/>
                <a:gd name="T76" fmla="*/ 48 w 325"/>
                <a:gd name="T77" fmla="*/ 130 h 209"/>
                <a:gd name="T78" fmla="*/ 61 w 325"/>
                <a:gd name="T79" fmla="*/ 124 h 209"/>
                <a:gd name="T80" fmla="*/ 74 w 325"/>
                <a:gd name="T81" fmla="*/ 119 h 209"/>
                <a:gd name="T82" fmla="*/ 78 w 325"/>
                <a:gd name="T83" fmla="*/ 115 h 209"/>
                <a:gd name="T84" fmla="*/ 86 w 325"/>
                <a:gd name="T85" fmla="*/ 111 h 209"/>
                <a:gd name="T86" fmla="*/ 98 w 325"/>
                <a:gd name="T87" fmla="*/ 105 h 209"/>
                <a:gd name="T88" fmla="*/ 113 w 325"/>
                <a:gd name="T89" fmla="*/ 98 h 209"/>
                <a:gd name="T90" fmla="*/ 128 w 325"/>
                <a:gd name="T91" fmla="*/ 89 h 209"/>
                <a:gd name="T92" fmla="*/ 146 w 325"/>
                <a:gd name="T93" fmla="*/ 81 h 209"/>
                <a:gd name="T94" fmla="*/ 165 w 325"/>
                <a:gd name="T95" fmla="*/ 70 h 209"/>
                <a:gd name="T96" fmla="*/ 184 w 325"/>
                <a:gd name="T97" fmla="*/ 61 h 209"/>
                <a:gd name="T98" fmla="*/ 203 w 325"/>
                <a:gd name="T99" fmla="*/ 51 h 209"/>
                <a:gd name="T100" fmla="*/ 221 w 325"/>
                <a:gd name="T101" fmla="*/ 42 h 209"/>
                <a:gd name="T102" fmla="*/ 240 w 325"/>
                <a:gd name="T103" fmla="*/ 32 h 209"/>
                <a:gd name="T104" fmla="*/ 256 w 325"/>
                <a:gd name="T105" fmla="*/ 24 h 209"/>
                <a:gd name="T106" fmla="*/ 269 w 325"/>
                <a:gd name="T107" fmla="*/ 16 h 209"/>
                <a:gd name="T108" fmla="*/ 281 w 325"/>
                <a:gd name="T109" fmla="*/ 10 h 209"/>
                <a:gd name="T110" fmla="*/ 289 w 325"/>
                <a:gd name="T111" fmla="*/ 6 h 209"/>
                <a:gd name="T112" fmla="*/ 294 w 325"/>
                <a:gd name="T113" fmla="*/ 4 h 209"/>
                <a:gd name="T114" fmla="*/ 305 w 325"/>
                <a:gd name="T115" fmla="*/ 0 h 209"/>
                <a:gd name="T116" fmla="*/ 316 w 325"/>
                <a:gd name="T117" fmla="*/ 6 h 209"/>
                <a:gd name="T118" fmla="*/ 321 w 325"/>
                <a:gd name="T119" fmla="*/ 21 h 209"/>
                <a:gd name="T120" fmla="*/ 325 w 325"/>
                <a:gd name="T121" fmla="*/ 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209">
                  <a:moveTo>
                    <a:pt x="325" y="46"/>
                  </a:moveTo>
                  <a:lnTo>
                    <a:pt x="322" y="55"/>
                  </a:lnTo>
                  <a:lnTo>
                    <a:pt x="316" y="66"/>
                  </a:lnTo>
                  <a:lnTo>
                    <a:pt x="306" y="77"/>
                  </a:lnTo>
                  <a:lnTo>
                    <a:pt x="295" y="89"/>
                  </a:lnTo>
                  <a:lnTo>
                    <a:pt x="282" y="100"/>
                  </a:lnTo>
                  <a:lnTo>
                    <a:pt x="267" y="109"/>
                  </a:lnTo>
                  <a:lnTo>
                    <a:pt x="252" y="119"/>
                  </a:lnTo>
                  <a:lnTo>
                    <a:pt x="237" y="124"/>
                  </a:lnTo>
                  <a:lnTo>
                    <a:pt x="229" y="128"/>
                  </a:lnTo>
                  <a:lnTo>
                    <a:pt x="219" y="131"/>
                  </a:lnTo>
                  <a:lnTo>
                    <a:pt x="206" y="136"/>
                  </a:lnTo>
                  <a:lnTo>
                    <a:pt x="193" y="142"/>
                  </a:lnTo>
                  <a:lnTo>
                    <a:pt x="178" y="147"/>
                  </a:lnTo>
                  <a:lnTo>
                    <a:pt x="162" y="153"/>
                  </a:lnTo>
                  <a:lnTo>
                    <a:pt x="146" y="160"/>
                  </a:lnTo>
                  <a:lnTo>
                    <a:pt x="130" y="167"/>
                  </a:lnTo>
                  <a:lnTo>
                    <a:pt x="114" y="173"/>
                  </a:lnTo>
                  <a:lnTo>
                    <a:pt x="98" y="180"/>
                  </a:lnTo>
                  <a:lnTo>
                    <a:pt x="83" y="185"/>
                  </a:lnTo>
                  <a:lnTo>
                    <a:pt x="70" y="191"/>
                  </a:lnTo>
                  <a:lnTo>
                    <a:pt x="57" y="196"/>
                  </a:lnTo>
                  <a:lnTo>
                    <a:pt x="47" y="200"/>
                  </a:lnTo>
                  <a:lnTo>
                    <a:pt x="40" y="204"/>
                  </a:lnTo>
                  <a:lnTo>
                    <a:pt x="34" y="206"/>
                  </a:lnTo>
                  <a:lnTo>
                    <a:pt x="25" y="209"/>
                  </a:lnTo>
                  <a:lnTo>
                    <a:pt x="17" y="209"/>
                  </a:lnTo>
                  <a:lnTo>
                    <a:pt x="11" y="205"/>
                  </a:lnTo>
                  <a:lnTo>
                    <a:pt x="7" y="199"/>
                  </a:lnTo>
                  <a:lnTo>
                    <a:pt x="3" y="192"/>
                  </a:lnTo>
                  <a:lnTo>
                    <a:pt x="1" y="183"/>
                  </a:lnTo>
                  <a:lnTo>
                    <a:pt x="0" y="174"/>
                  </a:lnTo>
                  <a:lnTo>
                    <a:pt x="0" y="165"/>
                  </a:lnTo>
                  <a:lnTo>
                    <a:pt x="2" y="160"/>
                  </a:lnTo>
                  <a:lnTo>
                    <a:pt x="8" y="154"/>
                  </a:lnTo>
                  <a:lnTo>
                    <a:pt x="15" y="149"/>
                  </a:lnTo>
                  <a:lnTo>
                    <a:pt x="25" y="143"/>
                  </a:lnTo>
                  <a:lnTo>
                    <a:pt x="36" y="136"/>
                  </a:lnTo>
                  <a:lnTo>
                    <a:pt x="48" y="130"/>
                  </a:lnTo>
                  <a:lnTo>
                    <a:pt x="61" y="124"/>
                  </a:lnTo>
                  <a:lnTo>
                    <a:pt x="74" y="119"/>
                  </a:lnTo>
                  <a:lnTo>
                    <a:pt x="78" y="115"/>
                  </a:lnTo>
                  <a:lnTo>
                    <a:pt x="86" y="111"/>
                  </a:lnTo>
                  <a:lnTo>
                    <a:pt x="98" y="105"/>
                  </a:lnTo>
                  <a:lnTo>
                    <a:pt x="113" y="98"/>
                  </a:lnTo>
                  <a:lnTo>
                    <a:pt x="128" y="89"/>
                  </a:lnTo>
                  <a:lnTo>
                    <a:pt x="146" y="81"/>
                  </a:lnTo>
                  <a:lnTo>
                    <a:pt x="165" y="70"/>
                  </a:lnTo>
                  <a:lnTo>
                    <a:pt x="184" y="61"/>
                  </a:lnTo>
                  <a:lnTo>
                    <a:pt x="203" y="51"/>
                  </a:lnTo>
                  <a:lnTo>
                    <a:pt x="221" y="42"/>
                  </a:lnTo>
                  <a:lnTo>
                    <a:pt x="240" y="32"/>
                  </a:lnTo>
                  <a:lnTo>
                    <a:pt x="256" y="24"/>
                  </a:lnTo>
                  <a:lnTo>
                    <a:pt x="269" y="16"/>
                  </a:lnTo>
                  <a:lnTo>
                    <a:pt x="281" y="10"/>
                  </a:lnTo>
                  <a:lnTo>
                    <a:pt x="289" y="6"/>
                  </a:lnTo>
                  <a:lnTo>
                    <a:pt x="294" y="4"/>
                  </a:lnTo>
                  <a:lnTo>
                    <a:pt x="305" y="0"/>
                  </a:lnTo>
                  <a:lnTo>
                    <a:pt x="316" y="6"/>
                  </a:lnTo>
                  <a:lnTo>
                    <a:pt x="321" y="21"/>
                  </a:lnTo>
                  <a:lnTo>
                    <a:pt x="325" y="46"/>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6" name="Freeform 32">
              <a:extLst>
                <a:ext uri="{FF2B5EF4-FFF2-40B4-BE49-F238E27FC236}">
                  <a16:creationId xmlns:a16="http://schemas.microsoft.com/office/drawing/2014/main" id="{CE62ECA6-E239-4CFB-B87D-480ACA86E61F}"/>
                </a:ext>
              </a:extLst>
            </p:cNvPr>
            <p:cNvSpPr>
              <a:spLocks/>
            </p:cNvSpPr>
            <p:nvPr/>
          </p:nvSpPr>
          <p:spPr bwMode="auto">
            <a:xfrm>
              <a:off x="996" y="1696"/>
              <a:ext cx="62" cy="56"/>
            </a:xfrm>
            <a:custGeom>
              <a:avLst/>
              <a:gdLst>
                <a:gd name="T0" fmla="*/ 0 w 125"/>
                <a:gd name="T1" fmla="*/ 0 h 110"/>
                <a:gd name="T2" fmla="*/ 7 w 125"/>
                <a:gd name="T3" fmla="*/ 2 h 110"/>
                <a:gd name="T4" fmla="*/ 21 w 125"/>
                <a:gd name="T5" fmla="*/ 7 h 110"/>
                <a:gd name="T6" fmla="*/ 40 w 125"/>
                <a:gd name="T7" fmla="*/ 13 h 110"/>
                <a:gd name="T8" fmla="*/ 59 w 125"/>
                <a:gd name="T9" fmla="*/ 18 h 110"/>
                <a:gd name="T10" fmla="*/ 80 w 125"/>
                <a:gd name="T11" fmla="*/ 24 h 110"/>
                <a:gd name="T12" fmla="*/ 100 w 125"/>
                <a:gd name="T13" fmla="*/ 29 h 110"/>
                <a:gd name="T14" fmla="*/ 115 w 125"/>
                <a:gd name="T15" fmla="*/ 31 h 110"/>
                <a:gd name="T16" fmla="*/ 125 w 125"/>
                <a:gd name="T17" fmla="*/ 31 h 110"/>
                <a:gd name="T18" fmla="*/ 118 w 125"/>
                <a:gd name="T19" fmla="*/ 39 h 110"/>
                <a:gd name="T20" fmla="*/ 111 w 125"/>
                <a:gd name="T21" fmla="*/ 52 h 110"/>
                <a:gd name="T22" fmla="*/ 102 w 125"/>
                <a:gd name="T23" fmla="*/ 66 h 110"/>
                <a:gd name="T24" fmla="*/ 93 w 125"/>
                <a:gd name="T25" fmla="*/ 79 h 110"/>
                <a:gd name="T26" fmla="*/ 82 w 125"/>
                <a:gd name="T27" fmla="*/ 92 h 110"/>
                <a:gd name="T28" fmla="*/ 73 w 125"/>
                <a:gd name="T29" fmla="*/ 104 h 110"/>
                <a:gd name="T30" fmla="*/ 64 w 125"/>
                <a:gd name="T31" fmla="*/ 109 h 110"/>
                <a:gd name="T32" fmla="*/ 56 w 125"/>
                <a:gd name="T33" fmla="*/ 110 h 110"/>
                <a:gd name="T34" fmla="*/ 48 w 125"/>
                <a:gd name="T35" fmla="*/ 105 h 110"/>
                <a:gd name="T36" fmla="*/ 40 w 125"/>
                <a:gd name="T37" fmla="*/ 92 h 110"/>
                <a:gd name="T38" fmla="*/ 30 w 125"/>
                <a:gd name="T39" fmla="*/ 76 h 110"/>
                <a:gd name="T40" fmla="*/ 22 w 125"/>
                <a:gd name="T41" fmla="*/ 57 h 110"/>
                <a:gd name="T42" fmla="*/ 15 w 125"/>
                <a:gd name="T43" fmla="*/ 39 h 110"/>
                <a:gd name="T44" fmla="*/ 9 w 125"/>
                <a:gd name="T45" fmla="*/ 22 h 110"/>
                <a:gd name="T46" fmla="*/ 4 w 125"/>
                <a:gd name="T47" fmla="*/ 8 h 110"/>
                <a:gd name="T48" fmla="*/ 0 w 125"/>
                <a:gd name="T4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110">
                  <a:moveTo>
                    <a:pt x="0" y="0"/>
                  </a:moveTo>
                  <a:lnTo>
                    <a:pt x="7" y="2"/>
                  </a:lnTo>
                  <a:lnTo>
                    <a:pt x="21" y="7"/>
                  </a:lnTo>
                  <a:lnTo>
                    <a:pt x="40" y="13"/>
                  </a:lnTo>
                  <a:lnTo>
                    <a:pt x="59" y="18"/>
                  </a:lnTo>
                  <a:lnTo>
                    <a:pt x="80" y="24"/>
                  </a:lnTo>
                  <a:lnTo>
                    <a:pt x="100" y="29"/>
                  </a:lnTo>
                  <a:lnTo>
                    <a:pt x="115" y="31"/>
                  </a:lnTo>
                  <a:lnTo>
                    <a:pt x="125" y="31"/>
                  </a:lnTo>
                  <a:lnTo>
                    <a:pt x="118" y="39"/>
                  </a:lnTo>
                  <a:lnTo>
                    <a:pt x="111" y="52"/>
                  </a:lnTo>
                  <a:lnTo>
                    <a:pt x="102" y="66"/>
                  </a:lnTo>
                  <a:lnTo>
                    <a:pt x="93" y="79"/>
                  </a:lnTo>
                  <a:lnTo>
                    <a:pt x="82" y="92"/>
                  </a:lnTo>
                  <a:lnTo>
                    <a:pt x="73" y="104"/>
                  </a:lnTo>
                  <a:lnTo>
                    <a:pt x="64" y="109"/>
                  </a:lnTo>
                  <a:lnTo>
                    <a:pt x="56" y="110"/>
                  </a:lnTo>
                  <a:lnTo>
                    <a:pt x="48" y="105"/>
                  </a:lnTo>
                  <a:lnTo>
                    <a:pt x="40" y="92"/>
                  </a:lnTo>
                  <a:lnTo>
                    <a:pt x="30" y="76"/>
                  </a:lnTo>
                  <a:lnTo>
                    <a:pt x="22" y="57"/>
                  </a:lnTo>
                  <a:lnTo>
                    <a:pt x="15" y="39"/>
                  </a:lnTo>
                  <a:lnTo>
                    <a:pt x="9" y="22"/>
                  </a:lnTo>
                  <a:lnTo>
                    <a:pt x="4" y="8"/>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7" name="Freeform 33">
              <a:extLst>
                <a:ext uri="{FF2B5EF4-FFF2-40B4-BE49-F238E27FC236}">
                  <a16:creationId xmlns:a16="http://schemas.microsoft.com/office/drawing/2014/main" id="{BE372E15-186F-46A8-8FF1-C5D99DDA3908}"/>
                </a:ext>
              </a:extLst>
            </p:cNvPr>
            <p:cNvSpPr>
              <a:spLocks/>
            </p:cNvSpPr>
            <p:nvPr/>
          </p:nvSpPr>
          <p:spPr bwMode="auto">
            <a:xfrm>
              <a:off x="838" y="1555"/>
              <a:ext cx="99" cy="137"/>
            </a:xfrm>
            <a:custGeom>
              <a:avLst/>
              <a:gdLst>
                <a:gd name="T0" fmla="*/ 181 w 198"/>
                <a:gd name="T1" fmla="*/ 0 h 273"/>
                <a:gd name="T2" fmla="*/ 181 w 198"/>
                <a:gd name="T3" fmla="*/ 25 h 273"/>
                <a:gd name="T4" fmla="*/ 184 w 198"/>
                <a:gd name="T5" fmla="*/ 63 h 273"/>
                <a:gd name="T6" fmla="*/ 190 w 198"/>
                <a:gd name="T7" fmla="*/ 101 h 273"/>
                <a:gd name="T8" fmla="*/ 198 w 198"/>
                <a:gd name="T9" fmla="*/ 123 h 273"/>
                <a:gd name="T10" fmla="*/ 188 w 198"/>
                <a:gd name="T11" fmla="*/ 133 h 273"/>
                <a:gd name="T12" fmla="*/ 177 w 198"/>
                <a:gd name="T13" fmla="*/ 145 h 273"/>
                <a:gd name="T14" fmla="*/ 166 w 198"/>
                <a:gd name="T15" fmla="*/ 156 h 273"/>
                <a:gd name="T16" fmla="*/ 155 w 198"/>
                <a:gd name="T17" fmla="*/ 168 h 273"/>
                <a:gd name="T18" fmla="*/ 144 w 198"/>
                <a:gd name="T19" fmla="*/ 179 h 273"/>
                <a:gd name="T20" fmla="*/ 135 w 198"/>
                <a:gd name="T21" fmla="*/ 189 h 273"/>
                <a:gd name="T22" fmla="*/ 125 w 198"/>
                <a:gd name="T23" fmla="*/ 198 h 273"/>
                <a:gd name="T24" fmla="*/ 118 w 198"/>
                <a:gd name="T25" fmla="*/ 206 h 273"/>
                <a:gd name="T26" fmla="*/ 107 w 198"/>
                <a:gd name="T27" fmla="*/ 214 h 273"/>
                <a:gd name="T28" fmla="*/ 92 w 198"/>
                <a:gd name="T29" fmla="*/ 225 h 273"/>
                <a:gd name="T30" fmla="*/ 73 w 198"/>
                <a:gd name="T31" fmla="*/ 237 h 273"/>
                <a:gd name="T32" fmla="*/ 55 w 198"/>
                <a:gd name="T33" fmla="*/ 250 h 273"/>
                <a:gd name="T34" fmla="*/ 37 w 198"/>
                <a:gd name="T35" fmla="*/ 260 h 273"/>
                <a:gd name="T36" fmla="*/ 20 w 198"/>
                <a:gd name="T37" fmla="*/ 268 h 273"/>
                <a:gd name="T38" fmla="*/ 8 w 198"/>
                <a:gd name="T39" fmla="*/ 273 h 273"/>
                <a:gd name="T40" fmla="*/ 1 w 198"/>
                <a:gd name="T41" fmla="*/ 273 h 273"/>
                <a:gd name="T42" fmla="*/ 0 w 198"/>
                <a:gd name="T43" fmla="*/ 270 h 273"/>
                <a:gd name="T44" fmla="*/ 0 w 198"/>
                <a:gd name="T45" fmla="*/ 265 h 273"/>
                <a:gd name="T46" fmla="*/ 1 w 198"/>
                <a:gd name="T47" fmla="*/ 258 h 273"/>
                <a:gd name="T48" fmla="*/ 3 w 198"/>
                <a:gd name="T49" fmla="*/ 248 h 273"/>
                <a:gd name="T50" fmla="*/ 7 w 198"/>
                <a:gd name="T51" fmla="*/ 238 h 273"/>
                <a:gd name="T52" fmla="*/ 12 w 198"/>
                <a:gd name="T53" fmla="*/ 224 h 273"/>
                <a:gd name="T54" fmla="*/ 19 w 198"/>
                <a:gd name="T55" fmla="*/ 210 h 273"/>
                <a:gd name="T56" fmla="*/ 29 w 198"/>
                <a:gd name="T57" fmla="*/ 193 h 273"/>
                <a:gd name="T58" fmla="*/ 39 w 198"/>
                <a:gd name="T59" fmla="*/ 175 h 273"/>
                <a:gd name="T60" fmla="*/ 53 w 198"/>
                <a:gd name="T61" fmla="*/ 154 h 273"/>
                <a:gd name="T62" fmla="*/ 68 w 198"/>
                <a:gd name="T63" fmla="*/ 132 h 273"/>
                <a:gd name="T64" fmla="*/ 85 w 198"/>
                <a:gd name="T65" fmla="*/ 109 h 273"/>
                <a:gd name="T66" fmla="*/ 105 w 198"/>
                <a:gd name="T67" fmla="*/ 84 h 273"/>
                <a:gd name="T68" fmla="*/ 128 w 198"/>
                <a:gd name="T69" fmla="*/ 57 h 273"/>
                <a:gd name="T70" fmla="*/ 153 w 198"/>
                <a:gd name="T71" fmla="*/ 30 h 273"/>
                <a:gd name="T72" fmla="*/ 181 w 198"/>
                <a:gd name="T7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273">
                  <a:moveTo>
                    <a:pt x="181" y="0"/>
                  </a:moveTo>
                  <a:lnTo>
                    <a:pt x="181" y="25"/>
                  </a:lnTo>
                  <a:lnTo>
                    <a:pt x="184" y="63"/>
                  </a:lnTo>
                  <a:lnTo>
                    <a:pt x="190" y="101"/>
                  </a:lnTo>
                  <a:lnTo>
                    <a:pt x="198" y="123"/>
                  </a:lnTo>
                  <a:lnTo>
                    <a:pt x="188" y="133"/>
                  </a:lnTo>
                  <a:lnTo>
                    <a:pt x="177" y="145"/>
                  </a:lnTo>
                  <a:lnTo>
                    <a:pt x="166" y="156"/>
                  </a:lnTo>
                  <a:lnTo>
                    <a:pt x="155" y="168"/>
                  </a:lnTo>
                  <a:lnTo>
                    <a:pt x="144" y="179"/>
                  </a:lnTo>
                  <a:lnTo>
                    <a:pt x="135" y="189"/>
                  </a:lnTo>
                  <a:lnTo>
                    <a:pt x="125" y="198"/>
                  </a:lnTo>
                  <a:lnTo>
                    <a:pt x="118" y="206"/>
                  </a:lnTo>
                  <a:lnTo>
                    <a:pt x="107" y="214"/>
                  </a:lnTo>
                  <a:lnTo>
                    <a:pt x="92" y="225"/>
                  </a:lnTo>
                  <a:lnTo>
                    <a:pt x="73" y="237"/>
                  </a:lnTo>
                  <a:lnTo>
                    <a:pt x="55" y="250"/>
                  </a:lnTo>
                  <a:lnTo>
                    <a:pt x="37" y="260"/>
                  </a:lnTo>
                  <a:lnTo>
                    <a:pt x="20" y="268"/>
                  </a:lnTo>
                  <a:lnTo>
                    <a:pt x="8" y="273"/>
                  </a:lnTo>
                  <a:lnTo>
                    <a:pt x="1" y="273"/>
                  </a:lnTo>
                  <a:lnTo>
                    <a:pt x="0" y="270"/>
                  </a:lnTo>
                  <a:lnTo>
                    <a:pt x="0" y="265"/>
                  </a:lnTo>
                  <a:lnTo>
                    <a:pt x="1" y="258"/>
                  </a:lnTo>
                  <a:lnTo>
                    <a:pt x="3" y="248"/>
                  </a:lnTo>
                  <a:lnTo>
                    <a:pt x="7" y="238"/>
                  </a:lnTo>
                  <a:lnTo>
                    <a:pt x="12" y="224"/>
                  </a:lnTo>
                  <a:lnTo>
                    <a:pt x="19" y="210"/>
                  </a:lnTo>
                  <a:lnTo>
                    <a:pt x="29" y="193"/>
                  </a:lnTo>
                  <a:lnTo>
                    <a:pt x="39" y="175"/>
                  </a:lnTo>
                  <a:lnTo>
                    <a:pt x="53" y="154"/>
                  </a:lnTo>
                  <a:lnTo>
                    <a:pt x="68" y="132"/>
                  </a:lnTo>
                  <a:lnTo>
                    <a:pt x="85" y="109"/>
                  </a:lnTo>
                  <a:lnTo>
                    <a:pt x="105" y="84"/>
                  </a:lnTo>
                  <a:lnTo>
                    <a:pt x="128" y="57"/>
                  </a:lnTo>
                  <a:lnTo>
                    <a:pt x="153" y="30"/>
                  </a:lnTo>
                  <a:lnTo>
                    <a:pt x="181"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8" name="Freeform 34">
              <a:extLst>
                <a:ext uri="{FF2B5EF4-FFF2-40B4-BE49-F238E27FC236}">
                  <a16:creationId xmlns:a16="http://schemas.microsoft.com/office/drawing/2014/main" id="{B3947025-DBD7-4771-AE95-9C940F9363F6}"/>
                </a:ext>
              </a:extLst>
            </p:cNvPr>
            <p:cNvSpPr>
              <a:spLocks/>
            </p:cNvSpPr>
            <p:nvPr/>
          </p:nvSpPr>
          <p:spPr bwMode="auto">
            <a:xfrm>
              <a:off x="887" y="1864"/>
              <a:ext cx="86" cy="66"/>
            </a:xfrm>
            <a:custGeom>
              <a:avLst/>
              <a:gdLst>
                <a:gd name="T0" fmla="*/ 0 w 170"/>
                <a:gd name="T1" fmla="*/ 0 h 132"/>
                <a:gd name="T2" fmla="*/ 9 w 170"/>
                <a:gd name="T3" fmla="*/ 8 h 132"/>
                <a:gd name="T4" fmla="*/ 27 w 170"/>
                <a:gd name="T5" fmla="*/ 20 h 132"/>
                <a:gd name="T6" fmla="*/ 52 w 170"/>
                <a:gd name="T7" fmla="*/ 35 h 132"/>
                <a:gd name="T8" fmla="*/ 79 w 170"/>
                <a:gd name="T9" fmla="*/ 50 h 132"/>
                <a:gd name="T10" fmla="*/ 107 w 170"/>
                <a:gd name="T11" fmla="*/ 66 h 132"/>
                <a:gd name="T12" fmla="*/ 133 w 170"/>
                <a:gd name="T13" fmla="*/ 79 h 132"/>
                <a:gd name="T14" fmla="*/ 155 w 170"/>
                <a:gd name="T15" fmla="*/ 92 h 132"/>
                <a:gd name="T16" fmla="*/ 170 w 170"/>
                <a:gd name="T17" fmla="*/ 101 h 132"/>
                <a:gd name="T18" fmla="*/ 169 w 170"/>
                <a:gd name="T19" fmla="*/ 106 h 132"/>
                <a:gd name="T20" fmla="*/ 167 w 170"/>
                <a:gd name="T21" fmla="*/ 112 h 132"/>
                <a:gd name="T22" fmla="*/ 161 w 170"/>
                <a:gd name="T23" fmla="*/ 117 h 132"/>
                <a:gd name="T24" fmla="*/ 155 w 170"/>
                <a:gd name="T25" fmla="*/ 123 h 132"/>
                <a:gd name="T26" fmla="*/ 148 w 170"/>
                <a:gd name="T27" fmla="*/ 128 h 132"/>
                <a:gd name="T28" fmla="*/ 143 w 170"/>
                <a:gd name="T29" fmla="*/ 131 h 132"/>
                <a:gd name="T30" fmla="*/ 136 w 170"/>
                <a:gd name="T31" fmla="*/ 132 h 132"/>
                <a:gd name="T32" fmla="*/ 131 w 170"/>
                <a:gd name="T33" fmla="*/ 131 h 132"/>
                <a:gd name="T34" fmla="*/ 127 w 170"/>
                <a:gd name="T35" fmla="*/ 130 h 132"/>
                <a:gd name="T36" fmla="*/ 121 w 170"/>
                <a:gd name="T37" fmla="*/ 129 h 132"/>
                <a:gd name="T38" fmla="*/ 114 w 170"/>
                <a:gd name="T39" fmla="*/ 129 h 132"/>
                <a:gd name="T40" fmla="*/ 107 w 170"/>
                <a:gd name="T41" fmla="*/ 130 h 132"/>
                <a:gd name="T42" fmla="*/ 99 w 170"/>
                <a:gd name="T43" fmla="*/ 129 h 132"/>
                <a:gd name="T44" fmla="*/ 91 w 170"/>
                <a:gd name="T45" fmla="*/ 128 h 132"/>
                <a:gd name="T46" fmla="*/ 83 w 170"/>
                <a:gd name="T47" fmla="*/ 124 h 132"/>
                <a:gd name="T48" fmla="*/ 75 w 170"/>
                <a:gd name="T49" fmla="*/ 119 h 132"/>
                <a:gd name="T50" fmla="*/ 65 w 170"/>
                <a:gd name="T51" fmla="*/ 109 h 132"/>
                <a:gd name="T52" fmla="*/ 53 w 170"/>
                <a:gd name="T53" fmla="*/ 96 h 132"/>
                <a:gd name="T54" fmla="*/ 40 w 170"/>
                <a:gd name="T55" fmla="*/ 79 h 132"/>
                <a:gd name="T56" fmla="*/ 26 w 170"/>
                <a:gd name="T57" fmla="*/ 61 h 132"/>
                <a:gd name="T58" fmla="*/ 15 w 170"/>
                <a:gd name="T59" fmla="*/ 44 h 132"/>
                <a:gd name="T60" fmla="*/ 6 w 170"/>
                <a:gd name="T61" fmla="*/ 27 h 132"/>
                <a:gd name="T62" fmla="*/ 0 w 170"/>
                <a:gd name="T63" fmla="*/ 12 h 132"/>
                <a:gd name="T64" fmla="*/ 0 w 170"/>
                <a:gd name="T6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2">
                  <a:moveTo>
                    <a:pt x="0" y="0"/>
                  </a:moveTo>
                  <a:lnTo>
                    <a:pt x="9" y="8"/>
                  </a:lnTo>
                  <a:lnTo>
                    <a:pt x="27" y="20"/>
                  </a:lnTo>
                  <a:lnTo>
                    <a:pt x="52" y="35"/>
                  </a:lnTo>
                  <a:lnTo>
                    <a:pt x="79" y="50"/>
                  </a:lnTo>
                  <a:lnTo>
                    <a:pt x="107" y="66"/>
                  </a:lnTo>
                  <a:lnTo>
                    <a:pt x="133" y="79"/>
                  </a:lnTo>
                  <a:lnTo>
                    <a:pt x="155" y="92"/>
                  </a:lnTo>
                  <a:lnTo>
                    <a:pt x="170" y="101"/>
                  </a:lnTo>
                  <a:lnTo>
                    <a:pt x="169" y="106"/>
                  </a:lnTo>
                  <a:lnTo>
                    <a:pt x="167" y="112"/>
                  </a:lnTo>
                  <a:lnTo>
                    <a:pt x="161" y="117"/>
                  </a:lnTo>
                  <a:lnTo>
                    <a:pt x="155" y="123"/>
                  </a:lnTo>
                  <a:lnTo>
                    <a:pt x="148" y="128"/>
                  </a:lnTo>
                  <a:lnTo>
                    <a:pt x="143" y="131"/>
                  </a:lnTo>
                  <a:lnTo>
                    <a:pt x="136" y="132"/>
                  </a:lnTo>
                  <a:lnTo>
                    <a:pt x="131" y="131"/>
                  </a:lnTo>
                  <a:lnTo>
                    <a:pt x="127" y="130"/>
                  </a:lnTo>
                  <a:lnTo>
                    <a:pt x="121" y="129"/>
                  </a:lnTo>
                  <a:lnTo>
                    <a:pt x="114" y="129"/>
                  </a:lnTo>
                  <a:lnTo>
                    <a:pt x="107" y="130"/>
                  </a:lnTo>
                  <a:lnTo>
                    <a:pt x="99" y="129"/>
                  </a:lnTo>
                  <a:lnTo>
                    <a:pt x="91" y="128"/>
                  </a:lnTo>
                  <a:lnTo>
                    <a:pt x="83" y="124"/>
                  </a:lnTo>
                  <a:lnTo>
                    <a:pt x="75" y="119"/>
                  </a:lnTo>
                  <a:lnTo>
                    <a:pt x="65" y="109"/>
                  </a:lnTo>
                  <a:lnTo>
                    <a:pt x="53" y="96"/>
                  </a:lnTo>
                  <a:lnTo>
                    <a:pt x="40" y="79"/>
                  </a:lnTo>
                  <a:lnTo>
                    <a:pt x="26" y="61"/>
                  </a:lnTo>
                  <a:lnTo>
                    <a:pt x="15" y="44"/>
                  </a:lnTo>
                  <a:lnTo>
                    <a:pt x="6" y="27"/>
                  </a:lnTo>
                  <a:lnTo>
                    <a:pt x="0" y="12"/>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9" name="Freeform 35">
              <a:extLst>
                <a:ext uri="{FF2B5EF4-FFF2-40B4-BE49-F238E27FC236}">
                  <a16:creationId xmlns:a16="http://schemas.microsoft.com/office/drawing/2014/main" id="{E671B9D0-62EF-4FA2-930C-0143774F6708}"/>
                </a:ext>
              </a:extLst>
            </p:cNvPr>
            <p:cNvSpPr>
              <a:spLocks/>
            </p:cNvSpPr>
            <p:nvPr/>
          </p:nvSpPr>
          <p:spPr bwMode="auto">
            <a:xfrm>
              <a:off x="288" y="1726"/>
              <a:ext cx="151" cy="38"/>
            </a:xfrm>
            <a:custGeom>
              <a:avLst/>
              <a:gdLst>
                <a:gd name="T0" fmla="*/ 302 w 302"/>
                <a:gd name="T1" fmla="*/ 0 h 75"/>
                <a:gd name="T2" fmla="*/ 300 w 302"/>
                <a:gd name="T3" fmla="*/ 0 h 75"/>
                <a:gd name="T4" fmla="*/ 293 w 302"/>
                <a:gd name="T5" fmla="*/ 0 h 75"/>
                <a:gd name="T6" fmla="*/ 283 w 302"/>
                <a:gd name="T7" fmla="*/ 0 h 75"/>
                <a:gd name="T8" fmla="*/ 270 w 302"/>
                <a:gd name="T9" fmla="*/ 0 h 75"/>
                <a:gd name="T10" fmla="*/ 254 w 302"/>
                <a:gd name="T11" fmla="*/ 0 h 75"/>
                <a:gd name="T12" fmla="*/ 236 w 302"/>
                <a:gd name="T13" fmla="*/ 1 h 75"/>
                <a:gd name="T14" fmla="*/ 216 w 302"/>
                <a:gd name="T15" fmla="*/ 1 h 75"/>
                <a:gd name="T16" fmla="*/ 195 w 302"/>
                <a:gd name="T17" fmla="*/ 1 h 75"/>
                <a:gd name="T18" fmla="*/ 173 w 302"/>
                <a:gd name="T19" fmla="*/ 2 h 75"/>
                <a:gd name="T20" fmla="*/ 153 w 302"/>
                <a:gd name="T21" fmla="*/ 3 h 75"/>
                <a:gd name="T22" fmla="*/ 132 w 302"/>
                <a:gd name="T23" fmla="*/ 4 h 75"/>
                <a:gd name="T24" fmla="*/ 113 w 302"/>
                <a:gd name="T25" fmla="*/ 6 h 75"/>
                <a:gd name="T26" fmla="*/ 96 w 302"/>
                <a:gd name="T27" fmla="*/ 7 h 75"/>
                <a:gd name="T28" fmla="*/ 81 w 302"/>
                <a:gd name="T29" fmla="*/ 8 h 75"/>
                <a:gd name="T30" fmla="*/ 68 w 302"/>
                <a:gd name="T31" fmla="*/ 10 h 75"/>
                <a:gd name="T32" fmla="*/ 60 w 302"/>
                <a:gd name="T33" fmla="*/ 12 h 75"/>
                <a:gd name="T34" fmla="*/ 44 w 302"/>
                <a:gd name="T35" fmla="*/ 18 h 75"/>
                <a:gd name="T36" fmla="*/ 32 w 302"/>
                <a:gd name="T37" fmla="*/ 25 h 75"/>
                <a:gd name="T38" fmla="*/ 20 w 302"/>
                <a:gd name="T39" fmla="*/ 31 h 75"/>
                <a:gd name="T40" fmla="*/ 12 w 302"/>
                <a:gd name="T41" fmla="*/ 37 h 75"/>
                <a:gd name="T42" fmla="*/ 6 w 302"/>
                <a:gd name="T43" fmla="*/ 45 h 75"/>
                <a:gd name="T44" fmla="*/ 2 w 302"/>
                <a:gd name="T45" fmla="*/ 53 h 75"/>
                <a:gd name="T46" fmla="*/ 0 w 302"/>
                <a:gd name="T47" fmla="*/ 62 h 75"/>
                <a:gd name="T48" fmla="*/ 2 w 302"/>
                <a:gd name="T49" fmla="*/ 72 h 75"/>
                <a:gd name="T50" fmla="*/ 5 w 302"/>
                <a:gd name="T51" fmla="*/ 75 h 75"/>
                <a:gd name="T52" fmla="*/ 12 w 302"/>
                <a:gd name="T53" fmla="*/ 75 h 75"/>
                <a:gd name="T54" fmla="*/ 23 w 302"/>
                <a:gd name="T55" fmla="*/ 72 h 75"/>
                <a:gd name="T56" fmla="*/ 38 w 302"/>
                <a:gd name="T57" fmla="*/ 69 h 75"/>
                <a:gd name="T58" fmla="*/ 57 w 302"/>
                <a:gd name="T59" fmla="*/ 63 h 75"/>
                <a:gd name="T60" fmla="*/ 78 w 302"/>
                <a:gd name="T61" fmla="*/ 57 h 75"/>
                <a:gd name="T62" fmla="*/ 100 w 302"/>
                <a:gd name="T63" fmla="*/ 50 h 75"/>
                <a:gd name="T64" fmla="*/ 124 w 302"/>
                <a:gd name="T65" fmla="*/ 42 h 75"/>
                <a:gd name="T66" fmla="*/ 149 w 302"/>
                <a:gd name="T67" fmla="*/ 34 h 75"/>
                <a:gd name="T68" fmla="*/ 173 w 302"/>
                <a:gd name="T69" fmla="*/ 27 h 75"/>
                <a:gd name="T70" fmla="*/ 199 w 302"/>
                <a:gd name="T71" fmla="*/ 19 h 75"/>
                <a:gd name="T72" fmla="*/ 223 w 302"/>
                <a:gd name="T73" fmla="*/ 14 h 75"/>
                <a:gd name="T74" fmla="*/ 246 w 302"/>
                <a:gd name="T75" fmla="*/ 8 h 75"/>
                <a:gd name="T76" fmla="*/ 267 w 302"/>
                <a:gd name="T77" fmla="*/ 3 h 75"/>
                <a:gd name="T78" fmla="*/ 286 w 302"/>
                <a:gd name="T79" fmla="*/ 1 h 75"/>
                <a:gd name="T80" fmla="*/ 302 w 302"/>
                <a:gd name="T8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75">
                  <a:moveTo>
                    <a:pt x="302" y="0"/>
                  </a:moveTo>
                  <a:lnTo>
                    <a:pt x="300" y="0"/>
                  </a:lnTo>
                  <a:lnTo>
                    <a:pt x="293" y="0"/>
                  </a:lnTo>
                  <a:lnTo>
                    <a:pt x="283" y="0"/>
                  </a:lnTo>
                  <a:lnTo>
                    <a:pt x="270" y="0"/>
                  </a:lnTo>
                  <a:lnTo>
                    <a:pt x="254" y="0"/>
                  </a:lnTo>
                  <a:lnTo>
                    <a:pt x="236" y="1"/>
                  </a:lnTo>
                  <a:lnTo>
                    <a:pt x="216" y="1"/>
                  </a:lnTo>
                  <a:lnTo>
                    <a:pt x="195" y="1"/>
                  </a:lnTo>
                  <a:lnTo>
                    <a:pt x="173" y="2"/>
                  </a:lnTo>
                  <a:lnTo>
                    <a:pt x="153" y="3"/>
                  </a:lnTo>
                  <a:lnTo>
                    <a:pt x="132" y="4"/>
                  </a:lnTo>
                  <a:lnTo>
                    <a:pt x="113" y="6"/>
                  </a:lnTo>
                  <a:lnTo>
                    <a:pt x="96" y="7"/>
                  </a:lnTo>
                  <a:lnTo>
                    <a:pt x="81" y="8"/>
                  </a:lnTo>
                  <a:lnTo>
                    <a:pt x="68" y="10"/>
                  </a:lnTo>
                  <a:lnTo>
                    <a:pt x="60" y="12"/>
                  </a:lnTo>
                  <a:lnTo>
                    <a:pt x="44" y="18"/>
                  </a:lnTo>
                  <a:lnTo>
                    <a:pt x="32" y="25"/>
                  </a:lnTo>
                  <a:lnTo>
                    <a:pt x="20" y="31"/>
                  </a:lnTo>
                  <a:lnTo>
                    <a:pt x="12" y="37"/>
                  </a:lnTo>
                  <a:lnTo>
                    <a:pt x="6" y="45"/>
                  </a:lnTo>
                  <a:lnTo>
                    <a:pt x="2" y="53"/>
                  </a:lnTo>
                  <a:lnTo>
                    <a:pt x="0" y="62"/>
                  </a:lnTo>
                  <a:lnTo>
                    <a:pt x="2" y="72"/>
                  </a:lnTo>
                  <a:lnTo>
                    <a:pt x="5" y="75"/>
                  </a:lnTo>
                  <a:lnTo>
                    <a:pt x="12" y="75"/>
                  </a:lnTo>
                  <a:lnTo>
                    <a:pt x="23" y="72"/>
                  </a:lnTo>
                  <a:lnTo>
                    <a:pt x="38" y="69"/>
                  </a:lnTo>
                  <a:lnTo>
                    <a:pt x="57" y="63"/>
                  </a:lnTo>
                  <a:lnTo>
                    <a:pt x="78" y="57"/>
                  </a:lnTo>
                  <a:lnTo>
                    <a:pt x="100" y="50"/>
                  </a:lnTo>
                  <a:lnTo>
                    <a:pt x="124" y="42"/>
                  </a:lnTo>
                  <a:lnTo>
                    <a:pt x="149" y="34"/>
                  </a:lnTo>
                  <a:lnTo>
                    <a:pt x="173" y="27"/>
                  </a:lnTo>
                  <a:lnTo>
                    <a:pt x="199" y="19"/>
                  </a:lnTo>
                  <a:lnTo>
                    <a:pt x="223" y="14"/>
                  </a:lnTo>
                  <a:lnTo>
                    <a:pt x="246" y="8"/>
                  </a:lnTo>
                  <a:lnTo>
                    <a:pt x="267" y="3"/>
                  </a:lnTo>
                  <a:lnTo>
                    <a:pt x="286" y="1"/>
                  </a:lnTo>
                  <a:lnTo>
                    <a:pt x="302"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0" name="Freeform 36">
              <a:extLst>
                <a:ext uri="{FF2B5EF4-FFF2-40B4-BE49-F238E27FC236}">
                  <a16:creationId xmlns:a16="http://schemas.microsoft.com/office/drawing/2014/main" id="{1882249F-16C0-4B57-B06D-807504172096}"/>
                </a:ext>
              </a:extLst>
            </p:cNvPr>
            <p:cNvSpPr>
              <a:spLocks/>
            </p:cNvSpPr>
            <p:nvPr/>
          </p:nvSpPr>
          <p:spPr bwMode="auto">
            <a:xfrm>
              <a:off x="400" y="1792"/>
              <a:ext cx="142" cy="102"/>
            </a:xfrm>
            <a:custGeom>
              <a:avLst/>
              <a:gdLst>
                <a:gd name="T0" fmla="*/ 279 w 283"/>
                <a:gd name="T1" fmla="*/ 8 h 204"/>
                <a:gd name="T2" fmla="*/ 275 w 283"/>
                <a:gd name="T3" fmla="*/ 4 h 204"/>
                <a:gd name="T4" fmla="*/ 271 w 283"/>
                <a:gd name="T5" fmla="*/ 1 h 204"/>
                <a:gd name="T6" fmla="*/ 265 w 283"/>
                <a:gd name="T7" fmla="*/ 0 h 204"/>
                <a:gd name="T8" fmla="*/ 259 w 283"/>
                <a:gd name="T9" fmla="*/ 0 h 204"/>
                <a:gd name="T10" fmla="*/ 252 w 283"/>
                <a:gd name="T11" fmla="*/ 1 h 204"/>
                <a:gd name="T12" fmla="*/ 244 w 283"/>
                <a:gd name="T13" fmla="*/ 4 h 204"/>
                <a:gd name="T14" fmla="*/ 234 w 283"/>
                <a:gd name="T15" fmla="*/ 7 h 204"/>
                <a:gd name="T16" fmla="*/ 224 w 283"/>
                <a:gd name="T17" fmla="*/ 10 h 204"/>
                <a:gd name="T18" fmla="*/ 217 w 283"/>
                <a:gd name="T19" fmla="*/ 14 h 204"/>
                <a:gd name="T20" fmla="*/ 206 w 283"/>
                <a:gd name="T21" fmla="*/ 18 h 204"/>
                <a:gd name="T22" fmla="*/ 195 w 283"/>
                <a:gd name="T23" fmla="*/ 24 h 204"/>
                <a:gd name="T24" fmla="*/ 181 w 283"/>
                <a:gd name="T25" fmla="*/ 32 h 204"/>
                <a:gd name="T26" fmla="*/ 166 w 283"/>
                <a:gd name="T27" fmla="*/ 42 h 204"/>
                <a:gd name="T28" fmla="*/ 150 w 283"/>
                <a:gd name="T29" fmla="*/ 51 h 204"/>
                <a:gd name="T30" fmla="*/ 134 w 283"/>
                <a:gd name="T31" fmla="*/ 61 h 204"/>
                <a:gd name="T32" fmla="*/ 116 w 283"/>
                <a:gd name="T33" fmla="*/ 70 h 204"/>
                <a:gd name="T34" fmla="*/ 99 w 283"/>
                <a:gd name="T35" fmla="*/ 81 h 204"/>
                <a:gd name="T36" fmla="*/ 83 w 283"/>
                <a:gd name="T37" fmla="*/ 91 h 204"/>
                <a:gd name="T38" fmla="*/ 68 w 283"/>
                <a:gd name="T39" fmla="*/ 100 h 204"/>
                <a:gd name="T40" fmla="*/ 53 w 283"/>
                <a:gd name="T41" fmla="*/ 109 h 204"/>
                <a:gd name="T42" fmla="*/ 40 w 283"/>
                <a:gd name="T43" fmla="*/ 118 h 204"/>
                <a:gd name="T44" fmla="*/ 30 w 283"/>
                <a:gd name="T45" fmla="*/ 123 h 204"/>
                <a:gd name="T46" fmla="*/ 22 w 283"/>
                <a:gd name="T47" fmla="*/ 128 h 204"/>
                <a:gd name="T48" fmla="*/ 16 w 283"/>
                <a:gd name="T49" fmla="*/ 131 h 204"/>
                <a:gd name="T50" fmla="*/ 5 w 283"/>
                <a:gd name="T51" fmla="*/ 141 h 204"/>
                <a:gd name="T52" fmla="*/ 0 w 283"/>
                <a:gd name="T53" fmla="*/ 151 h 204"/>
                <a:gd name="T54" fmla="*/ 1 w 283"/>
                <a:gd name="T55" fmla="*/ 161 h 204"/>
                <a:gd name="T56" fmla="*/ 7 w 283"/>
                <a:gd name="T57" fmla="*/ 168 h 204"/>
                <a:gd name="T58" fmla="*/ 10 w 283"/>
                <a:gd name="T59" fmla="*/ 171 h 204"/>
                <a:gd name="T60" fmla="*/ 15 w 283"/>
                <a:gd name="T61" fmla="*/ 173 h 204"/>
                <a:gd name="T62" fmla="*/ 20 w 283"/>
                <a:gd name="T63" fmla="*/ 174 h 204"/>
                <a:gd name="T64" fmla="*/ 24 w 283"/>
                <a:gd name="T65" fmla="*/ 176 h 204"/>
                <a:gd name="T66" fmla="*/ 29 w 283"/>
                <a:gd name="T67" fmla="*/ 179 h 204"/>
                <a:gd name="T68" fmla="*/ 35 w 283"/>
                <a:gd name="T69" fmla="*/ 182 h 204"/>
                <a:gd name="T70" fmla="*/ 41 w 283"/>
                <a:gd name="T71" fmla="*/ 184 h 204"/>
                <a:gd name="T72" fmla="*/ 47 w 283"/>
                <a:gd name="T73" fmla="*/ 188 h 204"/>
                <a:gd name="T74" fmla="*/ 54 w 283"/>
                <a:gd name="T75" fmla="*/ 191 h 204"/>
                <a:gd name="T76" fmla="*/ 62 w 283"/>
                <a:gd name="T77" fmla="*/ 196 h 204"/>
                <a:gd name="T78" fmla="*/ 70 w 283"/>
                <a:gd name="T79" fmla="*/ 199 h 204"/>
                <a:gd name="T80" fmla="*/ 79 w 283"/>
                <a:gd name="T81" fmla="*/ 203 h 204"/>
                <a:gd name="T82" fmla="*/ 89 w 283"/>
                <a:gd name="T83" fmla="*/ 204 h 204"/>
                <a:gd name="T84" fmla="*/ 99 w 283"/>
                <a:gd name="T85" fmla="*/ 202 h 204"/>
                <a:gd name="T86" fmla="*/ 109 w 283"/>
                <a:gd name="T87" fmla="*/ 197 h 204"/>
                <a:gd name="T88" fmla="*/ 120 w 283"/>
                <a:gd name="T89" fmla="*/ 187 h 204"/>
                <a:gd name="T90" fmla="*/ 134 w 283"/>
                <a:gd name="T91" fmla="*/ 172 h 204"/>
                <a:gd name="T92" fmla="*/ 153 w 283"/>
                <a:gd name="T93" fmla="*/ 154 h 204"/>
                <a:gd name="T94" fmla="*/ 175 w 283"/>
                <a:gd name="T95" fmla="*/ 134 h 204"/>
                <a:gd name="T96" fmla="*/ 198 w 283"/>
                <a:gd name="T97" fmla="*/ 114 h 204"/>
                <a:gd name="T98" fmla="*/ 220 w 283"/>
                <a:gd name="T99" fmla="*/ 94 h 204"/>
                <a:gd name="T100" fmla="*/ 240 w 283"/>
                <a:gd name="T101" fmla="*/ 77 h 204"/>
                <a:gd name="T102" fmla="*/ 255 w 283"/>
                <a:gd name="T103" fmla="*/ 66 h 204"/>
                <a:gd name="T104" fmla="*/ 264 w 283"/>
                <a:gd name="T105" fmla="*/ 59 h 204"/>
                <a:gd name="T106" fmla="*/ 273 w 283"/>
                <a:gd name="T107" fmla="*/ 50 h 204"/>
                <a:gd name="T108" fmla="*/ 281 w 283"/>
                <a:gd name="T109" fmla="*/ 35 h 204"/>
                <a:gd name="T110" fmla="*/ 283 w 283"/>
                <a:gd name="T111" fmla="*/ 21 h 204"/>
                <a:gd name="T112" fmla="*/ 279 w 283"/>
                <a:gd name="T113" fmla="*/ 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3" h="204">
                  <a:moveTo>
                    <a:pt x="279" y="8"/>
                  </a:moveTo>
                  <a:lnTo>
                    <a:pt x="275" y="4"/>
                  </a:lnTo>
                  <a:lnTo>
                    <a:pt x="271" y="1"/>
                  </a:lnTo>
                  <a:lnTo>
                    <a:pt x="265" y="0"/>
                  </a:lnTo>
                  <a:lnTo>
                    <a:pt x="259" y="0"/>
                  </a:lnTo>
                  <a:lnTo>
                    <a:pt x="252" y="1"/>
                  </a:lnTo>
                  <a:lnTo>
                    <a:pt x="244" y="4"/>
                  </a:lnTo>
                  <a:lnTo>
                    <a:pt x="234" y="7"/>
                  </a:lnTo>
                  <a:lnTo>
                    <a:pt x="224" y="10"/>
                  </a:lnTo>
                  <a:lnTo>
                    <a:pt x="217" y="14"/>
                  </a:lnTo>
                  <a:lnTo>
                    <a:pt x="206" y="18"/>
                  </a:lnTo>
                  <a:lnTo>
                    <a:pt x="195" y="24"/>
                  </a:lnTo>
                  <a:lnTo>
                    <a:pt x="181" y="32"/>
                  </a:lnTo>
                  <a:lnTo>
                    <a:pt x="166" y="42"/>
                  </a:lnTo>
                  <a:lnTo>
                    <a:pt x="150" y="51"/>
                  </a:lnTo>
                  <a:lnTo>
                    <a:pt x="134" y="61"/>
                  </a:lnTo>
                  <a:lnTo>
                    <a:pt x="116" y="70"/>
                  </a:lnTo>
                  <a:lnTo>
                    <a:pt x="99" y="81"/>
                  </a:lnTo>
                  <a:lnTo>
                    <a:pt x="83" y="91"/>
                  </a:lnTo>
                  <a:lnTo>
                    <a:pt x="68" y="100"/>
                  </a:lnTo>
                  <a:lnTo>
                    <a:pt x="53" y="109"/>
                  </a:lnTo>
                  <a:lnTo>
                    <a:pt x="40" y="118"/>
                  </a:lnTo>
                  <a:lnTo>
                    <a:pt x="30" y="123"/>
                  </a:lnTo>
                  <a:lnTo>
                    <a:pt x="22" y="128"/>
                  </a:lnTo>
                  <a:lnTo>
                    <a:pt x="16" y="131"/>
                  </a:lnTo>
                  <a:lnTo>
                    <a:pt x="5" y="141"/>
                  </a:lnTo>
                  <a:lnTo>
                    <a:pt x="0" y="151"/>
                  </a:lnTo>
                  <a:lnTo>
                    <a:pt x="1" y="161"/>
                  </a:lnTo>
                  <a:lnTo>
                    <a:pt x="7" y="168"/>
                  </a:lnTo>
                  <a:lnTo>
                    <a:pt x="10" y="171"/>
                  </a:lnTo>
                  <a:lnTo>
                    <a:pt x="15" y="173"/>
                  </a:lnTo>
                  <a:lnTo>
                    <a:pt x="20" y="174"/>
                  </a:lnTo>
                  <a:lnTo>
                    <a:pt x="24" y="176"/>
                  </a:lnTo>
                  <a:lnTo>
                    <a:pt x="29" y="179"/>
                  </a:lnTo>
                  <a:lnTo>
                    <a:pt x="35" y="182"/>
                  </a:lnTo>
                  <a:lnTo>
                    <a:pt x="41" y="184"/>
                  </a:lnTo>
                  <a:lnTo>
                    <a:pt x="47" y="188"/>
                  </a:lnTo>
                  <a:lnTo>
                    <a:pt x="54" y="191"/>
                  </a:lnTo>
                  <a:lnTo>
                    <a:pt x="62" y="196"/>
                  </a:lnTo>
                  <a:lnTo>
                    <a:pt x="70" y="199"/>
                  </a:lnTo>
                  <a:lnTo>
                    <a:pt x="79" y="203"/>
                  </a:lnTo>
                  <a:lnTo>
                    <a:pt x="89" y="204"/>
                  </a:lnTo>
                  <a:lnTo>
                    <a:pt x="99" y="202"/>
                  </a:lnTo>
                  <a:lnTo>
                    <a:pt x="109" y="197"/>
                  </a:lnTo>
                  <a:lnTo>
                    <a:pt x="120" y="187"/>
                  </a:lnTo>
                  <a:lnTo>
                    <a:pt x="134" y="172"/>
                  </a:lnTo>
                  <a:lnTo>
                    <a:pt x="153" y="154"/>
                  </a:lnTo>
                  <a:lnTo>
                    <a:pt x="175" y="134"/>
                  </a:lnTo>
                  <a:lnTo>
                    <a:pt x="198" y="114"/>
                  </a:lnTo>
                  <a:lnTo>
                    <a:pt x="220" y="94"/>
                  </a:lnTo>
                  <a:lnTo>
                    <a:pt x="240" y="77"/>
                  </a:lnTo>
                  <a:lnTo>
                    <a:pt x="255" y="66"/>
                  </a:lnTo>
                  <a:lnTo>
                    <a:pt x="264" y="59"/>
                  </a:lnTo>
                  <a:lnTo>
                    <a:pt x="273" y="50"/>
                  </a:lnTo>
                  <a:lnTo>
                    <a:pt x="281" y="35"/>
                  </a:lnTo>
                  <a:lnTo>
                    <a:pt x="283" y="21"/>
                  </a:lnTo>
                  <a:lnTo>
                    <a:pt x="279" y="8"/>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1" name="Freeform 37">
              <a:extLst>
                <a:ext uri="{FF2B5EF4-FFF2-40B4-BE49-F238E27FC236}">
                  <a16:creationId xmlns:a16="http://schemas.microsoft.com/office/drawing/2014/main" id="{A5A9028D-5BFA-412F-8DF9-1013113D776E}"/>
                </a:ext>
              </a:extLst>
            </p:cNvPr>
            <p:cNvSpPr>
              <a:spLocks/>
            </p:cNvSpPr>
            <p:nvPr/>
          </p:nvSpPr>
          <p:spPr bwMode="auto">
            <a:xfrm>
              <a:off x="677" y="1838"/>
              <a:ext cx="70" cy="152"/>
            </a:xfrm>
            <a:custGeom>
              <a:avLst/>
              <a:gdLst>
                <a:gd name="T0" fmla="*/ 43 w 140"/>
                <a:gd name="T1" fmla="*/ 247 h 304"/>
                <a:gd name="T2" fmla="*/ 42 w 140"/>
                <a:gd name="T3" fmla="*/ 257 h 304"/>
                <a:gd name="T4" fmla="*/ 44 w 140"/>
                <a:gd name="T5" fmla="*/ 267 h 304"/>
                <a:gd name="T6" fmla="*/ 50 w 140"/>
                <a:gd name="T7" fmla="*/ 275 h 304"/>
                <a:gd name="T8" fmla="*/ 58 w 140"/>
                <a:gd name="T9" fmla="*/ 283 h 304"/>
                <a:gd name="T10" fmla="*/ 66 w 140"/>
                <a:gd name="T11" fmla="*/ 291 h 304"/>
                <a:gd name="T12" fmla="*/ 75 w 140"/>
                <a:gd name="T13" fmla="*/ 297 h 304"/>
                <a:gd name="T14" fmla="*/ 82 w 140"/>
                <a:gd name="T15" fmla="*/ 301 h 304"/>
                <a:gd name="T16" fmla="*/ 88 w 140"/>
                <a:gd name="T17" fmla="*/ 304 h 304"/>
                <a:gd name="T18" fmla="*/ 94 w 140"/>
                <a:gd name="T19" fmla="*/ 273 h 304"/>
                <a:gd name="T20" fmla="*/ 100 w 140"/>
                <a:gd name="T21" fmla="*/ 241 h 304"/>
                <a:gd name="T22" fmla="*/ 107 w 140"/>
                <a:gd name="T23" fmla="*/ 211 h 304"/>
                <a:gd name="T24" fmla="*/ 114 w 140"/>
                <a:gd name="T25" fmla="*/ 181 h 304"/>
                <a:gd name="T26" fmla="*/ 121 w 140"/>
                <a:gd name="T27" fmla="*/ 156 h 304"/>
                <a:gd name="T28" fmla="*/ 127 w 140"/>
                <a:gd name="T29" fmla="*/ 132 h 304"/>
                <a:gd name="T30" fmla="*/ 132 w 140"/>
                <a:gd name="T31" fmla="*/ 114 h 304"/>
                <a:gd name="T32" fmla="*/ 134 w 140"/>
                <a:gd name="T33" fmla="*/ 100 h 304"/>
                <a:gd name="T34" fmla="*/ 137 w 140"/>
                <a:gd name="T35" fmla="*/ 77 h 304"/>
                <a:gd name="T36" fmla="*/ 140 w 140"/>
                <a:gd name="T37" fmla="*/ 53 h 304"/>
                <a:gd name="T38" fmla="*/ 140 w 140"/>
                <a:gd name="T39" fmla="*/ 30 h 304"/>
                <a:gd name="T40" fmla="*/ 134 w 140"/>
                <a:gd name="T41" fmla="*/ 13 h 304"/>
                <a:gd name="T42" fmla="*/ 129 w 140"/>
                <a:gd name="T43" fmla="*/ 7 h 304"/>
                <a:gd name="T44" fmla="*/ 126 w 140"/>
                <a:gd name="T45" fmla="*/ 2 h 304"/>
                <a:gd name="T46" fmla="*/ 121 w 140"/>
                <a:gd name="T47" fmla="*/ 0 h 304"/>
                <a:gd name="T48" fmla="*/ 118 w 140"/>
                <a:gd name="T49" fmla="*/ 0 h 304"/>
                <a:gd name="T50" fmla="*/ 113 w 140"/>
                <a:gd name="T51" fmla="*/ 2 h 304"/>
                <a:gd name="T52" fmla="*/ 109 w 140"/>
                <a:gd name="T53" fmla="*/ 7 h 304"/>
                <a:gd name="T54" fmla="*/ 103 w 140"/>
                <a:gd name="T55" fmla="*/ 15 h 304"/>
                <a:gd name="T56" fmla="*/ 96 w 140"/>
                <a:gd name="T57" fmla="*/ 25 h 304"/>
                <a:gd name="T58" fmla="*/ 88 w 140"/>
                <a:gd name="T59" fmla="*/ 40 h 304"/>
                <a:gd name="T60" fmla="*/ 77 w 140"/>
                <a:gd name="T61" fmla="*/ 59 h 304"/>
                <a:gd name="T62" fmla="*/ 65 w 140"/>
                <a:gd name="T63" fmla="*/ 81 h 304"/>
                <a:gd name="T64" fmla="*/ 52 w 140"/>
                <a:gd name="T65" fmla="*/ 104 h 304"/>
                <a:gd name="T66" fmla="*/ 38 w 140"/>
                <a:gd name="T67" fmla="*/ 126 h 304"/>
                <a:gd name="T68" fmla="*/ 27 w 140"/>
                <a:gd name="T69" fmla="*/ 145 h 304"/>
                <a:gd name="T70" fmla="*/ 18 w 140"/>
                <a:gd name="T71" fmla="*/ 161 h 304"/>
                <a:gd name="T72" fmla="*/ 11 w 140"/>
                <a:gd name="T73" fmla="*/ 173 h 304"/>
                <a:gd name="T74" fmla="*/ 3 w 140"/>
                <a:gd name="T75" fmla="*/ 190 h 304"/>
                <a:gd name="T76" fmla="*/ 0 w 140"/>
                <a:gd name="T77" fmla="*/ 206 h 304"/>
                <a:gd name="T78" fmla="*/ 3 w 140"/>
                <a:gd name="T79" fmla="*/ 221 h 304"/>
                <a:gd name="T80" fmla="*/ 8 w 140"/>
                <a:gd name="T81" fmla="*/ 233 h 304"/>
                <a:gd name="T82" fmla="*/ 15 w 140"/>
                <a:gd name="T83" fmla="*/ 242 h 304"/>
                <a:gd name="T84" fmla="*/ 24 w 140"/>
                <a:gd name="T85" fmla="*/ 248 h 304"/>
                <a:gd name="T86" fmla="*/ 34 w 140"/>
                <a:gd name="T87" fmla="*/ 249 h 304"/>
                <a:gd name="T88" fmla="*/ 43 w 140"/>
                <a:gd name="T89" fmla="*/ 24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304">
                  <a:moveTo>
                    <a:pt x="43" y="247"/>
                  </a:moveTo>
                  <a:lnTo>
                    <a:pt x="42" y="257"/>
                  </a:lnTo>
                  <a:lnTo>
                    <a:pt x="44" y="267"/>
                  </a:lnTo>
                  <a:lnTo>
                    <a:pt x="50" y="275"/>
                  </a:lnTo>
                  <a:lnTo>
                    <a:pt x="58" y="283"/>
                  </a:lnTo>
                  <a:lnTo>
                    <a:pt x="66" y="291"/>
                  </a:lnTo>
                  <a:lnTo>
                    <a:pt x="75" y="297"/>
                  </a:lnTo>
                  <a:lnTo>
                    <a:pt x="82" y="301"/>
                  </a:lnTo>
                  <a:lnTo>
                    <a:pt x="88" y="304"/>
                  </a:lnTo>
                  <a:lnTo>
                    <a:pt x="94" y="273"/>
                  </a:lnTo>
                  <a:lnTo>
                    <a:pt x="100" y="241"/>
                  </a:lnTo>
                  <a:lnTo>
                    <a:pt x="107" y="211"/>
                  </a:lnTo>
                  <a:lnTo>
                    <a:pt x="114" y="181"/>
                  </a:lnTo>
                  <a:lnTo>
                    <a:pt x="121" y="156"/>
                  </a:lnTo>
                  <a:lnTo>
                    <a:pt x="127" y="132"/>
                  </a:lnTo>
                  <a:lnTo>
                    <a:pt x="132" y="114"/>
                  </a:lnTo>
                  <a:lnTo>
                    <a:pt x="134" y="100"/>
                  </a:lnTo>
                  <a:lnTo>
                    <a:pt x="137" y="77"/>
                  </a:lnTo>
                  <a:lnTo>
                    <a:pt x="140" y="53"/>
                  </a:lnTo>
                  <a:lnTo>
                    <a:pt x="140" y="30"/>
                  </a:lnTo>
                  <a:lnTo>
                    <a:pt x="134" y="13"/>
                  </a:lnTo>
                  <a:lnTo>
                    <a:pt x="129" y="7"/>
                  </a:lnTo>
                  <a:lnTo>
                    <a:pt x="126" y="2"/>
                  </a:lnTo>
                  <a:lnTo>
                    <a:pt x="121" y="0"/>
                  </a:lnTo>
                  <a:lnTo>
                    <a:pt x="118" y="0"/>
                  </a:lnTo>
                  <a:lnTo>
                    <a:pt x="113" y="2"/>
                  </a:lnTo>
                  <a:lnTo>
                    <a:pt x="109" y="7"/>
                  </a:lnTo>
                  <a:lnTo>
                    <a:pt x="103" y="15"/>
                  </a:lnTo>
                  <a:lnTo>
                    <a:pt x="96" y="25"/>
                  </a:lnTo>
                  <a:lnTo>
                    <a:pt x="88" y="40"/>
                  </a:lnTo>
                  <a:lnTo>
                    <a:pt x="77" y="59"/>
                  </a:lnTo>
                  <a:lnTo>
                    <a:pt x="65" y="81"/>
                  </a:lnTo>
                  <a:lnTo>
                    <a:pt x="52" y="104"/>
                  </a:lnTo>
                  <a:lnTo>
                    <a:pt x="38" y="126"/>
                  </a:lnTo>
                  <a:lnTo>
                    <a:pt x="27" y="145"/>
                  </a:lnTo>
                  <a:lnTo>
                    <a:pt x="18" y="161"/>
                  </a:lnTo>
                  <a:lnTo>
                    <a:pt x="11" y="173"/>
                  </a:lnTo>
                  <a:lnTo>
                    <a:pt x="3" y="190"/>
                  </a:lnTo>
                  <a:lnTo>
                    <a:pt x="0" y="206"/>
                  </a:lnTo>
                  <a:lnTo>
                    <a:pt x="3" y="221"/>
                  </a:lnTo>
                  <a:lnTo>
                    <a:pt x="8" y="233"/>
                  </a:lnTo>
                  <a:lnTo>
                    <a:pt x="15" y="242"/>
                  </a:lnTo>
                  <a:lnTo>
                    <a:pt x="24" y="248"/>
                  </a:lnTo>
                  <a:lnTo>
                    <a:pt x="34" y="249"/>
                  </a:lnTo>
                  <a:lnTo>
                    <a:pt x="43" y="247"/>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2" name="Freeform 38">
              <a:extLst>
                <a:ext uri="{FF2B5EF4-FFF2-40B4-BE49-F238E27FC236}">
                  <a16:creationId xmlns:a16="http://schemas.microsoft.com/office/drawing/2014/main" id="{A332A21A-73CD-417B-9EE8-EDB683A9D9A7}"/>
                </a:ext>
              </a:extLst>
            </p:cNvPr>
            <p:cNvSpPr>
              <a:spLocks/>
            </p:cNvSpPr>
            <p:nvPr/>
          </p:nvSpPr>
          <p:spPr bwMode="auto">
            <a:xfrm>
              <a:off x="781" y="1852"/>
              <a:ext cx="73" cy="183"/>
            </a:xfrm>
            <a:custGeom>
              <a:avLst/>
              <a:gdLst>
                <a:gd name="T0" fmla="*/ 0 w 145"/>
                <a:gd name="T1" fmla="*/ 0 h 366"/>
                <a:gd name="T2" fmla="*/ 3 w 145"/>
                <a:gd name="T3" fmla="*/ 29 h 366"/>
                <a:gd name="T4" fmla="*/ 17 w 145"/>
                <a:gd name="T5" fmla="*/ 64 h 366"/>
                <a:gd name="T6" fmla="*/ 39 w 145"/>
                <a:gd name="T7" fmla="*/ 107 h 366"/>
                <a:gd name="T8" fmla="*/ 64 w 145"/>
                <a:gd name="T9" fmla="*/ 153 h 366"/>
                <a:gd name="T10" fmla="*/ 91 w 145"/>
                <a:gd name="T11" fmla="*/ 204 h 366"/>
                <a:gd name="T12" fmla="*/ 114 w 145"/>
                <a:gd name="T13" fmla="*/ 257 h 366"/>
                <a:gd name="T14" fmla="*/ 130 w 145"/>
                <a:gd name="T15" fmla="*/ 312 h 366"/>
                <a:gd name="T16" fmla="*/ 137 w 145"/>
                <a:gd name="T17" fmla="*/ 366 h 366"/>
                <a:gd name="T18" fmla="*/ 144 w 145"/>
                <a:gd name="T19" fmla="*/ 343 h 366"/>
                <a:gd name="T20" fmla="*/ 145 w 145"/>
                <a:gd name="T21" fmla="*/ 318 h 366"/>
                <a:gd name="T22" fmla="*/ 143 w 145"/>
                <a:gd name="T23" fmla="*/ 291 h 366"/>
                <a:gd name="T24" fmla="*/ 137 w 145"/>
                <a:gd name="T25" fmla="*/ 264 h 366"/>
                <a:gd name="T26" fmla="*/ 128 w 145"/>
                <a:gd name="T27" fmla="*/ 236 h 366"/>
                <a:gd name="T28" fmla="*/ 116 w 145"/>
                <a:gd name="T29" fmla="*/ 207 h 366"/>
                <a:gd name="T30" fmla="*/ 104 w 145"/>
                <a:gd name="T31" fmla="*/ 178 h 366"/>
                <a:gd name="T32" fmla="*/ 89 w 145"/>
                <a:gd name="T33" fmla="*/ 151 h 366"/>
                <a:gd name="T34" fmla="*/ 74 w 145"/>
                <a:gd name="T35" fmla="*/ 124 h 366"/>
                <a:gd name="T36" fmla="*/ 59 w 145"/>
                <a:gd name="T37" fmla="*/ 98 h 366"/>
                <a:gd name="T38" fmla="*/ 44 w 145"/>
                <a:gd name="T39" fmla="*/ 75 h 366"/>
                <a:gd name="T40" fmla="*/ 30 w 145"/>
                <a:gd name="T41" fmla="*/ 53 h 366"/>
                <a:gd name="T42" fmla="*/ 18 w 145"/>
                <a:gd name="T43" fmla="*/ 34 h 366"/>
                <a:gd name="T44" fmla="*/ 9 w 145"/>
                <a:gd name="T45" fmla="*/ 19 h 366"/>
                <a:gd name="T46" fmla="*/ 2 w 145"/>
                <a:gd name="T47" fmla="*/ 8 h 366"/>
                <a:gd name="T48" fmla="*/ 0 w 145"/>
                <a:gd name="T49"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366">
                  <a:moveTo>
                    <a:pt x="0" y="0"/>
                  </a:moveTo>
                  <a:lnTo>
                    <a:pt x="3" y="29"/>
                  </a:lnTo>
                  <a:lnTo>
                    <a:pt x="17" y="64"/>
                  </a:lnTo>
                  <a:lnTo>
                    <a:pt x="39" y="107"/>
                  </a:lnTo>
                  <a:lnTo>
                    <a:pt x="64" y="153"/>
                  </a:lnTo>
                  <a:lnTo>
                    <a:pt x="91" y="204"/>
                  </a:lnTo>
                  <a:lnTo>
                    <a:pt x="114" y="257"/>
                  </a:lnTo>
                  <a:lnTo>
                    <a:pt x="130" y="312"/>
                  </a:lnTo>
                  <a:lnTo>
                    <a:pt x="137" y="366"/>
                  </a:lnTo>
                  <a:lnTo>
                    <a:pt x="144" y="343"/>
                  </a:lnTo>
                  <a:lnTo>
                    <a:pt x="145" y="318"/>
                  </a:lnTo>
                  <a:lnTo>
                    <a:pt x="143" y="291"/>
                  </a:lnTo>
                  <a:lnTo>
                    <a:pt x="137" y="264"/>
                  </a:lnTo>
                  <a:lnTo>
                    <a:pt x="128" y="236"/>
                  </a:lnTo>
                  <a:lnTo>
                    <a:pt x="116" y="207"/>
                  </a:lnTo>
                  <a:lnTo>
                    <a:pt x="104" y="178"/>
                  </a:lnTo>
                  <a:lnTo>
                    <a:pt x="89" y="151"/>
                  </a:lnTo>
                  <a:lnTo>
                    <a:pt x="74" y="124"/>
                  </a:lnTo>
                  <a:lnTo>
                    <a:pt x="59" y="98"/>
                  </a:lnTo>
                  <a:lnTo>
                    <a:pt x="44" y="75"/>
                  </a:lnTo>
                  <a:lnTo>
                    <a:pt x="30" y="53"/>
                  </a:lnTo>
                  <a:lnTo>
                    <a:pt x="18" y="34"/>
                  </a:lnTo>
                  <a:lnTo>
                    <a:pt x="9" y="19"/>
                  </a:lnTo>
                  <a:lnTo>
                    <a:pt x="2" y="8"/>
                  </a:lnTo>
                  <a:lnTo>
                    <a:pt x="0"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3" name="Freeform 39">
              <a:extLst>
                <a:ext uri="{FF2B5EF4-FFF2-40B4-BE49-F238E27FC236}">
                  <a16:creationId xmlns:a16="http://schemas.microsoft.com/office/drawing/2014/main" id="{14F89944-982F-4EFC-8B55-22F23788A9AB}"/>
                </a:ext>
              </a:extLst>
            </p:cNvPr>
            <p:cNvSpPr>
              <a:spLocks/>
            </p:cNvSpPr>
            <p:nvPr/>
          </p:nvSpPr>
          <p:spPr bwMode="auto">
            <a:xfrm>
              <a:off x="986" y="1400"/>
              <a:ext cx="130" cy="92"/>
            </a:xfrm>
            <a:custGeom>
              <a:avLst/>
              <a:gdLst>
                <a:gd name="T0" fmla="*/ 0 w 260"/>
                <a:gd name="T1" fmla="*/ 183 h 183"/>
                <a:gd name="T2" fmla="*/ 7 w 260"/>
                <a:gd name="T3" fmla="*/ 177 h 183"/>
                <a:gd name="T4" fmla="*/ 23 w 260"/>
                <a:gd name="T5" fmla="*/ 160 h 183"/>
                <a:gd name="T6" fmla="*/ 47 w 260"/>
                <a:gd name="T7" fmla="*/ 136 h 183"/>
                <a:gd name="T8" fmla="*/ 76 w 260"/>
                <a:gd name="T9" fmla="*/ 107 h 183"/>
                <a:gd name="T10" fmla="*/ 106 w 260"/>
                <a:gd name="T11" fmla="*/ 77 h 183"/>
                <a:gd name="T12" fmla="*/ 135 w 260"/>
                <a:gd name="T13" fmla="*/ 51 h 183"/>
                <a:gd name="T14" fmla="*/ 160 w 260"/>
                <a:gd name="T15" fmla="*/ 30 h 183"/>
                <a:gd name="T16" fmla="*/ 177 w 260"/>
                <a:gd name="T17" fmla="*/ 17 h 183"/>
                <a:gd name="T18" fmla="*/ 192 w 260"/>
                <a:gd name="T19" fmla="*/ 10 h 183"/>
                <a:gd name="T20" fmla="*/ 206 w 260"/>
                <a:gd name="T21" fmla="*/ 6 h 183"/>
                <a:gd name="T22" fmla="*/ 218 w 260"/>
                <a:gd name="T23" fmla="*/ 1 h 183"/>
                <a:gd name="T24" fmla="*/ 228 w 260"/>
                <a:gd name="T25" fmla="*/ 0 h 183"/>
                <a:gd name="T26" fmla="*/ 237 w 260"/>
                <a:gd name="T27" fmla="*/ 0 h 183"/>
                <a:gd name="T28" fmla="*/ 245 w 260"/>
                <a:gd name="T29" fmla="*/ 2 h 183"/>
                <a:gd name="T30" fmla="*/ 253 w 260"/>
                <a:gd name="T31" fmla="*/ 8 h 183"/>
                <a:gd name="T32" fmla="*/ 260 w 260"/>
                <a:gd name="T33" fmla="*/ 16 h 183"/>
                <a:gd name="T34" fmla="*/ 260 w 260"/>
                <a:gd name="T35" fmla="*/ 19 h 183"/>
                <a:gd name="T36" fmla="*/ 255 w 260"/>
                <a:gd name="T37" fmla="*/ 25 h 183"/>
                <a:gd name="T38" fmla="*/ 245 w 260"/>
                <a:gd name="T39" fmla="*/ 32 h 183"/>
                <a:gd name="T40" fmla="*/ 233 w 260"/>
                <a:gd name="T41" fmla="*/ 40 h 183"/>
                <a:gd name="T42" fmla="*/ 215 w 260"/>
                <a:gd name="T43" fmla="*/ 51 h 183"/>
                <a:gd name="T44" fmla="*/ 197 w 260"/>
                <a:gd name="T45" fmla="*/ 61 h 183"/>
                <a:gd name="T46" fmla="*/ 176 w 260"/>
                <a:gd name="T47" fmla="*/ 72 h 183"/>
                <a:gd name="T48" fmla="*/ 154 w 260"/>
                <a:gd name="T49" fmla="*/ 84 h 183"/>
                <a:gd name="T50" fmla="*/ 132 w 260"/>
                <a:gd name="T51" fmla="*/ 97 h 183"/>
                <a:gd name="T52" fmla="*/ 109 w 260"/>
                <a:gd name="T53" fmla="*/ 109 h 183"/>
                <a:gd name="T54" fmla="*/ 86 w 260"/>
                <a:gd name="T55" fmla="*/ 122 h 183"/>
                <a:gd name="T56" fmla="*/ 66 w 260"/>
                <a:gd name="T57" fmla="*/ 135 h 183"/>
                <a:gd name="T58" fmla="*/ 45 w 260"/>
                <a:gd name="T59" fmla="*/ 148 h 183"/>
                <a:gd name="T60" fmla="*/ 28 w 260"/>
                <a:gd name="T61" fmla="*/ 160 h 183"/>
                <a:gd name="T62" fmla="*/ 11 w 260"/>
                <a:gd name="T63" fmla="*/ 171 h 183"/>
                <a:gd name="T64" fmla="*/ 0 w 260"/>
                <a:gd name="T65"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183">
                  <a:moveTo>
                    <a:pt x="0" y="183"/>
                  </a:moveTo>
                  <a:lnTo>
                    <a:pt x="7" y="177"/>
                  </a:lnTo>
                  <a:lnTo>
                    <a:pt x="23" y="160"/>
                  </a:lnTo>
                  <a:lnTo>
                    <a:pt x="47" y="136"/>
                  </a:lnTo>
                  <a:lnTo>
                    <a:pt x="76" y="107"/>
                  </a:lnTo>
                  <a:lnTo>
                    <a:pt x="106" y="77"/>
                  </a:lnTo>
                  <a:lnTo>
                    <a:pt x="135" y="51"/>
                  </a:lnTo>
                  <a:lnTo>
                    <a:pt x="160" y="30"/>
                  </a:lnTo>
                  <a:lnTo>
                    <a:pt x="177" y="17"/>
                  </a:lnTo>
                  <a:lnTo>
                    <a:pt x="192" y="10"/>
                  </a:lnTo>
                  <a:lnTo>
                    <a:pt x="206" y="6"/>
                  </a:lnTo>
                  <a:lnTo>
                    <a:pt x="218" y="1"/>
                  </a:lnTo>
                  <a:lnTo>
                    <a:pt x="228" y="0"/>
                  </a:lnTo>
                  <a:lnTo>
                    <a:pt x="237" y="0"/>
                  </a:lnTo>
                  <a:lnTo>
                    <a:pt x="245" y="2"/>
                  </a:lnTo>
                  <a:lnTo>
                    <a:pt x="253" y="8"/>
                  </a:lnTo>
                  <a:lnTo>
                    <a:pt x="260" y="16"/>
                  </a:lnTo>
                  <a:lnTo>
                    <a:pt x="260" y="19"/>
                  </a:lnTo>
                  <a:lnTo>
                    <a:pt x="255" y="25"/>
                  </a:lnTo>
                  <a:lnTo>
                    <a:pt x="245" y="32"/>
                  </a:lnTo>
                  <a:lnTo>
                    <a:pt x="233" y="40"/>
                  </a:lnTo>
                  <a:lnTo>
                    <a:pt x="215" y="51"/>
                  </a:lnTo>
                  <a:lnTo>
                    <a:pt x="197" y="61"/>
                  </a:lnTo>
                  <a:lnTo>
                    <a:pt x="176" y="72"/>
                  </a:lnTo>
                  <a:lnTo>
                    <a:pt x="154" y="84"/>
                  </a:lnTo>
                  <a:lnTo>
                    <a:pt x="132" y="97"/>
                  </a:lnTo>
                  <a:lnTo>
                    <a:pt x="109" y="109"/>
                  </a:lnTo>
                  <a:lnTo>
                    <a:pt x="86" y="122"/>
                  </a:lnTo>
                  <a:lnTo>
                    <a:pt x="66" y="135"/>
                  </a:lnTo>
                  <a:lnTo>
                    <a:pt x="45" y="148"/>
                  </a:lnTo>
                  <a:lnTo>
                    <a:pt x="28" y="160"/>
                  </a:lnTo>
                  <a:lnTo>
                    <a:pt x="11" y="171"/>
                  </a:lnTo>
                  <a:lnTo>
                    <a:pt x="0" y="183"/>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4" name="Freeform 40">
              <a:extLst>
                <a:ext uri="{FF2B5EF4-FFF2-40B4-BE49-F238E27FC236}">
                  <a16:creationId xmlns:a16="http://schemas.microsoft.com/office/drawing/2014/main" id="{9F31B84E-F990-4DC0-B312-99D81B2180B3}"/>
                </a:ext>
              </a:extLst>
            </p:cNvPr>
            <p:cNvSpPr>
              <a:spLocks/>
            </p:cNvSpPr>
            <p:nvPr/>
          </p:nvSpPr>
          <p:spPr bwMode="auto">
            <a:xfrm>
              <a:off x="967" y="1559"/>
              <a:ext cx="152" cy="67"/>
            </a:xfrm>
            <a:custGeom>
              <a:avLst/>
              <a:gdLst>
                <a:gd name="T0" fmla="*/ 0 w 304"/>
                <a:gd name="T1" fmla="*/ 101 h 132"/>
                <a:gd name="T2" fmla="*/ 3 w 304"/>
                <a:gd name="T3" fmla="*/ 92 h 132"/>
                <a:gd name="T4" fmla="*/ 14 w 304"/>
                <a:gd name="T5" fmla="*/ 83 h 132"/>
                <a:gd name="T6" fmla="*/ 31 w 304"/>
                <a:gd name="T7" fmla="*/ 75 h 132"/>
                <a:gd name="T8" fmla="*/ 48 w 304"/>
                <a:gd name="T9" fmla="*/ 65 h 132"/>
                <a:gd name="T10" fmla="*/ 71 w 304"/>
                <a:gd name="T11" fmla="*/ 58 h 132"/>
                <a:gd name="T12" fmla="*/ 102 w 304"/>
                <a:gd name="T13" fmla="*/ 48 h 132"/>
                <a:gd name="T14" fmla="*/ 139 w 304"/>
                <a:gd name="T15" fmla="*/ 39 h 132"/>
                <a:gd name="T16" fmla="*/ 177 w 304"/>
                <a:gd name="T17" fmla="*/ 29 h 132"/>
                <a:gd name="T18" fmla="*/ 213 w 304"/>
                <a:gd name="T19" fmla="*/ 18 h 132"/>
                <a:gd name="T20" fmla="*/ 244 w 304"/>
                <a:gd name="T21" fmla="*/ 10 h 132"/>
                <a:gd name="T22" fmla="*/ 265 w 304"/>
                <a:gd name="T23" fmla="*/ 4 h 132"/>
                <a:gd name="T24" fmla="*/ 279 w 304"/>
                <a:gd name="T25" fmla="*/ 0 h 132"/>
                <a:gd name="T26" fmla="*/ 293 w 304"/>
                <a:gd name="T27" fmla="*/ 1 h 132"/>
                <a:gd name="T28" fmla="*/ 301 w 304"/>
                <a:gd name="T29" fmla="*/ 8 h 132"/>
                <a:gd name="T30" fmla="*/ 304 w 304"/>
                <a:gd name="T31" fmla="*/ 16 h 132"/>
                <a:gd name="T32" fmla="*/ 302 w 304"/>
                <a:gd name="T33" fmla="*/ 30 h 132"/>
                <a:gd name="T34" fmla="*/ 295 w 304"/>
                <a:gd name="T35" fmla="*/ 50 h 132"/>
                <a:gd name="T36" fmla="*/ 288 w 304"/>
                <a:gd name="T37" fmla="*/ 71 h 132"/>
                <a:gd name="T38" fmla="*/ 283 w 304"/>
                <a:gd name="T39" fmla="*/ 88 h 132"/>
                <a:gd name="T40" fmla="*/ 273 w 304"/>
                <a:gd name="T41" fmla="*/ 105 h 132"/>
                <a:gd name="T42" fmla="*/ 254 w 304"/>
                <a:gd name="T43" fmla="*/ 115 h 132"/>
                <a:gd name="T44" fmla="*/ 230 w 304"/>
                <a:gd name="T45" fmla="*/ 116 h 132"/>
                <a:gd name="T46" fmla="*/ 207 w 304"/>
                <a:gd name="T47" fmla="*/ 116 h 132"/>
                <a:gd name="T48" fmla="*/ 178 w 304"/>
                <a:gd name="T49" fmla="*/ 118 h 132"/>
                <a:gd name="T50" fmla="*/ 148 w 304"/>
                <a:gd name="T51" fmla="*/ 120 h 132"/>
                <a:gd name="T52" fmla="*/ 117 w 304"/>
                <a:gd name="T53" fmla="*/ 123 h 132"/>
                <a:gd name="T54" fmla="*/ 90 w 304"/>
                <a:gd name="T55" fmla="*/ 125 h 132"/>
                <a:gd name="T56" fmla="*/ 67 w 304"/>
                <a:gd name="T57" fmla="*/ 129 h 132"/>
                <a:gd name="T58" fmla="*/ 52 w 304"/>
                <a:gd name="T59" fmla="*/ 130 h 132"/>
                <a:gd name="T60" fmla="*/ 41 w 304"/>
                <a:gd name="T61" fmla="*/ 132 h 132"/>
                <a:gd name="T62" fmla="*/ 26 w 304"/>
                <a:gd name="T63" fmla="*/ 130 h 132"/>
                <a:gd name="T64" fmla="*/ 11 w 304"/>
                <a:gd name="T65" fmla="*/ 123 h 132"/>
                <a:gd name="T66" fmla="*/ 2 w 304"/>
                <a:gd name="T67" fmla="*/ 11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4" h="132">
                  <a:moveTo>
                    <a:pt x="1" y="107"/>
                  </a:moveTo>
                  <a:lnTo>
                    <a:pt x="0" y="101"/>
                  </a:lnTo>
                  <a:lnTo>
                    <a:pt x="1" y="96"/>
                  </a:lnTo>
                  <a:lnTo>
                    <a:pt x="3" y="92"/>
                  </a:lnTo>
                  <a:lnTo>
                    <a:pt x="8" y="87"/>
                  </a:lnTo>
                  <a:lnTo>
                    <a:pt x="14" y="83"/>
                  </a:lnTo>
                  <a:lnTo>
                    <a:pt x="22" y="79"/>
                  </a:lnTo>
                  <a:lnTo>
                    <a:pt x="31" y="75"/>
                  </a:lnTo>
                  <a:lnTo>
                    <a:pt x="41" y="69"/>
                  </a:lnTo>
                  <a:lnTo>
                    <a:pt x="48" y="65"/>
                  </a:lnTo>
                  <a:lnTo>
                    <a:pt x="59" y="62"/>
                  </a:lnTo>
                  <a:lnTo>
                    <a:pt x="71" y="58"/>
                  </a:lnTo>
                  <a:lnTo>
                    <a:pt x="86" y="54"/>
                  </a:lnTo>
                  <a:lnTo>
                    <a:pt x="102" y="48"/>
                  </a:lnTo>
                  <a:lnTo>
                    <a:pt x="121" y="44"/>
                  </a:lnTo>
                  <a:lnTo>
                    <a:pt x="139" y="39"/>
                  </a:lnTo>
                  <a:lnTo>
                    <a:pt x="159" y="33"/>
                  </a:lnTo>
                  <a:lnTo>
                    <a:pt x="177" y="29"/>
                  </a:lnTo>
                  <a:lnTo>
                    <a:pt x="196" y="23"/>
                  </a:lnTo>
                  <a:lnTo>
                    <a:pt x="213" y="18"/>
                  </a:lnTo>
                  <a:lnTo>
                    <a:pt x="229" y="15"/>
                  </a:lnTo>
                  <a:lnTo>
                    <a:pt x="244" y="10"/>
                  </a:lnTo>
                  <a:lnTo>
                    <a:pt x="256" y="7"/>
                  </a:lnTo>
                  <a:lnTo>
                    <a:pt x="265" y="4"/>
                  </a:lnTo>
                  <a:lnTo>
                    <a:pt x="271" y="2"/>
                  </a:lnTo>
                  <a:lnTo>
                    <a:pt x="279" y="0"/>
                  </a:lnTo>
                  <a:lnTo>
                    <a:pt x="286" y="0"/>
                  </a:lnTo>
                  <a:lnTo>
                    <a:pt x="293" y="1"/>
                  </a:lnTo>
                  <a:lnTo>
                    <a:pt x="297" y="4"/>
                  </a:lnTo>
                  <a:lnTo>
                    <a:pt x="301" y="8"/>
                  </a:lnTo>
                  <a:lnTo>
                    <a:pt x="304" y="12"/>
                  </a:lnTo>
                  <a:lnTo>
                    <a:pt x="304" y="16"/>
                  </a:lnTo>
                  <a:lnTo>
                    <a:pt x="304" y="20"/>
                  </a:lnTo>
                  <a:lnTo>
                    <a:pt x="302" y="30"/>
                  </a:lnTo>
                  <a:lnTo>
                    <a:pt x="298" y="39"/>
                  </a:lnTo>
                  <a:lnTo>
                    <a:pt x="295" y="50"/>
                  </a:lnTo>
                  <a:lnTo>
                    <a:pt x="290" y="63"/>
                  </a:lnTo>
                  <a:lnTo>
                    <a:pt x="288" y="71"/>
                  </a:lnTo>
                  <a:lnTo>
                    <a:pt x="286" y="79"/>
                  </a:lnTo>
                  <a:lnTo>
                    <a:pt x="283" y="88"/>
                  </a:lnTo>
                  <a:lnTo>
                    <a:pt x="279" y="96"/>
                  </a:lnTo>
                  <a:lnTo>
                    <a:pt x="273" y="105"/>
                  </a:lnTo>
                  <a:lnTo>
                    <a:pt x="265" y="110"/>
                  </a:lnTo>
                  <a:lnTo>
                    <a:pt x="254" y="115"/>
                  </a:lnTo>
                  <a:lnTo>
                    <a:pt x="240" y="116"/>
                  </a:lnTo>
                  <a:lnTo>
                    <a:pt x="230" y="116"/>
                  </a:lnTo>
                  <a:lnTo>
                    <a:pt x="220" y="116"/>
                  </a:lnTo>
                  <a:lnTo>
                    <a:pt x="207" y="116"/>
                  </a:lnTo>
                  <a:lnTo>
                    <a:pt x="193" y="117"/>
                  </a:lnTo>
                  <a:lnTo>
                    <a:pt x="178" y="118"/>
                  </a:lnTo>
                  <a:lnTo>
                    <a:pt x="163" y="118"/>
                  </a:lnTo>
                  <a:lnTo>
                    <a:pt x="148" y="120"/>
                  </a:lnTo>
                  <a:lnTo>
                    <a:pt x="133" y="122"/>
                  </a:lnTo>
                  <a:lnTo>
                    <a:pt x="117" y="123"/>
                  </a:lnTo>
                  <a:lnTo>
                    <a:pt x="104" y="124"/>
                  </a:lnTo>
                  <a:lnTo>
                    <a:pt x="90" y="125"/>
                  </a:lnTo>
                  <a:lnTo>
                    <a:pt x="77" y="126"/>
                  </a:lnTo>
                  <a:lnTo>
                    <a:pt x="67" y="129"/>
                  </a:lnTo>
                  <a:lnTo>
                    <a:pt x="57" y="129"/>
                  </a:lnTo>
                  <a:lnTo>
                    <a:pt x="52" y="130"/>
                  </a:lnTo>
                  <a:lnTo>
                    <a:pt x="47" y="131"/>
                  </a:lnTo>
                  <a:lnTo>
                    <a:pt x="41" y="132"/>
                  </a:lnTo>
                  <a:lnTo>
                    <a:pt x="34" y="131"/>
                  </a:lnTo>
                  <a:lnTo>
                    <a:pt x="26" y="130"/>
                  </a:lnTo>
                  <a:lnTo>
                    <a:pt x="19" y="126"/>
                  </a:lnTo>
                  <a:lnTo>
                    <a:pt x="11" y="123"/>
                  </a:lnTo>
                  <a:lnTo>
                    <a:pt x="7" y="118"/>
                  </a:lnTo>
                  <a:lnTo>
                    <a:pt x="2" y="113"/>
                  </a:lnTo>
                  <a:lnTo>
                    <a:pt x="1" y="107"/>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5" name="Freeform 41">
              <a:extLst>
                <a:ext uri="{FF2B5EF4-FFF2-40B4-BE49-F238E27FC236}">
                  <a16:creationId xmlns:a16="http://schemas.microsoft.com/office/drawing/2014/main" id="{1A972692-A803-4EAD-85F1-60DB484854FB}"/>
                </a:ext>
              </a:extLst>
            </p:cNvPr>
            <p:cNvSpPr>
              <a:spLocks/>
            </p:cNvSpPr>
            <p:nvPr/>
          </p:nvSpPr>
          <p:spPr bwMode="auto">
            <a:xfrm>
              <a:off x="860" y="1782"/>
              <a:ext cx="125" cy="96"/>
            </a:xfrm>
            <a:custGeom>
              <a:avLst/>
              <a:gdLst>
                <a:gd name="T0" fmla="*/ 233 w 251"/>
                <a:gd name="T1" fmla="*/ 119 h 192"/>
                <a:gd name="T2" fmla="*/ 247 w 251"/>
                <a:gd name="T3" fmla="*/ 134 h 192"/>
                <a:gd name="T4" fmla="*/ 251 w 251"/>
                <a:gd name="T5" fmla="*/ 156 h 192"/>
                <a:gd name="T6" fmla="*/ 247 w 251"/>
                <a:gd name="T7" fmla="*/ 177 h 192"/>
                <a:gd name="T8" fmla="*/ 244 w 251"/>
                <a:gd name="T9" fmla="*/ 192 h 192"/>
                <a:gd name="T10" fmla="*/ 217 w 251"/>
                <a:gd name="T11" fmla="*/ 174 h 192"/>
                <a:gd name="T12" fmla="*/ 190 w 251"/>
                <a:gd name="T13" fmla="*/ 157 h 192"/>
                <a:gd name="T14" fmla="*/ 163 w 251"/>
                <a:gd name="T15" fmla="*/ 141 h 192"/>
                <a:gd name="T16" fmla="*/ 138 w 251"/>
                <a:gd name="T17" fmla="*/ 126 h 192"/>
                <a:gd name="T18" fmla="*/ 114 w 251"/>
                <a:gd name="T19" fmla="*/ 112 h 192"/>
                <a:gd name="T20" fmla="*/ 93 w 251"/>
                <a:gd name="T21" fmla="*/ 101 h 192"/>
                <a:gd name="T22" fmla="*/ 77 w 251"/>
                <a:gd name="T23" fmla="*/ 90 h 192"/>
                <a:gd name="T24" fmla="*/ 65 w 251"/>
                <a:gd name="T25" fmla="*/ 83 h 192"/>
                <a:gd name="T26" fmla="*/ 56 w 251"/>
                <a:gd name="T27" fmla="*/ 78 h 192"/>
                <a:gd name="T28" fmla="*/ 46 w 251"/>
                <a:gd name="T29" fmla="*/ 71 h 192"/>
                <a:gd name="T30" fmla="*/ 35 w 251"/>
                <a:gd name="T31" fmla="*/ 63 h 192"/>
                <a:gd name="T32" fmla="*/ 26 w 251"/>
                <a:gd name="T33" fmla="*/ 56 h 192"/>
                <a:gd name="T34" fmla="*/ 18 w 251"/>
                <a:gd name="T35" fmla="*/ 48 h 192"/>
                <a:gd name="T36" fmla="*/ 10 w 251"/>
                <a:gd name="T37" fmla="*/ 40 h 192"/>
                <a:gd name="T38" fmla="*/ 5 w 251"/>
                <a:gd name="T39" fmla="*/ 32 h 192"/>
                <a:gd name="T40" fmla="*/ 2 w 251"/>
                <a:gd name="T41" fmla="*/ 24 h 192"/>
                <a:gd name="T42" fmla="*/ 1 w 251"/>
                <a:gd name="T43" fmla="*/ 17 h 192"/>
                <a:gd name="T44" fmla="*/ 0 w 251"/>
                <a:gd name="T45" fmla="*/ 11 h 192"/>
                <a:gd name="T46" fmla="*/ 1 w 251"/>
                <a:gd name="T47" fmla="*/ 6 h 192"/>
                <a:gd name="T48" fmla="*/ 4 w 251"/>
                <a:gd name="T49" fmla="*/ 3 h 192"/>
                <a:gd name="T50" fmla="*/ 9 w 251"/>
                <a:gd name="T51" fmla="*/ 0 h 192"/>
                <a:gd name="T52" fmla="*/ 16 w 251"/>
                <a:gd name="T53" fmla="*/ 0 h 192"/>
                <a:gd name="T54" fmla="*/ 25 w 251"/>
                <a:gd name="T55" fmla="*/ 2 h 192"/>
                <a:gd name="T56" fmla="*/ 36 w 251"/>
                <a:gd name="T57" fmla="*/ 5 h 192"/>
                <a:gd name="T58" fmla="*/ 53 w 251"/>
                <a:gd name="T59" fmla="*/ 10 h 192"/>
                <a:gd name="T60" fmla="*/ 73 w 251"/>
                <a:gd name="T61" fmla="*/ 14 h 192"/>
                <a:gd name="T62" fmla="*/ 97 w 251"/>
                <a:gd name="T63" fmla="*/ 20 h 192"/>
                <a:gd name="T64" fmla="*/ 124 w 251"/>
                <a:gd name="T65" fmla="*/ 27 h 192"/>
                <a:gd name="T66" fmla="*/ 149 w 251"/>
                <a:gd name="T67" fmla="*/ 33 h 192"/>
                <a:gd name="T68" fmla="*/ 171 w 251"/>
                <a:gd name="T69" fmla="*/ 38 h 192"/>
                <a:gd name="T70" fmla="*/ 190 w 251"/>
                <a:gd name="T71" fmla="*/ 42 h 192"/>
                <a:gd name="T72" fmla="*/ 202 w 251"/>
                <a:gd name="T73" fmla="*/ 45 h 192"/>
                <a:gd name="T74" fmla="*/ 221 w 251"/>
                <a:gd name="T75" fmla="*/ 52 h 192"/>
                <a:gd name="T76" fmla="*/ 233 w 251"/>
                <a:gd name="T77" fmla="*/ 62 h 192"/>
                <a:gd name="T78" fmla="*/ 243 w 251"/>
                <a:gd name="T79" fmla="*/ 73 h 192"/>
                <a:gd name="T80" fmla="*/ 247 w 251"/>
                <a:gd name="T81" fmla="*/ 85 h 192"/>
                <a:gd name="T82" fmla="*/ 248 w 251"/>
                <a:gd name="T83" fmla="*/ 96 h 192"/>
                <a:gd name="T84" fmla="*/ 246 w 251"/>
                <a:gd name="T85" fmla="*/ 106 h 192"/>
                <a:gd name="T86" fmla="*/ 241 w 251"/>
                <a:gd name="T87" fmla="*/ 114 h 192"/>
                <a:gd name="T88" fmla="*/ 233 w 251"/>
                <a:gd name="T89" fmla="*/ 11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92">
                  <a:moveTo>
                    <a:pt x="233" y="119"/>
                  </a:moveTo>
                  <a:lnTo>
                    <a:pt x="247" y="134"/>
                  </a:lnTo>
                  <a:lnTo>
                    <a:pt x="251" y="156"/>
                  </a:lnTo>
                  <a:lnTo>
                    <a:pt x="247" y="177"/>
                  </a:lnTo>
                  <a:lnTo>
                    <a:pt x="244" y="192"/>
                  </a:lnTo>
                  <a:lnTo>
                    <a:pt x="217" y="174"/>
                  </a:lnTo>
                  <a:lnTo>
                    <a:pt x="190" y="157"/>
                  </a:lnTo>
                  <a:lnTo>
                    <a:pt x="163" y="141"/>
                  </a:lnTo>
                  <a:lnTo>
                    <a:pt x="138" y="126"/>
                  </a:lnTo>
                  <a:lnTo>
                    <a:pt x="114" y="112"/>
                  </a:lnTo>
                  <a:lnTo>
                    <a:pt x="93" y="101"/>
                  </a:lnTo>
                  <a:lnTo>
                    <a:pt x="77" y="90"/>
                  </a:lnTo>
                  <a:lnTo>
                    <a:pt x="65" y="83"/>
                  </a:lnTo>
                  <a:lnTo>
                    <a:pt x="56" y="78"/>
                  </a:lnTo>
                  <a:lnTo>
                    <a:pt x="46" y="71"/>
                  </a:lnTo>
                  <a:lnTo>
                    <a:pt x="35" y="63"/>
                  </a:lnTo>
                  <a:lnTo>
                    <a:pt x="26" y="56"/>
                  </a:lnTo>
                  <a:lnTo>
                    <a:pt x="18" y="48"/>
                  </a:lnTo>
                  <a:lnTo>
                    <a:pt x="10" y="40"/>
                  </a:lnTo>
                  <a:lnTo>
                    <a:pt x="5" y="32"/>
                  </a:lnTo>
                  <a:lnTo>
                    <a:pt x="2" y="24"/>
                  </a:lnTo>
                  <a:lnTo>
                    <a:pt x="1" y="17"/>
                  </a:lnTo>
                  <a:lnTo>
                    <a:pt x="0" y="11"/>
                  </a:lnTo>
                  <a:lnTo>
                    <a:pt x="1" y="6"/>
                  </a:lnTo>
                  <a:lnTo>
                    <a:pt x="4" y="3"/>
                  </a:lnTo>
                  <a:lnTo>
                    <a:pt x="9" y="0"/>
                  </a:lnTo>
                  <a:lnTo>
                    <a:pt x="16" y="0"/>
                  </a:lnTo>
                  <a:lnTo>
                    <a:pt x="25" y="2"/>
                  </a:lnTo>
                  <a:lnTo>
                    <a:pt x="36" y="5"/>
                  </a:lnTo>
                  <a:lnTo>
                    <a:pt x="53" y="10"/>
                  </a:lnTo>
                  <a:lnTo>
                    <a:pt x="73" y="14"/>
                  </a:lnTo>
                  <a:lnTo>
                    <a:pt x="97" y="20"/>
                  </a:lnTo>
                  <a:lnTo>
                    <a:pt x="124" y="27"/>
                  </a:lnTo>
                  <a:lnTo>
                    <a:pt x="149" y="33"/>
                  </a:lnTo>
                  <a:lnTo>
                    <a:pt x="171" y="38"/>
                  </a:lnTo>
                  <a:lnTo>
                    <a:pt x="190" y="42"/>
                  </a:lnTo>
                  <a:lnTo>
                    <a:pt x="202" y="45"/>
                  </a:lnTo>
                  <a:lnTo>
                    <a:pt x="221" y="52"/>
                  </a:lnTo>
                  <a:lnTo>
                    <a:pt x="233" y="62"/>
                  </a:lnTo>
                  <a:lnTo>
                    <a:pt x="243" y="73"/>
                  </a:lnTo>
                  <a:lnTo>
                    <a:pt x="247" y="85"/>
                  </a:lnTo>
                  <a:lnTo>
                    <a:pt x="248" y="96"/>
                  </a:lnTo>
                  <a:lnTo>
                    <a:pt x="246" y="106"/>
                  </a:lnTo>
                  <a:lnTo>
                    <a:pt x="241" y="114"/>
                  </a:lnTo>
                  <a:lnTo>
                    <a:pt x="233" y="119"/>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6" name="Freeform 42">
              <a:extLst>
                <a:ext uri="{FF2B5EF4-FFF2-40B4-BE49-F238E27FC236}">
                  <a16:creationId xmlns:a16="http://schemas.microsoft.com/office/drawing/2014/main" id="{4AEF026B-0DAE-4734-88EA-E8C83B802396}"/>
                </a:ext>
              </a:extLst>
            </p:cNvPr>
            <p:cNvSpPr>
              <a:spLocks/>
            </p:cNvSpPr>
            <p:nvPr/>
          </p:nvSpPr>
          <p:spPr bwMode="auto">
            <a:xfrm>
              <a:off x="841" y="1827"/>
              <a:ext cx="85" cy="176"/>
            </a:xfrm>
            <a:custGeom>
              <a:avLst/>
              <a:gdLst>
                <a:gd name="T0" fmla="*/ 0 w 171"/>
                <a:gd name="T1" fmla="*/ 0 h 353"/>
                <a:gd name="T2" fmla="*/ 19 w 171"/>
                <a:gd name="T3" fmla="*/ 23 h 353"/>
                <a:gd name="T4" fmla="*/ 35 w 171"/>
                <a:gd name="T5" fmla="*/ 58 h 353"/>
                <a:gd name="T6" fmla="*/ 51 w 171"/>
                <a:gd name="T7" fmla="*/ 103 h 353"/>
                <a:gd name="T8" fmla="*/ 67 w 171"/>
                <a:gd name="T9" fmla="*/ 153 h 353"/>
                <a:gd name="T10" fmla="*/ 86 w 171"/>
                <a:gd name="T11" fmla="*/ 207 h 353"/>
                <a:gd name="T12" fmla="*/ 109 w 171"/>
                <a:gd name="T13" fmla="*/ 260 h 353"/>
                <a:gd name="T14" fmla="*/ 136 w 171"/>
                <a:gd name="T15" fmla="*/ 310 h 353"/>
                <a:gd name="T16" fmla="*/ 171 w 171"/>
                <a:gd name="T17" fmla="*/ 353 h 353"/>
                <a:gd name="T18" fmla="*/ 131 w 171"/>
                <a:gd name="T19" fmla="*/ 325 h 353"/>
                <a:gd name="T20" fmla="*/ 97 w 171"/>
                <a:gd name="T21" fmla="*/ 281 h 353"/>
                <a:gd name="T22" fmla="*/ 70 w 171"/>
                <a:gd name="T23" fmla="*/ 227 h 353"/>
                <a:gd name="T24" fmla="*/ 48 w 171"/>
                <a:gd name="T25" fmla="*/ 168 h 353"/>
                <a:gd name="T26" fmla="*/ 30 w 171"/>
                <a:gd name="T27" fmla="*/ 111 h 353"/>
                <a:gd name="T28" fmla="*/ 18 w 171"/>
                <a:gd name="T29" fmla="*/ 59 h 353"/>
                <a:gd name="T30" fmla="*/ 7 w 171"/>
                <a:gd name="T31" fmla="*/ 21 h 353"/>
                <a:gd name="T32" fmla="*/ 0 w 171"/>
                <a:gd name="T3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53">
                  <a:moveTo>
                    <a:pt x="0" y="0"/>
                  </a:moveTo>
                  <a:lnTo>
                    <a:pt x="19" y="23"/>
                  </a:lnTo>
                  <a:lnTo>
                    <a:pt x="35" y="58"/>
                  </a:lnTo>
                  <a:lnTo>
                    <a:pt x="51" y="103"/>
                  </a:lnTo>
                  <a:lnTo>
                    <a:pt x="67" y="153"/>
                  </a:lnTo>
                  <a:lnTo>
                    <a:pt x="86" y="207"/>
                  </a:lnTo>
                  <a:lnTo>
                    <a:pt x="109" y="260"/>
                  </a:lnTo>
                  <a:lnTo>
                    <a:pt x="136" y="310"/>
                  </a:lnTo>
                  <a:lnTo>
                    <a:pt x="171" y="353"/>
                  </a:lnTo>
                  <a:lnTo>
                    <a:pt x="131" y="325"/>
                  </a:lnTo>
                  <a:lnTo>
                    <a:pt x="97" y="281"/>
                  </a:lnTo>
                  <a:lnTo>
                    <a:pt x="70" y="227"/>
                  </a:lnTo>
                  <a:lnTo>
                    <a:pt x="48" y="168"/>
                  </a:lnTo>
                  <a:lnTo>
                    <a:pt x="30" y="111"/>
                  </a:lnTo>
                  <a:lnTo>
                    <a:pt x="18" y="59"/>
                  </a:lnTo>
                  <a:lnTo>
                    <a:pt x="7" y="21"/>
                  </a:lnTo>
                  <a:lnTo>
                    <a:pt x="0"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7" name="Freeform 43">
              <a:extLst>
                <a:ext uri="{FF2B5EF4-FFF2-40B4-BE49-F238E27FC236}">
                  <a16:creationId xmlns:a16="http://schemas.microsoft.com/office/drawing/2014/main" id="{06B324E5-1F85-4999-B27B-53F071136B78}"/>
                </a:ext>
              </a:extLst>
            </p:cNvPr>
            <p:cNvSpPr>
              <a:spLocks/>
            </p:cNvSpPr>
            <p:nvPr/>
          </p:nvSpPr>
          <p:spPr bwMode="auto">
            <a:xfrm>
              <a:off x="624" y="1827"/>
              <a:ext cx="68" cy="91"/>
            </a:xfrm>
            <a:custGeom>
              <a:avLst/>
              <a:gdLst>
                <a:gd name="T0" fmla="*/ 136 w 136"/>
                <a:gd name="T1" fmla="*/ 0 h 182"/>
                <a:gd name="T2" fmla="*/ 128 w 136"/>
                <a:gd name="T3" fmla="*/ 8 h 182"/>
                <a:gd name="T4" fmla="*/ 118 w 136"/>
                <a:gd name="T5" fmla="*/ 19 h 182"/>
                <a:gd name="T6" fmla="*/ 106 w 136"/>
                <a:gd name="T7" fmla="*/ 30 h 182"/>
                <a:gd name="T8" fmla="*/ 95 w 136"/>
                <a:gd name="T9" fmla="*/ 42 h 182"/>
                <a:gd name="T10" fmla="*/ 83 w 136"/>
                <a:gd name="T11" fmla="*/ 54 h 182"/>
                <a:gd name="T12" fmla="*/ 75 w 136"/>
                <a:gd name="T13" fmla="*/ 66 h 182"/>
                <a:gd name="T14" fmla="*/ 68 w 136"/>
                <a:gd name="T15" fmla="*/ 74 h 182"/>
                <a:gd name="T16" fmla="*/ 65 w 136"/>
                <a:gd name="T17" fmla="*/ 81 h 182"/>
                <a:gd name="T18" fmla="*/ 58 w 136"/>
                <a:gd name="T19" fmla="*/ 86 h 182"/>
                <a:gd name="T20" fmla="*/ 51 w 136"/>
                <a:gd name="T21" fmla="*/ 94 h 182"/>
                <a:gd name="T22" fmla="*/ 43 w 136"/>
                <a:gd name="T23" fmla="*/ 103 h 182"/>
                <a:gd name="T24" fmla="*/ 35 w 136"/>
                <a:gd name="T25" fmla="*/ 112 h 182"/>
                <a:gd name="T26" fmla="*/ 27 w 136"/>
                <a:gd name="T27" fmla="*/ 122 h 182"/>
                <a:gd name="T28" fmla="*/ 20 w 136"/>
                <a:gd name="T29" fmla="*/ 132 h 182"/>
                <a:gd name="T30" fmla="*/ 14 w 136"/>
                <a:gd name="T31" fmla="*/ 139 h 182"/>
                <a:gd name="T32" fmla="*/ 9 w 136"/>
                <a:gd name="T33" fmla="*/ 143 h 182"/>
                <a:gd name="T34" fmla="*/ 4 w 136"/>
                <a:gd name="T35" fmla="*/ 150 h 182"/>
                <a:gd name="T36" fmla="*/ 0 w 136"/>
                <a:gd name="T37" fmla="*/ 159 h 182"/>
                <a:gd name="T38" fmla="*/ 0 w 136"/>
                <a:gd name="T39" fmla="*/ 167 h 182"/>
                <a:gd name="T40" fmla="*/ 4 w 136"/>
                <a:gd name="T41" fmla="*/ 175 h 182"/>
                <a:gd name="T42" fmla="*/ 8 w 136"/>
                <a:gd name="T43" fmla="*/ 180 h 182"/>
                <a:gd name="T44" fmla="*/ 14 w 136"/>
                <a:gd name="T45" fmla="*/ 182 h 182"/>
                <a:gd name="T46" fmla="*/ 21 w 136"/>
                <a:gd name="T47" fmla="*/ 179 h 182"/>
                <a:gd name="T48" fmla="*/ 29 w 136"/>
                <a:gd name="T49" fmla="*/ 168 h 182"/>
                <a:gd name="T50" fmla="*/ 36 w 136"/>
                <a:gd name="T51" fmla="*/ 156 h 182"/>
                <a:gd name="T52" fmla="*/ 43 w 136"/>
                <a:gd name="T53" fmla="*/ 145 h 182"/>
                <a:gd name="T54" fmla="*/ 49 w 136"/>
                <a:gd name="T55" fmla="*/ 135 h 182"/>
                <a:gd name="T56" fmla="*/ 53 w 136"/>
                <a:gd name="T57" fmla="*/ 127 h 182"/>
                <a:gd name="T58" fmla="*/ 58 w 136"/>
                <a:gd name="T59" fmla="*/ 119 h 182"/>
                <a:gd name="T60" fmla="*/ 61 w 136"/>
                <a:gd name="T61" fmla="*/ 112 h 182"/>
                <a:gd name="T62" fmla="*/ 66 w 136"/>
                <a:gd name="T63" fmla="*/ 105 h 182"/>
                <a:gd name="T64" fmla="*/ 69 w 136"/>
                <a:gd name="T65" fmla="*/ 99 h 182"/>
                <a:gd name="T66" fmla="*/ 75 w 136"/>
                <a:gd name="T67" fmla="*/ 91 h 182"/>
                <a:gd name="T68" fmla="*/ 82 w 136"/>
                <a:gd name="T69" fmla="*/ 80 h 182"/>
                <a:gd name="T70" fmla="*/ 91 w 136"/>
                <a:gd name="T71" fmla="*/ 67 h 182"/>
                <a:gd name="T72" fmla="*/ 102 w 136"/>
                <a:gd name="T73" fmla="*/ 51 h 182"/>
                <a:gd name="T74" fmla="*/ 112 w 136"/>
                <a:gd name="T75" fmla="*/ 36 h 182"/>
                <a:gd name="T76" fmla="*/ 122 w 136"/>
                <a:gd name="T77" fmla="*/ 22 h 182"/>
                <a:gd name="T78" fmla="*/ 130 w 136"/>
                <a:gd name="T79" fmla="*/ 10 h 182"/>
                <a:gd name="T80" fmla="*/ 136 w 136"/>
                <a:gd name="T8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82">
                  <a:moveTo>
                    <a:pt x="136" y="0"/>
                  </a:moveTo>
                  <a:lnTo>
                    <a:pt x="128" y="8"/>
                  </a:lnTo>
                  <a:lnTo>
                    <a:pt x="118" y="19"/>
                  </a:lnTo>
                  <a:lnTo>
                    <a:pt x="106" y="30"/>
                  </a:lnTo>
                  <a:lnTo>
                    <a:pt x="95" y="42"/>
                  </a:lnTo>
                  <a:lnTo>
                    <a:pt x="83" y="54"/>
                  </a:lnTo>
                  <a:lnTo>
                    <a:pt x="75" y="66"/>
                  </a:lnTo>
                  <a:lnTo>
                    <a:pt x="68" y="74"/>
                  </a:lnTo>
                  <a:lnTo>
                    <a:pt x="65" y="81"/>
                  </a:lnTo>
                  <a:lnTo>
                    <a:pt x="58" y="86"/>
                  </a:lnTo>
                  <a:lnTo>
                    <a:pt x="51" y="94"/>
                  </a:lnTo>
                  <a:lnTo>
                    <a:pt x="43" y="103"/>
                  </a:lnTo>
                  <a:lnTo>
                    <a:pt x="35" y="112"/>
                  </a:lnTo>
                  <a:lnTo>
                    <a:pt x="27" y="122"/>
                  </a:lnTo>
                  <a:lnTo>
                    <a:pt x="20" y="132"/>
                  </a:lnTo>
                  <a:lnTo>
                    <a:pt x="14" y="139"/>
                  </a:lnTo>
                  <a:lnTo>
                    <a:pt x="9" y="143"/>
                  </a:lnTo>
                  <a:lnTo>
                    <a:pt x="4" y="150"/>
                  </a:lnTo>
                  <a:lnTo>
                    <a:pt x="0" y="159"/>
                  </a:lnTo>
                  <a:lnTo>
                    <a:pt x="0" y="167"/>
                  </a:lnTo>
                  <a:lnTo>
                    <a:pt x="4" y="175"/>
                  </a:lnTo>
                  <a:lnTo>
                    <a:pt x="8" y="180"/>
                  </a:lnTo>
                  <a:lnTo>
                    <a:pt x="14" y="182"/>
                  </a:lnTo>
                  <a:lnTo>
                    <a:pt x="21" y="179"/>
                  </a:lnTo>
                  <a:lnTo>
                    <a:pt x="29" y="168"/>
                  </a:lnTo>
                  <a:lnTo>
                    <a:pt x="36" y="156"/>
                  </a:lnTo>
                  <a:lnTo>
                    <a:pt x="43" y="145"/>
                  </a:lnTo>
                  <a:lnTo>
                    <a:pt x="49" y="135"/>
                  </a:lnTo>
                  <a:lnTo>
                    <a:pt x="53" y="127"/>
                  </a:lnTo>
                  <a:lnTo>
                    <a:pt x="58" y="119"/>
                  </a:lnTo>
                  <a:lnTo>
                    <a:pt x="61" y="112"/>
                  </a:lnTo>
                  <a:lnTo>
                    <a:pt x="66" y="105"/>
                  </a:lnTo>
                  <a:lnTo>
                    <a:pt x="69" y="99"/>
                  </a:lnTo>
                  <a:lnTo>
                    <a:pt x="75" y="91"/>
                  </a:lnTo>
                  <a:lnTo>
                    <a:pt x="82" y="80"/>
                  </a:lnTo>
                  <a:lnTo>
                    <a:pt x="91" y="67"/>
                  </a:lnTo>
                  <a:lnTo>
                    <a:pt x="102" y="51"/>
                  </a:lnTo>
                  <a:lnTo>
                    <a:pt x="112" y="36"/>
                  </a:lnTo>
                  <a:lnTo>
                    <a:pt x="122" y="22"/>
                  </a:lnTo>
                  <a:lnTo>
                    <a:pt x="130" y="10"/>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8" name="Freeform 44">
              <a:extLst>
                <a:ext uri="{FF2B5EF4-FFF2-40B4-BE49-F238E27FC236}">
                  <a16:creationId xmlns:a16="http://schemas.microsoft.com/office/drawing/2014/main" id="{D8ACA359-ED0B-4A25-81AC-80AA9612D883}"/>
                </a:ext>
              </a:extLst>
            </p:cNvPr>
            <p:cNvSpPr>
              <a:spLocks/>
            </p:cNvSpPr>
            <p:nvPr/>
          </p:nvSpPr>
          <p:spPr bwMode="auto">
            <a:xfrm>
              <a:off x="627" y="1968"/>
              <a:ext cx="28" cy="54"/>
            </a:xfrm>
            <a:custGeom>
              <a:avLst/>
              <a:gdLst>
                <a:gd name="T0" fmla="*/ 45 w 55"/>
                <a:gd name="T1" fmla="*/ 6 h 109"/>
                <a:gd name="T2" fmla="*/ 37 w 55"/>
                <a:gd name="T3" fmla="*/ 1 h 109"/>
                <a:gd name="T4" fmla="*/ 30 w 55"/>
                <a:gd name="T5" fmla="*/ 0 h 109"/>
                <a:gd name="T6" fmla="*/ 25 w 55"/>
                <a:gd name="T7" fmla="*/ 3 h 109"/>
                <a:gd name="T8" fmla="*/ 21 w 55"/>
                <a:gd name="T9" fmla="*/ 7 h 109"/>
                <a:gd name="T10" fmla="*/ 17 w 55"/>
                <a:gd name="T11" fmla="*/ 14 h 109"/>
                <a:gd name="T12" fmla="*/ 15 w 55"/>
                <a:gd name="T13" fmla="*/ 21 h 109"/>
                <a:gd name="T14" fmla="*/ 12 w 55"/>
                <a:gd name="T15" fmla="*/ 30 h 109"/>
                <a:gd name="T16" fmla="*/ 8 w 55"/>
                <a:gd name="T17" fmla="*/ 38 h 109"/>
                <a:gd name="T18" fmla="*/ 2 w 55"/>
                <a:gd name="T19" fmla="*/ 58 h 109"/>
                <a:gd name="T20" fmla="*/ 0 w 55"/>
                <a:gd name="T21" fmla="*/ 79 h 109"/>
                <a:gd name="T22" fmla="*/ 1 w 55"/>
                <a:gd name="T23" fmla="*/ 96 h 109"/>
                <a:gd name="T24" fmla="*/ 7 w 55"/>
                <a:gd name="T25" fmla="*/ 105 h 109"/>
                <a:gd name="T26" fmla="*/ 16 w 55"/>
                <a:gd name="T27" fmla="*/ 109 h 109"/>
                <a:gd name="T28" fmla="*/ 23 w 55"/>
                <a:gd name="T29" fmla="*/ 109 h 109"/>
                <a:gd name="T30" fmla="*/ 29 w 55"/>
                <a:gd name="T31" fmla="*/ 107 h 109"/>
                <a:gd name="T32" fmla="*/ 35 w 55"/>
                <a:gd name="T33" fmla="*/ 103 h 109"/>
                <a:gd name="T34" fmla="*/ 38 w 55"/>
                <a:gd name="T35" fmla="*/ 97 h 109"/>
                <a:gd name="T36" fmla="*/ 41 w 55"/>
                <a:gd name="T37" fmla="*/ 90 h 109"/>
                <a:gd name="T38" fmla="*/ 45 w 55"/>
                <a:gd name="T39" fmla="*/ 81 h 109"/>
                <a:gd name="T40" fmla="*/ 47 w 55"/>
                <a:gd name="T41" fmla="*/ 71 h 109"/>
                <a:gd name="T42" fmla="*/ 52 w 55"/>
                <a:gd name="T43" fmla="*/ 51 h 109"/>
                <a:gd name="T44" fmla="*/ 55 w 55"/>
                <a:gd name="T45" fmla="*/ 33 h 109"/>
                <a:gd name="T46" fmla="*/ 54 w 55"/>
                <a:gd name="T47" fmla="*/ 18 h 109"/>
                <a:gd name="T48" fmla="*/ 45 w 55"/>
                <a:gd name="T49" fmla="*/ 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09">
                  <a:moveTo>
                    <a:pt x="45" y="6"/>
                  </a:moveTo>
                  <a:lnTo>
                    <a:pt x="37" y="1"/>
                  </a:lnTo>
                  <a:lnTo>
                    <a:pt x="30" y="0"/>
                  </a:lnTo>
                  <a:lnTo>
                    <a:pt x="25" y="3"/>
                  </a:lnTo>
                  <a:lnTo>
                    <a:pt x="21" y="7"/>
                  </a:lnTo>
                  <a:lnTo>
                    <a:pt x="17" y="14"/>
                  </a:lnTo>
                  <a:lnTo>
                    <a:pt x="15" y="21"/>
                  </a:lnTo>
                  <a:lnTo>
                    <a:pt x="12" y="30"/>
                  </a:lnTo>
                  <a:lnTo>
                    <a:pt x="8" y="38"/>
                  </a:lnTo>
                  <a:lnTo>
                    <a:pt x="2" y="58"/>
                  </a:lnTo>
                  <a:lnTo>
                    <a:pt x="0" y="79"/>
                  </a:lnTo>
                  <a:lnTo>
                    <a:pt x="1" y="96"/>
                  </a:lnTo>
                  <a:lnTo>
                    <a:pt x="7" y="105"/>
                  </a:lnTo>
                  <a:lnTo>
                    <a:pt x="16" y="109"/>
                  </a:lnTo>
                  <a:lnTo>
                    <a:pt x="23" y="109"/>
                  </a:lnTo>
                  <a:lnTo>
                    <a:pt x="29" y="107"/>
                  </a:lnTo>
                  <a:lnTo>
                    <a:pt x="35" y="103"/>
                  </a:lnTo>
                  <a:lnTo>
                    <a:pt x="38" y="97"/>
                  </a:lnTo>
                  <a:lnTo>
                    <a:pt x="41" y="90"/>
                  </a:lnTo>
                  <a:lnTo>
                    <a:pt x="45" y="81"/>
                  </a:lnTo>
                  <a:lnTo>
                    <a:pt x="47" y="71"/>
                  </a:lnTo>
                  <a:lnTo>
                    <a:pt x="52" y="51"/>
                  </a:lnTo>
                  <a:lnTo>
                    <a:pt x="55" y="33"/>
                  </a:lnTo>
                  <a:lnTo>
                    <a:pt x="54" y="18"/>
                  </a:lnTo>
                  <a:lnTo>
                    <a:pt x="4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9" name="Freeform 45">
              <a:extLst>
                <a:ext uri="{FF2B5EF4-FFF2-40B4-BE49-F238E27FC236}">
                  <a16:creationId xmlns:a16="http://schemas.microsoft.com/office/drawing/2014/main" id="{FB951C79-64A2-48E2-B558-0F944F3B2E5F}"/>
                </a:ext>
              </a:extLst>
            </p:cNvPr>
            <p:cNvSpPr>
              <a:spLocks/>
            </p:cNvSpPr>
            <p:nvPr/>
          </p:nvSpPr>
          <p:spPr bwMode="auto">
            <a:xfrm>
              <a:off x="653" y="1988"/>
              <a:ext cx="39" cy="47"/>
            </a:xfrm>
            <a:custGeom>
              <a:avLst/>
              <a:gdLst>
                <a:gd name="T0" fmla="*/ 9 w 77"/>
                <a:gd name="T1" fmla="*/ 27 h 94"/>
                <a:gd name="T2" fmla="*/ 7 w 77"/>
                <a:gd name="T3" fmla="*/ 34 h 94"/>
                <a:gd name="T4" fmla="*/ 5 w 77"/>
                <a:gd name="T5" fmla="*/ 42 h 94"/>
                <a:gd name="T6" fmla="*/ 1 w 77"/>
                <a:gd name="T7" fmla="*/ 51 h 94"/>
                <a:gd name="T8" fmla="*/ 0 w 77"/>
                <a:gd name="T9" fmla="*/ 61 h 94"/>
                <a:gd name="T10" fmla="*/ 0 w 77"/>
                <a:gd name="T11" fmla="*/ 69 h 94"/>
                <a:gd name="T12" fmla="*/ 3 w 77"/>
                <a:gd name="T13" fmla="*/ 77 h 94"/>
                <a:gd name="T14" fmla="*/ 12 w 77"/>
                <a:gd name="T15" fmla="*/ 84 h 94"/>
                <a:gd name="T16" fmla="*/ 24 w 77"/>
                <a:gd name="T17" fmla="*/ 89 h 94"/>
                <a:gd name="T18" fmla="*/ 38 w 77"/>
                <a:gd name="T19" fmla="*/ 93 h 94"/>
                <a:gd name="T20" fmla="*/ 50 w 77"/>
                <a:gd name="T21" fmla="*/ 94 h 94"/>
                <a:gd name="T22" fmla="*/ 59 w 77"/>
                <a:gd name="T23" fmla="*/ 94 h 94"/>
                <a:gd name="T24" fmla="*/ 66 w 77"/>
                <a:gd name="T25" fmla="*/ 92 h 94"/>
                <a:gd name="T26" fmla="*/ 70 w 77"/>
                <a:gd name="T27" fmla="*/ 88 h 94"/>
                <a:gd name="T28" fmla="*/ 74 w 77"/>
                <a:gd name="T29" fmla="*/ 84 h 94"/>
                <a:gd name="T30" fmla="*/ 76 w 77"/>
                <a:gd name="T31" fmla="*/ 79 h 94"/>
                <a:gd name="T32" fmla="*/ 77 w 77"/>
                <a:gd name="T33" fmla="*/ 73 h 94"/>
                <a:gd name="T34" fmla="*/ 76 w 77"/>
                <a:gd name="T35" fmla="*/ 58 h 94"/>
                <a:gd name="T36" fmla="*/ 73 w 77"/>
                <a:gd name="T37" fmla="*/ 41 h 94"/>
                <a:gd name="T38" fmla="*/ 63 w 77"/>
                <a:gd name="T39" fmla="*/ 25 h 94"/>
                <a:gd name="T40" fmla="*/ 51 w 77"/>
                <a:gd name="T41" fmla="*/ 12 h 94"/>
                <a:gd name="T42" fmla="*/ 44 w 77"/>
                <a:gd name="T43" fmla="*/ 8 h 94"/>
                <a:gd name="T44" fmla="*/ 37 w 77"/>
                <a:gd name="T45" fmla="*/ 4 h 94"/>
                <a:gd name="T46" fmla="*/ 30 w 77"/>
                <a:gd name="T47" fmla="*/ 1 h 94"/>
                <a:gd name="T48" fmla="*/ 25 w 77"/>
                <a:gd name="T49" fmla="*/ 0 h 94"/>
                <a:gd name="T50" fmla="*/ 20 w 77"/>
                <a:gd name="T51" fmla="*/ 1 h 94"/>
                <a:gd name="T52" fmla="*/ 16 w 77"/>
                <a:gd name="T53" fmla="*/ 5 h 94"/>
                <a:gd name="T54" fmla="*/ 13 w 77"/>
                <a:gd name="T55" fmla="*/ 15 h 94"/>
                <a:gd name="T56" fmla="*/ 9 w 77"/>
                <a:gd name="T57"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7" h="94">
                  <a:moveTo>
                    <a:pt x="9" y="27"/>
                  </a:moveTo>
                  <a:lnTo>
                    <a:pt x="7" y="34"/>
                  </a:lnTo>
                  <a:lnTo>
                    <a:pt x="5" y="42"/>
                  </a:lnTo>
                  <a:lnTo>
                    <a:pt x="1" y="51"/>
                  </a:lnTo>
                  <a:lnTo>
                    <a:pt x="0" y="61"/>
                  </a:lnTo>
                  <a:lnTo>
                    <a:pt x="0" y="69"/>
                  </a:lnTo>
                  <a:lnTo>
                    <a:pt x="3" y="77"/>
                  </a:lnTo>
                  <a:lnTo>
                    <a:pt x="12" y="84"/>
                  </a:lnTo>
                  <a:lnTo>
                    <a:pt x="24" y="89"/>
                  </a:lnTo>
                  <a:lnTo>
                    <a:pt x="38" y="93"/>
                  </a:lnTo>
                  <a:lnTo>
                    <a:pt x="50" y="94"/>
                  </a:lnTo>
                  <a:lnTo>
                    <a:pt x="59" y="94"/>
                  </a:lnTo>
                  <a:lnTo>
                    <a:pt x="66" y="92"/>
                  </a:lnTo>
                  <a:lnTo>
                    <a:pt x="70" y="88"/>
                  </a:lnTo>
                  <a:lnTo>
                    <a:pt x="74" y="84"/>
                  </a:lnTo>
                  <a:lnTo>
                    <a:pt x="76" y="79"/>
                  </a:lnTo>
                  <a:lnTo>
                    <a:pt x="77" y="73"/>
                  </a:lnTo>
                  <a:lnTo>
                    <a:pt x="76" y="58"/>
                  </a:lnTo>
                  <a:lnTo>
                    <a:pt x="73" y="41"/>
                  </a:lnTo>
                  <a:lnTo>
                    <a:pt x="63" y="25"/>
                  </a:lnTo>
                  <a:lnTo>
                    <a:pt x="51" y="12"/>
                  </a:lnTo>
                  <a:lnTo>
                    <a:pt x="44" y="8"/>
                  </a:lnTo>
                  <a:lnTo>
                    <a:pt x="37" y="4"/>
                  </a:lnTo>
                  <a:lnTo>
                    <a:pt x="30" y="1"/>
                  </a:lnTo>
                  <a:lnTo>
                    <a:pt x="25" y="0"/>
                  </a:lnTo>
                  <a:lnTo>
                    <a:pt x="20" y="1"/>
                  </a:lnTo>
                  <a:lnTo>
                    <a:pt x="16" y="5"/>
                  </a:lnTo>
                  <a:lnTo>
                    <a:pt x="13" y="15"/>
                  </a:lnTo>
                  <a:lnTo>
                    <a:pt x="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0" name="Freeform 46">
              <a:extLst>
                <a:ext uri="{FF2B5EF4-FFF2-40B4-BE49-F238E27FC236}">
                  <a16:creationId xmlns:a16="http://schemas.microsoft.com/office/drawing/2014/main" id="{442D2EC4-E375-408B-8816-3678EDEE2355}"/>
                </a:ext>
              </a:extLst>
            </p:cNvPr>
            <p:cNvSpPr>
              <a:spLocks/>
            </p:cNvSpPr>
            <p:nvPr/>
          </p:nvSpPr>
          <p:spPr bwMode="auto">
            <a:xfrm>
              <a:off x="694" y="2024"/>
              <a:ext cx="27" cy="19"/>
            </a:xfrm>
            <a:custGeom>
              <a:avLst/>
              <a:gdLst>
                <a:gd name="T0" fmla="*/ 10 w 53"/>
                <a:gd name="T1" fmla="*/ 0 h 38"/>
                <a:gd name="T2" fmla="*/ 10 w 53"/>
                <a:gd name="T3" fmla="*/ 7 h 38"/>
                <a:gd name="T4" fmla="*/ 8 w 53"/>
                <a:gd name="T5" fmla="*/ 15 h 38"/>
                <a:gd name="T6" fmla="*/ 4 w 53"/>
                <a:gd name="T7" fmla="*/ 22 h 38"/>
                <a:gd name="T8" fmla="*/ 0 w 53"/>
                <a:gd name="T9" fmla="*/ 30 h 38"/>
                <a:gd name="T10" fmla="*/ 7 w 53"/>
                <a:gd name="T11" fmla="*/ 31 h 38"/>
                <a:gd name="T12" fmla="*/ 15 w 53"/>
                <a:gd name="T13" fmla="*/ 33 h 38"/>
                <a:gd name="T14" fmla="*/ 23 w 53"/>
                <a:gd name="T15" fmla="*/ 35 h 38"/>
                <a:gd name="T16" fmla="*/ 32 w 53"/>
                <a:gd name="T17" fmla="*/ 37 h 38"/>
                <a:gd name="T18" fmla="*/ 39 w 53"/>
                <a:gd name="T19" fmla="*/ 38 h 38"/>
                <a:gd name="T20" fmla="*/ 46 w 53"/>
                <a:gd name="T21" fmla="*/ 38 h 38"/>
                <a:gd name="T22" fmla="*/ 50 w 53"/>
                <a:gd name="T23" fmla="*/ 37 h 38"/>
                <a:gd name="T24" fmla="*/ 53 w 53"/>
                <a:gd name="T25" fmla="*/ 33 h 38"/>
                <a:gd name="T26" fmla="*/ 53 w 53"/>
                <a:gd name="T27" fmla="*/ 29 h 38"/>
                <a:gd name="T28" fmla="*/ 49 w 53"/>
                <a:gd name="T29" fmla="*/ 25 h 38"/>
                <a:gd name="T30" fmla="*/ 45 w 53"/>
                <a:gd name="T31" fmla="*/ 21 h 38"/>
                <a:gd name="T32" fmla="*/ 38 w 53"/>
                <a:gd name="T33" fmla="*/ 16 h 38"/>
                <a:gd name="T34" fmla="*/ 31 w 53"/>
                <a:gd name="T35" fmla="*/ 13 h 38"/>
                <a:gd name="T36" fmla="*/ 23 w 53"/>
                <a:gd name="T37" fmla="*/ 8 h 38"/>
                <a:gd name="T38" fmla="*/ 16 w 53"/>
                <a:gd name="T39" fmla="*/ 5 h 38"/>
                <a:gd name="T40" fmla="*/ 10 w 53"/>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8">
                  <a:moveTo>
                    <a:pt x="10" y="0"/>
                  </a:moveTo>
                  <a:lnTo>
                    <a:pt x="10" y="7"/>
                  </a:lnTo>
                  <a:lnTo>
                    <a:pt x="8" y="15"/>
                  </a:lnTo>
                  <a:lnTo>
                    <a:pt x="4" y="22"/>
                  </a:lnTo>
                  <a:lnTo>
                    <a:pt x="0" y="30"/>
                  </a:lnTo>
                  <a:lnTo>
                    <a:pt x="7" y="31"/>
                  </a:lnTo>
                  <a:lnTo>
                    <a:pt x="15" y="33"/>
                  </a:lnTo>
                  <a:lnTo>
                    <a:pt x="23" y="35"/>
                  </a:lnTo>
                  <a:lnTo>
                    <a:pt x="32" y="37"/>
                  </a:lnTo>
                  <a:lnTo>
                    <a:pt x="39" y="38"/>
                  </a:lnTo>
                  <a:lnTo>
                    <a:pt x="46" y="38"/>
                  </a:lnTo>
                  <a:lnTo>
                    <a:pt x="50" y="37"/>
                  </a:lnTo>
                  <a:lnTo>
                    <a:pt x="53" y="33"/>
                  </a:lnTo>
                  <a:lnTo>
                    <a:pt x="53" y="29"/>
                  </a:lnTo>
                  <a:lnTo>
                    <a:pt x="49" y="25"/>
                  </a:lnTo>
                  <a:lnTo>
                    <a:pt x="45" y="21"/>
                  </a:lnTo>
                  <a:lnTo>
                    <a:pt x="38" y="16"/>
                  </a:lnTo>
                  <a:lnTo>
                    <a:pt x="31" y="13"/>
                  </a:lnTo>
                  <a:lnTo>
                    <a:pt x="23" y="8"/>
                  </a:lnTo>
                  <a:lnTo>
                    <a:pt x="16" y="5"/>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1" name="Freeform 47">
              <a:extLst>
                <a:ext uri="{FF2B5EF4-FFF2-40B4-BE49-F238E27FC236}">
                  <a16:creationId xmlns:a16="http://schemas.microsoft.com/office/drawing/2014/main" id="{D3400659-4A79-4D56-8697-403512DDD4E6}"/>
                </a:ext>
              </a:extLst>
            </p:cNvPr>
            <p:cNvSpPr>
              <a:spLocks/>
            </p:cNvSpPr>
            <p:nvPr/>
          </p:nvSpPr>
          <p:spPr bwMode="auto">
            <a:xfrm>
              <a:off x="885" y="1744"/>
              <a:ext cx="109" cy="21"/>
            </a:xfrm>
            <a:custGeom>
              <a:avLst/>
              <a:gdLst>
                <a:gd name="T0" fmla="*/ 0 w 219"/>
                <a:gd name="T1" fmla="*/ 2 h 42"/>
                <a:gd name="T2" fmla="*/ 12 w 219"/>
                <a:gd name="T3" fmla="*/ 0 h 42"/>
                <a:gd name="T4" fmla="*/ 27 w 219"/>
                <a:gd name="T5" fmla="*/ 0 h 42"/>
                <a:gd name="T6" fmla="*/ 43 w 219"/>
                <a:gd name="T7" fmla="*/ 0 h 42"/>
                <a:gd name="T8" fmla="*/ 59 w 219"/>
                <a:gd name="T9" fmla="*/ 0 h 42"/>
                <a:gd name="T10" fmla="*/ 75 w 219"/>
                <a:gd name="T11" fmla="*/ 2 h 42"/>
                <a:gd name="T12" fmla="*/ 89 w 219"/>
                <a:gd name="T13" fmla="*/ 3 h 42"/>
                <a:gd name="T14" fmla="*/ 100 w 219"/>
                <a:gd name="T15" fmla="*/ 4 h 42"/>
                <a:gd name="T16" fmla="*/ 107 w 219"/>
                <a:gd name="T17" fmla="*/ 6 h 42"/>
                <a:gd name="T18" fmla="*/ 115 w 219"/>
                <a:gd name="T19" fmla="*/ 4 h 42"/>
                <a:gd name="T20" fmla="*/ 126 w 219"/>
                <a:gd name="T21" fmla="*/ 4 h 42"/>
                <a:gd name="T22" fmla="*/ 138 w 219"/>
                <a:gd name="T23" fmla="*/ 5 h 42"/>
                <a:gd name="T24" fmla="*/ 151 w 219"/>
                <a:gd name="T25" fmla="*/ 5 h 42"/>
                <a:gd name="T26" fmla="*/ 164 w 219"/>
                <a:gd name="T27" fmla="*/ 7 h 42"/>
                <a:gd name="T28" fmla="*/ 175 w 219"/>
                <a:gd name="T29" fmla="*/ 9 h 42"/>
                <a:gd name="T30" fmla="*/ 184 w 219"/>
                <a:gd name="T31" fmla="*/ 9 h 42"/>
                <a:gd name="T32" fmla="*/ 190 w 219"/>
                <a:gd name="T33" fmla="*/ 9 h 42"/>
                <a:gd name="T34" fmla="*/ 199 w 219"/>
                <a:gd name="T35" fmla="*/ 9 h 42"/>
                <a:gd name="T36" fmla="*/ 207 w 219"/>
                <a:gd name="T37" fmla="*/ 13 h 42"/>
                <a:gd name="T38" fmla="*/ 214 w 219"/>
                <a:gd name="T39" fmla="*/ 19 h 42"/>
                <a:gd name="T40" fmla="*/ 218 w 219"/>
                <a:gd name="T41" fmla="*/ 26 h 42"/>
                <a:gd name="T42" fmla="*/ 219 w 219"/>
                <a:gd name="T43" fmla="*/ 34 h 42"/>
                <a:gd name="T44" fmla="*/ 216 w 219"/>
                <a:gd name="T45" fmla="*/ 38 h 42"/>
                <a:gd name="T46" fmla="*/ 207 w 219"/>
                <a:gd name="T47" fmla="*/ 42 h 42"/>
                <a:gd name="T48" fmla="*/ 195 w 219"/>
                <a:gd name="T49" fmla="*/ 41 h 42"/>
                <a:gd name="T50" fmla="*/ 181 w 219"/>
                <a:gd name="T51" fmla="*/ 37 h 42"/>
                <a:gd name="T52" fmla="*/ 168 w 219"/>
                <a:gd name="T53" fmla="*/ 34 h 42"/>
                <a:gd name="T54" fmla="*/ 158 w 219"/>
                <a:gd name="T55" fmla="*/ 32 h 42"/>
                <a:gd name="T56" fmla="*/ 148 w 219"/>
                <a:gd name="T57" fmla="*/ 28 h 42"/>
                <a:gd name="T58" fmla="*/ 139 w 219"/>
                <a:gd name="T59" fmla="*/ 27 h 42"/>
                <a:gd name="T60" fmla="*/ 131 w 219"/>
                <a:gd name="T61" fmla="*/ 25 h 42"/>
                <a:gd name="T62" fmla="*/ 125 w 219"/>
                <a:gd name="T63" fmla="*/ 23 h 42"/>
                <a:gd name="T64" fmla="*/ 118 w 219"/>
                <a:gd name="T65" fmla="*/ 22 h 42"/>
                <a:gd name="T66" fmla="*/ 108 w 219"/>
                <a:gd name="T67" fmla="*/ 21 h 42"/>
                <a:gd name="T68" fmla="*/ 95 w 219"/>
                <a:gd name="T69" fmla="*/ 18 h 42"/>
                <a:gd name="T70" fmla="*/ 78 w 219"/>
                <a:gd name="T71" fmla="*/ 15 h 42"/>
                <a:gd name="T72" fmla="*/ 60 w 219"/>
                <a:gd name="T73" fmla="*/ 12 h 42"/>
                <a:gd name="T74" fmla="*/ 42 w 219"/>
                <a:gd name="T75" fmla="*/ 10 h 42"/>
                <a:gd name="T76" fmla="*/ 25 w 219"/>
                <a:gd name="T77" fmla="*/ 6 h 42"/>
                <a:gd name="T78" fmla="*/ 10 w 219"/>
                <a:gd name="T79" fmla="*/ 4 h 42"/>
                <a:gd name="T80" fmla="*/ 0 w 219"/>
                <a:gd name="T8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9" h="42">
                  <a:moveTo>
                    <a:pt x="0" y="2"/>
                  </a:moveTo>
                  <a:lnTo>
                    <a:pt x="12" y="0"/>
                  </a:lnTo>
                  <a:lnTo>
                    <a:pt x="27" y="0"/>
                  </a:lnTo>
                  <a:lnTo>
                    <a:pt x="43" y="0"/>
                  </a:lnTo>
                  <a:lnTo>
                    <a:pt x="59" y="0"/>
                  </a:lnTo>
                  <a:lnTo>
                    <a:pt x="75" y="2"/>
                  </a:lnTo>
                  <a:lnTo>
                    <a:pt x="89" y="3"/>
                  </a:lnTo>
                  <a:lnTo>
                    <a:pt x="100" y="4"/>
                  </a:lnTo>
                  <a:lnTo>
                    <a:pt x="107" y="6"/>
                  </a:lnTo>
                  <a:lnTo>
                    <a:pt x="115" y="4"/>
                  </a:lnTo>
                  <a:lnTo>
                    <a:pt x="126" y="4"/>
                  </a:lnTo>
                  <a:lnTo>
                    <a:pt x="138" y="5"/>
                  </a:lnTo>
                  <a:lnTo>
                    <a:pt x="151" y="5"/>
                  </a:lnTo>
                  <a:lnTo>
                    <a:pt x="164" y="7"/>
                  </a:lnTo>
                  <a:lnTo>
                    <a:pt x="175" y="9"/>
                  </a:lnTo>
                  <a:lnTo>
                    <a:pt x="184" y="9"/>
                  </a:lnTo>
                  <a:lnTo>
                    <a:pt x="190" y="9"/>
                  </a:lnTo>
                  <a:lnTo>
                    <a:pt x="199" y="9"/>
                  </a:lnTo>
                  <a:lnTo>
                    <a:pt x="207" y="13"/>
                  </a:lnTo>
                  <a:lnTo>
                    <a:pt x="214" y="19"/>
                  </a:lnTo>
                  <a:lnTo>
                    <a:pt x="218" y="26"/>
                  </a:lnTo>
                  <a:lnTo>
                    <a:pt x="219" y="34"/>
                  </a:lnTo>
                  <a:lnTo>
                    <a:pt x="216" y="38"/>
                  </a:lnTo>
                  <a:lnTo>
                    <a:pt x="207" y="42"/>
                  </a:lnTo>
                  <a:lnTo>
                    <a:pt x="195" y="41"/>
                  </a:lnTo>
                  <a:lnTo>
                    <a:pt x="181" y="37"/>
                  </a:lnTo>
                  <a:lnTo>
                    <a:pt x="168" y="34"/>
                  </a:lnTo>
                  <a:lnTo>
                    <a:pt x="158" y="32"/>
                  </a:lnTo>
                  <a:lnTo>
                    <a:pt x="148" y="28"/>
                  </a:lnTo>
                  <a:lnTo>
                    <a:pt x="139" y="27"/>
                  </a:lnTo>
                  <a:lnTo>
                    <a:pt x="131" y="25"/>
                  </a:lnTo>
                  <a:lnTo>
                    <a:pt x="125" y="23"/>
                  </a:lnTo>
                  <a:lnTo>
                    <a:pt x="118" y="22"/>
                  </a:lnTo>
                  <a:lnTo>
                    <a:pt x="108" y="21"/>
                  </a:lnTo>
                  <a:lnTo>
                    <a:pt x="95" y="18"/>
                  </a:lnTo>
                  <a:lnTo>
                    <a:pt x="78" y="15"/>
                  </a:lnTo>
                  <a:lnTo>
                    <a:pt x="60" y="12"/>
                  </a:lnTo>
                  <a:lnTo>
                    <a:pt x="42" y="10"/>
                  </a:lnTo>
                  <a:lnTo>
                    <a:pt x="25" y="6"/>
                  </a:lnTo>
                  <a:lnTo>
                    <a:pt x="10" y="4"/>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2" name="Freeform 48">
              <a:extLst>
                <a:ext uri="{FF2B5EF4-FFF2-40B4-BE49-F238E27FC236}">
                  <a16:creationId xmlns:a16="http://schemas.microsoft.com/office/drawing/2014/main" id="{FD6B3465-4E71-4F84-906B-A7DE3BDADDFF}"/>
                </a:ext>
              </a:extLst>
            </p:cNvPr>
            <p:cNvSpPr>
              <a:spLocks/>
            </p:cNvSpPr>
            <p:nvPr/>
          </p:nvSpPr>
          <p:spPr bwMode="auto">
            <a:xfrm>
              <a:off x="1018" y="1805"/>
              <a:ext cx="49" cy="38"/>
            </a:xfrm>
            <a:custGeom>
              <a:avLst/>
              <a:gdLst>
                <a:gd name="T0" fmla="*/ 0 w 98"/>
                <a:gd name="T1" fmla="*/ 17 h 76"/>
                <a:gd name="T2" fmla="*/ 3 w 98"/>
                <a:gd name="T3" fmla="*/ 7 h 76"/>
                <a:gd name="T4" fmla="*/ 6 w 98"/>
                <a:gd name="T5" fmla="*/ 3 h 76"/>
                <a:gd name="T6" fmla="*/ 12 w 98"/>
                <a:gd name="T7" fmla="*/ 0 h 76"/>
                <a:gd name="T8" fmla="*/ 18 w 98"/>
                <a:gd name="T9" fmla="*/ 0 h 76"/>
                <a:gd name="T10" fmla="*/ 24 w 98"/>
                <a:gd name="T11" fmla="*/ 3 h 76"/>
                <a:gd name="T12" fmla="*/ 32 w 98"/>
                <a:gd name="T13" fmla="*/ 6 h 76"/>
                <a:gd name="T14" fmla="*/ 41 w 98"/>
                <a:gd name="T15" fmla="*/ 10 h 76"/>
                <a:gd name="T16" fmla="*/ 49 w 98"/>
                <a:gd name="T17" fmla="*/ 13 h 76"/>
                <a:gd name="T18" fmla="*/ 58 w 98"/>
                <a:gd name="T19" fmla="*/ 17 h 76"/>
                <a:gd name="T20" fmla="*/ 67 w 98"/>
                <a:gd name="T21" fmla="*/ 22 h 76"/>
                <a:gd name="T22" fmla="*/ 76 w 98"/>
                <a:gd name="T23" fmla="*/ 28 h 76"/>
                <a:gd name="T24" fmla="*/ 84 w 98"/>
                <a:gd name="T25" fmla="*/ 35 h 76"/>
                <a:gd name="T26" fmla="*/ 90 w 98"/>
                <a:gd name="T27" fmla="*/ 42 h 76"/>
                <a:gd name="T28" fmla="*/ 96 w 98"/>
                <a:gd name="T29" fmla="*/ 49 h 76"/>
                <a:gd name="T30" fmla="*/ 98 w 98"/>
                <a:gd name="T31" fmla="*/ 55 h 76"/>
                <a:gd name="T32" fmla="*/ 98 w 98"/>
                <a:gd name="T33" fmla="*/ 59 h 76"/>
                <a:gd name="T34" fmla="*/ 95 w 98"/>
                <a:gd name="T35" fmla="*/ 67 h 76"/>
                <a:gd name="T36" fmla="*/ 90 w 98"/>
                <a:gd name="T37" fmla="*/ 73 h 76"/>
                <a:gd name="T38" fmla="*/ 84 w 98"/>
                <a:gd name="T39" fmla="*/ 75 h 76"/>
                <a:gd name="T40" fmla="*/ 79 w 98"/>
                <a:gd name="T41" fmla="*/ 76 h 76"/>
                <a:gd name="T42" fmla="*/ 71 w 98"/>
                <a:gd name="T43" fmla="*/ 75 h 76"/>
                <a:gd name="T44" fmla="*/ 62 w 98"/>
                <a:gd name="T45" fmla="*/ 72 h 76"/>
                <a:gd name="T46" fmla="*/ 54 w 98"/>
                <a:gd name="T47" fmla="*/ 68 h 76"/>
                <a:gd name="T48" fmla="*/ 45 w 98"/>
                <a:gd name="T49" fmla="*/ 63 h 76"/>
                <a:gd name="T50" fmla="*/ 36 w 98"/>
                <a:gd name="T51" fmla="*/ 58 h 76"/>
                <a:gd name="T52" fmla="*/ 27 w 98"/>
                <a:gd name="T53" fmla="*/ 52 h 76"/>
                <a:gd name="T54" fmla="*/ 19 w 98"/>
                <a:gd name="T55" fmla="*/ 48 h 76"/>
                <a:gd name="T56" fmla="*/ 12 w 98"/>
                <a:gd name="T57" fmla="*/ 43 h 76"/>
                <a:gd name="T58" fmla="*/ 6 w 98"/>
                <a:gd name="T59" fmla="*/ 37 h 76"/>
                <a:gd name="T60" fmla="*/ 1 w 98"/>
                <a:gd name="T61" fmla="*/ 31 h 76"/>
                <a:gd name="T62" fmla="*/ 0 w 98"/>
                <a:gd name="T63" fmla="*/ 25 h 76"/>
                <a:gd name="T64" fmla="*/ 0 w 98"/>
                <a:gd name="T65" fmla="*/ 1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76">
                  <a:moveTo>
                    <a:pt x="0" y="17"/>
                  </a:moveTo>
                  <a:lnTo>
                    <a:pt x="3" y="7"/>
                  </a:lnTo>
                  <a:lnTo>
                    <a:pt x="6" y="3"/>
                  </a:lnTo>
                  <a:lnTo>
                    <a:pt x="12" y="0"/>
                  </a:lnTo>
                  <a:lnTo>
                    <a:pt x="18" y="0"/>
                  </a:lnTo>
                  <a:lnTo>
                    <a:pt x="24" y="3"/>
                  </a:lnTo>
                  <a:lnTo>
                    <a:pt x="32" y="6"/>
                  </a:lnTo>
                  <a:lnTo>
                    <a:pt x="41" y="10"/>
                  </a:lnTo>
                  <a:lnTo>
                    <a:pt x="49" y="13"/>
                  </a:lnTo>
                  <a:lnTo>
                    <a:pt x="58" y="17"/>
                  </a:lnTo>
                  <a:lnTo>
                    <a:pt x="67" y="22"/>
                  </a:lnTo>
                  <a:lnTo>
                    <a:pt x="76" y="28"/>
                  </a:lnTo>
                  <a:lnTo>
                    <a:pt x="84" y="35"/>
                  </a:lnTo>
                  <a:lnTo>
                    <a:pt x="90" y="42"/>
                  </a:lnTo>
                  <a:lnTo>
                    <a:pt x="96" y="49"/>
                  </a:lnTo>
                  <a:lnTo>
                    <a:pt x="98" y="55"/>
                  </a:lnTo>
                  <a:lnTo>
                    <a:pt x="98" y="59"/>
                  </a:lnTo>
                  <a:lnTo>
                    <a:pt x="95" y="67"/>
                  </a:lnTo>
                  <a:lnTo>
                    <a:pt x="90" y="73"/>
                  </a:lnTo>
                  <a:lnTo>
                    <a:pt x="84" y="75"/>
                  </a:lnTo>
                  <a:lnTo>
                    <a:pt x="79" y="76"/>
                  </a:lnTo>
                  <a:lnTo>
                    <a:pt x="71" y="75"/>
                  </a:lnTo>
                  <a:lnTo>
                    <a:pt x="62" y="72"/>
                  </a:lnTo>
                  <a:lnTo>
                    <a:pt x="54" y="68"/>
                  </a:lnTo>
                  <a:lnTo>
                    <a:pt x="45" y="63"/>
                  </a:lnTo>
                  <a:lnTo>
                    <a:pt x="36" y="58"/>
                  </a:lnTo>
                  <a:lnTo>
                    <a:pt x="27" y="52"/>
                  </a:lnTo>
                  <a:lnTo>
                    <a:pt x="19" y="48"/>
                  </a:lnTo>
                  <a:lnTo>
                    <a:pt x="12" y="43"/>
                  </a:lnTo>
                  <a:lnTo>
                    <a:pt x="6" y="37"/>
                  </a:lnTo>
                  <a:lnTo>
                    <a:pt x="1" y="31"/>
                  </a:lnTo>
                  <a:lnTo>
                    <a:pt x="0" y="25"/>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3" name="Freeform 49">
              <a:extLst>
                <a:ext uri="{FF2B5EF4-FFF2-40B4-BE49-F238E27FC236}">
                  <a16:creationId xmlns:a16="http://schemas.microsoft.com/office/drawing/2014/main" id="{2CAFD2B2-646B-4479-ACFC-7B4A40200753}"/>
                </a:ext>
              </a:extLst>
            </p:cNvPr>
            <p:cNvSpPr>
              <a:spLocks/>
            </p:cNvSpPr>
            <p:nvPr/>
          </p:nvSpPr>
          <p:spPr bwMode="auto">
            <a:xfrm>
              <a:off x="1014" y="1836"/>
              <a:ext cx="40" cy="48"/>
            </a:xfrm>
            <a:custGeom>
              <a:avLst/>
              <a:gdLst>
                <a:gd name="T0" fmla="*/ 41 w 81"/>
                <a:gd name="T1" fmla="*/ 9 h 96"/>
                <a:gd name="T2" fmla="*/ 46 w 81"/>
                <a:gd name="T3" fmla="*/ 12 h 96"/>
                <a:gd name="T4" fmla="*/ 54 w 81"/>
                <a:gd name="T5" fmla="*/ 16 h 96"/>
                <a:gd name="T6" fmla="*/ 64 w 81"/>
                <a:gd name="T7" fmla="*/ 20 h 96"/>
                <a:gd name="T8" fmla="*/ 71 w 81"/>
                <a:gd name="T9" fmla="*/ 25 h 96"/>
                <a:gd name="T10" fmla="*/ 78 w 81"/>
                <a:gd name="T11" fmla="*/ 32 h 96"/>
                <a:gd name="T12" fmla="*/ 81 w 81"/>
                <a:gd name="T13" fmla="*/ 40 h 96"/>
                <a:gd name="T14" fmla="*/ 80 w 81"/>
                <a:gd name="T15" fmla="*/ 50 h 96"/>
                <a:gd name="T16" fmla="*/ 75 w 81"/>
                <a:gd name="T17" fmla="*/ 63 h 96"/>
                <a:gd name="T18" fmla="*/ 67 w 81"/>
                <a:gd name="T19" fmla="*/ 76 h 96"/>
                <a:gd name="T20" fmla="*/ 60 w 81"/>
                <a:gd name="T21" fmla="*/ 85 h 96"/>
                <a:gd name="T22" fmla="*/ 54 w 81"/>
                <a:gd name="T23" fmla="*/ 91 h 96"/>
                <a:gd name="T24" fmla="*/ 48 w 81"/>
                <a:gd name="T25" fmla="*/ 95 h 96"/>
                <a:gd name="T26" fmla="*/ 42 w 81"/>
                <a:gd name="T27" fmla="*/ 96 h 96"/>
                <a:gd name="T28" fmla="*/ 36 w 81"/>
                <a:gd name="T29" fmla="*/ 96 h 96"/>
                <a:gd name="T30" fmla="*/ 31 w 81"/>
                <a:gd name="T31" fmla="*/ 94 h 96"/>
                <a:gd name="T32" fmla="*/ 26 w 81"/>
                <a:gd name="T33" fmla="*/ 91 h 96"/>
                <a:gd name="T34" fmla="*/ 15 w 81"/>
                <a:gd name="T35" fmla="*/ 80 h 96"/>
                <a:gd name="T36" fmla="*/ 6 w 81"/>
                <a:gd name="T37" fmla="*/ 65 h 96"/>
                <a:gd name="T38" fmla="*/ 0 w 81"/>
                <a:gd name="T39" fmla="*/ 47 h 96"/>
                <a:gd name="T40" fmla="*/ 0 w 81"/>
                <a:gd name="T41" fmla="*/ 30 h 96"/>
                <a:gd name="T42" fmla="*/ 3 w 81"/>
                <a:gd name="T43" fmla="*/ 21 h 96"/>
                <a:gd name="T44" fmla="*/ 4 w 81"/>
                <a:gd name="T45" fmla="*/ 13 h 96"/>
                <a:gd name="T46" fmla="*/ 6 w 81"/>
                <a:gd name="T47" fmla="*/ 6 h 96"/>
                <a:gd name="T48" fmla="*/ 10 w 81"/>
                <a:gd name="T49" fmla="*/ 2 h 96"/>
                <a:gd name="T50" fmla="*/ 14 w 81"/>
                <a:gd name="T51" fmla="*/ 0 h 96"/>
                <a:gd name="T52" fmla="*/ 20 w 81"/>
                <a:gd name="T53" fmla="*/ 0 h 96"/>
                <a:gd name="T54" fmla="*/ 29 w 81"/>
                <a:gd name="T55" fmla="*/ 2 h 96"/>
                <a:gd name="T56" fmla="*/ 41 w 81"/>
                <a:gd name="T57"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96">
                  <a:moveTo>
                    <a:pt x="41" y="9"/>
                  </a:moveTo>
                  <a:lnTo>
                    <a:pt x="46" y="12"/>
                  </a:lnTo>
                  <a:lnTo>
                    <a:pt x="54" y="16"/>
                  </a:lnTo>
                  <a:lnTo>
                    <a:pt x="64" y="20"/>
                  </a:lnTo>
                  <a:lnTo>
                    <a:pt x="71" y="25"/>
                  </a:lnTo>
                  <a:lnTo>
                    <a:pt x="78" y="32"/>
                  </a:lnTo>
                  <a:lnTo>
                    <a:pt x="81" y="40"/>
                  </a:lnTo>
                  <a:lnTo>
                    <a:pt x="80" y="50"/>
                  </a:lnTo>
                  <a:lnTo>
                    <a:pt x="75" y="63"/>
                  </a:lnTo>
                  <a:lnTo>
                    <a:pt x="67" y="76"/>
                  </a:lnTo>
                  <a:lnTo>
                    <a:pt x="60" y="85"/>
                  </a:lnTo>
                  <a:lnTo>
                    <a:pt x="54" y="91"/>
                  </a:lnTo>
                  <a:lnTo>
                    <a:pt x="48" y="95"/>
                  </a:lnTo>
                  <a:lnTo>
                    <a:pt x="42" y="96"/>
                  </a:lnTo>
                  <a:lnTo>
                    <a:pt x="36" y="96"/>
                  </a:lnTo>
                  <a:lnTo>
                    <a:pt x="31" y="94"/>
                  </a:lnTo>
                  <a:lnTo>
                    <a:pt x="26" y="91"/>
                  </a:lnTo>
                  <a:lnTo>
                    <a:pt x="15" y="80"/>
                  </a:lnTo>
                  <a:lnTo>
                    <a:pt x="6" y="65"/>
                  </a:lnTo>
                  <a:lnTo>
                    <a:pt x="0" y="47"/>
                  </a:lnTo>
                  <a:lnTo>
                    <a:pt x="0" y="30"/>
                  </a:lnTo>
                  <a:lnTo>
                    <a:pt x="3" y="21"/>
                  </a:lnTo>
                  <a:lnTo>
                    <a:pt x="4" y="13"/>
                  </a:lnTo>
                  <a:lnTo>
                    <a:pt x="6" y="6"/>
                  </a:lnTo>
                  <a:lnTo>
                    <a:pt x="10" y="2"/>
                  </a:lnTo>
                  <a:lnTo>
                    <a:pt x="14" y="0"/>
                  </a:lnTo>
                  <a:lnTo>
                    <a:pt x="20" y="0"/>
                  </a:lnTo>
                  <a:lnTo>
                    <a:pt x="29" y="2"/>
                  </a:lnTo>
                  <a:lnTo>
                    <a:pt x="4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4" name="Freeform 50">
              <a:extLst>
                <a:ext uri="{FF2B5EF4-FFF2-40B4-BE49-F238E27FC236}">
                  <a16:creationId xmlns:a16="http://schemas.microsoft.com/office/drawing/2014/main" id="{2B5D93CA-4B03-43B2-8FB6-DACE48B5261B}"/>
                </a:ext>
              </a:extLst>
            </p:cNvPr>
            <p:cNvSpPr>
              <a:spLocks/>
            </p:cNvSpPr>
            <p:nvPr/>
          </p:nvSpPr>
          <p:spPr bwMode="auto">
            <a:xfrm>
              <a:off x="1017" y="1886"/>
              <a:ext cx="18" cy="26"/>
            </a:xfrm>
            <a:custGeom>
              <a:avLst/>
              <a:gdLst>
                <a:gd name="T0" fmla="*/ 8 w 37"/>
                <a:gd name="T1" fmla="*/ 0 h 53"/>
                <a:gd name="T2" fmla="*/ 14 w 37"/>
                <a:gd name="T3" fmla="*/ 4 h 53"/>
                <a:gd name="T4" fmla="*/ 21 w 37"/>
                <a:gd name="T5" fmla="*/ 8 h 53"/>
                <a:gd name="T6" fmla="*/ 29 w 37"/>
                <a:gd name="T7" fmla="*/ 11 h 53"/>
                <a:gd name="T8" fmla="*/ 37 w 37"/>
                <a:gd name="T9" fmla="*/ 12 h 53"/>
                <a:gd name="T10" fmla="*/ 29 w 37"/>
                <a:gd name="T11" fmla="*/ 26 h 53"/>
                <a:gd name="T12" fmla="*/ 21 w 37"/>
                <a:gd name="T13" fmla="*/ 40 h 53"/>
                <a:gd name="T14" fmla="*/ 12 w 37"/>
                <a:gd name="T15" fmla="*/ 50 h 53"/>
                <a:gd name="T16" fmla="*/ 4 w 37"/>
                <a:gd name="T17" fmla="*/ 53 h 53"/>
                <a:gd name="T18" fmla="*/ 0 w 37"/>
                <a:gd name="T19" fmla="*/ 45 h 53"/>
                <a:gd name="T20" fmla="*/ 2 w 37"/>
                <a:gd name="T21" fmla="*/ 31 h 53"/>
                <a:gd name="T22" fmla="*/ 6 w 37"/>
                <a:gd name="T23" fmla="*/ 15 h 53"/>
                <a:gd name="T24" fmla="*/ 8 w 37"/>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3">
                  <a:moveTo>
                    <a:pt x="8" y="0"/>
                  </a:moveTo>
                  <a:lnTo>
                    <a:pt x="14" y="4"/>
                  </a:lnTo>
                  <a:lnTo>
                    <a:pt x="21" y="8"/>
                  </a:lnTo>
                  <a:lnTo>
                    <a:pt x="29" y="11"/>
                  </a:lnTo>
                  <a:lnTo>
                    <a:pt x="37" y="12"/>
                  </a:lnTo>
                  <a:lnTo>
                    <a:pt x="29" y="26"/>
                  </a:lnTo>
                  <a:lnTo>
                    <a:pt x="21" y="40"/>
                  </a:lnTo>
                  <a:lnTo>
                    <a:pt x="12" y="50"/>
                  </a:lnTo>
                  <a:lnTo>
                    <a:pt x="4" y="53"/>
                  </a:lnTo>
                  <a:lnTo>
                    <a:pt x="0" y="45"/>
                  </a:lnTo>
                  <a:lnTo>
                    <a:pt x="2" y="31"/>
                  </a:lnTo>
                  <a:lnTo>
                    <a:pt x="6" y="15"/>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35" name="Text Box 51">
            <a:extLst>
              <a:ext uri="{FF2B5EF4-FFF2-40B4-BE49-F238E27FC236}">
                <a16:creationId xmlns:a16="http://schemas.microsoft.com/office/drawing/2014/main" id="{3E059D24-0E99-40EA-8B2C-3592CB2F020A}"/>
              </a:ext>
            </a:extLst>
          </p:cNvPr>
          <p:cNvSpPr txBox="1">
            <a:spLocks noChangeArrowheads="1"/>
          </p:cNvSpPr>
          <p:nvPr/>
        </p:nvSpPr>
        <p:spPr bwMode="auto">
          <a:xfrm>
            <a:off x="1485900" y="2888109"/>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FF"/>
                </a:solidFill>
                <a:latin typeface="Arial" panose="020B0604020202020204" pitchFamily="34" charset="0"/>
              </a:rPr>
              <a:t>纽约</a:t>
            </a:r>
          </a:p>
        </p:txBody>
      </p:sp>
      <p:sp>
        <p:nvSpPr>
          <p:cNvPr id="93236" name="Text Box 52">
            <a:extLst>
              <a:ext uri="{FF2B5EF4-FFF2-40B4-BE49-F238E27FC236}">
                <a16:creationId xmlns:a16="http://schemas.microsoft.com/office/drawing/2014/main" id="{38686B5A-EF79-4B44-AFB8-C68E44EB5FB1}"/>
              </a:ext>
            </a:extLst>
          </p:cNvPr>
          <p:cNvSpPr txBox="1">
            <a:spLocks noChangeArrowheads="1"/>
          </p:cNvSpPr>
          <p:nvPr/>
        </p:nvSpPr>
        <p:spPr bwMode="auto">
          <a:xfrm>
            <a:off x="5969000" y="2888109"/>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Arial" panose="020B0604020202020204" pitchFamily="34" charset="0"/>
              </a:rPr>
              <a:t>北京</a:t>
            </a:r>
          </a:p>
        </p:txBody>
      </p:sp>
      <p:sp>
        <p:nvSpPr>
          <p:cNvPr id="93237" name="Freeform 53">
            <a:extLst>
              <a:ext uri="{FF2B5EF4-FFF2-40B4-BE49-F238E27FC236}">
                <a16:creationId xmlns:a16="http://schemas.microsoft.com/office/drawing/2014/main" id="{92CF013D-34EC-41A1-9CAC-8F30E7F2F309}"/>
              </a:ext>
            </a:extLst>
          </p:cNvPr>
          <p:cNvSpPr>
            <a:spLocks/>
          </p:cNvSpPr>
          <p:nvPr/>
        </p:nvSpPr>
        <p:spPr bwMode="auto">
          <a:xfrm>
            <a:off x="1905000" y="983109"/>
            <a:ext cx="4419600" cy="1778000"/>
          </a:xfrm>
          <a:custGeom>
            <a:avLst/>
            <a:gdLst>
              <a:gd name="T0" fmla="*/ 0 w 2784"/>
              <a:gd name="T1" fmla="*/ 720 h 1120"/>
              <a:gd name="T2" fmla="*/ 240 w 2784"/>
              <a:gd name="T3" fmla="*/ 720 h 1120"/>
              <a:gd name="T4" fmla="*/ 480 w 2784"/>
              <a:gd name="T5" fmla="*/ 672 h 1120"/>
              <a:gd name="T6" fmla="*/ 720 w 2784"/>
              <a:gd name="T7" fmla="*/ 624 h 1120"/>
              <a:gd name="T8" fmla="*/ 912 w 2784"/>
              <a:gd name="T9" fmla="*/ 576 h 1120"/>
              <a:gd name="T10" fmla="*/ 1152 w 2784"/>
              <a:gd name="T11" fmla="*/ 624 h 1120"/>
              <a:gd name="T12" fmla="*/ 1488 w 2784"/>
              <a:gd name="T13" fmla="*/ 864 h 1120"/>
              <a:gd name="T14" fmla="*/ 1824 w 2784"/>
              <a:gd name="T15" fmla="*/ 1104 h 1120"/>
              <a:gd name="T16" fmla="*/ 2016 w 2784"/>
              <a:gd name="T17" fmla="*/ 960 h 1120"/>
              <a:gd name="T18" fmla="*/ 2160 w 2784"/>
              <a:gd name="T19" fmla="*/ 624 h 1120"/>
              <a:gd name="T20" fmla="*/ 2352 w 2784"/>
              <a:gd name="T21" fmla="*/ 816 h 1120"/>
              <a:gd name="T22" fmla="*/ 2496 w 2784"/>
              <a:gd name="T23" fmla="*/ 864 h 1120"/>
              <a:gd name="T24" fmla="*/ 2640 w 2784"/>
              <a:gd name="T25" fmla="*/ 288 h 1120"/>
              <a:gd name="T26" fmla="*/ 2784 w 2784"/>
              <a:gd name="T27"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4" h="1120">
                <a:moveTo>
                  <a:pt x="0" y="720"/>
                </a:moveTo>
                <a:cubicBezTo>
                  <a:pt x="80" y="724"/>
                  <a:pt x="160" y="728"/>
                  <a:pt x="240" y="720"/>
                </a:cubicBezTo>
                <a:cubicBezTo>
                  <a:pt x="320" y="712"/>
                  <a:pt x="400" y="688"/>
                  <a:pt x="480" y="672"/>
                </a:cubicBezTo>
                <a:cubicBezTo>
                  <a:pt x="560" y="656"/>
                  <a:pt x="648" y="640"/>
                  <a:pt x="720" y="624"/>
                </a:cubicBezTo>
                <a:cubicBezTo>
                  <a:pt x="792" y="608"/>
                  <a:pt x="840" y="576"/>
                  <a:pt x="912" y="576"/>
                </a:cubicBezTo>
                <a:cubicBezTo>
                  <a:pt x="984" y="576"/>
                  <a:pt x="1056" y="576"/>
                  <a:pt x="1152" y="624"/>
                </a:cubicBezTo>
                <a:cubicBezTo>
                  <a:pt x="1248" y="672"/>
                  <a:pt x="1376" y="784"/>
                  <a:pt x="1488" y="864"/>
                </a:cubicBezTo>
                <a:cubicBezTo>
                  <a:pt x="1600" y="944"/>
                  <a:pt x="1736" y="1088"/>
                  <a:pt x="1824" y="1104"/>
                </a:cubicBezTo>
                <a:cubicBezTo>
                  <a:pt x="1912" y="1120"/>
                  <a:pt x="1960" y="1040"/>
                  <a:pt x="2016" y="960"/>
                </a:cubicBezTo>
                <a:cubicBezTo>
                  <a:pt x="2072" y="880"/>
                  <a:pt x="2104" y="648"/>
                  <a:pt x="2160" y="624"/>
                </a:cubicBezTo>
                <a:cubicBezTo>
                  <a:pt x="2216" y="600"/>
                  <a:pt x="2296" y="776"/>
                  <a:pt x="2352" y="816"/>
                </a:cubicBezTo>
                <a:cubicBezTo>
                  <a:pt x="2408" y="856"/>
                  <a:pt x="2448" y="952"/>
                  <a:pt x="2496" y="864"/>
                </a:cubicBezTo>
                <a:cubicBezTo>
                  <a:pt x="2544" y="776"/>
                  <a:pt x="2592" y="432"/>
                  <a:pt x="2640" y="288"/>
                </a:cubicBezTo>
                <a:cubicBezTo>
                  <a:pt x="2688" y="144"/>
                  <a:pt x="2736" y="72"/>
                  <a:pt x="2784" y="0"/>
                </a:cubicBezTo>
              </a:path>
            </a:pathLst>
          </a:cu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8" name="AutoShape 54">
            <a:extLst>
              <a:ext uri="{FF2B5EF4-FFF2-40B4-BE49-F238E27FC236}">
                <a16:creationId xmlns:a16="http://schemas.microsoft.com/office/drawing/2014/main" id="{070DE6BA-7ED7-4DE3-B578-9B14A1327E74}"/>
              </a:ext>
            </a:extLst>
          </p:cNvPr>
          <p:cNvSpPr>
            <a:spLocks noChangeArrowheads="1"/>
          </p:cNvSpPr>
          <p:nvPr/>
        </p:nvSpPr>
        <p:spPr bwMode="auto">
          <a:xfrm>
            <a:off x="1600200" y="1973709"/>
            <a:ext cx="304800" cy="304800"/>
          </a:xfrm>
          <a:prstGeom prst="sun">
            <a:avLst>
              <a:gd name="adj" fmla="val 2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0000"/>
              </a:solidFill>
            </a:endParaRPr>
          </a:p>
        </p:txBody>
      </p:sp>
      <p:sp>
        <p:nvSpPr>
          <p:cNvPr id="93239" name="AutoShape 55">
            <a:extLst>
              <a:ext uri="{FF2B5EF4-FFF2-40B4-BE49-F238E27FC236}">
                <a16:creationId xmlns:a16="http://schemas.microsoft.com/office/drawing/2014/main" id="{6318F125-C64E-4A60-BAF7-F9A8F0D9EEC9}"/>
              </a:ext>
            </a:extLst>
          </p:cNvPr>
          <p:cNvSpPr>
            <a:spLocks noChangeArrowheads="1"/>
          </p:cNvSpPr>
          <p:nvPr/>
        </p:nvSpPr>
        <p:spPr bwMode="auto">
          <a:xfrm>
            <a:off x="6359525" y="2005316"/>
            <a:ext cx="304800" cy="304800"/>
          </a:xfrm>
          <a:prstGeom prst="sun">
            <a:avLst>
              <a:gd name="adj" fmla="val 2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0" name="AutoShape 56">
            <a:extLst>
              <a:ext uri="{FF2B5EF4-FFF2-40B4-BE49-F238E27FC236}">
                <a16:creationId xmlns:a16="http://schemas.microsoft.com/office/drawing/2014/main" id="{ECC38AB0-63AE-4032-8F53-438C4BF02E5C}"/>
              </a:ext>
            </a:extLst>
          </p:cNvPr>
          <p:cNvSpPr>
            <a:spLocks noChangeArrowheads="1"/>
          </p:cNvSpPr>
          <p:nvPr/>
        </p:nvSpPr>
        <p:spPr bwMode="auto">
          <a:xfrm>
            <a:off x="5105400" y="100459"/>
            <a:ext cx="1219200" cy="914400"/>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1" name="AutoShape 57">
            <a:extLst>
              <a:ext uri="{FF2B5EF4-FFF2-40B4-BE49-F238E27FC236}">
                <a16:creationId xmlns:a16="http://schemas.microsoft.com/office/drawing/2014/main" id="{A1B07697-E15C-4928-92D7-245B76DAA383}"/>
              </a:ext>
            </a:extLst>
          </p:cNvPr>
          <p:cNvSpPr>
            <a:spLocks noChangeArrowheads="1"/>
          </p:cNvSpPr>
          <p:nvPr/>
        </p:nvSpPr>
        <p:spPr bwMode="auto">
          <a:xfrm>
            <a:off x="5105400" y="100459"/>
            <a:ext cx="1219200" cy="914400"/>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副标题 64514">
            <a:extLst>
              <a:ext uri="{FF2B5EF4-FFF2-40B4-BE49-F238E27FC236}">
                <a16:creationId xmlns:a16="http://schemas.microsoft.com/office/drawing/2014/main" id="{63E61213-9EC1-4505-81FB-80E3F5181B60}"/>
              </a:ext>
            </a:extLst>
          </p:cNvPr>
          <p:cNvSpPr txBox="1">
            <a:spLocks noChangeArrowheads="1"/>
          </p:cNvSpPr>
          <p:nvPr/>
        </p:nvSpPr>
        <p:spPr>
          <a:xfrm>
            <a:off x="251520" y="4634215"/>
            <a:ext cx="8701980" cy="154547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Bef>
                <a:spcPct val="5000"/>
              </a:spcBef>
              <a:spcAft>
                <a:spcPts val="0"/>
              </a:spcAft>
              <a:buNone/>
            </a:pPr>
            <a:r>
              <a:rPr lang="zh-CN" altLang="en-US" sz="2800" b="1" dirty="0">
                <a:latin typeface="仿宋" panose="02010609060101010101" pitchFamily="49" charset="-122"/>
                <a:ea typeface="仿宋" panose="02010609060101010101" pitchFamily="49" charset="-122"/>
              </a:rPr>
              <a:t>在数值计算中，如不注意数值分析，就会出现</a:t>
            </a:r>
            <a:r>
              <a:rPr lang="zh-CN" altLang="en-US" sz="2800" b="1" dirty="0">
                <a:solidFill>
                  <a:srgbClr val="0000FF"/>
                </a:solidFill>
                <a:latin typeface="仿宋" panose="02010609060101010101" pitchFamily="49" charset="-122"/>
                <a:ea typeface="仿宋" panose="02010609060101010101" pitchFamily="49" charset="-122"/>
              </a:rPr>
              <a:t>“差之亳厘，谬之千里</a:t>
            </a:r>
            <a:r>
              <a:rPr lang="zh-CN" altLang="en-US" sz="2800" b="1" dirty="0">
                <a:latin typeface="仿宋" panose="02010609060101010101" pitchFamily="49" charset="-122"/>
                <a:ea typeface="仿宋" panose="02010609060101010101" pitchFamily="49" charset="-122"/>
              </a:rPr>
              <a:t>”的错误结果。因此，选用数值稳定性好的计算公式，可以防止误差的递推积累，从而使计算结果更精确。</a:t>
            </a:r>
          </a:p>
        </p:txBody>
      </p:sp>
    </p:spTree>
    <p:extLst>
      <p:ext uri="{BB962C8B-B14F-4D97-AF65-F5344CB8AC3E}">
        <p14:creationId xmlns:p14="http://schemas.microsoft.com/office/powerpoint/2010/main" val="3449118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9"/>
                                        </p:tgtEl>
                                        <p:attrNameLst>
                                          <p:attrName>style.visibility</p:attrName>
                                        </p:attrNameLst>
                                      </p:cBhvr>
                                      <p:to>
                                        <p:strVal val="visible"/>
                                      </p:to>
                                    </p:set>
                                    <p:animEffect transition="in" filter="wipe(left)">
                                      <p:cBhvr>
                                        <p:cTn id="7" dur="500"/>
                                        <p:tgtEl>
                                          <p:spTgt spid="9319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93200"/>
                                        </p:tgtEl>
                                        <p:attrNameLst>
                                          <p:attrName>style.visibility</p:attrName>
                                        </p:attrNameLst>
                                      </p:cBhvr>
                                      <p:to>
                                        <p:strVal val="visible"/>
                                      </p:to>
                                    </p:set>
                                    <p:animEffect transition="in" filter="strips(upRight)">
                                      <p:cBhvr>
                                        <p:cTn id="12" dur="500"/>
                                        <p:tgtEl>
                                          <p:spTgt spid="93200"/>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3235"/>
                                        </p:tgtEl>
                                        <p:attrNameLst>
                                          <p:attrName>style.visibility</p:attrName>
                                        </p:attrNameLst>
                                      </p:cBhvr>
                                      <p:to>
                                        <p:strVal val="visible"/>
                                      </p:to>
                                    </p:se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93238"/>
                                        </p:tgtEl>
                                        <p:attrNameLst>
                                          <p:attrName>style.visibility</p:attrName>
                                        </p:attrNameLst>
                                      </p:cBhvr>
                                      <p:to>
                                        <p:strVal val="visible"/>
                                      </p:to>
                                    </p:set>
                                    <p:anim calcmode="lin" valueType="num">
                                      <p:cBhvr>
                                        <p:cTn id="20" dur="500" fill="hold"/>
                                        <p:tgtEl>
                                          <p:spTgt spid="93238"/>
                                        </p:tgtEl>
                                        <p:attrNameLst>
                                          <p:attrName>ppt_w</p:attrName>
                                        </p:attrNameLst>
                                      </p:cBhvr>
                                      <p:tavLst>
                                        <p:tav tm="0">
                                          <p:val>
                                            <p:fltVal val="0"/>
                                          </p:val>
                                        </p:tav>
                                        <p:tav tm="100000">
                                          <p:val>
                                            <p:strVal val="#ppt_w"/>
                                          </p:val>
                                        </p:tav>
                                      </p:tavLst>
                                    </p:anim>
                                    <p:anim calcmode="lin" valueType="num">
                                      <p:cBhvr>
                                        <p:cTn id="21" dur="500" fill="hold"/>
                                        <p:tgtEl>
                                          <p:spTgt spid="932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3203"/>
                                        </p:tgtEl>
                                        <p:attrNameLst>
                                          <p:attrName>style.visibility</p:attrName>
                                        </p:attrNameLst>
                                      </p:cBhvr>
                                      <p:to>
                                        <p:strVal val="visible"/>
                                      </p:to>
                                    </p:set>
                                    <p:animEffect transition="in" filter="wipe(left)">
                                      <p:cBhvr>
                                        <p:cTn id="26" dur="500"/>
                                        <p:tgtEl>
                                          <p:spTgt spid="93203"/>
                                        </p:tgtEl>
                                      </p:cBhvr>
                                    </p:animEffect>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93204"/>
                                        </p:tgtEl>
                                        <p:attrNameLst>
                                          <p:attrName>style.visibility</p:attrName>
                                        </p:attrNameLst>
                                      </p:cBhvr>
                                      <p:to>
                                        <p:strVal val="visible"/>
                                      </p:to>
                                    </p:set>
                                    <p:animEffect transition="in" filter="wipe(up)">
                                      <p:cBhvr>
                                        <p:cTn id="30" dur="500"/>
                                        <p:tgtEl>
                                          <p:spTgt spid="93204"/>
                                        </p:tgtEl>
                                      </p:cBhvr>
                                    </p:animEffec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93236"/>
                                        </p:tgtEl>
                                        <p:attrNameLst>
                                          <p:attrName>style.visibility</p:attrName>
                                        </p:attrNameLst>
                                      </p:cBhvr>
                                      <p:to>
                                        <p:strVal val="visible"/>
                                      </p:to>
                                    </p:set>
                                  </p:childTnLst>
                                </p:cTn>
                              </p:par>
                            </p:childTnLst>
                          </p:cTn>
                        </p:par>
                        <p:par>
                          <p:cTn id="34" fill="hold" nodeType="afterGroup">
                            <p:stCondLst>
                              <p:cond delay="1500"/>
                            </p:stCondLst>
                            <p:childTnLst>
                              <p:par>
                                <p:cTn id="35" presetID="23" presetClass="entr" presetSubtype="16" fill="hold" nodeType="afterEffect">
                                  <p:stCondLst>
                                    <p:cond delay="0"/>
                                  </p:stCondLst>
                                  <p:childTnLst>
                                    <p:set>
                                      <p:cBhvr>
                                        <p:cTn id="36" dur="1" fill="hold">
                                          <p:stCondLst>
                                            <p:cond delay="0"/>
                                          </p:stCondLst>
                                        </p:cTn>
                                        <p:tgtEl>
                                          <p:spTgt spid="93239"/>
                                        </p:tgtEl>
                                        <p:attrNameLst>
                                          <p:attrName>style.visibility</p:attrName>
                                        </p:attrNameLst>
                                      </p:cBhvr>
                                      <p:to>
                                        <p:strVal val="visible"/>
                                      </p:to>
                                    </p:set>
                                    <p:anim calcmode="lin" valueType="num">
                                      <p:cBhvr>
                                        <p:cTn id="37" dur="500" fill="hold"/>
                                        <p:tgtEl>
                                          <p:spTgt spid="93239"/>
                                        </p:tgtEl>
                                        <p:attrNameLst>
                                          <p:attrName>ppt_w</p:attrName>
                                        </p:attrNameLst>
                                      </p:cBhvr>
                                      <p:tavLst>
                                        <p:tav tm="0">
                                          <p:val>
                                            <p:fltVal val="0"/>
                                          </p:val>
                                        </p:tav>
                                        <p:tav tm="100000">
                                          <p:val>
                                            <p:strVal val="#ppt_w"/>
                                          </p:val>
                                        </p:tav>
                                      </p:tavLst>
                                    </p:anim>
                                    <p:anim calcmode="lin" valueType="num">
                                      <p:cBhvr>
                                        <p:cTn id="38" dur="500" fill="hold"/>
                                        <p:tgtEl>
                                          <p:spTgt spid="932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3205"/>
                                        </p:tgtEl>
                                        <p:attrNameLst>
                                          <p:attrName>style.visibility</p:attrName>
                                        </p:attrNameLst>
                                      </p:cBhvr>
                                      <p:to>
                                        <p:strVal val="visible"/>
                                      </p:to>
                                    </p:set>
                                    <p:anim calcmode="lin" valueType="num">
                                      <p:cBhvr additive="base">
                                        <p:cTn id="43" dur="500" fill="hold"/>
                                        <p:tgtEl>
                                          <p:spTgt spid="93205"/>
                                        </p:tgtEl>
                                        <p:attrNameLst>
                                          <p:attrName>ppt_x</p:attrName>
                                        </p:attrNameLst>
                                      </p:cBhvr>
                                      <p:tavLst>
                                        <p:tav tm="0">
                                          <p:val>
                                            <p:strVal val="0-#ppt_w/2"/>
                                          </p:val>
                                        </p:tav>
                                        <p:tav tm="100000">
                                          <p:val>
                                            <p:strVal val="#ppt_x"/>
                                          </p:val>
                                        </p:tav>
                                      </p:tavLst>
                                    </p:anim>
                                    <p:anim calcmode="lin" valueType="num">
                                      <p:cBhvr additive="base">
                                        <p:cTn id="44" dur="500" fill="hold"/>
                                        <p:tgtEl>
                                          <p:spTgt spid="932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3237"/>
                                        </p:tgtEl>
                                        <p:attrNameLst>
                                          <p:attrName>style.visibility</p:attrName>
                                        </p:attrNameLst>
                                      </p:cBhvr>
                                      <p:to>
                                        <p:strVal val="visible"/>
                                      </p:to>
                                    </p:set>
                                    <p:animEffect transition="in" filter="wipe(left)">
                                      <p:cBhvr>
                                        <p:cTn id="49" dur="500"/>
                                        <p:tgtEl>
                                          <p:spTgt spid="93237"/>
                                        </p:tgtEl>
                                      </p:cBhvr>
                                    </p:animEffect>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par>
                          <p:cTn id="50" fill="hold" nodeType="afterGroup">
                            <p:stCondLst>
                              <p:cond delay="500"/>
                            </p:stCondLst>
                            <p:childTnLst>
                              <p:par>
                                <p:cTn id="51" presetID="11" presetClass="entr" presetSubtype="0" fill="hold" nodeType="afterEffect">
                                  <p:stCondLst>
                                    <p:cond delay="0"/>
                                  </p:stCondLst>
                                  <p:childTnLst>
                                    <p:set>
                                      <p:cBhvr>
                                        <p:cTn id="52" dur="1000">
                                          <p:stCondLst>
                                            <p:cond delay="0"/>
                                          </p:stCondLst>
                                        </p:cTn>
                                        <p:tgtEl>
                                          <p:spTgt spid="93240"/>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5" name="EXPLODE.WAV"/>
                                        </p:tgtEl>
                                      </p:cMediaNode>
                                    </p:audio>
                                  </p:subTnLst>
                                </p:cTn>
                              </p:par>
                            </p:childTnLst>
                          </p:cTn>
                        </p:par>
                        <p:par>
                          <p:cTn id="53" fill="hold" nodeType="afterGroup">
                            <p:stCondLst>
                              <p:cond delay="1500"/>
                            </p:stCondLst>
                            <p:childTnLst>
                              <p:par>
                                <p:cTn id="54" presetID="22" presetClass="entr" presetSubtype="1" fill="hold" nodeType="afterEffect">
                                  <p:stCondLst>
                                    <p:cond delay="0"/>
                                  </p:stCondLst>
                                  <p:childTnLst>
                                    <p:set>
                                      <p:cBhvr>
                                        <p:cTn id="55" dur="1" fill="hold">
                                          <p:stCondLst>
                                            <p:cond delay="0"/>
                                          </p:stCondLst>
                                        </p:cTn>
                                        <p:tgtEl>
                                          <p:spTgt spid="93241"/>
                                        </p:tgtEl>
                                        <p:attrNameLst>
                                          <p:attrName>style.visibility</p:attrName>
                                        </p:attrNameLst>
                                      </p:cBhvr>
                                      <p:to>
                                        <p:strVal val="visible"/>
                                      </p:to>
                                    </p:set>
                                    <p:animEffect transition="in" filter="wipe(up)">
                                      <p:cBhvr>
                                        <p:cTn id="56" dur="500"/>
                                        <p:tgtEl>
                                          <p:spTgt spid="93241"/>
                                        </p:tgtEl>
                                      </p:cBhvr>
                                    </p:animEffect>
                                  </p:childTnLst>
                                  <p:subTnLst>
                                    <p:audio>
                                      <p:cMediaNode>
                                        <p:cTn display="0" masterRel="sameClick">
                                          <p:stCondLst>
                                            <p:cond evt="begin" delay="0">
                                              <p:tn val="54"/>
                                            </p:cond>
                                          </p:stCondLst>
                                          <p:endCondLst>
                                            <p:cond evt="onStopAudio" delay="0">
                                              <p:tgtEl>
                                                <p:sldTgt/>
                                              </p:tgtEl>
                                            </p:cond>
                                          </p:endCondLst>
                                        </p:cTn>
                                        <p:tgtEl>
                                          <p:sndTgt r:embed="rId5" name="EXPLOD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
                                            <p:txEl>
                                              <p:pRg st="0" end="0"/>
                                            </p:txEl>
                                          </p:spTgt>
                                        </p:tgtEl>
                                        <p:attrNameLst>
                                          <p:attrName>style.visibility</p:attrName>
                                        </p:attrNameLst>
                                      </p:cBhvr>
                                      <p:to>
                                        <p:strVal val="visible"/>
                                      </p:to>
                                    </p:set>
                                    <p:anim calcmode="lin" valueType="num">
                                      <p:cBhvr additive="base">
                                        <p:cTn id="61"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9" grpId="0" autoUpdateAnimBg="0"/>
      <p:bldP spid="93235" grpId="0" autoUpdateAnimBg="0"/>
      <p:bldP spid="93236" grpId="0" autoUpdateAnimBg="0"/>
      <p:bldP spid="93238" grpId="0" animBg="1" autoUpdateAnimBg="0"/>
      <p:bldP spid="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EEC6A894-9E20-499E-846E-510322F6E514}"/>
              </a:ext>
            </a:extLst>
          </p:cNvPr>
          <p:cNvGrpSpPr>
            <a:grpSpLocks/>
          </p:cNvGrpSpPr>
          <p:nvPr/>
        </p:nvGrpSpPr>
        <p:grpSpPr bwMode="auto">
          <a:xfrm>
            <a:off x="152400" y="3276600"/>
            <a:ext cx="8724900" cy="2438400"/>
            <a:chOff x="96" y="1928"/>
            <a:chExt cx="5496" cy="1536"/>
          </a:xfrm>
        </p:grpSpPr>
        <p:sp>
          <p:nvSpPr>
            <p:cNvPr id="121859" name="Rectangle 3">
              <a:extLst>
                <a:ext uri="{FF2B5EF4-FFF2-40B4-BE49-F238E27FC236}">
                  <a16:creationId xmlns:a16="http://schemas.microsoft.com/office/drawing/2014/main" id="{97B2ABE7-2033-458E-914C-193FD4B7E13E}"/>
                </a:ext>
              </a:extLst>
            </p:cNvPr>
            <p:cNvSpPr>
              <a:spLocks noChangeArrowheads="1"/>
            </p:cNvSpPr>
            <p:nvPr/>
          </p:nvSpPr>
          <p:spPr bwMode="auto">
            <a:xfrm>
              <a:off x="216" y="1928"/>
              <a:ext cx="5376" cy="1536"/>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0" name="Rectangle 4">
              <a:extLst>
                <a:ext uri="{FF2B5EF4-FFF2-40B4-BE49-F238E27FC236}">
                  <a16:creationId xmlns:a16="http://schemas.microsoft.com/office/drawing/2014/main" id="{8D50782C-C4E4-49BD-BBDE-9E363098581E}"/>
                </a:ext>
              </a:extLst>
            </p:cNvPr>
            <p:cNvSpPr>
              <a:spLocks noChangeArrowheads="1"/>
            </p:cNvSpPr>
            <p:nvPr/>
          </p:nvSpPr>
          <p:spPr bwMode="auto">
            <a:xfrm>
              <a:off x="96" y="1957"/>
              <a:ext cx="547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楷体_GB2312" pitchFamily="49" charset="-122"/>
                </a:rPr>
                <a:t> </a:t>
              </a:r>
              <a:r>
                <a:rPr lang="zh-CN" altLang="en-US" sz="2800" b="1">
                  <a:solidFill>
                    <a:srgbClr val="FF0000"/>
                  </a:solidFill>
                  <a:latin typeface="楷体_GB2312" pitchFamily="49" charset="-122"/>
                </a:rPr>
                <a:t>蝴蝶效应</a:t>
              </a:r>
              <a:r>
                <a:rPr lang="zh-CN" altLang="en-US" sz="2800" b="1">
                  <a:solidFill>
                    <a:srgbClr val="0000FF"/>
                  </a:solidFill>
                  <a:latin typeface="楷体_GB2312" pitchFamily="49" charset="-122"/>
                </a:rPr>
                <a:t>在社会学界用来说明：一个坏的微小的机制，如果不加以及时地引导、调节，会给社会带来非常大的危害，戏称为</a:t>
              </a:r>
              <a:r>
                <a:rPr lang="zh-CN" altLang="en-US" sz="2800" b="1">
                  <a:solidFill>
                    <a:srgbClr val="0000FF"/>
                  </a:solidFill>
                </a:rPr>
                <a:t>“</a:t>
              </a:r>
              <a:r>
                <a:rPr lang="zh-CN" altLang="en-US" sz="2800" b="1">
                  <a:solidFill>
                    <a:srgbClr val="0000FF"/>
                  </a:solidFill>
                  <a:latin typeface="楷体_GB2312" pitchFamily="49" charset="-122"/>
                </a:rPr>
                <a:t>龙卷风</a:t>
              </a:r>
              <a:r>
                <a:rPr lang="zh-CN" altLang="en-US" sz="2800" b="1">
                  <a:solidFill>
                    <a:srgbClr val="0000FF"/>
                  </a:solidFill>
                </a:rPr>
                <a:t>”</a:t>
              </a:r>
              <a:r>
                <a:rPr lang="zh-CN" altLang="en-US" sz="2800" b="1">
                  <a:solidFill>
                    <a:srgbClr val="0000FF"/>
                  </a:solidFill>
                  <a:latin typeface="楷体_GB2312" pitchFamily="49" charset="-122"/>
                </a:rPr>
                <a:t>或</a:t>
              </a:r>
              <a:r>
                <a:rPr lang="zh-CN" altLang="en-US" sz="2800" b="1">
                  <a:solidFill>
                    <a:srgbClr val="0000FF"/>
                  </a:solidFill>
                </a:rPr>
                <a:t>“</a:t>
              </a:r>
              <a:r>
                <a:rPr lang="zh-CN" altLang="en-US" sz="2800" b="1">
                  <a:solidFill>
                    <a:srgbClr val="0000FF"/>
                  </a:solidFill>
                  <a:latin typeface="楷体_GB2312" pitchFamily="49" charset="-122"/>
                </a:rPr>
                <a:t>风暴</a:t>
              </a:r>
              <a:r>
                <a:rPr lang="zh-CN" altLang="en-US" sz="2800" b="1">
                  <a:solidFill>
                    <a:srgbClr val="0000FF"/>
                  </a:solidFill>
                </a:rPr>
                <a:t>”</a:t>
              </a:r>
              <a:r>
                <a:rPr lang="zh-CN" altLang="en-US" sz="2800" b="1">
                  <a:solidFill>
                    <a:srgbClr val="0000FF"/>
                  </a:solidFill>
                  <a:latin typeface="楷体_GB2312" pitchFamily="49" charset="-122"/>
                </a:rPr>
                <a:t>；一个好的微小的机制，只要正确指引，经过一段时间的努力，将会产生轰动效应，称为</a:t>
              </a:r>
              <a:r>
                <a:rPr lang="zh-CN" altLang="en-US" sz="2800" b="1">
                  <a:solidFill>
                    <a:srgbClr val="0000FF"/>
                  </a:solidFill>
                </a:rPr>
                <a:t>“</a:t>
              </a:r>
              <a:r>
                <a:rPr lang="zh-CN" altLang="en-US" sz="2800" b="1">
                  <a:solidFill>
                    <a:srgbClr val="0000FF"/>
                  </a:solidFill>
                  <a:latin typeface="楷体_GB2312" pitchFamily="49" charset="-122"/>
                </a:rPr>
                <a:t>革命</a:t>
              </a:r>
              <a:r>
                <a:rPr lang="zh-CN" altLang="en-US" sz="2800" b="1">
                  <a:solidFill>
                    <a:srgbClr val="0000FF"/>
                  </a:solidFill>
                </a:rPr>
                <a:t>”</a:t>
              </a:r>
              <a:r>
                <a:rPr lang="zh-CN" altLang="en-US" sz="2800" b="1">
                  <a:solidFill>
                    <a:srgbClr val="0000FF"/>
                  </a:solidFill>
                  <a:latin typeface="楷体_GB2312" pitchFamily="49" charset="-122"/>
                </a:rPr>
                <a:t>。</a:t>
              </a:r>
              <a:endParaRPr lang="zh-CN" altLang="en-US"/>
            </a:p>
          </p:txBody>
        </p:sp>
      </p:grpSp>
      <p:grpSp>
        <p:nvGrpSpPr>
          <p:cNvPr id="121861" name="Group 5">
            <a:extLst>
              <a:ext uri="{FF2B5EF4-FFF2-40B4-BE49-F238E27FC236}">
                <a16:creationId xmlns:a16="http://schemas.microsoft.com/office/drawing/2014/main" id="{94D4F1E7-103A-4130-A6F7-56D08FC02A5D}"/>
              </a:ext>
            </a:extLst>
          </p:cNvPr>
          <p:cNvGrpSpPr>
            <a:grpSpLocks/>
          </p:cNvGrpSpPr>
          <p:nvPr/>
        </p:nvGrpSpPr>
        <p:grpSpPr bwMode="auto">
          <a:xfrm>
            <a:off x="152400" y="685800"/>
            <a:ext cx="8763000" cy="1905000"/>
            <a:chOff x="96" y="240"/>
            <a:chExt cx="5520" cy="1200"/>
          </a:xfrm>
        </p:grpSpPr>
        <p:sp>
          <p:nvSpPr>
            <p:cNvPr id="121862" name="Rectangle 6">
              <a:extLst>
                <a:ext uri="{FF2B5EF4-FFF2-40B4-BE49-F238E27FC236}">
                  <a16:creationId xmlns:a16="http://schemas.microsoft.com/office/drawing/2014/main" id="{0A3E5210-05C2-45B4-AD06-41175B9F6A03}"/>
                </a:ext>
              </a:extLst>
            </p:cNvPr>
            <p:cNvSpPr>
              <a:spLocks noChangeArrowheads="1"/>
            </p:cNvSpPr>
            <p:nvPr/>
          </p:nvSpPr>
          <p:spPr bwMode="auto">
            <a:xfrm>
              <a:off x="192" y="240"/>
              <a:ext cx="5424" cy="1200"/>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3" name="Rectangle 7">
              <a:extLst>
                <a:ext uri="{FF2B5EF4-FFF2-40B4-BE49-F238E27FC236}">
                  <a16:creationId xmlns:a16="http://schemas.microsoft.com/office/drawing/2014/main" id="{05E62C13-D115-46B8-8A07-E469C21A80D7}"/>
                </a:ext>
              </a:extLst>
            </p:cNvPr>
            <p:cNvSpPr>
              <a:spLocks noChangeArrowheads="1"/>
            </p:cNvSpPr>
            <p:nvPr/>
          </p:nvSpPr>
          <p:spPr bwMode="auto">
            <a:xfrm>
              <a:off x="96" y="288"/>
              <a:ext cx="547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楷体_GB2312" pitchFamily="49" charset="-122"/>
                </a:rPr>
                <a:t> </a:t>
              </a:r>
              <a:r>
                <a:rPr lang="zh-CN" altLang="en-US" sz="2800" b="1">
                  <a:solidFill>
                    <a:srgbClr val="FF0000"/>
                  </a:solidFill>
                  <a:latin typeface="楷体_GB2312" pitchFamily="49" charset="-122"/>
                </a:rPr>
                <a:t>蝴蝶效应</a:t>
              </a:r>
              <a:r>
                <a:rPr lang="zh-CN" altLang="en-US" sz="2800" b="1">
                  <a:solidFill>
                    <a:srgbClr val="0000FF"/>
                  </a:solidFill>
                  <a:latin typeface="楷体_GB2312" pitchFamily="49" charset="-122"/>
                </a:rPr>
                <a:t>是气象学家洛伦兹</a:t>
              </a:r>
              <a:r>
                <a:rPr lang="en-US" altLang="zh-CN" sz="2800" b="1">
                  <a:solidFill>
                    <a:srgbClr val="0000FF"/>
                  </a:solidFill>
                  <a:latin typeface="楷体_GB2312" pitchFamily="49" charset="-122"/>
                </a:rPr>
                <a:t>1963</a:t>
              </a:r>
              <a:r>
                <a:rPr lang="zh-CN" altLang="en-US" sz="2800" b="1">
                  <a:solidFill>
                    <a:srgbClr val="0000FF"/>
                  </a:solidFill>
                  <a:latin typeface="楷体_GB2312" pitchFamily="49" charset="-122"/>
                </a:rPr>
                <a:t>年提出来的。其大意为：一只南美洲亚马孙河流域热带雨林中的蝴蝶，偶尔扇动几下翅膀，可能在两周后引起美国德克萨斯引 起一场龙卷风。</a:t>
              </a:r>
              <a:endParaRPr lang="zh-CN" altLang="en-US"/>
            </a:p>
          </p:txBody>
        </p:sp>
      </p:grpSp>
    </p:spTree>
    <p:extLst>
      <p:ext uri="{BB962C8B-B14F-4D97-AF65-F5344CB8AC3E}">
        <p14:creationId xmlns:p14="http://schemas.microsoft.com/office/powerpoint/2010/main" val="350269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barn(outVertical)">
                                      <p:cBhvr>
                                        <p:cTn id="7" dur="500"/>
                                        <p:tgtEl>
                                          <p:spTgt spid="12186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barn(outVertical)">
                                      <p:cBhvr>
                                        <p:cTn id="12" dur="500"/>
                                        <p:tgtEl>
                                          <p:spTgt spid="121858"/>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BC241-5EEA-4754-B60A-7F50A8A1D95C}"/>
              </a:ext>
            </a:extLst>
          </p:cNvPr>
          <p:cNvSpPr>
            <a:spLocks noGrp="1"/>
          </p:cNvSpPr>
          <p:nvPr>
            <p:ph type="title"/>
          </p:nvPr>
        </p:nvSpPr>
        <p:spPr>
          <a:xfrm>
            <a:off x="323528" y="476672"/>
            <a:ext cx="8263830" cy="759618"/>
          </a:xfrm>
        </p:spPr>
        <p:txBody>
          <a:bodyPr>
            <a:normAutofit fontScale="90000"/>
          </a:bodyPr>
          <a:lstStyle/>
          <a:p>
            <a:r>
              <a:rPr lang="zh-CN" altLang="en-US" dirty="0"/>
              <a:t>数值算法是指有步骤地完成解数值问题的过程</a:t>
            </a:r>
            <a:r>
              <a:rPr lang="en-US" altLang="zh-CN" dirty="0"/>
              <a:t>.</a:t>
            </a:r>
            <a:endParaRPr lang="zh-CN" altLang="en-US" dirty="0"/>
          </a:p>
        </p:txBody>
      </p:sp>
      <p:pic>
        <p:nvPicPr>
          <p:cNvPr id="4" name="图片 3">
            <a:extLst>
              <a:ext uri="{FF2B5EF4-FFF2-40B4-BE49-F238E27FC236}">
                <a16:creationId xmlns:a16="http://schemas.microsoft.com/office/drawing/2014/main" id="{CAA46A9C-22A1-47F5-87A6-675E7D39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49" y="1414514"/>
            <a:ext cx="8540788" cy="4028972"/>
          </a:xfrm>
          <a:prstGeom prst="rect">
            <a:avLst/>
          </a:prstGeom>
        </p:spPr>
      </p:pic>
    </p:spTree>
    <p:extLst>
      <p:ext uri="{BB962C8B-B14F-4D97-AF65-F5344CB8AC3E}">
        <p14:creationId xmlns:p14="http://schemas.microsoft.com/office/powerpoint/2010/main" val="3109076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B39A-3DE0-4C76-8006-8CED5BCD9AD1}"/>
              </a:ext>
            </a:extLst>
          </p:cNvPr>
          <p:cNvSpPr>
            <a:spLocks noGrp="1"/>
          </p:cNvSpPr>
          <p:nvPr>
            <p:ph type="title"/>
          </p:nvPr>
        </p:nvSpPr>
        <p:spPr>
          <a:xfrm>
            <a:off x="303322" y="404664"/>
            <a:ext cx="4159374" cy="471585"/>
          </a:xfrm>
        </p:spPr>
        <p:txBody>
          <a:bodyPr>
            <a:normAutofit fontScale="90000"/>
          </a:bodyPr>
          <a:lstStyle/>
          <a:p>
            <a:r>
              <a:rPr lang="zh-CN" altLang="en-US" b="1" dirty="0"/>
              <a:t>计算方法的主要任务</a:t>
            </a:r>
          </a:p>
        </p:txBody>
      </p:sp>
      <p:pic>
        <p:nvPicPr>
          <p:cNvPr id="4" name="图片 3">
            <a:extLst>
              <a:ext uri="{FF2B5EF4-FFF2-40B4-BE49-F238E27FC236}">
                <a16:creationId xmlns:a16="http://schemas.microsoft.com/office/drawing/2014/main" id="{DD797948-5C40-4112-B48B-74E8C36FD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4" y="1340768"/>
            <a:ext cx="8350160" cy="3456384"/>
          </a:xfrm>
          <a:prstGeom prst="rect">
            <a:avLst/>
          </a:prstGeom>
        </p:spPr>
      </p:pic>
    </p:spTree>
    <p:extLst>
      <p:ext uri="{BB962C8B-B14F-4D97-AF65-F5344CB8AC3E}">
        <p14:creationId xmlns:p14="http://schemas.microsoft.com/office/powerpoint/2010/main" val="167734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a:extLst>
              <a:ext uri="{FF2B5EF4-FFF2-40B4-BE49-F238E27FC236}">
                <a16:creationId xmlns:a16="http://schemas.microsoft.com/office/drawing/2014/main" id="{99941E35-62EE-439A-9850-27E45AF7F11E}"/>
              </a:ext>
            </a:extLst>
          </p:cNvPr>
          <p:cNvSpPr txBox="1">
            <a:spLocks noChangeArrowheads="1"/>
          </p:cNvSpPr>
          <p:nvPr/>
        </p:nvSpPr>
        <p:spPr bwMode="auto">
          <a:xfrm>
            <a:off x="539453" y="1798303"/>
            <a:ext cx="7999040" cy="76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endParaRPr lang="zh-CN" altLang="zh-CN" sz="3323" dirty="0">
              <a:solidFill>
                <a:schemeClr val="tx1"/>
              </a:solidFill>
            </a:endParaRPr>
          </a:p>
        </p:txBody>
      </p:sp>
      <p:sp>
        <p:nvSpPr>
          <p:cNvPr id="289796" name="Rectangle 4">
            <a:extLst>
              <a:ext uri="{FF2B5EF4-FFF2-40B4-BE49-F238E27FC236}">
                <a16:creationId xmlns:a16="http://schemas.microsoft.com/office/drawing/2014/main" id="{92AD8E7A-5D5F-4A4F-B265-9408EB781ACF}"/>
              </a:ext>
            </a:extLst>
          </p:cNvPr>
          <p:cNvSpPr>
            <a:spLocks noChangeArrowheads="1"/>
          </p:cNvSpPr>
          <p:nvPr/>
        </p:nvSpPr>
        <p:spPr bwMode="auto">
          <a:xfrm>
            <a:off x="325823" y="2559186"/>
            <a:ext cx="8783023" cy="181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40000"/>
              </a:lnSpc>
              <a:spcBef>
                <a:spcPct val="50000"/>
              </a:spcBef>
            </a:pPr>
            <a:r>
              <a:rPr lang="zh-CN" altLang="en-US" sz="280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科学计算的核心内容是以现代化的计算机及数学软件</a:t>
            </a:r>
            <a:r>
              <a:rPr lang="zh-CN" altLang="en-US" sz="2800" b="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a:t>
            </a:r>
            <a:r>
              <a:rPr lang="en-US" altLang="zh-CN" sz="2800" b="0" dirty="0" err="1">
                <a:solidFill>
                  <a:schemeClr val="bg2">
                    <a:lumMod val="10000"/>
                  </a:schemeClr>
                </a:solidFill>
                <a:latin typeface="Times New Roman" panose="02020603050405020304" pitchFamily="18" charset="0"/>
                <a:ea typeface="仿宋" panose="02010609060101010101" pitchFamily="49" charset="-122"/>
                <a:cs typeface="Times New Roman" panose="02020603050405020304" pitchFamily="18" charset="0"/>
              </a:rPr>
              <a:t>Matlab</a:t>
            </a:r>
            <a:r>
              <a:rPr lang="en-US" altLang="zh-CN" sz="2800" b="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800" b="0" dirty="0">
                <a:solidFill>
                  <a:schemeClr val="bg2">
                    <a:lumMod val="10000"/>
                  </a:schemeClr>
                </a:solidFill>
                <a:latin typeface="Times New Roman" panose="02020603050405020304" pitchFamily="18" charset="0"/>
                <a:ea typeface="仿宋" panose="02010609060101010101" pitchFamily="49" charset="-122"/>
                <a:cs typeface="Times New Roman" panose="02020603050405020304" pitchFamily="18" charset="0"/>
              </a:rPr>
              <a:t>Mathematica, etc.)</a:t>
            </a:r>
            <a:r>
              <a:rPr lang="zh-CN" altLang="en-US" sz="280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为工具，以数学模型为基础进行模拟研究。</a:t>
            </a:r>
          </a:p>
        </p:txBody>
      </p:sp>
      <p:sp>
        <p:nvSpPr>
          <p:cNvPr id="289797" name="Rectangle 5">
            <a:extLst>
              <a:ext uri="{FF2B5EF4-FFF2-40B4-BE49-F238E27FC236}">
                <a16:creationId xmlns:a16="http://schemas.microsoft.com/office/drawing/2014/main" id="{F02F08B6-2993-4628-9A37-60503425C0DC}"/>
              </a:ext>
            </a:extLst>
          </p:cNvPr>
          <p:cNvSpPr>
            <a:spLocks noChangeArrowheads="1"/>
          </p:cNvSpPr>
          <p:nvPr/>
        </p:nvSpPr>
        <p:spPr bwMode="auto">
          <a:xfrm>
            <a:off x="573277" y="1185513"/>
            <a:ext cx="7200800" cy="112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3200"/>
              </a:lnSpc>
              <a:spcBef>
                <a:spcPct val="50000"/>
              </a:spcBef>
            </a:pPr>
            <a:r>
              <a:rPr lang="zh-CN" altLang="en-US" sz="2800" dirty="0">
                <a:solidFill>
                  <a:srgbClr val="010107"/>
                </a:solidFill>
                <a:latin typeface="仿宋" panose="02010609060101010101" pitchFamily="49" charset="-122"/>
                <a:ea typeface="仿宋" panose="02010609060101010101" pitchFamily="49" charset="-122"/>
              </a:rPr>
              <a:t>现代科学的三个组成部分</a:t>
            </a:r>
            <a:r>
              <a:rPr lang="en-US" altLang="zh-CN" sz="2800" dirty="0">
                <a:solidFill>
                  <a:srgbClr val="010107"/>
                </a:solidFill>
                <a:latin typeface="仿宋" panose="02010609060101010101" pitchFamily="49" charset="-122"/>
                <a:ea typeface="仿宋" panose="02010609060101010101" pitchFamily="49" charset="-122"/>
              </a:rPr>
              <a:t>:</a:t>
            </a:r>
          </a:p>
          <a:p>
            <a:pPr algn="l">
              <a:lnSpc>
                <a:spcPts val="3200"/>
              </a:lnSpc>
              <a:spcBef>
                <a:spcPct val="50000"/>
              </a:spcBef>
            </a:pPr>
            <a:r>
              <a:rPr lang="en-US" altLang="zh-CN" sz="2800" dirty="0">
                <a:solidFill>
                  <a:srgbClr val="010107"/>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科学理论</a:t>
            </a: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科学实验</a:t>
            </a: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科学计算</a:t>
            </a:r>
          </a:p>
        </p:txBody>
      </p:sp>
      <p:sp>
        <p:nvSpPr>
          <p:cNvPr id="289799" name="Text Box 7">
            <a:extLst>
              <a:ext uri="{FF2B5EF4-FFF2-40B4-BE49-F238E27FC236}">
                <a16:creationId xmlns:a16="http://schemas.microsoft.com/office/drawing/2014/main" id="{BD4A47ED-E308-4E0F-8699-B7F9180D6035}"/>
              </a:ext>
            </a:extLst>
          </p:cNvPr>
          <p:cNvSpPr txBox="1">
            <a:spLocks noChangeArrowheads="1"/>
          </p:cNvSpPr>
          <p:nvPr/>
        </p:nvSpPr>
        <p:spPr bwMode="auto">
          <a:xfrm>
            <a:off x="296727" y="294023"/>
            <a:ext cx="5848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3600" dirty="0">
                <a:solidFill>
                  <a:schemeClr val="accent5">
                    <a:lumMod val="10000"/>
                  </a:schemeClr>
                </a:solidFill>
                <a:latin typeface="仿宋" panose="02010609060101010101" pitchFamily="49" charset="-122"/>
                <a:ea typeface="仿宋" panose="02010609060101010101" pitchFamily="49" charset="-122"/>
              </a:rPr>
              <a:t>计算方法的地位</a:t>
            </a:r>
          </a:p>
        </p:txBody>
      </p:sp>
      <p:sp>
        <p:nvSpPr>
          <p:cNvPr id="289801" name="Rectangle 9">
            <a:extLst>
              <a:ext uri="{FF2B5EF4-FFF2-40B4-BE49-F238E27FC236}">
                <a16:creationId xmlns:a16="http://schemas.microsoft.com/office/drawing/2014/main" id="{0595AE23-617D-4EB0-82F7-19CA13220E6C}"/>
              </a:ext>
            </a:extLst>
          </p:cNvPr>
          <p:cNvSpPr>
            <a:spLocks noChangeArrowheads="1"/>
          </p:cNvSpPr>
          <p:nvPr/>
        </p:nvSpPr>
        <p:spPr bwMode="auto">
          <a:xfrm>
            <a:off x="229037" y="4395149"/>
            <a:ext cx="8751980" cy="1921157"/>
          </a:xfrm>
          <a:prstGeom prst="rect">
            <a:avLst/>
          </a:prstGeom>
          <a:noFill/>
          <a:ln>
            <a:noFill/>
          </a:ln>
          <a:effectLst/>
          <a:extLst>
            <a:ext uri="{909E8E84-426E-40DD-AFC4-6F175D3DCCD1}">
              <a14:hiddenFill xmlns:a14="http://schemas.microsoft.com/office/drawing/2010/main">
                <a:solidFill>
                  <a:srgbClr val="FFDBDB"/>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154" tIns="166154" rIns="166154" bIns="166154"/>
          <a:lstStyle/>
          <a:p>
            <a:pPr algn="l">
              <a:lnSpc>
                <a:spcPct val="150000"/>
              </a:lnSpc>
            </a:pPr>
            <a:r>
              <a:rPr lang="zh-CN" altLang="en-US" sz="2800" dirty="0">
                <a:solidFill>
                  <a:srgbClr val="0000FF"/>
                </a:solidFill>
                <a:latin typeface="仿宋" panose="02010609060101010101" pitchFamily="49" charset="-122"/>
                <a:ea typeface="仿宋" panose="02010609060101010101" pitchFamily="49" charset="-122"/>
              </a:rPr>
              <a:t>促使一些边缘学科的相继出现：</a:t>
            </a:r>
          </a:p>
          <a:p>
            <a:pPr algn="l">
              <a:lnSpc>
                <a:spcPct val="150000"/>
              </a:lnSpc>
            </a:pPr>
            <a:r>
              <a:rPr lang="zh-CN" altLang="en-US" sz="2800" dirty="0">
                <a:solidFill>
                  <a:srgbClr val="000000"/>
                </a:solidFill>
                <a:latin typeface="仿宋" panose="02010609060101010101" pitchFamily="49" charset="-122"/>
                <a:ea typeface="仿宋" panose="02010609060101010101" pitchFamily="49" charset="-122"/>
              </a:rPr>
              <a:t>计算数学，计算力学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计算化学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计算生物学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计算地质学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计算经济学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等等</a:t>
            </a:r>
          </a:p>
        </p:txBody>
      </p:sp>
    </p:spTree>
    <p:extLst>
      <p:ext uri="{BB962C8B-B14F-4D97-AF65-F5344CB8AC3E}">
        <p14:creationId xmlns:p14="http://schemas.microsoft.com/office/powerpoint/2010/main" val="1032421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9568" y="772280"/>
            <a:ext cx="7975798" cy="502066"/>
          </a:xfrm>
        </p:spPr>
        <p:txBody>
          <a:bodyPr>
            <a:normAutofit fontScale="90000"/>
          </a:bodyPr>
          <a:lstStyle/>
          <a:p>
            <a:r>
              <a:rPr lang="zh-CN" altLang="en-US" sz="3200" dirty="0"/>
              <a:t>欢迎提出各种问题、意见和建议  </a:t>
            </a:r>
            <a:r>
              <a:rPr lang="en-US" altLang="zh-CN" sz="3200" dirty="0"/>
              <a:t>(</a:t>
            </a:r>
            <a:r>
              <a:rPr lang="zh-CN" altLang="en-US" sz="3200" dirty="0"/>
              <a:t>发邮箱）</a:t>
            </a:r>
          </a:p>
        </p:txBody>
      </p:sp>
      <p:sp>
        <p:nvSpPr>
          <p:cNvPr id="36867" name="Rectangle 3"/>
          <p:cNvSpPr>
            <a:spLocks noGrp="1" noChangeArrowheads="1"/>
          </p:cNvSpPr>
          <p:nvPr>
            <p:ph type="body" idx="4294967295"/>
          </p:nvPr>
        </p:nvSpPr>
        <p:spPr>
          <a:xfrm>
            <a:off x="432232" y="1772816"/>
            <a:ext cx="6984776" cy="2610079"/>
          </a:xfrm>
        </p:spPr>
        <p:txBody>
          <a:bodyPr>
            <a:normAutofit/>
          </a:bodyPr>
          <a:lstStyle/>
          <a:p>
            <a:r>
              <a:rPr lang="zh-CN" altLang="en-US" sz="3600" dirty="0"/>
              <a:t>对授课方式有什么意见和建议？</a:t>
            </a:r>
            <a:endParaRPr lang="en-US" altLang="zh-CN" sz="3600" dirty="0"/>
          </a:p>
          <a:p>
            <a:r>
              <a:rPr lang="zh-CN" altLang="en-US" sz="3600" dirty="0"/>
              <a:t>希望重点讲什么？</a:t>
            </a:r>
          </a:p>
          <a:p>
            <a:r>
              <a:rPr lang="zh-CN" altLang="en-US" sz="3600" dirty="0"/>
              <a:t>希望哪些可以简略？</a:t>
            </a:r>
          </a:p>
          <a:p>
            <a:r>
              <a:rPr lang="zh-CN" altLang="en-US" sz="3600" dirty="0"/>
              <a:t>希望增加哪些内容？</a:t>
            </a:r>
          </a:p>
        </p:txBody>
      </p:sp>
      <p:pic>
        <p:nvPicPr>
          <p:cNvPr id="36868" name="Picture 4" descr="小猪">
            <a:hlinkClick r:id="rId2" action="ppaction://hlinksldjump"/>
          </p:cNvPr>
          <p:cNvPicPr>
            <a:picLocks noChangeAspect="1" noChangeArrowheads="1" noCrop="1"/>
          </p:cNvPicPr>
          <p:nvPr/>
        </p:nvPicPr>
        <p:blipFill>
          <a:blip r:embed="rId3"/>
          <a:srcRect/>
          <a:stretch>
            <a:fillRect/>
          </a:stretch>
        </p:blipFill>
        <p:spPr bwMode="auto">
          <a:xfrm>
            <a:off x="6048856" y="4581128"/>
            <a:ext cx="2736304" cy="204997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5797D378-0A37-408C-B697-8ECF8B4D313A}"/>
              </a:ext>
            </a:extLst>
          </p:cNvPr>
          <p:cNvSpPr>
            <a:spLocks noChangeArrowheads="1"/>
          </p:cNvSpPr>
          <p:nvPr/>
        </p:nvSpPr>
        <p:spPr bwMode="auto">
          <a:xfrm>
            <a:off x="141540" y="747780"/>
            <a:ext cx="6954920"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20000"/>
              </a:spcBef>
            </a:pPr>
            <a:r>
              <a:rPr lang="zh-CN" altLang="en-US" sz="2800" b="1" dirty="0">
                <a:solidFill>
                  <a:schemeClr val="accent5">
                    <a:lumMod val="10000"/>
                  </a:schemeClr>
                </a:solidFill>
                <a:latin typeface="仿宋" panose="02010609060101010101" pitchFamily="49" charset="-122"/>
                <a:ea typeface="仿宋" panose="02010609060101010101" pitchFamily="49" charset="-122"/>
              </a:rPr>
              <a:t>提问：计算方法是做什么用的</a:t>
            </a:r>
            <a:r>
              <a:rPr lang="zh-CN" altLang="en-US" sz="2800" b="1" dirty="0">
                <a:solidFill>
                  <a:schemeClr val="bg1"/>
                </a:solidFill>
                <a:latin typeface="仿宋" panose="02010609060101010101" pitchFamily="49" charset="-122"/>
                <a:ea typeface="仿宋" panose="02010609060101010101" pitchFamily="49" charset="-122"/>
              </a:rPr>
              <a:t>？</a:t>
            </a:r>
          </a:p>
        </p:txBody>
      </p:sp>
      <p:sp>
        <p:nvSpPr>
          <p:cNvPr id="29768" name="Text Box 1096">
            <a:extLst>
              <a:ext uri="{FF2B5EF4-FFF2-40B4-BE49-F238E27FC236}">
                <a16:creationId xmlns:a16="http://schemas.microsoft.com/office/drawing/2014/main" id="{106DECF6-6337-49AF-947B-D923CF43A54A}"/>
              </a:ext>
            </a:extLst>
          </p:cNvPr>
          <p:cNvSpPr txBox="1">
            <a:spLocks noChangeArrowheads="1"/>
          </p:cNvSpPr>
          <p:nvPr/>
        </p:nvSpPr>
        <p:spPr bwMode="auto">
          <a:xfrm>
            <a:off x="163054" y="1350451"/>
            <a:ext cx="8817891"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FF0000"/>
                </a:solidFill>
              </a:rPr>
              <a:t>研究对象：</a:t>
            </a:r>
            <a:r>
              <a:rPr lang="zh-CN" altLang="en-US" sz="2400" b="1" dirty="0">
                <a:solidFill>
                  <a:schemeClr val="bg2">
                    <a:lumMod val="10000"/>
                  </a:schemeClr>
                </a:solidFill>
                <a:latin typeface="仿宋" panose="02010609060101010101" pitchFamily="49" charset="-122"/>
                <a:ea typeface="仿宋" panose="02010609060101010101" pitchFamily="49" charset="-122"/>
              </a:rPr>
              <a:t>数值问题</a:t>
            </a:r>
            <a:r>
              <a:rPr lang="en-US" altLang="zh-CN" sz="2400" b="1" dirty="0">
                <a:solidFill>
                  <a:schemeClr val="bg2">
                    <a:lumMod val="10000"/>
                  </a:schemeClr>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有限个</a:t>
            </a:r>
            <a:r>
              <a:rPr lang="zh-CN" altLang="en-US" sz="2400" b="1" dirty="0">
                <a:solidFill>
                  <a:schemeClr val="bg2">
                    <a:lumMod val="10000"/>
                  </a:schemeClr>
                </a:solidFill>
                <a:latin typeface="仿宋" panose="02010609060101010101" pitchFamily="49" charset="-122"/>
                <a:ea typeface="仿宋" panose="02010609060101010101" pitchFamily="49" charset="-122"/>
              </a:rPr>
              <a:t>输入数据（问题的自变量、原始数据）与</a:t>
            </a:r>
            <a:r>
              <a:rPr lang="zh-CN" altLang="en-US" sz="2400" b="1" dirty="0">
                <a:solidFill>
                  <a:srgbClr val="0000FF"/>
                </a:solidFill>
                <a:latin typeface="仿宋" panose="02010609060101010101" pitchFamily="49" charset="-122"/>
                <a:ea typeface="仿宋" panose="02010609060101010101" pitchFamily="49" charset="-122"/>
              </a:rPr>
              <a:t>有限个</a:t>
            </a:r>
            <a:r>
              <a:rPr lang="zh-CN" altLang="en-US" sz="2400" b="1" dirty="0">
                <a:solidFill>
                  <a:schemeClr val="bg2">
                    <a:lumMod val="10000"/>
                  </a:schemeClr>
                </a:solidFill>
                <a:latin typeface="仿宋" panose="02010609060101010101" pitchFamily="49" charset="-122"/>
                <a:ea typeface="仿宋" panose="02010609060101010101" pitchFamily="49" charset="-122"/>
              </a:rPr>
              <a:t>输出数据（待求解数据）之间函数关系的一个明确无歧义的描述。</a:t>
            </a:r>
          </a:p>
        </p:txBody>
      </p:sp>
      <p:grpSp>
        <p:nvGrpSpPr>
          <p:cNvPr id="29782" name="Group 1110">
            <a:extLst>
              <a:ext uri="{FF2B5EF4-FFF2-40B4-BE49-F238E27FC236}">
                <a16:creationId xmlns:a16="http://schemas.microsoft.com/office/drawing/2014/main" id="{7B346DAF-98E6-4036-A7C9-F369C35F9F52}"/>
              </a:ext>
            </a:extLst>
          </p:cNvPr>
          <p:cNvGrpSpPr>
            <a:grpSpLocks/>
          </p:cNvGrpSpPr>
          <p:nvPr/>
        </p:nvGrpSpPr>
        <p:grpSpPr bwMode="auto">
          <a:xfrm>
            <a:off x="163054" y="2879963"/>
            <a:ext cx="4275436" cy="2337594"/>
            <a:chOff x="144" y="2784"/>
            <a:chExt cx="2640" cy="1388"/>
          </a:xfrm>
        </p:grpSpPr>
        <p:sp>
          <p:nvSpPr>
            <p:cNvPr id="29783" name="Text Box 1111">
              <a:extLst>
                <a:ext uri="{FF2B5EF4-FFF2-40B4-BE49-F238E27FC236}">
                  <a16:creationId xmlns:a16="http://schemas.microsoft.com/office/drawing/2014/main" id="{A4C91E51-5DA1-4DEE-9D70-7C1B96D264D5}"/>
                </a:ext>
              </a:extLst>
            </p:cNvPr>
            <p:cNvSpPr txBox="1">
              <a:spLocks noChangeArrowheads="1"/>
            </p:cNvSpPr>
            <p:nvPr/>
          </p:nvSpPr>
          <p:spPr bwMode="auto">
            <a:xfrm>
              <a:off x="144" y="2784"/>
              <a:ext cx="26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bg2">
                      <a:lumMod val="10000"/>
                    </a:schemeClr>
                  </a:solidFill>
                </a:rPr>
                <a:t>如一阶微分方程初值问题</a:t>
              </a:r>
            </a:p>
          </p:txBody>
        </p:sp>
        <p:graphicFrame>
          <p:nvGraphicFramePr>
            <p:cNvPr id="29784" name="Object 1112">
              <a:extLst>
                <a:ext uri="{FF2B5EF4-FFF2-40B4-BE49-F238E27FC236}">
                  <a16:creationId xmlns:a16="http://schemas.microsoft.com/office/drawing/2014/main" id="{EDCC1319-7309-42BB-B19F-705D002E4BD4}"/>
                </a:ext>
              </a:extLst>
            </p:cNvPr>
            <p:cNvGraphicFramePr>
              <a:graphicFrameLocks noChangeAspect="1"/>
            </p:cNvGraphicFramePr>
            <p:nvPr>
              <p:extLst>
                <p:ext uri="{D42A27DB-BD31-4B8C-83A1-F6EECF244321}">
                  <p14:modId xmlns:p14="http://schemas.microsoft.com/office/powerpoint/2010/main" val="2881671770"/>
                </p:ext>
              </p:extLst>
            </p:nvPr>
          </p:nvGraphicFramePr>
          <p:xfrm>
            <a:off x="245" y="3112"/>
            <a:ext cx="1150" cy="1060"/>
          </p:xfrm>
          <a:graphic>
            <a:graphicData uri="http://schemas.openxmlformats.org/presentationml/2006/ole">
              <mc:AlternateContent xmlns:mc="http://schemas.openxmlformats.org/markup-compatibility/2006">
                <mc:Choice xmlns:v="urn:schemas-microsoft-com:vml" Requires="v">
                  <p:oleObj spid="_x0000_s63470" name="Equation" r:id="rId7" imgW="609480" imgH="660240" progId="Equation.DSMT4">
                    <p:embed/>
                  </p:oleObj>
                </mc:Choice>
                <mc:Fallback>
                  <p:oleObj name="Equation" r:id="rId7" imgW="609480" imgH="660240" progId="Equation.DSMT4">
                    <p:embed/>
                    <p:pic>
                      <p:nvPicPr>
                        <p:cNvPr id="29784" name="Object 1112">
                          <a:extLst>
                            <a:ext uri="{FF2B5EF4-FFF2-40B4-BE49-F238E27FC236}">
                              <a16:creationId xmlns:a16="http://schemas.microsoft.com/office/drawing/2014/main" id="{EDCC1319-7309-42BB-B19F-705D002E4B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 y="3112"/>
                          <a:ext cx="1150" cy="1060"/>
                        </a:xfrm>
                        <a:prstGeom prst="rect">
                          <a:avLst/>
                        </a:prstGeom>
                        <a:noFill/>
                        <a:ln>
                          <a:noFill/>
                        </a:ln>
                        <a:effectLst/>
                      </p:spPr>
                    </p:pic>
                  </p:oleObj>
                </mc:Fallback>
              </mc:AlternateContent>
            </a:graphicData>
          </a:graphic>
        </p:graphicFrame>
      </p:grpSp>
      <p:grpSp>
        <p:nvGrpSpPr>
          <p:cNvPr id="29785" name="Group 1113">
            <a:extLst>
              <a:ext uri="{FF2B5EF4-FFF2-40B4-BE49-F238E27FC236}">
                <a16:creationId xmlns:a16="http://schemas.microsoft.com/office/drawing/2014/main" id="{6B2F0A12-EEC6-4535-85F1-42696CD87DBD}"/>
              </a:ext>
            </a:extLst>
          </p:cNvPr>
          <p:cNvGrpSpPr>
            <a:grpSpLocks/>
          </p:cNvGrpSpPr>
          <p:nvPr/>
        </p:nvGrpSpPr>
        <p:grpSpPr bwMode="auto">
          <a:xfrm>
            <a:off x="3367484" y="3861552"/>
            <a:ext cx="3459261" cy="695918"/>
            <a:chOff x="1181" y="3034"/>
            <a:chExt cx="2653" cy="292"/>
          </a:xfrm>
        </p:grpSpPr>
        <p:sp>
          <p:nvSpPr>
            <p:cNvPr id="29786" name="Rectangle 1114">
              <a:extLst>
                <a:ext uri="{FF2B5EF4-FFF2-40B4-BE49-F238E27FC236}">
                  <a16:creationId xmlns:a16="http://schemas.microsoft.com/office/drawing/2014/main" id="{84A8821D-76C3-4496-A7AA-E58942D90D5C}"/>
                </a:ext>
              </a:extLst>
            </p:cNvPr>
            <p:cNvSpPr>
              <a:spLocks noChangeArrowheads="1"/>
            </p:cNvSpPr>
            <p:nvPr/>
          </p:nvSpPr>
          <p:spPr bwMode="auto">
            <a:xfrm>
              <a:off x="1471" y="3034"/>
              <a:ext cx="2363" cy="278"/>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nvGrpSpPr>
            <p:cNvPr id="29787" name="Group 1115">
              <a:extLst>
                <a:ext uri="{FF2B5EF4-FFF2-40B4-BE49-F238E27FC236}">
                  <a16:creationId xmlns:a16="http://schemas.microsoft.com/office/drawing/2014/main" id="{C9038229-B754-4536-B6B6-FD577487570C}"/>
                </a:ext>
              </a:extLst>
            </p:cNvPr>
            <p:cNvGrpSpPr>
              <a:grpSpLocks/>
            </p:cNvGrpSpPr>
            <p:nvPr/>
          </p:nvGrpSpPr>
          <p:grpSpPr bwMode="auto">
            <a:xfrm>
              <a:off x="1181" y="3093"/>
              <a:ext cx="2514" cy="233"/>
              <a:chOff x="2477" y="3093"/>
              <a:chExt cx="2514" cy="233"/>
            </a:xfrm>
          </p:grpSpPr>
          <p:sp>
            <p:nvSpPr>
              <p:cNvPr id="29788" name="Text Box 1116">
                <a:extLst>
                  <a:ext uri="{FF2B5EF4-FFF2-40B4-BE49-F238E27FC236}">
                    <a16:creationId xmlns:a16="http://schemas.microsoft.com/office/drawing/2014/main" id="{93777A83-6EC2-4203-A27F-097A6EB53927}"/>
                  </a:ext>
                </a:extLst>
              </p:cNvPr>
              <p:cNvSpPr txBox="1">
                <a:spLocks noChangeArrowheads="1"/>
              </p:cNvSpPr>
              <p:nvPr/>
            </p:nvSpPr>
            <p:spPr bwMode="auto">
              <a:xfrm>
                <a:off x="2477" y="3093"/>
                <a:ext cx="2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bg2">
                        <a:lumMod val="10000"/>
                      </a:schemeClr>
                    </a:solidFill>
                  </a:rPr>
                  <a:t>求函数解析表达式</a:t>
                </a:r>
              </a:p>
            </p:txBody>
          </p:sp>
          <p:graphicFrame>
            <p:nvGraphicFramePr>
              <p:cNvPr id="29789" name="Object 1117">
                <a:extLst>
                  <a:ext uri="{FF2B5EF4-FFF2-40B4-BE49-F238E27FC236}">
                    <a16:creationId xmlns:a16="http://schemas.microsoft.com/office/drawing/2014/main" id="{E1B1E79A-3872-496B-A239-49BC2030F88E}"/>
                  </a:ext>
                </a:extLst>
              </p:cNvPr>
              <p:cNvGraphicFramePr>
                <a:graphicFrameLocks noChangeAspect="1"/>
              </p:cNvGraphicFramePr>
              <p:nvPr>
                <p:extLst>
                  <p:ext uri="{D42A27DB-BD31-4B8C-83A1-F6EECF244321}">
                    <p14:modId xmlns:p14="http://schemas.microsoft.com/office/powerpoint/2010/main" val="902208366"/>
                  </p:ext>
                </p:extLst>
              </p:nvPr>
            </p:nvGraphicFramePr>
            <p:xfrm>
              <a:off x="4335" y="3095"/>
              <a:ext cx="656" cy="148"/>
            </p:xfrm>
            <a:graphic>
              <a:graphicData uri="http://schemas.openxmlformats.org/presentationml/2006/ole">
                <mc:AlternateContent xmlns:mc="http://schemas.openxmlformats.org/markup-compatibility/2006">
                  <mc:Choice xmlns:v="urn:schemas-microsoft-com:vml" Requires="v">
                    <p:oleObj spid="_x0000_s63471" name="Equation" r:id="rId9" imgW="558720" imgH="203040" progId="Equation.DSMT4">
                      <p:embed/>
                    </p:oleObj>
                  </mc:Choice>
                  <mc:Fallback>
                    <p:oleObj name="Equation" r:id="rId9" imgW="558720" imgH="203040" progId="Equation.DSMT4">
                      <p:embed/>
                      <p:pic>
                        <p:nvPicPr>
                          <p:cNvPr id="29789" name="Object 1117">
                            <a:extLst>
                              <a:ext uri="{FF2B5EF4-FFF2-40B4-BE49-F238E27FC236}">
                                <a16:creationId xmlns:a16="http://schemas.microsoft.com/office/drawing/2014/main" id="{E1B1E79A-3872-496B-A239-49BC2030F8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5" y="3095"/>
                            <a:ext cx="656" cy="148"/>
                          </a:xfrm>
                          <a:prstGeom prst="rect">
                            <a:avLst/>
                          </a:prstGeom>
                          <a:noFill/>
                          <a:ln>
                            <a:noFill/>
                          </a:ln>
                          <a:effectLst/>
                        </p:spPr>
                      </p:pic>
                    </p:oleObj>
                  </mc:Fallback>
                </mc:AlternateContent>
              </a:graphicData>
            </a:graphic>
          </p:graphicFrame>
        </p:grpSp>
      </p:grpSp>
      <p:grpSp>
        <p:nvGrpSpPr>
          <p:cNvPr id="29790" name="Group 1118">
            <a:extLst>
              <a:ext uri="{FF2B5EF4-FFF2-40B4-BE49-F238E27FC236}">
                <a16:creationId xmlns:a16="http://schemas.microsoft.com/office/drawing/2014/main" id="{26062BCC-2A8F-4FEE-BC13-551B589E3329}"/>
              </a:ext>
            </a:extLst>
          </p:cNvPr>
          <p:cNvGrpSpPr>
            <a:grpSpLocks/>
          </p:cNvGrpSpPr>
          <p:nvPr/>
        </p:nvGrpSpPr>
        <p:grpSpPr bwMode="auto">
          <a:xfrm>
            <a:off x="6826745" y="3988400"/>
            <a:ext cx="1616075" cy="369888"/>
            <a:chOff x="4176" y="3266"/>
            <a:chExt cx="1018" cy="233"/>
          </a:xfrm>
        </p:grpSpPr>
        <p:sp>
          <p:nvSpPr>
            <p:cNvPr id="29791" name="AutoShape 1119">
              <a:extLst>
                <a:ext uri="{FF2B5EF4-FFF2-40B4-BE49-F238E27FC236}">
                  <a16:creationId xmlns:a16="http://schemas.microsoft.com/office/drawing/2014/main" id="{EB206160-0A29-426D-911E-C99D44C517A5}"/>
                </a:ext>
              </a:extLst>
            </p:cNvPr>
            <p:cNvSpPr>
              <a:spLocks noChangeArrowheads="1"/>
            </p:cNvSpPr>
            <p:nvPr/>
          </p:nvSpPr>
          <p:spPr bwMode="auto">
            <a:xfrm>
              <a:off x="4176" y="3312"/>
              <a:ext cx="336" cy="144"/>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2" name="Text Box 1120">
              <a:extLst>
                <a:ext uri="{FF2B5EF4-FFF2-40B4-BE49-F238E27FC236}">
                  <a16:creationId xmlns:a16="http://schemas.microsoft.com/office/drawing/2014/main" id="{14650BAF-35C2-486B-AC2C-9FE564F69580}"/>
                </a:ext>
              </a:extLst>
            </p:cNvPr>
            <p:cNvSpPr txBox="1">
              <a:spLocks noChangeArrowheads="1"/>
            </p:cNvSpPr>
            <p:nvPr/>
          </p:nvSpPr>
          <p:spPr bwMode="auto">
            <a:xfrm>
              <a:off x="4468" y="3266"/>
              <a:ext cx="7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rPr>
                <a:t>数学问题</a:t>
              </a:r>
            </a:p>
          </p:txBody>
        </p:sp>
      </p:grpSp>
      <p:grpSp>
        <p:nvGrpSpPr>
          <p:cNvPr id="29793" name="Group 1121">
            <a:extLst>
              <a:ext uri="{FF2B5EF4-FFF2-40B4-BE49-F238E27FC236}">
                <a16:creationId xmlns:a16="http://schemas.microsoft.com/office/drawing/2014/main" id="{7520F0BD-7E81-46C7-AD26-F6A73D7C25B7}"/>
              </a:ext>
            </a:extLst>
          </p:cNvPr>
          <p:cNvGrpSpPr>
            <a:grpSpLocks/>
          </p:cNvGrpSpPr>
          <p:nvPr/>
        </p:nvGrpSpPr>
        <p:grpSpPr bwMode="auto">
          <a:xfrm>
            <a:off x="3466480" y="4641611"/>
            <a:ext cx="3538538" cy="909638"/>
            <a:chOff x="1824" y="3408"/>
            <a:chExt cx="2229" cy="573"/>
          </a:xfrm>
        </p:grpSpPr>
        <p:sp>
          <p:nvSpPr>
            <p:cNvPr id="29794" name="Rectangle 1122">
              <a:extLst>
                <a:ext uri="{FF2B5EF4-FFF2-40B4-BE49-F238E27FC236}">
                  <a16:creationId xmlns:a16="http://schemas.microsoft.com/office/drawing/2014/main" id="{29BC11C6-F4D8-4875-9676-23FDC5240ABE}"/>
                </a:ext>
              </a:extLst>
            </p:cNvPr>
            <p:cNvSpPr>
              <a:spLocks noChangeArrowheads="1"/>
            </p:cNvSpPr>
            <p:nvPr/>
          </p:nvSpPr>
          <p:spPr bwMode="auto">
            <a:xfrm>
              <a:off x="1998" y="3412"/>
              <a:ext cx="1944" cy="547"/>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nvGrpSpPr>
            <p:cNvPr id="29795" name="Group 1123">
              <a:extLst>
                <a:ext uri="{FF2B5EF4-FFF2-40B4-BE49-F238E27FC236}">
                  <a16:creationId xmlns:a16="http://schemas.microsoft.com/office/drawing/2014/main" id="{E5339B3E-783A-42D9-87FC-C05B64773A6A}"/>
                </a:ext>
              </a:extLst>
            </p:cNvPr>
            <p:cNvGrpSpPr>
              <a:grpSpLocks/>
            </p:cNvGrpSpPr>
            <p:nvPr/>
          </p:nvGrpSpPr>
          <p:grpSpPr bwMode="auto">
            <a:xfrm>
              <a:off x="1824" y="3408"/>
              <a:ext cx="2229" cy="573"/>
              <a:chOff x="1776" y="3600"/>
              <a:chExt cx="2229" cy="573"/>
            </a:xfrm>
          </p:grpSpPr>
          <p:grpSp>
            <p:nvGrpSpPr>
              <p:cNvPr id="29796" name="Group 1124">
                <a:extLst>
                  <a:ext uri="{FF2B5EF4-FFF2-40B4-BE49-F238E27FC236}">
                    <a16:creationId xmlns:a16="http://schemas.microsoft.com/office/drawing/2014/main" id="{970AB2DC-C939-4A33-9323-A373F863D645}"/>
                  </a:ext>
                </a:extLst>
              </p:cNvPr>
              <p:cNvGrpSpPr>
                <a:grpSpLocks/>
              </p:cNvGrpSpPr>
              <p:nvPr/>
            </p:nvGrpSpPr>
            <p:grpSpPr bwMode="auto">
              <a:xfrm>
                <a:off x="1776" y="3600"/>
                <a:ext cx="2208" cy="240"/>
                <a:chOff x="1968" y="3792"/>
                <a:chExt cx="2208" cy="240"/>
              </a:xfrm>
            </p:grpSpPr>
            <p:sp>
              <p:nvSpPr>
                <p:cNvPr id="29797" name="Text Box 1125">
                  <a:extLst>
                    <a:ext uri="{FF2B5EF4-FFF2-40B4-BE49-F238E27FC236}">
                      <a16:creationId xmlns:a16="http://schemas.microsoft.com/office/drawing/2014/main" id="{19602A41-B26C-4BD1-A88C-088B4541C446}"/>
                    </a:ext>
                  </a:extLst>
                </p:cNvPr>
                <p:cNvSpPr txBox="1">
                  <a:spLocks noChangeArrowheads="1"/>
                </p:cNvSpPr>
                <p:nvPr/>
              </p:nvSpPr>
              <p:spPr bwMode="auto">
                <a:xfrm>
                  <a:off x="1968" y="3792"/>
                  <a:ext cx="2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bg2">
                          <a:lumMod val="10000"/>
                        </a:schemeClr>
                      </a:solidFill>
                    </a:rPr>
                    <a:t>求函数                 在某些点</a:t>
                  </a:r>
                </a:p>
              </p:txBody>
            </p:sp>
            <p:graphicFrame>
              <p:nvGraphicFramePr>
                <p:cNvPr id="29798" name="Object 1126">
                  <a:extLst>
                    <a:ext uri="{FF2B5EF4-FFF2-40B4-BE49-F238E27FC236}">
                      <a16:creationId xmlns:a16="http://schemas.microsoft.com/office/drawing/2014/main" id="{C72D0909-3469-4A28-89AC-DC4F3F3C961D}"/>
                    </a:ext>
                  </a:extLst>
                </p:cNvPr>
                <p:cNvGraphicFramePr>
                  <a:graphicFrameLocks noChangeAspect="1"/>
                </p:cNvGraphicFramePr>
                <p:nvPr>
                  <p:extLst>
                    <p:ext uri="{D42A27DB-BD31-4B8C-83A1-F6EECF244321}">
                      <p14:modId xmlns:p14="http://schemas.microsoft.com/office/powerpoint/2010/main" val="3862891"/>
                    </p:ext>
                  </p:extLst>
                </p:nvPr>
              </p:nvGraphicFramePr>
              <p:xfrm>
                <a:off x="2697" y="3792"/>
                <a:ext cx="658" cy="240"/>
              </p:xfrm>
              <a:graphic>
                <a:graphicData uri="http://schemas.openxmlformats.org/presentationml/2006/ole">
                  <mc:AlternateContent xmlns:mc="http://schemas.openxmlformats.org/markup-compatibility/2006">
                    <mc:Choice xmlns:v="urn:schemas-microsoft-com:vml" Requires="v">
                      <p:oleObj spid="_x0000_s63472" name="Equation" r:id="rId11" imgW="558720" imgH="203040" progId="Equation.DSMT4">
                        <p:embed/>
                      </p:oleObj>
                    </mc:Choice>
                    <mc:Fallback>
                      <p:oleObj name="Equation" r:id="rId11" imgW="558720" imgH="203040" progId="Equation.DSMT4">
                        <p:embed/>
                        <p:pic>
                          <p:nvPicPr>
                            <p:cNvPr id="29798" name="Object 1126">
                              <a:extLst>
                                <a:ext uri="{FF2B5EF4-FFF2-40B4-BE49-F238E27FC236}">
                                  <a16:creationId xmlns:a16="http://schemas.microsoft.com/office/drawing/2014/main" id="{C72D0909-3469-4A28-89AC-DC4F3F3C96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7" y="3792"/>
                              <a:ext cx="658" cy="240"/>
                            </a:xfrm>
                            <a:prstGeom prst="rect">
                              <a:avLst/>
                            </a:prstGeom>
                            <a:noFill/>
                            <a:ln>
                              <a:noFill/>
                            </a:ln>
                            <a:effectLst/>
                          </p:spPr>
                        </p:pic>
                      </p:oleObj>
                    </mc:Fallback>
                  </mc:AlternateContent>
                </a:graphicData>
              </a:graphic>
            </p:graphicFrame>
          </p:grpSp>
          <p:grpSp>
            <p:nvGrpSpPr>
              <p:cNvPr id="29799" name="Group 1127">
                <a:extLst>
                  <a:ext uri="{FF2B5EF4-FFF2-40B4-BE49-F238E27FC236}">
                    <a16:creationId xmlns:a16="http://schemas.microsoft.com/office/drawing/2014/main" id="{060C7380-F864-4509-8ABA-E5522FA958B2}"/>
                  </a:ext>
                </a:extLst>
              </p:cNvPr>
              <p:cNvGrpSpPr>
                <a:grpSpLocks/>
              </p:cNvGrpSpPr>
              <p:nvPr/>
            </p:nvGrpSpPr>
            <p:grpSpPr bwMode="auto">
              <a:xfrm>
                <a:off x="2368" y="3853"/>
                <a:ext cx="1637" cy="320"/>
                <a:chOff x="2368" y="3853"/>
                <a:chExt cx="1637" cy="320"/>
              </a:xfrm>
            </p:grpSpPr>
            <p:graphicFrame>
              <p:nvGraphicFramePr>
                <p:cNvPr id="29800" name="Object 1128">
                  <a:extLst>
                    <a:ext uri="{FF2B5EF4-FFF2-40B4-BE49-F238E27FC236}">
                      <a16:creationId xmlns:a16="http://schemas.microsoft.com/office/drawing/2014/main" id="{DF821F44-9F6F-4F21-9167-30C002251153}"/>
                    </a:ext>
                  </a:extLst>
                </p:cNvPr>
                <p:cNvGraphicFramePr>
                  <a:graphicFrameLocks noChangeAspect="1"/>
                </p:cNvGraphicFramePr>
                <p:nvPr>
                  <p:extLst>
                    <p:ext uri="{D42A27DB-BD31-4B8C-83A1-F6EECF244321}">
                      <p14:modId xmlns:p14="http://schemas.microsoft.com/office/powerpoint/2010/main" val="1033402405"/>
                    </p:ext>
                  </p:extLst>
                </p:nvPr>
              </p:nvGraphicFramePr>
              <p:xfrm>
                <a:off x="2368" y="3853"/>
                <a:ext cx="466" cy="320"/>
              </p:xfrm>
              <a:graphic>
                <a:graphicData uri="http://schemas.openxmlformats.org/presentationml/2006/ole">
                  <mc:AlternateContent xmlns:mc="http://schemas.openxmlformats.org/markup-compatibility/2006">
                    <mc:Choice xmlns:v="urn:schemas-microsoft-com:vml" Requires="v">
                      <p:oleObj spid="_x0000_s63473" name="Equation" r:id="rId13" imgW="406080" imgH="279360" progId="Equation.DSMT4">
                        <p:embed/>
                      </p:oleObj>
                    </mc:Choice>
                    <mc:Fallback>
                      <p:oleObj name="Equation" r:id="rId13" imgW="406080" imgH="279360" progId="Equation.DSMT4">
                        <p:embed/>
                        <p:pic>
                          <p:nvPicPr>
                            <p:cNvPr id="29800" name="Object 1128">
                              <a:extLst>
                                <a:ext uri="{FF2B5EF4-FFF2-40B4-BE49-F238E27FC236}">
                                  <a16:creationId xmlns:a16="http://schemas.microsoft.com/office/drawing/2014/main" id="{DF821F44-9F6F-4F21-9167-30C0022511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8" y="3853"/>
                              <a:ext cx="466" cy="320"/>
                            </a:xfrm>
                            <a:prstGeom prst="rect">
                              <a:avLst/>
                            </a:prstGeom>
                            <a:noFill/>
                            <a:ln>
                              <a:noFill/>
                            </a:ln>
                            <a:effectLst/>
                          </p:spPr>
                        </p:pic>
                      </p:oleObj>
                    </mc:Fallback>
                  </mc:AlternateContent>
                </a:graphicData>
              </a:graphic>
            </p:graphicFrame>
            <p:sp>
              <p:nvSpPr>
                <p:cNvPr id="29801" name="Text Box 1129">
                  <a:extLst>
                    <a:ext uri="{FF2B5EF4-FFF2-40B4-BE49-F238E27FC236}">
                      <a16:creationId xmlns:a16="http://schemas.microsoft.com/office/drawing/2014/main" id="{A0C02CCD-5F95-4DC9-B863-C58D8A975C18}"/>
                    </a:ext>
                  </a:extLst>
                </p:cNvPr>
                <p:cNvSpPr txBox="1">
                  <a:spLocks noChangeArrowheads="1"/>
                </p:cNvSpPr>
                <p:nvPr/>
              </p:nvSpPr>
              <p:spPr bwMode="auto">
                <a:xfrm>
                  <a:off x="2544" y="3929"/>
                  <a:ext cx="14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bg2">
                          <a:lumMod val="10000"/>
                        </a:schemeClr>
                      </a:solidFill>
                    </a:rPr>
                    <a:t>的近似函数值</a:t>
                  </a:r>
                </a:p>
              </p:txBody>
            </p:sp>
          </p:grpSp>
        </p:grpSp>
      </p:grpSp>
      <p:grpSp>
        <p:nvGrpSpPr>
          <p:cNvPr id="29802" name="Group 1130">
            <a:extLst>
              <a:ext uri="{FF2B5EF4-FFF2-40B4-BE49-F238E27FC236}">
                <a16:creationId xmlns:a16="http://schemas.microsoft.com/office/drawing/2014/main" id="{0BF79C9B-59DD-4709-9067-BF26F1B64199}"/>
              </a:ext>
            </a:extLst>
          </p:cNvPr>
          <p:cNvGrpSpPr>
            <a:grpSpLocks/>
          </p:cNvGrpSpPr>
          <p:nvPr/>
        </p:nvGrpSpPr>
        <p:grpSpPr bwMode="auto">
          <a:xfrm>
            <a:off x="6816314" y="4915735"/>
            <a:ext cx="1666875" cy="369888"/>
            <a:chOff x="4187" y="3146"/>
            <a:chExt cx="1050" cy="233"/>
          </a:xfrm>
        </p:grpSpPr>
        <p:sp>
          <p:nvSpPr>
            <p:cNvPr id="29803" name="AutoShape 1131">
              <a:extLst>
                <a:ext uri="{FF2B5EF4-FFF2-40B4-BE49-F238E27FC236}">
                  <a16:creationId xmlns:a16="http://schemas.microsoft.com/office/drawing/2014/main" id="{D9355BB3-98D7-4151-8E77-1F4A5051A817}"/>
                </a:ext>
              </a:extLst>
            </p:cNvPr>
            <p:cNvSpPr>
              <a:spLocks noChangeArrowheads="1"/>
            </p:cNvSpPr>
            <p:nvPr/>
          </p:nvSpPr>
          <p:spPr bwMode="auto">
            <a:xfrm>
              <a:off x="4187" y="3182"/>
              <a:ext cx="336" cy="144"/>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29804" name="Text Box 1132">
              <a:extLst>
                <a:ext uri="{FF2B5EF4-FFF2-40B4-BE49-F238E27FC236}">
                  <a16:creationId xmlns:a16="http://schemas.microsoft.com/office/drawing/2014/main" id="{4BA0094A-3506-4EBD-A1EC-96B33C89B4AE}"/>
                </a:ext>
              </a:extLst>
            </p:cNvPr>
            <p:cNvSpPr txBox="1">
              <a:spLocks noChangeArrowheads="1"/>
            </p:cNvSpPr>
            <p:nvPr/>
          </p:nvSpPr>
          <p:spPr bwMode="auto">
            <a:xfrm>
              <a:off x="4447" y="3146"/>
              <a:ext cx="7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rPr>
                <a:t>数值问题</a:t>
              </a:r>
            </a:p>
          </p:txBody>
        </p:sp>
      </p:grpSp>
      <p:pic>
        <p:nvPicPr>
          <p:cNvPr id="29" name="Picture 1027" descr="AMCONFUS">
            <a:extLst>
              <a:ext uri="{FF2B5EF4-FFF2-40B4-BE49-F238E27FC236}">
                <a16:creationId xmlns:a16="http://schemas.microsoft.com/office/drawing/2014/main" id="{12E8326D-94CA-4DA5-8647-8EF9C0A660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20112" y="4046531"/>
            <a:ext cx="884116" cy="130859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D28E917-1BD5-4997-9376-ED69DA9A067C}"/>
              </a:ext>
            </a:extLst>
          </p:cNvPr>
          <p:cNvSpPr txBox="1"/>
          <p:nvPr/>
        </p:nvSpPr>
        <p:spPr>
          <a:xfrm>
            <a:off x="323528" y="5661248"/>
            <a:ext cx="8372138" cy="830997"/>
          </a:xfrm>
          <a:prstGeom prst="rect">
            <a:avLst/>
          </a:prstGeom>
          <a:noFill/>
        </p:spPr>
        <p:txBody>
          <a:bodyPr wrap="square" rtlCol="0">
            <a:spAutoFit/>
          </a:bodyPr>
          <a:lstStyle/>
          <a:p>
            <a:pPr algn="l"/>
            <a:r>
              <a:rPr lang="zh-CN" altLang="en-US" sz="2400" dirty="0">
                <a:solidFill>
                  <a:schemeClr val="tx1"/>
                </a:solidFill>
                <a:latin typeface="+mn-ea"/>
                <a:ea typeface="+mn-ea"/>
              </a:rPr>
              <a:t>“离散化”是将非数值问题的数学模型化为数值问题的主要方法，这也是计算方法的任务之一</a:t>
            </a:r>
            <a:r>
              <a:rPr lang="en-US" altLang="zh-CN" sz="2400" dirty="0">
                <a:solidFill>
                  <a:schemeClr val="tx1"/>
                </a:solidFill>
                <a:latin typeface="+mn-ea"/>
                <a:ea typeface="+mn-ea"/>
              </a:rPr>
              <a:t>.</a:t>
            </a:r>
            <a:endParaRPr lang="zh-CN" altLang="en-US" sz="2400" dirty="0">
              <a:solidFill>
                <a:schemeClr val="tx1"/>
              </a:solidFill>
              <a:latin typeface="+mn-ea"/>
              <a:ea typeface="+mn-ea"/>
            </a:endParaRPr>
          </a:p>
        </p:txBody>
      </p:sp>
      <p:sp>
        <p:nvSpPr>
          <p:cNvPr id="30" name="标题 1">
            <a:extLst>
              <a:ext uri="{FF2B5EF4-FFF2-40B4-BE49-F238E27FC236}">
                <a16:creationId xmlns:a16="http://schemas.microsoft.com/office/drawing/2014/main" id="{4482B036-5AC7-421F-8207-95ED0A07223A}"/>
              </a:ext>
            </a:extLst>
          </p:cNvPr>
          <p:cNvSpPr>
            <a:spLocks noGrp="1"/>
          </p:cNvSpPr>
          <p:nvPr>
            <p:ph type="title"/>
          </p:nvPr>
        </p:nvSpPr>
        <p:spPr>
          <a:xfrm>
            <a:off x="2700230" y="193526"/>
            <a:ext cx="3455946" cy="511589"/>
          </a:xfrm>
        </p:spPr>
        <p:txBody>
          <a:bodyPr>
            <a:normAutofit fontScale="90000"/>
          </a:bodyPr>
          <a:lstStyle/>
          <a:p>
            <a:pPr algn="l"/>
            <a:r>
              <a:rPr lang="zh-CN" altLang="en-US" b="1" dirty="0">
                <a:solidFill>
                  <a:schemeClr val="accent5">
                    <a:lumMod val="10000"/>
                  </a:schemeClr>
                </a:solidFill>
                <a:latin typeface="华文仿宋" panose="02010600040101010101" pitchFamily="2" charset="-122"/>
                <a:ea typeface="华文仿宋" panose="02010600040101010101" pitchFamily="2" charset="-122"/>
              </a:rPr>
              <a:t>什么叫计算方法？</a:t>
            </a:r>
            <a:endParaRPr lang="zh-CN" altLang="en-US"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924502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768"/>
                                        </p:tgtEl>
                                        <p:attrNameLst>
                                          <p:attrName>style.visibility</p:attrName>
                                        </p:attrNameLst>
                                      </p:cBhvr>
                                      <p:to>
                                        <p:strVal val="visible"/>
                                      </p:to>
                                    </p:set>
                                    <p:animEffect transition="in" filter="wipe(up)">
                                      <p:cBhvr>
                                        <p:cTn id="7" dur="500"/>
                                        <p:tgtEl>
                                          <p:spTgt spid="29768"/>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782"/>
                                        </p:tgtEl>
                                        <p:attrNameLst>
                                          <p:attrName>style.visibility</p:attrName>
                                        </p:attrNameLst>
                                      </p:cBhvr>
                                      <p:to>
                                        <p:strVal val="visible"/>
                                      </p:to>
                                    </p:set>
                                    <p:animEffect transition="in" filter="wipe(up)">
                                      <p:cBhvr>
                                        <p:cTn id="12" dur="500"/>
                                        <p:tgtEl>
                                          <p:spTgt spid="29782"/>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par>
                          <p:cTn id="13" fill="hold" nodeType="with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785"/>
                                        </p:tgtEl>
                                        <p:attrNameLst>
                                          <p:attrName>style.visibility</p:attrName>
                                        </p:attrNameLst>
                                      </p:cBhvr>
                                      <p:to>
                                        <p:strVal val="visible"/>
                                      </p:to>
                                    </p:set>
                                    <p:animEffect transition="in" filter="wipe(left)">
                                      <p:cBhvr>
                                        <p:cTn id="21" dur="500"/>
                                        <p:tgtEl>
                                          <p:spTgt spid="29785"/>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790"/>
                                        </p:tgtEl>
                                        <p:attrNameLst>
                                          <p:attrName>style.visibility</p:attrName>
                                        </p:attrNameLst>
                                      </p:cBhvr>
                                      <p:to>
                                        <p:strVal val="visible"/>
                                      </p:to>
                                    </p:set>
                                    <p:animEffect transition="in" filter="wipe(left)">
                                      <p:cBhvr>
                                        <p:cTn id="26" dur="500"/>
                                        <p:tgtEl>
                                          <p:spTgt spid="29790"/>
                                        </p:tgtEl>
                                      </p:cBhvr>
                                    </p:animEffect>
                                  </p:childTnLst>
                                  <p:subTnLst>
                                    <p:audio>
                                      <p:cMediaNode>
                                        <p:cTn display="0" masterRel="sameClick">
                                          <p:stCondLst>
                                            <p:cond evt="begin" delay="0">
                                              <p:tn val="24"/>
                                            </p:cond>
                                          </p:stCondLst>
                                          <p:endCondLst>
                                            <p:cond evt="onStopAudio" delay="0">
                                              <p:tgtEl>
                                                <p:sldTgt/>
                                              </p:tgtEl>
                                            </p:cond>
                                          </p:endCondLst>
                                        </p:cTn>
                                        <p:tgtEl>
                                          <p:sndTgt r:embed="rId5" name="LASER.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793"/>
                                        </p:tgtEl>
                                        <p:attrNameLst>
                                          <p:attrName>style.visibility</p:attrName>
                                        </p:attrNameLst>
                                      </p:cBhvr>
                                      <p:to>
                                        <p:strVal val="visible"/>
                                      </p:to>
                                    </p:set>
                                    <p:animEffect transition="in" filter="wipe(up)">
                                      <p:cBhvr>
                                        <p:cTn id="31" dur="500"/>
                                        <p:tgtEl>
                                          <p:spTgt spid="29793"/>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802"/>
                                        </p:tgtEl>
                                        <p:attrNameLst>
                                          <p:attrName>style.visibility</p:attrName>
                                        </p:attrNameLst>
                                      </p:cBhvr>
                                      <p:to>
                                        <p:strVal val="visible"/>
                                      </p:to>
                                    </p:set>
                                    <p:animEffect transition="in" filter="wipe(left)">
                                      <p:cBhvr>
                                        <p:cTn id="36" dur="500"/>
                                        <p:tgtEl>
                                          <p:spTgt spid="29802"/>
                                        </p:tgtEl>
                                      </p:cBhvr>
                                    </p:animEffect>
                                  </p:childTnLst>
                                  <p:subTnLst>
                                    <p:audio>
                                      <p:cMediaNode>
                                        <p:cTn display="0" masterRel="sameClick">
                                          <p:stCondLst>
                                            <p:cond evt="begin" delay="0">
                                              <p:tn val="34"/>
                                            </p:cond>
                                          </p:stCondLst>
                                          <p:endCondLst>
                                            <p:cond evt="onStopAudio" delay="0">
                                              <p:tgtEl>
                                                <p:sldTgt/>
                                              </p:tgtEl>
                                            </p:cond>
                                          </p:endCondLst>
                                        </p:cTn>
                                        <p:tgtEl>
                                          <p:sndTgt r:embed="rId6" name="chimes.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68"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F850ED-FDBD-4763-8249-9B2A22476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20688"/>
            <a:ext cx="8724900" cy="5067300"/>
          </a:xfrm>
          <a:prstGeom prst="rect">
            <a:avLst/>
          </a:prstGeom>
        </p:spPr>
      </p:pic>
    </p:spTree>
    <p:extLst>
      <p:ext uri="{BB962C8B-B14F-4D97-AF65-F5344CB8AC3E}">
        <p14:creationId xmlns:p14="http://schemas.microsoft.com/office/powerpoint/2010/main" val="154033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74" name="Group 1086">
            <a:extLst>
              <a:ext uri="{FF2B5EF4-FFF2-40B4-BE49-F238E27FC236}">
                <a16:creationId xmlns:a16="http://schemas.microsoft.com/office/drawing/2014/main" id="{4743B484-3F86-4830-892C-F116D790A8C0}"/>
              </a:ext>
            </a:extLst>
          </p:cNvPr>
          <p:cNvGrpSpPr>
            <a:grpSpLocks/>
          </p:cNvGrpSpPr>
          <p:nvPr/>
        </p:nvGrpSpPr>
        <p:grpSpPr bwMode="auto">
          <a:xfrm>
            <a:off x="6410029" y="3500014"/>
            <a:ext cx="1160709" cy="1763017"/>
            <a:chOff x="4701" y="1415"/>
            <a:chExt cx="803" cy="1403"/>
          </a:xfrm>
        </p:grpSpPr>
        <p:sp>
          <p:nvSpPr>
            <p:cNvPr id="90122" name="AutoShape 1034">
              <a:extLst>
                <a:ext uri="{FF2B5EF4-FFF2-40B4-BE49-F238E27FC236}">
                  <a16:creationId xmlns:a16="http://schemas.microsoft.com/office/drawing/2014/main" id="{38A87C2D-084F-4850-82B1-BD8EF7C331F9}"/>
                </a:ext>
              </a:extLst>
            </p:cNvPr>
            <p:cNvSpPr>
              <a:spLocks noChangeArrowheads="1"/>
            </p:cNvSpPr>
            <p:nvPr/>
          </p:nvSpPr>
          <p:spPr bwMode="auto">
            <a:xfrm rot="5400000">
              <a:off x="4815" y="1611"/>
              <a:ext cx="565" cy="174"/>
            </a:xfrm>
            <a:prstGeom prst="rightArrow">
              <a:avLst>
                <a:gd name="adj1" fmla="val 50000"/>
                <a:gd name="adj2" fmla="val 6036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90123" name="Oval 1035">
              <a:extLst>
                <a:ext uri="{FF2B5EF4-FFF2-40B4-BE49-F238E27FC236}">
                  <a16:creationId xmlns:a16="http://schemas.microsoft.com/office/drawing/2014/main" id="{47A8AD83-5E79-410E-AFD8-361C6D2E25D7}"/>
                </a:ext>
              </a:extLst>
            </p:cNvPr>
            <p:cNvSpPr>
              <a:spLocks noChangeArrowheads="1"/>
            </p:cNvSpPr>
            <p:nvPr/>
          </p:nvSpPr>
          <p:spPr bwMode="auto">
            <a:xfrm>
              <a:off x="4701" y="1983"/>
              <a:ext cx="803" cy="835"/>
            </a:xfrm>
            <a:prstGeom prst="ellipse">
              <a:avLst/>
            </a:prstGeom>
            <a:gradFill rotWithShape="0">
              <a:gsLst>
                <a:gs pos="0">
                  <a:srgbClr val="FFFFFF"/>
                </a:gs>
                <a:gs pos="100000">
                  <a:srgbClr val="FFFFFF">
                    <a:gamma/>
                    <a:shade val="72549"/>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rgbClr val="0000FF"/>
                  </a:solidFill>
                  <a:ea typeface="楷体_GB2312" pitchFamily="49" charset="-122"/>
                  <a:sym typeface="Symbol" panose="05050102010706020507" pitchFamily="18" charset="2"/>
                </a:rPr>
                <a:t>  </a:t>
              </a:r>
            </a:p>
            <a:p>
              <a:pPr algn="l"/>
              <a:r>
                <a:rPr lang="en-US" altLang="zh-CN" sz="2800" dirty="0">
                  <a:solidFill>
                    <a:srgbClr val="0000FF"/>
                  </a:solidFill>
                  <a:ea typeface="楷体_GB2312" pitchFamily="49" charset="-122"/>
                  <a:sym typeface="Symbol" panose="05050102010706020507" pitchFamily="18" charset="2"/>
                </a:rPr>
                <a:t>  </a:t>
              </a:r>
              <a:endParaRPr kumimoji="1" lang="zh-CN" altLang="en-US" sz="2800" b="1" dirty="0">
                <a:solidFill>
                  <a:srgbClr val="0000FF"/>
                </a:solidFill>
              </a:endParaRPr>
            </a:p>
          </p:txBody>
        </p:sp>
      </p:grpSp>
      <p:grpSp>
        <p:nvGrpSpPr>
          <p:cNvPr id="90124" name="Group 1036">
            <a:extLst>
              <a:ext uri="{FF2B5EF4-FFF2-40B4-BE49-F238E27FC236}">
                <a16:creationId xmlns:a16="http://schemas.microsoft.com/office/drawing/2014/main" id="{3A644B04-F3B1-47F2-9EA0-6CAF601B416F}"/>
              </a:ext>
            </a:extLst>
          </p:cNvPr>
          <p:cNvGrpSpPr>
            <a:grpSpLocks/>
          </p:cNvGrpSpPr>
          <p:nvPr/>
        </p:nvGrpSpPr>
        <p:grpSpPr bwMode="auto">
          <a:xfrm>
            <a:off x="4085106" y="4243897"/>
            <a:ext cx="2323804" cy="958850"/>
            <a:chOff x="2354" y="3170"/>
            <a:chExt cx="1443" cy="604"/>
          </a:xfrm>
        </p:grpSpPr>
        <p:sp>
          <p:nvSpPr>
            <p:cNvPr id="90125" name="Oval 1037">
              <a:extLst>
                <a:ext uri="{FF2B5EF4-FFF2-40B4-BE49-F238E27FC236}">
                  <a16:creationId xmlns:a16="http://schemas.microsoft.com/office/drawing/2014/main" id="{412E07B8-D0FE-45FA-A9E7-30374C8C16B9}"/>
                </a:ext>
              </a:extLst>
            </p:cNvPr>
            <p:cNvSpPr>
              <a:spLocks noChangeArrowheads="1"/>
            </p:cNvSpPr>
            <p:nvPr/>
          </p:nvSpPr>
          <p:spPr bwMode="auto">
            <a:xfrm flipH="1">
              <a:off x="2354" y="3170"/>
              <a:ext cx="721" cy="604"/>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rgbClr val="0000FF"/>
                  </a:solidFill>
                </a:rPr>
                <a:t>计算</a:t>
              </a:r>
              <a:endParaRPr kumimoji="1" lang="en-US" altLang="zh-CN" sz="2800" b="1" dirty="0">
                <a:solidFill>
                  <a:srgbClr val="0000FF"/>
                </a:solidFill>
              </a:endParaRPr>
            </a:p>
            <a:p>
              <a:r>
                <a:rPr kumimoji="1" lang="zh-CN" altLang="en-US" sz="2800" b="1" dirty="0">
                  <a:solidFill>
                    <a:srgbClr val="0000FF"/>
                  </a:solidFill>
                </a:rPr>
                <a:t>机</a:t>
              </a:r>
              <a:endParaRPr kumimoji="1" lang="zh-CN" altLang="en-US" sz="2800" dirty="0">
                <a:solidFill>
                  <a:srgbClr val="0000FF"/>
                </a:solidFill>
              </a:endParaRPr>
            </a:p>
          </p:txBody>
        </p:sp>
        <p:sp>
          <p:nvSpPr>
            <p:cNvPr id="90126" name="AutoShape 1038">
              <a:extLst>
                <a:ext uri="{FF2B5EF4-FFF2-40B4-BE49-F238E27FC236}">
                  <a16:creationId xmlns:a16="http://schemas.microsoft.com/office/drawing/2014/main" id="{07E5E21B-3E47-46FB-9B5B-11DFE5994D20}"/>
                </a:ext>
              </a:extLst>
            </p:cNvPr>
            <p:cNvSpPr>
              <a:spLocks noChangeArrowheads="1"/>
            </p:cNvSpPr>
            <p:nvPr/>
          </p:nvSpPr>
          <p:spPr bwMode="auto">
            <a:xfrm flipH="1">
              <a:off x="3053" y="3402"/>
              <a:ext cx="744" cy="149"/>
            </a:xfrm>
            <a:prstGeom prst="rightArrow">
              <a:avLst>
                <a:gd name="adj1" fmla="val 50000"/>
                <a:gd name="adj2" fmla="val 125822"/>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grpSp>
        <p:nvGrpSpPr>
          <p:cNvPr id="90147" name="Group 1059">
            <a:extLst>
              <a:ext uri="{FF2B5EF4-FFF2-40B4-BE49-F238E27FC236}">
                <a16:creationId xmlns:a16="http://schemas.microsoft.com/office/drawing/2014/main" id="{EA2A0224-7560-4A67-AAB5-E2640AB26A81}"/>
              </a:ext>
            </a:extLst>
          </p:cNvPr>
          <p:cNvGrpSpPr>
            <a:grpSpLocks/>
          </p:cNvGrpSpPr>
          <p:nvPr/>
        </p:nvGrpSpPr>
        <p:grpSpPr bwMode="auto">
          <a:xfrm>
            <a:off x="5850842" y="2589507"/>
            <a:ext cx="2612937" cy="952086"/>
            <a:chOff x="1770" y="478"/>
            <a:chExt cx="2095" cy="816"/>
          </a:xfrm>
        </p:grpSpPr>
        <p:sp>
          <p:nvSpPr>
            <p:cNvPr id="90135" name="AutoShape 1047">
              <a:extLst>
                <a:ext uri="{FF2B5EF4-FFF2-40B4-BE49-F238E27FC236}">
                  <a16:creationId xmlns:a16="http://schemas.microsoft.com/office/drawing/2014/main" id="{AFA9E80C-CA12-4BBA-A513-CAAD9E89DF2A}"/>
                </a:ext>
              </a:extLst>
            </p:cNvPr>
            <p:cNvSpPr>
              <a:spLocks noChangeArrowheads="1"/>
            </p:cNvSpPr>
            <p:nvPr/>
          </p:nvSpPr>
          <p:spPr bwMode="auto">
            <a:xfrm>
              <a:off x="1770" y="478"/>
              <a:ext cx="1968" cy="816"/>
            </a:xfrm>
            <a:prstGeom prst="bevel">
              <a:avLst>
                <a:gd name="adj" fmla="val 8421"/>
              </a:avLst>
            </a:prstGeom>
            <a:gradFill rotWithShape="0">
              <a:gsLst>
                <a:gs pos="0">
                  <a:srgbClr val="FFFFFF">
                    <a:gamma/>
                    <a:shade val="84706"/>
                    <a:invGamma/>
                  </a:srgbClr>
                </a:gs>
                <a:gs pos="50000">
                  <a:srgbClr val="FFFFFF"/>
                </a:gs>
                <a:gs pos="100000">
                  <a:srgbClr val="FFFFFF">
                    <a:gamma/>
                    <a:shade val="8470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90136" name="Rectangle 1048">
              <a:extLst>
                <a:ext uri="{FF2B5EF4-FFF2-40B4-BE49-F238E27FC236}">
                  <a16:creationId xmlns:a16="http://schemas.microsoft.com/office/drawing/2014/main" id="{22793E78-7177-4B6C-9221-BB9DE2EB7C1F}"/>
                </a:ext>
              </a:extLst>
            </p:cNvPr>
            <p:cNvSpPr>
              <a:spLocks noChangeArrowheads="1"/>
            </p:cNvSpPr>
            <p:nvPr/>
          </p:nvSpPr>
          <p:spPr bwMode="auto">
            <a:xfrm>
              <a:off x="1897" y="485"/>
              <a:ext cx="1968"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kumimoji="1" lang="zh-CN" altLang="en-US" sz="2800" b="1" dirty="0">
                  <a:solidFill>
                    <a:srgbClr val="0000FF"/>
                  </a:solidFill>
                  <a:latin typeface="楷体_GB2312" pitchFamily="49" charset="-122"/>
                </a:rPr>
                <a:t>设计</a:t>
              </a:r>
              <a:r>
                <a:rPr kumimoji="1" lang="zh-CN" altLang="en-US" sz="2800" b="1" dirty="0">
                  <a:solidFill>
                    <a:srgbClr val="FF0000"/>
                  </a:solidFill>
                  <a:latin typeface="楷体_GB2312" pitchFamily="49" charset="-122"/>
                </a:rPr>
                <a:t>高效、可</a:t>
              </a:r>
            </a:p>
            <a:p>
              <a:pPr algn="l"/>
              <a:r>
                <a:rPr kumimoji="1" lang="zh-CN" altLang="en-US" sz="2800" b="1" dirty="0">
                  <a:solidFill>
                    <a:srgbClr val="FF0000"/>
                  </a:solidFill>
                  <a:latin typeface="楷体_GB2312" pitchFamily="49" charset="-122"/>
                </a:rPr>
                <a:t>靠的</a:t>
              </a:r>
              <a:r>
                <a:rPr kumimoji="1" lang="zh-CN" altLang="en-US" sz="2800" dirty="0">
                  <a:solidFill>
                    <a:srgbClr val="0000FF"/>
                  </a:solidFill>
                  <a:latin typeface="楷体_GB2312" pitchFamily="49" charset="-122"/>
                </a:rPr>
                <a:t>计算</a:t>
              </a:r>
              <a:r>
                <a:rPr kumimoji="1" lang="zh-CN" altLang="en-US" sz="2800" b="1" dirty="0">
                  <a:solidFill>
                    <a:srgbClr val="0000FF"/>
                  </a:solidFill>
                  <a:latin typeface="楷体_GB2312" pitchFamily="49" charset="-122"/>
                </a:rPr>
                <a:t>方法</a:t>
              </a:r>
              <a:endParaRPr kumimoji="1" lang="zh-CN" altLang="en-US" sz="2800" dirty="0">
                <a:solidFill>
                  <a:srgbClr val="0000FF"/>
                </a:solidFill>
              </a:endParaRPr>
            </a:p>
          </p:txBody>
        </p:sp>
      </p:grpSp>
      <p:grpSp>
        <p:nvGrpSpPr>
          <p:cNvPr id="90143" name="Group 1055">
            <a:extLst>
              <a:ext uri="{FF2B5EF4-FFF2-40B4-BE49-F238E27FC236}">
                <a16:creationId xmlns:a16="http://schemas.microsoft.com/office/drawing/2014/main" id="{5FB5173A-539F-4389-875A-1ADC65273177}"/>
              </a:ext>
            </a:extLst>
          </p:cNvPr>
          <p:cNvGrpSpPr>
            <a:grpSpLocks/>
          </p:cNvGrpSpPr>
          <p:nvPr/>
        </p:nvGrpSpPr>
        <p:grpSpPr bwMode="auto">
          <a:xfrm>
            <a:off x="6859036" y="1961801"/>
            <a:ext cx="1221087" cy="672379"/>
            <a:chOff x="3776" y="-142"/>
            <a:chExt cx="695" cy="539"/>
          </a:xfrm>
        </p:grpSpPr>
        <p:sp>
          <p:nvSpPr>
            <p:cNvPr id="90132" name="AutoShape 1044">
              <a:extLst>
                <a:ext uri="{FF2B5EF4-FFF2-40B4-BE49-F238E27FC236}">
                  <a16:creationId xmlns:a16="http://schemas.microsoft.com/office/drawing/2014/main" id="{32368B84-FFC6-4156-995D-FB63FC16523A}"/>
                </a:ext>
              </a:extLst>
            </p:cNvPr>
            <p:cNvSpPr>
              <a:spLocks noChangeArrowheads="1"/>
            </p:cNvSpPr>
            <p:nvPr/>
          </p:nvSpPr>
          <p:spPr bwMode="auto">
            <a:xfrm rot="5400000" flipV="1">
              <a:off x="3580" y="58"/>
              <a:ext cx="535" cy="143"/>
            </a:xfrm>
            <a:prstGeom prst="rightArrow">
              <a:avLst>
                <a:gd name="adj1" fmla="val 50000"/>
                <a:gd name="adj2" fmla="val 94212"/>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dirty="0"/>
            </a:p>
          </p:txBody>
        </p:sp>
        <p:sp>
          <p:nvSpPr>
            <p:cNvPr id="90142" name="Text Box 1054">
              <a:extLst>
                <a:ext uri="{FF2B5EF4-FFF2-40B4-BE49-F238E27FC236}">
                  <a16:creationId xmlns:a16="http://schemas.microsoft.com/office/drawing/2014/main" id="{AB93D17E-002D-4164-BB5D-44EA14AA739B}"/>
                </a:ext>
              </a:extLst>
            </p:cNvPr>
            <p:cNvSpPr txBox="1">
              <a:spLocks noChangeArrowheads="1"/>
            </p:cNvSpPr>
            <p:nvPr/>
          </p:nvSpPr>
          <p:spPr bwMode="auto">
            <a:xfrm>
              <a:off x="3895" y="-142"/>
              <a:ext cx="576"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chemeClr val="tx1">
                      <a:lumMod val="50000"/>
                    </a:schemeClr>
                  </a:solidFill>
                </a:rPr>
                <a:t>求解</a:t>
              </a:r>
            </a:p>
          </p:txBody>
        </p:sp>
      </p:grpSp>
      <p:grpSp>
        <p:nvGrpSpPr>
          <p:cNvPr id="90146" name="Group 1058">
            <a:extLst>
              <a:ext uri="{FF2B5EF4-FFF2-40B4-BE49-F238E27FC236}">
                <a16:creationId xmlns:a16="http://schemas.microsoft.com/office/drawing/2014/main" id="{51BC2662-B030-4308-A124-F08BFEFDF54A}"/>
              </a:ext>
            </a:extLst>
          </p:cNvPr>
          <p:cNvGrpSpPr>
            <a:grpSpLocks/>
          </p:cNvGrpSpPr>
          <p:nvPr/>
        </p:nvGrpSpPr>
        <p:grpSpPr bwMode="auto">
          <a:xfrm>
            <a:off x="1193426" y="4164316"/>
            <a:ext cx="2888474" cy="959407"/>
            <a:chOff x="370" y="1376"/>
            <a:chExt cx="2445" cy="724"/>
          </a:xfrm>
        </p:grpSpPr>
        <p:grpSp>
          <p:nvGrpSpPr>
            <p:cNvPr id="90127" name="Group 1039">
              <a:extLst>
                <a:ext uri="{FF2B5EF4-FFF2-40B4-BE49-F238E27FC236}">
                  <a16:creationId xmlns:a16="http://schemas.microsoft.com/office/drawing/2014/main" id="{EBBC4967-735F-4C80-B861-D2FB5EF13749}"/>
                </a:ext>
              </a:extLst>
            </p:cNvPr>
            <p:cNvGrpSpPr>
              <a:grpSpLocks/>
            </p:cNvGrpSpPr>
            <p:nvPr/>
          </p:nvGrpSpPr>
          <p:grpSpPr bwMode="auto">
            <a:xfrm>
              <a:off x="370" y="1376"/>
              <a:ext cx="2445" cy="724"/>
              <a:chOff x="370" y="3008"/>
              <a:chExt cx="2445" cy="675"/>
            </a:xfrm>
          </p:grpSpPr>
          <p:sp>
            <p:nvSpPr>
              <p:cNvPr id="90128" name="AutoShape 1040">
                <a:extLst>
                  <a:ext uri="{FF2B5EF4-FFF2-40B4-BE49-F238E27FC236}">
                    <a16:creationId xmlns:a16="http://schemas.microsoft.com/office/drawing/2014/main" id="{129A11DE-303E-45B7-818E-6EE1D87460C2}"/>
                  </a:ext>
                </a:extLst>
              </p:cNvPr>
              <p:cNvSpPr>
                <a:spLocks noChangeArrowheads="1"/>
              </p:cNvSpPr>
              <p:nvPr/>
            </p:nvSpPr>
            <p:spPr bwMode="auto">
              <a:xfrm>
                <a:off x="370" y="3008"/>
                <a:ext cx="983" cy="675"/>
              </a:xfrm>
              <a:prstGeom prst="bevel">
                <a:avLst>
                  <a:gd name="adj" fmla="val 12500"/>
                </a:avLst>
              </a:prstGeom>
              <a:gradFill rotWithShape="0">
                <a:gsLst>
                  <a:gs pos="0">
                    <a:srgbClr val="FFFFFF">
                      <a:gamma/>
                      <a:shade val="75686"/>
                      <a:invGamma/>
                    </a:srgbClr>
                  </a:gs>
                  <a:gs pos="50000">
                    <a:srgbClr val="FFFFFF"/>
                  </a:gs>
                  <a:gs pos="100000">
                    <a:srgbClr val="FF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rPr>
                  <a:t>近似</a:t>
                </a:r>
                <a:endParaRPr kumimoji="1" lang="en-US" altLang="zh-CN" sz="2800" b="1" dirty="0">
                  <a:solidFill>
                    <a:schemeClr val="tx1">
                      <a:lumMod val="50000"/>
                    </a:schemeClr>
                  </a:solidFill>
                </a:endParaRPr>
              </a:p>
              <a:p>
                <a:r>
                  <a:rPr kumimoji="1" lang="zh-CN" altLang="en-US" sz="2800" b="1" dirty="0">
                    <a:solidFill>
                      <a:schemeClr val="tx1">
                        <a:lumMod val="50000"/>
                      </a:schemeClr>
                    </a:solidFill>
                  </a:rPr>
                  <a:t>结果</a:t>
                </a:r>
              </a:p>
            </p:txBody>
          </p:sp>
          <p:sp>
            <p:nvSpPr>
              <p:cNvPr id="90129" name="AutoShape 1041">
                <a:extLst>
                  <a:ext uri="{FF2B5EF4-FFF2-40B4-BE49-F238E27FC236}">
                    <a16:creationId xmlns:a16="http://schemas.microsoft.com/office/drawing/2014/main" id="{04CD2F34-68EC-4BA5-AFE0-76185555041E}"/>
                  </a:ext>
                </a:extLst>
              </p:cNvPr>
              <p:cNvSpPr>
                <a:spLocks noChangeArrowheads="1"/>
              </p:cNvSpPr>
              <p:nvPr/>
            </p:nvSpPr>
            <p:spPr bwMode="auto">
              <a:xfrm>
                <a:off x="1307" y="3313"/>
                <a:ext cx="1508" cy="176"/>
              </a:xfrm>
              <a:prstGeom prst="leftArrow">
                <a:avLst>
                  <a:gd name="adj1" fmla="val 50000"/>
                  <a:gd name="adj2" fmla="val 11111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90145" name="Text Box 1057">
              <a:extLst>
                <a:ext uri="{FF2B5EF4-FFF2-40B4-BE49-F238E27FC236}">
                  <a16:creationId xmlns:a16="http://schemas.microsoft.com/office/drawing/2014/main" id="{670105E4-660D-41DD-B403-0FB4A3FD5EAE}"/>
                </a:ext>
              </a:extLst>
            </p:cNvPr>
            <p:cNvSpPr txBox="1">
              <a:spLocks noChangeArrowheads="1"/>
            </p:cNvSpPr>
            <p:nvPr/>
          </p:nvSpPr>
          <p:spPr bwMode="auto">
            <a:xfrm>
              <a:off x="1664" y="1390"/>
              <a:ext cx="884"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chemeClr val="tx1">
                      <a:lumMod val="50000"/>
                    </a:schemeClr>
                  </a:solidFill>
                </a:rPr>
                <a:t>输出</a:t>
              </a:r>
            </a:p>
          </p:txBody>
        </p:sp>
      </p:grpSp>
      <p:sp>
        <p:nvSpPr>
          <p:cNvPr id="90173" name="AutoShape 1085">
            <a:extLst>
              <a:ext uri="{FF2B5EF4-FFF2-40B4-BE49-F238E27FC236}">
                <a16:creationId xmlns:a16="http://schemas.microsoft.com/office/drawing/2014/main" id="{99D0FCDA-99D8-4ADC-9D8C-592086B58E59}"/>
              </a:ext>
            </a:extLst>
          </p:cNvPr>
          <p:cNvSpPr>
            <a:spLocks noChangeArrowheads="1"/>
          </p:cNvSpPr>
          <p:nvPr/>
        </p:nvSpPr>
        <p:spPr bwMode="auto">
          <a:xfrm>
            <a:off x="4413783" y="2169291"/>
            <a:ext cx="1276472" cy="958850"/>
          </a:xfrm>
          <a:prstGeom prst="wedgeEllipseCallout">
            <a:avLst>
              <a:gd name="adj1" fmla="val 69431"/>
              <a:gd name="adj2" fmla="val 43086"/>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b="1" dirty="0">
                <a:solidFill>
                  <a:schemeClr val="tx1">
                    <a:lumMod val="50000"/>
                  </a:schemeClr>
                </a:solidFill>
              </a:rPr>
              <a:t>重点讨论</a:t>
            </a:r>
          </a:p>
        </p:txBody>
      </p:sp>
      <p:sp>
        <p:nvSpPr>
          <p:cNvPr id="90175" name="Text Box 1087">
            <a:extLst>
              <a:ext uri="{FF2B5EF4-FFF2-40B4-BE49-F238E27FC236}">
                <a16:creationId xmlns:a16="http://schemas.microsoft.com/office/drawing/2014/main" id="{F113C683-9E20-47BB-A2AD-57BCD4343C23}"/>
              </a:ext>
            </a:extLst>
          </p:cNvPr>
          <p:cNvSpPr txBox="1">
            <a:spLocks noChangeArrowheads="1"/>
          </p:cNvSpPr>
          <p:nvPr/>
        </p:nvSpPr>
        <p:spPr bwMode="auto">
          <a:xfrm>
            <a:off x="150128" y="500384"/>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accent5">
                    <a:lumMod val="10000"/>
                  </a:schemeClr>
                </a:solidFill>
                <a:latin typeface="华文仿宋" panose="02010600040101010101" pitchFamily="2" charset="-122"/>
                <a:ea typeface="华文仿宋" panose="02010600040101010101" pitchFamily="2" charset="-122"/>
              </a:rPr>
              <a:t>计算</a:t>
            </a:r>
            <a:r>
              <a:rPr lang="zh-CN" altLang="en-US" sz="2400" b="1" dirty="0">
                <a:solidFill>
                  <a:schemeClr val="accent5">
                    <a:lumMod val="10000"/>
                  </a:schemeClr>
                </a:solidFill>
                <a:latin typeface="华文仿宋" panose="02010600040101010101" pitchFamily="2" charset="-122"/>
                <a:ea typeface="华文仿宋" panose="02010600040101010101" pitchFamily="2" charset="-122"/>
              </a:rPr>
              <a:t>问题的来源</a:t>
            </a:r>
          </a:p>
        </p:txBody>
      </p:sp>
      <p:grpSp>
        <p:nvGrpSpPr>
          <p:cNvPr id="90176" name="Group 1088">
            <a:extLst>
              <a:ext uri="{FF2B5EF4-FFF2-40B4-BE49-F238E27FC236}">
                <a16:creationId xmlns:a16="http://schemas.microsoft.com/office/drawing/2014/main" id="{9D850D19-6351-4A61-B7A8-49AE6D531BDB}"/>
              </a:ext>
            </a:extLst>
          </p:cNvPr>
          <p:cNvGrpSpPr>
            <a:grpSpLocks/>
          </p:cNvGrpSpPr>
          <p:nvPr/>
        </p:nvGrpSpPr>
        <p:grpSpPr bwMode="auto">
          <a:xfrm>
            <a:off x="1138181" y="983006"/>
            <a:ext cx="2160579" cy="1066800"/>
            <a:chOff x="3774" y="2918"/>
            <a:chExt cx="1582" cy="753"/>
          </a:xfrm>
        </p:grpSpPr>
        <p:sp>
          <p:nvSpPr>
            <p:cNvPr id="90177" name="Oval 1089">
              <a:extLst>
                <a:ext uri="{FF2B5EF4-FFF2-40B4-BE49-F238E27FC236}">
                  <a16:creationId xmlns:a16="http://schemas.microsoft.com/office/drawing/2014/main" id="{E8259866-D5D1-407C-A7BD-3BE7640B54C8}"/>
                </a:ext>
              </a:extLst>
            </p:cNvPr>
            <p:cNvSpPr>
              <a:spLocks noChangeArrowheads="1"/>
            </p:cNvSpPr>
            <p:nvPr/>
          </p:nvSpPr>
          <p:spPr bwMode="auto">
            <a:xfrm>
              <a:off x="3774" y="2918"/>
              <a:ext cx="888" cy="753"/>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rPr>
                <a:t>实际</a:t>
              </a:r>
            </a:p>
            <a:p>
              <a:r>
                <a:rPr kumimoji="1" lang="zh-CN" altLang="en-US" sz="2800" b="1" dirty="0">
                  <a:solidFill>
                    <a:schemeClr val="tx1">
                      <a:lumMod val="50000"/>
                    </a:schemeClr>
                  </a:solidFill>
                </a:rPr>
                <a:t>问题</a:t>
              </a:r>
              <a:endParaRPr kumimoji="1" lang="zh-CN" altLang="en-US" sz="2800" dirty="0">
                <a:solidFill>
                  <a:schemeClr val="tx1">
                    <a:lumMod val="50000"/>
                  </a:schemeClr>
                </a:solidFill>
              </a:endParaRPr>
            </a:p>
          </p:txBody>
        </p:sp>
        <p:sp>
          <p:nvSpPr>
            <p:cNvPr id="90178" name="AutoShape 1090">
              <a:extLst>
                <a:ext uri="{FF2B5EF4-FFF2-40B4-BE49-F238E27FC236}">
                  <a16:creationId xmlns:a16="http://schemas.microsoft.com/office/drawing/2014/main" id="{6BEC2FBA-4986-4AC5-B2AD-0DD26DF3FF11}"/>
                </a:ext>
              </a:extLst>
            </p:cNvPr>
            <p:cNvSpPr>
              <a:spLocks noChangeArrowheads="1"/>
            </p:cNvSpPr>
            <p:nvPr/>
          </p:nvSpPr>
          <p:spPr bwMode="auto">
            <a:xfrm>
              <a:off x="4673" y="3204"/>
              <a:ext cx="683" cy="176"/>
            </a:xfrm>
            <a:prstGeom prst="rightArrow">
              <a:avLst>
                <a:gd name="adj1" fmla="val 50000"/>
                <a:gd name="adj2" fmla="val 126563"/>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grpSp>
        <p:nvGrpSpPr>
          <p:cNvPr id="90179" name="Group 1091">
            <a:extLst>
              <a:ext uri="{FF2B5EF4-FFF2-40B4-BE49-F238E27FC236}">
                <a16:creationId xmlns:a16="http://schemas.microsoft.com/office/drawing/2014/main" id="{2DB90E4C-3DED-4844-AF40-9025850A9EAA}"/>
              </a:ext>
            </a:extLst>
          </p:cNvPr>
          <p:cNvGrpSpPr>
            <a:grpSpLocks/>
          </p:cNvGrpSpPr>
          <p:nvPr/>
        </p:nvGrpSpPr>
        <p:grpSpPr bwMode="auto">
          <a:xfrm>
            <a:off x="3255214" y="1043851"/>
            <a:ext cx="2317138" cy="971062"/>
            <a:chOff x="2160" y="2749"/>
            <a:chExt cx="1689" cy="467"/>
          </a:xfrm>
        </p:grpSpPr>
        <p:sp>
          <p:nvSpPr>
            <p:cNvPr id="90180" name="AutoShape 1092">
              <a:extLst>
                <a:ext uri="{FF2B5EF4-FFF2-40B4-BE49-F238E27FC236}">
                  <a16:creationId xmlns:a16="http://schemas.microsoft.com/office/drawing/2014/main" id="{282C80EE-6398-4124-A3E3-43A0A7E4FF67}"/>
                </a:ext>
              </a:extLst>
            </p:cNvPr>
            <p:cNvSpPr>
              <a:spLocks noChangeArrowheads="1"/>
            </p:cNvSpPr>
            <p:nvPr/>
          </p:nvSpPr>
          <p:spPr bwMode="auto">
            <a:xfrm>
              <a:off x="2160" y="2749"/>
              <a:ext cx="1686" cy="467"/>
            </a:xfrm>
            <a:prstGeom prst="bevel">
              <a:avLst>
                <a:gd name="adj" fmla="val 8421"/>
              </a:avLst>
            </a:prstGeom>
            <a:gradFill rotWithShape="0">
              <a:gsLst>
                <a:gs pos="0">
                  <a:srgbClr val="FFFFFF">
                    <a:gamma/>
                    <a:shade val="84706"/>
                    <a:invGamma/>
                  </a:srgbClr>
                </a:gs>
                <a:gs pos="50000">
                  <a:srgbClr val="FFFFFF"/>
                </a:gs>
                <a:gs pos="100000">
                  <a:srgbClr val="FFFFFF">
                    <a:gamma/>
                    <a:shade val="8470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90181" name="Rectangle 1093">
              <a:extLst>
                <a:ext uri="{FF2B5EF4-FFF2-40B4-BE49-F238E27FC236}">
                  <a16:creationId xmlns:a16="http://schemas.microsoft.com/office/drawing/2014/main" id="{9FEA473D-5D5F-489E-9100-48070CCE11B0}"/>
                </a:ext>
              </a:extLst>
            </p:cNvPr>
            <p:cNvSpPr>
              <a:spLocks noChangeArrowheads="1"/>
            </p:cNvSpPr>
            <p:nvPr/>
          </p:nvSpPr>
          <p:spPr bwMode="auto">
            <a:xfrm>
              <a:off x="2201" y="2839"/>
              <a:ext cx="16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kumimoji="1" lang="zh-CN" altLang="en-US" sz="2800" b="1" dirty="0">
                  <a:solidFill>
                    <a:schemeClr val="tx1">
                      <a:lumMod val="50000"/>
                    </a:schemeClr>
                  </a:solidFill>
                  <a:latin typeface="楷体_GB2312" pitchFamily="49" charset="-122"/>
                </a:rPr>
                <a:t>建立数学模型</a:t>
              </a:r>
              <a:endParaRPr kumimoji="1" lang="zh-CN" altLang="en-US" sz="2800" dirty="0">
                <a:solidFill>
                  <a:schemeClr val="tx1">
                    <a:lumMod val="50000"/>
                  </a:schemeClr>
                </a:solidFill>
              </a:endParaRPr>
            </a:p>
          </p:txBody>
        </p:sp>
      </p:grpSp>
      <p:grpSp>
        <p:nvGrpSpPr>
          <p:cNvPr id="90182" name="Group 1094">
            <a:extLst>
              <a:ext uri="{FF2B5EF4-FFF2-40B4-BE49-F238E27FC236}">
                <a16:creationId xmlns:a16="http://schemas.microsoft.com/office/drawing/2014/main" id="{BDF1649C-5F02-4477-A0A5-971E3F7197F4}"/>
              </a:ext>
            </a:extLst>
          </p:cNvPr>
          <p:cNvGrpSpPr>
            <a:grpSpLocks/>
          </p:cNvGrpSpPr>
          <p:nvPr/>
        </p:nvGrpSpPr>
        <p:grpSpPr bwMode="auto">
          <a:xfrm>
            <a:off x="5579092" y="908720"/>
            <a:ext cx="1999168" cy="1064748"/>
            <a:chOff x="3363" y="1569"/>
            <a:chExt cx="1218" cy="672"/>
          </a:xfrm>
        </p:grpSpPr>
        <p:sp>
          <p:nvSpPr>
            <p:cNvPr id="90183" name="Oval 1095">
              <a:extLst>
                <a:ext uri="{FF2B5EF4-FFF2-40B4-BE49-F238E27FC236}">
                  <a16:creationId xmlns:a16="http://schemas.microsoft.com/office/drawing/2014/main" id="{7DC866B4-A47B-41E4-9D07-001AC552B21C}"/>
                </a:ext>
              </a:extLst>
            </p:cNvPr>
            <p:cNvSpPr>
              <a:spLocks noChangeArrowheads="1"/>
            </p:cNvSpPr>
            <p:nvPr/>
          </p:nvSpPr>
          <p:spPr bwMode="auto">
            <a:xfrm>
              <a:off x="3858" y="1569"/>
              <a:ext cx="723" cy="672"/>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latin typeface="仿宋" panose="02010609060101010101" pitchFamily="49" charset="-122"/>
                  <a:ea typeface="仿宋" panose="02010609060101010101" pitchFamily="49" charset="-122"/>
                </a:rPr>
                <a:t>计算</a:t>
              </a:r>
              <a:endParaRPr kumimoji="1" lang="en-US" altLang="zh-CN" sz="2800" b="1" dirty="0">
                <a:solidFill>
                  <a:schemeClr val="tx1">
                    <a:lumMod val="50000"/>
                  </a:schemeClr>
                </a:solidFill>
                <a:latin typeface="仿宋" panose="02010609060101010101" pitchFamily="49" charset="-122"/>
                <a:ea typeface="仿宋" panose="02010609060101010101" pitchFamily="49" charset="-122"/>
              </a:endParaRPr>
            </a:p>
            <a:p>
              <a:r>
                <a:rPr kumimoji="1" lang="zh-CN" altLang="en-US" sz="2800" b="1" dirty="0">
                  <a:solidFill>
                    <a:schemeClr val="tx1">
                      <a:lumMod val="50000"/>
                    </a:schemeClr>
                  </a:solidFill>
                  <a:latin typeface="仿宋" panose="02010609060101010101" pitchFamily="49" charset="-122"/>
                  <a:ea typeface="仿宋" panose="02010609060101010101" pitchFamily="49" charset="-122"/>
                </a:rPr>
                <a:t>问题</a:t>
              </a:r>
              <a:endParaRPr kumimoji="1" lang="zh-CN" altLang="en-US" sz="2800" dirty="0">
                <a:solidFill>
                  <a:schemeClr val="tx1">
                    <a:lumMod val="50000"/>
                  </a:schemeClr>
                </a:solidFill>
                <a:latin typeface="仿宋" panose="02010609060101010101" pitchFamily="49" charset="-122"/>
                <a:ea typeface="仿宋" panose="02010609060101010101" pitchFamily="49" charset="-122"/>
              </a:endParaRPr>
            </a:p>
          </p:txBody>
        </p:sp>
        <p:sp>
          <p:nvSpPr>
            <p:cNvPr id="90184" name="AutoShape 1096">
              <a:extLst>
                <a:ext uri="{FF2B5EF4-FFF2-40B4-BE49-F238E27FC236}">
                  <a16:creationId xmlns:a16="http://schemas.microsoft.com/office/drawing/2014/main" id="{B47C916F-7E9D-4115-B974-5120C128D448}"/>
                </a:ext>
              </a:extLst>
            </p:cNvPr>
            <p:cNvSpPr>
              <a:spLocks noChangeArrowheads="1"/>
            </p:cNvSpPr>
            <p:nvPr/>
          </p:nvSpPr>
          <p:spPr bwMode="auto">
            <a:xfrm>
              <a:off x="3363" y="1858"/>
              <a:ext cx="498" cy="171"/>
            </a:xfrm>
            <a:prstGeom prst="rightArrow">
              <a:avLst>
                <a:gd name="adj1" fmla="val 50000"/>
                <a:gd name="adj2" fmla="val 1225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dirty="0"/>
            </a:p>
          </p:txBody>
        </p:sp>
      </p:grpSp>
      <p:sp>
        <p:nvSpPr>
          <p:cNvPr id="32" name="AutoShape 1041">
            <a:extLst>
              <a:ext uri="{FF2B5EF4-FFF2-40B4-BE49-F238E27FC236}">
                <a16:creationId xmlns:a16="http://schemas.microsoft.com/office/drawing/2014/main" id="{0B4B2E42-1089-40B7-BA2D-D3A354630586}"/>
              </a:ext>
            </a:extLst>
          </p:cNvPr>
          <p:cNvSpPr>
            <a:spLocks noChangeArrowheads="1"/>
          </p:cNvSpPr>
          <p:nvPr/>
        </p:nvSpPr>
        <p:spPr bwMode="auto">
          <a:xfrm rot="5400000">
            <a:off x="669082" y="2967071"/>
            <a:ext cx="2110036" cy="251246"/>
          </a:xfrm>
          <a:prstGeom prst="leftArrow">
            <a:avLst>
              <a:gd name="adj1" fmla="val 50000"/>
              <a:gd name="adj2" fmla="val 11111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2" name="文本框 1">
            <a:extLst>
              <a:ext uri="{FF2B5EF4-FFF2-40B4-BE49-F238E27FC236}">
                <a16:creationId xmlns:a16="http://schemas.microsoft.com/office/drawing/2014/main" id="{7BE90C9B-DF47-41BF-AF2D-7671DF85DB2F}"/>
              </a:ext>
            </a:extLst>
          </p:cNvPr>
          <p:cNvSpPr txBox="1"/>
          <p:nvPr/>
        </p:nvSpPr>
        <p:spPr>
          <a:xfrm>
            <a:off x="684661" y="2742834"/>
            <a:ext cx="1089286" cy="954107"/>
          </a:xfrm>
          <a:prstGeom prst="rect">
            <a:avLst/>
          </a:prstGeom>
          <a:noFill/>
        </p:spPr>
        <p:txBody>
          <a:bodyPr wrap="square" rtlCol="0">
            <a:spAutoFit/>
          </a:bodyPr>
          <a:lstStyle/>
          <a:p>
            <a:r>
              <a:rPr lang="zh-CN" altLang="en-US" sz="2800" dirty="0">
                <a:solidFill>
                  <a:schemeClr val="tx1">
                    <a:lumMod val="50000"/>
                  </a:schemeClr>
                </a:solidFill>
              </a:rPr>
              <a:t>反馈指导</a:t>
            </a:r>
          </a:p>
        </p:txBody>
      </p:sp>
      <p:sp>
        <p:nvSpPr>
          <p:cNvPr id="3" name="文本框 2">
            <a:extLst>
              <a:ext uri="{FF2B5EF4-FFF2-40B4-BE49-F238E27FC236}">
                <a16:creationId xmlns:a16="http://schemas.microsoft.com/office/drawing/2014/main" id="{8BE5BBD4-8D3C-4C06-BF73-55E874883CEE}"/>
              </a:ext>
            </a:extLst>
          </p:cNvPr>
          <p:cNvSpPr txBox="1"/>
          <p:nvPr/>
        </p:nvSpPr>
        <p:spPr>
          <a:xfrm>
            <a:off x="7049343" y="3582618"/>
            <a:ext cx="1013879" cy="523220"/>
          </a:xfrm>
          <a:prstGeom prst="rect">
            <a:avLst/>
          </a:prstGeom>
          <a:noFill/>
        </p:spPr>
        <p:txBody>
          <a:bodyPr wrap="square" rtlCol="0">
            <a:spAutoFit/>
          </a:bodyPr>
          <a:lstStyle/>
          <a:p>
            <a:r>
              <a:rPr lang="zh-CN" altLang="en-US" sz="2800" dirty="0">
                <a:solidFill>
                  <a:srgbClr val="0000FF"/>
                </a:solidFill>
              </a:rPr>
              <a:t>转化</a:t>
            </a:r>
          </a:p>
        </p:txBody>
      </p:sp>
      <p:sp>
        <p:nvSpPr>
          <p:cNvPr id="4" name="文本框 3">
            <a:extLst>
              <a:ext uri="{FF2B5EF4-FFF2-40B4-BE49-F238E27FC236}">
                <a16:creationId xmlns:a16="http://schemas.microsoft.com/office/drawing/2014/main" id="{DEBFAF9E-1A93-4357-8D06-467382E2C9B6}"/>
              </a:ext>
            </a:extLst>
          </p:cNvPr>
          <p:cNvSpPr txBox="1"/>
          <p:nvPr/>
        </p:nvSpPr>
        <p:spPr>
          <a:xfrm>
            <a:off x="146934" y="5301208"/>
            <a:ext cx="8964488" cy="1200329"/>
          </a:xfrm>
          <a:prstGeom prst="rect">
            <a:avLst/>
          </a:prstGeom>
          <a:noFill/>
        </p:spPr>
        <p:txBody>
          <a:bodyPr wrap="square" rtlCol="0">
            <a:spAutoFit/>
          </a:bodyPr>
          <a:lstStyle/>
          <a:p>
            <a:pPr algn="l"/>
            <a:r>
              <a:rPr lang="zh-CN" altLang="en-US" sz="2400" dirty="0">
                <a:solidFill>
                  <a:schemeClr val="bg2">
                    <a:lumMod val="10000"/>
                  </a:schemeClr>
                </a:solidFill>
                <a:latin typeface="仿宋" panose="02010609060101010101" pitchFamily="49" charset="-122"/>
                <a:ea typeface="仿宋" panose="02010609060101010101" pitchFamily="49" charset="-122"/>
              </a:rPr>
              <a:t>计算方法</a:t>
            </a:r>
            <a:r>
              <a:rPr lang="zh-CN" altLang="en-US" sz="2400" dirty="0">
                <a:solidFill>
                  <a:srgbClr val="FF0000"/>
                </a:solidFill>
                <a:latin typeface="仿宋" panose="02010609060101010101" pitchFamily="49" charset="-122"/>
                <a:ea typeface="仿宋" panose="02010609060101010101" pitchFamily="49" charset="-122"/>
              </a:rPr>
              <a:t>是设计和分析算法</a:t>
            </a:r>
            <a:r>
              <a:rPr lang="zh-CN" altLang="en-US" sz="2400" dirty="0">
                <a:solidFill>
                  <a:schemeClr val="bg2">
                    <a:lumMod val="10000"/>
                  </a:schemeClr>
                </a:solidFill>
                <a:latin typeface="仿宋" panose="02010609060101010101" pitchFamily="49" charset="-122"/>
                <a:ea typeface="仿宋" panose="02010609060101010101" pitchFamily="49" charset="-122"/>
              </a:rPr>
              <a:t>，并通过该算法利用计算机高速的简单运算去得到各种复杂实际问题的近似解（而不是精确解）的一门学科。 </a:t>
            </a:r>
          </a:p>
        </p:txBody>
      </p:sp>
      <p:sp>
        <p:nvSpPr>
          <p:cNvPr id="34" name="标题 1">
            <a:extLst>
              <a:ext uri="{FF2B5EF4-FFF2-40B4-BE49-F238E27FC236}">
                <a16:creationId xmlns:a16="http://schemas.microsoft.com/office/drawing/2014/main" id="{81C6A14D-29A3-4265-90F4-C3C7DE690E8D}"/>
              </a:ext>
            </a:extLst>
          </p:cNvPr>
          <p:cNvSpPr>
            <a:spLocks noGrp="1"/>
          </p:cNvSpPr>
          <p:nvPr>
            <p:ph type="title"/>
          </p:nvPr>
        </p:nvSpPr>
        <p:spPr>
          <a:xfrm>
            <a:off x="2627784" y="188640"/>
            <a:ext cx="4536504" cy="610319"/>
          </a:xfrm>
        </p:spPr>
        <p:txBody>
          <a:bodyPr>
            <a:normAutofit/>
          </a:bodyPr>
          <a:lstStyle/>
          <a:p>
            <a:pPr algn="l"/>
            <a:r>
              <a:rPr lang="en-US" altLang="zh-CN" b="1" dirty="0">
                <a:solidFill>
                  <a:schemeClr val="accent5">
                    <a:lumMod val="10000"/>
                  </a:schemeClr>
                </a:solidFill>
                <a:latin typeface="Times New Roman" panose="02020603050405020304" pitchFamily="18" charset="0"/>
                <a:ea typeface="仿宋" panose="02010609060101010101" pitchFamily="49" charset="-122"/>
                <a:cs typeface="Times New Roman" panose="02020603050405020304" pitchFamily="18" charset="0"/>
              </a:rPr>
              <a:t>Why</a:t>
            </a:r>
            <a:r>
              <a:rPr lang="en-US" altLang="zh-CN" b="1" dirty="0">
                <a:solidFill>
                  <a:schemeClr val="accent5">
                    <a:lumMod val="10000"/>
                  </a:schemeClr>
                </a:solidFill>
                <a:latin typeface="仿宋" panose="02010609060101010101" pitchFamily="49" charset="-122"/>
                <a:ea typeface="仿宋" panose="02010609060101010101" pitchFamily="49" charset="-122"/>
              </a:rPr>
              <a:t>--</a:t>
            </a:r>
            <a:r>
              <a:rPr lang="zh-CN" altLang="en-US" b="1" dirty="0">
                <a:solidFill>
                  <a:schemeClr val="accent5">
                    <a:lumMod val="10000"/>
                  </a:schemeClr>
                </a:solidFill>
                <a:latin typeface="仿宋" panose="02010609060101010101" pitchFamily="49" charset="-122"/>
                <a:ea typeface="仿宋" panose="02010609060101010101" pitchFamily="49" charset="-122"/>
              </a:rPr>
              <a:t>应用分析</a:t>
            </a:r>
          </a:p>
        </p:txBody>
      </p:sp>
    </p:spTree>
    <p:extLst>
      <p:ext uri="{BB962C8B-B14F-4D97-AF65-F5344CB8AC3E}">
        <p14:creationId xmlns:p14="http://schemas.microsoft.com/office/powerpoint/2010/main" val="132163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79"/>
                                        </p:tgtEl>
                                        <p:attrNameLst>
                                          <p:attrName>style.visibility</p:attrName>
                                        </p:attrNameLst>
                                      </p:cBhvr>
                                      <p:to>
                                        <p:strVal val="visible"/>
                                      </p:to>
                                    </p:set>
                                    <p:animEffect transition="in" filter="wipe(left)">
                                      <p:cBhvr>
                                        <p:cTn id="7" dur="500"/>
                                        <p:tgtEl>
                                          <p:spTgt spid="90179"/>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82"/>
                                        </p:tgtEl>
                                        <p:attrNameLst>
                                          <p:attrName>style.visibility</p:attrName>
                                        </p:attrNameLst>
                                      </p:cBhvr>
                                      <p:to>
                                        <p:strVal val="visible"/>
                                      </p:to>
                                    </p:set>
                                    <p:animEffect transition="in" filter="wipe(left)">
                                      <p:cBhvr>
                                        <p:cTn id="12" dur="500"/>
                                        <p:tgtEl>
                                          <p:spTgt spid="9018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43"/>
                                        </p:tgtEl>
                                        <p:attrNameLst>
                                          <p:attrName>style.visibility</p:attrName>
                                        </p:attrNameLst>
                                      </p:cBhvr>
                                      <p:to>
                                        <p:strVal val="visible"/>
                                      </p:to>
                                    </p:set>
                                    <p:animEffect transition="in" filter="wipe(left)">
                                      <p:cBhvr>
                                        <p:cTn id="17" dur="500"/>
                                        <p:tgtEl>
                                          <p:spTgt spid="90143"/>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47"/>
                                        </p:tgtEl>
                                        <p:attrNameLst>
                                          <p:attrName>style.visibility</p:attrName>
                                        </p:attrNameLst>
                                      </p:cBhvr>
                                      <p:to>
                                        <p:strVal val="visible"/>
                                      </p:to>
                                    </p:set>
                                    <p:animEffect transition="in" filter="wipe(left)">
                                      <p:cBhvr>
                                        <p:cTn id="22" dur="500"/>
                                        <p:tgtEl>
                                          <p:spTgt spid="90147"/>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0174"/>
                                        </p:tgtEl>
                                        <p:attrNameLst>
                                          <p:attrName>style.visibility</p:attrName>
                                        </p:attrNameLst>
                                      </p:cBhvr>
                                      <p:to>
                                        <p:strVal val="visible"/>
                                      </p:to>
                                    </p:set>
                                    <p:animEffect transition="in" filter="wipe(up)">
                                      <p:cBhvr>
                                        <p:cTn id="27" dur="1000"/>
                                        <p:tgtEl>
                                          <p:spTgt spid="90174"/>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90124"/>
                                        </p:tgtEl>
                                        <p:attrNameLst>
                                          <p:attrName>style.visibility</p:attrName>
                                        </p:attrNameLst>
                                      </p:cBhvr>
                                      <p:to>
                                        <p:strVal val="visible"/>
                                      </p:to>
                                    </p:set>
                                    <p:animEffect transition="in" filter="wipe(right)">
                                      <p:cBhvr>
                                        <p:cTn id="37" dur="500"/>
                                        <p:tgtEl>
                                          <p:spTgt spid="90124"/>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0146"/>
                                        </p:tgtEl>
                                        <p:attrNameLst>
                                          <p:attrName>style.visibility</p:attrName>
                                        </p:attrNameLst>
                                      </p:cBhvr>
                                      <p:to>
                                        <p:strVal val="visible"/>
                                      </p:to>
                                    </p:set>
                                    <p:animEffect transition="in" filter="wipe(right)">
                                      <p:cBhvr>
                                        <p:cTn id="42" dur="500"/>
                                        <p:tgtEl>
                                          <p:spTgt spid="90146"/>
                                        </p:tgtEl>
                                      </p:cBhvr>
                                    </p:animEffect>
                                  </p:childTnLst>
                                  <p:subTnLst>
                                    <p:audio>
                                      <p:cMediaNode>
                                        <p:cTn display="0" masterRel="sameClick">
                                          <p:stCondLst>
                                            <p:cond evt="begin" delay="0">
                                              <p:tn val="40"/>
                                            </p:cond>
                                          </p:stCondLst>
                                          <p:endCondLst>
                                            <p:cond evt="onStopAudio" delay="0">
                                              <p:tgtEl>
                                                <p:sldTgt/>
                                              </p:tgtEl>
                                            </p:cond>
                                          </p:endCondLst>
                                        </p:cTn>
                                        <p:tgtEl>
                                          <p:sndTgt r:embed="rId5" name="type.wav"/>
                                        </p:tgtEl>
                                      </p:cMediaNode>
                                    </p:audio>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grpId="0" nodeType="afterEffect">
                                  <p:stCondLst>
                                    <p:cond delay="0"/>
                                  </p:stCondLst>
                                  <p:childTnLst>
                                    <p:set>
                                      <p:cBhvr>
                                        <p:cTn id="57" dur="1" fill="hold">
                                          <p:stCondLst>
                                            <p:cond delay="0"/>
                                          </p:stCondLst>
                                        </p:cTn>
                                        <p:tgtEl>
                                          <p:spTgt spid="90173"/>
                                        </p:tgtEl>
                                        <p:attrNameLst>
                                          <p:attrName>style.visibility</p:attrName>
                                        </p:attrNameLst>
                                      </p:cBhvr>
                                      <p:to>
                                        <p:strVal val="visible"/>
                                      </p:to>
                                    </p:set>
                                    <p:animEffect transition="in" filter="fade">
                                      <p:cBhvr>
                                        <p:cTn id="58" dur="1000"/>
                                        <p:tgtEl>
                                          <p:spTgt spid="90173"/>
                                        </p:tgtEl>
                                      </p:cBhvr>
                                    </p:animEffect>
                                    <p:anim calcmode="lin" valueType="num">
                                      <p:cBhvr>
                                        <p:cTn id="59" dur="1000" fill="hold"/>
                                        <p:tgtEl>
                                          <p:spTgt spid="90173"/>
                                        </p:tgtEl>
                                        <p:attrNameLst>
                                          <p:attrName>ppt_x</p:attrName>
                                        </p:attrNameLst>
                                      </p:cBhvr>
                                      <p:tavLst>
                                        <p:tav tm="0">
                                          <p:val>
                                            <p:strVal val="#ppt_x"/>
                                          </p:val>
                                        </p:tav>
                                        <p:tav tm="100000">
                                          <p:val>
                                            <p:strVal val="#ppt_x"/>
                                          </p:val>
                                        </p:tav>
                                      </p:tavLst>
                                    </p:anim>
                                    <p:anim calcmode="lin" valueType="num">
                                      <p:cBhvr>
                                        <p:cTn id="60" dur="1000" fill="hold"/>
                                        <p:tgtEl>
                                          <p:spTgt spid="90173"/>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6" name="chimes.wav"/>
                                        </p:tgtEl>
                                      </p:cMediaNode>
                                    </p:audio>
                                  </p:sub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1000"/>
                                        <p:tgtEl>
                                          <p:spTgt spid="4"/>
                                        </p:tgtEl>
                                      </p:cBhvr>
                                    </p:animEffect>
                                    <p:anim calcmode="lin" valueType="num">
                                      <p:cBhvr>
                                        <p:cTn id="66" dur="1000" fill="hold"/>
                                        <p:tgtEl>
                                          <p:spTgt spid="4"/>
                                        </p:tgtEl>
                                        <p:attrNameLst>
                                          <p:attrName>ppt_x</p:attrName>
                                        </p:attrNameLst>
                                      </p:cBhvr>
                                      <p:tavLst>
                                        <p:tav tm="0">
                                          <p:val>
                                            <p:strVal val="#ppt_x"/>
                                          </p:val>
                                        </p:tav>
                                        <p:tav tm="100000">
                                          <p:val>
                                            <p:strVal val="#ppt_x"/>
                                          </p:val>
                                        </p:tav>
                                      </p:tavLst>
                                    </p:anim>
                                    <p:anim calcmode="lin" valueType="num">
                                      <p:cBhvr>
                                        <p:cTn id="6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73" grpId="0" animBg="1" autoUpdateAnimBg="0"/>
      <p:bldP spid="32" grpId="0" animBg="1"/>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599CEF-E30B-4DA7-B68D-AC50E05919B0}"/>
              </a:ext>
            </a:extLst>
          </p:cNvPr>
          <p:cNvSpPr txBox="1"/>
          <p:nvPr/>
        </p:nvSpPr>
        <p:spPr>
          <a:xfrm>
            <a:off x="323528" y="980728"/>
            <a:ext cx="8716044" cy="5078313"/>
          </a:xfrm>
          <a:prstGeom prst="rect">
            <a:avLst/>
          </a:prstGeom>
          <a:noFill/>
        </p:spPr>
        <p:txBody>
          <a:bodyPr wrap="square" rtlCol="0">
            <a:spAutoFit/>
          </a:bodyPr>
          <a:lstStyle/>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天气预报</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航空航天器轨道</a:t>
            </a:r>
            <a:r>
              <a:rPr lang="en-US" altLang="zh-CN" sz="2400" dirty="0">
                <a:solidFill>
                  <a:schemeClr val="tx1">
                    <a:lumMod val="50000"/>
                  </a:schemeClr>
                </a:solidFill>
                <a:latin typeface="仿宋" panose="02010609060101010101" pitchFamily="49" charset="-122"/>
                <a:ea typeface="仿宋" panose="02010609060101010101" pitchFamily="49" charset="-122"/>
              </a:rPr>
              <a:t>—--</a:t>
            </a:r>
            <a:r>
              <a:rPr lang="zh-CN" altLang="en-US" sz="2400" dirty="0">
                <a:solidFill>
                  <a:schemeClr val="tx1">
                    <a:lumMod val="50000"/>
                  </a:schemeClr>
                </a:solidFill>
                <a:latin typeface="仿宋" panose="02010609060101010101" pitchFamily="49" charset="-122"/>
                <a:ea typeface="仿宋" panose="02010609060101010101" pitchFamily="49" charset="-122"/>
              </a:rPr>
              <a:t>求解常微分方程</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测试汽车的安全性</a:t>
            </a:r>
            <a:r>
              <a:rPr lang="en-US" altLang="zh-CN" sz="2400" dirty="0">
                <a:solidFill>
                  <a:schemeClr val="tx1">
                    <a:lumMod val="50000"/>
                  </a:schemeClr>
                </a:solidFill>
                <a:latin typeface="仿宋" panose="02010609060101010101" pitchFamily="49" charset="-122"/>
                <a:ea typeface="仿宋" panose="02010609060101010101" pitchFamily="49" charset="-122"/>
              </a:rPr>
              <a:t>—</a:t>
            </a:r>
            <a:r>
              <a:rPr lang="zh-CN" altLang="en-US" sz="2400" dirty="0">
                <a:solidFill>
                  <a:schemeClr val="tx1">
                    <a:lumMod val="50000"/>
                  </a:schemeClr>
                </a:solidFill>
                <a:latin typeface="仿宋" panose="02010609060101010101" pitchFamily="49" charset="-122"/>
                <a:ea typeface="仿宋" panose="02010609060101010101" pitchFamily="49" charset="-122"/>
              </a:rPr>
              <a:t>求解偏微分方程</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对冲基金需要通过数值计算来快速的得到股票及各类金融衍生品的更真实的价格，以便在投资中立于不败之地</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保险公司通过数值程序做保险精算分析</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航空公司通过经验最优化算法来决策航线、机票价格、员工分派、燃油需求，此类问题归于运筹优化范畴</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algn="l">
              <a:lnSpc>
                <a:spcPct val="150000"/>
              </a:lnSpc>
            </a:pPr>
            <a:r>
              <a:rPr lang="en-US" altLang="zh-CN" sz="2400" dirty="0">
                <a:solidFill>
                  <a:schemeClr val="tx1">
                    <a:lumMod val="50000"/>
                  </a:schemeClr>
                </a:solidFill>
                <a:latin typeface="仿宋" panose="02010609060101010101" pitchFamily="49" charset="-122"/>
                <a:ea typeface="仿宋" panose="02010609060101010101" pitchFamily="49" charset="-122"/>
              </a:rPr>
              <a:t>… …</a:t>
            </a:r>
          </a:p>
        </p:txBody>
      </p:sp>
      <p:sp>
        <p:nvSpPr>
          <p:cNvPr id="5" name="标题 1">
            <a:extLst>
              <a:ext uri="{FF2B5EF4-FFF2-40B4-BE49-F238E27FC236}">
                <a16:creationId xmlns:a16="http://schemas.microsoft.com/office/drawing/2014/main" id="{8B6C2AEF-C583-4AFB-A621-F6F7079DD34A}"/>
              </a:ext>
            </a:extLst>
          </p:cNvPr>
          <p:cNvSpPr>
            <a:spLocks noGrp="1"/>
          </p:cNvSpPr>
          <p:nvPr>
            <p:ph type="title"/>
          </p:nvPr>
        </p:nvSpPr>
        <p:spPr>
          <a:xfrm>
            <a:off x="323528" y="370409"/>
            <a:ext cx="4536504" cy="610319"/>
          </a:xfrm>
        </p:spPr>
        <p:txBody>
          <a:bodyPr>
            <a:normAutofit/>
          </a:bodyPr>
          <a:lstStyle/>
          <a:p>
            <a:pPr algn="l"/>
            <a:r>
              <a:rPr lang="en-US" altLang="zh-CN" b="1" dirty="0">
                <a:solidFill>
                  <a:schemeClr val="accent5">
                    <a:lumMod val="10000"/>
                  </a:schemeClr>
                </a:solidFill>
                <a:latin typeface="Times New Roman" panose="02020603050405020304" pitchFamily="18" charset="0"/>
                <a:ea typeface="仿宋" panose="02010609060101010101" pitchFamily="49" charset="-122"/>
                <a:cs typeface="Times New Roman" panose="02020603050405020304" pitchFamily="18" charset="0"/>
              </a:rPr>
              <a:t>Why</a:t>
            </a:r>
            <a:r>
              <a:rPr lang="en-US" altLang="zh-CN" b="1" dirty="0">
                <a:solidFill>
                  <a:schemeClr val="accent5">
                    <a:lumMod val="10000"/>
                  </a:schemeClr>
                </a:solidFill>
                <a:latin typeface="仿宋" panose="02010609060101010101" pitchFamily="49" charset="-122"/>
                <a:ea typeface="仿宋" panose="02010609060101010101" pitchFamily="49" charset="-122"/>
              </a:rPr>
              <a:t>--</a:t>
            </a:r>
            <a:r>
              <a:rPr lang="zh-CN" altLang="en-US" b="1" dirty="0">
                <a:solidFill>
                  <a:schemeClr val="accent5">
                    <a:lumMod val="10000"/>
                  </a:schemeClr>
                </a:solidFill>
                <a:latin typeface="仿宋" panose="02010609060101010101" pitchFamily="49" charset="-122"/>
                <a:ea typeface="仿宋" panose="02010609060101010101" pitchFamily="49" charset="-122"/>
              </a:rPr>
              <a:t>应用分析</a:t>
            </a:r>
          </a:p>
        </p:txBody>
      </p:sp>
    </p:spTree>
    <p:extLst>
      <p:ext uri="{BB962C8B-B14F-4D97-AF65-F5344CB8AC3E}">
        <p14:creationId xmlns:p14="http://schemas.microsoft.com/office/powerpoint/2010/main" val="271201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0A400-3502-44E8-B4A3-15ABD6BB4878}"/>
              </a:ext>
            </a:extLst>
          </p:cNvPr>
          <p:cNvSpPr>
            <a:spLocks noGrp="1"/>
          </p:cNvSpPr>
          <p:nvPr>
            <p:ph type="title"/>
          </p:nvPr>
        </p:nvSpPr>
        <p:spPr>
          <a:xfrm>
            <a:off x="138571" y="802538"/>
            <a:ext cx="3672408" cy="405536"/>
          </a:xfrm>
        </p:spPr>
        <p:txBody>
          <a:bodyPr>
            <a:normAutofit fontScale="90000"/>
          </a:bodyPr>
          <a:lstStyle/>
          <a:p>
            <a:pPr algn="l"/>
            <a:r>
              <a:rPr lang="zh-CN" altLang="en-US" sz="3100" dirty="0">
                <a:solidFill>
                  <a:schemeClr val="accent5">
                    <a:lumMod val="10000"/>
                  </a:schemeClr>
                </a:solidFill>
                <a:latin typeface="仿宋" panose="02010609060101010101" pitchFamily="49" charset="-122"/>
                <a:ea typeface="仿宋" panose="02010609060101010101" pitchFamily="49" charset="-122"/>
              </a:rPr>
              <a:t>本课程的学习方法</a:t>
            </a:r>
            <a:br>
              <a:rPr lang="zh-CN" altLang="en-US" dirty="0"/>
            </a:br>
            <a:endParaRPr lang="zh-CN" altLang="en-US" dirty="0"/>
          </a:p>
        </p:txBody>
      </p:sp>
      <p:sp>
        <p:nvSpPr>
          <p:cNvPr id="3" name="内容占位符 2">
            <a:extLst>
              <a:ext uri="{FF2B5EF4-FFF2-40B4-BE49-F238E27FC236}">
                <a16:creationId xmlns:a16="http://schemas.microsoft.com/office/drawing/2014/main" id="{D491F737-2F1D-41C2-A92F-899ECD71A7EE}"/>
              </a:ext>
            </a:extLst>
          </p:cNvPr>
          <p:cNvSpPr>
            <a:spLocks noGrp="1"/>
          </p:cNvSpPr>
          <p:nvPr>
            <p:ph idx="4294967295"/>
          </p:nvPr>
        </p:nvSpPr>
        <p:spPr>
          <a:xfrm>
            <a:off x="395536" y="2564904"/>
            <a:ext cx="8333869" cy="3538209"/>
          </a:xfrm>
        </p:spPr>
        <p:txBody>
          <a:bodyPr>
            <a:normAutofit/>
          </a:bodyPr>
          <a:lstStyle/>
          <a:p>
            <a:pPr>
              <a:lnSpc>
                <a:spcPts val="3800"/>
              </a:lnSpc>
            </a:pPr>
            <a:r>
              <a:rPr lang="zh-CN" altLang="en-US" sz="2400" dirty="0">
                <a:solidFill>
                  <a:srgbClr val="0000FF"/>
                </a:solidFill>
              </a:rPr>
              <a:t>改变认识</a:t>
            </a:r>
            <a:r>
              <a:rPr lang="zh-CN" altLang="en-US" sz="2400" dirty="0">
                <a:solidFill>
                  <a:schemeClr val="bg2">
                    <a:lumMod val="10000"/>
                  </a:schemeClr>
                </a:solidFill>
              </a:rPr>
              <a:t>：</a:t>
            </a:r>
            <a:r>
              <a:rPr lang="zh-CN" altLang="en-US" sz="2400" dirty="0">
                <a:solidFill>
                  <a:schemeClr val="bg2">
                    <a:lumMod val="10000"/>
                  </a:schemeClr>
                </a:solidFill>
                <a:latin typeface="仿宋" panose="02010609060101010101" pitchFamily="49" charset="-122"/>
                <a:ea typeface="仿宋" panose="02010609060101010101" pitchFamily="49" charset="-122"/>
              </a:rPr>
              <a:t>认识到建立算法和对每个算法进行理论分析是基</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marL="0" indent="0">
              <a:lnSpc>
                <a:spcPts val="3800"/>
              </a:lnSpc>
              <a:buNone/>
            </a:pP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lang="zh-CN" altLang="en-US" sz="2400" dirty="0">
                <a:solidFill>
                  <a:schemeClr val="bg2">
                    <a:lumMod val="10000"/>
                  </a:schemeClr>
                </a:solidFill>
                <a:latin typeface="仿宋" panose="02010609060101010101" pitchFamily="49" charset="-122"/>
                <a:ea typeface="仿宋" panose="02010609060101010101" pitchFamily="49" charset="-122"/>
              </a:rPr>
              <a:t>本任务，主动适应公式多和讲究理论分析的特点</a:t>
            </a:r>
          </a:p>
          <a:p>
            <a:pPr>
              <a:lnSpc>
                <a:spcPts val="3800"/>
              </a:lnSpc>
            </a:pPr>
            <a:r>
              <a:rPr lang="zh-CN" altLang="en-US" sz="2400" dirty="0">
                <a:solidFill>
                  <a:srgbClr val="0000FF"/>
                </a:solidFill>
              </a:rPr>
              <a:t>认真听讲</a:t>
            </a:r>
            <a:r>
              <a:rPr lang="zh-CN" altLang="en-US" sz="2400" dirty="0">
                <a:solidFill>
                  <a:schemeClr val="bg2">
                    <a:lumMod val="10000"/>
                  </a:schemeClr>
                </a:solidFill>
              </a:rPr>
              <a:t>：</a:t>
            </a:r>
            <a:r>
              <a:rPr lang="zh-CN" altLang="en-US" sz="2400" dirty="0">
                <a:solidFill>
                  <a:schemeClr val="bg2">
                    <a:lumMod val="10000"/>
                  </a:schemeClr>
                </a:solidFill>
                <a:latin typeface="仿宋" panose="02010609060101010101" pitchFamily="49" charset="-122"/>
                <a:ea typeface="仿宋" panose="02010609060101010101" pitchFamily="49" charset="-122"/>
              </a:rPr>
              <a:t>搞清楚算法的提出，问题的正确提法。理解算法</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marL="0" indent="0">
              <a:lnSpc>
                <a:spcPts val="3800"/>
              </a:lnSpc>
              <a:buNone/>
            </a:pP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lang="zh-CN" altLang="en-US" sz="2400" dirty="0">
                <a:solidFill>
                  <a:schemeClr val="bg2">
                    <a:lumMod val="10000"/>
                  </a:schemeClr>
                </a:solidFill>
                <a:latin typeface="仿宋" panose="02010609060101010101" pitchFamily="49" charset="-122"/>
                <a:ea typeface="仿宋" panose="02010609060101010101" pitchFamily="49" charset="-122"/>
              </a:rPr>
              <a:t>的数学背景、数学原理和基本线索</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a:lnSpc>
                <a:spcPts val="3800"/>
              </a:lnSpc>
            </a:pPr>
            <a:r>
              <a:rPr lang="zh-CN" altLang="en-US" sz="2400" dirty="0">
                <a:solidFill>
                  <a:srgbClr val="0000FF"/>
                </a:solidFill>
              </a:rPr>
              <a:t>从各种算法的理论分析中学习并提高推理证明能力。</a:t>
            </a:r>
          </a:p>
          <a:p>
            <a:pPr>
              <a:lnSpc>
                <a:spcPts val="3800"/>
              </a:lnSpc>
            </a:pPr>
            <a:r>
              <a:rPr lang="zh-CN" altLang="en-US" sz="2400" dirty="0">
                <a:solidFill>
                  <a:srgbClr val="0000FF"/>
                </a:solidFill>
              </a:rPr>
              <a:t>认真进行数值计算的训练，并注意与实践相结合。</a:t>
            </a:r>
          </a:p>
        </p:txBody>
      </p:sp>
      <p:sp>
        <p:nvSpPr>
          <p:cNvPr id="4" name="文本框 3">
            <a:extLst>
              <a:ext uri="{FF2B5EF4-FFF2-40B4-BE49-F238E27FC236}">
                <a16:creationId xmlns:a16="http://schemas.microsoft.com/office/drawing/2014/main" id="{41D99831-FFC6-4BDE-8E12-6A3686D423ED}"/>
              </a:ext>
            </a:extLst>
          </p:cNvPr>
          <p:cNvSpPr txBox="1"/>
          <p:nvPr/>
        </p:nvSpPr>
        <p:spPr>
          <a:xfrm>
            <a:off x="179512" y="1340768"/>
            <a:ext cx="8784504" cy="1198130"/>
          </a:xfrm>
          <a:prstGeom prst="rect">
            <a:avLst/>
          </a:prstGeom>
          <a:noFill/>
        </p:spPr>
        <p:txBody>
          <a:bodyPr wrap="square" rtlCol="0">
            <a:spAutoFit/>
          </a:bodyPr>
          <a:lstStyle/>
          <a:p>
            <a:pPr marL="0" indent="0" algn="l">
              <a:buNone/>
            </a:pPr>
            <a:r>
              <a:rPr lang="zh-CN" altLang="en-US" sz="2400" dirty="0">
                <a:solidFill>
                  <a:schemeClr val="bg2">
                    <a:lumMod val="10000"/>
                  </a:schemeClr>
                </a:solidFill>
                <a:latin typeface="仿宋" panose="02010609060101010101" pitchFamily="49" charset="-122"/>
                <a:ea typeface="仿宋" panose="02010609060101010101" pitchFamily="49" charset="-122"/>
              </a:rPr>
              <a:t>  尽管本课程所讲算法是很有限的，但许多初学者可能仍会觉得公式多，理论分析复杂。在此，我们提出如下的几点学习方法，仅供参考。</a:t>
            </a:r>
            <a:r>
              <a:rPr lang="zh-CN" altLang="en-US" sz="2000" dirty="0"/>
              <a:t>。</a:t>
            </a:r>
          </a:p>
        </p:txBody>
      </p:sp>
      <p:sp>
        <p:nvSpPr>
          <p:cNvPr id="5" name="文本框 4">
            <a:extLst>
              <a:ext uri="{FF2B5EF4-FFF2-40B4-BE49-F238E27FC236}">
                <a16:creationId xmlns:a16="http://schemas.microsoft.com/office/drawing/2014/main" id="{A763C5CC-525D-47EE-9E02-6C3878B77A3E}"/>
              </a:ext>
            </a:extLst>
          </p:cNvPr>
          <p:cNvSpPr txBox="1"/>
          <p:nvPr/>
        </p:nvSpPr>
        <p:spPr>
          <a:xfrm>
            <a:off x="3131840" y="100583"/>
            <a:ext cx="3384376" cy="584775"/>
          </a:xfrm>
          <a:prstGeom prst="rect">
            <a:avLst/>
          </a:prstGeom>
          <a:noFill/>
        </p:spPr>
        <p:txBody>
          <a:bodyPr wrap="square" rtlCol="0">
            <a:spAutoFit/>
          </a:bodyPr>
          <a:lstStyle/>
          <a:p>
            <a:pPr algn="l"/>
            <a:r>
              <a:rPr lang="en-US" altLang="zh-CN" sz="32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How to study</a:t>
            </a:r>
            <a:endParaRPr lang="zh-CN" altLang="en-US" sz="3200" b="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95056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7.75"/>
  <p:tag name="ORIGINALWIDTH" val="60"/>
  <p:tag name="LATEXADDIN" val="\documentclass{article}&#10;\usepackage{amsmath}&#10;\pagestyle{empty}&#10;\begin{document}&#10;&#10;&#10;$d$&#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2763.75"/>
  <p:tag name="LATEXADDIN" val="\documentclass{article}&#10;\usepackage{amsmath}&#10;\pagestyle{empty}&#10;\begin{document}&#10;&#10;&#10;$\left|p-p^*\right|&lt;\frac{10^{1-d}}{2}$ (First)  or &#10;$\frac{\left|p-p^*\right|}{|p|}&lt;\frac{10^{1-d}}{2}$ (Second). &#10;&#10;&#10;\end{document}"/>
  <p:tag name="IGUANATEXSIZE" val="28"/>
  <p:tag name="IGUANATEXCURSOR" val="124"/>
  <p:tag name="TRANSPARENCY" val="True"/>
  <p:tag name="FILENAME" val=""/>
  <p:tag name="LATEXENGINEID" val="0"/>
  <p:tag name="TEMPFOLDER" val="D:\Soft\Iguan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9.75"/>
  <p:tag name="ORIGINALWIDTH" val="2831.25"/>
  <p:tag name="LATEXADDIN" val="\documentclass{article}&#10;\usepackage{amsmath}&#10;\pagestyle{empty}&#10;\begin{document}&#10;&#10;&#10;$p+q=\left(p^*+\varepsilon_p\right)+\left(q^*+\varepsilon_q\right)=\left(p^*+q^*\right)+\left(\varepsilon_p+\varepsilon_q\right)$&#10;&#10;\end{document}"/>
  <p:tag name="IGUANATEXSIZE" val="28"/>
  <p:tag name="IGUANATEXCURSOR" val="203"/>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9.75"/>
  <p:tag name="ORIGINALWIDTH" val="2821.5"/>
  <p:tag name="LATEXADDIN" val="\documentclass{article}&#10;\usepackage{amsmath}&#10;\pagestyle{empty}&#10;\begin{document}&#10;&#10;&#10;$pq=\left(p^*+\varepsilon_p\right)\left(q^*+\varepsilon_q\right)=p^*q^*+p^*\varepsilon_q+q^* \varepsilon_p+\varepsilon_p\varepsilon_q$&#10;&#10;\end{document}"/>
  <p:tag name="IGUANATEXSIZE" val="28"/>
  <p:tag name="IGUANATEXCURSOR" val="215"/>
  <p:tag name="TRANSPARENCY" val="True"/>
  <p:tag name="FILENAME" val=""/>
  <p:tag name="LATEXENGINEID" val="0"/>
  <p:tag name="TEMPFOLDER" val="d:\Soft\charulatex\"/>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08"/>
  <p:tag name="ORIGINALWIDTH" val="664.5"/>
  <p:tag name="LATEXADDIN" val="\documentclass{article}&#10;\usepackage{amsmath}&#10;\pagestyle{empty}&#10;\begin{document}&#10;&#10;&#10;$p&gt;1,q&gt;1,$&#10;&#10;\end{document}"/>
  <p:tag name="IGUANATEXSIZE" val="28"/>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1.5"/>
  <p:tag name="ORIGINALWIDTH" val="646.5"/>
  <p:tag name="LATEXADDIN" val="\documentclass{article}&#10;\usepackage{amsmath}&#10;\pagestyle{empty}&#10;\begin{document}&#10;&#10;&#10;$p^*\varepsilon_q+q^* \varepsilon_p.$&#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2984.25"/>
  <p:tag name="LATEXADDIN" val="\documentclass{article}&#10;\usepackage{amsmath}&#10;\pagestyle{empty}&#10;\begin{document}&#10;&#10;&#10;$R_{pq}=\frac{\left| pq- p^*q^* \right|}{|pq|}&#10;=\frac{p^*\varepsilon_q+q^* \varepsilon_p+\varepsilon_p\varepsilon_q}{|pq|} &#10;\approx\frac{\varepsilon_q}{|q|} +\frac{\varepsilon_p}{|p|}=R_p+R_q$&#10;&#10;\end{document}"/>
  <p:tag name="IGUANATEXSIZE" val="28"/>
  <p:tag name="IGUANATEXCURSOR" val="273"/>
  <p:tag name="TRANSPARENCY" val="True"/>
  <p:tag name="FILENAME" val=""/>
  <p:tag name="LATEXENGINEID" val="0"/>
  <p:tag name="TEMPFOLDER" val="d:\Soft\charulatex\"/>
  <p:tag name="LATEXFORMHEIGHT" val="559.5"/>
  <p:tag name="LATEXFORMWIDTH" val="85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1"/>
  <p:tag name="LATEXADDIN" val="\documentclass{article}&#10;\usepackage{amsmath}&#10;\pagestyle{empty}&#10;\begin{document}&#10;&#10;&#10;$\{r_n\}$&#10;&#10;\end{document}"/>
  <p:tag name="IGUANATEXSIZE" val="13.5"/>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7.75"/>
  <p:tag name="LATEXADDIN" val="\documentclass{article}&#10;\usepackage{amsmath}&#10;\pagestyle{empty}&#10;\begin{document}&#10;&#10;&#10;$\{p_n\}$&#10;&#10;\end{document}"/>
  <p:tag name="IGUANATEXSIZE" val="13.5"/>
  <p:tag name="IGUANATEXCURSOR" val="86"/>
  <p:tag name="TRANSPARENCY" val="True"/>
  <p:tag name="FILENAME" val=""/>
  <p:tag name="LATEXENGINEID" val="0"/>
  <p:tag name="TEMPFOLDER" val="d:\Soft\charul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1"/>
  <p:tag name="LATEXADDIN" val="\documentclass{article}&#10;\usepackage{amsmath}&#10;\pagestyle{empty}&#10;\begin{document}&#10;&#10;&#10;$\{q_n\}$&#10;&#10;\end{document}"/>
  <p:tag name="IGUANATEXSIZE" val="13.5"/>
  <p:tag name="IGUANATEXCURSOR" val="86"/>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8.5"/>
  <p:tag name="ORIGINALWIDTH" val="1356"/>
  <p:tag name="LATEXADDIN" val="\documentclass{article}&#10;\usepackage{amsmath}&#10;\pagestyle{empty}&#10;\begin{document}&#10;&#10;&#10;$log_{10}{x}-log_{10}y=log_{10}\frac{x}{y},$&#10;&#10;\end{document}"/>
  <p:tag name="IGUANATEXSIZE" val="28"/>
  <p:tag name="IGUANATEXCURSOR" val="104"/>
  <p:tag name="TRANSPARENCY" val="True"/>
  <p:tag name="FILENAME" val=""/>
  <p:tag name="LATEXENGINEID" val="0"/>
  <p:tag name="TEMPFOLDER" val="d:\Soft\charulatex\"/>
  <p:tag name="LATEXFORMHEIGHT" val="388.5"/>
  <p:tag name="LATEXFORMWIDTH" val="76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71.75"/>
  <p:tag name="ORIGINALWIDTH" val="2423.25"/>
  <p:tag name="LATEXADDIN" val="\documentclass{article}&#10;\usepackage{amsmath}&#10;\pagestyle{empty}&#10;\begin{document}&#10;&#10;&#10;$\mbox{arctan}(x+1)-\mbox{arctang}(x)=\mbox{arctan}\frac{1}{1+x(x+1)}$&#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5.75"/>
  <p:tag name="ORIGINALWIDTH" val="1587"/>
  <p:tag name="LATEXADDIN" val="\documentclass{article}&#10;\usepackage{amsmath}&#10;\pagestyle{empty}&#10;\begin{document}&#10;&#10;&#10;$x^{255}=xx^2x^4x^8x^{16}x^{32}x^{64}x^{128}$&#10;&#10;\end{document}"/>
  <p:tag name="IGUANATEXSIZE" val="28"/>
  <p:tag name="IGUANATEXCURSOR" val="126"/>
  <p:tag name="TRANSPARENCY" val="True"/>
  <p:tag name="FILENAME" val=""/>
  <p:tag name="LATEXENGINEID" val="0"/>
  <p:tag name="TEMPFOLDER" val="d:\Soft\charul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33.5"/>
  <p:tag name="ORIGINALWIDTH" val="2259"/>
  <p:tag name="LATEXADDIN" val="\documentclass{article}&#10;\usepackage{amsmath}&#10;\pagestyle{empty}&#10;\begin{document}&#10;&#10;&#10;$p(x)=a_nx^n+a_{n-1}x^{n-1}+\cdots+a_1x+a_0&#10;$&#10;&#10;\end{document}"/>
  <p:tag name="IGUANATEXSIZE" val="28"/>
  <p:tag name="IGUANATEXCURSOR" val="125"/>
  <p:tag name="TRANSPARENCY" val="True"/>
  <p:tag name="FILENAME" val=""/>
  <p:tag name="LATEXENGINEID" val="0"/>
  <p:tag name="TEMPFOLDER" val="d:\Soft\charul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69.5"/>
  <p:tag name="ORIGINALWIDTH" val="1844.25"/>
  <p:tag name="LATEXADDIN" val="\documentclass{article}&#10;\usepackage{amsmath}&#10;\pagestyle{empty}&#10;\begin{document}&#10;&#10;&#10;$n+(n-1)+\cdots+2+1=\frac{n(n+1)}{2}$&#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6.5"/>
  <p:tag name="ORIGINALWIDTH" val="243.75"/>
  <p:tag name="LATEXADDIN" val="\documentclass{article}&#10;\usepackage{amsmath}&#10;\pagestyle{empty}&#10;\begin{document}&#10;&#10;&#10;$a^k x^k$&#10;&#10;\end{document}"/>
  <p:tag name="IGUANATEXSIZE" val="30"/>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874.5"/>
  <p:tag name="LATEXADDIN" val="\documentclass{article}&#10;\usepackage{amsmath}&#10;\pagestyle{empty}&#10;\begin{document}&#10;&#10;&#10;$|E_p|=\frac{1}{100}=1\%&#10;$&#10;&#10;\end{document}"/>
  <p:tag name="IGUANATEXSIZE" val="28"/>
  <p:tag name="IGUANATEXCURSOR" val="105"/>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1020.75"/>
  <p:tag name="LATEXADDIN" val="\documentclass{article}&#10;\usepackage{amsmath}&#10;\pagestyle{empty}&#10;\begin{document}&#10;&#10;&#10;$|E_p|=\frac{1}{1000}=0.1\%&#10;$&#10;&#10;\end{document}"/>
  <p:tag name="IGUANATEXSIZE" val="28"/>
  <p:tag name="IGUANATEXCURSOR" val="108"/>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7.75"/>
  <p:tag name="ORIGINALWIDTH" val="60"/>
  <p:tag name="LATEXADDIN" val="\documentclass{article}&#10;\usepackage{amsmath}&#10;\pagestyle{empty}&#10;\begin{document}&#10;&#10;&#10;$d$&#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12492</TotalTime>
  <Words>3364</Words>
  <Application>Microsoft Office PowerPoint</Application>
  <PresentationFormat>全屏显示(4:3)</PresentationFormat>
  <Paragraphs>307</Paragraphs>
  <Slides>48</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48</vt:i4>
      </vt:variant>
    </vt:vector>
  </HeadingPairs>
  <TitlesOfParts>
    <vt:vector size="64" baseType="lpstr">
      <vt:lpstr>仿宋</vt:lpstr>
      <vt:lpstr>黑体</vt:lpstr>
      <vt:lpstr>华文仿宋</vt:lpstr>
      <vt:lpstr>华文中宋</vt:lpstr>
      <vt:lpstr>楷体_GB2312</vt:lpstr>
      <vt:lpstr>Arial</vt:lpstr>
      <vt:lpstr>Calibri</vt:lpstr>
      <vt:lpstr>Tahoma</vt:lpstr>
      <vt:lpstr>Times New Roman</vt:lpstr>
      <vt:lpstr>Tw Cen MT</vt:lpstr>
      <vt:lpstr>Verdana</vt:lpstr>
      <vt:lpstr>Wingdings</vt:lpstr>
      <vt:lpstr>1_很不错的模版</vt:lpstr>
      <vt:lpstr>Office 主题​​</vt:lpstr>
      <vt:lpstr>Equation</vt:lpstr>
      <vt:lpstr>Microsoft Equation 3.0</vt:lpstr>
      <vt:lpstr>计算方法 Computational Methods </vt:lpstr>
      <vt:lpstr>what why how who when where (for research)</vt:lpstr>
      <vt:lpstr>什么叫计算方法？</vt:lpstr>
      <vt:lpstr>PowerPoint 演示文稿</vt:lpstr>
      <vt:lpstr>什么叫计算方法？</vt:lpstr>
      <vt:lpstr>PowerPoint 演示文稿</vt:lpstr>
      <vt:lpstr>Why--应用分析</vt:lpstr>
      <vt:lpstr>Why--应用分析</vt:lpstr>
      <vt:lpstr>本课程的学习方法 </vt:lpstr>
      <vt:lpstr>本课程所需的基础</vt:lpstr>
      <vt:lpstr>用到的编程语言: Matlab</vt:lpstr>
      <vt:lpstr>PowerPoint 演示文稿</vt:lpstr>
      <vt:lpstr>PowerPoint 演示文稿</vt:lpstr>
      <vt:lpstr>PowerPoint 演示文稿</vt:lpstr>
      <vt:lpstr>PowerPoint 演示文稿</vt:lpstr>
      <vt:lpstr>本课程的主要研究内容</vt:lpstr>
      <vt:lpstr>教材与参考资料</vt:lpstr>
      <vt:lpstr>PowerPoint 演示文稿</vt:lpstr>
      <vt:lpstr>1.1. 微积分回顾</vt:lpstr>
      <vt:lpstr>（2）十进制分数与二进制之间的转换</vt:lpstr>
      <vt:lpstr>PowerPoint 演示文稿</vt:lpstr>
      <vt:lpstr>1.3. 误差分析 </vt:lpstr>
      <vt:lpstr>（2）绝对误差和相对误差</vt:lpstr>
      <vt:lpstr>(3) 有效数字 ：为了给出一种近似数，使其既能表示大小，                                 又能表示精度，就要用到有效数字的概念。</vt:lpstr>
      <vt:lpstr>（4）误差传播</vt:lpstr>
      <vt:lpstr>PowerPoint 演示文稿</vt:lpstr>
      <vt:lpstr>PowerPoint 演示文稿</vt:lpstr>
      <vt:lpstr>PowerPoint 演示文稿</vt:lpstr>
      <vt:lpstr>PowerPoint 演示文稿</vt:lpstr>
      <vt:lpstr>PowerPoint 演示文稿</vt:lpstr>
      <vt:lpstr>（5）减少运算误差的原则</vt:lpstr>
      <vt:lpstr>PowerPoint 演示文稿</vt:lpstr>
      <vt:lpstr>5.1 要避免相近两数相减----有效数字会有损失。</vt:lpstr>
      <vt:lpstr>PowerPoint 演示文稿</vt:lpstr>
      <vt:lpstr>PowerPoint 演示文稿</vt:lpstr>
      <vt:lpstr>5.2 要防止“大数吃掉小数”</vt:lpstr>
      <vt:lpstr>PowerPoint 演示文稿</vt:lpstr>
      <vt:lpstr>5.3 绝对值太小的数不宜做除数</vt:lpstr>
      <vt:lpstr>5.4 简化计算步骤，减少运算次数</vt:lpstr>
      <vt:lpstr>PowerPoint 演示文稿</vt:lpstr>
      <vt:lpstr>5.5 控制递推公式中误差的传播</vt:lpstr>
      <vt:lpstr>PowerPoint 演示文稿</vt:lpstr>
      <vt:lpstr>PowerPoint 演示文稿</vt:lpstr>
      <vt:lpstr>PowerPoint 演示文稿</vt:lpstr>
      <vt:lpstr>数值算法是指有步骤地完成解数值问题的过程.</vt:lpstr>
      <vt:lpstr>计算方法的主要任务</vt:lpstr>
      <vt:lpstr>PowerPoint 演示文稿</vt:lpstr>
      <vt:lpstr>欢迎提出各种问题、意见和建议  (发邮箱）</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1650</cp:revision>
  <dcterms:created xsi:type="dcterms:W3CDTF">2008-11-26T09:45:55Z</dcterms:created>
  <dcterms:modified xsi:type="dcterms:W3CDTF">2020-02-09T11:58:35Z</dcterms:modified>
</cp:coreProperties>
</file>