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43"/>
  </p:notesMasterIdLst>
  <p:handoutMasterIdLst>
    <p:handoutMasterId r:id="rId44"/>
  </p:handoutMasterIdLst>
  <p:sldIdLst>
    <p:sldId id="709" r:id="rId3"/>
    <p:sldId id="516" r:id="rId4"/>
    <p:sldId id="499" r:id="rId5"/>
    <p:sldId id="503" r:id="rId6"/>
    <p:sldId id="504" r:id="rId7"/>
    <p:sldId id="440" r:id="rId8"/>
    <p:sldId id="442" r:id="rId9"/>
    <p:sldId id="704" r:id="rId10"/>
    <p:sldId id="536" r:id="rId11"/>
    <p:sldId id="464" r:id="rId12"/>
    <p:sldId id="466" r:id="rId13"/>
    <p:sldId id="467" r:id="rId14"/>
    <p:sldId id="475" r:id="rId15"/>
    <p:sldId id="476" r:id="rId16"/>
    <p:sldId id="477" r:id="rId17"/>
    <p:sldId id="691" r:id="rId18"/>
    <p:sldId id="688" r:id="rId19"/>
    <p:sldId id="690" r:id="rId20"/>
    <p:sldId id="469" r:id="rId21"/>
    <p:sldId id="471" r:id="rId22"/>
    <p:sldId id="689" r:id="rId23"/>
    <p:sldId id="684" r:id="rId24"/>
    <p:sldId id="473" r:id="rId25"/>
    <p:sldId id="705" r:id="rId26"/>
    <p:sldId id="697" r:id="rId27"/>
    <p:sldId id="692" r:id="rId28"/>
    <p:sldId id="480" r:id="rId29"/>
    <p:sldId id="482" r:id="rId30"/>
    <p:sldId id="483" r:id="rId31"/>
    <p:sldId id="485" r:id="rId32"/>
    <p:sldId id="696" r:id="rId33"/>
    <p:sldId id="486" r:id="rId34"/>
    <p:sldId id="487" r:id="rId35"/>
    <p:sldId id="706" r:id="rId36"/>
    <p:sldId id="528" r:id="rId37"/>
    <p:sldId id="699" r:id="rId38"/>
    <p:sldId id="534" r:id="rId39"/>
    <p:sldId id="700" r:id="rId40"/>
    <p:sldId id="399" r:id="rId41"/>
    <p:sldId id="710" r:id="rId4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 autoAdjust="0"/>
    <p:restoredTop sz="95156" autoAdjust="0"/>
  </p:normalViewPr>
  <p:slideViewPr>
    <p:cSldViewPr>
      <p:cViewPr varScale="1">
        <p:scale>
          <a:sx n="81" d="100"/>
          <a:sy n="81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15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6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image" Target="../media/image21.w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2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5.xml"/><Relationship Id="rId7" Type="http://schemas.openxmlformats.org/officeDocument/2006/relationships/image" Target="../media/image34.w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7.png"/><Relationship Id="rId4" Type="http://schemas.openxmlformats.org/officeDocument/2006/relationships/tags" Target="../tags/tag16.xml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2.w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7.wmf"/><Relationship Id="rId3" Type="http://schemas.openxmlformats.org/officeDocument/2006/relationships/tags" Target="../tags/tag20.xml"/><Relationship Id="rId7" Type="http://schemas.openxmlformats.org/officeDocument/2006/relationships/image" Target="../media/image50.png"/><Relationship Id="rId12" Type="http://schemas.openxmlformats.org/officeDocument/2006/relationships/oleObject" Target="../embeddings/oleObject29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png"/><Relationship Id="rId11" Type="http://schemas.openxmlformats.org/officeDocument/2006/relationships/image" Target="../media/image46.wmf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28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png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24.xml"/><Relationship Id="rId7" Type="http://schemas.openxmlformats.org/officeDocument/2006/relationships/image" Target="../media/image7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27.xml"/><Relationship Id="rId7" Type="http://schemas.openxmlformats.org/officeDocument/2006/relationships/image" Target="../media/image7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image" Target="../media/image2.w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tags" Target="../tags/tag31.xml"/><Relationship Id="rId21" Type="http://schemas.openxmlformats.org/officeDocument/2006/relationships/image" Target="../media/image85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tags" Target="../tags/tag30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88.png"/><Relationship Id="rId5" Type="http://schemas.openxmlformats.org/officeDocument/2006/relationships/tags" Target="../tags/tag33.xml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tags" Target="../tags/tag38.xml"/><Relationship Id="rId19" Type="http://schemas.openxmlformats.org/officeDocument/2006/relationships/image" Target="../media/image83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slideLayout" Target="../slideLayouts/slideLayout13.xml"/><Relationship Id="rId22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44.xml"/><Relationship Id="rId7" Type="http://schemas.openxmlformats.org/officeDocument/2006/relationships/image" Target="../media/image9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91.png"/><Relationship Id="rId11" Type="http://schemas.openxmlformats.org/officeDocument/2006/relationships/image" Target="../media/image84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89.png"/><Relationship Id="rId4" Type="http://schemas.openxmlformats.org/officeDocument/2006/relationships/tags" Target="../tags/tag45.xml"/><Relationship Id="rId9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9.bin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11" Type="http://schemas.openxmlformats.org/officeDocument/2006/relationships/image" Target="../media/image18.png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6186" y="1399636"/>
            <a:ext cx="8064896" cy="524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第二章 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非线性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方程        的解法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1562023" y="2061885"/>
            <a:ext cx="6984776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 </a:t>
            </a:r>
            <a:r>
              <a:rPr lang="zh-CN" altLang="en-US" sz="28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2.2 </a:t>
            </a:r>
            <a:r>
              <a:rPr lang="zh-CN" altLang="en-US" sz="28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二分法与试值法</a:t>
            </a:r>
            <a:endParaRPr lang="en-US" altLang="zh-CN" sz="28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2.3 </a:t>
            </a:r>
            <a:r>
              <a:rPr lang="zh-CN" altLang="en-US" sz="28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不动点迭代法</a:t>
            </a:r>
            <a:endParaRPr lang="en-US" altLang="zh-CN" sz="28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2.4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拉夫森法（简称：牛顿迭代法）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2.5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割线法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2.6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迭代收敛的加速办法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选讲）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080569-25A0-4F2B-B823-2DC90D3348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54" y="1556792"/>
            <a:ext cx="1331714" cy="3600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606640-6B47-4C80-8310-1320CA3C28C8}"/>
              </a:ext>
            </a:extLst>
          </p:cNvPr>
          <p:cNvSpPr txBox="1"/>
          <p:nvPr/>
        </p:nvSpPr>
        <p:spPr>
          <a:xfrm>
            <a:off x="2267744" y="40466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5937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31073">
            <a:extLst>
              <a:ext uri="{FF2B5EF4-FFF2-40B4-BE49-F238E27FC236}">
                <a16:creationId xmlns:a16="http://schemas.microsoft.com/office/drawing/2014/main" id="{1AA3AD4D-3119-49CC-8588-AA04B88119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5616" y="88229"/>
            <a:ext cx="7956376" cy="555626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2.4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拉夫森法（简称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牛顿迭代法）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1075" name="副标题 131074">
            <a:extLst>
              <a:ext uri="{FF2B5EF4-FFF2-40B4-BE49-F238E27FC236}">
                <a16:creationId xmlns:a16="http://schemas.microsoft.com/office/drawing/2014/main" id="{C317240F-42D5-41FE-AF55-C496500E4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536" y="710534"/>
            <a:ext cx="8568952" cy="329452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zh-CN" altLang="en-US" sz="2400" b="1" dirty="0">
                <a:latin typeface="+mn-ea"/>
              </a:rPr>
              <a:t>用迭代法可逐步精确方程</a:t>
            </a:r>
            <a:r>
              <a:rPr lang="en-US" altLang="zh-CN" sz="2400" b="1" dirty="0">
                <a:latin typeface="+mn-ea"/>
              </a:rPr>
              <a:t>f(x)=0</a:t>
            </a:r>
            <a:r>
              <a:rPr lang="zh-CN" altLang="en-US" sz="2400" b="1" dirty="0">
                <a:latin typeface="+mn-ea"/>
              </a:rPr>
              <a:t>根的近似值，但必须要找到</a:t>
            </a:r>
            <a:r>
              <a:rPr lang="en-US" altLang="zh-CN" sz="2400" b="1" dirty="0">
                <a:latin typeface="+mn-ea"/>
              </a:rPr>
              <a:t>f(x)=0</a:t>
            </a:r>
            <a:r>
              <a:rPr lang="zh-CN" altLang="en-US" sz="2400" b="1" dirty="0">
                <a:latin typeface="+mn-ea"/>
              </a:rPr>
              <a:t>的等价方程</a:t>
            </a:r>
            <a:r>
              <a:rPr lang="en-US" altLang="zh-CN" sz="2400" b="1" dirty="0">
                <a:latin typeface="+mn-ea"/>
              </a:rPr>
              <a:t>x=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(x)</a:t>
            </a:r>
            <a:r>
              <a:rPr lang="zh-CN" altLang="en-US" sz="2400" b="1" dirty="0">
                <a:latin typeface="+mn-ea"/>
              </a:rPr>
              <a:t>，如果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(x)</a:t>
            </a:r>
            <a:r>
              <a:rPr lang="zh-CN" altLang="en-US" sz="2400" b="1" dirty="0">
                <a:latin typeface="+mn-ea"/>
              </a:rPr>
              <a:t>选得不合适，不仅影响收敛速度，而且有可能造成迭代格式发散。</a:t>
            </a:r>
          </a:p>
          <a:p>
            <a:pPr algn="just">
              <a:lnSpc>
                <a:spcPct val="160000"/>
              </a:lnSpc>
            </a:pPr>
            <a:r>
              <a:rPr lang="zh-CN" altLang="en-US" sz="2400" b="1" dirty="0">
                <a:latin typeface="+mn-ea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能否找到一种迭代方法，既结构简单，收敛速度快，又不存在发散的问题。</a:t>
            </a:r>
            <a:r>
              <a:rPr lang="zh-CN" altLang="en-US" sz="2400" b="1" dirty="0">
                <a:latin typeface="+mn-ea"/>
              </a:rPr>
              <a:t>这就是本节要介绍的牛顿迭代法。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7E6EF-106C-4EBD-8AB9-ED1AB4453B14}"/>
              </a:ext>
            </a:extLst>
          </p:cNvPr>
          <p:cNvSpPr txBox="1"/>
          <p:nvPr/>
        </p:nvSpPr>
        <p:spPr>
          <a:xfrm>
            <a:off x="2699792" y="3902239"/>
            <a:ext cx="5112568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2.4.1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牛顿迭代法的基本思想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2.4.2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牛顿迭代法的几何解释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2.4.3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牛顿迭代法的收敛性分析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2.4.3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牛顿迭代法的算法实现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963526-2515-445F-933D-C972AE226C4E}"/>
              </a:ext>
            </a:extLst>
          </p:cNvPr>
          <p:cNvSpPr txBox="1"/>
          <p:nvPr/>
        </p:nvSpPr>
        <p:spPr>
          <a:xfrm>
            <a:off x="279673" y="4472705"/>
            <a:ext cx="2103933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这是为什么要研究牛顿迭代法的原因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ED2FEBB-DCFA-4999-B220-43E2674A6077}"/>
              </a:ext>
            </a:extLst>
          </p:cNvPr>
          <p:cNvSpPr/>
          <p:nvPr/>
        </p:nvSpPr>
        <p:spPr bwMode="auto">
          <a:xfrm rot="18515735">
            <a:off x="775804" y="3907455"/>
            <a:ext cx="784675" cy="342743"/>
          </a:xfrm>
          <a:prstGeom prst="rightArrow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5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F5686B77-B1D7-4018-9C25-60D43401F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699" y="3245613"/>
            <a:ext cx="2164821" cy="8265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4145" name="标题 133121">
            <a:extLst>
              <a:ext uri="{FF2B5EF4-FFF2-40B4-BE49-F238E27FC236}">
                <a16:creationId xmlns:a16="http://schemas.microsoft.com/office/drawing/2014/main" id="{B542CD11-98B5-431E-B2D3-54CC4F8C55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67744" y="289029"/>
            <a:ext cx="5832648" cy="433348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b="1" dirty="0">
                <a:latin typeface="+mn-ea"/>
                <a:ea typeface="+mn-ea"/>
              </a:rPr>
              <a:t>2.4.1 </a:t>
            </a:r>
            <a:r>
              <a:rPr lang="zh-CN" altLang="en-US" sz="2800" b="1" dirty="0">
                <a:latin typeface="+mn-ea"/>
                <a:ea typeface="+mn-ea"/>
              </a:rPr>
              <a:t>牛顿迭代法的基本思想</a:t>
            </a:r>
          </a:p>
        </p:txBody>
      </p:sp>
      <p:sp>
        <p:nvSpPr>
          <p:cNvPr id="133123" name="副标题 133122">
            <a:extLst>
              <a:ext uri="{FF2B5EF4-FFF2-40B4-BE49-F238E27FC236}">
                <a16:creationId xmlns:a16="http://schemas.microsoft.com/office/drawing/2014/main" id="{FAA5BB56-92A5-402C-AF00-6C673349E9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560" y="910932"/>
            <a:ext cx="8352928" cy="1443247"/>
          </a:xfrm>
        </p:spPr>
        <p:txBody>
          <a:bodyPr>
            <a:noAutofit/>
          </a:bodyPr>
          <a:lstStyle/>
          <a:p>
            <a:pPr algn="l">
              <a:lnSpc>
                <a:spcPts val="34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zh-CN" altLang="en-US" sz="2800" b="1" dirty="0">
                <a:latin typeface="+mn-ea"/>
              </a:rPr>
              <a:t>牛顿迭代法是一种重要和常用的迭代法，它的基本思想是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将非线性函数 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逐步线性化</a:t>
            </a:r>
            <a:r>
              <a:rPr lang="zh-CN" altLang="en-US" sz="2800" b="1" dirty="0">
                <a:latin typeface="+mn-ea"/>
              </a:rPr>
              <a:t>，从而将非线性方程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f(x)=0 </a:t>
            </a:r>
            <a:r>
              <a:rPr lang="zh-CN" altLang="en-US" sz="2800" b="1" dirty="0">
                <a:latin typeface="+mn-ea"/>
              </a:rPr>
              <a:t>近似地转化为线性方程求解。</a:t>
            </a:r>
          </a:p>
        </p:txBody>
      </p:sp>
      <p:sp>
        <p:nvSpPr>
          <p:cNvPr id="133125" name="矩形 133124">
            <a:extLst>
              <a:ext uri="{FF2B5EF4-FFF2-40B4-BE49-F238E27FC236}">
                <a16:creationId xmlns:a16="http://schemas.microsoft.com/office/drawing/2014/main" id="{054462C3-F149-4BE1-919E-602E25046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2" y="4072207"/>
            <a:ext cx="8454390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忽略高次项，用其线性部分作为函数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的近似，有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BAA72A-8C13-4998-8602-45BCE63C12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16" y="4787367"/>
            <a:ext cx="5525415" cy="404774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id="{D3038D04-0D45-495F-879F-38E1743C04B8}"/>
              </a:ext>
            </a:extLst>
          </p:cNvPr>
          <p:cNvGrpSpPr>
            <a:grpSpLocks/>
          </p:cNvGrpSpPr>
          <p:nvPr/>
        </p:nvGrpSpPr>
        <p:grpSpPr bwMode="auto">
          <a:xfrm>
            <a:off x="484613" y="3251618"/>
            <a:ext cx="8480425" cy="784225"/>
            <a:chOff x="353" y="1525"/>
            <a:chExt cx="5342" cy="494"/>
          </a:xfrm>
        </p:grpSpPr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E2C9CE25-C416-4EBE-A318-52F4BAEA1C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756400"/>
                </p:ext>
              </p:extLst>
            </p:nvPr>
          </p:nvGraphicFramePr>
          <p:xfrm>
            <a:off x="353" y="1525"/>
            <a:ext cx="355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5" name="Equation" r:id="rId6" imgW="3009600" imgH="393480" progId="Equation.DSMT4">
                    <p:embed/>
                  </p:oleObj>
                </mc:Choice>
                <mc:Fallback>
                  <p:oleObj name="Equation" r:id="rId6" imgW="3009600" imgH="393480" progId="Equation.DSMT4">
                    <p:embed/>
                    <p:pic>
                      <p:nvPicPr>
                        <p:cNvPr id="944135" name="Object 7">
                          <a:extLst>
                            <a:ext uri="{FF2B5EF4-FFF2-40B4-BE49-F238E27FC236}">
                              <a16:creationId xmlns:a16="http://schemas.microsoft.com/office/drawing/2014/main" id="{1A80A95D-D59E-4093-A570-D47A306DBF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1525"/>
                          <a:ext cx="355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97A36248-CA7F-4E57-8D14-5201B215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1621"/>
              <a:ext cx="18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   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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和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之间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78CE5E3-87B6-4E41-9AA8-354C8370830A}"/>
              </a:ext>
            </a:extLst>
          </p:cNvPr>
          <p:cNvSpPr txBox="1"/>
          <p:nvPr/>
        </p:nvSpPr>
        <p:spPr>
          <a:xfrm>
            <a:off x="103060" y="2291506"/>
            <a:ext cx="8715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对于方程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设其近似根为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可在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附近作泰勒展开。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3B093-796E-4736-9784-141724BC2000}"/>
              </a:ext>
            </a:extLst>
          </p:cNvPr>
          <p:cNvSpPr txBox="1"/>
          <p:nvPr/>
        </p:nvSpPr>
        <p:spPr>
          <a:xfrm>
            <a:off x="60816" y="546134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f(x)=0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的根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30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，则有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</a:t>
            </a:r>
            <a:r>
              <a:rPr lang="en-US" altLang="zh-CN" sz="2800" baseline="30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)=0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，即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F63F41D-893E-458E-92BD-2DC5178557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198461"/>
            <a:ext cx="4713958" cy="3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  <p:bldP spid="133125" grpId="0" build="p"/>
      <p:bldP spid="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副标题 134146">
            <a:extLst>
              <a:ext uri="{FF2B5EF4-FFF2-40B4-BE49-F238E27FC236}">
                <a16:creationId xmlns:a16="http://schemas.microsoft.com/office/drawing/2014/main" id="{82F0FE4E-99BA-45F1-88D5-9386AD3117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496" y="1780296"/>
            <a:ext cx="8233213" cy="2064119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将左端取为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k+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是比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更接近于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的近似值，即</a:t>
            </a:r>
          </a:p>
          <a:p>
            <a:pPr algn="l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这就是著名的牛顿迭代公式，相应的迭代函数为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AE06B8-0D85-47B8-9D03-DC3700D9EA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004485"/>
            <a:ext cx="2918258" cy="6398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C784C61-0038-4A39-952C-93FC623CB6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11" y="2700737"/>
            <a:ext cx="5544616" cy="584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E8E45B8-37A0-42E9-ADB9-915C368677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94" y="4363665"/>
            <a:ext cx="2788346" cy="58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19DECD0-4F34-43AF-8C2F-4E192CC1162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71" y="962492"/>
            <a:ext cx="2907817" cy="228550"/>
          </a:xfrm>
          <a:prstGeom prst="rect">
            <a:avLst/>
          </a:prstGeom>
        </p:spPr>
      </p:pic>
      <p:sp>
        <p:nvSpPr>
          <p:cNvPr id="48" name="标题 133121">
            <a:extLst>
              <a:ext uri="{FF2B5EF4-FFF2-40B4-BE49-F238E27FC236}">
                <a16:creationId xmlns:a16="http://schemas.microsoft.com/office/drawing/2014/main" id="{D321B682-41F0-48D4-8DA5-7C69AD13D18C}"/>
              </a:ext>
            </a:extLst>
          </p:cNvPr>
          <p:cNvSpPr txBox="1">
            <a:spLocks noChangeArrowheads="1"/>
          </p:cNvSpPr>
          <p:nvPr/>
        </p:nvSpPr>
        <p:spPr>
          <a:xfrm>
            <a:off x="2195736" y="353784"/>
            <a:ext cx="4552643" cy="361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>
                <a:latin typeface="+mn-ea"/>
                <a:ea typeface="+mn-ea"/>
              </a:rPr>
              <a:t>2.4.1 </a:t>
            </a:r>
            <a:r>
              <a:rPr lang="zh-CN" altLang="en-US" sz="2800" b="1" dirty="0">
                <a:latin typeface="+mn-ea"/>
                <a:ea typeface="+mn-ea"/>
              </a:rPr>
              <a:t>牛顿迭代法的基本思想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32309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42337">
            <a:extLst>
              <a:ext uri="{FF2B5EF4-FFF2-40B4-BE49-F238E27FC236}">
                <a16:creationId xmlns:a16="http://schemas.microsoft.com/office/drawing/2014/main" id="{32AF2A01-FAF3-4519-BD42-7FDAB7B68A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1970" y="165226"/>
            <a:ext cx="8316416" cy="501649"/>
          </a:xfrm>
        </p:spPr>
        <p:txBody>
          <a:bodyPr anchor="ctr"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2.4.4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</a:t>
            </a:r>
            <a:r>
              <a:rPr lang="zh-CN" altLang="en-US" sz="2800" b="1" dirty="0">
                <a:latin typeface="+mn-ea"/>
              </a:rPr>
              <a:t>基本思想</a:t>
            </a:r>
            <a:r>
              <a:rPr lang="en-US" altLang="zh-CN" sz="2800" b="1" dirty="0">
                <a:latin typeface="+mn-ea"/>
              </a:rPr>
              <a:t>---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（非常重要）</a:t>
            </a:r>
            <a:endParaRPr lang="zh-CN" altLang="en-US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2339" name="副标题 142338">
            <a:extLst>
              <a:ext uri="{FF2B5EF4-FFF2-40B4-BE49-F238E27FC236}">
                <a16:creationId xmlns:a16="http://schemas.microsoft.com/office/drawing/2014/main" id="{B466C308-D410-43A1-A82B-7B5BC17C48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675" y="712627"/>
            <a:ext cx="3708400" cy="57626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试建立计算</a:t>
            </a:r>
          </a:p>
        </p:txBody>
      </p:sp>
      <p:graphicFrame>
        <p:nvGraphicFramePr>
          <p:cNvPr id="142340" name="对象 142339">
            <a:extLst>
              <a:ext uri="{FF2B5EF4-FFF2-40B4-BE49-F238E27FC236}">
                <a16:creationId xmlns:a16="http://schemas.microsoft.com/office/drawing/2014/main" id="{05BF535F-7466-4B59-AED5-2A290E355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971250"/>
              </p:ext>
            </p:extLst>
          </p:nvPr>
        </p:nvGraphicFramePr>
        <p:xfrm>
          <a:off x="3425700" y="671592"/>
          <a:ext cx="6000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51" r:id="rId3" imgW="241195" imgH="228501" progId="Equation.3">
                  <p:embed/>
                </p:oleObj>
              </mc:Choice>
              <mc:Fallback>
                <p:oleObj r:id="rId3" imgW="241195" imgH="228501" progId="Equation.3">
                  <p:embed/>
                  <p:pic>
                    <p:nvPicPr>
                      <p:cNvPr id="142340" name="对象 142339">
                        <a:extLst>
                          <a:ext uri="{FF2B5EF4-FFF2-40B4-BE49-F238E27FC236}">
                            <a16:creationId xmlns:a16="http://schemas.microsoft.com/office/drawing/2014/main" id="{05BF535F-7466-4B59-AED5-2A290E3558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700" y="671592"/>
                        <a:ext cx="6000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矩形 142340">
            <a:extLst>
              <a:ext uri="{FF2B5EF4-FFF2-40B4-BE49-F238E27FC236}">
                <a16:creationId xmlns:a16="http://schemas.microsoft.com/office/drawing/2014/main" id="{2974EE81-80B7-439E-9F00-063D497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1476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解：令</a:t>
            </a:r>
          </a:p>
        </p:txBody>
      </p:sp>
      <p:sp>
        <p:nvSpPr>
          <p:cNvPr id="142342" name="矩形 142341">
            <a:extLst>
              <a:ext uri="{FF2B5EF4-FFF2-40B4-BE49-F238E27FC236}">
                <a16:creationId xmlns:a16="http://schemas.microsoft.com/office/drawing/2014/main" id="{35E20AC5-7DA4-4E72-AD74-834E0B71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38" y="712627"/>
            <a:ext cx="47879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的牛顿迭代格式，并求</a:t>
            </a:r>
          </a:p>
        </p:txBody>
      </p:sp>
      <p:graphicFrame>
        <p:nvGraphicFramePr>
          <p:cNvPr id="142343" name="对象 142342">
            <a:extLst>
              <a:ext uri="{FF2B5EF4-FFF2-40B4-BE49-F238E27FC236}">
                <a16:creationId xmlns:a16="http://schemas.microsoft.com/office/drawing/2014/main" id="{22FC179B-754F-4FCC-BF4C-374A2B15F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957563"/>
              </p:ext>
            </p:extLst>
          </p:nvPr>
        </p:nvGraphicFramePr>
        <p:xfrm>
          <a:off x="93663" y="1323975"/>
          <a:ext cx="16113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52" r:id="rId5" imgW="647700" imgH="228600" progId="Equation.3">
                  <p:embed/>
                </p:oleObj>
              </mc:Choice>
              <mc:Fallback>
                <p:oleObj r:id="rId5" imgW="647700" imgH="228600" progId="Equation.3">
                  <p:embed/>
                  <p:pic>
                    <p:nvPicPr>
                      <p:cNvPr id="142343" name="对象 142342">
                        <a:extLst>
                          <a:ext uri="{FF2B5EF4-FFF2-40B4-BE49-F238E27FC236}">
                            <a16:creationId xmlns:a16="http://schemas.microsoft.com/office/drawing/2014/main" id="{22FC179B-754F-4FCC-BF4C-374A2B15FB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1323975"/>
                        <a:ext cx="16113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矩形 142343">
            <a:extLst>
              <a:ext uri="{FF2B5EF4-FFF2-40B4-BE49-F238E27FC236}">
                <a16:creationId xmlns:a16="http://schemas.microsoft.com/office/drawing/2014/main" id="{7071791B-3B59-4765-B3AE-210D4456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1321117"/>
            <a:ext cx="7385050" cy="48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的近拟值，要求迭代误差不超过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0.005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45" name="对象 142344">
                <a:extLst>
                  <a:ext uri="{FF2B5EF4-FFF2-40B4-BE49-F238E27FC236}">
                    <a16:creationId xmlns:a16="http://schemas.microsoft.com/office/drawing/2014/main" id="{2233365E-0A95-4957-A258-2736FDC69538}"/>
                  </a:ext>
                </a:extLst>
              </p:cNvPr>
              <p:cNvSpPr txBox="1"/>
              <p:nvPr/>
            </p:nvSpPr>
            <p:spPr bwMode="auto">
              <a:xfrm>
                <a:off x="1403648" y="1916832"/>
                <a:ext cx="4454525" cy="668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2345" name="对象 142344">
                <a:extLst>
                  <a:ext uri="{FF2B5EF4-FFF2-40B4-BE49-F238E27FC236}">
                    <a16:creationId xmlns:a16="http://schemas.microsoft.com/office/drawing/2014/main" id="{2233365E-0A95-4957-A258-2736FDC6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1916832"/>
                <a:ext cx="4454525" cy="668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6" name="矩形 142345">
            <a:extLst>
              <a:ext uri="{FF2B5EF4-FFF2-40B4-BE49-F238E27FC236}">
                <a16:creationId xmlns:a16="http://schemas.microsoft.com/office/drawing/2014/main" id="{65519054-59D1-4D60-9CE0-043CDDBF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35639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则牛顿迭代格式为</a:t>
            </a:r>
          </a:p>
        </p:txBody>
      </p:sp>
      <p:graphicFrame>
        <p:nvGraphicFramePr>
          <p:cNvPr id="142347" name="对象 142346">
            <a:extLst>
              <a:ext uri="{FF2B5EF4-FFF2-40B4-BE49-F238E27FC236}">
                <a16:creationId xmlns:a16="http://schemas.microsoft.com/office/drawing/2014/main" id="{A2C4A6F5-6665-4111-BFD9-3E6004561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931918"/>
              </p:ext>
            </p:extLst>
          </p:nvPr>
        </p:nvGraphicFramePr>
        <p:xfrm>
          <a:off x="970449" y="2924175"/>
          <a:ext cx="69008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53" r:id="rId8" imgW="2768600" imgH="469900" progId="Equation.3">
                  <p:embed/>
                </p:oleObj>
              </mc:Choice>
              <mc:Fallback>
                <p:oleObj r:id="rId8" imgW="2768600" imgH="469900" progId="Equation.3">
                  <p:embed/>
                  <p:pic>
                    <p:nvPicPr>
                      <p:cNvPr id="142347" name="对象 142346">
                        <a:extLst>
                          <a:ext uri="{FF2B5EF4-FFF2-40B4-BE49-F238E27FC236}">
                            <a16:creationId xmlns:a16="http://schemas.microsoft.com/office/drawing/2014/main" id="{A2C4A6F5-6665-4111-BFD9-3E60045615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449" y="2924175"/>
                        <a:ext cx="69008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矩形 142347">
            <a:extLst>
              <a:ext uri="{FF2B5EF4-FFF2-40B4-BE49-F238E27FC236}">
                <a16:creationId xmlns:a16="http://schemas.microsoft.com/office/drawing/2014/main" id="{DBD3690D-9668-456E-80A4-0BCF78F9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" y="4127183"/>
            <a:ext cx="8784976" cy="111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32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=343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32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=512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f(7)f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”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(7)&lt;0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f(8)f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”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(8)&gt;0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。取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=8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</a:t>
            </a:r>
          </a:p>
        </p:txBody>
      </p:sp>
      <p:graphicFrame>
        <p:nvGraphicFramePr>
          <p:cNvPr id="142349" name="对象 142348">
            <a:extLst>
              <a:ext uri="{FF2B5EF4-FFF2-40B4-BE49-F238E27FC236}">
                <a16:creationId xmlns:a16="http://schemas.microsoft.com/office/drawing/2014/main" id="{6E4FE088-49EC-4E42-90A3-573FC7759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233413"/>
              </p:ext>
            </p:extLst>
          </p:nvPr>
        </p:nvGraphicFramePr>
        <p:xfrm>
          <a:off x="388937" y="5240749"/>
          <a:ext cx="83661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54" r:id="rId10" imgW="3122845" imgH="431613" progId="Equation.3">
                  <p:embed/>
                </p:oleObj>
              </mc:Choice>
              <mc:Fallback>
                <p:oleObj r:id="rId10" imgW="3122845" imgH="431613" progId="Equation.3">
                  <p:embed/>
                  <p:pic>
                    <p:nvPicPr>
                      <p:cNvPr id="142349" name="对象 142348">
                        <a:extLst>
                          <a:ext uri="{FF2B5EF4-FFF2-40B4-BE49-F238E27FC236}">
                            <a16:creationId xmlns:a16="http://schemas.microsoft.com/office/drawing/2014/main" id="{6E4FE088-49EC-4E42-90A3-573FC77598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" y="5240749"/>
                        <a:ext cx="83661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9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  <p:bldP spid="142346" grpId="0"/>
      <p:bldP spid="142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对象 143363">
            <a:extLst>
              <a:ext uri="{FF2B5EF4-FFF2-40B4-BE49-F238E27FC236}">
                <a16:creationId xmlns:a16="http://schemas.microsoft.com/office/drawing/2014/main" id="{AD8E5037-7CFD-49AA-A942-B7C9AC68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875968"/>
              </p:ext>
            </p:extLst>
          </p:nvPr>
        </p:nvGraphicFramePr>
        <p:xfrm>
          <a:off x="336877" y="1315790"/>
          <a:ext cx="8711917" cy="1586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46" r:id="rId3" imgW="3670300" imgH="685800" progId="Equation.3">
                  <p:embed/>
                </p:oleObj>
              </mc:Choice>
              <mc:Fallback>
                <p:oleObj r:id="rId3" imgW="3670300" imgH="685800" progId="Equation.3">
                  <p:embed/>
                  <p:pic>
                    <p:nvPicPr>
                      <p:cNvPr id="143364" name="对象 143363">
                        <a:extLst>
                          <a:ext uri="{FF2B5EF4-FFF2-40B4-BE49-F238E27FC236}">
                            <a16:creationId xmlns:a16="http://schemas.microsoft.com/office/drawing/2014/main" id="{AD8E5037-7CFD-49AA-A942-B7C9AC68C8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77" y="1315790"/>
                        <a:ext cx="8711917" cy="1586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对象 143364">
            <a:extLst>
              <a:ext uri="{FF2B5EF4-FFF2-40B4-BE49-F238E27FC236}">
                <a16:creationId xmlns:a16="http://schemas.microsoft.com/office/drawing/2014/main" id="{1C81E3E4-57A7-4831-9371-D0AA12E7B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822457"/>
              </p:ext>
            </p:extLst>
          </p:nvPr>
        </p:nvGraphicFramePr>
        <p:xfrm>
          <a:off x="395536" y="188640"/>
          <a:ext cx="69484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47" r:id="rId5" imgW="2780093" imgH="431613" progId="Equation.3">
                  <p:embed/>
                </p:oleObj>
              </mc:Choice>
              <mc:Fallback>
                <p:oleObj r:id="rId5" imgW="2780093" imgH="431613" progId="Equation.3">
                  <p:embed/>
                  <p:pic>
                    <p:nvPicPr>
                      <p:cNvPr id="143365" name="对象 143364">
                        <a:extLst>
                          <a:ext uri="{FF2B5EF4-FFF2-40B4-BE49-F238E27FC236}">
                            <a16:creationId xmlns:a16="http://schemas.microsoft.com/office/drawing/2014/main" id="{1C81E3E4-57A7-4831-9371-D0AA12E7BE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8640"/>
                        <a:ext cx="69484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对象 143365">
            <a:extLst>
              <a:ext uri="{FF2B5EF4-FFF2-40B4-BE49-F238E27FC236}">
                <a16:creationId xmlns:a16="http://schemas.microsoft.com/office/drawing/2014/main" id="{976063CC-E5A3-4668-930F-A67C25D4F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90454"/>
              </p:ext>
            </p:extLst>
          </p:nvPr>
        </p:nvGraphicFramePr>
        <p:xfrm>
          <a:off x="336877" y="3115139"/>
          <a:ext cx="88931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48" r:id="rId7" imgW="3683000" imgH="685800" progId="Equation.3">
                  <p:embed/>
                </p:oleObj>
              </mc:Choice>
              <mc:Fallback>
                <p:oleObj r:id="rId7" imgW="3683000" imgH="685800" progId="Equation.3">
                  <p:embed/>
                  <p:pic>
                    <p:nvPicPr>
                      <p:cNvPr id="143366" name="对象 143365">
                        <a:extLst>
                          <a:ext uri="{FF2B5EF4-FFF2-40B4-BE49-F238E27FC236}">
                            <a16:creationId xmlns:a16="http://schemas.microsoft.com/office/drawing/2014/main" id="{976063CC-E5A3-4668-930F-A67C25D4FC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77" y="3115139"/>
                        <a:ext cx="889317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矩形 143366">
            <a:extLst>
              <a:ext uri="{FF2B5EF4-FFF2-40B4-BE49-F238E27FC236}">
                <a16:creationId xmlns:a16="http://schemas.microsoft.com/office/drawing/2014/main" id="{992A6506-55DF-4E28-814F-AAED54A4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258478"/>
            <a:ext cx="5292725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于是取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3200" b="1" dirty="0">
                <a:solidFill>
                  <a:srgbClr val="0000FF"/>
                </a:solidFill>
              </a:rPr>
              <a:t>≈7.439 760</a:t>
            </a:r>
          </a:p>
        </p:txBody>
      </p:sp>
    </p:spTree>
    <p:extLst>
      <p:ext uri="{BB962C8B-B14F-4D97-AF65-F5344CB8AC3E}">
        <p14:creationId xmlns:p14="http://schemas.microsoft.com/office/powerpoint/2010/main" val="196102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44385">
            <a:extLst>
              <a:ext uri="{FF2B5EF4-FFF2-40B4-BE49-F238E27FC236}">
                <a16:creationId xmlns:a16="http://schemas.microsoft.com/office/drawing/2014/main" id="{1F3D9C99-A56B-4E56-A5B5-3795CA6C58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329892"/>
            <a:ext cx="7920880" cy="412485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2.4.4 </a:t>
            </a:r>
            <a:r>
              <a:rPr lang="zh-CN" altLang="en-US" sz="3200" b="1" dirty="0">
                <a:latin typeface="+mn-ea"/>
                <a:ea typeface="+mn-ea"/>
              </a:rPr>
              <a:t>牛顿迭代法的基本思想</a:t>
            </a:r>
          </a:p>
        </p:txBody>
      </p:sp>
      <p:sp>
        <p:nvSpPr>
          <p:cNvPr id="144387" name="副标题 144386">
            <a:extLst>
              <a:ext uri="{FF2B5EF4-FFF2-40B4-BE49-F238E27FC236}">
                <a16:creationId xmlns:a16="http://schemas.microsoft.com/office/drawing/2014/main" id="{EF6F6B24-E03B-498D-BBE6-C55ED909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59254"/>
            <a:ext cx="8640960" cy="16920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2.9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求               的根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 ε=10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-4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因                             </a:t>
            </a:r>
            <a:r>
              <a:rPr lang="en-US" altLang="zh-CN" sz="28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建立迭代公式</a:t>
            </a:r>
          </a:p>
        </p:txBody>
      </p:sp>
      <p:graphicFrame>
        <p:nvGraphicFramePr>
          <p:cNvPr id="144388" name="对象 144387">
            <a:extLst>
              <a:ext uri="{FF2B5EF4-FFF2-40B4-BE49-F238E27FC236}">
                <a16:creationId xmlns:a16="http://schemas.microsoft.com/office/drawing/2014/main" id="{6C1D3590-DD1B-4190-9570-B1440D4C0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138506"/>
              </p:ext>
            </p:extLst>
          </p:nvPr>
        </p:nvGraphicFramePr>
        <p:xfrm>
          <a:off x="1623099" y="2651353"/>
          <a:ext cx="5285843" cy="102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7" r:id="rId6" imgW="2298700" imgH="457200" progId="Equation.3">
                  <p:embed/>
                </p:oleObj>
              </mc:Choice>
              <mc:Fallback>
                <p:oleObj r:id="rId6" imgW="2298700" imgH="457200" progId="Equation.3">
                  <p:embed/>
                  <p:pic>
                    <p:nvPicPr>
                      <p:cNvPr id="144388" name="对象 144387">
                        <a:extLst>
                          <a:ext uri="{FF2B5EF4-FFF2-40B4-BE49-F238E27FC236}">
                            <a16:creationId xmlns:a16="http://schemas.microsoft.com/office/drawing/2014/main" id="{6C1D3590-DD1B-4190-9570-B1440D4C02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099" y="2651353"/>
                        <a:ext cx="5285843" cy="102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矩形 144388">
            <a:extLst>
              <a:ext uri="{FF2B5EF4-FFF2-40B4-BE49-F238E27FC236}">
                <a16:creationId xmlns:a16="http://schemas.microsoft.com/office/drawing/2014/main" id="{2DFEA911-2E9C-42FE-99B4-7AA1B6D4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98" y="3888778"/>
            <a:ext cx="6228184" cy="23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=0.5,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逐次计算得</a:t>
            </a:r>
          </a:p>
          <a:p>
            <a:pPr>
              <a:spcBef>
                <a:spcPts val="2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=0.57102 </a:t>
            </a:r>
          </a:p>
          <a:p>
            <a:pPr>
              <a:spcBef>
                <a:spcPts val="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=0.56716</a:t>
            </a:r>
          </a:p>
          <a:p>
            <a:pPr>
              <a:spcBef>
                <a:spcPts val="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=0.56714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3D4EF-8070-428E-A71C-09F1CC2696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5" y="1028528"/>
            <a:ext cx="1196949" cy="2680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6839A8-EF92-4F64-ADC5-82F2628BCA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2" y="1998668"/>
            <a:ext cx="2372563" cy="354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21C2BD-927F-4CCA-BE55-B889043BFA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0" y="2011648"/>
            <a:ext cx="2639264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33121">
            <a:extLst>
              <a:ext uri="{FF2B5EF4-FFF2-40B4-BE49-F238E27FC236}">
                <a16:creationId xmlns:a16="http://schemas.microsoft.com/office/drawing/2014/main" id="{3E7AF5FE-A0CB-4BD2-AC31-3325F4F88F0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744266" y="182011"/>
            <a:ext cx="4627929" cy="54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>
                <a:latin typeface="+mn-ea"/>
                <a:ea typeface="+mn-ea"/>
              </a:rPr>
              <a:t>2.4.1 </a:t>
            </a:r>
            <a:r>
              <a:rPr lang="zh-CN" altLang="en-US" sz="2800" b="1" dirty="0">
                <a:latin typeface="+mn-ea"/>
                <a:ea typeface="+mn-ea"/>
              </a:rPr>
              <a:t>牛顿迭代法的几何解释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65B99-53B1-40D0-AE58-DB9F29387C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71" y="2408794"/>
            <a:ext cx="3709868" cy="390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B178A195-20CC-4D9C-8238-2F40F9D24D32}"/>
              </a:ext>
            </a:extLst>
          </p:cNvPr>
          <p:cNvGrpSpPr>
            <a:grpSpLocks/>
          </p:cNvGrpSpPr>
          <p:nvPr/>
        </p:nvGrpSpPr>
        <p:grpSpPr bwMode="auto">
          <a:xfrm>
            <a:off x="2484373" y="2916535"/>
            <a:ext cx="4247867" cy="2925137"/>
            <a:chOff x="544" y="2640"/>
            <a:chExt cx="2046" cy="1344"/>
          </a:xfrm>
        </p:grpSpPr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57E092BB-2FCF-4BE1-9E3B-244867B9A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3719"/>
              <a:ext cx="20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C5BF2E59-1D75-4FBF-88B9-78A25BAA8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736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983AF655-5FA6-4962-B07F-FDC404286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" y="3690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tx1"/>
                  </a:solidFill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047BBF86-2502-4589-8BD5-52CC48AF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201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i="1">
                  <a:solidFill>
                    <a:schemeClr val="tx1"/>
                  </a:solidFill>
                  <a:latin typeface="+mn-ea"/>
                  <a:ea typeface="+mn-ea"/>
                </a:rPr>
                <a:t>y</a:t>
              </a:r>
            </a:p>
          </p:txBody>
        </p:sp>
      </p:grpSp>
      <p:grpSp>
        <p:nvGrpSpPr>
          <p:cNvPr id="11" name="Group 23">
            <a:extLst>
              <a:ext uri="{FF2B5EF4-FFF2-40B4-BE49-F238E27FC236}">
                <a16:creationId xmlns:a16="http://schemas.microsoft.com/office/drawing/2014/main" id="{573B910D-2A2B-40EA-A536-A563DAAB697C}"/>
              </a:ext>
            </a:extLst>
          </p:cNvPr>
          <p:cNvGrpSpPr>
            <a:grpSpLocks/>
          </p:cNvGrpSpPr>
          <p:nvPr/>
        </p:nvGrpSpPr>
        <p:grpSpPr bwMode="auto">
          <a:xfrm>
            <a:off x="2773087" y="3017009"/>
            <a:ext cx="2555235" cy="2709483"/>
            <a:chOff x="720" y="2736"/>
            <a:chExt cx="1008" cy="1175"/>
          </a:xfrm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D9D30BA0-8DE8-4D04-A1B0-66D56A88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1008" cy="1152"/>
            </a:xfrm>
            <a:custGeom>
              <a:avLst/>
              <a:gdLst>
                <a:gd name="T0" fmla="*/ 0 w 1008"/>
                <a:gd name="T1" fmla="*/ 1152 h 1152"/>
                <a:gd name="T2" fmla="*/ 240 w 1008"/>
                <a:gd name="T3" fmla="*/ 1104 h 1152"/>
                <a:gd name="T4" fmla="*/ 576 w 1008"/>
                <a:gd name="T5" fmla="*/ 864 h 1152"/>
                <a:gd name="T6" fmla="*/ 816 w 1008"/>
                <a:gd name="T7" fmla="*/ 480 h 1152"/>
                <a:gd name="T8" fmla="*/ 1008 w 1008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9DC27DC7-C3B2-45C9-8AF7-0AD50BDCA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730"/>
              <a:ext cx="22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i="1" dirty="0">
                  <a:solidFill>
                    <a:srgbClr val="FF0000"/>
                  </a:solidFill>
                  <a:latin typeface="+mn-ea"/>
                  <a:ea typeface="+mn-ea"/>
                </a:rPr>
                <a:t>x*</a:t>
              </a:r>
            </a:p>
          </p:txBody>
        </p:sp>
      </p:grpSp>
      <p:sp>
        <p:nvSpPr>
          <p:cNvPr id="14" name="Oval 26">
            <a:extLst>
              <a:ext uri="{FF2B5EF4-FFF2-40B4-BE49-F238E27FC236}">
                <a16:creationId xmlns:a16="http://schemas.microsoft.com/office/drawing/2014/main" id="{E99355BD-9839-4DBA-841D-BDC19B69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175819"/>
            <a:ext cx="115996" cy="125389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5" name="Group 27">
            <a:extLst>
              <a:ext uri="{FF2B5EF4-FFF2-40B4-BE49-F238E27FC236}">
                <a16:creationId xmlns:a16="http://schemas.microsoft.com/office/drawing/2014/main" id="{8FD768DF-581A-495C-A33B-43DC8743D1D5}"/>
              </a:ext>
            </a:extLst>
          </p:cNvPr>
          <p:cNvGrpSpPr>
            <a:grpSpLocks/>
          </p:cNvGrpSpPr>
          <p:nvPr/>
        </p:nvGrpSpPr>
        <p:grpSpPr bwMode="auto">
          <a:xfrm>
            <a:off x="5073933" y="5188302"/>
            <a:ext cx="556783" cy="446025"/>
            <a:chOff x="4151" y="3732"/>
            <a:chExt cx="336" cy="249"/>
          </a:xfrm>
        </p:grpSpPr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3D1DA2CF-2F0F-47D5-91C7-1B2ECC983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374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i="1" dirty="0" err="1">
                  <a:solidFill>
                    <a:schemeClr val="tx1"/>
                  </a:solidFill>
                  <a:latin typeface="+mn-ea"/>
                  <a:ea typeface="+mn-ea"/>
                </a:rPr>
                <a:t>x</a:t>
              </a:r>
              <a:r>
                <a:rPr kumimoji="0" lang="en-US" altLang="zh-CN" i="1" baseline="-25000" dirty="0" err="1">
                  <a:solidFill>
                    <a:schemeClr val="tx1"/>
                  </a:solidFill>
                  <a:latin typeface="+mn-ea"/>
                  <a:ea typeface="+mn-ea"/>
                </a:rPr>
                <a:t>k</a:t>
              </a:r>
              <a:endParaRPr kumimoji="0" lang="en-US" altLang="zh-CN" i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C09E6013-F89D-478B-9200-03DBDC9EF4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0" y="3732"/>
              <a:ext cx="63" cy="6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755BEC2-BB39-4239-9799-4D013EB14CA1}"/>
              </a:ext>
            </a:extLst>
          </p:cNvPr>
          <p:cNvGrpSpPr>
            <a:grpSpLocks/>
          </p:cNvGrpSpPr>
          <p:nvPr/>
        </p:nvGrpSpPr>
        <p:grpSpPr bwMode="auto">
          <a:xfrm>
            <a:off x="5196027" y="3276523"/>
            <a:ext cx="94454" cy="2031295"/>
            <a:chOff x="4205" y="2568"/>
            <a:chExt cx="57" cy="1134"/>
          </a:xfrm>
        </p:grpSpPr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483E15A1-4970-4D11-938A-6ACA98CDC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2568"/>
              <a:ext cx="0" cy="113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2A68B6DA-3E16-4A49-A05E-696712AA3F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5" y="2568"/>
              <a:ext cx="57" cy="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50053FB7-31F9-4BE2-AEA3-162AE86F7144}"/>
              </a:ext>
            </a:extLst>
          </p:cNvPr>
          <p:cNvGrpSpPr>
            <a:grpSpLocks/>
          </p:cNvGrpSpPr>
          <p:nvPr/>
        </p:nvGrpSpPr>
        <p:grpSpPr bwMode="auto">
          <a:xfrm>
            <a:off x="4344555" y="3180911"/>
            <a:ext cx="976027" cy="2450452"/>
            <a:chOff x="3705" y="2579"/>
            <a:chExt cx="589" cy="1368"/>
          </a:xfrm>
        </p:grpSpPr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8BFBECEF-C3E5-4EEF-B134-C64945421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9" y="2579"/>
              <a:ext cx="376" cy="1134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Text Box 35">
              <a:extLst>
                <a:ext uri="{FF2B5EF4-FFF2-40B4-BE49-F238E27FC236}">
                  <a16:creationId xmlns:a16="http://schemas.microsoft.com/office/drawing/2014/main" id="{C55820AE-0C0C-4629-817B-84DF3C4E8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3714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i="1" dirty="0">
                  <a:solidFill>
                    <a:schemeClr val="tx1"/>
                  </a:solidFill>
                  <a:latin typeface="+mn-ea"/>
                  <a:ea typeface="+mn-ea"/>
                </a:rPr>
                <a:t>x</a:t>
              </a:r>
              <a:r>
                <a:rPr kumimoji="0" lang="en-US" altLang="zh-CN" i="1" baseline="-25000" dirty="0">
                  <a:solidFill>
                    <a:schemeClr val="tx1"/>
                  </a:solidFill>
                  <a:latin typeface="+mn-ea"/>
                  <a:ea typeface="+mn-ea"/>
                </a:rPr>
                <a:t>k</a:t>
              </a:r>
              <a:r>
                <a:rPr kumimoji="0" lang="en-US" altLang="zh-CN" baseline="-25000" dirty="0">
                  <a:solidFill>
                    <a:schemeClr val="tx1"/>
                  </a:solidFill>
                  <a:latin typeface="+mn-ea"/>
                  <a:ea typeface="+mn-ea"/>
                </a:rPr>
                <a:t>+1</a:t>
              </a:r>
              <a:endParaRPr kumimoji="0" lang="en-US" altLang="zh-CN" i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A41DC4B3-DFBD-4EE3-8336-21E3081ACB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2" y="3695"/>
              <a:ext cx="57" cy="5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5" name="Group 37">
            <a:extLst>
              <a:ext uri="{FF2B5EF4-FFF2-40B4-BE49-F238E27FC236}">
                <a16:creationId xmlns:a16="http://schemas.microsoft.com/office/drawing/2014/main" id="{C428E2E5-0084-4A3A-BCE2-812479517E6C}"/>
              </a:ext>
            </a:extLst>
          </p:cNvPr>
          <p:cNvGrpSpPr>
            <a:grpSpLocks/>
          </p:cNvGrpSpPr>
          <p:nvPr/>
        </p:nvGrpSpPr>
        <p:grpSpPr bwMode="auto">
          <a:xfrm>
            <a:off x="4600175" y="4364384"/>
            <a:ext cx="94455" cy="849059"/>
            <a:chOff x="3844" y="3249"/>
            <a:chExt cx="57" cy="474"/>
          </a:xfrm>
        </p:grpSpPr>
        <p:sp>
          <p:nvSpPr>
            <p:cNvPr id="26" name="Line 38">
              <a:extLst>
                <a:ext uri="{FF2B5EF4-FFF2-40B4-BE49-F238E27FC236}">
                  <a16:creationId xmlns:a16="http://schemas.microsoft.com/office/drawing/2014/main" id="{8CEBF84D-F86D-4035-950A-2EEA6C340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3294"/>
              <a:ext cx="0" cy="429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924E7BED-F914-4F0D-BC72-76860E7F7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" y="3249"/>
              <a:ext cx="57" cy="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8" name="Group 40">
            <a:extLst>
              <a:ext uri="{FF2B5EF4-FFF2-40B4-BE49-F238E27FC236}">
                <a16:creationId xmlns:a16="http://schemas.microsoft.com/office/drawing/2014/main" id="{B85FCB1E-F0A7-404B-A5E1-2507B21E0E87}"/>
              </a:ext>
            </a:extLst>
          </p:cNvPr>
          <p:cNvGrpSpPr>
            <a:grpSpLocks/>
          </p:cNvGrpSpPr>
          <p:nvPr/>
        </p:nvGrpSpPr>
        <p:grpSpPr bwMode="auto">
          <a:xfrm>
            <a:off x="4145370" y="4447012"/>
            <a:ext cx="503755" cy="854434"/>
            <a:chOff x="3565" y="3294"/>
            <a:chExt cx="304" cy="477"/>
          </a:xfrm>
        </p:grpSpPr>
        <p:sp>
          <p:nvSpPr>
            <p:cNvPr id="29" name="Line 41">
              <a:extLst>
                <a:ext uri="{FF2B5EF4-FFF2-40B4-BE49-F238E27FC236}">
                  <a16:creationId xmlns:a16="http://schemas.microsoft.com/office/drawing/2014/main" id="{E37FD52E-77A1-4B25-8B3F-DDA486304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3294"/>
              <a:ext cx="263" cy="40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5DE9CD78-C841-47FF-9BD5-EAD9E03E8D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5" y="3714"/>
              <a:ext cx="57" cy="5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副标题 135170">
            <a:extLst>
              <a:ext uri="{FF2B5EF4-FFF2-40B4-BE49-F238E27FC236}">
                <a16:creationId xmlns:a16="http://schemas.microsoft.com/office/drawing/2014/main" id="{02119C20-B7C7-470F-8CCF-A88F76CA596F}"/>
              </a:ext>
            </a:extLst>
          </p:cNvPr>
          <p:cNvSpPr txBox="1">
            <a:spLocks noChangeArrowheads="1"/>
          </p:cNvSpPr>
          <p:nvPr/>
        </p:nvSpPr>
        <p:spPr>
          <a:xfrm>
            <a:off x="-66738" y="780738"/>
            <a:ext cx="9143999" cy="181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方程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的根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是曲线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轴交点的横坐标，设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是根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的某个近似值，过曲线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的横坐标为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的点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=(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))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引切线交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轴于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，并将其作为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新的近似值。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0AE7DF-DF3C-447A-AAE5-46E15D641A40}"/>
              </a:ext>
            </a:extLst>
          </p:cNvPr>
          <p:cNvSpPr txBox="1"/>
          <p:nvPr/>
        </p:nvSpPr>
        <p:spPr>
          <a:xfrm>
            <a:off x="313687" y="5941728"/>
            <a:ext cx="838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重复上述过程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一次次用切线方程可求解方程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f(x)=0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的根。</a:t>
            </a:r>
          </a:p>
        </p:txBody>
      </p:sp>
    </p:spTree>
    <p:extLst>
      <p:ext uri="{BB962C8B-B14F-4D97-AF65-F5344CB8AC3E}">
        <p14:creationId xmlns:p14="http://schemas.microsoft.com/office/powerpoint/2010/main" val="21625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Text Box 4">
            <a:extLst>
              <a:ext uri="{FF2B5EF4-FFF2-40B4-BE49-F238E27FC236}">
                <a16:creationId xmlns:a16="http://schemas.microsoft.com/office/drawing/2014/main" id="{9E050DEC-13A1-4545-818E-786F8423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316" y="405789"/>
            <a:ext cx="9474632" cy="10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2.10</a:t>
            </a:r>
            <a:r>
              <a:rPr lang="zh-CN" altLang="en-US" sz="28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只用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加减乘除</a:t>
            </a:r>
            <a:r>
              <a:rPr lang="zh-CN" altLang="en-US" dirty="0">
                <a:latin typeface="Times New Roman" panose="02020603050405020304" pitchFamily="18" charset="0"/>
              </a:rPr>
              <a:t>运算，设计一个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二阶收敛</a:t>
            </a:r>
            <a:r>
              <a:rPr lang="zh-CN" altLang="en-US" dirty="0">
                <a:latin typeface="Times New Roman" panose="02020603050405020304" pitchFamily="18" charset="0"/>
              </a:rPr>
              <a:t>算法计算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&gt; 0)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949253" name="Object 5">
            <a:extLst>
              <a:ext uri="{FF2B5EF4-FFF2-40B4-BE49-F238E27FC236}">
                <a16:creationId xmlns:a16="http://schemas.microsoft.com/office/drawing/2014/main" id="{E0B105CB-4248-4AAB-8EBE-F14CA0B5A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68585"/>
              </p:ext>
            </p:extLst>
          </p:nvPr>
        </p:nvGraphicFramePr>
        <p:xfrm>
          <a:off x="7680475" y="499252"/>
          <a:ext cx="4810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2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949253" name="Object 5">
                        <a:extLst>
                          <a:ext uri="{FF2B5EF4-FFF2-40B4-BE49-F238E27FC236}">
                            <a16:creationId xmlns:a16="http://schemas.microsoft.com/office/drawing/2014/main" id="{E0B105CB-4248-4AAB-8EBE-F14CA0B5A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475" y="499252"/>
                        <a:ext cx="4810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>
            <a:extLst>
              <a:ext uri="{FF2B5EF4-FFF2-40B4-BE49-F238E27FC236}">
                <a16:creationId xmlns:a16="http://schemas.microsoft.com/office/drawing/2014/main" id="{9948916C-BF79-4C57-9C65-03E2EDFE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5" y="1034486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解：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转化为求 </a:t>
            </a: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800" baseline="30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= 0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的正根</a:t>
            </a:r>
          </a:p>
        </p:txBody>
      </p:sp>
      <p:sp>
        <p:nvSpPr>
          <p:cNvPr id="949255" name="Rectangle 7">
            <a:extLst>
              <a:ext uri="{FF2B5EF4-FFF2-40B4-BE49-F238E27FC236}">
                <a16:creationId xmlns:a16="http://schemas.microsoft.com/office/drawing/2014/main" id="{A1D429DB-46CB-46FF-B2FA-C9354AE5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0" y="1693365"/>
            <a:ext cx="2491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Newton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迭代：</a:t>
            </a:r>
          </a:p>
        </p:txBody>
      </p:sp>
      <p:graphicFrame>
        <p:nvGraphicFramePr>
          <p:cNvPr id="949256" name="Object 8">
            <a:extLst>
              <a:ext uri="{FF2B5EF4-FFF2-40B4-BE49-F238E27FC236}">
                <a16:creationId xmlns:a16="http://schemas.microsoft.com/office/drawing/2014/main" id="{53F86E25-1A9E-49CE-A380-D49CCC40B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147818"/>
              </p:ext>
            </p:extLst>
          </p:nvPr>
        </p:nvGraphicFramePr>
        <p:xfrm>
          <a:off x="2259075" y="1466633"/>
          <a:ext cx="5253635" cy="9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3" name="Equation" r:id="rId5" imgW="2920680" imgH="482400" progId="Equation.DSMT4">
                  <p:embed/>
                </p:oleObj>
              </mc:Choice>
              <mc:Fallback>
                <p:oleObj name="Equation" r:id="rId5" imgW="2920680" imgH="482400" progId="Equation.DSMT4">
                  <p:embed/>
                  <p:pic>
                    <p:nvPicPr>
                      <p:cNvPr id="949256" name="Object 8">
                        <a:extLst>
                          <a:ext uri="{FF2B5EF4-FFF2-40B4-BE49-F238E27FC236}">
                            <a16:creationId xmlns:a16="http://schemas.microsoft.com/office/drawing/2014/main" id="{53F86E25-1A9E-49CE-A380-D49CCC40B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75" y="1466633"/>
                        <a:ext cx="5253635" cy="9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7" name="AutoShape 9">
            <a:extLst>
              <a:ext uri="{FF2B5EF4-FFF2-40B4-BE49-F238E27FC236}">
                <a16:creationId xmlns:a16="http://schemas.microsoft.com/office/drawing/2014/main" id="{A1CA59A2-D87C-4620-B5EA-CEB1AFD9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42" y="2710181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49258" name="Object 10">
            <a:extLst>
              <a:ext uri="{FF2B5EF4-FFF2-40B4-BE49-F238E27FC236}">
                <a16:creationId xmlns:a16="http://schemas.microsoft.com/office/drawing/2014/main" id="{DB60B64C-5818-4E25-8CD1-055F81160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424689"/>
              </p:ext>
            </p:extLst>
          </p:nvPr>
        </p:nvGraphicFramePr>
        <p:xfrm>
          <a:off x="1140464" y="2417448"/>
          <a:ext cx="2833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4" name="Equation" r:id="rId7" imgW="1511280" imgH="457200" progId="Equation.DSMT4">
                  <p:embed/>
                </p:oleObj>
              </mc:Choice>
              <mc:Fallback>
                <p:oleObj name="Equation" r:id="rId7" imgW="1511280" imgH="457200" progId="Equation.DSMT4">
                  <p:embed/>
                  <p:pic>
                    <p:nvPicPr>
                      <p:cNvPr id="949258" name="Object 10">
                        <a:extLst>
                          <a:ext uri="{FF2B5EF4-FFF2-40B4-BE49-F238E27FC236}">
                            <a16:creationId xmlns:a16="http://schemas.microsoft.com/office/drawing/2014/main" id="{DB60B64C-5818-4E25-8CD1-055F81160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464" y="2417448"/>
                        <a:ext cx="2833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59" name="Object 11">
            <a:extLst>
              <a:ext uri="{FF2B5EF4-FFF2-40B4-BE49-F238E27FC236}">
                <a16:creationId xmlns:a16="http://schemas.microsoft.com/office/drawing/2014/main" id="{85CB5522-ECD7-4778-A8DF-15A23586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36466"/>
              </p:ext>
            </p:extLst>
          </p:nvPr>
        </p:nvGraphicFramePr>
        <p:xfrm>
          <a:off x="3993230" y="2319963"/>
          <a:ext cx="37147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5" name="Equation" r:id="rId9" imgW="1981080" imgH="545760" progId="Equation.DSMT4">
                  <p:embed/>
                </p:oleObj>
              </mc:Choice>
              <mc:Fallback>
                <p:oleObj name="Equation" r:id="rId9" imgW="1981080" imgH="545760" progId="Equation.DSMT4">
                  <p:embed/>
                  <p:pic>
                    <p:nvPicPr>
                      <p:cNvPr id="949259" name="Object 11">
                        <a:extLst>
                          <a:ext uri="{FF2B5EF4-FFF2-40B4-BE49-F238E27FC236}">
                            <a16:creationId xmlns:a16="http://schemas.microsoft.com/office/drawing/2014/main" id="{85CB5522-ECD7-4778-A8DF-15A23586F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230" y="2319963"/>
                        <a:ext cx="37147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60" name="AutoShape 12">
            <a:extLst>
              <a:ext uri="{FF2B5EF4-FFF2-40B4-BE49-F238E27FC236}">
                <a16:creationId xmlns:a16="http://schemas.microsoft.com/office/drawing/2014/main" id="{6F29C884-444B-40B5-B15B-E8F161F8B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43" y="3618892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49261" name="Object 13">
            <a:extLst>
              <a:ext uri="{FF2B5EF4-FFF2-40B4-BE49-F238E27FC236}">
                <a16:creationId xmlns:a16="http://schemas.microsoft.com/office/drawing/2014/main" id="{C1414105-A433-4C0B-8DCA-0B77E2D4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20729"/>
              </p:ext>
            </p:extLst>
          </p:nvPr>
        </p:nvGraphicFramePr>
        <p:xfrm>
          <a:off x="1286339" y="3277041"/>
          <a:ext cx="1994521" cy="103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6" name="Equation" r:id="rId11" imgW="1143000" imgH="558720" progId="Equation.DSMT4">
                  <p:embed/>
                </p:oleObj>
              </mc:Choice>
              <mc:Fallback>
                <p:oleObj name="Equation" r:id="rId11" imgW="1143000" imgH="558720" progId="Equation.DSMT4">
                  <p:embed/>
                  <p:pic>
                    <p:nvPicPr>
                      <p:cNvPr id="949261" name="Object 13">
                        <a:extLst>
                          <a:ext uri="{FF2B5EF4-FFF2-40B4-BE49-F238E27FC236}">
                            <a16:creationId xmlns:a16="http://schemas.microsoft.com/office/drawing/2014/main" id="{C1414105-A433-4C0B-8DCA-0B77E2D40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339" y="3277041"/>
                        <a:ext cx="1994521" cy="103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3" name="Object 15">
            <a:extLst>
              <a:ext uri="{FF2B5EF4-FFF2-40B4-BE49-F238E27FC236}">
                <a16:creationId xmlns:a16="http://schemas.microsoft.com/office/drawing/2014/main" id="{53A64775-2749-4E6D-8627-8024E4FE5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22777"/>
              </p:ext>
            </p:extLst>
          </p:nvPr>
        </p:nvGraphicFramePr>
        <p:xfrm>
          <a:off x="4172067" y="3290836"/>
          <a:ext cx="6429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7" name="Equation" r:id="rId13" imgW="342720" imgH="419040" progId="Equation.DSMT4">
                  <p:embed/>
                </p:oleObj>
              </mc:Choice>
              <mc:Fallback>
                <p:oleObj name="Equation" r:id="rId13" imgW="342720" imgH="419040" progId="Equation.DSMT4">
                  <p:embed/>
                  <p:pic>
                    <p:nvPicPr>
                      <p:cNvPr id="949263" name="Object 15">
                        <a:extLst>
                          <a:ext uri="{FF2B5EF4-FFF2-40B4-BE49-F238E27FC236}">
                            <a16:creationId xmlns:a16="http://schemas.microsoft.com/office/drawing/2014/main" id="{53A64775-2749-4E6D-8627-8024E4FE5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067" y="3290836"/>
                        <a:ext cx="6429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64" name="Rectangle 16">
            <a:extLst>
              <a:ext uri="{FF2B5EF4-FFF2-40B4-BE49-F238E27FC236}">
                <a16:creationId xmlns:a16="http://schemas.microsoft.com/office/drawing/2014/main" id="{E24260C1-74D7-4CC4-8778-7C2DC05C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028" y="3470260"/>
            <a:ext cx="1637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二阶收敛</a:t>
            </a:r>
          </a:p>
        </p:txBody>
      </p:sp>
      <p:sp>
        <p:nvSpPr>
          <p:cNvPr id="949265" name="AutoShape 17">
            <a:extLst>
              <a:ext uri="{FF2B5EF4-FFF2-40B4-BE49-F238E27FC236}">
                <a16:creationId xmlns:a16="http://schemas.microsoft.com/office/drawing/2014/main" id="{EF975D6D-4D66-404A-807D-C7767ED6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892" y="3576107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B6A6A589-14D8-4EC8-8E88-A8815CF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22" y="4937882"/>
            <a:ext cx="8322866" cy="96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设迭代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ea"/>
                <a:ea typeface="+mn-ea"/>
              </a:rPr>
              <a:t>+1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的不动点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记绝对误差</a:t>
            </a:r>
            <a:r>
              <a:rPr lang="en-US" altLang="zh-CN" sz="2400" b="1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zh-CN" sz="2400" b="1" i="1" dirty="0" err="1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FDE3F8BA-72CB-4100-8C2C-CE184A333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925480"/>
              </p:ext>
            </p:extLst>
          </p:nvPr>
        </p:nvGraphicFramePr>
        <p:xfrm>
          <a:off x="2996572" y="5465033"/>
          <a:ext cx="2435542" cy="94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8" name="Equation" r:id="rId15" imgW="1091880" imgH="482400" progId="Equation.DSMT4">
                  <p:embed/>
                </p:oleObj>
              </mc:Choice>
              <mc:Fallback>
                <p:oleObj name="Equation" r:id="rId15" imgW="1091880" imgH="482400" progId="Equation.DSMT4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F9AADDA1-EA50-409A-AE42-83E16701D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572" y="5465033"/>
                        <a:ext cx="2435542" cy="94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>
            <a:extLst>
              <a:ext uri="{FF2B5EF4-FFF2-40B4-BE49-F238E27FC236}">
                <a16:creationId xmlns:a16="http://schemas.microsoft.com/office/drawing/2014/main" id="{62AF6017-0568-4473-A5B8-3FD18B03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51" y="4407672"/>
            <a:ext cx="3065106" cy="503590"/>
          </a:xfrm>
          <a:prstGeom prst="rect">
            <a:avLst/>
          </a:prstGeom>
          <a:blipFill dpi="0" rotWithShape="1">
            <a:blip r:embed="rId17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ctr"/>
            <a:r>
              <a:rPr kumimoji="0"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回顾收敛阶的定义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7689A8-57FC-4916-9038-3D0EF974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5" y="6202812"/>
            <a:ext cx="8418463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则称该迭代为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以收敛阶</a:t>
            </a:r>
            <a:r>
              <a:rPr lang="en-US" altLang="zh-CN" sz="2400" b="1" i="1" dirty="0">
                <a:solidFill>
                  <a:srgbClr val="FF0000"/>
                </a:solidFill>
                <a:latin typeface="+mn-ea"/>
                <a:ea typeface="+mn-ea"/>
              </a:rPr>
              <a:t>p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。数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称为渐近误差常数。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120A2FC-0FD5-49F5-82B6-0A7BCA341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77" y="5642355"/>
            <a:ext cx="1701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为常数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4" name="标题 134145">
            <a:extLst>
              <a:ext uri="{FF2B5EF4-FFF2-40B4-BE49-F238E27FC236}">
                <a16:creationId xmlns:a16="http://schemas.microsoft.com/office/drawing/2014/main" id="{9483C8FD-E991-40D0-A99E-D39B6E267448}"/>
              </a:ext>
            </a:extLst>
          </p:cNvPr>
          <p:cNvSpPr txBox="1">
            <a:spLocks noChangeArrowheads="1"/>
          </p:cNvSpPr>
          <p:nvPr/>
        </p:nvSpPr>
        <p:spPr>
          <a:xfrm>
            <a:off x="1882622" y="-30912"/>
            <a:ext cx="5683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</a:t>
            </a: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AEC969D3-07E4-4203-82E0-BE24A61D6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467" y="3569215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03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64" name="Rectangle 12">
            <a:extLst>
              <a:ext uri="{FF2B5EF4-FFF2-40B4-BE49-F238E27FC236}">
                <a16:creationId xmlns:a16="http://schemas.microsoft.com/office/drawing/2014/main" id="{F1C488A7-DC69-4766-9B06-B40EF4CC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4" y="1264474"/>
            <a:ext cx="1323272" cy="50359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定理</a:t>
            </a:r>
            <a:r>
              <a:rPr kumimoji="0"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2.3</a:t>
            </a:r>
            <a:endParaRPr kumimoji="0"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5165" name="Text Box 13">
            <a:extLst>
              <a:ext uri="{FF2B5EF4-FFF2-40B4-BE49-F238E27FC236}">
                <a16:creationId xmlns:a16="http://schemas.microsoft.com/office/drawing/2014/main" id="{6CBE9A3F-A475-4BBB-AAF3-42DD3CF6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47032"/>
            <a:ext cx="8569326" cy="474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设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在其零点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的某个邻域内二阶连续可导且 </a:t>
            </a:r>
            <a:r>
              <a:rPr lang="en-US" altLang="zh-CN" sz="3200" i="1" dirty="0">
                <a:solidFill>
                  <a:schemeClr val="tx1"/>
                </a:solidFill>
              </a:rPr>
              <a:t>x</a:t>
            </a:r>
            <a:r>
              <a:rPr lang="en-US" altLang="zh-CN" sz="3200" dirty="0">
                <a:solidFill>
                  <a:schemeClr val="tx1"/>
                </a:solidFill>
              </a:rPr>
              <a:t>*</a:t>
            </a:r>
            <a:r>
              <a:rPr lang="zh-CN" altLang="en-US" sz="3200" dirty="0">
                <a:solidFill>
                  <a:schemeClr val="tx1"/>
                </a:solidFill>
              </a:rPr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单根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，则存在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  <a:sym typeface="Symbol" panose="05050102010706020507" pitchFamily="18" charset="2"/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x*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  <a:sym typeface="Symbol" panose="05050102010706020507" pitchFamily="18" charset="2"/>
              </a:rPr>
              <a:t>的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某个</a:t>
            </a:r>
            <a:r>
              <a:rPr lang="zh-CN" altLang="en-US" sz="3200" i="1" dirty="0">
                <a:solidFill>
                  <a:schemeClr val="tx1"/>
                </a:solidFill>
                <a:latin typeface="+mj-ea"/>
                <a:ea typeface="+mj-ea"/>
                <a:sym typeface="Symbol" panose="05050102010706020507" pitchFamily="18" charset="2"/>
              </a:rPr>
              <a:t>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邻域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x*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=[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*-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x*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  <a:sym typeface="Symbol" panose="05050102010706020507" pitchFamily="18" charset="2"/>
              </a:rPr>
              <a:t>使得对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x*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，牛顿迭代法产生的如下迭代定义的序列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以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不低于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二阶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的收敛速度收敛到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              </a:t>
            </a:r>
          </a:p>
          <a:p>
            <a:pPr algn="l">
              <a:lnSpc>
                <a:spcPts val="2440"/>
              </a:lnSpc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    </a:t>
            </a:r>
          </a:p>
          <a:p>
            <a:pPr algn="l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                                                       (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局部收敛定理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标题 134145">
            <a:extLst>
              <a:ext uri="{FF2B5EF4-FFF2-40B4-BE49-F238E27FC236}">
                <a16:creationId xmlns:a16="http://schemas.microsoft.com/office/drawing/2014/main" id="{0FAB39C1-933A-4EF8-8379-FCA1E9D76DEB}"/>
              </a:ext>
            </a:extLst>
          </p:cNvPr>
          <p:cNvSpPr txBox="1">
            <a:spLocks noChangeArrowheads="1"/>
          </p:cNvSpPr>
          <p:nvPr/>
        </p:nvSpPr>
        <p:spPr>
          <a:xfrm>
            <a:off x="1912525" y="498400"/>
            <a:ext cx="5683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88339-AB62-44EE-816C-974292702F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437112"/>
            <a:ext cx="6685689" cy="7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矩形 136196">
            <a:extLst>
              <a:ext uri="{FF2B5EF4-FFF2-40B4-BE49-F238E27FC236}">
                <a16:creationId xmlns:a16="http://schemas.microsoft.com/office/drawing/2014/main" id="{0959AC11-834F-4D89-A6CC-2B3663E4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35" y="200630"/>
            <a:ext cx="7013749" cy="5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是方程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的单根，则有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17067C-6DC3-404D-B4E8-C10B903C31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34" y="820610"/>
            <a:ext cx="3936219" cy="38033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A46218AD-66AC-4443-8279-23C16B95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4" y="1353133"/>
            <a:ext cx="6441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hlink"/>
              </a:buClr>
            </a:pPr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Newton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法可以看作下面的不动点迭代：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38781F-128C-4E76-8FC4-CACA73AEF927}"/>
              </a:ext>
            </a:extLst>
          </p:cNvPr>
          <p:cNvSpPr txBox="1"/>
          <p:nvPr/>
        </p:nvSpPr>
        <p:spPr>
          <a:xfrm>
            <a:off x="251520" y="15445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证明：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36192" name="图片 136191">
            <a:extLst>
              <a:ext uri="{FF2B5EF4-FFF2-40B4-BE49-F238E27FC236}">
                <a16:creationId xmlns:a16="http://schemas.microsoft.com/office/drawing/2014/main" id="{2CD67F89-51A9-4FD1-ACE6-4D67DFCD90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14" y="1894845"/>
            <a:ext cx="4207460" cy="544069"/>
          </a:xfrm>
          <a:prstGeom prst="rect">
            <a:avLst/>
          </a:prstGeom>
        </p:spPr>
      </p:pic>
      <p:sp>
        <p:nvSpPr>
          <p:cNvPr id="136193" name="文本框 136192">
            <a:extLst>
              <a:ext uri="{FF2B5EF4-FFF2-40B4-BE49-F238E27FC236}">
                <a16:creationId xmlns:a16="http://schemas.microsoft.com/office/drawing/2014/main" id="{4D6F9401-0741-4B47-8E5C-EDD2C1229394}"/>
              </a:ext>
            </a:extLst>
          </p:cNvPr>
          <p:cNvSpPr txBox="1"/>
          <p:nvPr/>
        </p:nvSpPr>
        <p:spPr>
          <a:xfrm>
            <a:off x="179264" y="2437016"/>
            <a:ext cx="309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考虑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Taylor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展开式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9C410CE4-EC85-4AE9-B64D-D57706496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493900"/>
              </p:ext>
            </p:extLst>
          </p:nvPr>
        </p:nvGraphicFramePr>
        <p:xfrm>
          <a:off x="784885" y="2907740"/>
          <a:ext cx="7812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6" r:id="rId8" imgW="4278043" imgH="393529" progId="Equation.3">
                  <p:embed/>
                </p:oleObj>
              </mc:Choice>
              <mc:Fallback>
                <p:oleObj r:id="rId8" imgW="4278043" imgH="393529" progId="Equation.3">
                  <p:embed/>
                  <p:pic>
                    <p:nvPicPr>
                      <p:cNvPr id="137220" name="对象 137219">
                        <a:extLst>
                          <a:ext uri="{FF2B5EF4-FFF2-40B4-BE49-F238E27FC236}">
                            <a16:creationId xmlns:a16="http://schemas.microsoft.com/office/drawing/2014/main" id="{A83DBA65-F64E-4AE7-B314-14C5AC7518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85" y="2907740"/>
                        <a:ext cx="78121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FB31A7AE-9D15-4E7B-817B-D4FF70BDE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422520"/>
              </p:ext>
            </p:extLst>
          </p:nvPr>
        </p:nvGraphicFramePr>
        <p:xfrm>
          <a:off x="1601974" y="3745791"/>
          <a:ext cx="488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7" r:id="rId10" imgW="2246925" imgH="431613" progId="Equation.3">
                  <p:embed/>
                </p:oleObj>
              </mc:Choice>
              <mc:Fallback>
                <p:oleObj r:id="rId10" imgW="2246925" imgH="431613" progId="Equation.3">
                  <p:embed/>
                  <p:pic>
                    <p:nvPicPr>
                      <p:cNvPr id="137222" name="对象 137221">
                        <a:extLst>
                          <a:ext uri="{FF2B5EF4-FFF2-40B4-BE49-F238E27FC236}">
                            <a16:creationId xmlns:a16="http://schemas.microsoft.com/office/drawing/2014/main" id="{46FD6993-EDCE-45C5-B894-549C7A5285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974" y="3745791"/>
                        <a:ext cx="4889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6DBCDAF3-1F16-48E2-950F-28BE2559C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355236"/>
              </p:ext>
            </p:extLst>
          </p:nvPr>
        </p:nvGraphicFramePr>
        <p:xfrm>
          <a:off x="1772839" y="4742811"/>
          <a:ext cx="488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8" r:id="rId12" imgW="2246925" imgH="431613" progId="Equation.3">
                  <p:embed/>
                </p:oleObj>
              </mc:Choice>
              <mc:Fallback>
                <p:oleObj r:id="rId12" imgW="2246925" imgH="431613" progId="Equation.3">
                  <p:embed/>
                  <p:pic>
                    <p:nvPicPr>
                      <p:cNvPr id="137223" name="对象 137222">
                        <a:extLst>
                          <a:ext uri="{FF2B5EF4-FFF2-40B4-BE49-F238E27FC236}">
                            <a16:creationId xmlns:a16="http://schemas.microsoft.com/office/drawing/2014/main" id="{823C67F8-5B7A-463B-92BF-67109A1810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839" y="4742811"/>
                        <a:ext cx="4889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936082F1-7621-436B-A14C-D5AF3584B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456413"/>
              </p:ext>
            </p:extLst>
          </p:nvPr>
        </p:nvGraphicFramePr>
        <p:xfrm>
          <a:off x="2284014" y="5739471"/>
          <a:ext cx="3867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9" r:id="rId14" imgW="1777229" imgH="431613" progId="Equation.3">
                  <p:embed/>
                </p:oleObj>
              </mc:Choice>
              <mc:Fallback>
                <p:oleObj r:id="rId14" imgW="1777229" imgH="431613" progId="Equation.3">
                  <p:embed/>
                  <p:pic>
                    <p:nvPicPr>
                      <p:cNvPr id="137224" name="对象 137223">
                        <a:extLst>
                          <a:ext uri="{FF2B5EF4-FFF2-40B4-BE49-F238E27FC236}">
                            <a16:creationId xmlns:a16="http://schemas.microsoft.com/office/drawing/2014/main" id="{24AE4938-0998-4ABF-9FDB-17E7C2C322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014" y="5739471"/>
                        <a:ext cx="38671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4" name="文本框 136193">
            <a:extLst>
              <a:ext uri="{FF2B5EF4-FFF2-40B4-BE49-F238E27FC236}">
                <a16:creationId xmlns:a16="http://schemas.microsoft.com/office/drawing/2014/main" id="{53B10B5C-FB54-469A-AB29-9DD2EAE3FCC5}"/>
              </a:ext>
            </a:extLst>
          </p:cNvPr>
          <p:cNvSpPr txBox="1"/>
          <p:nvPr/>
        </p:nvSpPr>
        <p:spPr>
          <a:xfrm>
            <a:off x="261035" y="3599782"/>
            <a:ext cx="10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可得</a:t>
            </a:r>
          </a:p>
        </p:txBody>
      </p:sp>
    </p:spTree>
    <p:extLst>
      <p:ext uri="{BB962C8B-B14F-4D97-AF65-F5344CB8AC3E}">
        <p14:creationId xmlns:p14="http://schemas.microsoft.com/office/powerpoint/2010/main" val="20810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98305">
            <a:extLst>
              <a:ext uri="{FF2B5EF4-FFF2-40B4-BE49-F238E27FC236}">
                <a16:creationId xmlns:a16="http://schemas.microsoft.com/office/drawing/2014/main" id="{DD69C44E-0CB8-4564-A92C-E7637A2164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1600140"/>
            <a:ext cx="4868629" cy="529757"/>
          </a:xfrm>
        </p:spPr>
        <p:txBody>
          <a:bodyPr anchor="ctr">
            <a:normAutofit/>
          </a:bodyPr>
          <a:lstStyle/>
          <a:p>
            <a:pPr algn="just">
              <a:spcBef>
                <a:spcPts val="750"/>
              </a:spcBef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不动点迭代法的收敛条件</a:t>
            </a:r>
          </a:p>
        </p:txBody>
      </p:sp>
      <p:sp>
        <p:nvSpPr>
          <p:cNvPr id="98307" name="副标题 98306">
            <a:extLst>
              <a:ext uri="{FF2B5EF4-FFF2-40B4-BE49-F238E27FC236}">
                <a16:creationId xmlns:a16="http://schemas.microsoft.com/office/drawing/2014/main" id="{F85B6C79-A1D5-4021-B79D-8FF2DC1E9B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031" y="2298342"/>
            <a:ext cx="8896528" cy="413143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由于对方程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f(x)=0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可以构造不同的迭代公式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但迭代公式：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k+1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=g(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k=0</a:t>
            </a: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2…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并非总是收敛的。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那么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当迭代函数</a:t>
            </a:r>
            <a:r>
              <a:rPr lang="en-US" altLang="zh-CN" sz="28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(x)</a:t>
            </a:r>
            <a:r>
              <a:rPr lang="zh-CN" altLang="en-US" sz="28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满足什么条件时，相应的迭代公式才收敛呢？</a:t>
            </a:r>
            <a:endParaRPr lang="en-US" altLang="zh-CN" sz="2800" b="1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即使迭代收敛时，也不可能迭代很多次，而是迭代有限次后就停止，这就需要估计迭代值的误差，以便适时终止迭代。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15F4D-508D-4EA6-A9D0-F028D2D514CA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936330"/>
            <a:ext cx="6480720" cy="53553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200" b="0" dirty="0">
                <a:latin typeface="+mn-ea"/>
                <a:ea typeface="+mn-ea"/>
              </a:rPr>
              <a:t>2.3.3 </a:t>
            </a:r>
            <a:r>
              <a:rPr lang="zh-CN" altLang="en-US" sz="3200" b="0" dirty="0">
                <a:latin typeface="+mn-ea"/>
                <a:ea typeface="+mn-ea"/>
              </a:rPr>
              <a:t>不动点迭代法的收敛性分析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94702-0932-4FFF-81F4-A5EFE2ECEC54}"/>
              </a:ext>
            </a:extLst>
          </p:cNvPr>
          <p:cNvSpPr txBox="1"/>
          <p:nvPr/>
        </p:nvSpPr>
        <p:spPr>
          <a:xfrm>
            <a:off x="2542031" y="16172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75297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副标题 138242">
            <a:extLst>
              <a:ext uri="{FF2B5EF4-FFF2-40B4-BE49-F238E27FC236}">
                <a16:creationId xmlns:a16="http://schemas.microsoft.com/office/drawing/2014/main" id="{863CFB69-FD26-442D-A7F9-9F80343044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496" y="363204"/>
            <a:ext cx="1095499" cy="42482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于是</a:t>
            </a:r>
          </a:p>
        </p:txBody>
      </p:sp>
      <p:sp>
        <p:nvSpPr>
          <p:cNvPr id="138244" name="矩形 138243">
            <a:extLst>
              <a:ext uri="{FF2B5EF4-FFF2-40B4-BE49-F238E27FC236}">
                <a16:creationId xmlns:a16="http://schemas.microsoft.com/office/drawing/2014/main" id="{365C952E-39BF-4BF9-8E95-19CFEED7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80899"/>
            <a:ext cx="11874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800" eaLnBrk="1" hangingPunct="1">
              <a:lnSpc>
                <a:spcPct val="90000"/>
              </a:lnSpc>
              <a:spcBef>
                <a:spcPts val="750"/>
              </a:spcBef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所以</a:t>
            </a:r>
          </a:p>
        </p:txBody>
      </p:sp>
      <p:sp>
        <p:nvSpPr>
          <p:cNvPr id="138245" name="矩形 138244">
            <a:extLst>
              <a:ext uri="{FF2B5EF4-FFF2-40B4-BE49-F238E27FC236}">
                <a16:creationId xmlns:a16="http://schemas.microsoft.com/office/drawing/2014/main" id="{91EB0D36-80C8-4504-BB24-566F15B8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5775028"/>
            <a:ext cx="659807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牛顿迭代法对初值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的要求比较高，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必须充分靠近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，才能保证局部收敛。</a:t>
            </a:r>
          </a:p>
        </p:txBody>
      </p:sp>
      <p:graphicFrame>
        <p:nvGraphicFramePr>
          <p:cNvPr id="138246" name="对象 138245">
            <a:extLst>
              <a:ext uri="{FF2B5EF4-FFF2-40B4-BE49-F238E27FC236}">
                <a16:creationId xmlns:a16="http://schemas.microsoft.com/office/drawing/2014/main" id="{C6FAEAC2-DA0B-475B-B696-D3CEFA4F0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821589"/>
              </p:ext>
            </p:extLst>
          </p:nvPr>
        </p:nvGraphicFramePr>
        <p:xfrm>
          <a:off x="1484946" y="114074"/>
          <a:ext cx="35353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0" r:id="rId3" imgW="1536033" imgH="571252" progId="Equation.3">
                  <p:embed/>
                </p:oleObj>
              </mc:Choice>
              <mc:Fallback>
                <p:oleObj r:id="rId3" imgW="1536033" imgH="571252" progId="Equation.3">
                  <p:embed/>
                  <p:pic>
                    <p:nvPicPr>
                      <p:cNvPr id="138246" name="对象 138245">
                        <a:extLst>
                          <a:ext uri="{FF2B5EF4-FFF2-40B4-BE49-F238E27FC236}">
                            <a16:creationId xmlns:a16="http://schemas.microsoft.com/office/drawing/2014/main" id="{C6FAEAC2-DA0B-475B-B696-D3CEFA4F07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946" y="114074"/>
                        <a:ext cx="353536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对象 138246">
            <a:extLst>
              <a:ext uri="{FF2B5EF4-FFF2-40B4-BE49-F238E27FC236}">
                <a16:creationId xmlns:a16="http://schemas.microsoft.com/office/drawing/2014/main" id="{02CCC3CA-1245-48FC-8D16-4D2160CA3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15255"/>
              </p:ext>
            </p:extLst>
          </p:nvPr>
        </p:nvGraphicFramePr>
        <p:xfrm>
          <a:off x="1176971" y="1380899"/>
          <a:ext cx="50546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1" r:id="rId5" imgW="2196147" imgH="571252" progId="Equation.3">
                  <p:embed/>
                </p:oleObj>
              </mc:Choice>
              <mc:Fallback>
                <p:oleObj r:id="rId5" imgW="2196147" imgH="571252" progId="Equation.3">
                  <p:embed/>
                  <p:pic>
                    <p:nvPicPr>
                      <p:cNvPr id="138247" name="对象 138246">
                        <a:extLst>
                          <a:ext uri="{FF2B5EF4-FFF2-40B4-BE49-F238E27FC236}">
                            <a16:creationId xmlns:a16="http://schemas.microsoft.com/office/drawing/2014/main" id="{02CCC3CA-1245-48FC-8D16-4D2160CA31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971" y="1380899"/>
                        <a:ext cx="50546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BDE7EF6F-B82E-46E9-ADAC-0CB810E53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59" y="747486"/>
            <a:ext cx="25119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Newton 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法至少 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  <a:ea typeface="+mj-ea"/>
              </a:rPr>
              <a:t>二阶 局部收敛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559C5-2E8E-44F0-B0AC-924303BDE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6" y="2975675"/>
            <a:ext cx="8167701" cy="27722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263AD6-09D9-405D-A4B8-3F3D3977CB6B}"/>
              </a:ext>
            </a:extLst>
          </p:cNvPr>
          <p:cNvSpPr txBox="1"/>
          <p:nvPr/>
        </p:nvSpPr>
        <p:spPr>
          <a:xfrm>
            <a:off x="297496" y="5949280"/>
            <a:ext cx="211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61787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B5495279-5DB9-4DB6-9ADC-C01904EBE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1" y="673747"/>
            <a:ext cx="1697039" cy="483209"/>
          </a:xfrm>
          <a:noFill/>
          <a:ln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重根情形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72871010-FCD8-4C90-A3FE-B91357D4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760"/>
            <a:ext cx="9073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</a:rPr>
              <a:t> 设 </a:t>
            </a:r>
            <a:r>
              <a:rPr lang="en-US" altLang="zh-CN" sz="2800" i="1" dirty="0">
                <a:solidFill>
                  <a:schemeClr val="tx1"/>
                </a:solidFill>
              </a:rPr>
              <a:t>x</a:t>
            </a:r>
            <a:r>
              <a:rPr lang="en-US" altLang="zh-CN" sz="2800" dirty="0">
                <a:solidFill>
                  <a:schemeClr val="tx1"/>
                </a:solidFill>
              </a:rPr>
              <a:t>*</a:t>
            </a: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是 </a:t>
            </a:r>
            <a:r>
              <a:rPr lang="en-US" altLang="zh-CN" sz="2800" i="1" dirty="0">
                <a:solidFill>
                  <a:schemeClr val="tx1"/>
                </a:solidFill>
              </a:rPr>
              <a:t>f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x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zh-CN" altLang="en-US" sz="2800" dirty="0">
                <a:solidFill>
                  <a:schemeClr val="tx1"/>
                </a:solidFill>
              </a:rPr>
              <a:t>的 </a:t>
            </a:r>
            <a:r>
              <a:rPr lang="en-US" altLang="zh-CN" sz="2800" i="1" dirty="0">
                <a:solidFill>
                  <a:schemeClr val="tx1"/>
                </a:solidFill>
              </a:rPr>
              <a:t>m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solidFill>
                  <a:schemeClr val="tx1"/>
                </a:solidFill>
              </a:rPr>
              <a:t>2) </a:t>
            </a:r>
            <a:r>
              <a:rPr lang="zh-CN" altLang="en-US" sz="2800" dirty="0">
                <a:solidFill>
                  <a:schemeClr val="tx1"/>
                </a:solidFill>
              </a:rPr>
              <a:t>重根，</a:t>
            </a:r>
            <a:r>
              <a:rPr lang="en-US" altLang="zh-CN" sz="2800" dirty="0">
                <a:solidFill>
                  <a:schemeClr val="tx1"/>
                </a:solidFill>
              </a:rPr>
              <a:t>Newton</a:t>
            </a:r>
            <a:r>
              <a:rPr lang="zh-CN" altLang="en-US" sz="2800" dirty="0">
                <a:solidFill>
                  <a:schemeClr val="tx1"/>
                </a:solidFill>
              </a:rPr>
              <a:t>法是否收敛？</a:t>
            </a:r>
          </a:p>
        </p:txBody>
      </p:sp>
      <p:graphicFrame>
        <p:nvGraphicFramePr>
          <p:cNvPr id="950276" name="Object 4">
            <a:extLst>
              <a:ext uri="{FF2B5EF4-FFF2-40B4-BE49-F238E27FC236}">
                <a16:creationId xmlns:a16="http://schemas.microsoft.com/office/drawing/2014/main" id="{C78015BD-4D8B-4A05-8E10-F79F024AF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39727"/>
              </p:ext>
            </p:extLst>
          </p:nvPr>
        </p:nvGraphicFramePr>
        <p:xfrm>
          <a:off x="1005524" y="1825840"/>
          <a:ext cx="644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" name="Equation" r:id="rId3" imgW="3225600" imgH="228600" progId="Equation.DSMT4">
                  <p:embed/>
                </p:oleObj>
              </mc:Choice>
              <mc:Fallback>
                <p:oleObj name="Equation" r:id="rId3" imgW="3225600" imgH="228600" progId="Equation.DSMT4">
                  <p:embed/>
                  <p:pic>
                    <p:nvPicPr>
                      <p:cNvPr id="950276" name="Object 4">
                        <a:extLst>
                          <a:ext uri="{FF2B5EF4-FFF2-40B4-BE49-F238E27FC236}">
                            <a16:creationId xmlns:a16="http://schemas.microsoft.com/office/drawing/2014/main" id="{C78015BD-4D8B-4A05-8E10-F79F024AF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24" y="1825840"/>
                        <a:ext cx="6448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77" name="Text Box 5">
            <a:extLst>
              <a:ext uri="{FF2B5EF4-FFF2-40B4-BE49-F238E27FC236}">
                <a16:creationId xmlns:a16="http://schemas.microsoft.com/office/drawing/2014/main" id="{6DCB102B-1695-4CDC-9170-BED33B7E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99" y="2494585"/>
            <a:ext cx="2017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Taylor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展式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50278" name="AutoShape 6">
            <a:extLst>
              <a:ext uri="{FF2B5EF4-FFF2-40B4-BE49-F238E27FC236}">
                <a16:creationId xmlns:a16="http://schemas.microsoft.com/office/drawing/2014/main" id="{DFA62172-B447-48D8-8D53-DE7B2027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628514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50279" name="Object 7">
            <a:extLst>
              <a:ext uri="{FF2B5EF4-FFF2-40B4-BE49-F238E27FC236}">
                <a16:creationId xmlns:a16="http://schemas.microsoft.com/office/drawing/2014/main" id="{91B8F5A9-E70C-4BA3-94BF-5B38C14F0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03669"/>
              </p:ext>
            </p:extLst>
          </p:nvPr>
        </p:nvGraphicFramePr>
        <p:xfrm>
          <a:off x="3324872" y="2371533"/>
          <a:ext cx="33178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950279" name="Object 7">
                        <a:extLst>
                          <a:ext uri="{FF2B5EF4-FFF2-40B4-BE49-F238E27FC236}">
                            <a16:creationId xmlns:a16="http://schemas.microsoft.com/office/drawing/2014/main" id="{91B8F5A9-E70C-4BA3-94BF-5B38C14F0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872" y="2371533"/>
                        <a:ext cx="33178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80" name="Object 8">
            <a:extLst>
              <a:ext uri="{FF2B5EF4-FFF2-40B4-BE49-F238E27FC236}">
                <a16:creationId xmlns:a16="http://schemas.microsoft.com/office/drawing/2014/main" id="{EB565394-B896-48E4-A6DB-4C03A5137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03105"/>
              </p:ext>
            </p:extLst>
          </p:nvPr>
        </p:nvGraphicFramePr>
        <p:xfrm>
          <a:off x="3273379" y="3010860"/>
          <a:ext cx="4146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" name="Equation" r:id="rId7" imgW="2298600" imgH="419040" progId="Equation.DSMT4">
                  <p:embed/>
                </p:oleObj>
              </mc:Choice>
              <mc:Fallback>
                <p:oleObj name="Equation" r:id="rId7" imgW="2298600" imgH="419040" progId="Equation.DSMT4">
                  <p:embed/>
                  <p:pic>
                    <p:nvPicPr>
                      <p:cNvPr id="950280" name="Object 8">
                        <a:extLst>
                          <a:ext uri="{FF2B5EF4-FFF2-40B4-BE49-F238E27FC236}">
                            <a16:creationId xmlns:a16="http://schemas.microsoft.com/office/drawing/2014/main" id="{EB565394-B896-48E4-A6DB-4C03A5137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379" y="3010860"/>
                        <a:ext cx="4146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81" name="Object 9">
            <a:extLst>
              <a:ext uri="{FF2B5EF4-FFF2-40B4-BE49-F238E27FC236}">
                <a16:creationId xmlns:a16="http://schemas.microsoft.com/office/drawing/2014/main" id="{6B73E088-5ED9-46B1-952B-FF60E9238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29843"/>
              </p:ext>
            </p:extLst>
          </p:nvPr>
        </p:nvGraphicFramePr>
        <p:xfrm>
          <a:off x="3198496" y="3701808"/>
          <a:ext cx="42830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9" name="Equation" r:id="rId9" imgW="2374560" imgH="419040" progId="Equation.DSMT4">
                  <p:embed/>
                </p:oleObj>
              </mc:Choice>
              <mc:Fallback>
                <p:oleObj name="Equation" r:id="rId9" imgW="2374560" imgH="419040" progId="Equation.DSMT4">
                  <p:embed/>
                  <p:pic>
                    <p:nvPicPr>
                      <p:cNvPr id="950281" name="Object 9">
                        <a:extLst>
                          <a:ext uri="{FF2B5EF4-FFF2-40B4-BE49-F238E27FC236}">
                            <a16:creationId xmlns:a16="http://schemas.microsoft.com/office/drawing/2014/main" id="{6B73E088-5ED9-46B1-952B-FF60E9238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496" y="3701808"/>
                        <a:ext cx="42830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2" name="Rectangle 10">
            <a:extLst>
              <a:ext uri="{FF2B5EF4-FFF2-40B4-BE49-F238E27FC236}">
                <a16:creationId xmlns:a16="http://schemas.microsoft.com/office/drawing/2014/main" id="{1E511CA3-6942-46F4-B708-B9F0182A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00" y="4634464"/>
            <a:ext cx="2491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Newton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迭代：</a:t>
            </a:r>
          </a:p>
        </p:txBody>
      </p:sp>
      <p:graphicFrame>
        <p:nvGraphicFramePr>
          <p:cNvPr id="950283" name="Object 11">
            <a:extLst>
              <a:ext uri="{FF2B5EF4-FFF2-40B4-BE49-F238E27FC236}">
                <a16:creationId xmlns:a16="http://schemas.microsoft.com/office/drawing/2014/main" id="{26151104-7C37-49B2-ABA0-B144B24E7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35724"/>
              </p:ext>
            </p:extLst>
          </p:nvPr>
        </p:nvGraphicFramePr>
        <p:xfrm>
          <a:off x="2484438" y="4500176"/>
          <a:ext cx="20716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0" name="Equation" r:id="rId11" imgW="1104840" imgH="419040" progId="Equation.DSMT4">
                  <p:embed/>
                </p:oleObj>
              </mc:Choice>
              <mc:Fallback>
                <p:oleObj name="Equation" r:id="rId11" imgW="1104840" imgH="419040" progId="Equation.DSMT4">
                  <p:embed/>
                  <p:pic>
                    <p:nvPicPr>
                      <p:cNvPr id="950283" name="Object 11">
                        <a:extLst>
                          <a:ext uri="{FF2B5EF4-FFF2-40B4-BE49-F238E27FC236}">
                            <a16:creationId xmlns:a16="http://schemas.microsoft.com/office/drawing/2014/main" id="{26151104-7C37-49B2-ABA0-B144B24E7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0176"/>
                        <a:ext cx="20716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4" name="AutoShape 12">
            <a:extLst>
              <a:ext uri="{FF2B5EF4-FFF2-40B4-BE49-F238E27FC236}">
                <a16:creationId xmlns:a16="http://schemas.microsoft.com/office/drawing/2014/main" id="{9B32B33D-81AB-44C0-9CBA-DD75E1A07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09826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50285" name="Object 13">
            <a:extLst>
              <a:ext uri="{FF2B5EF4-FFF2-40B4-BE49-F238E27FC236}">
                <a16:creationId xmlns:a16="http://schemas.microsoft.com/office/drawing/2014/main" id="{4C1DFF45-BEFC-423D-A364-502C90682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108521"/>
              </p:ext>
            </p:extLst>
          </p:nvPr>
        </p:nvGraphicFramePr>
        <p:xfrm>
          <a:off x="1289843" y="5254465"/>
          <a:ext cx="44053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1" name="Equation" r:id="rId13" imgW="2349360" imgH="457200" progId="Equation.DSMT4">
                  <p:embed/>
                </p:oleObj>
              </mc:Choice>
              <mc:Fallback>
                <p:oleObj name="Equation" r:id="rId13" imgW="2349360" imgH="457200" progId="Equation.DSMT4">
                  <p:embed/>
                  <p:pic>
                    <p:nvPicPr>
                      <p:cNvPr id="950285" name="Object 13">
                        <a:extLst>
                          <a:ext uri="{FF2B5EF4-FFF2-40B4-BE49-F238E27FC236}">
                            <a16:creationId xmlns:a16="http://schemas.microsoft.com/office/drawing/2014/main" id="{4C1DFF45-BEFC-423D-A364-502C90682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843" y="5254465"/>
                        <a:ext cx="44053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86" name="Object 14">
            <a:extLst>
              <a:ext uri="{FF2B5EF4-FFF2-40B4-BE49-F238E27FC236}">
                <a16:creationId xmlns:a16="http://schemas.microsoft.com/office/drawing/2014/main" id="{A30A7E33-847F-4010-A51E-6A53B7475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3289"/>
              </p:ext>
            </p:extLst>
          </p:nvPr>
        </p:nvGraphicFramePr>
        <p:xfrm>
          <a:off x="5788421" y="5308177"/>
          <a:ext cx="952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2" name="Equation" r:id="rId15" imgW="507960" imgH="393480" progId="Equation.DSMT4">
                  <p:embed/>
                </p:oleObj>
              </mc:Choice>
              <mc:Fallback>
                <p:oleObj name="Equation" r:id="rId15" imgW="507960" imgH="393480" progId="Equation.DSMT4">
                  <p:embed/>
                  <p:pic>
                    <p:nvPicPr>
                      <p:cNvPr id="950286" name="Object 14">
                        <a:extLst>
                          <a:ext uri="{FF2B5EF4-FFF2-40B4-BE49-F238E27FC236}">
                            <a16:creationId xmlns:a16="http://schemas.microsoft.com/office/drawing/2014/main" id="{A30A7E33-847F-4010-A51E-6A53B7475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421" y="5308177"/>
                        <a:ext cx="952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7" name="AutoShape 15">
            <a:extLst>
              <a:ext uri="{FF2B5EF4-FFF2-40B4-BE49-F238E27FC236}">
                <a16:creationId xmlns:a16="http://schemas.microsoft.com/office/drawing/2014/main" id="{3C17355A-DB6A-4B6A-961F-792FD0C9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" y="6314280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0288" name="Rectangle 16">
            <a:extLst>
              <a:ext uri="{FF2B5EF4-FFF2-40B4-BE49-F238E27FC236}">
                <a16:creationId xmlns:a16="http://schemas.microsoft.com/office/drawing/2014/main" id="{ED79952B-5850-4C4B-B002-2394891F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67" y="6197133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线性收敛。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0289" name="Rectangle 17">
            <a:extLst>
              <a:ext uri="{FF2B5EF4-FFF2-40B4-BE49-F238E27FC236}">
                <a16:creationId xmlns:a16="http://schemas.microsoft.com/office/drawing/2014/main" id="{7C8B77FA-3D2B-4A40-8361-12002F88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376" y="6237159"/>
            <a:ext cx="4591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且重数 </a:t>
            </a:r>
            <a:r>
              <a:rPr lang="en-US" altLang="zh-CN" sz="2800" i="1" dirty="0">
                <a:solidFill>
                  <a:srgbClr val="0000FF"/>
                </a:solidFill>
                <a:latin typeface="+mn-ea"/>
                <a:ea typeface="+mn-ea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越高，收敛越慢。</a:t>
            </a:r>
          </a:p>
        </p:txBody>
      </p:sp>
      <p:sp>
        <p:nvSpPr>
          <p:cNvPr id="950290" name="Text Box 18">
            <a:extLst>
              <a:ext uri="{FF2B5EF4-FFF2-40B4-BE49-F238E27FC236}">
                <a16:creationId xmlns:a16="http://schemas.microsoft.com/office/drawing/2014/main" id="{81D88C78-A3E2-4948-B091-C08AB030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08" y="3081408"/>
            <a:ext cx="2016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Taylor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展式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50291" name="AutoShape 19">
            <a:extLst>
              <a:ext uri="{FF2B5EF4-FFF2-40B4-BE49-F238E27FC236}">
                <a16:creationId xmlns:a16="http://schemas.microsoft.com/office/drawing/2014/main" id="{F6FEE902-C639-4E05-9B88-E55683A8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04776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0292" name="Text Box 20">
            <a:extLst>
              <a:ext uri="{FF2B5EF4-FFF2-40B4-BE49-F238E27FC236}">
                <a16:creationId xmlns:a16="http://schemas.microsoft.com/office/drawing/2014/main" id="{A07AC2E6-70BE-4436-B8CB-23A6F409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" y="3686634"/>
            <a:ext cx="2017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Taylor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展式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50293" name="AutoShape 21">
            <a:extLst>
              <a:ext uri="{FF2B5EF4-FFF2-40B4-BE49-F238E27FC236}">
                <a16:creationId xmlns:a16="http://schemas.microsoft.com/office/drawing/2014/main" id="{84FD70F9-500C-492E-85F9-F424B239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3779451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标题 134145">
            <a:extLst>
              <a:ext uri="{FF2B5EF4-FFF2-40B4-BE49-F238E27FC236}">
                <a16:creationId xmlns:a16="http://schemas.microsoft.com/office/drawing/2014/main" id="{246A5940-584A-44A5-8B1C-68B3D33B2FB5}"/>
              </a:ext>
            </a:extLst>
          </p:cNvPr>
          <p:cNvSpPr txBox="1">
            <a:spLocks noChangeArrowheads="1"/>
          </p:cNvSpPr>
          <p:nvPr/>
        </p:nvSpPr>
        <p:spPr>
          <a:xfrm>
            <a:off x="1289843" y="166119"/>
            <a:ext cx="7418939" cy="4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  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（非常重要）</a:t>
            </a:r>
          </a:p>
        </p:txBody>
      </p:sp>
    </p:spTree>
    <p:extLst>
      <p:ext uri="{BB962C8B-B14F-4D97-AF65-F5344CB8AC3E}">
        <p14:creationId xmlns:p14="http://schemas.microsoft.com/office/powerpoint/2010/main" val="26957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5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9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0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50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95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/>
      <p:bldP spid="950277" grpId="0"/>
      <p:bldP spid="950282" grpId="0"/>
      <p:bldP spid="950288" grpId="0"/>
      <p:bldP spid="950289" grpId="0"/>
      <p:bldP spid="950290" grpId="0"/>
      <p:bldP spid="9502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>
            <a:extLst>
              <a:ext uri="{FF2B5EF4-FFF2-40B4-BE49-F238E27FC236}">
                <a16:creationId xmlns:a16="http://schemas.microsoft.com/office/drawing/2014/main" id="{06202FAF-2D15-4339-8F2D-6361AD6D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77" y="843618"/>
            <a:ext cx="49311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</a:rPr>
              <a:t> 提高收敛速度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提高收敛阶</a:t>
            </a:r>
          </a:p>
        </p:txBody>
      </p:sp>
      <p:sp>
        <p:nvSpPr>
          <p:cNvPr id="951300" name="Rectangle 4">
            <a:extLst>
              <a:ext uri="{FF2B5EF4-FFF2-40B4-BE49-F238E27FC236}">
                <a16:creationId xmlns:a16="http://schemas.microsoft.com/office/drawing/2014/main" id="{38199A54-6127-4889-8B8D-0CCC7D69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384" y="2472596"/>
            <a:ext cx="3706464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但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m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通常无法预先知道！</a:t>
            </a:r>
          </a:p>
        </p:txBody>
      </p:sp>
      <p:grpSp>
        <p:nvGrpSpPr>
          <p:cNvPr id="951301" name="Group 5">
            <a:extLst>
              <a:ext uri="{FF2B5EF4-FFF2-40B4-BE49-F238E27FC236}">
                <a16:creationId xmlns:a16="http://schemas.microsoft.com/office/drawing/2014/main" id="{551D7BDF-518A-4002-8103-BFC86C82FE77}"/>
              </a:ext>
            </a:extLst>
          </p:cNvPr>
          <p:cNvGrpSpPr>
            <a:grpSpLocks/>
          </p:cNvGrpSpPr>
          <p:nvPr/>
        </p:nvGrpSpPr>
        <p:grpSpPr bwMode="auto">
          <a:xfrm>
            <a:off x="254005" y="1566591"/>
            <a:ext cx="4033836" cy="835025"/>
            <a:chOff x="268" y="1128"/>
            <a:chExt cx="2541" cy="526"/>
          </a:xfrm>
        </p:grpSpPr>
        <p:sp>
          <p:nvSpPr>
            <p:cNvPr id="951302" name="Text Box 6">
              <a:extLst>
                <a:ext uri="{FF2B5EF4-FFF2-40B4-BE49-F238E27FC236}">
                  <a16:creationId xmlns:a16="http://schemas.microsoft.com/office/drawing/2014/main" id="{C06A75C1-9285-43A1-9288-EC0CC390D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1238"/>
              <a:ext cx="12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法一：取 </a:t>
              </a:r>
            </a:p>
          </p:txBody>
        </p:sp>
        <p:graphicFrame>
          <p:nvGraphicFramePr>
            <p:cNvPr id="951303" name="Object 7">
              <a:extLst>
                <a:ext uri="{FF2B5EF4-FFF2-40B4-BE49-F238E27FC236}">
                  <a16:creationId xmlns:a16="http://schemas.microsoft.com/office/drawing/2014/main" id="{EE5EA7A4-353D-4457-8BBA-3CF2C2FBD0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064059"/>
                </p:ext>
              </p:extLst>
            </p:nvPr>
          </p:nvGraphicFramePr>
          <p:xfrm>
            <a:off x="1339" y="1128"/>
            <a:ext cx="147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70" name="Equation" r:id="rId3" imgW="1244520" imgH="419040" progId="Equation.DSMT4">
                    <p:embed/>
                  </p:oleObj>
                </mc:Choice>
                <mc:Fallback>
                  <p:oleObj name="Equation" r:id="rId3" imgW="1244520" imgH="419040" progId="Equation.DSMT4">
                    <p:embed/>
                    <p:pic>
                      <p:nvPicPr>
                        <p:cNvPr id="951303" name="Object 7">
                          <a:extLst>
                            <a:ext uri="{FF2B5EF4-FFF2-40B4-BE49-F238E27FC236}">
                              <a16:creationId xmlns:a16="http://schemas.microsoft.com/office/drawing/2014/main" id="{EE5EA7A4-353D-4457-8BBA-3CF2C2FBD0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128"/>
                          <a:ext cx="147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1304" name="Group 8">
            <a:extLst>
              <a:ext uri="{FF2B5EF4-FFF2-40B4-BE49-F238E27FC236}">
                <a16:creationId xmlns:a16="http://schemas.microsoft.com/office/drawing/2014/main" id="{964681F5-9324-4361-8139-820BBE96199A}"/>
              </a:ext>
            </a:extLst>
          </p:cNvPr>
          <p:cNvGrpSpPr>
            <a:grpSpLocks/>
          </p:cNvGrpSpPr>
          <p:nvPr/>
        </p:nvGrpSpPr>
        <p:grpSpPr bwMode="auto">
          <a:xfrm>
            <a:off x="4432304" y="1784112"/>
            <a:ext cx="1935162" cy="404813"/>
            <a:chOff x="2925" y="1298"/>
            <a:chExt cx="1219" cy="255"/>
          </a:xfrm>
        </p:grpSpPr>
        <p:sp>
          <p:nvSpPr>
            <p:cNvPr id="951305" name="AutoShape 9">
              <a:extLst>
                <a:ext uri="{FF2B5EF4-FFF2-40B4-BE49-F238E27FC236}">
                  <a16:creationId xmlns:a16="http://schemas.microsoft.com/office/drawing/2014/main" id="{7E7E2ED4-A28F-4A5B-A589-A5A69A48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44"/>
              <a:ext cx="318" cy="182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951306" name="Object 10">
              <a:extLst>
                <a:ext uri="{FF2B5EF4-FFF2-40B4-BE49-F238E27FC236}">
                  <a16:creationId xmlns:a16="http://schemas.microsoft.com/office/drawing/2014/main" id="{7CFBEF15-E750-47DB-83E8-8BAD14A887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235391"/>
                </p:ext>
              </p:extLst>
            </p:nvPr>
          </p:nvGraphicFramePr>
          <p:xfrm>
            <a:off x="3334" y="1298"/>
            <a:ext cx="81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71" name="Equation" r:id="rId5" imgW="685800" imgH="203040" progId="Equation.DSMT4">
                    <p:embed/>
                  </p:oleObj>
                </mc:Choice>
                <mc:Fallback>
                  <p:oleObj name="Equation" r:id="rId5" imgW="685800" imgH="203040" progId="Equation.DSMT4">
                    <p:embed/>
                    <p:pic>
                      <p:nvPicPr>
                        <p:cNvPr id="951306" name="Object 10">
                          <a:extLst>
                            <a:ext uri="{FF2B5EF4-FFF2-40B4-BE49-F238E27FC236}">
                              <a16:creationId xmlns:a16="http://schemas.microsoft.com/office/drawing/2014/main" id="{7CFBEF15-E750-47DB-83E8-8BAD14A88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298"/>
                          <a:ext cx="81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1307" name="Group 11">
            <a:extLst>
              <a:ext uri="{FF2B5EF4-FFF2-40B4-BE49-F238E27FC236}">
                <a16:creationId xmlns:a16="http://schemas.microsoft.com/office/drawing/2014/main" id="{25424EB0-7ADF-4397-83E5-F831EBE0F43F}"/>
              </a:ext>
            </a:extLst>
          </p:cNvPr>
          <p:cNvGrpSpPr>
            <a:grpSpLocks/>
          </p:cNvGrpSpPr>
          <p:nvPr/>
        </p:nvGrpSpPr>
        <p:grpSpPr bwMode="auto">
          <a:xfrm>
            <a:off x="6367466" y="1741163"/>
            <a:ext cx="1838325" cy="369888"/>
            <a:chOff x="4241" y="1298"/>
            <a:chExt cx="1158" cy="233"/>
          </a:xfrm>
        </p:grpSpPr>
        <p:sp>
          <p:nvSpPr>
            <p:cNvPr id="951308" name="AutoShape 12">
              <a:extLst>
                <a:ext uri="{FF2B5EF4-FFF2-40B4-BE49-F238E27FC236}">
                  <a16:creationId xmlns:a16="http://schemas.microsoft.com/office/drawing/2014/main" id="{6CBBBC94-49C0-4806-9DE9-708FFA92A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344"/>
              <a:ext cx="318" cy="182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1309" name="Rectangle 13">
              <a:extLst>
                <a:ext uri="{FF2B5EF4-FFF2-40B4-BE49-F238E27FC236}">
                  <a16:creationId xmlns:a16="http://schemas.microsoft.com/office/drawing/2014/main" id="{3E636D9E-C0DC-43F6-A6A2-2F11FBD4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1298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二阶收敛</a:t>
              </a:r>
            </a:p>
          </p:txBody>
        </p:sp>
      </p:grpSp>
      <p:sp>
        <p:nvSpPr>
          <p:cNvPr id="951310" name="Text Box 14">
            <a:extLst>
              <a:ext uri="{FF2B5EF4-FFF2-40B4-BE49-F238E27FC236}">
                <a16:creationId xmlns:a16="http://schemas.microsoft.com/office/drawing/2014/main" id="{B99136C0-8817-4C4E-AC3B-638DE59A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03744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法二：将求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的重根转化为求另一个函数的单根。 </a:t>
            </a:r>
          </a:p>
        </p:txBody>
      </p:sp>
      <p:sp>
        <p:nvSpPr>
          <p:cNvPr id="951311" name="Rectangle 15">
            <a:extLst>
              <a:ext uri="{FF2B5EF4-FFF2-40B4-BE49-F238E27FC236}">
                <a16:creationId xmlns:a16="http://schemas.microsoft.com/office/drawing/2014/main" id="{7F9D9C5A-7D76-461A-87B8-20F941E1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35" y="4774472"/>
            <a:ext cx="6891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构造针对 </a:t>
            </a:r>
            <a:r>
              <a:rPr lang="zh-CN" altLang="en-US" sz="2400" i="1" dirty="0">
                <a:solidFill>
                  <a:srgbClr val="0000FF"/>
                </a:solidFill>
                <a:sym typeface="Symbol" panose="05050102010706020507" pitchFamily="18" charset="2"/>
              </a:rPr>
              <a:t>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的具有二阶收敛的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Newton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迭代：</a:t>
            </a:r>
          </a:p>
        </p:txBody>
      </p:sp>
      <p:graphicFrame>
        <p:nvGraphicFramePr>
          <p:cNvPr id="951312" name="Object 16">
            <a:extLst>
              <a:ext uri="{FF2B5EF4-FFF2-40B4-BE49-F238E27FC236}">
                <a16:creationId xmlns:a16="http://schemas.microsoft.com/office/drawing/2014/main" id="{5298BF98-E319-4576-92C5-63FB5B434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11492"/>
              </p:ext>
            </p:extLst>
          </p:nvPr>
        </p:nvGraphicFramePr>
        <p:xfrm>
          <a:off x="1741491" y="5456457"/>
          <a:ext cx="5381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2" name="Equation" r:id="rId7" imgW="2869920" imgH="457200" progId="Equation.DSMT4">
                  <p:embed/>
                </p:oleObj>
              </mc:Choice>
              <mc:Fallback>
                <p:oleObj name="Equation" r:id="rId7" imgW="2869920" imgH="457200" progId="Equation.DSMT4">
                  <p:embed/>
                  <p:pic>
                    <p:nvPicPr>
                      <p:cNvPr id="951312" name="Object 16">
                        <a:extLst>
                          <a:ext uri="{FF2B5EF4-FFF2-40B4-BE49-F238E27FC236}">
                            <a16:creationId xmlns:a16="http://schemas.microsoft.com/office/drawing/2014/main" id="{5298BF98-E319-4576-92C5-63FB5B434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91" y="5456457"/>
                        <a:ext cx="5381625" cy="9112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1313" name="Group 17">
            <a:extLst>
              <a:ext uri="{FF2B5EF4-FFF2-40B4-BE49-F238E27FC236}">
                <a16:creationId xmlns:a16="http://schemas.microsoft.com/office/drawing/2014/main" id="{1DAA38FD-251E-450F-96C1-1CFB88FAE719}"/>
              </a:ext>
            </a:extLst>
          </p:cNvPr>
          <p:cNvGrpSpPr>
            <a:grpSpLocks/>
          </p:cNvGrpSpPr>
          <p:nvPr/>
        </p:nvGrpSpPr>
        <p:grpSpPr bwMode="auto">
          <a:xfrm>
            <a:off x="1034260" y="3801854"/>
            <a:ext cx="6840537" cy="835025"/>
            <a:chOff x="671" y="2433"/>
            <a:chExt cx="4309" cy="526"/>
          </a:xfrm>
        </p:grpSpPr>
        <p:sp>
          <p:nvSpPr>
            <p:cNvPr id="951314" name="Text Box 18">
              <a:extLst>
                <a:ext uri="{FF2B5EF4-FFF2-40B4-BE49-F238E27FC236}">
                  <a16:creationId xmlns:a16="http://schemas.microsoft.com/office/drawing/2014/main" id="{3CDA06E4-BB6C-4E36-AE37-906F5AAD3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543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令                      ，则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</a:rPr>
                <a:t>* </a:t>
              </a:r>
              <a:r>
                <a:rPr lang="zh-CN" altLang="en-US" dirty="0">
                  <a:latin typeface="Times New Roman" panose="02020603050405020304" pitchFamily="18" charset="0"/>
                </a:rPr>
                <a:t>是 </a:t>
              </a:r>
              <a:r>
                <a:rPr lang="zh-CN" altLang="en-US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zh-CN" altLang="en-US" dirty="0">
                  <a:latin typeface="Times New Roman" panose="02020603050405020304" pitchFamily="18" charset="0"/>
                </a:rPr>
                <a:t>的单重根。 </a:t>
              </a:r>
            </a:p>
          </p:txBody>
        </p:sp>
        <p:graphicFrame>
          <p:nvGraphicFramePr>
            <p:cNvPr id="951315" name="Object 19">
              <a:extLst>
                <a:ext uri="{FF2B5EF4-FFF2-40B4-BE49-F238E27FC236}">
                  <a16:creationId xmlns:a16="http://schemas.microsoft.com/office/drawing/2014/main" id="{822DB9D1-B68A-43C7-BBA9-85FACAC8E5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8404985"/>
                </p:ext>
              </p:extLst>
            </p:nvPr>
          </p:nvGraphicFramePr>
          <p:xfrm>
            <a:off x="1252" y="2433"/>
            <a:ext cx="1035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73" name="Equation" r:id="rId9" imgW="876240" imgH="419040" progId="Equation.DSMT4">
                    <p:embed/>
                  </p:oleObj>
                </mc:Choice>
                <mc:Fallback>
                  <p:oleObj name="Equation" r:id="rId9" imgW="876240" imgH="419040" progId="Equation.DSMT4">
                    <p:embed/>
                    <p:pic>
                      <p:nvPicPr>
                        <p:cNvPr id="951315" name="Object 19">
                          <a:extLst>
                            <a:ext uri="{FF2B5EF4-FFF2-40B4-BE49-F238E27FC236}">
                              <a16:creationId xmlns:a16="http://schemas.microsoft.com/office/drawing/2014/main" id="{822DB9D1-B68A-43C7-BBA9-85FACAC8E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2433"/>
                          <a:ext cx="1035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标题 134145">
            <a:extLst>
              <a:ext uri="{FF2B5EF4-FFF2-40B4-BE49-F238E27FC236}">
                <a16:creationId xmlns:a16="http://schemas.microsoft.com/office/drawing/2014/main" id="{0DF48F25-71C2-49A8-AFE5-7172C10806C1}"/>
              </a:ext>
            </a:extLst>
          </p:cNvPr>
          <p:cNvSpPr txBox="1">
            <a:spLocks noChangeArrowheads="1"/>
          </p:cNvSpPr>
          <p:nvPr/>
        </p:nvSpPr>
        <p:spPr>
          <a:xfrm>
            <a:off x="2118330" y="167646"/>
            <a:ext cx="4907340" cy="480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</a:t>
            </a:r>
          </a:p>
        </p:txBody>
      </p:sp>
    </p:spTree>
    <p:extLst>
      <p:ext uri="{BB962C8B-B14F-4D97-AF65-F5344CB8AC3E}">
        <p14:creationId xmlns:p14="http://schemas.microsoft.com/office/powerpoint/2010/main" val="1024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/>
      <p:bldP spid="951300" grpId="0" animBg="1"/>
      <p:bldP spid="951310" grpId="0"/>
      <p:bldP spid="9513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141315">
            <a:extLst>
              <a:ext uri="{FF2B5EF4-FFF2-40B4-BE49-F238E27FC236}">
                <a16:creationId xmlns:a16="http://schemas.microsoft.com/office/drawing/2014/main" id="{A5C10B71-441B-4B20-99EC-3409668A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292352"/>
              </p:ext>
            </p:extLst>
          </p:nvPr>
        </p:nvGraphicFramePr>
        <p:xfrm>
          <a:off x="3059832" y="488141"/>
          <a:ext cx="6254978" cy="541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6" r:id="rId4" imgW="4572000" imgH="5088636" progId="Word.Picture.8">
                  <p:embed/>
                </p:oleObj>
              </mc:Choice>
              <mc:Fallback>
                <p:oleObj r:id="rId4" imgW="4572000" imgH="5088636" progId="Word.Picture.8">
                  <p:embed/>
                  <p:pic>
                    <p:nvPicPr>
                      <p:cNvPr id="142339" name="对象 141315">
                        <a:extLst>
                          <a:ext uri="{FF2B5EF4-FFF2-40B4-BE49-F238E27FC236}">
                            <a16:creationId xmlns:a16="http://schemas.microsoft.com/office/drawing/2014/main" id="{985C71D7-05B0-4F88-9174-8C3ED46425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88141"/>
                        <a:ext cx="6254978" cy="541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3" name="标题 140289">
            <a:extLst>
              <a:ext uri="{FF2B5EF4-FFF2-40B4-BE49-F238E27FC236}">
                <a16:creationId xmlns:a16="http://schemas.microsoft.com/office/drawing/2014/main" id="{74A37C4B-3A05-48EC-8177-06D0B7FBE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3892" y="116632"/>
            <a:ext cx="6516216" cy="476672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2.4.4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牛顿迭代法的算法实现</a:t>
            </a:r>
          </a:p>
        </p:txBody>
      </p:sp>
      <p:sp>
        <p:nvSpPr>
          <p:cNvPr id="140291" name="副标题 140290">
            <a:extLst>
              <a:ext uri="{FF2B5EF4-FFF2-40B4-BE49-F238E27FC236}">
                <a16:creationId xmlns:a16="http://schemas.microsoft.com/office/drawing/2014/main" id="{0F87ECE1-CF53-400B-9199-863184AAA6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3635896" cy="5545162"/>
          </a:xfrm>
        </p:spPr>
        <p:txBody>
          <a:bodyPr/>
          <a:lstStyle/>
          <a:p>
            <a:pPr algn="just"/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计算步骤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给出初始近似值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及精度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ε  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marL="514350" indent="-514350" algn="just">
              <a:buFont typeface="+mj-ea"/>
              <a:buAutoNum type="circleNumDbPlain"/>
            </a:pPr>
            <a:endParaRPr lang="en-US" altLang="zh-CN" sz="2800" b="1" baseline="-25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en-US" altLang="zh-CN" sz="2800" b="1" baseline="-25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|&lt;ε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则转向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；否则转向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2)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输出满足精度的根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，结束。</a:t>
            </a:r>
          </a:p>
          <a:p>
            <a:pPr algn="just"/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15C8E6-A45A-4D35-9664-5A7D1408A9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2448272" cy="5600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AAB694-D1AB-4A21-A1CA-407F8FC6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2" y="5367247"/>
            <a:ext cx="37444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+mn-ea"/>
                <a:ea typeface="+mn-ea"/>
              </a:rPr>
              <a:t>Matlab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源程序：</a:t>
            </a:r>
            <a:r>
              <a:rPr lang="en-US" altLang="zh-CN" sz="3200" dirty="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en-US" altLang="zh-CN" sz="3200" dirty="0" err="1">
                <a:solidFill>
                  <a:srgbClr val="006600"/>
                </a:solidFill>
                <a:latin typeface="+mn-ea"/>
                <a:ea typeface="+mn-ea"/>
              </a:rPr>
              <a:t>Newton_Iteration.m</a:t>
            </a:r>
            <a:endParaRPr lang="en-US" altLang="zh-CN" sz="3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6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50C6C-A446-4C99-94AB-ABEE7A4BCA8D}"/>
              </a:ext>
            </a:extLst>
          </p:cNvPr>
          <p:cNvSpPr txBox="1"/>
          <p:nvPr/>
        </p:nvSpPr>
        <p:spPr>
          <a:xfrm>
            <a:off x="2267744" y="243512"/>
            <a:ext cx="66967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[p0,err,k,y]=</a:t>
            </a:r>
            <a:r>
              <a:rPr lang="en-US" altLang="zh-CN" sz="17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Newton_Iteration</a:t>
            </a:r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(f,df,p0,delta,epsilon,max1)</a:t>
            </a:r>
            <a:endParaRPr lang="zh-CN" altLang="en-US" sz="17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f is the object function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df is the derivative of f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p0 is the initial approximation to a zero of f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delta is the tolerance for p0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epsilon is the tolerance for the function values y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max1 is the maximum number of iterations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p0 is the Newton-Raphson approximation to the zero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err is the error estimate for p0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k is the number of iterations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y is the function value f(p0)</a:t>
            </a:r>
            <a:endParaRPr lang="zh-CN" altLang="en-US" sz="17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 x*exp(x)-1; df=@(x)  exp(x)*(x+1);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p0=1; delta=1e-4; epsilon=1e-3;  max1=500;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zh-CN" sz="17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Newton_Iteration</a:t>
            </a:r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f,df</a:t>
            </a:r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p0, delta, epsilon, max1)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k=1:max1   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p1=p0-f(p0)/df(p0);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err=abs(p1-p0);</a:t>
            </a:r>
          </a:p>
          <a:p>
            <a:pPr algn="l"/>
            <a:r>
              <a:rPr lang="nb-NO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relerr=2*err/(abs(p1)+delta);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p0=p1;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y=f(p0);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(err&lt;delta)|(</a:t>
            </a:r>
            <a:r>
              <a:rPr lang="en-US" altLang="zh-CN" sz="17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relerr</a:t>
            </a:r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&lt;delta)|(abs(y)&lt;epsilon),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break,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7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7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99C8C55F-E5AD-4C4D-ACC6-A71A5478F916}"/>
              </a:ext>
            </a:extLst>
          </p:cNvPr>
          <p:cNvSpPr txBox="1"/>
          <p:nvPr/>
        </p:nvSpPr>
        <p:spPr>
          <a:xfrm>
            <a:off x="3563888" y="69269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4000" dirty="0">
                <a:solidFill>
                  <a:srgbClr val="FF0000"/>
                </a:solidFill>
                <a:latin typeface="+mn-ea"/>
                <a:ea typeface="+mn-ea"/>
              </a:rPr>
              <a:t>2.3</a:t>
            </a:r>
            <a:endParaRPr lang="zh-CN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B761E9-5497-4D08-8A34-0B9179A9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1" b="49907"/>
          <a:stretch/>
        </p:blipFill>
        <p:spPr>
          <a:xfrm>
            <a:off x="539552" y="1772816"/>
            <a:ext cx="8064896" cy="2454978"/>
          </a:xfrm>
        </p:spPr>
      </p:pic>
    </p:spTree>
    <p:extLst>
      <p:ext uri="{BB962C8B-B14F-4D97-AF65-F5344CB8AC3E}">
        <p14:creationId xmlns:p14="http://schemas.microsoft.com/office/powerpoint/2010/main" val="310783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ADA4049-B9B0-4B5D-B744-5D287C8BE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08" y="3189481"/>
            <a:ext cx="4320480" cy="2853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1C8B62-2A5E-48F4-A439-FBEF3CEF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0" y="188897"/>
            <a:ext cx="4591422" cy="54359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进一步分析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9064AC-06BD-4E3F-B4B9-BFAB4625D995}"/>
              </a:ext>
            </a:extLst>
          </p:cNvPr>
          <p:cNvSpPr txBox="1"/>
          <p:nvPr/>
        </p:nvSpPr>
        <p:spPr>
          <a:xfrm>
            <a:off x="86862" y="688919"/>
            <a:ext cx="8931898" cy="197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7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牛顿迭代法虽然具有收敛速度快的优点，但每迭代一次都要计算导数        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，当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比较复杂时，不仅每次计算            带来很多不便，而且还可能十分麻烦。如果用不计算导数的迭代方法，往往只有线性收敛的速度。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0354A-D0F0-4980-A8C8-A8813D072B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1359"/>
            <a:ext cx="1042479" cy="38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12F6B1-A474-45A2-8102-1F9E2D2244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1008112" cy="3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79A94A-A4DF-4BE8-8C6C-018145AA5285}"/>
              </a:ext>
            </a:extLst>
          </p:cNvPr>
          <p:cNvSpPr txBox="1"/>
          <p:nvPr/>
        </p:nvSpPr>
        <p:spPr>
          <a:xfrm>
            <a:off x="146160" y="292787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缺陷：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C2BC1A-94E8-429E-9C0E-CAFC34053BF4}"/>
              </a:ext>
            </a:extLst>
          </p:cNvPr>
          <p:cNvSpPr txBox="1"/>
          <p:nvPr/>
        </p:nvSpPr>
        <p:spPr>
          <a:xfrm>
            <a:off x="1683857" y="301412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1.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被零除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A145B0-1A6F-41B7-8751-F1DEC89947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85569"/>
            <a:ext cx="1851259" cy="38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FDB203-8F65-4682-8B9C-F4DE7DFDBB4F}"/>
              </a:ext>
            </a:extLst>
          </p:cNvPr>
          <p:cNvSpPr txBox="1"/>
          <p:nvPr/>
        </p:nvSpPr>
        <p:spPr>
          <a:xfrm>
            <a:off x="323528" y="6397014"/>
            <a:ext cx="348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迭代产生一个发散序列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C823DA-7A3D-4FF1-81FF-7996BB5625B4}"/>
              </a:ext>
            </a:extLst>
          </p:cNvPr>
          <p:cNvSpPr txBox="1"/>
          <p:nvPr/>
        </p:nvSpPr>
        <p:spPr>
          <a:xfrm>
            <a:off x="5126066" y="6309320"/>
            <a:ext cx="348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3.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迭代产生一个发散循环序列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55D8D9-0724-4093-907C-0E820D530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3" y="3451091"/>
            <a:ext cx="4492548" cy="2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47457">
            <a:extLst>
              <a:ext uri="{FF2B5EF4-FFF2-40B4-BE49-F238E27FC236}">
                <a16:creationId xmlns:a16="http://schemas.microsoft.com/office/drawing/2014/main" id="{5AFD9EB6-58B5-47CF-BBB9-A7FFB2E265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468560" y="433140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割线法</a:t>
            </a:r>
          </a:p>
        </p:txBody>
      </p:sp>
      <p:sp>
        <p:nvSpPr>
          <p:cNvPr id="147459" name="副标题 147458">
            <a:extLst>
              <a:ext uri="{FF2B5EF4-FFF2-40B4-BE49-F238E27FC236}">
                <a16:creationId xmlns:a16="http://schemas.microsoft.com/office/drawing/2014/main" id="{909FA8B0-0837-4329-9F5A-486A5A4F4C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560" y="1268761"/>
            <a:ext cx="8208912" cy="216023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本节介绍的割线法便是一种不必进行导数运算的求根方法。割线法在迭代过程中不仅用到前一步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处的函数值，而且还使用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k-1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处的函数值来构造迭代函数，这样做能提高迭代的收敛速度。</a:t>
            </a:r>
          </a:p>
        </p:txBody>
      </p:sp>
      <p:sp>
        <p:nvSpPr>
          <p:cNvPr id="11" name="副标题 148482">
            <a:extLst>
              <a:ext uri="{FF2B5EF4-FFF2-40B4-BE49-F238E27FC236}">
                <a16:creationId xmlns:a16="http://schemas.microsoft.com/office/drawing/2014/main" id="{5BB86FE5-0FB7-487E-995A-63351867BE6A}"/>
              </a:ext>
            </a:extLst>
          </p:cNvPr>
          <p:cNvSpPr txBox="1">
            <a:spLocks noChangeArrowheads="1"/>
          </p:cNvSpPr>
          <p:nvPr/>
        </p:nvSpPr>
        <p:spPr>
          <a:xfrm>
            <a:off x="2771800" y="3659972"/>
            <a:ext cx="5706126" cy="22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2.5.1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割线法的基本思想</a:t>
            </a:r>
            <a:endParaRPr lang="en-US" altLang="zh-CN" sz="28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fontAlgn="auto">
              <a:spcAft>
                <a:spcPts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割线法的几何意义</a:t>
            </a:r>
            <a:endParaRPr lang="en-US" altLang="zh-CN" sz="28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fontAlgn="auto">
              <a:spcAft>
                <a:spcPts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2.5.3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割线法的收敛性分析</a:t>
            </a:r>
            <a:endParaRPr lang="zh-CN" altLang="en-US" sz="28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2.5.4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割线法的算法实现</a:t>
            </a:r>
          </a:p>
        </p:txBody>
      </p:sp>
    </p:spTree>
    <p:extLst>
      <p:ext uri="{BB962C8B-B14F-4D97-AF65-F5344CB8AC3E}">
        <p14:creationId xmlns:p14="http://schemas.microsoft.com/office/powerpoint/2010/main" val="308888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49505">
            <a:extLst>
              <a:ext uri="{FF2B5EF4-FFF2-40B4-BE49-F238E27FC236}">
                <a16:creationId xmlns:a16="http://schemas.microsoft.com/office/drawing/2014/main" id="{C334A849-D3D0-4E00-AA33-DDDE57C547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79246" y="545215"/>
            <a:ext cx="3785508" cy="55820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割线法的基本思想</a:t>
            </a:r>
          </a:p>
        </p:txBody>
      </p:sp>
      <p:sp>
        <p:nvSpPr>
          <p:cNvPr id="149507" name="副标题 149506">
            <a:extLst>
              <a:ext uri="{FF2B5EF4-FFF2-40B4-BE49-F238E27FC236}">
                <a16:creationId xmlns:a16="http://schemas.microsoft.com/office/drawing/2014/main" id="{1E03231B-CFD1-4A28-BC56-BD75CB2C10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5438" y="1341809"/>
            <a:ext cx="7200800" cy="568008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为避免计算函数的导数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，使用差商</a:t>
            </a:r>
          </a:p>
        </p:txBody>
      </p:sp>
      <p:sp>
        <p:nvSpPr>
          <p:cNvPr id="149509" name="矩形 149508">
            <a:extLst>
              <a:ext uri="{FF2B5EF4-FFF2-40B4-BE49-F238E27FC236}">
                <a16:creationId xmlns:a16="http://schemas.microsoft.com/office/drawing/2014/main" id="{E05774B9-9DA8-45E9-84D7-CBD33CF8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34" y="2910815"/>
            <a:ext cx="7488832" cy="56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替代牛顿公式中的导数         ，便得到迭代公式</a:t>
            </a:r>
          </a:p>
        </p:txBody>
      </p:sp>
      <p:sp>
        <p:nvSpPr>
          <p:cNvPr id="149511" name="矩形 149510">
            <a:extLst>
              <a:ext uri="{FF2B5EF4-FFF2-40B4-BE49-F238E27FC236}">
                <a16:creationId xmlns:a16="http://schemas.microsoft.com/office/drawing/2014/main" id="{A3435DC0-0773-4BC3-A791-788DACF1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6" y="4479821"/>
            <a:ext cx="7884368" cy="69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称为割线迭代公式，相应的迭代法称为割线法。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50DD4-120D-4175-9B83-DDF1CC5247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66" y="1567414"/>
            <a:ext cx="791324" cy="288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C4E0BC-11B5-4828-B9CC-59B2232FFB4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72539"/>
            <a:ext cx="2629976" cy="7435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542E20-96CA-4F35-9954-483485C669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38" y="3149201"/>
            <a:ext cx="791324" cy="2887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33EA72-BCD4-4B30-B027-5577B82793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4" y="3709278"/>
            <a:ext cx="8546855" cy="56800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294B7C0-C69B-4669-8FA6-F48E2F32EC3E}"/>
              </a:ext>
            </a:extLst>
          </p:cNvPr>
          <p:cNvSpPr/>
          <p:nvPr/>
        </p:nvSpPr>
        <p:spPr>
          <a:xfrm>
            <a:off x="4182094" y="5316044"/>
            <a:ext cx="4565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这种方法称为多点迭代法。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7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50529">
            <a:extLst>
              <a:ext uri="{FF2B5EF4-FFF2-40B4-BE49-F238E27FC236}">
                <a16:creationId xmlns:a16="http://schemas.microsoft.com/office/drawing/2014/main" id="{0724E8A1-09B9-4E5D-8A89-E8D1415419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9796" y="212521"/>
            <a:ext cx="8244408" cy="430815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2.5.2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割线法的几何意义   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非常重要）</a:t>
            </a:r>
          </a:p>
        </p:txBody>
      </p:sp>
      <p:sp>
        <p:nvSpPr>
          <p:cNvPr id="150534" name="矩形 150533">
            <a:extLst>
              <a:ext uri="{FF2B5EF4-FFF2-40B4-BE49-F238E27FC236}">
                <a16:creationId xmlns:a16="http://schemas.microsoft.com/office/drawing/2014/main" id="{3C457F34-F27F-41CF-A96D-67D09841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4" y="758084"/>
            <a:ext cx="8582918" cy="1794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用过曲线上两点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P0(x0,f(x0))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P1(x1,f(x1))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割线来代替曲线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，用割线与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轴交点的横座标作为方程的近似根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x2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再过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P1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点和点 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P2(x2,f(x2))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作割线求出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x3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。以此类推，当收敛时可求出满足精度要求的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xk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F717C78-F177-4E10-A08F-E4AAAFA6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755" y="2715257"/>
            <a:ext cx="3878906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切线斜率 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 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割线斜率</a:t>
            </a: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A82FCF39-1882-4CE7-AEB3-042E740CC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14749"/>
              </p:ext>
            </p:extLst>
          </p:nvPr>
        </p:nvGraphicFramePr>
        <p:xfrm>
          <a:off x="5309588" y="3425323"/>
          <a:ext cx="3124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0" name="Equation" r:id="rId3" imgW="1612800" imgH="431640" progId="Equation.DSMT4">
                  <p:embed/>
                </p:oleObj>
              </mc:Choice>
              <mc:Fallback>
                <p:oleObj name="Equation" r:id="rId3" imgW="1612800" imgH="431640" progId="Equation.DSMT4">
                  <p:embed/>
                  <p:pic>
                    <p:nvPicPr>
                      <p:cNvPr id="968710" name="Object 6">
                        <a:extLst>
                          <a:ext uri="{FF2B5EF4-FFF2-40B4-BE49-F238E27FC236}">
                            <a16:creationId xmlns:a16="http://schemas.microsoft.com/office/drawing/2014/main" id="{52D22029-6B34-42FE-9EFB-DAEC4487E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588" y="3425323"/>
                        <a:ext cx="3124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">
            <a:extLst>
              <a:ext uri="{FF2B5EF4-FFF2-40B4-BE49-F238E27FC236}">
                <a16:creationId xmlns:a16="http://schemas.microsoft.com/office/drawing/2014/main" id="{500663A1-F528-4EBE-93A1-38A60C61204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504" y="5064133"/>
            <a:ext cx="473583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c 9">
            <a:extLst>
              <a:ext uri="{FF2B5EF4-FFF2-40B4-BE49-F238E27FC236}">
                <a16:creationId xmlns:a16="http://schemas.microsoft.com/office/drawing/2014/main" id="{ECD3D79C-CF8B-4A15-B18B-9875B1C57CE4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07504" y="2979928"/>
            <a:ext cx="3181350" cy="2522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0F843D7A-7108-4E09-96FB-8C9F8847496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209354" y="3235516"/>
            <a:ext cx="1462088" cy="18288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D4C9722E-643E-4A94-BC92-1A82B194DC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36379" y="2875153"/>
            <a:ext cx="835025" cy="2174875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40A35ACB-D03A-4FDE-8752-A611B3168FB8}"/>
              </a:ext>
            </a:extLst>
          </p:cNvPr>
          <p:cNvGrpSpPr>
            <a:grpSpLocks/>
          </p:cNvGrpSpPr>
          <p:nvPr/>
        </p:nvGrpSpPr>
        <p:grpSpPr bwMode="auto">
          <a:xfrm>
            <a:off x="2903092" y="3089466"/>
            <a:ext cx="1182687" cy="2243138"/>
            <a:chOff x="2047" y="1297"/>
            <a:chExt cx="745" cy="1413"/>
          </a:xfrm>
        </p:grpSpPr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E20B4CA0-715F-4197-AA97-6F0946B171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290" y="1297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740D7C22-5E13-4BEA-A847-B0EA0C99F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477"/>
              <a:ext cx="7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tx1"/>
                  </a:solidFill>
                </a:rPr>
                <a:t>x</a:t>
              </a:r>
              <a:r>
                <a:rPr kumimoji="0" lang="en-US" altLang="zh-CN" i="1" baseline="-25000">
                  <a:solidFill>
                    <a:schemeClr val="tx1"/>
                  </a:solidFill>
                </a:rPr>
                <a:t>k</a:t>
              </a:r>
              <a:r>
                <a:rPr kumimoji="0" lang="en-US" altLang="zh-CN" baseline="-25000">
                  <a:solidFill>
                    <a:schemeClr val="tx1"/>
                  </a:solidFill>
                </a:rPr>
                <a:t>-1</a:t>
              </a:r>
              <a:endParaRPr kumimoji="0" lang="en-US" altLang="zh-CN" i="1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5997ED8E-99BC-4E75-9C48-60B666301522}"/>
              </a:ext>
            </a:extLst>
          </p:cNvPr>
          <p:cNvGrpSpPr>
            <a:grpSpLocks/>
          </p:cNvGrpSpPr>
          <p:nvPr/>
        </p:nvGrpSpPr>
        <p:grpSpPr bwMode="auto">
          <a:xfrm>
            <a:off x="2418544" y="4275145"/>
            <a:ext cx="990600" cy="1057275"/>
            <a:chOff x="1729" y="2044"/>
            <a:chExt cx="624" cy="666"/>
          </a:xfrm>
        </p:grpSpPr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1102B916-0023-465A-B004-4C05A1D785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3" y="2044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0C36CF8-3512-48D2-B0A6-AA0CE2B89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2477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tx1"/>
                  </a:solidFill>
                </a:rPr>
                <a:t>x</a:t>
              </a:r>
              <a:r>
                <a:rPr kumimoji="0" lang="en-US" altLang="zh-CN" i="1" baseline="-25000">
                  <a:solidFill>
                    <a:schemeClr val="tx1"/>
                  </a:solidFill>
                </a:rPr>
                <a:t>k</a:t>
              </a:r>
              <a:endParaRPr kumimoji="0" lang="en-US" altLang="zh-CN" i="1">
                <a:solidFill>
                  <a:schemeClr val="tx1"/>
                </a:solidFill>
              </a:endParaRPr>
            </a:p>
          </p:txBody>
        </p:sp>
      </p:grpSp>
      <p:sp>
        <p:nvSpPr>
          <p:cNvPr id="24" name="Oval 18">
            <a:extLst>
              <a:ext uri="{FF2B5EF4-FFF2-40B4-BE49-F238E27FC236}">
                <a16:creationId xmlns:a16="http://schemas.microsoft.com/office/drawing/2014/main" id="{BDE58F03-DAB5-4B96-9C97-85D31088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267" y="5024628"/>
            <a:ext cx="111125" cy="1111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81061EA0-646E-4DEF-8229-A7AEC65C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292" y="5024628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DD0498AB-D072-46EF-9A5C-2D1BA70F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567" y="5035741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i="1">
                <a:solidFill>
                  <a:schemeClr val="tx1"/>
                </a:solidFill>
              </a:rPr>
              <a:t>x</a:t>
            </a:r>
            <a:r>
              <a:rPr kumimoji="0" lang="en-US" altLang="zh-CN" i="1" baseline="-25000">
                <a:solidFill>
                  <a:schemeClr val="tx1"/>
                </a:solidFill>
              </a:rPr>
              <a:t>k</a:t>
            </a:r>
            <a:r>
              <a:rPr kumimoji="0" lang="en-US" altLang="zh-CN" baseline="-25000">
                <a:solidFill>
                  <a:schemeClr val="tx1"/>
                </a:solidFill>
              </a:rPr>
              <a:t>+1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CAA13895-BFC7-4349-8265-9ADCC8FF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892" y="5035741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i="1">
                <a:solidFill>
                  <a:schemeClr val="tx1"/>
                </a:solidFill>
              </a:rPr>
              <a:t>x</a:t>
            </a:r>
            <a:r>
              <a:rPr kumimoji="0" lang="en-US" altLang="zh-CN" i="1" baseline="-25000">
                <a:solidFill>
                  <a:schemeClr val="tx1"/>
                </a:solidFill>
              </a:rPr>
              <a:t>k</a:t>
            </a:r>
            <a:r>
              <a:rPr kumimoji="0" lang="en-US" altLang="zh-CN" baseline="-25000">
                <a:solidFill>
                  <a:schemeClr val="tx1"/>
                </a:solidFill>
              </a:rPr>
              <a:t>+1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0" name="AutoShape 24">
            <a:extLst>
              <a:ext uri="{FF2B5EF4-FFF2-40B4-BE49-F238E27FC236}">
                <a16:creationId xmlns:a16="http://schemas.microsoft.com/office/drawing/2014/main" id="{AFA5BA59-E56E-4B67-893A-627B3BAD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117" y="3091053"/>
            <a:ext cx="863600" cy="576263"/>
          </a:xfrm>
          <a:prstGeom prst="wedgeRoundRectCallout">
            <a:avLst>
              <a:gd name="adj1" fmla="val -86028"/>
              <a:gd name="adj2" fmla="val 13083"/>
              <a:gd name="adj3" fmla="val 16667"/>
            </a:avLst>
          </a:prstGeom>
          <a:solidFill>
            <a:srgbClr val="CCFF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切线</a:t>
            </a:r>
          </a:p>
        </p:txBody>
      </p:sp>
      <p:sp>
        <p:nvSpPr>
          <p:cNvPr id="31" name="AutoShape 25">
            <a:extLst>
              <a:ext uri="{FF2B5EF4-FFF2-40B4-BE49-F238E27FC236}">
                <a16:creationId xmlns:a16="http://schemas.microsoft.com/office/drawing/2014/main" id="{ACB3865E-D9E3-4851-ABAF-7D030810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29" y="3091053"/>
            <a:ext cx="863600" cy="576263"/>
          </a:xfrm>
          <a:prstGeom prst="wedgeRoundRectCallout">
            <a:avLst>
              <a:gd name="adj1" fmla="val 101653"/>
              <a:gd name="adj2" fmla="val 53856"/>
              <a:gd name="adj3" fmla="val 16667"/>
            </a:avLst>
          </a:prstGeom>
          <a:solidFill>
            <a:srgbClr val="CCFF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割线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A2138753-EEDC-48B6-AABF-5EBC4965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703" y="4365142"/>
            <a:ext cx="39632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只需计算函数值，避    </a:t>
            </a: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>
                <a:schemeClr val="hlink"/>
              </a:buClr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免计算导数；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4691D07-F4DD-4B10-B9E6-873C0B08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55" y="5378925"/>
            <a:ext cx="381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需要两个初始点；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8645987-AD12-4F81-AD94-83C7B12C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60" y="6002078"/>
            <a:ext cx="8395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收敛比牛顿迭代法稍慢，但对初始点要求同样高。</a:t>
            </a:r>
          </a:p>
        </p:txBody>
      </p:sp>
    </p:spTree>
    <p:extLst>
      <p:ext uri="{BB962C8B-B14F-4D97-AF65-F5344CB8AC3E}">
        <p14:creationId xmlns:p14="http://schemas.microsoft.com/office/powerpoint/2010/main" val="2051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7" y="155287"/>
            <a:ext cx="5919080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不动点原理 （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压缩映像定理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790919"/>
            <a:ext cx="1260091" cy="442035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787634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上连续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且一阶导数连续，若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C26714D8-BE67-4572-BF3B-2E5A71A2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4" y="1847501"/>
            <a:ext cx="7805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(2)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存在         ，使得          对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[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成立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037C7D0-9F76-471E-BDEC-40A63EB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7" y="2365116"/>
            <a:ext cx="71170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则函数              在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中有唯一的零点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51750E6C-2358-485F-ACFE-8E28B0B4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97" y="2930783"/>
            <a:ext cx="4301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 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称为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的不动点，即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102EE04C-DC72-4E6B-8C45-8F396E5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668" y="2893802"/>
            <a:ext cx="1739579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x*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= 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345178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(1)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对一切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[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都成立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E60434DA-E10D-46BB-A736-3513B43F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" y="3473860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简证：</a:t>
            </a:r>
          </a:p>
        </p:txBody>
      </p: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6287C474-EF7A-40A2-9EFD-99657538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79" y="3518621"/>
            <a:ext cx="4301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取                 我们有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DB9135E1-1DDB-4653-A0A1-F74627AF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32" y="4475819"/>
            <a:ext cx="3705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上有零点。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9CC5ADE1-768F-4E06-BCA1-6DE25496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3" y="4982451"/>
            <a:ext cx="6912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唯一性：反证法，假设存在 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 y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[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] 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使得</a:t>
            </a:r>
          </a:p>
        </p:txBody>
      </p:sp>
      <p:sp>
        <p:nvSpPr>
          <p:cNvPr id="100367" name="AutoShape 15">
            <a:extLst>
              <a:ext uri="{FF2B5EF4-FFF2-40B4-BE49-F238E27FC236}">
                <a16:creationId xmlns:a16="http://schemas.microsoft.com/office/drawing/2014/main" id="{96577B7C-8EB0-4F95-9DA2-34F7E59D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" y="4530471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8" name="AutoShape 16">
            <a:extLst>
              <a:ext uri="{FF2B5EF4-FFF2-40B4-BE49-F238E27FC236}">
                <a16:creationId xmlns:a16="http://schemas.microsoft.com/office/drawing/2014/main" id="{3ECE2166-CA9C-4A9E-8510-C0FA1980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27" y="6199298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0369" name="Object 17">
            <a:extLst>
              <a:ext uri="{FF2B5EF4-FFF2-40B4-BE49-F238E27FC236}">
                <a16:creationId xmlns:a16="http://schemas.microsoft.com/office/drawing/2014/main" id="{EF0DCDDF-0A21-4382-85D7-3809FCEA6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15535"/>
              </p:ext>
            </p:extLst>
          </p:nvPr>
        </p:nvGraphicFramePr>
        <p:xfrm>
          <a:off x="1024479" y="6116108"/>
          <a:ext cx="70246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9" imgW="3517560" imgH="253800" progId="Equation.DSMT4">
                  <p:embed/>
                </p:oleObj>
              </mc:Choice>
              <mc:Fallback>
                <p:oleObj name="Equation" r:id="rId9" imgW="3517560" imgH="253800" progId="Equation.DSMT4">
                  <p:embed/>
                  <p:pic>
                    <p:nvPicPr>
                      <p:cNvPr id="100369" name="Object 17">
                        <a:extLst>
                          <a:ext uri="{FF2B5EF4-FFF2-40B4-BE49-F238E27FC236}">
                            <a16:creationId xmlns:a16="http://schemas.microsoft.com/office/drawing/2014/main" id="{EF0DCDDF-0A21-4382-85D7-3809FCEA6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479" y="6116108"/>
                        <a:ext cx="70246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70" name="Group 18">
            <a:extLst>
              <a:ext uri="{FF2B5EF4-FFF2-40B4-BE49-F238E27FC236}">
                <a16:creationId xmlns:a16="http://schemas.microsoft.com/office/drawing/2014/main" id="{5EA66045-E517-49C0-AF35-16DF2812F348}"/>
              </a:ext>
            </a:extLst>
          </p:cNvPr>
          <p:cNvGrpSpPr>
            <a:grpSpLocks/>
          </p:cNvGrpSpPr>
          <p:nvPr/>
        </p:nvGrpSpPr>
        <p:grpSpPr bwMode="auto">
          <a:xfrm>
            <a:off x="3339011" y="5313798"/>
            <a:ext cx="2190089" cy="863601"/>
            <a:chOff x="4468" y="3235"/>
            <a:chExt cx="1096" cy="544"/>
          </a:xfrm>
        </p:grpSpPr>
        <p:sp>
          <p:nvSpPr>
            <p:cNvPr id="100371" name="Rectangle 19">
              <a:extLst>
                <a:ext uri="{FF2B5EF4-FFF2-40B4-BE49-F238E27FC236}">
                  <a16:creationId xmlns:a16="http://schemas.microsoft.com/office/drawing/2014/main" id="{6AB6205D-BCEE-4AE7-A052-1AB719CE0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3235"/>
              <a:ext cx="101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*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=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Symbol" panose="05050102010706020507" pitchFamily="18" charset="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*)  </a:t>
              </a:r>
            </a:p>
            <a:p>
              <a:pPr algn="l"/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*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=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Symbol" panose="05050102010706020507" pitchFamily="18" charset="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*)</a:t>
              </a:r>
            </a:p>
          </p:txBody>
        </p:sp>
        <p:sp>
          <p:nvSpPr>
            <p:cNvPr id="100372" name="AutoShape 20">
              <a:extLst>
                <a:ext uri="{FF2B5EF4-FFF2-40B4-BE49-F238E27FC236}">
                  <a16:creationId xmlns:a16="http://schemas.microsoft.com/office/drawing/2014/main" id="{17D6E080-829D-4477-B1BA-C420BB6DF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3385"/>
              <a:ext cx="90" cy="317"/>
            </a:xfrm>
            <a:prstGeom prst="leftBrace">
              <a:avLst>
                <a:gd name="adj1" fmla="val 29352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00373" name="Rectangle 21">
            <a:extLst>
              <a:ext uri="{FF2B5EF4-FFF2-40B4-BE49-F238E27FC236}">
                <a16:creationId xmlns:a16="http://schemas.microsoft.com/office/drawing/2014/main" id="{0A06581D-BFB7-4E72-9D24-0345FAE1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6227855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矛盾！</a:t>
            </a:r>
          </a:p>
        </p:txBody>
      </p:sp>
      <p:sp>
        <p:nvSpPr>
          <p:cNvPr id="100374" name="Text Box 22">
            <a:extLst>
              <a:ext uri="{FF2B5EF4-FFF2-40B4-BE49-F238E27FC236}">
                <a16:creationId xmlns:a16="http://schemas.microsoft.com/office/drawing/2014/main" id="{519E4C88-4EC7-4367-9D40-D3983488D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5740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C5B736-7FF7-430E-B788-85B18C76AA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9" y="2494145"/>
            <a:ext cx="2062886" cy="303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AC1047-AAE0-4DB5-8C43-382493D9D9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3" y="1923391"/>
            <a:ext cx="1384402" cy="3035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FE4A32D-EB61-433A-B24D-EEE734306E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81" y="4064101"/>
            <a:ext cx="6283451" cy="3541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FA7D5B-4578-49EF-A826-3FF944CB70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3" y="3600029"/>
            <a:ext cx="2515515" cy="3541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B745534-46FF-4B18-8497-A76F70150E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94" y="1964570"/>
            <a:ext cx="1285646" cy="24871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406F09D-5436-4F72-903E-DDEE5AB35564}"/>
              </a:ext>
            </a:extLst>
          </p:cNvPr>
          <p:cNvSpPr txBox="1"/>
          <p:nvPr/>
        </p:nvSpPr>
        <p:spPr>
          <a:xfrm>
            <a:off x="4831034" y="324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----</a:t>
            </a:r>
            <a:r>
              <a:rPr lang="zh-CN" altLang="en-US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63498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58" grpId="0"/>
      <p:bldP spid="100362" grpId="0"/>
      <p:bldP spid="100363" grpId="0"/>
      <p:bldP spid="100364" grpId="0"/>
      <p:bldP spid="100365" grpId="0"/>
      <p:bldP spid="100366" grpId="0"/>
      <p:bldP spid="1003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52577">
            <a:extLst>
              <a:ext uri="{FF2B5EF4-FFF2-40B4-BE49-F238E27FC236}">
                <a16:creationId xmlns:a16="http://schemas.microsoft.com/office/drawing/2014/main" id="{6AEEFE08-92C5-4779-8977-6ED966F9B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36524"/>
            <a:ext cx="8028384" cy="555626"/>
          </a:xfrm>
        </p:spPr>
        <p:txBody>
          <a:bodyPr anchor="ctr"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割线法的几何意义</a:t>
            </a:r>
          </a:p>
        </p:txBody>
      </p:sp>
      <p:sp>
        <p:nvSpPr>
          <p:cNvPr id="152579" name="副标题 152578">
            <a:extLst>
              <a:ext uri="{FF2B5EF4-FFF2-40B4-BE49-F238E27FC236}">
                <a16:creationId xmlns:a16="http://schemas.microsoft.com/office/drawing/2014/main" id="{8B93FE59-C3A8-448A-8E56-8F1AF6DA03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64172" y="678491"/>
            <a:ext cx="9100668" cy="182825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2.11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用割线法求方程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x=e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=0.5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初始值邻近的一个根。   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要求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|&lt;0.0001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l">
              <a:lnSpc>
                <a:spcPct val="90000"/>
              </a:lnSpc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解：取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=0.5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=0.6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，令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 x-e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-x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利用割线迭代公式，有</a:t>
            </a:r>
          </a:p>
        </p:txBody>
      </p:sp>
      <p:sp>
        <p:nvSpPr>
          <p:cNvPr id="152580" name="矩形 152579">
            <a:extLst>
              <a:ext uri="{FF2B5EF4-FFF2-40B4-BE49-F238E27FC236}">
                <a16:creationId xmlns:a16="http://schemas.microsoft.com/office/drawing/2014/main" id="{12A844E1-9785-47B9-8810-EEB6C38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536" y="3090981"/>
            <a:ext cx="30591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计算结果如下表</a:t>
            </a:r>
          </a:p>
        </p:txBody>
      </p:sp>
      <p:graphicFrame>
        <p:nvGraphicFramePr>
          <p:cNvPr id="152581" name="对象 152580">
            <a:extLst>
              <a:ext uri="{FF2B5EF4-FFF2-40B4-BE49-F238E27FC236}">
                <a16:creationId xmlns:a16="http://schemas.microsoft.com/office/drawing/2014/main" id="{8A041F5F-F616-4475-B8FD-4BE569F9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017628"/>
              </p:ext>
            </p:extLst>
          </p:nvPr>
        </p:nvGraphicFramePr>
        <p:xfrm>
          <a:off x="2134947" y="2104491"/>
          <a:ext cx="4874105" cy="108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3" r:id="rId3" imgW="2844800" imgH="457200" progId="Equation.3">
                  <p:embed/>
                </p:oleObj>
              </mc:Choice>
              <mc:Fallback>
                <p:oleObj r:id="rId3" imgW="2844800" imgH="457200" progId="Equation.3">
                  <p:embed/>
                  <p:pic>
                    <p:nvPicPr>
                      <p:cNvPr id="152581" name="对象 152580">
                        <a:extLst>
                          <a:ext uri="{FF2B5EF4-FFF2-40B4-BE49-F238E27FC236}">
                            <a16:creationId xmlns:a16="http://schemas.microsoft.com/office/drawing/2014/main" id="{8A041F5F-F616-4475-B8FD-4BE569F901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947" y="2104491"/>
                        <a:ext cx="4874105" cy="108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矩形 152581">
            <a:extLst>
              <a:ext uri="{FF2B5EF4-FFF2-40B4-BE49-F238E27FC236}">
                <a16:creationId xmlns:a16="http://schemas.microsoft.com/office/drawing/2014/main" id="{FED978B5-56E8-4DE0-AA9E-27148B9B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4516927"/>
            <a:ext cx="3456384" cy="10862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取近似根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=0.56714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即可满足精度要求。</a:t>
            </a:r>
          </a:p>
        </p:txBody>
      </p:sp>
      <p:graphicFrame>
        <p:nvGraphicFramePr>
          <p:cNvPr id="152583" name="表格 152582">
            <a:extLst>
              <a:ext uri="{FF2B5EF4-FFF2-40B4-BE49-F238E27FC236}">
                <a16:creationId xmlns:a16="http://schemas.microsoft.com/office/drawing/2014/main" id="{33CE328E-4D85-4C1A-99D4-362FAE280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430302"/>
              </p:ext>
            </p:extLst>
          </p:nvPr>
        </p:nvGraphicFramePr>
        <p:xfrm>
          <a:off x="1187624" y="3667243"/>
          <a:ext cx="3851275" cy="284670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  <a:endParaRPr lang="zh-CN" altLang="en-US" sz="25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 err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500" b="1" baseline="-25000" dirty="0" err="1"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  <a:endParaRPr lang="zh-CN" altLang="en-US" sz="2500" b="1" baseline="-25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|x</a:t>
                      </a:r>
                      <a:r>
                        <a:rPr lang="en-US" altLang="zh-CN" sz="2500" b="1" baseline="-25000">
                          <a:latin typeface="黑体" pitchFamily="2" charset="-122"/>
                          <a:ea typeface="黑体" pitchFamily="2" charset="-122"/>
                        </a:rPr>
                        <a:t>k+1</a:t>
                      </a: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-x</a:t>
                      </a:r>
                      <a:r>
                        <a:rPr lang="en-US" altLang="zh-CN" sz="2500" b="1" baseline="-25000">
                          <a:latin typeface="黑体" pitchFamily="2" charset="-122"/>
                          <a:ea typeface="黑体" pitchFamily="2" charset="-122"/>
                        </a:rPr>
                        <a:t>k</a:t>
                      </a: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|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0.500 00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0.600 00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0.567 54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0.032 46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0.567 15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0.000 39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0.567 14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0.000 01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  <p:bldP spid="1525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AA40CAA-B0D1-49E7-B133-322BD5A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584552"/>
            <a:ext cx="7416824" cy="738423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2.5.3 </a:t>
            </a:r>
            <a:r>
              <a:rPr lang="zh-CN" altLang="en-US" sz="3600" dirty="0">
                <a:latin typeface="+mn-ea"/>
                <a:ea typeface="+mn-ea"/>
              </a:rPr>
              <a:t>割线法的收敛性分析 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（重要）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BFC550-D0EC-426B-AF51-41681DB6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3" y="1628800"/>
            <a:ext cx="1385242" cy="50359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定理</a:t>
            </a:r>
            <a:r>
              <a:rPr kumimoji="0"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2.4</a:t>
            </a:r>
            <a:endParaRPr kumimoji="0" lang="zh-CN" altLang="en-US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366494-4609-4240-98D1-8DF956AB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505146"/>
            <a:ext cx="8424936" cy="260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是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的单重零点，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f”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在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某个邻域内连续，则存在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一个邻域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=[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*-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x*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使得当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时，由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两步弦截法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产生的序列收敛到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，且收敛阶为</a:t>
            </a:r>
            <a:endParaRPr lang="en-US" altLang="zh-CN" sz="32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9509BE8-EB8F-4EB3-A7D8-BC6A28F7F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320030"/>
              </p:ext>
            </p:extLst>
          </p:nvPr>
        </p:nvGraphicFramePr>
        <p:xfrm>
          <a:off x="476424" y="4271740"/>
          <a:ext cx="2151360" cy="62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9" name="Equation" r:id="rId4" imgW="1193760" imgH="304560" progId="Equation.DSMT4">
                  <p:embed/>
                </p:oleObj>
              </mc:Choice>
              <mc:Fallback>
                <p:oleObj name="Equation" r:id="rId4" imgW="1193760" imgH="304560" progId="Equation.DSMT4">
                  <p:embed/>
                  <p:pic>
                    <p:nvPicPr>
                      <p:cNvPr id="971781" name="Object 5">
                        <a:extLst>
                          <a:ext uri="{FF2B5EF4-FFF2-40B4-BE49-F238E27FC236}">
                            <a16:creationId xmlns:a16="http://schemas.microsoft.com/office/drawing/2014/main" id="{6ED32F48-04ED-40F3-9D65-EEBF770D5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24" y="4271740"/>
                        <a:ext cx="2151360" cy="626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2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53601">
            <a:extLst>
              <a:ext uri="{FF2B5EF4-FFF2-40B4-BE49-F238E27FC236}">
                <a16:creationId xmlns:a16="http://schemas.microsoft.com/office/drawing/2014/main" id="{4307056A-3D5A-4CE8-A999-B6455BB240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71800" y="136524"/>
            <a:ext cx="4392488" cy="49530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2.5.4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割线法的算法实现</a:t>
            </a:r>
          </a:p>
        </p:txBody>
      </p:sp>
      <p:sp>
        <p:nvSpPr>
          <p:cNvPr id="153603" name="副标题 153602">
            <a:extLst>
              <a:ext uri="{FF2B5EF4-FFF2-40B4-BE49-F238E27FC236}">
                <a16:creationId xmlns:a16="http://schemas.microsoft.com/office/drawing/2014/main" id="{6672F5A9-5FD5-41E2-91DB-748252B916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536" y="764704"/>
            <a:ext cx="8352928" cy="2302895"/>
          </a:xfrm>
        </p:spPr>
        <p:txBody>
          <a:bodyPr>
            <a:noAutofit/>
          </a:bodyPr>
          <a:lstStyle/>
          <a:p>
            <a:pPr algn="just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割线法的收敛速度比牛顿迭代法要慢，但优点是不需要计算导数。</a:t>
            </a:r>
          </a:p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计算步骤</a:t>
            </a:r>
          </a:p>
          <a:p>
            <a:pPr algn="just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选定初值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，并计算相应的函数值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algn="just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</a:p>
        </p:txBody>
      </p:sp>
      <p:sp>
        <p:nvSpPr>
          <p:cNvPr id="153604" name="矩形 153603">
            <a:extLst>
              <a:ext uri="{FF2B5EF4-FFF2-40B4-BE49-F238E27FC236}">
                <a16:creationId xmlns:a16="http://schemas.microsoft.com/office/drawing/2014/main" id="{7AFADBCC-A366-4810-AAE3-BADB2CAB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76" y="4149080"/>
            <a:ext cx="6372200" cy="17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|&lt;ε(ε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为给定的精度要求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则转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(4)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，否则转向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(4)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输出满足精度要求的根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，结束。</a:t>
            </a:r>
          </a:p>
        </p:txBody>
      </p:sp>
      <p:graphicFrame>
        <p:nvGraphicFramePr>
          <p:cNvPr id="153605" name="对象 153604">
            <a:extLst>
              <a:ext uri="{FF2B5EF4-FFF2-40B4-BE49-F238E27FC236}">
                <a16:creationId xmlns:a16="http://schemas.microsoft.com/office/drawing/2014/main" id="{4269DDCD-9936-4A80-9E41-03D020AC2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752707"/>
              </p:ext>
            </p:extLst>
          </p:nvPr>
        </p:nvGraphicFramePr>
        <p:xfrm>
          <a:off x="1619672" y="2891631"/>
          <a:ext cx="583264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7" r:id="rId3" imgW="3008594" imgH="431613" progId="Equation.3">
                  <p:embed/>
                </p:oleObj>
              </mc:Choice>
              <mc:Fallback>
                <p:oleObj r:id="rId3" imgW="3008594" imgH="431613" progId="Equation.3">
                  <p:embed/>
                  <p:pic>
                    <p:nvPicPr>
                      <p:cNvPr id="153605" name="对象 153604">
                        <a:extLst>
                          <a:ext uri="{FF2B5EF4-FFF2-40B4-BE49-F238E27FC236}">
                            <a16:creationId xmlns:a16="http://schemas.microsoft.com/office/drawing/2014/main" id="{4269DDCD-9936-4A80-9E41-03D020AC25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91631"/>
                        <a:ext cx="5832648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33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标题 154625">
            <a:extLst>
              <a:ext uri="{FF2B5EF4-FFF2-40B4-BE49-F238E27FC236}">
                <a16:creationId xmlns:a16="http://schemas.microsoft.com/office/drawing/2014/main" id="{0AD46B21-5624-4186-AC0A-7FC1CE85EF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99792" y="136524"/>
            <a:ext cx="4067944" cy="52226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2.5.4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割线法的算法实现</a:t>
            </a:r>
          </a:p>
        </p:txBody>
      </p:sp>
      <p:graphicFrame>
        <p:nvGraphicFramePr>
          <p:cNvPr id="155651" name="对象 154627">
            <a:extLst>
              <a:ext uri="{FF2B5EF4-FFF2-40B4-BE49-F238E27FC236}">
                <a16:creationId xmlns:a16="http://schemas.microsoft.com/office/drawing/2014/main" id="{C89915C8-87F0-4EB1-9EB7-DC7656359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128606"/>
              </p:ext>
            </p:extLst>
          </p:nvPr>
        </p:nvGraphicFramePr>
        <p:xfrm>
          <a:off x="1522328" y="695326"/>
          <a:ext cx="7467600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2" name="Picture" r:id="rId3" imgW="5029200" imgH="5681520" progId="Word.Picture.8">
                  <p:embed/>
                </p:oleObj>
              </mc:Choice>
              <mc:Fallback>
                <p:oleObj name="Picture" r:id="rId3" imgW="5029200" imgH="5681520" progId="Word.Picture.8">
                  <p:embed/>
                  <p:pic>
                    <p:nvPicPr>
                      <p:cNvPr id="155651" name="对象 154627">
                        <a:extLst>
                          <a:ext uri="{FF2B5EF4-FFF2-40B4-BE49-F238E27FC236}">
                            <a16:creationId xmlns:a16="http://schemas.microsoft.com/office/drawing/2014/main" id="{C89915C8-87F0-4EB1-9EB7-DC7656359E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328" y="695326"/>
                        <a:ext cx="7467600" cy="566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F2850FC5-24C9-4179-81DF-71EF6DEC3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52" y="5680196"/>
            <a:ext cx="38102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 err="1">
                <a:solidFill>
                  <a:srgbClr val="0000FF"/>
                </a:solidFill>
                <a:latin typeface="+mn-ea"/>
                <a:ea typeface="+mn-ea"/>
              </a:rPr>
              <a:t>Matlab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源程序：</a:t>
            </a:r>
            <a:r>
              <a:rPr lang="en-US" altLang="zh-CN" sz="3200" dirty="0">
                <a:solidFill>
                  <a:srgbClr val="006600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zh-CN" sz="3200" dirty="0" err="1">
                <a:solidFill>
                  <a:srgbClr val="006600"/>
                </a:solidFill>
                <a:latin typeface="+mn-ea"/>
                <a:ea typeface="+mn-ea"/>
              </a:rPr>
              <a:t>Gexianfa_Iteration</a:t>
            </a:r>
            <a:r>
              <a:rPr lang="en-US" altLang="zh-CN" sz="3200" b="1" dirty="0" err="1">
                <a:solidFill>
                  <a:srgbClr val="006600"/>
                </a:solidFill>
                <a:latin typeface="+mn-ea"/>
                <a:ea typeface="+mn-ea"/>
              </a:rPr>
              <a:t>.m</a:t>
            </a:r>
            <a:endParaRPr lang="en-US" altLang="zh-CN" sz="3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34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AEC444-623F-4766-B9F4-100B12AAC7CB}"/>
              </a:ext>
            </a:extLst>
          </p:cNvPr>
          <p:cNvSpPr txBox="1"/>
          <p:nvPr/>
        </p:nvSpPr>
        <p:spPr>
          <a:xfrm>
            <a:off x="2699792" y="181957"/>
            <a:ext cx="626469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function [p1,err,k,y]=</a:t>
            </a:r>
            <a:r>
              <a:rPr lang="en-US" altLang="zh-CN" sz="1600" b="0" dirty="0" err="1">
                <a:solidFill>
                  <a:schemeClr val="tx1"/>
                </a:solidFill>
              </a:rPr>
              <a:t>Gexianfa_Iteration</a:t>
            </a:r>
            <a:r>
              <a:rPr lang="en-US" altLang="zh-CN" sz="1600" b="0" dirty="0">
                <a:solidFill>
                  <a:schemeClr val="tx1"/>
                </a:solidFill>
              </a:rPr>
              <a:t>(f,p0,p1,delta,epsilon,max1)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%Input    - f is the object function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p0 and p1 are the initial approximations to a zero of f       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delta is the tolerance for p1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epsilon is the tolerance for the function values y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max1 is the maximum number of iterations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%Output - p1 is the secant method approximation to the zero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err is the error estimate for p1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k is the number of iterations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y is the function value f(p1)</a:t>
            </a:r>
            <a:endParaRPr lang="zh-CN" altLang="en-US" sz="16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f=@(x)  x*exp(x)-1;  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p0=1; p1=1.2; delta=1e-4; epsilon=1e-3;  max1=500;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</a:t>
            </a:r>
            <a:r>
              <a:rPr lang="en-US" altLang="zh-CN" sz="1600" b="0" dirty="0" err="1">
                <a:solidFill>
                  <a:schemeClr val="tx1"/>
                </a:solidFill>
              </a:rPr>
              <a:t>Gexianfa_Iteration</a:t>
            </a:r>
            <a:r>
              <a:rPr lang="en-US" altLang="zh-CN" sz="1600" b="0" dirty="0">
                <a:solidFill>
                  <a:schemeClr val="tx1"/>
                </a:solidFill>
              </a:rPr>
              <a:t>(f,p0, p1, delta, epsilon, max1)</a:t>
            </a:r>
          </a:p>
          <a:p>
            <a:pPr algn="l"/>
            <a:endParaRPr lang="en-US" altLang="zh-CN" sz="16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for k=1:max1   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p2=p1-f(p1)*(p1-p0)/(f(p1)-f(p0)); 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err=abs(p2-p1);</a:t>
            </a:r>
          </a:p>
          <a:p>
            <a:pPr algn="l"/>
            <a:r>
              <a:rPr lang="nb-NO" altLang="zh-CN" sz="1600" b="0" dirty="0">
                <a:solidFill>
                  <a:schemeClr val="tx1"/>
                </a:solidFill>
              </a:rPr>
              <a:t>    relerr=2*err/(abs(p2)+delta);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p0=p1;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p1=p2;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y=f(p1);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if (err&lt;delta)|(</a:t>
            </a:r>
            <a:r>
              <a:rPr lang="en-US" altLang="zh-CN" sz="1600" b="0" dirty="0" err="1">
                <a:solidFill>
                  <a:schemeClr val="tx1"/>
                </a:solidFill>
              </a:rPr>
              <a:t>relerr</a:t>
            </a:r>
            <a:r>
              <a:rPr lang="en-US" altLang="zh-CN" sz="1600" b="0" dirty="0">
                <a:solidFill>
                  <a:schemeClr val="tx1"/>
                </a:solidFill>
              </a:rPr>
              <a:t>&lt;delta)|(abs(y)&lt;epsilon),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 break,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end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DE7D385-DE5E-46C7-B060-171CEE79A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760"/>
            <a:ext cx="262778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err="1">
                <a:solidFill>
                  <a:srgbClr val="0000FF"/>
                </a:solidFill>
                <a:latin typeface="+mn-ea"/>
                <a:ea typeface="+mn-ea"/>
              </a:rPr>
              <a:t>Matlab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源程序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r>
              <a:rPr lang="en-US" altLang="zh-CN" sz="3200" dirty="0">
                <a:solidFill>
                  <a:srgbClr val="006600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zh-CN" sz="2000" dirty="0" err="1">
                <a:solidFill>
                  <a:srgbClr val="006600"/>
                </a:solidFill>
                <a:latin typeface="+mn-ea"/>
                <a:ea typeface="+mn-ea"/>
              </a:rPr>
              <a:t>Gexianfa_Iteration</a:t>
            </a:r>
            <a:r>
              <a:rPr lang="en-US" altLang="zh-CN" sz="2000" b="1" dirty="0" err="1">
                <a:solidFill>
                  <a:srgbClr val="006600"/>
                </a:solidFill>
                <a:latin typeface="+mn-ea"/>
                <a:ea typeface="+mn-ea"/>
              </a:rPr>
              <a:t>.m</a:t>
            </a:r>
            <a:endParaRPr lang="en-US" altLang="zh-CN" sz="20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73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22881">
            <a:extLst>
              <a:ext uri="{FF2B5EF4-FFF2-40B4-BE49-F238E27FC236}">
                <a16:creationId xmlns:a16="http://schemas.microsoft.com/office/drawing/2014/main" id="{4DFC22E3-5122-4AD9-BF22-77625A1DD5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5656" y="476672"/>
            <a:ext cx="6192688" cy="648072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2.6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迭代收敛的加速办法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选讲）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2883" name="副标题 122882">
            <a:extLst>
              <a:ext uri="{FF2B5EF4-FFF2-40B4-BE49-F238E27FC236}">
                <a16:creationId xmlns:a16="http://schemas.microsoft.com/office/drawing/2014/main" id="{84C1F0CF-CF55-4800-91F0-9D52932856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0474" y="1196752"/>
            <a:ext cx="8623051" cy="22322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对于收敛的迭代过程足够多次，就可以使结果达到任意的精度。但有时迭代过程收敛缓慢，从而使计算量变得很大。因此，可考虑对迭代作加速处理。</a:t>
            </a:r>
          </a:p>
        </p:txBody>
      </p:sp>
      <p:sp>
        <p:nvSpPr>
          <p:cNvPr id="5" name="副标题 148482">
            <a:extLst>
              <a:ext uri="{FF2B5EF4-FFF2-40B4-BE49-F238E27FC236}">
                <a16:creationId xmlns:a16="http://schemas.microsoft.com/office/drawing/2014/main" id="{22C5F491-7C19-4D3A-AC1A-614764C5DA20}"/>
              </a:ext>
            </a:extLst>
          </p:cNvPr>
          <p:cNvSpPr txBox="1">
            <a:spLocks noChangeArrowheads="1"/>
          </p:cNvSpPr>
          <p:nvPr/>
        </p:nvSpPr>
        <p:spPr>
          <a:xfrm>
            <a:off x="2807803" y="3861048"/>
            <a:ext cx="3528392" cy="8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2.6.1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埃特金过程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6F6DA0-9D66-4AFE-B428-484B780BB049}"/>
              </a:ext>
            </a:extLst>
          </p:cNvPr>
          <p:cNvSpPr txBox="1"/>
          <p:nvPr/>
        </p:nvSpPr>
        <p:spPr>
          <a:xfrm>
            <a:off x="611560" y="494116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埃特金加速技术可加速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任意线性收敛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的序列。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F4D7-E689-4646-85EE-E0A3D91A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368" y="230168"/>
            <a:ext cx="3807879" cy="368464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2.6.1 </a:t>
            </a:r>
            <a:r>
              <a:rPr lang="zh-CN" altLang="en-US" sz="2800" b="1" dirty="0">
                <a:latin typeface="+mn-ea"/>
                <a:ea typeface="+mn-ea"/>
              </a:rPr>
              <a:t>埃特金</a:t>
            </a:r>
            <a:r>
              <a:rPr lang="en-US" altLang="zh-CN" sz="2800" b="1" dirty="0">
                <a:latin typeface="+mn-ea"/>
                <a:ea typeface="+mn-ea"/>
              </a:rPr>
              <a:t>(Aitken)</a:t>
            </a:r>
            <a:r>
              <a:rPr lang="zh-CN" altLang="en-US" sz="2800" b="1" dirty="0">
                <a:latin typeface="+mn-ea"/>
                <a:ea typeface="+mn-ea"/>
              </a:rPr>
              <a:t>过程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5FEE5-8BC8-4628-B290-4C45044025F3}"/>
              </a:ext>
            </a:extLst>
          </p:cNvPr>
          <p:cNvSpPr txBox="1"/>
          <p:nvPr/>
        </p:nvSpPr>
        <p:spPr>
          <a:xfrm>
            <a:off x="28645" y="809234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设有序列                用如下表达式定义前向微分       ：  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9B9EAD-2067-40B4-B6D9-960319A6D4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45" y="859444"/>
            <a:ext cx="1083536" cy="3138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23258-F47A-47CF-8C85-42CC9CC47A1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59" y="918455"/>
            <a:ext cx="534010" cy="27797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8C234CE-4F43-4E6C-92B1-A37A0D8CE0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9" y="1421819"/>
            <a:ext cx="3804209" cy="3371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2A6911-ADB6-4F99-80C7-A3AC918530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4" y="1968975"/>
            <a:ext cx="683972" cy="3163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3803982-AD56-41BA-ACFD-2EAA13BF78E8}"/>
              </a:ext>
            </a:extLst>
          </p:cNvPr>
          <p:cNvSpPr txBox="1"/>
          <p:nvPr/>
        </p:nvSpPr>
        <p:spPr>
          <a:xfrm>
            <a:off x="249850" y="1923713"/>
            <a:ext cx="396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高阶          可定义为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671CA5-4223-46C9-B407-9224670989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45" y="2419909"/>
            <a:ext cx="4260799" cy="38618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29917B7-85BE-49BC-946B-90C7EF5EADA1}"/>
              </a:ext>
            </a:extLst>
          </p:cNvPr>
          <p:cNvSpPr txBox="1"/>
          <p:nvPr/>
        </p:nvSpPr>
        <p:spPr>
          <a:xfrm>
            <a:off x="31852" y="2988575"/>
            <a:ext cx="8838728" cy="122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（埃特金加速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设序列            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线性收敛到极限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而且对所有            有                     如果存在实数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|A|&lt;1,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6523551-6481-456B-8E47-36776727BF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34" y="3226873"/>
            <a:ext cx="956650" cy="3138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BBD9661-27A1-47F8-8722-3E67AEC2279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8" y="3866749"/>
            <a:ext cx="793699" cy="25969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B268F29-C3B0-4C0A-8F92-08FF6C4ED4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16" y="3850473"/>
            <a:ext cx="1468526" cy="28346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323FC67-06BF-4A07-8C15-67174175737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7" y="4385676"/>
            <a:ext cx="2669133" cy="49926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3E60DBA-BBB6-4ADB-B301-253FFAF3FEDA}"/>
              </a:ext>
            </a:extLst>
          </p:cNvPr>
          <p:cNvSpPr txBox="1"/>
          <p:nvPr/>
        </p:nvSpPr>
        <p:spPr>
          <a:xfrm>
            <a:off x="66332" y="4898550"/>
            <a:ext cx="4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则定义为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35E255D-2E78-4172-B10A-E368BE1BDF8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41" y="5242474"/>
            <a:ext cx="6074358" cy="58674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D5AC280-CD97-479E-8E6D-FD44866A143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2" y="6048766"/>
            <a:ext cx="941624" cy="31387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53C1324-F479-46EE-84A5-64BD7787E582}"/>
              </a:ext>
            </a:extLst>
          </p:cNvPr>
          <p:cNvSpPr txBox="1"/>
          <p:nvPr/>
        </p:nvSpPr>
        <p:spPr>
          <a:xfrm>
            <a:off x="66332" y="5986665"/>
            <a:ext cx="872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的序列             收敛到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且比              快，即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01B0DB9-BB4B-4359-ADDF-C76291EA59C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8" y="6108100"/>
            <a:ext cx="956650" cy="3138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4E9BA18-EDEF-439E-BC6B-BB99108FBC2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42" y="6048766"/>
            <a:ext cx="2143848" cy="4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29025">
            <a:extLst>
              <a:ext uri="{FF2B5EF4-FFF2-40B4-BE49-F238E27FC236}">
                <a16:creationId xmlns:a16="http://schemas.microsoft.com/office/drawing/2014/main" id="{49350312-9BD5-436C-9945-96DCAD8E73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144779"/>
            <a:ext cx="8100392" cy="333375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2.6.1 </a:t>
            </a:r>
            <a:r>
              <a:rPr lang="zh-CN" altLang="en-US" sz="2800" b="1" dirty="0">
                <a:latin typeface="+mn-ea"/>
                <a:ea typeface="+mn-ea"/>
              </a:rPr>
              <a:t>埃特金过程</a:t>
            </a:r>
            <a:endParaRPr lang="zh-CN" altLang="en-US" sz="28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29027" name="副标题 129026">
            <a:extLst>
              <a:ext uri="{FF2B5EF4-FFF2-40B4-BE49-F238E27FC236}">
                <a16:creationId xmlns:a16="http://schemas.microsoft.com/office/drawing/2014/main" id="{FF9C71F9-466D-4AC3-B414-ED9D647664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571747"/>
            <a:ext cx="7938120" cy="480989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+mn-ea"/>
              </a:rPr>
              <a:t>用埃特金方法对不动点迭代序列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6360C9-681F-4293-A8AC-0E4B55B5EE77}"/>
              </a:ext>
            </a:extLst>
          </p:cNvPr>
          <p:cNvSpPr txBox="1"/>
          <p:nvPr/>
        </p:nvSpPr>
        <p:spPr>
          <a:xfrm>
            <a:off x="298448" y="167958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进行加速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D628A-67F5-4AD1-A14D-6C04BF27F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13" y="1235852"/>
            <a:ext cx="5649773" cy="3285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955C93-AEA6-4B42-BB8C-1D1D3B886B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13" y="2058512"/>
            <a:ext cx="3802074" cy="586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A5EE62-FACE-4BCA-8F2D-21B61C39A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75579"/>
            <a:ext cx="4601770" cy="24432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C417E7-1415-434A-B7FD-7243FBB1D1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84" y="3014914"/>
            <a:ext cx="3863855" cy="23062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8D75025-012D-4779-A024-A6632564DF4C}"/>
              </a:ext>
            </a:extLst>
          </p:cNvPr>
          <p:cNvSpPr txBox="1"/>
          <p:nvPr/>
        </p:nvSpPr>
        <p:spPr>
          <a:xfrm>
            <a:off x="15672" y="5749995"/>
            <a:ext cx="872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显然，序列             的收敛要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              快。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3115D2F-831D-4B0E-9223-B54E551A18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26" y="5823889"/>
            <a:ext cx="941624" cy="313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C23733-868A-488D-836E-6FD03579CA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4" y="5847818"/>
            <a:ext cx="956650" cy="3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1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B65D66-9592-479A-8086-A3984BE339C6}"/>
              </a:ext>
            </a:extLst>
          </p:cNvPr>
          <p:cNvSpPr txBox="1"/>
          <p:nvPr/>
        </p:nvSpPr>
        <p:spPr>
          <a:xfrm>
            <a:off x="3275856" y="6926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2.5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AC810C-5D55-494D-8501-CD1F8CB1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" y="1484784"/>
            <a:ext cx="9045523" cy="24482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14A8C5-6A1F-4B42-9D8C-3B2C9328D806}"/>
              </a:ext>
            </a:extLst>
          </p:cNvPr>
          <p:cNvSpPr txBox="1"/>
          <p:nvPr/>
        </p:nvSpPr>
        <p:spPr>
          <a:xfrm>
            <a:off x="395536" y="4869160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另外两种加速方法自学：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米勒法和斯蒂芬森加速法 </a:t>
            </a:r>
          </a:p>
        </p:txBody>
      </p:sp>
    </p:spTree>
    <p:extLst>
      <p:ext uri="{BB962C8B-B14F-4D97-AF65-F5344CB8AC3E}">
        <p14:creationId xmlns:p14="http://schemas.microsoft.com/office/powerpoint/2010/main" val="314172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66561">
            <a:extLst>
              <a:ext uri="{FF2B5EF4-FFF2-40B4-BE49-F238E27FC236}">
                <a16:creationId xmlns:a16="http://schemas.microsoft.com/office/drawing/2014/main" id="{EE96A278-3F16-4F52-8CB9-D322D3F2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67586" name="文本占位符 66562">
            <a:extLst>
              <a:ext uri="{FF2B5EF4-FFF2-40B4-BE49-F238E27FC236}">
                <a16:creationId xmlns:a16="http://schemas.microsoft.com/office/drawing/2014/main" id="{3D0EBD8C-6AF0-4FA1-AB7F-D700A6D6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655025"/>
            <a:ext cx="8496944" cy="39342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理解方程根的基本概念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掌握二分法、迭代法、牛顿迭代法、割线法求方程近似根的基本方法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掌握迭代过程的敛散性证明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掌握迭代法、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Newton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迭代法的算法设计思想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重点：迭代法求根原理、迭代算法的基本思想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难点：迭代法的收敛性分析与证明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了解：埃特金加速技术</a:t>
            </a:r>
          </a:p>
        </p:txBody>
      </p:sp>
    </p:spTree>
    <p:extLst>
      <p:ext uri="{BB962C8B-B14F-4D97-AF65-F5344CB8AC3E}">
        <p14:creationId xmlns:p14="http://schemas.microsoft.com/office/powerpoint/2010/main" val="4783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FE02758-8635-4898-94E3-F03C7B805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65372"/>
            <a:ext cx="8686800" cy="990600"/>
          </a:xfrm>
        </p:spPr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2.7 </a:t>
            </a:r>
            <a:r>
              <a:rPr lang="zh-CN" altLang="en-US" sz="2800" dirty="0"/>
              <a:t>用不同方法求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的根      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取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=2.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讨论合理性和收敛性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B3D5C10-A0E9-4636-943C-BF71BD95A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954" y="1113903"/>
            <a:ext cx="7886700" cy="4351338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</a:rPr>
              <a:t>迭代公式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迭代公式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endParaRPr lang="zh-CN" altLang="en-US" sz="28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迭代公式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迭代公式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计算结果：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E466589B-E215-40EE-B3A7-D576AE7B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3D8EA871-C6FA-4FAE-AF24-1EC4DCEC9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42500"/>
              </p:ext>
            </p:extLst>
          </p:nvPr>
        </p:nvGraphicFramePr>
        <p:xfrm>
          <a:off x="2747517" y="1079772"/>
          <a:ext cx="26463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5" name="Equation" r:id="rId3" imgW="1130040" imgH="241200" progId="Equation.DSMT4">
                  <p:embed/>
                </p:oleObj>
              </mc:Choice>
              <mc:Fallback>
                <p:oleObj name="Equation" r:id="rId3" imgW="1130040" imgH="241200" progId="Equation.DSMT4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3D8EA871-C6FA-4FAE-AF24-1EC4DCEC9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517" y="1079772"/>
                        <a:ext cx="26463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AD881589-AA05-4D75-A3A1-F9E47552C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61094"/>
              </p:ext>
            </p:extLst>
          </p:nvPr>
        </p:nvGraphicFramePr>
        <p:xfrm>
          <a:off x="2845942" y="1613172"/>
          <a:ext cx="1687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6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id="{AD881589-AA05-4D75-A3A1-F9E47552C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942" y="1613172"/>
                        <a:ext cx="16875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Text Box 13">
            <a:extLst>
              <a:ext uri="{FF2B5EF4-FFF2-40B4-BE49-F238E27FC236}">
                <a16:creationId xmlns:a16="http://schemas.microsoft.com/office/drawing/2014/main" id="{48BAA960-601E-4E51-A807-E39B5208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4" y="6089922"/>
            <a:ext cx="771381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怎么判断收敛的迭代公式的速度快慢呢？</a:t>
            </a:r>
          </a:p>
        </p:txBody>
      </p:sp>
      <p:graphicFrame>
        <p:nvGraphicFramePr>
          <p:cNvPr id="120846" name="Object 14">
            <a:extLst>
              <a:ext uri="{FF2B5EF4-FFF2-40B4-BE49-F238E27FC236}">
                <a16:creationId xmlns:a16="http://schemas.microsoft.com/office/drawing/2014/main" id="{42245008-B796-4038-9C1F-578DFE0D2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00301"/>
              </p:ext>
            </p:extLst>
          </p:nvPr>
        </p:nvGraphicFramePr>
        <p:xfrm>
          <a:off x="5303838" y="226875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7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120846" name="Object 14">
                        <a:extLst>
                          <a:ext uri="{FF2B5EF4-FFF2-40B4-BE49-F238E27FC236}">
                            <a16:creationId xmlns:a16="http://schemas.microsoft.com/office/drawing/2014/main" id="{42245008-B796-4038-9C1F-578DFE0D2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26875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CF32794F-660C-4FA4-A917-9AF6C7F9E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038748"/>
              </p:ext>
            </p:extLst>
          </p:nvPr>
        </p:nvGraphicFramePr>
        <p:xfrm>
          <a:off x="2755454" y="2070372"/>
          <a:ext cx="3021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8" name="Equation" r:id="rId9" imgW="1409400" imgH="241200" progId="Equation.DSMT4">
                  <p:embed/>
                </p:oleObj>
              </mc:Choice>
              <mc:Fallback>
                <p:oleObj name="Equation" r:id="rId9" imgW="1409400" imgH="241200" progId="Equation.DSMT4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CF32794F-660C-4FA4-A917-9AF6C7F9E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454" y="2070372"/>
                        <a:ext cx="3021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>
            <a:extLst>
              <a:ext uri="{FF2B5EF4-FFF2-40B4-BE49-F238E27FC236}">
                <a16:creationId xmlns:a16="http://schemas.microsoft.com/office/drawing/2014/main" id="{790788D9-5A89-4070-BB78-C0C256911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21165"/>
              </p:ext>
            </p:extLst>
          </p:nvPr>
        </p:nvGraphicFramePr>
        <p:xfrm>
          <a:off x="2698304" y="2603772"/>
          <a:ext cx="2965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9" name="Equation" r:id="rId11" imgW="1384200" imgH="228600" progId="Equation.DSMT4">
                  <p:embed/>
                </p:oleObj>
              </mc:Choice>
              <mc:Fallback>
                <p:oleObj name="Equation" r:id="rId11" imgW="1384200" imgH="228600" progId="Equation.DSMT4">
                  <p:embed/>
                  <p:pic>
                    <p:nvPicPr>
                      <p:cNvPr id="120848" name="Object 16">
                        <a:extLst>
                          <a:ext uri="{FF2B5EF4-FFF2-40B4-BE49-F238E27FC236}">
                            <a16:creationId xmlns:a16="http://schemas.microsoft.com/office/drawing/2014/main" id="{790788D9-5A89-4070-BB78-C0C256911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304" y="2603772"/>
                        <a:ext cx="29654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0851" name="Object 19">
                <a:extLst>
                  <a:ext uri="{FF2B5EF4-FFF2-40B4-BE49-F238E27FC236}">
                    <a16:creationId xmlns:a16="http://schemas.microsoft.com/office/drawing/2014/main" id="{A31A79D1-CD40-4B2A-8D13-0E9BFD3455FF}"/>
                  </a:ext>
                </a:extLst>
              </p:cNvPr>
              <p:cNvSpPr txBox="1"/>
              <p:nvPr/>
            </p:nvSpPr>
            <p:spPr bwMode="auto">
              <a:xfrm>
                <a:off x="2330370" y="3552802"/>
                <a:ext cx="6584949" cy="2618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公式</m:t>
                                </m:r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公式</m:t>
                                </m:r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公式</m:t>
                                </m:r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公式</m:t>
                                </m:r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1.75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1.75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1.734375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1.732143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1.732361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1.732051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20851" name="Object 19">
                <a:extLst>
                  <a:ext uri="{FF2B5EF4-FFF2-40B4-BE49-F238E27FC236}">
                    <a16:creationId xmlns:a16="http://schemas.microsoft.com/office/drawing/2014/main" id="{A31A79D1-CD40-4B2A-8D13-0E9BFD345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370" y="3552802"/>
                <a:ext cx="6584949" cy="2618196"/>
              </a:xfrm>
              <a:prstGeom prst="rect">
                <a:avLst/>
              </a:prstGeom>
              <a:blipFill>
                <a:blip r:embed="rId13"/>
                <a:stretch>
                  <a:fillRect r="-2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854" name="Group 22">
            <a:extLst>
              <a:ext uri="{FF2B5EF4-FFF2-40B4-BE49-F238E27FC236}">
                <a16:creationId xmlns:a16="http://schemas.microsoft.com/office/drawing/2014/main" id="{A291B557-360A-459C-A4C4-BF0B667361E6}"/>
              </a:ext>
            </a:extLst>
          </p:cNvPr>
          <p:cNvGrpSpPr>
            <a:grpSpLocks/>
          </p:cNvGrpSpPr>
          <p:nvPr/>
        </p:nvGrpSpPr>
        <p:grpSpPr bwMode="auto">
          <a:xfrm>
            <a:off x="177625" y="4680464"/>
            <a:ext cx="2026573" cy="1008777"/>
            <a:chOff x="77" y="2906"/>
            <a:chExt cx="1459" cy="571"/>
          </a:xfrm>
        </p:grpSpPr>
        <p:graphicFrame>
          <p:nvGraphicFramePr>
            <p:cNvPr id="120852" name="Object 20">
              <a:extLst>
                <a:ext uri="{FF2B5EF4-FFF2-40B4-BE49-F238E27FC236}">
                  <a16:creationId xmlns:a16="http://schemas.microsoft.com/office/drawing/2014/main" id="{76FBD51E-134B-45E8-A38A-35D9744312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788912"/>
                </p:ext>
              </p:extLst>
            </p:nvPr>
          </p:nvGraphicFramePr>
          <p:xfrm>
            <a:off x="146" y="3193"/>
            <a:ext cx="139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50" name="Equation" r:id="rId14" imgW="1117440" imgH="228600" progId="Equation.DSMT4">
                    <p:embed/>
                  </p:oleObj>
                </mc:Choice>
                <mc:Fallback>
                  <p:oleObj name="Equation" r:id="rId14" imgW="1117440" imgH="228600" progId="Equation.DSMT4">
                    <p:embed/>
                    <p:pic>
                      <p:nvPicPr>
                        <p:cNvPr id="120852" name="Object 20">
                          <a:extLst>
                            <a:ext uri="{FF2B5EF4-FFF2-40B4-BE49-F238E27FC236}">
                              <a16:creationId xmlns:a16="http://schemas.microsoft.com/office/drawing/2014/main" id="{76FBD51E-134B-45E8-A38A-35D9744312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" y="3193"/>
                          <a:ext cx="139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3" name="Text Box 21">
              <a:extLst>
                <a:ext uri="{FF2B5EF4-FFF2-40B4-BE49-F238E27FC236}">
                  <a16:creationId xmlns:a16="http://schemas.microsoft.com/office/drawing/2014/main" id="{EE34B46A-8E8D-41F2-97EC-6AC4DF3C9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" y="2906"/>
              <a:ext cx="1260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精确值：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14B0F56-3A21-4784-85EC-4286FF66AB19}"/>
              </a:ext>
            </a:extLst>
          </p:cNvPr>
          <p:cNvSpPr txBox="1"/>
          <p:nvPr/>
        </p:nvSpPr>
        <p:spPr>
          <a:xfrm>
            <a:off x="6326883" y="1770184"/>
            <a:ext cx="250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---</a:t>
            </a:r>
            <a:r>
              <a:rPr lang="zh-CN" altLang="en-US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4092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311893" y="67674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课堂作业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0072-9C7A-4B77-9490-4F628908524A}"/>
              </a:ext>
            </a:extLst>
          </p:cNvPr>
          <p:cNvSpPr txBox="1"/>
          <p:nvPr/>
        </p:nvSpPr>
        <p:spPr>
          <a:xfrm>
            <a:off x="214759" y="1459852"/>
            <a:ext cx="8640960" cy="196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arenBoth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分别运用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牛顿迭代法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割线法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设计算法求解函数                 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在区间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[-1, 0.5]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内满足误差小于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0.01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88A83B-BA6C-489A-ADD7-B068F7AD78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67" y="2276872"/>
            <a:ext cx="2304289" cy="3819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AD3717-3151-4759-84DC-1C7C053F2B14}"/>
              </a:ext>
            </a:extLst>
          </p:cNvPr>
          <p:cNvSpPr txBox="1"/>
          <p:nvPr/>
        </p:nvSpPr>
        <p:spPr>
          <a:xfrm>
            <a:off x="305982" y="4229642"/>
            <a:ext cx="853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注：无需私信或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QQ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邮箱发我程序或运行结果，只需截图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发到群里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F2F9F2E-6E26-4DC5-9FED-FEA6F07CF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9979" y="143007"/>
            <a:ext cx="5410200" cy="480131"/>
          </a:xfrm>
          <a:noFill/>
          <a:ln/>
        </p:spPr>
        <p:txBody>
          <a:bodyPr anchor="b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收敛速度</a:t>
            </a:r>
            <a:r>
              <a:rPr lang="en-US" altLang="zh-CN" sz="2800" dirty="0">
                <a:latin typeface="+mn-ea"/>
                <a:ea typeface="+mn-ea"/>
              </a:rPr>
              <a:t>—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收敛阶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非常重要）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6324420-683A-4E03-AEAD-8E52E65C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80085"/>
            <a:ext cx="8100391" cy="9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设迭代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ea"/>
                <a:ea typeface="+mn-ea"/>
              </a:rPr>
              <a:t>+1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的不动点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记绝对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误差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1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zh-CN" sz="2400" b="1" i="1" dirty="0" err="1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F9AADDA1-EA50-409A-AE42-83E16701D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111732"/>
              </p:ext>
            </p:extLst>
          </p:nvPr>
        </p:nvGraphicFramePr>
        <p:xfrm>
          <a:off x="3598189" y="1152755"/>
          <a:ext cx="2435542" cy="94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3" name="Equation" r:id="rId4" imgW="1091880" imgH="482400" progId="Equation.DSMT4">
                  <p:embed/>
                </p:oleObj>
              </mc:Choice>
              <mc:Fallback>
                <p:oleObj name="Equation" r:id="rId4" imgW="1091880" imgH="482400" progId="Equation.DSMT4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F9AADDA1-EA50-409A-AE42-83E16701D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89" y="1152755"/>
                        <a:ext cx="2435542" cy="94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>
            <a:extLst>
              <a:ext uri="{FF2B5EF4-FFF2-40B4-BE49-F238E27FC236}">
                <a16:creationId xmlns:a16="http://schemas.microsoft.com/office/drawing/2014/main" id="{A0A88802-B386-424C-9567-D17FB0ED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4" y="580085"/>
            <a:ext cx="1137280" cy="442035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ctr"/>
            <a:r>
              <a:rPr kumimoji="0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定义</a:t>
            </a:r>
            <a:r>
              <a:rPr kumimoji="0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2.1</a:t>
            </a:r>
            <a:endParaRPr kumimoji="0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A93F90C4-F318-415B-831B-FDB8C011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4" y="1962590"/>
            <a:ext cx="9098776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则称该迭代为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以收敛阶</a:t>
            </a:r>
            <a:r>
              <a:rPr lang="en-US" altLang="zh-CN" sz="2400" b="1" i="1" dirty="0">
                <a:solidFill>
                  <a:srgbClr val="FF0000"/>
                </a:solidFill>
                <a:latin typeface="+mn-ea"/>
                <a:ea typeface="+mn-ea"/>
              </a:rPr>
              <a:t>p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。数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称为渐近误差常数。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3A4C8AF-1E29-4295-8CC9-035C401C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83" y="2630413"/>
            <a:ext cx="7464077" cy="5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当 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p 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=1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时称为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线性收敛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，此时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|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|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&lt; 1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162B10F3-B983-4206-B4D4-349001E32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19" y="3217162"/>
            <a:ext cx="74640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当 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p 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=2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时称为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二次收敛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，或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平方收敛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CA6E10FF-B880-4F73-B13F-B1BF4562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25" y="3769876"/>
            <a:ext cx="5195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(3)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当 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p 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&gt;1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时称为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超线性收敛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。 </a:t>
            </a: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29DAB024-542A-417A-8DCB-D33D807B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0" y="4505849"/>
            <a:ext cx="90987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不动点迭代中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迭代数列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800" b="1" i="1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收敛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且                    ，则 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07532" name="Object 12">
            <a:extLst>
              <a:ext uri="{FF2B5EF4-FFF2-40B4-BE49-F238E27FC236}">
                <a16:creationId xmlns:a16="http://schemas.microsoft.com/office/drawing/2014/main" id="{EF671435-5464-4C1B-9821-16B2B705F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27813"/>
              </p:ext>
            </p:extLst>
          </p:nvPr>
        </p:nvGraphicFramePr>
        <p:xfrm>
          <a:off x="1550655" y="5242744"/>
          <a:ext cx="6365433" cy="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4" name="Equation" r:id="rId7" imgW="2565360" imgH="228600" progId="Equation.DSMT4">
                  <p:embed/>
                </p:oleObj>
              </mc:Choice>
              <mc:Fallback>
                <p:oleObj name="Equation" r:id="rId7" imgW="2565360" imgH="228600" progId="Equation.DSMT4">
                  <p:embed/>
                  <p:pic>
                    <p:nvPicPr>
                      <p:cNvPr id="107532" name="Object 12">
                        <a:extLst>
                          <a:ext uri="{FF2B5EF4-FFF2-40B4-BE49-F238E27FC236}">
                            <a16:creationId xmlns:a16="http://schemas.microsoft.com/office/drawing/2014/main" id="{EF671435-5464-4C1B-9821-16B2B705F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655" y="5242744"/>
                        <a:ext cx="6365433" cy="49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38" name="Group 18">
            <a:extLst>
              <a:ext uri="{FF2B5EF4-FFF2-40B4-BE49-F238E27FC236}">
                <a16:creationId xmlns:a16="http://schemas.microsoft.com/office/drawing/2014/main" id="{B4D746D1-BE48-4029-A1DC-43FF2A99D9EF}"/>
              </a:ext>
            </a:extLst>
          </p:cNvPr>
          <p:cNvGrpSpPr>
            <a:grpSpLocks/>
          </p:cNvGrpSpPr>
          <p:nvPr/>
        </p:nvGrpSpPr>
        <p:grpSpPr bwMode="auto">
          <a:xfrm>
            <a:off x="286022" y="5805364"/>
            <a:ext cx="4327525" cy="868363"/>
            <a:chOff x="226" y="3703"/>
            <a:chExt cx="2726" cy="547"/>
          </a:xfrm>
        </p:grpSpPr>
        <p:sp>
          <p:nvSpPr>
            <p:cNvPr id="107533" name="Rectangle 13">
              <a:extLst>
                <a:ext uri="{FF2B5EF4-FFF2-40B4-BE49-F238E27FC236}">
                  <a16:creationId xmlns:a16="http://schemas.microsoft.com/office/drawing/2014/main" id="{8568B4D7-239A-4B8F-B94F-37D9DCEF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3793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取极限得</a:t>
              </a:r>
            </a:p>
          </p:txBody>
        </p:sp>
        <p:graphicFrame>
          <p:nvGraphicFramePr>
            <p:cNvPr id="107534" name="Object 14">
              <a:extLst>
                <a:ext uri="{FF2B5EF4-FFF2-40B4-BE49-F238E27FC236}">
                  <a16:creationId xmlns:a16="http://schemas.microsoft.com/office/drawing/2014/main" id="{BD3230A3-BF2D-4A05-B70D-7019CAE777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150612"/>
                </p:ext>
              </p:extLst>
            </p:nvPr>
          </p:nvGraphicFramePr>
          <p:xfrm>
            <a:off x="1189" y="3703"/>
            <a:ext cx="176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65" name="Equation" r:id="rId9" imgW="1358640" imgH="482400" progId="Equation.DSMT4">
                    <p:embed/>
                  </p:oleObj>
                </mc:Choice>
                <mc:Fallback>
                  <p:oleObj name="Equation" r:id="rId9" imgW="1358640" imgH="482400" progId="Equation.DSMT4">
                    <p:embed/>
                    <p:pic>
                      <p:nvPicPr>
                        <p:cNvPr id="107534" name="Object 14">
                          <a:extLst>
                            <a:ext uri="{FF2B5EF4-FFF2-40B4-BE49-F238E27FC236}">
                              <a16:creationId xmlns:a16="http://schemas.microsoft.com/office/drawing/2014/main" id="{BD3230A3-BF2D-4A05-B70D-7019CAE777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703"/>
                          <a:ext cx="1763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35" name="Rectangle 15">
            <a:extLst>
              <a:ext uri="{FF2B5EF4-FFF2-40B4-BE49-F238E27FC236}">
                <a16:creationId xmlns:a16="http://schemas.microsoft.com/office/drawing/2014/main" id="{89B8E253-64BF-4FDD-9C02-47C245C4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731" y="1386277"/>
            <a:ext cx="1701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为常数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107539" name="Group 19">
            <a:extLst>
              <a:ext uri="{FF2B5EF4-FFF2-40B4-BE49-F238E27FC236}">
                <a16:creationId xmlns:a16="http://schemas.microsoft.com/office/drawing/2014/main" id="{0C69C207-7C97-429D-8D0F-C08CD55FEF83}"/>
              </a:ext>
            </a:extLst>
          </p:cNvPr>
          <p:cNvGrpSpPr>
            <a:grpSpLocks/>
          </p:cNvGrpSpPr>
          <p:nvPr/>
        </p:nvGrpSpPr>
        <p:grpSpPr bwMode="auto">
          <a:xfrm>
            <a:off x="4665013" y="5939559"/>
            <a:ext cx="3161016" cy="532555"/>
            <a:chOff x="3008" y="3696"/>
            <a:chExt cx="1320" cy="601"/>
          </a:xfrm>
        </p:grpSpPr>
        <p:sp>
          <p:nvSpPr>
            <p:cNvPr id="107536" name="Rectangle 16">
              <a:extLst>
                <a:ext uri="{FF2B5EF4-FFF2-40B4-BE49-F238E27FC236}">
                  <a16:creationId xmlns:a16="http://schemas.microsoft.com/office/drawing/2014/main" id="{1C81FEC5-00A6-4F25-A284-912737425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696"/>
              <a:ext cx="88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线性收敛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07537" name="AutoShape 17">
              <a:extLst>
                <a:ext uri="{FF2B5EF4-FFF2-40B4-BE49-F238E27FC236}">
                  <a16:creationId xmlns:a16="http://schemas.microsoft.com/office/drawing/2014/main" id="{DE75F938-2600-4AA5-83E0-F7D73054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876"/>
              <a:ext cx="454" cy="241"/>
            </a:xfrm>
            <a:prstGeom prst="right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972C55F-F74C-4612-A0BF-4347CD95D2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68" y="4653136"/>
            <a:ext cx="174412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1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5" grpId="0" animBg="1"/>
      <p:bldP spid="107526" grpId="0"/>
      <p:bldP spid="107527" grpId="0"/>
      <p:bldP spid="107528" grpId="0"/>
      <p:bldP spid="107529" grpId="0"/>
      <p:bldP spid="107531" grpId="0"/>
      <p:bldP spid="1075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06497">
            <a:extLst>
              <a:ext uri="{FF2B5EF4-FFF2-40B4-BE49-F238E27FC236}">
                <a16:creationId xmlns:a16="http://schemas.microsoft.com/office/drawing/2014/main" id="{DCD197B8-E330-4570-8CDD-3E7A80731A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712" y="216024"/>
            <a:ext cx="6084168" cy="40466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2.3.4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不动点迭代法的算法实现</a:t>
            </a:r>
          </a:p>
        </p:txBody>
      </p:sp>
      <p:sp>
        <p:nvSpPr>
          <p:cNvPr id="106499" name="副标题 106498">
            <a:extLst>
              <a:ext uri="{FF2B5EF4-FFF2-40B4-BE49-F238E27FC236}">
                <a16:creationId xmlns:a16="http://schemas.microsoft.com/office/drawing/2014/main" id="{D1576293-E087-439A-ADF6-E7EDA22F1E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620688"/>
            <a:ext cx="8676676" cy="172627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迭代法就是通过有限次的计算，来求出给定方程的满足精度要求的近似根。它的突出优点是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算法的逻辑结构简单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，且在计算时，中间结果若有扰动，仍不会影响计算结果。</a:t>
            </a:r>
          </a:p>
        </p:txBody>
      </p:sp>
      <p:sp>
        <p:nvSpPr>
          <p:cNvPr id="5" name="副标题 107522">
            <a:extLst>
              <a:ext uri="{FF2B5EF4-FFF2-40B4-BE49-F238E27FC236}">
                <a16:creationId xmlns:a16="http://schemas.microsoft.com/office/drawing/2014/main" id="{45FEEDF6-DFAC-48DE-BA07-684A312376E5}"/>
              </a:ext>
            </a:extLst>
          </p:cNvPr>
          <p:cNvSpPr txBox="1">
            <a:spLocks noChangeArrowheads="1"/>
          </p:cNvSpPr>
          <p:nvPr/>
        </p:nvSpPr>
        <p:spPr>
          <a:xfrm>
            <a:off x="429530" y="2346960"/>
            <a:ext cx="8284940" cy="3978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+mn-ea"/>
              </a:rPr>
              <a:t>计算步骤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1)</a:t>
            </a:r>
            <a:r>
              <a:rPr lang="zh-CN" altLang="en-US" sz="2800" dirty="0">
                <a:latin typeface="+mn-ea"/>
              </a:rPr>
              <a:t>确定有根区间的范围</a:t>
            </a:r>
            <a:r>
              <a:rPr lang="en-US" altLang="zh-CN" sz="2800" dirty="0">
                <a:latin typeface="+mn-ea"/>
              </a:rPr>
              <a:t>[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]</a:t>
            </a:r>
            <a:r>
              <a:rPr lang="zh-CN" altLang="en-US" sz="2800" dirty="0">
                <a:latin typeface="+mn-ea"/>
              </a:rPr>
              <a:t>，使</a:t>
            </a:r>
            <a:r>
              <a:rPr lang="en-US" altLang="zh-CN" sz="2800" dirty="0">
                <a:latin typeface="+mn-ea"/>
              </a:rPr>
              <a:t>f(a)f(b)&lt;0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2)</a:t>
            </a:r>
            <a:r>
              <a:rPr lang="zh-CN" altLang="en-US" sz="2800" dirty="0">
                <a:latin typeface="+mn-ea"/>
              </a:rPr>
              <a:t>确定方程</a:t>
            </a:r>
            <a:r>
              <a:rPr lang="en-US" altLang="zh-CN" sz="2800" dirty="0">
                <a:latin typeface="+mn-ea"/>
              </a:rPr>
              <a:t>f(x)=0</a:t>
            </a:r>
            <a:r>
              <a:rPr lang="zh-CN" altLang="en-US" sz="2800" dirty="0">
                <a:latin typeface="+mn-ea"/>
              </a:rPr>
              <a:t>的等价形式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x=(x)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及初始值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latin typeface="+mn-ea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+mn-ea"/>
              </a:rPr>
              <a:t>；为确保  </a:t>
            </a:r>
            <a:endParaRPr lang="en-US" altLang="zh-CN" sz="2800" dirty="0">
              <a:latin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迭代收敛，要求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(x)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满足定理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2.1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的条件；</a:t>
            </a:r>
            <a:endParaRPr lang="zh-CN" altLang="en-US" sz="2800" dirty="0">
              <a:latin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3)</a:t>
            </a:r>
            <a:r>
              <a:rPr lang="zh-CN" altLang="en-US" sz="2800" dirty="0">
                <a:latin typeface="+mn-ea"/>
              </a:rPr>
              <a:t>建立迭代格式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latin typeface="+mn-ea"/>
                <a:sym typeface="Symbol" panose="05050102010706020507" pitchFamily="18" charset="2"/>
              </a:rPr>
              <a:t>k+1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=(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 err="1">
                <a:latin typeface="+mn-ea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，计算出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latin typeface="+mn-ea"/>
                <a:sym typeface="Symbol" panose="05050102010706020507" pitchFamily="18" charset="2"/>
              </a:rPr>
              <a:t>k+1</a:t>
            </a:r>
            <a:r>
              <a:rPr lang="en-US" altLang="zh-CN" sz="2800" dirty="0">
                <a:latin typeface="+mn-ea"/>
              </a:rPr>
              <a:t>(K=0,1,2…)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4)</a:t>
            </a:r>
            <a:r>
              <a:rPr lang="zh-CN" altLang="en-US" sz="2800" dirty="0">
                <a:latin typeface="+mn-ea"/>
              </a:rPr>
              <a:t>若</a:t>
            </a:r>
            <a:r>
              <a:rPr lang="en-US" altLang="zh-CN" sz="2800" dirty="0">
                <a:latin typeface="+mn-ea"/>
              </a:rPr>
              <a:t>|x</a:t>
            </a:r>
            <a:r>
              <a:rPr lang="en-US" altLang="zh-CN" sz="2800" baseline="-25000" dirty="0">
                <a:latin typeface="+mn-ea"/>
              </a:rPr>
              <a:t>K+1</a:t>
            </a:r>
            <a:r>
              <a:rPr lang="en-US" altLang="zh-CN" sz="2800" dirty="0">
                <a:latin typeface="+mn-ea"/>
              </a:rPr>
              <a:t>-x</a:t>
            </a:r>
            <a:r>
              <a:rPr lang="en-US" altLang="zh-CN" sz="2800" baseline="-25000" dirty="0">
                <a:latin typeface="+mn-ea"/>
              </a:rPr>
              <a:t>K</a:t>
            </a:r>
            <a:r>
              <a:rPr lang="en-US" altLang="zh-CN" sz="2800" dirty="0">
                <a:latin typeface="+mn-ea"/>
              </a:rPr>
              <a:t>|&lt;ε(ε</a:t>
            </a:r>
            <a:r>
              <a:rPr lang="zh-CN" altLang="en-US" sz="2800" dirty="0">
                <a:latin typeface="+mn-ea"/>
              </a:rPr>
              <a:t>为事先给定的精度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，则终止迭代，输 </a:t>
            </a:r>
            <a:endParaRPr lang="en-US" altLang="zh-CN" sz="2800" dirty="0">
              <a:latin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出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k+1</a:t>
            </a:r>
            <a:r>
              <a:rPr lang="zh-CN" altLang="en-US" sz="2800" dirty="0">
                <a:latin typeface="+mn-ea"/>
              </a:rPr>
              <a:t>为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的近似值；否则，继续迭代。</a:t>
            </a:r>
          </a:p>
        </p:txBody>
      </p:sp>
    </p:spTree>
    <p:extLst>
      <p:ext uri="{BB962C8B-B14F-4D97-AF65-F5344CB8AC3E}">
        <p14:creationId xmlns:p14="http://schemas.microsoft.com/office/powerpoint/2010/main" val="15425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副标题 108546">
            <a:extLst>
              <a:ext uri="{FF2B5EF4-FFF2-40B4-BE49-F238E27FC236}">
                <a16:creationId xmlns:a16="http://schemas.microsoft.com/office/drawing/2014/main" id="{0F98C4A7-7F00-414B-8650-8C3470AB35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56" y="44103"/>
            <a:ext cx="3347864" cy="576610"/>
          </a:xfrm>
        </p:spPr>
        <p:txBody>
          <a:bodyPr/>
          <a:lstStyle/>
          <a:p>
            <a:pPr algn="just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算法流程图</a:t>
            </a:r>
          </a:p>
        </p:txBody>
      </p:sp>
      <p:graphicFrame>
        <p:nvGraphicFramePr>
          <p:cNvPr id="108548" name="对象 108547">
            <a:extLst>
              <a:ext uri="{FF2B5EF4-FFF2-40B4-BE49-F238E27FC236}">
                <a16:creationId xmlns:a16="http://schemas.microsoft.com/office/drawing/2014/main" id="{DBA60F5A-EC05-474A-BFD3-174A954C3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184945"/>
              </p:ext>
            </p:extLst>
          </p:nvPr>
        </p:nvGraphicFramePr>
        <p:xfrm>
          <a:off x="2970313" y="24736"/>
          <a:ext cx="5646737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" r:id="rId3" imgW="4000500" imgH="4396740" progId="Word.Picture.8">
                  <p:embed/>
                </p:oleObj>
              </mc:Choice>
              <mc:Fallback>
                <p:oleObj r:id="rId3" imgW="4000500" imgH="4396740" progId="Word.Picture.8">
                  <p:embed/>
                  <p:pic>
                    <p:nvPicPr>
                      <p:cNvPr id="108548" name="对象 108547">
                        <a:extLst>
                          <a:ext uri="{FF2B5EF4-FFF2-40B4-BE49-F238E27FC236}">
                            <a16:creationId xmlns:a16="http://schemas.microsoft.com/office/drawing/2014/main" id="{DBA60F5A-EC05-474A-BFD3-174A954C3C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313" y="24736"/>
                        <a:ext cx="5646737" cy="604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矩形 108548">
            <a:extLst>
              <a:ext uri="{FF2B5EF4-FFF2-40B4-BE49-F238E27FC236}">
                <a16:creationId xmlns:a16="http://schemas.microsoft.com/office/drawing/2014/main" id="{2DA06C6D-A5FA-4976-B62C-4280645B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72" y="6237312"/>
            <a:ext cx="388937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图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迭代法的算法流程图</a:t>
            </a:r>
          </a:p>
        </p:txBody>
      </p:sp>
      <p:sp>
        <p:nvSpPr>
          <p:cNvPr id="108550" name="矩形 108549">
            <a:extLst>
              <a:ext uri="{FF2B5EF4-FFF2-40B4-BE49-F238E27FC236}">
                <a16:creationId xmlns:a16="http://schemas.microsoft.com/office/drawing/2014/main" id="{83043694-AE3C-4132-B0F9-5DD244B5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50" y="4795673"/>
            <a:ext cx="2604890" cy="100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>
              <a:spcBef>
                <a:spcPct val="2000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fixed_Iteration.m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89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51FD3E-1CB3-485C-A0FB-E7D6921CE919}"/>
              </a:ext>
            </a:extLst>
          </p:cNvPr>
          <p:cNvSpPr txBox="1"/>
          <p:nvPr/>
        </p:nvSpPr>
        <p:spPr>
          <a:xfrm>
            <a:off x="2987824" y="116632"/>
            <a:ext cx="59046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</a:rPr>
              <a:t>function [</a:t>
            </a:r>
            <a:r>
              <a:rPr lang="en-US" altLang="zh-CN" b="0" dirty="0" err="1">
                <a:solidFill>
                  <a:schemeClr val="tx1"/>
                </a:solidFill>
              </a:rPr>
              <a:t>k,p,err,P</a:t>
            </a:r>
            <a:r>
              <a:rPr lang="en-US" altLang="zh-CN" b="0" dirty="0">
                <a:solidFill>
                  <a:schemeClr val="tx1"/>
                </a:solidFill>
              </a:rPr>
              <a:t>] = </a:t>
            </a:r>
            <a:r>
              <a:rPr lang="en-US" altLang="zh-CN" b="0" dirty="0" err="1">
                <a:solidFill>
                  <a:schemeClr val="tx1"/>
                </a:solidFill>
              </a:rPr>
              <a:t>fixed_Iteration</a:t>
            </a:r>
            <a:r>
              <a:rPr lang="en-US" altLang="zh-CN" b="0" dirty="0">
                <a:solidFill>
                  <a:schemeClr val="tx1"/>
                </a:solidFill>
              </a:rPr>
              <a:t>(g,p0,tol,max1)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%Input   -  g is the iteration function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p0 is the initial guess for the fixed-point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 is the tolerance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max1 is the maximum number of iterations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%Output-  k is the number of iterations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p is the approximation to the fixed-point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err is the error in the approximation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P' contains the sequence {</a:t>
            </a:r>
            <a:r>
              <a:rPr lang="en-US" altLang="zh-CN" b="0" dirty="0" err="1">
                <a:solidFill>
                  <a:schemeClr val="tx1"/>
                </a:solidFill>
              </a:rPr>
              <a:t>pn</a:t>
            </a:r>
            <a:r>
              <a:rPr lang="en-US" altLang="zh-CN" b="0" dirty="0">
                <a:solidFill>
                  <a:schemeClr val="tx1"/>
                </a:solidFill>
              </a:rPr>
              <a:t>}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f=@(x)  2*sqrt(x-1);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p0=1; 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=1e-4; max1=500;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</a:t>
            </a:r>
            <a:r>
              <a:rPr lang="en-US" altLang="zh-CN" b="0" dirty="0" err="1">
                <a:solidFill>
                  <a:schemeClr val="tx1"/>
                </a:solidFill>
              </a:rPr>
              <a:t>fixed_Iteration</a:t>
            </a:r>
            <a:r>
              <a:rPr lang="en-US" altLang="zh-CN" b="0" dirty="0">
                <a:solidFill>
                  <a:schemeClr val="tx1"/>
                </a:solidFill>
              </a:rPr>
              <a:t>(f, p0, 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, max1)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P(1)= p0;</a:t>
            </a:r>
          </a:p>
          <a:p>
            <a:pPr algn="l"/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for k=2:max1</a:t>
            </a:r>
          </a:p>
          <a:p>
            <a:pPr algn="l"/>
            <a:r>
              <a:rPr lang="nn-NO" altLang="zh-CN" b="0" dirty="0">
                <a:solidFill>
                  <a:schemeClr val="tx1"/>
                </a:solidFill>
              </a:rPr>
              <a:t>    P(k)=g(P(k-1));</a:t>
            </a:r>
          </a:p>
          <a:p>
            <a:pPr algn="l"/>
            <a:r>
              <a:rPr lang="de-DE" altLang="zh-CN" b="0" dirty="0">
                <a:solidFill>
                  <a:schemeClr val="tx1"/>
                </a:solidFill>
              </a:rPr>
              <a:t>    err=abs(P(k)-P(k-1));</a:t>
            </a:r>
          </a:p>
          <a:p>
            <a:pPr algn="l"/>
            <a:r>
              <a:rPr lang="de-DE" altLang="zh-CN" b="0" dirty="0">
                <a:solidFill>
                  <a:schemeClr val="tx1"/>
                </a:solidFill>
              </a:rPr>
              <a:t>    relerr=err/(abs(P(k))+eps);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    p=P(k);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    if (err&lt;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) | (</a:t>
            </a:r>
            <a:r>
              <a:rPr lang="en-US" altLang="zh-CN" b="0" dirty="0" err="1">
                <a:solidFill>
                  <a:schemeClr val="tx1"/>
                </a:solidFill>
              </a:rPr>
              <a:t>relerr</a:t>
            </a:r>
            <a:r>
              <a:rPr lang="en-US" altLang="zh-CN" b="0" dirty="0">
                <a:solidFill>
                  <a:schemeClr val="tx1"/>
                </a:solidFill>
              </a:rPr>
              <a:t>&lt;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),   break;    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End</a:t>
            </a:r>
          </a:p>
          <a:p>
            <a:pPr algn="l"/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P=P'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73386E-6210-4356-9F13-15AF710A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052736"/>
            <a:ext cx="2604890" cy="100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>
              <a:spcBef>
                <a:spcPct val="20000"/>
              </a:spcBef>
            </a:pP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fixed_Iteration.m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189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A810E-995D-43E8-BD89-5334970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620688"/>
            <a:ext cx="2400868" cy="46607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作业 </a:t>
            </a:r>
            <a:r>
              <a:rPr lang="en-US" altLang="zh-CN" sz="3200" dirty="0">
                <a:solidFill>
                  <a:srgbClr val="FF0000"/>
                </a:solidFill>
              </a:rPr>
              <a:t>2.2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42420-7D04-4DDE-92FD-77703837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" t="31385"/>
          <a:stretch/>
        </p:blipFill>
        <p:spPr>
          <a:xfrm>
            <a:off x="395536" y="1412776"/>
            <a:ext cx="827469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60.5"/>
  <p:tag name="LATEXADDIN" val="\documentclass{article}&#10;\usepackage{amsmath}&#10;\pagestyle{empty}&#10;\begin{document}&#10;&#10;&#10;$f(x)=0$&#10;&#10;\end{document}"/>
  <p:tag name="IGUANATEXSIZE" val="40"/>
  <p:tag name="IGUANATEXCURSOR" val="8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872.25"/>
  <p:tag name="LATEXADDIN" val="\documentclass{article}&#10;\usepackage{amsmath}&#10;\pagestyle{empty}&#10;\begin{document}&#10;&#10;&#10;$x^*\approx  x_k- \frac{f\left(x_k\right)}{f'\left(x_k\right)}$&#10;\end{document}"/>
  <p:tag name="IGUANATEXSIZE" val="32"/>
  <p:tag name="IGUANATEXCURSOR" val="14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1815"/>
  <p:tag name="LATEXADDIN" val="\documentclass{article}&#10;\usepackage{amsmath}&#10;\pagestyle{empty}&#10;\begin{document}&#10;&#10;&#10;$x_{k+1}\approx  x_k- \frac{f\left(x_k\right)}{f'\left(x_k\right)}$, $k=0,1,2,\cdots$&#10;\end{document}"/>
  <p:tag name="IGUANATEXSIZE" val="32"/>
  <p:tag name="IGUANATEXCURSOR" val="16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912.75"/>
  <p:tag name="LATEXADDIN" val="\documentclass{article}&#10;\usepackage{amsmath}&#10;\pagestyle{empty}&#10;\begin{document}&#10;&#10;&#10;$\varphi(x) \approx  x- \frac{f\left(x\right)}{f'\left(x\right)}$.&#10;\end{document}"/>
  <p:tag name="IGUANATEXSIZE" val="32"/>
  <p:tag name="IGUANATEXCURSOR" val="9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584"/>
  <p:tag name="LATEXADDIN" val="\documentclass{article}&#10;\usepackage{amsmath}&#10;\pagestyle{empty}&#10;\begin{document}&#10;&#10;&#10;$f\left(x_k\right)+f'\left(x_k\right)\left(x^*-x_k\right)\approx 0$&#10;\end{document}"/>
  <p:tag name="IGUANATEXSIZE" val="32"/>
  <p:tag name="IGUANATEXCURSOR" val="8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5"/>
  <p:tag name="ORIGINALWIDTH" val="420.75"/>
  <p:tag name="LATEXADDIN" val="\documentclass{article}&#10;\usepackage{amsmath}&#10;\pagestyle{empty}&#10;\begin{document}&#10;&#10;&#10;$x=e^{-x}$&#10;&#10;\end{document}"/>
  <p:tag name="IGUANATEXSIZE" val="28"/>
  <p:tag name="IGUANATEXCURSOR" val="8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34"/>
  <p:tag name="LATEXADDIN" val="\documentclass{article}&#10;\usepackage{amsmath}&#10;\pagestyle{empty}&#10;\begin{document}&#10;&#10;&#10;$f(x)=xe^x-1$,&#10;&#10;\end{document}"/>
  <p:tag name="IGUANATEXSIZE" val="28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927.75"/>
  <p:tag name="LATEXADDIN" val="\documentclass{article}&#10;\usepackage{amsmath}&#10;\pagestyle{empty}&#10;\begin{document}&#10;&#10;&#10;$f'(x)=e^x(x+1)$&#10;&#10;\end{document}"/>
  <p:tag name="IGUANATEXSIZE" val="28"/>
  <p:tag name="IGUANATEXCURSOR" val="9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1815"/>
  <p:tag name="LATEXADDIN" val="\documentclass{article}&#10;\usepackage{amsmath}&#10;\pagestyle{empty}&#10;\begin{document}&#10;&#10;&#10;$x_{k+1}\approx  x_k- \frac{f\left(x_k\right)}{f'\left(x_k\right)}$, $k=0,1,2,\cdots$&#10;\end{document}"/>
  <p:tag name="IGUANATEXSIZE" val="32"/>
  <p:tag name="IGUANATEXCURSOR" val="16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1815"/>
  <p:tag name="LATEXADDIN" val="\documentclass{article}&#10;\usepackage{amsmath}&#10;\pagestyle{empty}&#10;\begin{document}&#10;&#10;&#10;$x_{k+1}= x_k- \frac{f\left(x_k\right)}{f'\left(x_k\right)}$, $k=0,1,2,\cdots$&#10;\end{document}"/>
  <p:tag name="IGUANATEXSIZE" val="32"/>
  <p:tag name="IGUANATEXCURSOR" val="9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288.5"/>
  <p:tag name="LATEXADDIN" val="\documentclass{article}&#10;\usepackage{amsmath}&#10;\pagestyle{empty}&#10;\begin{document}&#10;&#10;&#10;$f(x^*)=0$, ~ $f'\left(x^*\right)\neq 0$.&#10;\end{document}"/>
  <p:tag name="IGUANATEXSIZE" val="32"/>
  <p:tag name="IGUANATEXCURSOR" val="11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46"/>
  <p:tag name="LATEXADDIN" val="\documentclass{article}&#10;\usepackage{amsmath}&#10;\pagestyle{empty}&#10;\begin{document}&#10;&#10;&#10;$f (x) = x - g(x) $&#10;&#10;\end{document}"/>
  <p:tag name="IGUANATEXSIZE" val="24"/>
  <p:tag name="IGUANATEXCURSOR" val="10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1479"/>
  <p:tag name="LATEXADDIN" val="\documentclass{article}&#10;\usepackage{amsmath}&#10;\pagestyle{empty}&#10;\begin{document}&#10;&#10;&#10;$x_{k+1}=\varphi(x_k)=x_k-\frac{f(x_k)}{f'(x_k)}$&#10;&#10;\end{document}"/>
  <p:tag name="IGUANATEXSIZE" val="28"/>
  <p:tag name="IGUANATEXCURSOR" val="12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5"/>
  <p:tag name="ORIGINALWIDTH" val="980.25"/>
  <p:tag name="LATEXADDIN" val="\documentclass{article}&#10;\usepackage{amsmath}&#10;\pagestyle{empty}&#10;\begin{document}&#10;&#10;&#10;$\left[x_0- \frac{f\left(x_0\right)}{f'\left(x_0\right)}\right]\to x_1$ &#10;\end{document}"/>
  <p:tag name="IGUANATEXSIZE" val="32"/>
  <p:tag name="IGUANATEXCURSOR" val="15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41.25"/>
  <p:tag name="LATEXADDIN" val="\documentclass{article}&#10;\usepackage{amsmath}&#10;\pagestyle{empty}&#10;\begin{document}&#10;&#10;&#10;$f'\left(x_k\right)$&#10;\end{document}"/>
  <p:tag name="IGUANATEXSIZE" val="32"/>
  <p:tag name="IGUANATEXCURSOR" val="10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41.25"/>
  <p:tag name="LATEXADDIN" val="\documentclass{article}&#10;\usepackage{amsmath}&#10;\pagestyle{empty}&#10;\begin{document}&#10;&#10;&#10;$f'\left(x_k\right)$&#10;\end{document}"/>
  <p:tag name="IGUANATEXSIZE" val="32"/>
  <p:tag name="IGUANATEXCURSOR" val="10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606"/>
  <p:tag name="LATEXADDIN" val="\documentclass{article}&#10;\usepackage{amsmath}&#10;\pagestyle{empty}&#10;\begin{document}&#10;&#10;&#10;$f'\left(x_k\right)=0.$&#10;\end{document}"/>
  <p:tag name="IGUANATEXSIZE" val="32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41.25"/>
  <p:tag name="LATEXADDIN" val="\documentclass{article}&#10;\usepackage{amsmath}&#10;\pagestyle{empty}&#10;\begin{document}&#10;&#10;&#10;$f'\left(x_k\right)$&#10;\end{document}"/>
  <p:tag name="IGUANATEXSIZE" val="32"/>
  <p:tag name="IGUANATEXCURSOR" val="10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2.75"/>
  <p:tag name="ORIGINALWIDTH" val="681.75"/>
  <p:tag name="LATEXADDIN" val="\documentclass{article}&#10;\usepackage{amsmath}&#10;\pagestyle{empty}&#10;\begin{document}&#10;&#10;&#10;$\frac{f(x_k)-f(x_{k-1})}{\left(x_k-x_{k-1}\right)}$&#10;&#10;\end{document}"/>
  <p:tag name="IGUANATEXSIZE" val="28"/>
  <p:tag name="IGUANATEXCURSOR" val="10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41.25"/>
  <p:tag name="LATEXADDIN" val="\documentclass{article}&#10;\usepackage{amsmath}&#10;\pagestyle{empty}&#10;\begin{document}&#10;&#10;&#10;$f'\left(x_k\right)$&#10;\end{document}"/>
  <p:tag name="IGUANATEXSIZE" val="32"/>
  <p:tag name="IGUANATEXCURSOR" val="10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2877.75"/>
  <p:tag name="LATEXADDIN" val="\documentclass{article}&#10;\usepackage{amsmath}&#10;\pagestyle{empty}&#10;\begin{document}&#10;&#10;&#10;$x_{k+1}=x_k-     \frac{f(x_k)}{f(x_k)-f(x_{k-1})} \left(x_k-x_{k-1}\right)$, $k=1,2,3,\cdots$&#10;&#10;\end{document}"/>
  <p:tag name="IGUANATEXSIZE" val="28"/>
  <p:tag name="IGUANATEXCURSOR" val="17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86.75"/>
  <p:tag name="LATEXADDIN" val="\documentclass{article}&#10;\usepackage{amsmath}&#10;\pagestyle{empty}&#10;\begin{document}&#10;&#10;&#10;$\left\{ p_n \right\}_{n=0}^\infty,$&#10;&#10;\end{document}"/>
  <p:tag name="IGUANATEXSIZE" val="28"/>
  <p:tag name="IGUANATEXCURSOR" val="11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567.75"/>
  <p:tag name="LATEXADDIN" val="\documentclass{article}&#10;\usepackage{amsmath}&#10;\pagestyle{empty}&#10;\begin{document}&#10;&#10;&#10;$| g'(x) |\leq L $&#10;&#10;\end{document}"/>
  <p:tag name="IGUANATEXSIZE" val="24"/>
  <p:tag name="IGUANATEXCURSOR" val="8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219"/>
  <p:tag name="LATEXADDIN" val="\documentclass{article}&#10;\usepackage{amsmath}&#10;\pagestyle{empty}&#10;\begin{document}&#10;&#10;&#10;$\Delta p_n$&#10;&#10;\end{document}"/>
  <p:tag name="IGUANATEXSIZE" val="24"/>
  <p:tag name="IGUANATEXCURSOR" val="8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5"/>
  <p:tag name="ORIGINALWIDTH" val="1337.25"/>
  <p:tag name="LATEXADDIN" val="\documentclass{article}&#10;\usepackage{amsmath}&#10;\pagestyle{empty}&#10;\begin{document}&#10;&#10;&#10;$\Delta p_n=p_{n+1}- p_n,$  $n\geq 0.$&#10;&#10;\end{document}"/>
  <p:tag name="IGUANATEXSIZE" val="28"/>
  <p:tag name="IGUANATEXCURSOR" val="11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5"/>
  <p:tag name="ORIGINALWIDTH" val="280.5"/>
  <p:tag name="LATEXADDIN" val="\documentclass{article}&#10;\usepackage{amsmath}&#10;\pagestyle{empty}&#10;\begin{document}&#10;&#10;&#10;$\Delta^k p_n$&#10;&#10;\end{document}"/>
  <p:tag name="IGUANATEXSIZE" val="24"/>
  <p:tag name="IGUANATEXCURSOR" val="9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5"/>
  <p:tag name="ORIGINALWIDTH" val="1497.75"/>
  <p:tag name="LATEXADDIN" val="\documentclass{article}&#10;\usepackage{amsmath}&#10;\pagestyle{empty}&#10;\begin{document}&#10;&#10;&#10;$\Delta^k p_n=\Delta^{k-1}\left(\Delta p_n\right)$,  $k\geq 2$.&#10;&#10;\end{document}"/>
  <p:tag name="IGUANATEXSIZE" val="28"/>
  <p:tag name="IGUANATEXCURSOR" val="14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9.75"/>
  <p:tag name="LATEXADDIN" val="\documentclass{article}&#10;\usepackage{amsmath}&#10;\pagestyle{empty}&#10;\begin{document}&#10;&#10;&#10;$\left\{ p_n \right\}_{n=0}^\infty$&#10;&#10;\end{document}"/>
  <p:tag name="IGUANATEXSIZE" val="28"/>
  <p:tag name="IGUANATEXCURSOR" val="11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"/>
  <p:tag name="ORIGINALWIDTH" val="325.5"/>
  <p:tag name="LATEXADDIN" val="\documentclass{article}&#10;\usepackage{amsmath}&#10;\pagestyle{empty}&#10;\begin{document}&#10;&#10;&#10;$n\geq 0,$&#10;&#10;\end{document}"/>
  <p:tag name="IGUANATEXSIZE" val="24"/>
  <p:tag name="IGUANATEXCURSOR" val="9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5"/>
  <p:tag name="ORIGINALWIDTH" val="602.25"/>
  <p:tag name="LATEXADDIN" val="\documentclass{article}&#10;\usepackage{amsmath}&#10;\pagestyle{empty}&#10;\begin{document}&#10;&#10;&#10;$p-p_n\neq 0.$&#10;&#10;\end{document}"/>
  <p:tag name="IGUANATEXSIZE" val="24"/>
  <p:tag name="IGUANATEXCURSOR" val="9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5"/>
  <p:tag name="ORIGINALWIDTH" val="938.25"/>
  <p:tag name="LATEXADDIN" val="\documentclass{article}&#10;\usepackage{amsmath}&#10;\pagestyle{empty}&#10;\begin{document}&#10;&#10;&#10;$\lim\limits_{n\to \infty}\frac{p-p_{n+1}}{p-p_n} =A $.&#10;&#10;\end{document}"/>
  <p:tag name="IGUANATEXSIZE" val="28"/>
  <p:tag name="IGUANATEXCURSOR" val="12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5"/>
  <p:tag name="ORIGINALWIDTH" val="2135.25"/>
  <p:tag name="LATEXADDIN" val="\documentclass{article}&#10;\usepackage{amsmath}&#10;\pagestyle{empty}&#10;\begin{document}&#10;&#10;&#10;$q_n=p_n-\frac{\left(\Delta p_n\right)^2 }{\Delta^2 p_n} = p_n-\frac{\left(p_{n+1}-p_n\right)^2 }{p_{n+2}-2p_{n+1}+p_n} $&#10;&#10;\end{document}"/>
  <p:tag name="IGUANATEXSIZE" val="28"/>
  <p:tag name="IGUANATEXCURSOR" val="20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3"/>
  <p:tag name="LATEXADDIN" val="\documentclass{article}&#10;\usepackage{amsmath}&#10;\pagestyle{empty}&#10;\begin{document}&#10;&#10;&#10;$\left\{ q_n \right\}_{n=0}^\infty$&#10;&#10;\end{document}"/>
  <p:tag name="IGUANATEXSIZE" val="28"/>
  <p:tag name="IGUANATEXCURSOR" val="9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208.75"/>
  <p:tag name="LATEXADDIN" val="\documentclass{article}&#10;\usepackage{amsmath}&#10;\pagestyle{empty}&#10;\begin{document}&#10;&#10;&#10;$f(a)=a-g(a)\leq0,$  $f(b)=b-g(b)\geq0.&#10;$&#10;&#10;\end{document}"/>
  <p:tag name="IGUANATEXSIZE" val="28"/>
  <p:tag name="IGUANATEXCURSOR" val="100"/>
  <p:tag name="TRANSPARENCY" val="True"/>
  <p:tag name="FILENAME" val=""/>
  <p:tag name="LATEXENGINEID" val="0"/>
  <p:tag name="TEMPFOLDER" val="d:\Soft\charulatex\"/>
  <p:tag name="LATEXFORMHEIGHT" val="306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9.75"/>
  <p:tag name="LATEXADDIN" val="\documentclass{article}&#10;\usepackage{amsmath}&#10;\pagestyle{empty}&#10;\begin{document}&#10;&#10;&#10;$\left\{ p_n \right\}_{n=0}^\infty$&#10;&#10;\end{document}"/>
  <p:tag name="IGUANATEXSIZE" val="28"/>
  <p:tag name="IGUANATEXCURSOR" val="11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5"/>
  <p:tag name="ORIGINALWIDTH" val="801"/>
  <p:tag name="LATEXADDIN" val="\documentclass{article}&#10;\usepackage{amsmath}&#10;\pagestyle{empty}&#10;\begin{document}&#10;&#10;&#10;$\lim\limits_{n\to \infty}\frac{q-q_{n}}{p-p_n} =0 $.&#10;&#10;\end{document}"/>
  <p:tag name="IGUANATEXSIZE" val="28"/>
  <p:tag name="IGUANATEXCURSOR" val="13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"/>
  <p:tag name="ORIGINALWIDTH" val="1986"/>
  <p:tag name="LATEXADDIN" val="\documentclass{article}&#10;\usepackage{amsmath}&#10;\pagestyle{empty}&#10;\begin{document}&#10;&#10;&#10;$p_0=0.5,$  $p_{k+1}=e^{-p_k},$ $k=0,1,2,\cdots$&#10;&#10;\end{document}"/>
  <p:tag name="IGUANATEXSIZE" val="28"/>
  <p:tag name="IGUANATEXCURSOR" val="12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5"/>
  <p:tag name="ORIGINALWIDTH" val="1336.5"/>
  <p:tag name="LATEXADDIN" val="\documentclass{article}&#10;\usepackage{amsmath}&#10;\pagestyle{empty}&#10;\begin{document}&#10;&#10;&#10;$q_n=p_n-\frac{\left(p_{n+1}-p_n\right)^2 }{p_{n+2}-2p_{n+1}+p_n} $&#10;&#10;\end{document}"/>
  <p:tag name="IGUANATEXSIZE" val="28"/>
  <p:tag name="IGUANATEXCURSOR" val="8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3"/>
  <p:tag name="LATEXADDIN" val="\documentclass{article}&#10;\usepackage{amsmath}&#10;\pagestyle{empty}&#10;\begin{document}&#10;&#10;&#10;$\left\{ q_n \right\}_{n=0}^\infty$&#10;&#10;\end{document}"/>
  <p:tag name="IGUANATEXSIZE" val="28"/>
  <p:tag name="IGUANATEXCURSOR" val="9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9.75"/>
  <p:tag name="LATEXADDIN" val="\documentclass{article}&#10;\usepackage{amsmath}&#10;\pagestyle{empty}&#10;\begin{document}&#10;&#10;&#10;$\left\{ p_n \right\}_{n=0}^\infty$&#10;&#10;\end{document}"/>
  <p:tag name="IGUANATEXSIZE" val="28"/>
  <p:tag name="IGUANATEXCURSOR" val="9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5"/>
  <p:tag name="ORIGINALWIDTH" val="810"/>
  <p:tag name="LATEXADDIN" val="\documentclass{article}&#10;\usepackage{amsmath}&#10;\pagestyle{empty}&#10;\begin{document}&#10;&#10;&#10;$f(x)=x^2-2x$&#10;&#10;\end{document}"/>
  <p:tag name="IGUANATEXSIZE" val="28"/>
  <p:tag name="IGUANATEXCURSOR" val="94"/>
  <p:tag name="TRANSPARENCY" val="True"/>
  <p:tag name="FILENAME" val=""/>
  <p:tag name="LATEXENGINEID" val="0"/>
  <p:tag name="TEMPFOLDER" val="D:\Soft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84.25"/>
  <p:tag name="LATEXADDIN" val="\documentclass{article}&#10;\usepackage{amsmath}&#10;\pagestyle{empty}&#10;\begin{document}&#10;&#10;&#10;$f(x)=x-g(x),$&#10;&#10;\end{document}"/>
  <p:tag name="IGUANATEXSIZE" val="28"/>
  <p:tag name="IGUANATEXCURSOR" val="95"/>
  <p:tag name="TRANSPARENCY" val="True"/>
  <p:tag name="FILENAME" val=""/>
  <p:tag name="LATEXENGINEID" val="0"/>
  <p:tag name="TEMPFOLDER" val="d:\Soft\charulatex\"/>
  <p:tag name="LATEXFORMHEIGHT" val="306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527.25"/>
  <p:tag name="LATEXADDIN" val="\documentclass{article}&#10;\usepackage{amsmath}&#10;\pagestyle{empty}&#10;\begin{document}&#10;&#10;&#10;$0\leq L &lt;1$&#10;&#10;\end{document}"/>
  <p:tag name="IGUANATEXSIZE" val="24"/>
  <p:tag name="IGUANATEXCURSOR" val="8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546.75"/>
  <p:tag name="LATEXADDIN" val="\documentclass{article}&#10;\usepackage{amsmath}&#10;\pagestyle{empty}&#10;\begin{document}&#10;&#10;&#10;$g'(x^*) \neq 0$&#10;&#10;\end{document}"/>
  <p:tag name="IGUANATEXSIZE" val="28"/>
  <p:tag name="IGUANATEXCURSOR" val="8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699.5"/>
  <p:tag name="LATEXADDIN" val="\documentclass{article}&#10;\usepackage{amsmath}&#10;\pagestyle{empty}&#10;\begin{document}&#10;&#10;&#10;$f(x)\approx f\left(x_k\right)+f'\left(x_k\right)\left(x-x_k\right)$&#10;\end{document}"/>
  <p:tag name="IGUANATEXSIZE" val="32"/>
  <p:tag name="IGUANATEXCURSOR" val="13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584"/>
  <p:tag name="LATEXADDIN" val="\documentclass{article}&#10;\usepackage{amsmath}&#10;\pagestyle{empty}&#10;\begin{document}&#10;&#10;&#10;$f\left(x_k\right)+f'\left(x_k\right)\left(x^*-x_k\right)\approx 0$&#10;\end{document}"/>
  <p:tag name="IGUANATEXSIZE" val="32"/>
  <p:tag name="IGUANATEXCURSOR" val="8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80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14110</TotalTime>
  <Words>3359</Words>
  <Application>Microsoft Office PowerPoint</Application>
  <PresentationFormat>全屏显示(4:3)</PresentationFormat>
  <Paragraphs>343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仿宋</vt:lpstr>
      <vt:lpstr>黑体</vt:lpstr>
      <vt:lpstr>华文仿宋</vt:lpstr>
      <vt:lpstr>华文宋体</vt:lpstr>
      <vt:lpstr>Arial</vt:lpstr>
      <vt:lpstr>Calibri</vt:lpstr>
      <vt:lpstr>Cambria Math</vt:lpstr>
      <vt:lpstr>Courier New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Microsoft Word Picture</vt:lpstr>
      <vt:lpstr>Microsoft Equation 3.0</vt:lpstr>
      <vt:lpstr>Picture</vt:lpstr>
      <vt:lpstr>PowerPoint 演示文稿</vt:lpstr>
      <vt:lpstr>不动点迭代法的收敛条件</vt:lpstr>
      <vt:lpstr>不动点原理 （压缩映像定理）</vt:lpstr>
      <vt:lpstr>例2.7 用不同方法求 x23 = 0的根      , 取 x0=2. 讨论合理性和收敛性</vt:lpstr>
      <vt:lpstr>收敛速度—收敛阶   (非常重要）</vt:lpstr>
      <vt:lpstr>2.3.4 不动点迭代法的算法实现</vt:lpstr>
      <vt:lpstr>PowerPoint 演示文稿</vt:lpstr>
      <vt:lpstr>PowerPoint 演示文稿</vt:lpstr>
      <vt:lpstr>作业 2.2</vt:lpstr>
      <vt:lpstr>2.4 牛顿-拉夫森法（简称:牛顿迭代法）</vt:lpstr>
      <vt:lpstr>2.4.1 牛顿迭代法的基本思想</vt:lpstr>
      <vt:lpstr>PowerPoint 演示文稿</vt:lpstr>
      <vt:lpstr>2.4.4 牛顿迭代法的基本思想---（非常重要）</vt:lpstr>
      <vt:lpstr>PowerPoint 演示文稿</vt:lpstr>
      <vt:lpstr>2.4.4 牛顿迭代法的基本思想</vt:lpstr>
      <vt:lpstr>2.4.1 牛顿迭代法的几何解释</vt:lpstr>
      <vt:lpstr>PowerPoint 演示文稿</vt:lpstr>
      <vt:lpstr>PowerPoint 演示文稿</vt:lpstr>
      <vt:lpstr>PowerPoint 演示文稿</vt:lpstr>
      <vt:lpstr>PowerPoint 演示文稿</vt:lpstr>
      <vt:lpstr>重根情形</vt:lpstr>
      <vt:lpstr>PowerPoint 演示文稿</vt:lpstr>
      <vt:lpstr>2.4.4 牛顿迭代法的算法实现</vt:lpstr>
      <vt:lpstr>PowerPoint 演示文稿</vt:lpstr>
      <vt:lpstr>PowerPoint 演示文稿</vt:lpstr>
      <vt:lpstr>进一步分析</vt:lpstr>
      <vt:lpstr>2.5 割线法</vt:lpstr>
      <vt:lpstr>2.5.1 割线法的基本思想</vt:lpstr>
      <vt:lpstr>2.5.2 割线法的几何意义   (非常重要）</vt:lpstr>
      <vt:lpstr>2.5.2 割线法的几何意义</vt:lpstr>
      <vt:lpstr>2.5.3 割线法的收敛性分析 （重要）</vt:lpstr>
      <vt:lpstr>2.5.4 割线法的算法实现</vt:lpstr>
      <vt:lpstr>2.5.4 割线法的算法实现</vt:lpstr>
      <vt:lpstr>PowerPoint 演示文稿</vt:lpstr>
      <vt:lpstr>2.6 迭代收敛的加速办法(选讲）</vt:lpstr>
      <vt:lpstr>2.6.1 埃特金(Aitken)过程</vt:lpstr>
      <vt:lpstr>2.6.1 埃特金过程</vt:lpstr>
      <vt:lpstr>PowerPoint 演示文稿</vt:lpstr>
      <vt:lpstr>本章教学要求及重点难点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1833</cp:revision>
  <dcterms:created xsi:type="dcterms:W3CDTF">2008-11-26T09:45:55Z</dcterms:created>
  <dcterms:modified xsi:type="dcterms:W3CDTF">2020-02-17T02:10:06Z</dcterms:modified>
</cp:coreProperties>
</file>