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32"/>
  </p:notesMasterIdLst>
  <p:handoutMasterIdLst>
    <p:handoutMasterId r:id="rId33"/>
  </p:handoutMasterIdLst>
  <p:sldIdLst>
    <p:sldId id="707" r:id="rId3"/>
    <p:sldId id="397" r:id="rId4"/>
    <p:sldId id="708" r:id="rId5"/>
    <p:sldId id="401" r:id="rId6"/>
    <p:sldId id="539" r:id="rId7"/>
    <p:sldId id="540" r:id="rId8"/>
    <p:sldId id="541" r:id="rId9"/>
    <p:sldId id="404" r:id="rId10"/>
    <p:sldId id="398" r:id="rId11"/>
    <p:sldId id="543" r:id="rId12"/>
    <p:sldId id="492" r:id="rId13"/>
    <p:sldId id="702" r:id="rId14"/>
    <p:sldId id="493" r:id="rId15"/>
    <p:sldId id="494" r:id="rId16"/>
    <p:sldId id="507" r:id="rId17"/>
    <p:sldId id="508" r:id="rId18"/>
    <p:sldId id="509" r:id="rId19"/>
    <p:sldId id="510" r:id="rId20"/>
    <p:sldId id="703" r:id="rId21"/>
    <p:sldId id="511" r:id="rId22"/>
    <p:sldId id="495" r:id="rId23"/>
    <p:sldId id="512" r:id="rId24"/>
    <p:sldId id="498" r:id="rId25"/>
    <p:sldId id="497" r:id="rId26"/>
    <p:sldId id="513" r:id="rId27"/>
    <p:sldId id="514" r:id="rId28"/>
    <p:sldId id="516" r:id="rId29"/>
    <p:sldId id="499" r:id="rId30"/>
    <p:sldId id="503" r:id="rId31"/>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86272" autoAdjust="0"/>
  </p:normalViewPr>
  <p:slideViewPr>
    <p:cSldViewPr>
      <p:cViewPr varScale="1">
        <p:scale>
          <a:sx n="74" d="100"/>
          <a:sy n="74" d="100"/>
        </p:scale>
        <p:origin x="169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e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e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2020/2/11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21AC20C-A433-4A41-BD67-ADD992A8883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73B549C2-1EBD-4F49-857C-60DDC23843D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175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9</a:t>
            </a:fld>
            <a:endParaRPr lang="zh-CN" altLang="en-US"/>
          </a:p>
        </p:txBody>
      </p:sp>
    </p:spTree>
    <p:extLst>
      <p:ext uri="{BB962C8B-B14F-4D97-AF65-F5344CB8AC3E}">
        <p14:creationId xmlns:p14="http://schemas.microsoft.com/office/powerpoint/2010/main" val="339787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9.xml"/><Relationship Id="rId7" Type="http://schemas.openxmlformats.org/officeDocument/2006/relationships/image" Target="../media/image2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slideLayout" Target="../slideLayouts/slideLayout18.xml"/><Relationship Id="rId4" Type="http://schemas.openxmlformats.org/officeDocument/2006/relationships/tags" Target="../tags/tag10.xml"/><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4.wmf"/><Relationship Id="rId18" Type="http://schemas.openxmlformats.org/officeDocument/2006/relationships/image" Target="../media/image36.emf"/><Relationship Id="rId3" Type="http://schemas.openxmlformats.org/officeDocument/2006/relationships/audio" Target="../media/audio1.wav"/><Relationship Id="rId7" Type="http://schemas.openxmlformats.org/officeDocument/2006/relationships/image" Target="../media/image37.wmf"/><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18.xml"/><Relationship Id="rId16" Type="http://schemas.openxmlformats.org/officeDocument/2006/relationships/oleObject" Target="../embeddings/oleObject18.bin"/><Relationship Id="rId1" Type="http://schemas.openxmlformats.org/officeDocument/2006/relationships/vmlDrawing" Target="../drawings/vmlDrawing7.vml"/><Relationship Id="rId6" Type="http://schemas.openxmlformats.org/officeDocument/2006/relationships/audio" Target="../media/audio4.wav"/><Relationship Id="rId11" Type="http://schemas.openxmlformats.org/officeDocument/2006/relationships/image" Target="../media/image33.wmf"/><Relationship Id="rId5" Type="http://schemas.openxmlformats.org/officeDocument/2006/relationships/audio" Target="../media/audio3.wav"/><Relationship Id="rId15" Type="http://schemas.openxmlformats.org/officeDocument/2006/relationships/image" Target="../media/image35.wmf"/><Relationship Id="rId10" Type="http://schemas.openxmlformats.org/officeDocument/2006/relationships/oleObject" Target="../embeddings/oleObject15.bin"/><Relationship Id="rId4" Type="http://schemas.openxmlformats.org/officeDocument/2006/relationships/audio" Target="../media/audio2.wav"/><Relationship Id="rId9" Type="http://schemas.openxmlformats.org/officeDocument/2006/relationships/image" Target="../media/image32.wmf"/><Relationship Id="rId1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2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7.bin"/><Relationship Id="rId18" Type="http://schemas.openxmlformats.org/officeDocument/2006/relationships/image" Target="../media/image47.wmf"/><Relationship Id="rId26" Type="http://schemas.openxmlformats.org/officeDocument/2006/relationships/image" Target="../media/image51.wmf"/><Relationship Id="rId3" Type="http://schemas.openxmlformats.org/officeDocument/2006/relationships/audio" Target="../media/audio5.wav"/><Relationship Id="rId21" Type="http://schemas.openxmlformats.org/officeDocument/2006/relationships/oleObject" Target="../embeddings/oleObject31.bin"/><Relationship Id="rId34" Type="http://schemas.openxmlformats.org/officeDocument/2006/relationships/image" Target="../media/image55.emf"/><Relationship Id="rId7" Type="http://schemas.openxmlformats.org/officeDocument/2006/relationships/oleObject" Target="../embeddings/oleObject24.bin"/><Relationship Id="rId12" Type="http://schemas.openxmlformats.org/officeDocument/2006/relationships/image" Target="../media/image44.wmf"/><Relationship Id="rId17" Type="http://schemas.openxmlformats.org/officeDocument/2006/relationships/oleObject" Target="../embeddings/oleObject29.bin"/><Relationship Id="rId25" Type="http://schemas.openxmlformats.org/officeDocument/2006/relationships/oleObject" Target="../embeddings/oleObject33.bin"/><Relationship Id="rId33" Type="http://schemas.openxmlformats.org/officeDocument/2006/relationships/oleObject" Target="../embeddings/oleObject37.bin"/><Relationship Id="rId2" Type="http://schemas.openxmlformats.org/officeDocument/2006/relationships/slideLayout" Target="../slideLayouts/slideLayout18.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oleObject" Target="../embeddings/oleObject35.bin"/><Relationship Id="rId1" Type="http://schemas.openxmlformats.org/officeDocument/2006/relationships/vmlDrawing" Target="../drawings/vmlDrawing9.vml"/><Relationship Id="rId6" Type="http://schemas.openxmlformats.org/officeDocument/2006/relationships/audio" Target="../media/audio2.wav"/><Relationship Id="rId11" Type="http://schemas.openxmlformats.org/officeDocument/2006/relationships/oleObject" Target="../embeddings/oleObject26.bin"/><Relationship Id="rId24" Type="http://schemas.openxmlformats.org/officeDocument/2006/relationships/image" Target="../media/image50.wmf"/><Relationship Id="rId32" Type="http://schemas.openxmlformats.org/officeDocument/2006/relationships/image" Target="../media/image54.wmf"/><Relationship Id="rId5" Type="http://schemas.openxmlformats.org/officeDocument/2006/relationships/audio" Target="../media/audio1.wav"/><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52.wmf"/><Relationship Id="rId10" Type="http://schemas.openxmlformats.org/officeDocument/2006/relationships/image" Target="../media/image43.wmf"/><Relationship Id="rId19" Type="http://schemas.openxmlformats.org/officeDocument/2006/relationships/oleObject" Target="../embeddings/oleObject30.bin"/><Relationship Id="rId31" Type="http://schemas.openxmlformats.org/officeDocument/2006/relationships/oleObject" Target="../embeddings/oleObject36.bin"/><Relationship Id="rId4" Type="http://schemas.openxmlformats.org/officeDocument/2006/relationships/audio" Target="../media/audio6.wav"/><Relationship Id="rId9" Type="http://schemas.openxmlformats.org/officeDocument/2006/relationships/oleObject" Target="../embeddings/oleObject25.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oleObject" Target="../embeddings/oleObject34.bin"/><Relationship Id="rId30" Type="http://schemas.openxmlformats.org/officeDocument/2006/relationships/image" Target="../media/image5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60.wmf"/><Relationship Id="rId3" Type="http://schemas.openxmlformats.org/officeDocument/2006/relationships/audio" Target="../media/audio1.wav"/><Relationship Id="rId7" Type="http://schemas.openxmlformats.org/officeDocument/2006/relationships/image" Target="../media/image57.wmf"/><Relationship Id="rId12" Type="http://schemas.openxmlformats.org/officeDocument/2006/relationships/oleObject" Target="../embeddings/oleObject42.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39.bin"/><Relationship Id="rId11" Type="http://schemas.openxmlformats.org/officeDocument/2006/relationships/image" Target="../media/image59.wmf"/><Relationship Id="rId5" Type="http://schemas.openxmlformats.org/officeDocument/2006/relationships/image" Target="../media/image56.emf"/><Relationship Id="rId15" Type="http://schemas.openxmlformats.org/officeDocument/2006/relationships/image" Target="../media/image61.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58.wmf"/><Relationship Id="rId14"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66.png"/><Relationship Id="rId3" Type="http://schemas.openxmlformats.org/officeDocument/2006/relationships/tags" Target="../tags/tag13.xml"/><Relationship Id="rId7" Type="http://schemas.openxmlformats.org/officeDocument/2006/relationships/slideLayout" Target="../slideLayouts/slideLayout13.xml"/><Relationship Id="rId12" Type="http://schemas.openxmlformats.org/officeDocument/2006/relationships/image" Target="../media/image65.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tags" Target="../tags/tag16.xml"/><Relationship Id="rId11" Type="http://schemas.openxmlformats.org/officeDocument/2006/relationships/image" Target="../media/image64.png"/><Relationship Id="rId5" Type="http://schemas.openxmlformats.org/officeDocument/2006/relationships/tags" Target="../tags/tag15.xml"/><Relationship Id="rId15" Type="http://schemas.openxmlformats.org/officeDocument/2006/relationships/image" Target="../media/image68.png"/><Relationship Id="rId10" Type="http://schemas.openxmlformats.org/officeDocument/2006/relationships/image" Target="../media/image62.wmf"/><Relationship Id="rId4" Type="http://schemas.openxmlformats.org/officeDocument/2006/relationships/tags" Target="../tags/tag14.xml"/><Relationship Id="rId9" Type="http://schemas.openxmlformats.org/officeDocument/2006/relationships/oleObject" Target="../embeddings/oleObject44.bin"/><Relationship Id="rId14" Type="http://schemas.openxmlformats.org/officeDocument/2006/relationships/image" Target="../media/image67.png"/></Relationships>
</file>

<file path=ppt/slides/_rels/slide29.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3.wmf"/><Relationship Id="rId2" Type="http://schemas.openxmlformats.org/officeDocument/2006/relationships/slideLayout" Target="../slideLayouts/slideLayout13.xml"/><Relationship Id="rId16" Type="http://schemas.openxmlformats.org/officeDocument/2006/relationships/image" Target="../media/image75.wmf"/><Relationship Id="rId1" Type="http://schemas.openxmlformats.org/officeDocument/2006/relationships/vmlDrawing" Target="../drawings/vmlDrawing12.vml"/><Relationship Id="rId6" Type="http://schemas.openxmlformats.org/officeDocument/2006/relationships/image" Target="../media/image70.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48.bin"/><Relationship Id="rId14" Type="http://schemas.openxmlformats.org/officeDocument/2006/relationships/image" Target="../media/image7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18.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audio" Target="../media/audio1.wav"/><Relationship Id="rId10"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7.jpe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01B7AE-6333-49EC-A9AE-1161B5F636DA}"/>
              </a:ext>
            </a:extLst>
          </p:cNvPr>
          <p:cNvSpPr txBox="1"/>
          <p:nvPr/>
        </p:nvSpPr>
        <p:spPr>
          <a:xfrm>
            <a:off x="2453484" y="154723"/>
            <a:ext cx="3672408" cy="646331"/>
          </a:xfrm>
          <a:prstGeom prst="rect">
            <a:avLst/>
          </a:prstGeom>
          <a:noFill/>
        </p:spPr>
        <p:txBody>
          <a:bodyPr wrap="square" rtlCol="0">
            <a:spAutoFit/>
          </a:bodyPr>
          <a:lstStyle/>
          <a:p>
            <a:r>
              <a:rPr lang="zh-CN" altLang="en-US" sz="3600" dirty="0">
                <a:solidFill>
                  <a:schemeClr val="tx1"/>
                </a:solidFill>
                <a:latin typeface="华文仿宋" panose="02010600040101010101" pitchFamily="2" charset="-122"/>
                <a:ea typeface="华文仿宋" panose="02010600040101010101" pitchFamily="2" charset="-122"/>
              </a:rPr>
              <a:t>回顾</a:t>
            </a:r>
          </a:p>
        </p:txBody>
      </p:sp>
      <p:sp>
        <p:nvSpPr>
          <p:cNvPr id="3" name="文本框 2">
            <a:extLst>
              <a:ext uri="{FF2B5EF4-FFF2-40B4-BE49-F238E27FC236}">
                <a16:creationId xmlns:a16="http://schemas.microsoft.com/office/drawing/2014/main" id="{930697A7-ADD2-44A2-9D13-54CA6EC4EC0A}"/>
              </a:ext>
            </a:extLst>
          </p:cNvPr>
          <p:cNvSpPr txBox="1"/>
          <p:nvPr/>
        </p:nvSpPr>
        <p:spPr>
          <a:xfrm>
            <a:off x="1187624" y="980728"/>
            <a:ext cx="3528392" cy="1701556"/>
          </a:xfrm>
          <a:prstGeom prst="rect">
            <a:avLst/>
          </a:prstGeom>
          <a:noFill/>
        </p:spPr>
        <p:txBody>
          <a:bodyPr wrap="square" rtlCol="0">
            <a:spAutoFit/>
          </a:bodyPr>
          <a:lstStyle/>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1.1.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微积分回顾</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1.2.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二进制</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a:p>
            <a:pPr algn="l">
              <a:lnSpc>
                <a:spcPct val="150000"/>
              </a:lnSpc>
            </a:pPr>
            <a:r>
              <a:rPr lang="en-US" altLang="zh-CN" sz="2400" b="0" dirty="0">
                <a:solidFill>
                  <a:schemeClr val="bg2">
                    <a:lumMod val="10000"/>
                  </a:schemeClr>
                </a:solidFill>
                <a:latin typeface="华文仿宋" panose="02010600040101010101" pitchFamily="2" charset="-122"/>
                <a:ea typeface="华文仿宋" panose="02010600040101010101" pitchFamily="2" charset="-122"/>
              </a:rPr>
              <a:t>1.3.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误差分析</a:t>
            </a:r>
            <a:endParaRPr lang="en-US" altLang="zh-CN" sz="2400" b="0" dirty="0">
              <a:solidFill>
                <a:schemeClr val="bg2">
                  <a:lumMod val="10000"/>
                </a:schemeClr>
              </a:solidFill>
              <a:latin typeface="华文仿宋" panose="02010600040101010101" pitchFamily="2" charset="-122"/>
              <a:ea typeface="华文仿宋" panose="02010600040101010101" pitchFamily="2" charset="-122"/>
            </a:endParaRPr>
          </a:p>
        </p:txBody>
      </p:sp>
      <p:sp>
        <p:nvSpPr>
          <p:cNvPr id="4" name="矩形 3">
            <a:extLst>
              <a:ext uri="{FF2B5EF4-FFF2-40B4-BE49-F238E27FC236}">
                <a16:creationId xmlns:a16="http://schemas.microsoft.com/office/drawing/2014/main" id="{75640B28-0F3C-4E7A-B1AC-B3292ADA3181}"/>
              </a:ext>
            </a:extLst>
          </p:cNvPr>
          <p:cNvSpPr/>
          <p:nvPr/>
        </p:nvSpPr>
        <p:spPr>
          <a:xfrm>
            <a:off x="5454928" y="1571876"/>
            <a:ext cx="2954655" cy="461665"/>
          </a:xfrm>
          <a:prstGeom prst="rect">
            <a:avLst/>
          </a:prstGeom>
        </p:spPr>
        <p:txBody>
          <a:bodyPr wrap="none">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绝对误差和相对误差</a:t>
            </a:r>
            <a:endParaRPr lang="zh-CN" altLang="en-US" sz="2400" dirty="0">
              <a:latin typeface="华文仿宋" panose="02010600040101010101" pitchFamily="2" charset="-122"/>
              <a:ea typeface="华文仿宋" panose="02010600040101010101" pitchFamily="2" charset="-122"/>
            </a:endParaRPr>
          </a:p>
        </p:txBody>
      </p:sp>
      <p:sp>
        <p:nvSpPr>
          <p:cNvPr id="5" name="矩形 4">
            <a:extLst>
              <a:ext uri="{FF2B5EF4-FFF2-40B4-BE49-F238E27FC236}">
                <a16:creationId xmlns:a16="http://schemas.microsoft.com/office/drawing/2014/main" id="{26834D8F-0DEA-4AF7-95C0-C63BF879747B}"/>
              </a:ext>
            </a:extLst>
          </p:cNvPr>
          <p:cNvSpPr/>
          <p:nvPr/>
        </p:nvSpPr>
        <p:spPr>
          <a:xfrm>
            <a:off x="5481506" y="2101469"/>
            <a:ext cx="1415772" cy="461665"/>
          </a:xfrm>
          <a:prstGeom prst="rect">
            <a:avLst/>
          </a:prstGeom>
        </p:spPr>
        <p:txBody>
          <a:bodyPr wrap="none">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有效数字</a:t>
            </a:r>
            <a:endParaRPr lang="zh-CN" altLang="en-US" sz="2400" dirty="0">
              <a:latin typeface="华文仿宋" panose="02010600040101010101" pitchFamily="2" charset="-122"/>
              <a:ea typeface="华文仿宋" panose="02010600040101010101" pitchFamily="2" charset="-122"/>
            </a:endParaRPr>
          </a:p>
        </p:txBody>
      </p:sp>
      <p:sp>
        <p:nvSpPr>
          <p:cNvPr id="6" name="副标题 49154">
            <a:extLst>
              <a:ext uri="{FF2B5EF4-FFF2-40B4-BE49-F238E27FC236}">
                <a16:creationId xmlns:a16="http://schemas.microsoft.com/office/drawing/2014/main" id="{763FEEEB-9B9D-4D95-BC3E-E9569C03314A}"/>
              </a:ext>
            </a:extLst>
          </p:cNvPr>
          <p:cNvSpPr txBox="1">
            <a:spLocks noChangeArrowheads="1"/>
          </p:cNvSpPr>
          <p:nvPr/>
        </p:nvSpPr>
        <p:spPr>
          <a:xfrm>
            <a:off x="839312" y="3786434"/>
            <a:ext cx="5018085" cy="2251259"/>
          </a:xfrm>
          <a:prstGeom prst="rect">
            <a:avLst/>
          </a:prstGeom>
        </p:spPr>
        <p:txBody>
          <a:bodyPr>
            <a:norm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a:lstStyle>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要避免相近两数相减</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要防止“大数吃掉小数”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绝对值太小的数不宜做除数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简化计算步骤，减少运算次数</a:t>
            </a:r>
          </a:p>
          <a:p>
            <a:pPr marL="457200" indent="-457200">
              <a:buFont typeface="Wingdings" panose="05000000000000000000" pitchFamily="2" charset="2"/>
              <a:buChar char="Ø"/>
            </a:pPr>
            <a:r>
              <a:rPr lang="zh-CN" altLang="en-US" sz="2400" b="1" kern="0" dirty="0">
                <a:solidFill>
                  <a:schemeClr val="tx1">
                    <a:lumMod val="95000"/>
                    <a:lumOff val="5000"/>
                  </a:schemeClr>
                </a:solidFill>
                <a:latin typeface="华文仿宋" panose="02010600040101010101" pitchFamily="2" charset="-122"/>
                <a:ea typeface="华文仿宋" panose="02010600040101010101" pitchFamily="2" charset="-122"/>
              </a:rPr>
              <a:t>控制递推公式中误差的传播</a:t>
            </a:r>
          </a:p>
        </p:txBody>
      </p:sp>
      <p:sp>
        <p:nvSpPr>
          <p:cNvPr id="7" name="标题 47105">
            <a:extLst>
              <a:ext uri="{FF2B5EF4-FFF2-40B4-BE49-F238E27FC236}">
                <a16:creationId xmlns:a16="http://schemas.microsoft.com/office/drawing/2014/main" id="{519F163D-1D9B-4D8D-BC11-8552D51CA8EB}"/>
              </a:ext>
            </a:extLst>
          </p:cNvPr>
          <p:cNvSpPr txBox="1">
            <a:spLocks noChangeArrowheads="1"/>
          </p:cNvSpPr>
          <p:nvPr/>
        </p:nvSpPr>
        <p:spPr>
          <a:xfrm>
            <a:off x="827584" y="3100796"/>
            <a:ext cx="6228184" cy="548680"/>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zh-CN" altLang="en-US" sz="2400" b="1" dirty="0">
                <a:solidFill>
                  <a:schemeClr val="tx1">
                    <a:lumMod val="95000"/>
                    <a:lumOff val="5000"/>
                  </a:schemeClr>
                </a:solidFill>
                <a:latin typeface="华文仿宋" panose="02010600040101010101" pitchFamily="2" charset="-122"/>
                <a:ea typeface="华文仿宋" panose="02010600040101010101" pitchFamily="2" charset="-122"/>
              </a:rPr>
              <a:t>减少运算误差的原则</a:t>
            </a:r>
          </a:p>
        </p:txBody>
      </p:sp>
      <p:sp>
        <p:nvSpPr>
          <p:cNvPr id="9" name="文本框 8">
            <a:extLst>
              <a:ext uri="{FF2B5EF4-FFF2-40B4-BE49-F238E27FC236}">
                <a16:creationId xmlns:a16="http://schemas.microsoft.com/office/drawing/2014/main" id="{D44B6850-229F-4011-96D0-4684A023584E}"/>
              </a:ext>
            </a:extLst>
          </p:cNvPr>
          <p:cNvSpPr txBox="1"/>
          <p:nvPr/>
        </p:nvSpPr>
        <p:spPr>
          <a:xfrm>
            <a:off x="5436096" y="980728"/>
            <a:ext cx="1944216" cy="523220"/>
          </a:xfrm>
          <a:prstGeom prst="rect">
            <a:avLst/>
          </a:prstGeom>
          <a:noFill/>
        </p:spPr>
        <p:txBody>
          <a:bodyPr wrap="square" rtlCol="0">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rPr>
              <a:t>概念</a:t>
            </a:r>
          </a:p>
        </p:txBody>
      </p:sp>
    </p:spTree>
    <p:extLst>
      <p:ext uri="{BB962C8B-B14F-4D97-AF65-F5344CB8AC3E}">
        <p14:creationId xmlns:p14="http://schemas.microsoft.com/office/powerpoint/2010/main" val="2369278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ED98C25F-9F6B-461B-9CF2-9E360512300D}"/>
              </a:ext>
            </a:extLst>
          </p:cNvPr>
          <p:cNvSpPr txBox="1">
            <a:spLocks noChangeArrowheads="1"/>
          </p:cNvSpPr>
          <p:nvPr/>
        </p:nvSpPr>
        <p:spPr bwMode="auto">
          <a:xfrm>
            <a:off x="381000" y="333375"/>
            <a:ext cx="876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cs typeface="Times New Roman" panose="02020603050405020304" pitchFamily="18" charset="0"/>
              </a:rPr>
              <a:t>§1.   </a:t>
            </a:r>
            <a:r>
              <a:rPr lang="zh-CN" altLang="en-US" sz="3200" b="1"/>
              <a:t>二分法</a:t>
            </a:r>
            <a:endParaRPr lang="zh-CN" altLang="en-US" sz="2800" b="1"/>
          </a:p>
        </p:txBody>
      </p:sp>
      <p:grpSp>
        <p:nvGrpSpPr>
          <p:cNvPr id="5133" name="Group 13">
            <a:extLst>
              <a:ext uri="{FF2B5EF4-FFF2-40B4-BE49-F238E27FC236}">
                <a16:creationId xmlns:a16="http://schemas.microsoft.com/office/drawing/2014/main" id="{F4B0A74E-2C67-4068-A918-8861F9421B63}"/>
              </a:ext>
            </a:extLst>
          </p:cNvPr>
          <p:cNvGrpSpPr>
            <a:grpSpLocks/>
          </p:cNvGrpSpPr>
          <p:nvPr/>
        </p:nvGrpSpPr>
        <p:grpSpPr bwMode="auto">
          <a:xfrm>
            <a:off x="107504" y="959991"/>
            <a:ext cx="6774086" cy="3322378"/>
            <a:chOff x="1344" y="240"/>
            <a:chExt cx="3810" cy="1645"/>
          </a:xfrm>
        </p:grpSpPr>
        <p:grpSp>
          <p:nvGrpSpPr>
            <p:cNvPr id="5134" name="Group 14">
              <a:extLst>
                <a:ext uri="{FF2B5EF4-FFF2-40B4-BE49-F238E27FC236}">
                  <a16:creationId xmlns:a16="http://schemas.microsoft.com/office/drawing/2014/main" id="{FAF7A972-6FC1-4ADB-BA84-6787AAC0C238}"/>
                </a:ext>
              </a:extLst>
            </p:cNvPr>
            <p:cNvGrpSpPr>
              <a:grpSpLocks/>
            </p:cNvGrpSpPr>
            <p:nvPr/>
          </p:nvGrpSpPr>
          <p:grpSpPr bwMode="auto">
            <a:xfrm>
              <a:off x="1344" y="240"/>
              <a:ext cx="3600" cy="1536"/>
              <a:chOff x="1344" y="240"/>
              <a:chExt cx="3600" cy="1536"/>
            </a:xfrm>
          </p:grpSpPr>
          <p:sp>
            <p:nvSpPr>
              <p:cNvPr id="5135" name="Line 15">
                <a:extLst>
                  <a:ext uri="{FF2B5EF4-FFF2-40B4-BE49-F238E27FC236}">
                    <a16:creationId xmlns:a16="http://schemas.microsoft.com/office/drawing/2014/main" id="{663E2954-6796-4127-A600-3F601B86DDFD}"/>
                  </a:ext>
                </a:extLst>
              </p:cNvPr>
              <p:cNvSpPr>
                <a:spLocks noChangeShapeType="1"/>
              </p:cNvSpPr>
              <p:nvPr/>
            </p:nvSpPr>
            <p:spPr bwMode="auto">
              <a:xfrm>
                <a:off x="1344" y="1104"/>
                <a:ext cx="3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36" name="Line 16">
                <a:extLst>
                  <a:ext uri="{FF2B5EF4-FFF2-40B4-BE49-F238E27FC236}">
                    <a16:creationId xmlns:a16="http://schemas.microsoft.com/office/drawing/2014/main" id="{AA07AF8B-F898-4016-8789-02F5E3C7270A}"/>
                  </a:ext>
                </a:extLst>
              </p:cNvPr>
              <p:cNvSpPr>
                <a:spLocks noChangeShapeType="1"/>
              </p:cNvSpPr>
              <p:nvPr/>
            </p:nvSpPr>
            <p:spPr bwMode="auto">
              <a:xfrm flipV="1">
                <a:off x="2112" y="240"/>
                <a:ext cx="0" cy="15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grpSp>
            <p:nvGrpSpPr>
              <p:cNvPr id="5137" name="Group 17">
                <a:extLst>
                  <a:ext uri="{FF2B5EF4-FFF2-40B4-BE49-F238E27FC236}">
                    <a16:creationId xmlns:a16="http://schemas.microsoft.com/office/drawing/2014/main" id="{2E7EB6AF-CD61-40AD-B354-5AC7F283186A}"/>
                  </a:ext>
                </a:extLst>
              </p:cNvPr>
              <p:cNvGrpSpPr>
                <a:grpSpLocks/>
              </p:cNvGrpSpPr>
              <p:nvPr/>
            </p:nvGrpSpPr>
            <p:grpSpPr bwMode="auto">
              <a:xfrm>
                <a:off x="1824" y="592"/>
                <a:ext cx="2208" cy="944"/>
                <a:chOff x="1824" y="592"/>
                <a:chExt cx="2208" cy="944"/>
              </a:xfrm>
            </p:grpSpPr>
            <p:sp>
              <p:nvSpPr>
                <p:cNvPr id="5138" name="Freeform 18">
                  <a:extLst>
                    <a:ext uri="{FF2B5EF4-FFF2-40B4-BE49-F238E27FC236}">
                      <a16:creationId xmlns:a16="http://schemas.microsoft.com/office/drawing/2014/main" id="{5A541481-6BA0-4385-871D-01C70C70A87F}"/>
                    </a:ext>
                  </a:extLst>
                </p:cNvPr>
                <p:cNvSpPr>
                  <a:spLocks/>
                </p:cNvSpPr>
                <p:nvPr/>
              </p:nvSpPr>
              <p:spPr bwMode="auto">
                <a:xfrm>
                  <a:off x="1824" y="592"/>
                  <a:ext cx="2208" cy="944"/>
                </a:xfrm>
                <a:custGeom>
                  <a:avLst/>
                  <a:gdLst>
                    <a:gd name="T0" fmla="*/ 0 w 2448"/>
                    <a:gd name="T1" fmla="*/ 992 h 992"/>
                    <a:gd name="T2" fmla="*/ 816 w 2448"/>
                    <a:gd name="T3" fmla="*/ 752 h 992"/>
                    <a:gd name="T4" fmla="*/ 1344 w 2448"/>
                    <a:gd name="T5" fmla="*/ 272 h 992"/>
                    <a:gd name="T6" fmla="*/ 1824 w 2448"/>
                    <a:gd name="T7" fmla="*/ 32 h 992"/>
                    <a:gd name="T8" fmla="*/ 2208 w 2448"/>
                    <a:gd name="T9" fmla="*/ 80 h 992"/>
                    <a:gd name="T10" fmla="*/ 2448 w 2448"/>
                    <a:gd name="T11" fmla="*/ 224 h 992"/>
                  </a:gdLst>
                  <a:ahLst/>
                  <a:cxnLst>
                    <a:cxn ang="0">
                      <a:pos x="T0" y="T1"/>
                    </a:cxn>
                    <a:cxn ang="0">
                      <a:pos x="T2" y="T3"/>
                    </a:cxn>
                    <a:cxn ang="0">
                      <a:pos x="T4" y="T5"/>
                    </a:cxn>
                    <a:cxn ang="0">
                      <a:pos x="T6" y="T7"/>
                    </a:cxn>
                    <a:cxn ang="0">
                      <a:pos x="T8" y="T9"/>
                    </a:cxn>
                    <a:cxn ang="0">
                      <a:pos x="T10" y="T11"/>
                    </a:cxn>
                  </a:cxnLst>
                  <a:rect l="0" t="0" r="r" b="b"/>
                  <a:pathLst>
                    <a:path w="2448" h="992">
                      <a:moveTo>
                        <a:pt x="0" y="992"/>
                      </a:moveTo>
                      <a:cubicBezTo>
                        <a:pt x="296" y="932"/>
                        <a:pt x="592" y="872"/>
                        <a:pt x="816" y="752"/>
                      </a:cubicBezTo>
                      <a:cubicBezTo>
                        <a:pt x="1040" y="632"/>
                        <a:pt x="1176" y="392"/>
                        <a:pt x="1344" y="272"/>
                      </a:cubicBezTo>
                      <a:cubicBezTo>
                        <a:pt x="1512" y="152"/>
                        <a:pt x="1680" y="64"/>
                        <a:pt x="1824" y="32"/>
                      </a:cubicBezTo>
                      <a:cubicBezTo>
                        <a:pt x="1968" y="0"/>
                        <a:pt x="2104" y="48"/>
                        <a:pt x="2208" y="80"/>
                      </a:cubicBezTo>
                      <a:cubicBezTo>
                        <a:pt x="2312" y="112"/>
                        <a:pt x="2380" y="168"/>
                        <a:pt x="2448" y="2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39" name="Line 19">
                  <a:extLst>
                    <a:ext uri="{FF2B5EF4-FFF2-40B4-BE49-F238E27FC236}">
                      <a16:creationId xmlns:a16="http://schemas.microsoft.com/office/drawing/2014/main" id="{D8A50692-D098-4940-A4E5-4C5B62AEF765}"/>
                    </a:ext>
                  </a:extLst>
                </p:cNvPr>
                <p:cNvSpPr>
                  <a:spLocks noChangeShapeType="1"/>
                </p:cNvSpPr>
                <p:nvPr/>
              </p:nvSpPr>
              <p:spPr bwMode="auto">
                <a:xfrm flipV="1">
                  <a:off x="1824" y="1104"/>
                  <a:ext cx="0" cy="43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0" name="Line 20">
                  <a:extLst>
                    <a:ext uri="{FF2B5EF4-FFF2-40B4-BE49-F238E27FC236}">
                      <a16:creationId xmlns:a16="http://schemas.microsoft.com/office/drawing/2014/main" id="{7F96AE31-3A00-405D-85A3-C8F6659EE0BA}"/>
                    </a:ext>
                  </a:extLst>
                </p:cNvPr>
                <p:cNvSpPr>
                  <a:spLocks noChangeShapeType="1"/>
                </p:cNvSpPr>
                <p:nvPr/>
              </p:nvSpPr>
              <p:spPr bwMode="auto">
                <a:xfrm>
                  <a:off x="4032" y="816"/>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1" name="Line 21">
                  <a:extLst>
                    <a:ext uri="{FF2B5EF4-FFF2-40B4-BE49-F238E27FC236}">
                      <a16:creationId xmlns:a16="http://schemas.microsoft.com/office/drawing/2014/main" id="{B294AD31-3BD0-48FC-B5A6-E18E595386EC}"/>
                    </a:ext>
                  </a:extLst>
                </p:cNvPr>
                <p:cNvSpPr>
                  <a:spLocks noChangeShapeType="1"/>
                </p:cNvSpPr>
                <p:nvPr/>
              </p:nvSpPr>
              <p:spPr bwMode="auto">
                <a:xfrm>
                  <a:off x="2976" y="912"/>
                  <a:ext cx="0" cy="19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sp>
              <p:nvSpPr>
                <p:cNvPr id="5142" name="Line 22">
                  <a:extLst>
                    <a:ext uri="{FF2B5EF4-FFF2-40B4-BE49-F238E27FC236}">
                      <a16:creationId xmlns:a16="http://schemas.microsoft.com/office/drawing/2014/main" id="{04960E80-E171-4F10-904C-FBB4E1A56F28}"/>
                    </a:ext>
                  </a:extLst>
                </p:cNvPr>
                <p:cNvSpPr>
                  <a:spLocks noChangeShapeType="1"/>
                </p:cNvSpPr>
                <p:nvPr/>
              </p:nvSpPr>
              <p:spPr bwMode="auto">
                <a:xfrm>
                  <a:off x="2352" y="1104"/>
                  <a:ext cx="0"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95000"/>
                        <a:lumOff val="5000"/>
                      </a:schemeClr>
                    </a:solidFill>
                  </a:endParaRPr>
                </a:p>
              </p:txBody>
            </p:sp>
          </p:grpSp>
        </p:grpSp>
        <p:sp>
          <p:nvSpPr>
            <p:cNvPr id="5143" name="Text Box 23">
              <a:extLst>
                <a:ext uri="{FF2B5EF4-FFF2-40B4-BE49-F238E27FC236}">
                  <a16:creationId xmlns:a16="http://schemas.microsoft.com/office/drawing/2014/main" id="{740C92AC-D802-405D-BDC5-DC3CD58A63EF}"/>
                </a:ext>
              </a:extLst>
            </p:cNvPr>
            <p:cNvSpPr txBox="1">
              <a:spLocks noChangeArrowheads="1"/>
            </p:cNvSpPr>
            <p:nvPr/>
          </p:nvSpPr>
          <p:spPr bwMode="auto">
            <a:xfrm>
              <a:off x="2112" y="240"/>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lumMod val="95000"/>
                      <a:lumOff val="5000"/>
                    </a:schemeClr>
                  </a:solidFill>
                </a:rPr>
                <a:t> y=f(x)</a:t>
              </a:r>
            </a:p>
          </p:txBody>
        </p:sp>
        <p:sp>
          <p:nvSpPr>
            <p:cNvPr id="5144" name="Text Box 24">
              <a:extLst>
                <a:ext uri="{FF2B5EF4-FFF2-40B4-BE49-F238E27FC236}">
                  <a16:creationId xmlns:a16="http://schemas.microsoft.com/office/drawing/2014/main" id="{FBE9FF71-0A05-44F3-A3B8-1BF16CE3E53F}"/>
                </a:ext>
              </a:extLst>
            </p:cNvPr>
            <p:cNvSpPr txBox="1">
              <a:spLocks noChangeArrowheads="1"/>
            </p:cNvSpPr>
            <p:nvPr/>
          </p:nvSpPr>
          <p:spPr bwMode="auto">
            <a:xfrm>
              <a:off x="4674" y="1157"/>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lumMod val="95000"/>
                      <a:lumOff val="5000"/>
                    </a:schemeClr>
                  </a:solidFill>
                </a:rPr>
                <a:t>x</a:t>
              </a:r>
            </a:p>
          </p:txBody>
        </p:sp>
        <p:sp>
          <p:nvSpPr>
            <p:cNvPr id="5145" name="Text Box 25">
              <a:extLst>
                <a:ext uri="{FF2B5EF4-FFF2-40B4-BE49-F238E27FC236}">
                  <a16:creationId xmlns:a16="http://schemas.microsoft.com/office/drawing/2014/main" id="{626C4001-4605-4C77-839D-F53309F52861}"/>
                </a:ext>
              </a:extLst>
            </p:cNvPr>
            <p:cNvSpPr txBox="1">
              <a:spLocks noChangeArrowheads="1"/>
            </p:cNvSpPr>
            <p:nvPr/>
          </p:nvSpPr>
          <p:spPr bwMode="auto">
            <a:xfrm>
              <a:off x="3918" y="1104"/>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b</a:t>
              </a:r>
              <a:r>
                <a:rPr lang="en-US" altLang="zh-CN" baseline="-25000" dirty="0">
                  <a:solidFill>
                    <a:schemeClr val="tx1">
                      <a:lumMod val="95000"/>
                      <a:lumOff val="5000"/>
                    </a:schemeClr>
                  </a:solidFill>
                </a:rPr>
                <a:t>1</a:t>
              </a:r>
              <a:endParaRPr lang="en-US" altLang="zh-CN" dirty="0">
                <a:solidFill>
                  <a:schemeClr val="tx1">
                    <a:lumMod val="95000"/>
                    <a:lumOff val="5000"/>
                  </a:schemeClr>
                </a:solidFill>
              </a:endParaRPr>
            </a:p>
          </p:txBody>
        </p:sp>
        <p:sp>
          <p:nvSpPr>
            <p:cNvPr id="5146" name="Text Box 26">
              <a:extLst>
                <a:ext uri="{FF2B5EF4-FFF2-40B4-BE49-F238E27FC236}">
                  <a16:creationId xmlns:a16="http://schemas.microsoft.com/office/drawing/2014/main" id="{08D3F72D-8E5A-4139-A7C5-9B205F177FD6}"/>
                </a:ext>
              </a:extLst>
            </p:cNvPr>
            <p:cNvSpPr txBox="1">
              <a:spLocks noChangeArrowheads="1"/>
            </p:cNvSpPr>
            <p:nvPr/>
          </p:nvSpPr>
          <p:spPr bwMode="auto">
            <a:xfrm>
              <a:off x="1605" y="1089"/>
              <a:ext cx="432"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a</a:t>
              </a:r>
              <a:r>
                <a:rPr lang="en-US" altLang="zh-CN" baseline="-25000" dirty="0">
                  <a:solidFill>
                    <a:schemeClr val="tx1">
                      <a:lumMod val="95000"/>
                      <a:lumOff val="5000"/>
                    </a:schemeClr>
                  </a:solidFill>
                </a:rPr>
                <a:t>1</a:t>
              </a:r>
            </a:p>
            <a:p>
              <a:pPr>
                <a:spcBef>
                  <a:spcPct val="50000"/>
                </a:spcBef>
              </a:pPr>
              <a:r>
                <a:rPr lang="en-US" altLang="zh-CN" baseline="-25000" dirty="0">
                  <a:solidFill>
                    <a:schemeClr val="tx1">
                      <a:lumMod val="95000"/>
                      <a:lumOff val="5000"/>
                    </a:schemeClr>
                  </a:solidFill>
                </a:rPr>
                <a:t> </a:t>
              </a:r>
              <a:r>
                <a:rPr lang="en-US" altLang="zh-CN" dirty="0">
                  <a:solidFill>
                    <a:schemeClr val="tx1">
                      <a:lumMod val="95000"/>
                      <a:lumOff val="5000"/>
                    </a:schemeClr>
                  </a:solidFill>
                </a:rPr>
                <a:t>a</a:t>
              </a:r>
              <a:r>
                <a:rPr lang="en-US" altLang="zh-CN" baseline="-25000" dirty="0">
                  <a:solidFill>
                    <a:schemeClr val="tx1">
                      <a:lumMod val="95000"/>
                      <a:lumOff val="5000"/>
                    </a:schemeClr>
                  </a:solidFill>
                </a:rPr>
                <a:t>2</a:t>
              </a:r>
              <a:endParaRPr lang="en-US" altLang="zh-CN" dirty="0">
                <a:solidFill>
                  <a:schemeClr val="tx1">
                    <a:lumMod val="95000"/>
                    <a:lumOff val="5000"/>
                  </a:schemeClr>
                </a:solidFill>
              </a:endParaRPr>
            </a:p>
          </p:txBody>
        </p:sp>
        <p:sp>
          <p:nvSpPr>
            <p:cNvPr id="5147" name="Text Box 27">
              <a:extLst>
                <a:ext uri="{FF2B5EF4-FFF2-40B4-BE49-F238E27FC236}">
                  <a16:creationId xmlns:a16="http://schemas.microsoft.com/office/drawing/2014/main" id="{E819561F-45F8-4409-BF78-B2B5B12C3F4F}"/>
                </a:ext>
              </a:extLst>
            </p:cNvPr>
            <p:cNvSpPr txBox="1">
              <a:spLocks noChangeArrowheads="1"/>
            </p:cNvSpPr>
            <p:nvPr/>
          </p:nvSpPr>
          <p:spPr bwMode="auto">
            <a:xfrm>
              <a:off x="2781" y="1064"/>
              <a:ext cx="38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x</a:t>
              </a:r>
              <a:r>
                <a:rPr lang="en-US" altLang="zh-CN" baseline="-25000" dirty="0">
                  <a:solidFill>
                    <a:schemeClr val="tx1">
                      <a:lumMod val="95000"/>
                      <a:lumOff val="5000"/>
                    </a:schemeClr>
                  </a:solidFill>
                </a:rPr>
                <a:t>1</a:t>
              </a:r>
              <a:endParaRPr lang="en-US" altLang="zh-CN" dirty="0">
                <a:solidFill>
                  <a:schemeClr val="tx1">
                    <a:lumMod val="95000"/>
                    <a:lumOff val="5000"/>
                  </a:schemeClr>
                </a:solidFill>
              </a:endParaRPr>
            </a:p>
            <a:p>
              <a:pPr>
                <a:spcBef>
                  <a:spcPct val="50000"/>
                </a:spcBef>
              </a:pPr>
              <a:r>
                <a:rPr lang="en-US" altLang="zh-CN" dirty="0">
                  <a:solidFill>
                    <a:schemeClr val="tx1">
                      <a:lumMod val="95000"/>
                      <a:lumOff val="5000"/>
                    </a:schemeClr>
                  </a:solidFill>
                </a:rPr>
                <a:t> b</a:t>
              </a:r>
              <a:r>
                <a:rPr lang="en-US" altLang="zh-CN" baseline="-25000" dirty="0">
                  <a:solidFill>
                    <a:schemeClr val="tx1">
                      <a:lumMod val="95000"/>
                      <a:lumOff val="5000"/>
                    </a:schemeClr>
                  </a:solidFill>
                </a:rPr>
                <a:t>2</a:t>
              </a:r>
            </a:p>
            <a:p>
              <a:pPr>
                <a:spcBef>
                  <a:spcPct val="50000"/>
                </a:spcBef>
              </a:pPr>
              <a:r>
                <a:rPr lang="en-US" altLang="zh-CN" baseline="-25000" dirty="0">
                  <a:solidFill>
                    <a:schemeClr val="tx1">
                      <a:lumMod val="95000"/>
                      <a:lumOff val="5000"/>
                    </a:schemeClr>
                  </a:solidFill>
                </a:rPr>
                <a:t> </a:t>
              </a:r>
              <a:r>
                <a:rPr lang="en-US" altLang="zh-CN" dirty="0">
                  <a:solidFill>
                    <a:schemeClr val="tx1">
                      <a:lumMod val="95000"/>
                      <a:lumOff val="5000"/>
                    </a:schemeClr>
                  </a:solidFill>
                </a:rPr>
                <a:t>b</a:t>
              </a:r>
              <a:r>
                <a:rPr lang="en-US" altLang="zh-CN" baseline="-25000" dirty="0">
                  <a:solidFill>
                    <a:schemeClr val="tx1">
                      <a:lumMod val="95000"/>
                      <a:lumOff val="5000"/>
                    </a:schemeClr>
                  </a:solidFill>
                </a:rPr>
                <a:t>3</a:t>
              </a:r>
              <a:endParaRPr lang="en-US" altLang="zh-CN" dirty="0">
                <a:solidFill>
                  <a:schemeClr val="tx1">
                    <a:lumMod val="95000"/>
                    <a:lumOff val="5000"/>
                  </a:schemeClr>
                </a:solidFill>
              </a:endParaRPr>
            </a:p>
          </p:txBody>
        </p:sp>
        <p:sp>
          <p:nvSpPr>
            <p:cNvPr id="5148" name="Text Box 28">
              <a:extLst>
                <a:ext uri="{FF2B5EF4-FFF2-40B4-BE49-F238E27FC236}">
                  <a16:creationId xmlns:a16="http://schemas.microsoft.com/office/drawing/2014/main" id="{802E8AC3-2AD4-44D6-BC2B-FB76451E93E2}"/>
                </a:ext>
              </a:extLst>
            </p:cNvPr>
            <p:cNvSpPr txBox="1">
              <a:spLocks noChangeArrowheads="1"/>
            </p:cNvSpPr>
            <p:nvPr/>
          </p:nvSpPr>
          <p:spPr bwMode="auto">
            <a:xfrm>
              <a:off x="2175" y="1391"/>
              <a:ext cx="384"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lumMod val="95000"/>
                      <a:lumOff val="5000"/>
                    </a:schemeClr>
                  </a:solidFill>
                </a:rPr>
                <a:t> x</a:t>
              </a:r>
              <a:r>
                <a:rPr lang="en-US" altLang="zh-CN" baseline="-25000" dirty="0">
                  <a:solidFill>
                    <a:schemeClr val="tx1">
                      <a:lumMod val="95000"/>
                      <a:lumOff val="5000"/>
                    </a:schemeClr>
                  </a:solidFill>
                </a:rPr>
                <a:t>2</a:t>
              </a:r>
              <a:endParaRPr lang="en-US" altLang="zh-CN" dirty="0">
                <a:solidFill>
                  <a:schemeClr val="tx1">
                    <a:lumMod val="95000"/>
                    <a:lumOff val="5000"/>
                  </a:schemeClr>
                </a:solidFill>
              </a:endParaRPr>
            </a:p>
            <a:p>
              <a:pPr>
                <a:spcBef>
                  <a:spcPct val="50000"/>
                </a:spcBef>
              </a:pPr>
              <a:r>
                <a:rPr lang="en-US" altLang="zh-CN" dirty="0">
                  <a:solidFill>
                    <a:schemeClr val="tx1">
                      <a:lumMod val="95000"/>
                      <a:lumOff val="5000"/>
                    </a:schemeClr>
                  </a:solidFill>
                </a:rPr>
                <a:t> a</a:t>
              </a:r>
              <a:r>
                <a:rPr lang="en-US" altLang="zh-CN" baseline="-25000" dirty="0">
                  <a:solidFill>
                    <a:schemeClr val="tx1">
                      <a:lumMod val="95000"/>
                      <a:lumOff val="5000"/>
                    </a:schemeClr>
                  </a:solidFill>
                </a:rPr>
                <a:t>3</a:t>
              </a:r>
              <a:endParaRPr lang="en-US" altLang="zh-CN" dirty="0">
                <a:solidFill>
                  <a:schemeClr val="tx1">
                    <a:lumMod val="95000"/>
                    <a:lumOff val="5000"/>
                  </a:schemeClr>
                </a:solidFill>
              </a:endParaRPr>
            </a:p>
          </p:txBody>
        </p:sp>
      </p:grpSp>
      <p:sp>
        <p:nvSpPr>
          <p:cNvPr id="5150" name="Text Box 30">
            <a:extLst>
              <a:ext uri="{FF2B5EF4-FFF2-40B4-BE49-F238E27FC236}">
                <a16:creationId xmlns:a16="http://schemas.microsoft.com/office/drawing/2014/main" id="{EEEBF345-C19D-42AD-AA23-1B41F5F61F8B}"/>
              </a:ext>
            </a:extLst>
          </p:cNvPr>
          <p:cNvSpPr txBox="1">
            <a:spLocks noChangeArrowheads="1"/>
          </p:cNvSpPr>
          <p:nvPr/>
        </p:nvSpPr>
        <p:spPr bwMode="auto">
          <a:xfrm>
            <a:off x="764142" y="2400647"/>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5151" name="Text Box 31">
            <a:extLst>
              <a:ext uri="{FF2B5EF4-FFF2-40B4-BE49-F238E27FC236}">
                <a16:creationId xmlns:a16="http://schemas.microsoft.com/office/drawing/2014/main" id="{F5819C79-ADBE-4FC9-BCE3-34FD7C55A60A}"/>
              </a:ext>
            </a:extLst>
          </p:cNvPr>
          <p:cNvSpPr txBox="1">
            <a:spLocks noChangeArrowheads="1"/>
          </p:cNvSpPr>
          <p:nvPr/>
        </p:nvSpPr>
        <p:spPr bwMode="auto">
          <a:xfrm>
            <a:off x="4683952" y="2404452"/>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5152" name="Text Box 32">
            <a:extLst>
              <a:ext uri="{FF2B5EF4-FFF2-40B4-BE49-F238E27FC236}">
                <a16:creationId xmlns:a16="http://schemas.microsoft.com/office/drawing/2014/main" id="{8C8A9295-2D97-441D-B30D-29A03FDFABE6}"/>
              </a:ext>
            </a:extLst>
          </p:cNvPr>
          <p:cNvSpPr txBox="1">
            <a:spLocks noChangeArrowheads="1"/>
          </p:cNvSpPr>
          <p:nvPr/>
        </p:nvSpPr>
        <p:spPr bwMode="auto">
          <a:xfrm>
            <a:off x="2788175" y="2400647"/>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3300"/>
                </a:solidFill>
              </a:rPr>
              <a:t>*</a:t>
            </a:r>
          </a:p>
        </p:txBody>
      </p:sp>
      <p:sp>
        <p:nvSpPr>
          <p:cNvPr id="5153" name="Text Box 33">
            <a:extLst>
              <a:ext uri="{FF2B5EF4-FFF2-40B4-BE49-F238E27FC236}">
                <a16:creationId xmlns:a16="http://schemas.microsoft.com/office/drawing/2014/main" id="{43FA2F5D-9DB7-4E3A-9C6A-FE1D4C9E0EED}"/>
              </a:ext>
            </a:extLst>
          </p:cNvPr>
          <p:cNvSpPr txBox="1">
            <a:spLocks noChangeArrowheads="1"/>
          </p:cNvSpPr>
          <p:nvPr/>
        </p:nvSpPr>
        <p:spPr bwMode="auto">
          <a:xfrm>
            <a:off x="1697076" y="2387003"/>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3300"/>
                </a:solidFill>
              </a:rPr>
              <a:t>*</a:t>
            </a:r>
          </a:p>
        </p:txBody>
      </p:sp>
      <p:sp>
        <p:nvSpPr>
          <p:cNvPr id="37" name="Oval 21">
            <a:extLst>
              <a:ext uri="{FF2B5EF4-FFF2-40B4-BE49-F238E27FC236}">
                <a16:creationId xmlns:a16="http://schemas.microsoft.com/office/drawing/2014/main" id="{8FF48F9F-E3E3-47EB-A14F-3A760AED3CB9}"/>
              </a:ext>
            </a:extLst>
          </p:cNvPr>
          <p:cNvSpPr>
            <a:spLocks noChangeArrowheads="1"/>
          </p:cNvSpPr>
          <p:nvPr/>
        </p:nvSpPr>
        <p:spPr bwMode="auto">
          <a:xfrm>
            <a:off x="4943023" y="3672701"/>
            <a:ext cx="3200400" cy="768564"/>
          </a:xfrm>
          <a:prstGeom prst="ellipse">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dirty="0">
                <a:solidFill>
                  <a:schemeClr val="bg1"/>
                </a:solidFill>
                <a:ea typeface="楷体_GB2312" pitchFamily="49" charset="-122"/>
              </a:rPr>
              <a:t>何时终止</a:t>
            </a:r>
            <a:r>
              <a:rPr kumimoji="0" lang="en-US" altLang="zh-CN" sz="2800" b="1" dirty="0">
                <a:solidFill>
                  <a:schemeClr val="bg1"/>
                </a:solidFill>
              </a:rPr>
              <a:t>?</a:t>
            </a:r>
          </a:p>
        </p:txBody>
      </p:sp>
      <p:graphicFrame>
        <p:nvGraphicFramePr>
          <p:cNvPr id="38" name="Object 22">
            <a:extLst>
              <a:ext uri="{FF2B5EF4-FFF2-40B4-BE49-F238E27FC236}">
                <a16:creationId xmlns:a16="http://schemas.microsoft.com/office/drawing/2014/main" id="{8BBA16E8-E7F9-4A11-A480-B69B8EE13EF9}"/>
              </a:ext>
            </a:extLst>
          </p:cNvPr>
          <p:cNvGraphicFramePr>
            <a:graphicFrameLocks noChangeAspect="1"/>
          </p:cNvGraphicFramePr>
          <p:nvPr>
            <p:extLst>
              <p:ext uri="{D42A27DB-BD31-4B8C-83A1-F6EECF244321}">
                <p14:modId xmlns:p14="http://schemas.microsoft.com/office/powerpoint/2010/main" val="227955295"/>
              </p:ext>
            </p:extLst>
          </p:nvPr>
        </p:nvGraphicFramePr>
        <p:xfrm>
          <a:off x="5059831" y="4550362"/>
          <a:ext cx="1560512" cy="514350"/>
        </p:xfrm>
        <a:graphic>
          <a:graphicData uri="http://schemas.openxmlformats.org/presentationml/2006/ole">
            <mc:AlternateContent xmlns:mc="http://schemas.openxmlformats.org/markup-compatibility/2006">
              <mc:Choice xmlns:v="urn:schemas-microsoft-com:vml" Requires="v">
                <p:oleObj spid="_x0000_s79198" name="Equation" r:id="rId3" imgW="850680" imgH="253800" progId="Equation.DSMT4">
                  <p:embed/>
                </p:oleObj>
              </mc:Choice>
              <mc:Fallback>
                <p:oleObj name="Equation" r:id="rId3" imgW="850680" imgH="253800" progId="Equation.DSMT4">
                  <p:embed/>
                  <p:pic>
                    <p:nvPicPr>
                      <p:cNvPr id="40" name="Object 22">
                        <a:extLst>
                          <a:ext uri="{FF2B5EF4-FFF2-40B4-BE49-F238E27FC236}">
                            <a16:creationId xmlns:a16="http://schemas.microsoft.com/office/drawing/2014/main" id="{A76D0FAA-A515-46AB-9662-2A3538FDB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31" y="4550362"/>
                        <a:ext cx="15605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 name="Group 23">
            <a:extLst>
              <a:ext uri="{FF2B5EF4-FFF2-40B4-BE49-F238E27FC236}">
                <a16:creationId xmlns:a16="http://schemas.microsoft.com/office/drawing/2014/main" id="{A99903C2-086A-446C-8993-1223DAE5BA2D}"/>
              </a:ext>
            </a:extLst>
          </p:cNvPr>
          <p:cNvGrpSpPr>
            <a:grpSpLocks/>
          </p:cNvGrpSpPr>
          <p:nvPr/>
        </p:nvGrpSpPr>
        <p:grpSpPr bwMode="auto">
          <a:xfrm>
            <a:off x="6586662" y="4584202"/>
            <a:ext cx="1839913" cy="512762"/>
            <a:chOff x="4074" y="3249"/>
            <a:chExt cx="1159" cy="323"/>
          </a:xfrm>
        </p:grpSpPr>
        <p:graphicFrame>
          <p:nvGraphicFramePr>
            <p:cNvPr id="40" name="Object 24">
              <a:extLst>
                <a:ext uri="{FF2B5EF4-FFF2-40B4-BE49-F238E27FC236}">
                  <a16:creationId xmlns:a16="http://schemas.microsoft.com/office/drawing/2014/main" id="{4D99E574-35B0-420B-BA3F-61C56BCB854C}"/>
                </a:ext>
              </a:extLst>
            </p:cNvPr>
            <p:cNvGraphicFramePr>
              <a:graphicFrameLocks noChangeAspect="1"/>
            </p:cNvGraphicFramePr>
            <p:nvPr>
              <p:extLst>
                <p:ext uri="{D42A27DB-BD31-4B8C-83A1-F6EECF244321}">
                  <p14:modId xmlns:p14="http://schemas.microsoft.com/office/powerpoint/2010/main" val="892638897"/>
                </p:ext>
              </p:extLst>
            </p:nvPr>
          </p:nvGraphicFramePr>
          <p:xfrm>
            <a:off x="4391" y="3249"/>
            <a:ext cx="842" cy="323"/>
          </p:xfrm>
          <a:graphic>
            <a:graphicData uri="http://schemas.openxmlformats.org/presentationml/2006/ole">
              <mc:AlternateContent xmlns:mc="http://schemas.openxmlformats.org/markup-compatibility/2006">
                <mc:Choice xmlns:v="urn:schemas-microsoft-com:vml" Requires="v">
                  <p:oleObj spid="_x0000_s79199" name="Equation" r:id="rId5" imgW="685800" imgH="253800" progId="Equation.DSMT4">
                    <p:embed/>
                  </p:oleObj>
                </mc:Choice>
                <mc:Fallback>
                  <p:oleObj name="Equation" r:id="rId5" imgW="685800" imgH="253800" progId="Equation.DSMT4">
                    <p:embed/>
                    <p:pic>
                      <p:nvPicPr>
                        <p:cNvPr id="42" name="Object 24">
                          <a:extLst>
                            <a:ext uri="{FF2B5EF4-FFF2-40B4-BE49-F238E27FC236}">
                              <a16:creationId xmlns:a16="http://schemas.microsoft.com/office/drawing/2014/main" id="{1D8C011C-5D1F-4571-B920-63D0DB343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 y="3249"/>
                          <a:ext cx="84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25">
              <a:extLst>
                <a:ext uri="{FF2B5EF4-FFF2-40B4-BE49-F238E27FC236}">
                  <a16:creationId xmlns:a16="http://schemas.microsoft.com/office/drawing/2014/main" id="{F408816C-7815-4774-BE98-ADC4EFD3AB98}"/>
                </a:ext>
              </a:extLst>
            </p:cNvPr>
            <p:cNvSpPr txBox="1">
              <a:spLocks noChangeArrowheads="1"/>
            </p:cNvSpPr>
            <p:nvPr/>
          </p:nvSpPr>
          <p:spPr bwMode="auto">
            <a:xfrm>
              <a:off x="4074" y="329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b="1" dirty="0">
                  <a:solidFill>
                    <a:schemeClr val="tx1">
                      <a:lumMod val="95000"/>
                      <a:lumOff val="5000"/>
                    </a:schemeClr>
                  </a:solidFill>
                  <a:ea typeface="楷体_GB2312" pitchFamily="49" charset="-122"/>
                </a:rPr>
                <a:t>或</a:t>
              </a:r>
            </a:p>
          </p:txBody>
        </p:sp>
      </p:grpSp>
      <p:sp>
        <p:nvSpPr>
          <p:cNvPr id="42" name="AutoShape 26">
            <a:extLst>
              <a:ext uri="{FF2B5EF4-FFF2-40B4-BE49-F238E27FC236}">
                <a16:creationId xmlns:a16="http://schemas.microsoft.com/office/drawing/2014/main" id="{0D7109B8-96A4-418D-9489-4E002E83D06C}"/>
              </a:ext>
            </a:extLst>
          </p:cNvPr>
          <p:cNvSpPr>
            <a:spLocks noChangeArrowheads="1"/>
          </p:cNvSpPr>
          <p:nvPr/>
        </p:nvSpPr>
        <p:spPr bwMode="auto">
          <a:xfrm>
            <a:off x="4972644" y="5454275"/>
            <a:ext cx="3390893" cy="679450"/>
          </a:xfrm>
          <a:prstGeom prst="wedgeEllipseCallout">
            <a:avLst>
              <a:gd name="adj1" fmla="val 29319"/>
              <a:gd name="adj2" fmla="val -99509"/>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b="1" dirty="0">
                <a:solidFill>
                  <a:srgbClr val="FF0000"/>
                </a:solidFill>
                <a:ea typeface="楷体_GB2312" pitchFamily="49" charset="-122"/>
              </a:rPr>
              <a:t>不能保证</a:t>
            </a:r>
            <a:r>
              <a:rPr kumimoji="0" lang="zh-CN" altLang="en-US" sz="2000" b="1" dirty="0">
                <a:solidFill>
                  <a:srgbClr val="FF0000"/>
                </a:solidFill>
              </a:rPr>
              <a:t> </a:t>
            </a:r>
            <a:r>
              <a:rPr kumimoji="0" lang="en-US" altLang="zh-CN" sz="2000" b="1" i="1" dirty="0">
                <a:solidFill>
                  <a:srgbClr val="FF0000"/>
                </a:solidFill>
              </a:rPr>
              <a:t>x</a:t>
            </a:r>
            <a:r>
              <a:rPr kumimoji="0" lang="en-US" altLang="zh-CN" sz="2000" b="1" dirty="0">
                <a:solidFill>
                  <a:srgbClr val="FF0000"/>
                </a:solidFill>
              </a:rPr>
              <a:t> </a:t>
            </a:r>
            <a:r>
              <a:rPr kumimoji="0" lang="zh-CN" altLang="en-US" sz="2000" b="1" dirty="0">
                <a:solidFill>
                  <a:srgbClr val="FF0000"/>
                </a:solidFill>
                <a:ea typeface="楷体_GB2312" pitchFamily="49" charset="-122"/>
              </a:rPr>
              <a:t>的精度</a:t>
            </a:r>
          </a:p>
        </p:txBody>
      </p:sp>
    </p:spTree>
    <p:extLst>
      <p:ext uri="{BB962C8B-B14F-4D97-AF65-F5344CB8AC3E}">
        <p14:creationId xmlns:p14="http://schemas.microsoft.com/office/powerpoint/2010/main" val="4241531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xit" presetSubtype="0" fill="hold" grpId="0" nodeType="clickEffect">
                                  <p:stCondLst>
                                    <p:cond delay="0"/>
                                  </p:stCondLst>
                                  <p:childTnLst>
                                    <p:anim calcmode="discrete" valueType="str">
                                      <p:cBhvr>
                                        <p:cTn id="6" dur="1000"/>
                                        <p:tgtEl>
                                          <p:spTgt spid="5151"/>
                                        </p:tgtEl>
                                        <p:attrNameLst>
                                          <p:attrName>style.visibility</p:attrName>
                                        </p:attrNameLst>
                                      </p:cBhvr>
                                      <p:tavLst>
                                        <p:tav tm="0">
                                          <p:val>
                                            <p:strVal val="hidden"/>
                                          </p:val>
                                        </p:tav>
                                        <p:tav tm="50000">
                                          <p:val>
                                            <p:strVal val="visible"/>
                                          </p:val>
                                        </p:tav>
                                      </p:tavLst>
                                    </p:anim>
                                    <p:set>
                                      <p:cBhvr>
                                        <p:cTn id="7" dur="1" fill="hold">
                                          <p:stCondLst>
                                            <p:cond delay="999"/>
                                          </p:stCondLst>
                                        </p:cTn>
                                        <p:tgtEl>
                                          <p:spTgt spid="51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xit" presetSubtype="0" fill="hold" grpId="0" nodeType="clickEffect">
                                  <p:stCondLst>
                                    <p:cond delay="0"/>
                                  </p:stCondLst>
                                  <p:childTnLst>
                                    <p:anim calcmode="discrete" valueType="str">
                                      <p:cBhvr>
                                        <p:cTn id="15" dur="1000"/>
                                        <p:tgtEl>
                                          <p:spTgt spid="5150"/>
                                        </p:tgtEl>
                                        <p:attrNameLst>
                                          <p:attrName>style.visibility</p:attrName>
                                        </p:attrNameLst>
                                      </p:cBhvr>
                                      <p:tavLst>
                                        <p:tav tm="0">
                                          <p:val>
                                            <p:strVal val="hidden"/>
                                          </p:val>
                                        </p:tav>
                                        <p:tav tm="50000">
                                          <p:val>
                                            <p:strVal val="visible"/>
                                          </p:val>
                                        </p:tav>
                                      </p:tavLst>
                                    </p:anim>
                                    <p:set>
                                      <p:cBhvr>
                                        <p:cTn id="16" dur="1" fill="hold">
                                          <p:stCondLst>
                                            <p:cond delay="999"/>
                                          </p:stCondLst>
                                        </p:cTn>
                                        <p:tgtEl>
                                          <p:spTgt spid="515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lide(fromBottom)">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slide(fromBottom)">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 grpId="0"/>
      <p:bldP spid="5151" grpId="0"/>
      <p:bldP spid="5152" grpId="0"/>
      <p:bldP spid="5153" grpId="0"/>
      <p:bldP spid="37" grpId="0" animBg="1" autoUpdateAnimBg="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6F268E5-D9EC-4D0B-9D6B-4164D3624A1D}"/>
              </a:ext>
            </a:extLst>
          </p:cNvPr>
          <p:cNvSpPr>
            <a:spLocks noGrp="1" noChangeArrowheads="1"/>
          </p:cNvSpPr>
          <p:nvPr>
            <p:ph type="title"/>
          </p:nvPr>
        </p:nvSpPr>
        <p:spPr>
          <a:xfrm>
            <a:off x="263092" y="262346"/>
            <a:ext cx="5410200" cy="535531"/>
          </a:xfrm>
          <a:noFill/>
          <a:ln/>
        </p:spPr>
        <p:txBody>
          <a:bodyPr anchor="b">
            <a:spAutoFit/>
          </a:bodyPr>
          <a:lstStyle/>
          <a:p>
            <a:r>
              <a:rPr lang="zh-CN" altLang="en-US" sz="3200" dirty="0">
                <a:latin typeface="+mn-ea"/>
                <a:ea typeface="+mn-ea"/>
              </a:rPr>
              <a:t>算法</a:t>
            </a:r>
            <a:r>
              <a:rPr lang="en-US" altLang="zh-CN" sz="3200" b="1" dirty="0">
                <a:solidFill>
                  <a:srgbClr val="090A0B"/>
                </a:solidFill>
              </a:rPr>
              <a:t>(</a:t>
            </a:r>
            <a:r>
              <a:rPr lang="zh-CN" altLang="en-US" sz="3200" b="1" dirty="0">
                <a:solidFill>
                  <a:srgbClr val="090A0B"/>
                </a:solidFill>
              </a:rPr>
              <a:t>二分法</a:t>
            </a:r>
            <a:r>
              <a:rPr lang="en-US" altLang="zh-CN" sz="3200" b="1" dirty="0">
                <a:solidFill>
                  <a:srgbClr val="090A0B"/>
                </a:solidFill>
              </a:rPr>
              <a:t>)</a:t>
            </a:r>
            <a:endParaRPr lang="zh-CN" altLang="en-US" sz="3200" dirty="0">
              <a:latin typeface="+mn-ea"/>
              <a:ea typeface="+mn-ea"/>
            </a:endParaRPr>
          </a:p>
        </p:txBody>
      </p:sp>
      <p:sp>
        <p:nvSpPr>
          <p:cNvPr id="98308" name="Text Box 4">
            <a:extLst>
              <a:ext uri="{FF2B5EF4-FFF2-40B4-BE49-F238E27FC236}">
                <a16:creationId xmlns:a16="http://schemas.microsoft.com/office/drawing/2014/main" id="{29C367DB-F573-4C52-991A-783EFA26ACB5}"/>
              </a:ext>
            </a:extLst>
          </p:cNvPr>
          <p:cNvSpPr txBox="1">
            <a:spLocks noChangeArrowheads="1"/>
          </p:cNvSpPr>
          <p:nvPr/>
        </p:nvSpPr>
        <p:spPr bwMode="auto">
          <a:xfrm>
            <a:off x="204876" y="2897877"/>
            <a:ext cx="8208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90A0B"/>
                </a:solidFill>
                <a:latin typeface="+mn-ea"/>
                <a:ea typeface="+mn-ea"/>
              </a:rPr>
              <a:t>给定有根区间                                      和 精度要求 </a:t>
            </a:r>
            <a:r>
              <a:rPr lang="zh-CN" altLang="en-US" sz="2800" b="1" i="1" dirty="0">
                <a:solidFill>
                  <a:srgbClr val="090A0B"/>
                </a:solidFill>
                <a:latin typeface="+mn-ea"/>
                <a:ea typeface="+mn-ea"/>
                <a:sym typeface="Symbol" panose="05050102010706020507" pitchFamily="18" charset="2"/>
              </a:rPr>
              <a:t></a:t>
            </a:r>
          </a:p>
        </p:txBody>
      </p:sp>
      <p:sp>
        <p:nvSpPr>
          <p:cNvPr id="98309" name="Text Box 5">
            <a:extLst>
              <a:ext uri="{FF2B5EF4-FFF2-40B4-BE49-F238E27FC236}">
                <a16:creationId xmlns:a16="http://schemas.microsoft.com/office/drawing/2014/main" id="{D26792BB-6D38-4EEF-8EF1-07AF07D1ECAC}"/>
              </a:ext>
            </a:extLst>
          </p:cNvPr>
          <p:cNvSpPr txBox="1">
            <a:spLocks noChangeArrowheads="1"/>
          </p:cNvSpPr>
          <p:nvPr/>
        </p:nvSpPr>
        <p:spPr bwMode="auto">
          <a:xfrm>
            <a:off x="-34420" y="3415857"/>
            <a:ext cx="3240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chemeClr val="tx1"/>
                </a:solidFill>
                <a:latin typeface="+mn-ea"/>
                <a:ea typeface="+mn-ea"/>
              </a:rPr>
              <a:t>1. </a:t>
            </a:r>
            <a:r>
              <a:rPr lang="zh-CN" altLang="en-US" sz="2400" b="1" dirty="0">
                <a:solidFill>
                  <a:schemeClr val="tx1"/>
                </a:solidFill>
                <a:latin typeface="+mn-ea"/>
                <a:ea typeface="+mn-ea"/>
              </a:rPr>
              <a:t>令 </a:t>
            </a:r>
            <a:r>
              <a:rPr lang="en-US" altLang="zh-CN" sz="2400" b="1" i="1" dirty="0">
                <a:solidFill>
                  <a:schemeClr val="tx1"/>
                </a:solidFill>
                <a:latin typeface="+mn-ea"/>
                <a:ea typeface="+mn-ea"/>
              </a:rPr>
              <a:t>x</a:t>
            </a:r>
            <a:r>
              <a:rPr lang="en-US" altLang="zh-CN" sz="2400" b="1" dirty="0">
                <a:solidFill>
                  <a:schemeClr val="tx1"/>
                </a:solidFill>
                <a:latin typeface="+mn-ea"/>
                <a:ea typeface="+mn-ea"/>
              </a:rPr>
              <a:t> = (</a:t>
            </a:r>
            <a:r>
              <a:rPr lang="en-US" altLang="zh-CN" sz="2400" b="1" i="1" dirty="0" err="1">
                <a:solidFill>
                  <a:schemeClr val="tx1"/>
                </a:solidFill>
                <a:latin typeface="+mn-ea"/>
                <a:ea typeface="+mn-ea"/>
              </a:rPr>
              <a:t>a</a:t>
            </a:r>
            <a:r>
              <a:rPr lang="en-US" altLang="zh-CN" sz="2400" b="1" dirty="0" err="1">
                <a:solidFill>
                  <a:schemeClr val="tx1"/>
                </a:solidFill>
                <a:latin typeface="+mn-ea"/>
                <a:ea typeface="+mn-ea"/>
              </a:rPr>
              <a:t>+</a:t>
            </a:r>
            <a:r>
              <a:rPr lang="en-US" altLang="zh-CN" sz="2400" b="1" i="1" dirty="0" err="1">
                <a:solidFill>
                  <a:schemeClr val="tx1"/>
                </a:solidFill>
                <a:latin typeface="+mn-ea"/>
                <a:ea typeface="+mn-ea"/>
              </a:rPr>
              <a:t>b</a:t>
            </a:r>
            <a:r>
              <a:rPr lang="en-US" altLang="zh-CN" sz="2400" b="1" dirty="0">
                <a:solidFill>
                  <a:schemeClr val="tx1"/>
                </a:solidFill>
                <a:latin typeface="+mn-ea"/>
                <a:ea typeface="+mn-ea"/>
              </a:rPr>
              <a:t>)/2</a:t>
            </a:r>
            <a:endParaRPr lang="en-US" altLang="zh-CN" sz="2400" b="1" i="1" dirty="0">
              <a:solidFill>
                <a:schemeClr val="tx1"/>
              </a:solidFill>
              <a:latin typeface="+mn-ea"/>
              <a:ea typeface="+mn-ea"/>
              <a:sym typeface="Symbol" panose="05050102010706020507" pitchFamily="18" charset="2"/>
            </a:endParaRPr>
          </a:p>
        </p:txBody>
      </p:sp>
      <p:sp>
        <p:nvSpPr>
          <p:cNvPr id="98310" name="Text Box 6">
            <a:extLst>
              <a:ext uri="{FF2B5EF4-FFF2-40B4-BE49-F238E27FC236}">
                <a16:creationId xmlns:a16="http://schemas.microsoft.com/office/drawing/2014/main" id="{49719DC4-1997-4E10-8171-D0EB90CD683C}"/>
              </a:ext>
            </a:extLst>
          </p:cNvPr>
          <p:cNvSpPr txBox="1">
            <a:spLocks noChangeArrowheads="1"/>
          </p:cNvSpPr>
          <p:nvPr/>
        </p:nvSpPr>
        <p:spPr bwMode="auto">
          <a:xfrm>
            <a:off x="512542" y="3992205"/>
            <a:ext cx="74168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chemeClr val="tx1"/>
                </a:solidFill>
                <a:latin typeface="+mn-ea"/>
                <a:ea typeface="+mn-ea"/>
              </a:rPr>
              <a:t>2. </a:t>
            </a:r>
            <a:r>
              <a:rPr lang="zh-CN" altLang="en-US" sz="2400" b="1" dirty="0">
                <a:solidFill>
                  <a:schemeClr val="tx1"/>
                </a:solidFill>
                <a:latin typeface="+mn-ea"/>
                <a:ea typeface="+mn-ea"/>
              </a:rPr>
              <a:t>如果 </a:t>
            </a:r>
            <a:r>
              <a:rPr lang="en-US" altLang="zh-CN" sz="2400" b="1" i="1" dirty="0">
                <a:solidFill>
                  <a:schemeClr val="tx1"/>
                </a:solidFill>
                <a:latin typeface="+mn-ea"/>
                <a:ea typeface="+mn-ea"/>
              </a:rPr>
              <a:t>b </a:t>
            </a:r>
            <a:r>
              <a:rPr lang="en-US" altLang="zh-CN" sz="2400" b="1" dirty="0">
                <a:solidFill>
                  <a:schemeClr val="tx1"/>
                </a:solidFill>
                <a:latin typeface="+mn-ea"/>
                <a:ea typeface="+mn-ea"/>
              </a:rPr>
              <a:t>– </a:t>
            </a:r>
            <a:r>
              <a:rPr lang="en-US" altLang="zh-CN" sz="2400" b="1" i="1" dirty="0">
                <a:solidFill>
                  <a:schemeClr val="tx1"/>
                </a:solidFill>
                <a:latin typeface="+mn-ea"/>
                <a:ea typeface="+mn-ea"/>
              </a:rPr>
              <a:t>a </a:t>
            </a:r>
            <a:r>
              <a:rPr lang="en-US" altLang="zh-CN" sz="2400" b="1" dirty="0">
                <a:solidFill>
                  <a:schemeClr val="tx1"/>
                </a:solidFill>
                <a:latin typeface="+mn-ea"/>
                <a:ea typeface="+mn-ea"/>
              </a:rPr>
              <a:t>&lt;= 2</a:t>
            </a:r>
            <a:r>
              <a:rPr lang="en-US" altLang="zh-CN" sz="2400" b="1" i="1" dirty="0">
                <a:solidFill>
                  <a:schemeClr val="tx1"/>
                </a:solidFill>
                <a:latin typeface="+mn-ea"/>
                <a:ea typeface="+mn-ea"/>
                <a:sym typeface="Symbol" panose="05050102010706020507" pitchFamily="18" charset="2"/>
              </a:rPr>
              <a:t> </a:t>
            </a:r>
            <a:r>
              <a:rPr lang="en-US" altLang="zh-CN" sz="2400" b="1" dirty="0">
                <a:solidFill>
                  <a:schemeClr val="tx1"/>
                </a:solidFill>
                <a:latin typeface="+mn-ea"/>
                <a:ea typeface="+mn-ea"/>
              </a:rPr>
              <a:t>, </a:t>
            </a:r>
            <a:r>
              <a:rPr lang="zh-CN" altLang="en-US" sz="2400" b="1" dirty="0">
                <a:solidFill>
                  <a:schemeClr val="tx1"/>
                </a:solidFill>
                <a:latin typeface="+mn-ea"/>
                <a:ea typeface="+mn-ea"/>
              </a:rPr>
              <a:t>停止计算，输出 </a:t>
            </a:r>
            <a:r>
              <a:rPr lang="en-US" altLang="zh-CN" sz="2400" b="1" i="1" dirty="0">
                <a:solidFill>
                  <a:schemeClr val="tx1"/>
                </a:solidFill>
                <a:latin typeface="+mn-ea"/>
                <a:ea typeface="+mn-ea"/>
              </a:rPr>
              <a:t>x </a:t>
            </a:r>
            <a:r>
              <a:rPr lang="en-US" altLang="zh-CN" sz="2400" b="1" dirty="0">
                <a:solidFill>
                  <a:schemeClr val="tx1"/>
                </a:solidFill>
                <a:latin typeface="+mn-ea"/>
                <a:ea typeface="+mn-ea"/>
              </a:rPr>
              <a:t>,</a:t>
            </a:r>
            <a:r>
              <a:rPr lang="zh-CN" altLang="en-US" sz="2400" b="1" dirty="0">
                <a:solidFill>
                  <a:schemeClr val="tx1"/>
                </a:solidFill>
                <a:latin typeface="+mn-ea"/>
                <a:ea typeface="+mn-ea"/>
              </a:rPr>
              <a:t>否则执行第</a:t>
            </a:r>
            <a:r>
              <a:rPr lang="en-US" altLang="zh-CN" sz="2400" b="1" dirty="0">
                <a:solidFill>
                  <a:schemeClr val="tx1"/>
                </a:solidFill>
                <a:latin typeface="+mn-ea"/>
                <a:ea typeface="+mn-ea"/>
              </a:rPr>
              <a:t>3</a:t>
            </a:r>
            <a:r>
              <a:rPr lang="zh-CN" altLang="en-US" sz="2400" b="1" dirty="0">
                <a:solidFill>
                  <a:schemeClr val="tx1"/>
                </a:solidFill>
                <a:latin typeface="+mn-ea"/>
                <a:ea typeface="+mn-ea"/>
              </a:rPr>
              <a:t>步</a:t>
            </a:r>
          </a:p>
        </p:txBody>
      </p:sp>
      <p:sp>
        <p:nvSpPr>
          <p:cNvPr id="98311" name="Text Box 7">
            <a:extLst>
              <a:ext uri="{FF2B5EF4-FFF2-40B4-BE49-F238E27FC236}">
                <a16:creationId xmlns:a16="http://schemas.microsoft.com/office/drawing/2014/main" id="{F3F790D4-062F-4022-BDB1-2637843FDBA4}"/>
              </a:ext>
            </a:extLst>
          </p:cNvPr>
          <p:cNvSpPr txBox="1">
            <a:spLocks noChangeArrowheads="1"/>
          </p:cNvSpPr>
          <p:nvPr/>
        </p:nvSpPr>
        <p:spPr bwMode="auto">
          <a:xfrm>
            <a:off x="337192" y="4549090"/>
            <a:ext cx="8208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tx1"/>
                </a:solidFill>
                <a:latin typeface="+mn-ea"/>
                <a:ea typeface="+mn-ea"/>
              </a:rPr>
              <a:t>3. </a:t>
            </a:r>
            <a:r>
              <a:rPr lang="zh-CN" altLang="en-US" sz="2400" b="1" dirty="0">
                <a:solidFill>
                  <a:schemeClr val="tx1"/>
                </a:solidFill>
                <a:latin typeface="+mn-ea"/>
                <a:ea typeface="+mn-ea"/>
              </a:rPr>
              <a:t>如果  </a:t>
            </a:r>
            <a:r>
              <a:rPr lang="en-US" altLang="zh-CN" sz="2400" b="1" i="1" dirty="0">
                <a:solidFill>
                  <a:schemeClr val="tx1"/>
                </a:solidFill>
                <a:latin typeface="+mn-ea"/>
                <a:ea typeface="+mn-ea"/>
              </a:rPr>
              <a:t>f </a:t>
            </a:r>
            <a:r>
              <a:rPr lang="en-US" altLang="zh-CN" sz="2400" b="1" dirty="0">
                <a:solidFill>
                  <a:schemeClr val="tx1"/>
                </a:solidFill>
                <a:latin typeface="+mn-ea"/>
                <a:ea typeface="+mn-ea"/>
              </a:rPr>
              <a:t>(</a:t>
            </a:r>
            <a:r>
              <a:rPr lang="en-US" altLang="zh-CN" sz="2400" b="1" i="1" dirty="0">
                <a:solidFill>
                  <a:schemeClr val="tx1"/>
                </a:solidFill>
                <a:latin typeface="+mn-ea"/>
                <a:ea typeface="+mn-ea"/>
              </a:rPr>
              <a:t>a</a:t>
            </a:r>
            <a:r>
              <a:rPr lang="en-US" altLang="zh-CN" sz="2400" b="1" dirty="0">
                <a:solidFill>
                  <a:schemeClr val="tx1"/>
                </a:solidFill>
                <a:latin typeface="+mn-ea"/>
                <a:ea typeface="+mn-ea"/>
              </a:rPr>
              <a:t>) </a:t>
            </a:r>
            <a:r>
              <a:rPr lang="en-US" altLang="zh-CN" sz="2400" b="1" i="1" dirty="0">
                <a:solidFill>
                  <a:schemeClr val="tx1"/>
                </a:solidFill>
                <a:latin typeface="+mn-ea"/>
                <a:ea typeface="+mn-ea"/>
              </a:rPr>
              <a:t>f </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&lt; </a:t>
            </a:r>
            <a:r>
              <a:rPr lang="en-US" altLang="zh-CN" sz="2400" b="1" dirty="0">
                <a:solidFill>
                  <a:schemeClr val="tx1"/>
                </a:solidFill>
                <a:latin typeface="+mn-ea"/>
                <a:ea typeface="+mn-ea"/>
                <a:sym typeface="Symbol" panose="05050102010706020507" pitchFamily="18" charset="2"/>
              </a:rPr>
              <a:t>0</a:t>
            </a:r>
            <a:r>
              <a:rPr lang="en-US" altLang="zh-CN" sz="2400" b="1" i="1" dirty="0">
                <a:solidFill>
                  <a:schemeClr val="tx1"/>
                </a:solidFill>
                <a:latin typeface="+mn-ea"/>
                <a:ea typeface="+mn-ea"/>
                <a:sym typeface="Symbol" panose="05050102010706020507" pitchFamily="18" charset="2"/>
              </a:rPr>
              <a:t> </a:t>
            </a:r>
            <a:r>
              <a:rPr lang="en-US" altLang="zh-CN" sz="2400" b="1" dirty="0">
                <a:solidFill>
                  <a:schemeClr val="tx1"/>
                </a:solidFill>
                <a:latin typeface="+mn-ea"/>
                <a:ea typeface="+mn-ea"/>
              </a:rPr>
              <a:t>,  </a:t>
            </a:r>
            <a:r>
              <a:rPr lang="zh-CN" altLang="en-US" sz="2400" b="1" dirty="0">
                <a:solidFill>
                  <a:schemeClr val="tx1"/>
                </a:solidFill>
                <a:latin typeface="+mn-ea"/>
                <a:ea typeface="+mn-ea"/>
              </a:rPr>
              <a:t>则令 </a:t>
            </a:r>
            <a:r>
              <a:rPr lang="en-US" altLang="zh-CN" sz="2400" b="1" i="1" dirty="0">
                <a:solidFill>
                  <a:schemeClr val="tx1"/>
                </a:solidFill>
                <a:latin typeface="+mn-ea"/>
                <a:ea typeface="+mn-ea"/>
              </a:rPr>
              <a:t>b = x</a:t>
            </a:r>
            <a:r>
              <a:rPr lang="zh-CN" altLang="en-US" sz="2400" b="1" dirty="0">
                <a:solidFill>
                  <a:schemeClr val="tx1"/>
                </a:solidFill>
                <a:latin typeface="+mn-ea"/>
                <a:ea typeface="+mn-ea"/>
              </a:rPr>
              <a:t>，否则令 </a:t>
            </a:r>
            <a:r>
              <a:rPr lang="en-US" altLang="zh-CN" sz="2400" b="1" i="1" dirty="0">
                <a:solidFill>
                  <a:schemeClr val="tx1"/>
                </a:solidFill>
                <a:latin typeface="+mn-ea"/>
                <a:ea typeface="+mn-ea"/>
              </a:rPr>
              <a:t>a = x</a:t>
            </a:r>
            <a:r>
              <a:rPr lang="en-US" altLang="zh-CN" sz="2400" b="1" dirty="0">
                <a:solidFill>
                  <a:schemeClr val="tx1"/>
                </a:solidFill>
                <a:latin typeface="+mn-ea"/>
                <a:ea typeface="+mn-ea"/>
              </a:rPr>
              <a:t>, </a:t>
            </a:r>
            <a:r>
              <a:rPr lang="zh-CN" altLang="en-US" sz="2400" b="1" dirty="0">
                <a:solidFill>
                  <a:schemeClr val="tx1"/>
                </a:solidFill>
                <a:latin typeface="+mn-ea"/>
                <a:ea typeface="+mn-ea"/>
              </a:rPr>
              <a:t>返回第</a:t>
            </a:r>
            <a:r>
              <a:rPr lang="en-US" altLang="zh-CN" sz="2400" b="1" dirty="0">
                <a:solidFill>
                  <a:schemeClr val="tx1"/>
                </a:solidFill>
                <a:latin typeface="+mn-ea"/>
                <a:ea typeface="+mn-ea"/>
              </a:rPr>
              <a:t>1</a:t>
            </a:r>
            <a:r>
              <a:rPr lang="zh-CN" altLang="en-US" sz="2400" b="1" dirty="0">
                <a:solidFill>
                  <a:schemeClr val="tx1"/>
                </a:solidFill>
                <a:latin typeface="+mn-ea"/>
                <a:ea typeface="+mn-ea"/>
              </a:rPr>
              <a:t>步</a:t>
            </a:r>
          </a:p>
        </p:txBody>
      </p:sp>
      <p:sp>
        <p:nvSpPr>
          <p:cNvPr id="98312" name="Rectangle 8">
            <a:extLst>
              <a:ext uri="{FF2B5EF4-FFF2-40B4-BE49-F238E27FC236}">
                <a16:creationId xmlns:a16="http://schemas.microsoft.com/office/drawing/2014/main" id="{F58BE3E4-2921-4CF2-800C-08939356714C}"/>
              </a:ext>
            </a:extLst>
          </p:cNvPr>
          <p:cNvSpPr>
            <a:spLocks noChangeArrowheads="1"/>
          </p:cNvSpPr>
          <p:nvPr/>
        </p:nvSpPr>
        <p:spPr bwMode="auto">
          <a:xfrm>
            <a:off x="204876" y="5628563"/>
            <a:ext cx="48247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r>
              <a:rPr lang="en-US" altLang="zh-CN" sz="3200" dirty="0" err="1">
                <a:solidFill>
                  <a:srgbClr val="006600"/>
                </a:solidFill>
                <a:latin typeface="+mn-ea"/>
                <a:ea typeface="+mn-ea"/>
              </a:rPr>
              <a:t>Erfenfa</a:t>
            </a:r>
            <a:r>
              <a:rPr lang="en-US" altLang="zh-CN" sz="3200" b="1" dirty="0" err="1">
                <a:solidFill>
                  <a:srgbClr val="006600"/>
                </a:solidFill>
                <a:latin typeface="+mn-ea"/>
                <a:ea typeface="+mn-ea"/>
              </a:rPr>
              <a:t>.m</a:t>
            </a:r>
            <a:endParaRPr lang="en-US" altLang="zh-CN" sz="3200" b="1" dirty="0">
              <a:solidFill>
                <a:srgbClr val="006600"/>
              </a:solidFill>
              <a:latin typeface="+mn-ea"/>
              <a:ea typeface="+mn-ea"/>
            </a:endParaRPr>
          </a:p>
        </p:txBody>
      </p:sp>
      <p:sp>
        <p:nvSpPr>
          <p:cNvPr id="98313" name="AutoShape 9" descr="再生纸">
            <a:extLst>
              <a:ext uri="{FF2B5EF4-FFF2-40B4-BE49-F238E27FC236}">
                <a16:creationId xmlns:a16="http://schemas.microsoft.com/office/drawing/2014/main" id="{090D38F6-7D7E-4DC1-A0EC-E4C716F3E158}"/>
              </a:ext>
            </a:extLst>
          </p:cNvPr>
          <p:cNvSpPr>
            <a:spLocks noChangeArrowheads="1"/>
          </p:cNvSpPr>
          <p:nvPr/>
        </p:nvSpPr>
        <p:spPr bwMode="auto">
          <a:xfrm>
            <a:off x="347456" y="1220127"/>
            <a:ext cx="7939061" cy="1155250"/>
          </a:xfrm>
          <a:prstGeom prst="roundRect">
            <a:avLst>
              <a:gd name="adj" fmla="val 1666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10000"/>
              </a:lnSpc>
            </a:pPr>
            <a:r>
              <a:rPr lang="zh-CN" altLang="en-US" sz="2800" b="1" dirty="0">
                <a:solidFill>
                  <a:srgbClr val="0000FF"/>
                </a:solidFill>
                <a:latin typeface="+mn-ea"/>
                <a:ea typeface="+mn-ea"/>
              </a:rPr>
              <a:t>用二分法求根，通常先给出 </a:t>
            </a:r>
            <a:r>
              <a:rPr lang="en-US" altLang="zh-CN" sz="2800" b="1" i="1" dirty="0">
                <a:solidFill>
                  <a:srgbClr val="0000FF"/>
                </a:solidFill>
                <a:latin typeface="Times New Roman" panose="02020603050405020304" pitchFamily="18" charset="0"/>
                <a:ea typeface="+mn-ea"/>
                <a:cs typeface="Times New Roman" panose="02020603050405020304" pitchFamily="18" charset="0"/>
              </a:rPr>
              <a:t>f </a:t>
            </a:r>
            <a:r>
              <a:rPr lang="en-US" altLang="zh-CN" sz="2800" b="1" dirty="0">
                <a:solidFill>
                  <a:srgbClr val="0000FF"/>
                </a:solidFill>
                <a:latin typeface="Times New Roman" panose="02020603050405020304" pitchFamily="18" charset="0"/>
                <a:ea typeface="+mn-ea"/>
                <a:cs typeface="Times New Roman" panose="02020603050405020304" pitchFamily="18" charset="0"/>
              </a:rPr>
              <a:t>(</a:t>
            </a:r>
            <a:r>
              <a:rPr lang="en-US" altLang="zh-CN" sz="2800" b="1" i="1" dirty="0">
                <a:solidFill>
                  <a:srgbClr val="0000FF"/>
                </a:solidFill>
                <a:latin typeface="Times New Roman" panose="02020603050405020304" pitchFamily="18" charset="0"/>
                <a:ea typeface="+mn-ea"/>
                <a:cs typeface="Times New Roman" panose="02020603050405020304" pitchFamily="18" charset="0"/>
              </a:rPr>
              <a:t>x</a:t>
            </a:r>
            <a:r>
              <a:rPr lang="en-US" altLang="zh-CN" sz="2800" b="1" dirty="0">
                <a:solidFill>
                  <a:srgbClr val="0000FF"/>
                </a:solidFill>
                <a:latin typeface="Times New Roman" panose="02020603050405020304" pitchFamily="18" charset="0"/>
                <a:ea typeface="+mn-ea"/>
                <a:cs typeface="Times New Roman" panose="02020603050405020304" pitchFamily="18" charset="0"/>
              </a:rPr>
              <a:t>)</a:t>
            </a:r>
            <a:r>
              <a:rPr lang="en-US" altLang="zh-CN" sz="2800" b="1" i="1" dirty="0">
                <a:solidFill>
                  <a:srgbClr val="0000FF"/>
                </a:solidFill>
                <a:latin typeface="Times New Roman" panose="02020603050405020304" pitchFamily="18" charset="0"/>
                <a:ea typeface="+mn-ea"/>
                <a:cs typeface="Times New Roman" panose="02020603050405020304" pitchFamily="18" charset="0"/>
              </a:rPr>
              <a:t> </a:t>
            </a:r>
            <a:r>
              <a:rPr lang="zh-CN" altLang="en-US" sz="2800" b="1" dirty="0">
                <a:solidFill>
                  <a:srgbClr val="0000FF"/>
                </a:solidFill>
                <a:latin typeface="+mn-ea"/>
                <a:ea typeface="+mn-ea"/>
              </a:rPr>
              <a:t>草图以确定根的大概位置。</a:t>
            </a:r>
            <a:r>
              <a:rPr lang="zh-CN" altLang="en-US" sz="2800" dirty="0">
                <a:solidFill>
                  <a:srgbClr val="0000FF"/>
                </a:solidFill>
                <a:latin typeface="+mn-ea"/>
                <a:ea typeface="+mn-ea"/>
              </a:rPr>
              <a:t> </a:t>
            </a:r>
          </a:p>
        </p:txBody>
      </p:sp>
      <p:sp>
        <p:nvSpPr>
          <p:cNvPr id="98314" name="Rectangle 10">
            <a:extLst>
              <a:ext uri="{FF2B5EF4-FFF2-40B4-BE49-F238E27FC236}">
                <a16:creationId xmlns:a16="http://schemas.microsoft.com/office/drawing/2014/main" id="{A73A94F3-976F-4A5F-A57C-75FBA151F0AC}"/>
              </a:ext>
            </a:extLst>
          </p:cNvPr>
          <p:cNvSpPr>
            <a:spLocks noChangeArrowheads="1"/>
          </p:cNvSpPr>
          <p:nvPr/>
        </p:nvSpPr>
        <p:spPr bwMode="auto">
          <a:xfrm>
            <a:off x="263092" y="2852936"/>
            <a:ext cx="8439593" cy="22576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pic>
        <p:nvPicPr>
          <p:cNvPr id="3" name="图片 2">
            <a:extLst>
              <a:ext uri="{FF2B5EF4-FFF2-40B4-BE49-F238E27FC236}">
                <a16:creationId xmlns:a16="http://schemas.microsoft.com/office/drawing/2014/main" id="{E5C6C4B7-3F88-4B0C-8918-ACD98419F8D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58238" y="2997581"/>
            <a:ext cx="3230270" cy="354178"/>
          </a:xfrm>
          <a:prstGeom prst="rect">
            <a:avLst/>
          </a:prstGeom>
        </p:spPr>
      </p:pic>
    </p:spTree>
    <p:extLst>
      <p:ext uri="{BB962C8B-B14F-4D97-AF65-F5344CB8AC3E}">
        <p14:creationId xmlns:p14="http://schemas.microsoft.com/office/powerpoint/2010/main" val="1150205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9387A-21B1-415E-BF25-55EA41EA2487}"/>
              </a:ext>
            </a:extLst>
          </p:cNvPr>
          <p:cNvSpPr txBox="1"/>
          <p:nvPr/>
        </p:nvSpPr>
        <p:spPr>
          <a:xfrm>
            <a:off x="3923928" y="151179"/>
            <a:ext cx="5112568" cy="6555641"/>
          </a:xfrm>
          <a:prstGeom prst="rect">
            <a:avLst/>
          </a:prstGeom>
          <a:noFill/>
        </p:spPr>
        <p:txBody>
          <a:bodyPr wrap="square" rtlCol="0">
            <a:spAutoFit/>
          </a:bodyPr>
          <a:lstStyle/>
          <a:p>
            <a:pPr algn="l"/>
            <a:r>
              <a:rPr lang="en-US" altLang="zh-CN" sz="2000" b="0" dirty="0">
                <a:solidFill>
                  <a:schemeClr val="tx1"/>
                </a:solidFill>
              </a:rPr>
              <a:t>function x =</a:t>
            </a:r>
            <a:r>
              <a:rPr lang="en-US" altLang="zh-CN" sz="2000" b="0" dirty="0" err="1">
                <a:solidFill>
                  <a:schemeClr val="tx1"/>
                </a:solidFill>
              </a:rPr>
              <a:t>Erfenfa</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a, b, e)</a:t>
            </a:r>
          </a:p>
          <a:p>
            <a:pPr algn="l"/>
            <a:endParaRPr lang="zh-CN" altLang="en-US" sz="2000" b="0" dirty="0">
              <a:solidFill>
                <a:schemeClr val="tx1"/>
              </a:solidFill>
            </a:endParaRPr>
          </a:p>
          <a:p>
            <a:pPr algn="l"/>
            <a:r>
              <a:rPr lang="en-US" altLang="zh-CN" sz="2000" b="0" dirty="0">
                <a:solidFill>
                  <a:schemeClr val="tx1"/>
                </a:solidFill>
              </a:rPr>
              <a:t>% f=@(x)  10.*sin(x)-exp(x);</a:t>
            </a:r>
          </a:p>
          <a:p>
            <a:pPr algn="l"/>
            <a:r>
              <a:rPr lang="en-US" altLang="zh-CN" sz="2000" b="0" dirty="0">
                <a:solidFill>
                  <a:schemeClr val="tx1"/>
                </a:solidFill>
              </a:rPr>
              <a:t>% </a:t>
            </a:r>
            <a:r>
              <a:rPr lang="en-US" altLang="zh-CN" sz="2000" b="0" dirty="0" err="1">
                <a:solidFill>
                  <a:schemeClr val="tx1"/>
                </a:solidFill>
              </a:rPr>
              <a:t>Erfenfa</a:t>
            </a:r>
            <a:r>
              <a:rPr lang="en-US" altLang="zh-CN" sz="2000" b="0" dirty="0">
                <a:solidFill>
                  <a:schemeClr val="tx1"/>
                </a:solidFill>
              </a:rPr>
              <a:t>(f, 0,1, 0.01)</a:t>
            </a:r>
          </a:p>
          <a:p>
            <a:pPr algn="l"/>
            <a:r>
              <a:rPr lang="zh-CN" altLang="en-US" sz="2000" b="0" dirty="0">
                <a:solidFill>
                  <a:schemeClr val="tx1"/>
                </a:solidFill>
              </a:rPr>
              <a:t> </a:t>
            </a:r>
          </a:p>
          <a:p>
            <a:pPr algn="l"/>
            <a:r>
              <a:rPr lang="en-US" altLang="zh-CN" sz="2000" b="0" dirty="0">
                <a:solidFill>
                  <a:schemeClr val="tx1"/>
                </a:solidFill>
              </a:rPr>
              <a:t>if </a:t>
            </a:r>
            <a:r>
              <a:rPr lang="en-US" altLang="zh-CN" sz="2000" b="0" dirty="0" err="1">
                <a:solidFill>
                  <a:schemeClr val="tx1"/>
                </a:solidFill>
              </a:rPr>
              <a:t>nargin</a:t>
            </a:r>
            <a:r>
              <a:rPr lang="en-US" altLang="zh-CN" sz="2000" b="0" dirty="0">
                <a:solidFill>
                  <a:schemeClr val="tx1"/>
                </a:solidFill>
              </a:rPr>
              <a:t>&lt;4,   </a:t>
            </a:r>
            <a:r>
              <a:rPr lang="en-US" altLang="zh-CN" sz="1600" b="0" dirty="0">
                <a:solidFill>
                  <a:schemeClr val="tx1"/>
                </a:solidFill>
              </a:rPr>
              <a:t>%</a:t>
            </a:r>
            <a:r>
              <a:rPr lang="en-US" altLang="zh-CN" sz="1600" b="0" dirty="0" err="1">
                <a:solidFill>
                  <a:schemeClr val="tx1"/>
                </a:solidFill>
              </a:rPr>
              <a:t>nargin</a:t>
            </a:r>
            <a:r>
              <a:rPr lang="zh-CN" altLang="zh-CN" sz="1600" b="0" dirty="0">
                <a:solidFill>
                  <a:srgbClr val="333333"/>
                </a:solidFill>
                <a:latin typeface="Arial Unicode MS"/>
                <a:ea typeface="PingFang SC"/>
              </a:rPr>
              <a:t>用来判断输入变量个数的函数</a:t>
            </a:r>
            <a:r>
              <a:rPr lang="zh-CN" altLang="zh-CN" sz="1600" b="0" dirty="0">
                <a:solidFill>
                  <a:schemeClr val="tx1"/>
                </a:solidFill>
              </a:rPr>
              <a:t> </a:t>
            </a:r>
          </a:p>
          <a:p>
            <a:pPr algn="l"/>
            <a:r>
              <a:rPr lang="en-US" altLang="zh-CN" sz="2000" b="0" dirty="0">
                <a:solidFill>
                  <a:schemeClr val="tx1"/>
                </a:solidFill>
              </a:rPr>
              <a:t>e = 1e-4; </a:t>
            </a:r>
          </a:p>
          <a:p>
            <a:pPr algn="l"/>
            <a:r>
              <a:rPr lang="en-US" altLang="zh-CN" sz="2000" b="0" dirty="0">
                <a:solidFill>
                  <a:schemeClr val="tx1"/>
                </a:solidFill>
              </a:rPr>
              <a:t>end;</a:t>
            </a:r>
          </a:p>
          <a:p>
            <a:pPr algn="l"/>
            <a:r>
              <a:rPr lang="en-US" altLang="zh-CN" sz="2000" b="0" dirty="0">
                <a:solidFill>
                  <a:schemeClr val="tx1"/>
                </a:solidFill>
              </a:rPr>
              <a:t>fa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a); fb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a:t>
            </a:r>
            <a:r>
              <a:rPr lang="en-US" altLang="zh-CN" sz="2000" b="0" dirty="0">
                <a:solidFill>
                  <a:schemeClr val="tx1"/>
                </a:solidFill>
              </a:rPr>
              <a:t>, b);  </a:t>
            </a:r>
          </a:p>
          <a:p>
            <a:pPr algn="l"/>
            <a:r>
              <a:rPr lang="en-US" altLang="zh-CN" sz="2000" b="0" dirty="0">
                <a:solidFill>
                  <a:schemeClr val="tx1"/>
                </a:solidFill>
              </a:rPr>
              <a:t>if fa * fb &gt; 0, </a:t>
            </a:r>
          </a:p>
          <a:p>
            <a:pPr algn="l"/>
            <a:r>
              <a:rPr lang="en-US" altLang="zh-CN" sz="2000" b="0" dirty="0">
                <a:solidFill>
                  <a:schemeClr val="tx1"/>
                </a:solidFill>
              </a:rPr>
              <a:t>error('</a:t>
            </a:r>
            <a:r>
              <a:rPr lang="zh-CN" altLang="en-US" sz="2000" b="0" dirty="0">
                <a:solidFill>
                  <a:schemeClr val="tx1"/>
                </a:solidFill>
              </a:rPr>
              <a:t>函数在两端点的值必须异号</a:t>
            </a:r>
            <a:r>
              <a:rPr lang="en-US" altLang="zh-CN" sz="2000" b="0" dirty="0">
                <a:solidFill>
                  <a:schemeClr val="tx1"/>
                </a:solidFill>
              </a:rPr>
              <a:t>’); </a:t>
            </a:r>
          </a:p>
          <a:p>
            <a:pPr algn="l"/>
            <a:r>
              <a:rPr lang="en-US" altLang="zh-CN" sz="2000" b="0" dirty="0">
                <a:solidFill>
                  <a:schemeClr val="tx1"/>
                </a:solidFill>
              </a:rPr>
              <a:t>end</a:t>
            </a:r>
          </a:p>
          <a:p>
            <a:pPr algn="l"/>
            <a:r>
              <a:rPr lang="en-US" altLang="zh-CN" sz="2000" b="0" dirty="0">
                <a:solidFill>
                  <a:schemeClr val="tx1"/>
                </a:solidFill>
              </a:rPr>
              <a:t>x = (</a:t>
            </a:r>
            <a:r>
              <a:rPr lang="en-US" altLang="zh-CN" sz="2000" b="0" dirty="0" err="1">
                <a:solidFill>
                  <a:schemeClr val="tx1"/>
                </a:solidFill>
              </a:rPr>
              <a:t>a+b</a:t>
            </a:r>
            <a:r>
              <a:rPr lang="en-US" altLang="zh-CN" sz="2000" b="0" dirty="0">
                <a:solidFill>
                  <a:schemeClr val="tx1"/>
                </a:solidFill>
              </a:rPr>
              <a:t>)/2;</a:t>
            </a:r>
          </a:p>
          <a:p>
            <a:pPr algn="l"/>
            <a:r>
              <a:rPr lang="en-US" altLang="zh-CN" sz="2000" b="0" dirty="0">
                <a:solidFill>
                  <a:schemeClr val="tx1"/>
                </a:solidFill>
              </a:rPr>
              <a:t>while (b-a)&gt;(2*e)</a:t>
            </a:r>
          </a:p>
          <a:p>
            <a:pPr algn="l"/>
            <a:r>
              <a:rPr lang="en-US" altLang="zh-CN" sz="2000" b="0" dirty="0">
                <a:solidFill>
                  <a:schemeClr val="tx1"/>
                </a:solidFill>
              </a:rPr>
              <a:t>    </a:t>
            </a:r>
            <a:r>
              <a:rPr lang="en-US" altLang="zh-CN" sz="2000" b="0" dirty="0" err="1">
                <a:solidFill>
                  <a:schemeClr val="tx1"/>
                </a:solidFill>
              </a:rPr>
              <a:t>fx</a:t>
            </a:r>
            <a:r>
              <a:rPr lang="en-US" altLang="zh-CN" sz="2000" b="0" dirty="0">
                <a:solidFill>
                  <a:schemeClr val="tx1"/>
                </a:solidFill>
              </a:rPr>
              <a:t> = </a:t>
            </a:r>
            <a:r>
              <a:rPr lang="en-US" altLang="zh-CN" sz="2000" b="0" dirty="0" err="1">
                <a:solidFill>
                  <a:schemeClr val="tx1"/>
                </a:solidFill>
              </a:rPr>
              <a:t>feval</a:t>
            </a:r>
            <a:r>
              <a:rPr lang="en-US" altLang="zh-CN" sz="2000" b="0" dirty="0">
                <a:solidFill>
                  <a:schemeClr val="tx1"/>
                </a:solidFill>
              </a:rPr>
              <a:t>(</a:t>
            </a:r>
            <a:r>
              <a:rPr lang="en-US" altLang="zh-CN" sz="2000" b="0" dirty="0" err="1">
                <a:solidFill>
                  <a:schemeClr val="tx1"/>
                </a:solidFill>
              </a:rPr>
              <a:t>fname,x</a:t>
            </a:r>
            <a:r>
              <a:rPr lang="en-US" altLang="zh-CN" sz="2000" b="0" dirty="0">
                <a:solidFill>
                  <a:schemeClr val="tx1"/>
                </a:solidFill>
              </a:rPr>
              <a:t>);</a:t>
            </a:r>
          </a:p>
          <a:p>
            <a:pPr algn="l"/>
            <a:r>
              <a:rPr lang="en-US" altLang="zh-CN" sz="2000" b="0" dirty="0">
                <a:solidFill>
                  <a:schemeClr val="tx1"/>
                </a:solidFill>
              </a:rPr>
              <a:t>if fa * </a:t>
            </a:r>
            <a:r>
              <a:rPr lang="en-US" altLang="zh-CN" sz="2000" b="0" dirty="0" err="1">
                <a:solidFill>
                  <a:schemeClr val="tx1"/>
                </a:solidFill>
              </a:rPr>
              <a:t>fx</a:t>
            </a:r>
            <a:r>
              <a:rPr lang="en-US" altLang="zh-CN" sz="2000" b="0" dirty="0">
                <a:solidFill>
                  <a:schemeClr val="tx1"/>
                </a:solidFill>
              </a:rPr>
              <a:t> &lt;0, </a:t>
            </a:r>
          </a:p>
          <a:p>
            <a:pPr algn="l"/>
            <a:r>
              <a:rPr lang="en-US" altLang="zh-CN" sz="2000" b="0" dirty="0">
                <a:solidFill>
                  <a:schemeClr val="tx1"/>
                </a:solidFill>
              </a:rPr>
              <a:t>        b = x; fb = </a:t>
            </a:r>
            <a:r>
              <a:rPr lang="en-US" altLang="zh-CN" sz="2000" b="0" dirty="0" err="1">
                <a:solidFill>
                  <a:schemeClr val="tx1"/>
                </a:solidFill>
              </a:rPr>
              <a:t>fx</a:t>
            </a:r>
            <a:r>
              <a:rPr lang="en-US" altLang="zh-CN" sz="2000" b="0" dirty="0">
                <a:solidFill>
                  <a:schemeClr val="tx1"/>
                </a:solidFill>
              </a:rPr>
              <a:t>; </a:t>
            </a:r>
          </a:p>
          <a:p>
            <a:pPr algn="l"/>
            <a:r>
              <a:rPr lang="en-US" altLang="zh-CN" sz="2000" b="0" dirty="0">
                <a:solidFill>
                  <a:schemeClr val="tx1"/>
                </a:solidFill>
              </a:rPr>
              <a:t>    else a = x; fa = </a:t>
            </a:r>
            <a:r>
              <a:rPr lang="en-US" altLang="zh-CN" sz="2000" b="0" dirty="0" err="1">
                <a:solidFill>
                  <a:schemeClr val="tx1"/>
                </a:solidFill>
              </a:rPr>
              <a:t>fx</a:t>
            </a:r>
            <a:r>
              <a:rPr lang="en-US" altLang="zh-CN" sz="2000" b="0" dirty="0">
                <a:solidFill>
                  <a:schemeClr val="tx1"/>
                </a:solidFill>
              </a:rPr>
              <a:t>; </a:t>
            </a:r>
          </a:p>
          <a:p>
            <a:pPr algn="l"/>
            <a:r>
              <a:rPr lang="en-US" altLang="zh-CN" sz="2000" b="0" dirty="0">
                <a:solidFill>
                  <a:schemeClr val="tx1"/>
                </a:solidFill>
              </a:rPr>
              <a:t>    end</a:t>
            </a:r>
          </a:p>
          <a:p>
            <a:pPr algn="l"/>
            <a:r>
              <a:rPr lang="en-US" altLang="zh-CN" sz="2000" b="0" dirty="0">
                <a:solidFill>
                  <a:schemeClr val="tx1"/>
                </a:solidFill>
              </a:rPr>
              <a:t>    x = (</a:t>
            </a:r>
            <a:r>
              <a:rPr lang="en-US" altLang="zh-CN" sz="2000" b="0" dirty="0" err="1">
                <a:solidFill>
                  <a:schemeClr val="tx1"/>
                </a:solidFill>
              </a:rPr>
              <a:t>a+b</a:t>
            </a:r>
            <a:r>
              <a:rPr lang="en-US" altLang="zh-CN" sz="2000" b="0" dirty="0">
                <a:solidFill>
                  <a:schemeClr val="tx1"/>
                </a:solidFill>
              </a:rPr>
              <a:t>)/2;</a:t>
            </a:r>
          </a:p>
          <a:p>
            <a:pPr algn="l"/>
            <a:r>
              <a:rPr lang="en-US" altLang="zh-CN" sz="2000" b="0" dirty="0">
                <a:solidFill>
                  <a:schemeClr val="tx1"/>
                </a:solidFill>
              </a:rPr>
              <a:t>end</a:t>
            </a:r>
          </a:p>
        </p:txBody>
      </p:sp>
      <p:sp>
        <p:nvSpPr>
          <p:cNvPr id="3" name="Rectangle 8">
            <a:extLst>
              <a:ext uri="{FF2B5EF4-FFF2-40B4-BE49-F238E27FC236}">
                <a16:creationId xmlns:a16="http://schemas.microsoft.com/office/drawing/2014/main" id="{3C493B15-0902-425F-8ADC-6D614B569831}"/>
              </a:ext>
            </a:extLst>
          </p:cNvPr>
          <p:cNvSpPr>
            <a:spLocks noChangeArrowheads="1"/>
          </p:cNvSpPr>
          <p:nvPr/>
        </p:nvSpPr>
        <p:spPr bwMode="auto">
          <a:xfrm>
            <a:off x="0" y="260648"/>
            <a:ext cx="24485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dirty="0" err="1">
                <a:solidFill>
                  <a:srgbClr val="006600"/>
                </a:solidFill>
                <a:latin typeface="+mn-ea"/>
                <a:ea typeface="+mn-ea"/>
              </a:rPr>
              <a:t>Erfenfa</a:t>
            </a:r>
            <a:r>
              <a:rPr lang="en-US" altLang="zh-CN" sz="3600" b="1" dirty="0" err="1">
                <a:solidFill>
                  <a:srgbClr val="006600"/>
                </a:solidFill>
                <a:latin typeface="+mn-ea"/>
                <a:ea typeface="+mn-ea"/>
              </a:rPr>
              <a:t>.m</a:t>
            </a:r>
            <a:endParaRPr lang="en-US" altLang="zh-CN" sz="3600" b="1" dirty="0">
              <a:solidFill>
                <a:srgbClr val="006600"/>
              </a:solidFill>
              <a:latin typeface="+mn-ea"/>
              <a:ea typeface="+mn-ea"/>
            </a:endParaRPr>
          </a:p>
        </p:txBody>
      </p:sp>
      <p:pic>
        <p:nvPicPr>
          <p:cNvPr id="5" name="图片 4">
            <a:extLst>
              <a:ext uri="{FF2B5EF4-FFF2-40B4-BE49-F238E27FC236}">
                <a16:creationId xmlns:a16="http://schemas.microsoft.com/office/drawing/2014/main" id="{2B96F7E6-50CD-4AF3-B85F-532F72A91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0" y="2708920"/>
            <a:ext cx="3456384" cy="2665624"/>
          </a:xfrm>
          <a:prstGeom prst="rect">
            <a:avLst/>
          </a:prstGeom>
        </p:spPr>
      </p:pic>
    </p:spTree>
    <p:extLst>
      <p:ext uri="{BB962C8B-B14F-4D97-AF65-F5344CB8AC3E}">
        <p14:creationId xmlns:p14="http://schemas.microsoft.com/office/powerpoint/2010/main" val="8170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10082F5-06D0-4180-9F06-2C77E64626F5}"/>
              </a:ext>
            </a:extLst>
          </p:cNvPr>
          <p:cNvSpPr>
            <a:spLocks noGrp="1" noChangeArrowheads="1"/>
          </p:cNvSpPr>
          <p:nvPr>
            <p:ph type="title"/>
          </p:nvPr>
        </p:nvSpPr>
        <p:spPr>
          <a:xfrm>
            <a:off x="169069" y="205246"/>
            <a:ext cx="5410200" cy="480131"/>
          </a:xfrm>
          <a:noFill/>
          <a:ln/>
        </p:spPr>
        <p:txBody>
          <a:bodyPr anchor="b">
            <a:spAutoFit/>
          </a:bodyPr>
          <a:lstStyle/>
          <a:p>
            <a:r>
              <a:rPr lang="zh-CN" altLang="en-US" sz="2800" dirty="0">
                <a:latin typeface="+mn-ea"/>
                <a:ea typeface="+mn-ea"/>
              </a:rPr>
              <a:t>误差分析</a:t>
            </a:r>
          </a:p>
        </p:txBody>
      </p:sp>
      <p:sp>
        <p:nvSpPr>
          <p:cNvPr id="99331" name="Text Box 3">
            <a:extLst>
              <a:ext uri="{FF2B5EF4-FFF2-40B4-BE49-F238E27FC236}">
                <a16:creationId xmlns:a16="http://schemas.microsoft.com/office/drawing/2014/main" id="{7F860686-6373-4856-ADAB-8B7D864B3CF0}"/>
              </a:ext>
            </a:extLst>
          </p:cNvPr>
          <p:cNvSpPr txBox="1">
            <a:spLocks noChangeArrowheads="1"/>
          </p:cNvSpPr>
          <p:nvPr/>
        </p:nvSpPr>
        <p:spPr bwMode="auto">
          <a:xfrm>
            <a:off x="0" y="752590"/>
            <a:ext cx="7272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tx1">
                    <a:lumMod val="95000"/>
                    <a:lumOff val="5000"/>
                  </a:schemeClr>
                </a:solidFill>
                <a:latin typeface="+mn-ea"/>
                <a:ea typeface="+mn-ea"/>
              </a:rPr>
              <a:t>记 </a:t>
            </a:r>
            <a:r>
              <a:rPr lang="en-US" altLang="zh-CN" sz="2800" b="1" i="1" dirty="0">
                <a:solidFill>
                  <a:schemeClr val="tx1">
                    <a:lumMod val="95000"/>
                    <a:lumOff val="5000"/>
                  </a:schemeClr>
                </a:solidFill>
                <a:latin typeface="+mn-ea"/>
                <a:ea typeface="+mn-ea"/>
              </a:rPr>
              <a:t>a</a:t>
            </a:r>
            <a:r>
              <a:rPr lang="en-US" altLang="zh-CN" sz="2800" b="1" baseline="-25000" dirty="0">
                <a:solidFill>
                  <a:schemeClr val="tx1">
                    <a:lumMod val="95000"/>
                    <a:lumOff val="5000"/>
                  </a:schemeClr>
                </a:solidFill>
                <a:latin typeface="+mn-ea"/>
                <a:ea typeface="+mn-ea"/>
              </a:rPr>
              <a:t>0 </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a</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b</a:t>
            </a:r>
            <a:r>
              <a:rPr lang="en-US" altLang="zh-CN" sz="2800" b="1" baseline="-25000" dirty="0">
                <a:solidFill>
                  <a:schemeClr val="tx1">
                    <a:lumMod val="95000"/>
                    <a:lumOff val="5000"/>
                  </a:schemeClr>
                </a:solidFill>
                <a:latin typeface="+mn-ea"/>
                <a:ea typeface="+mn-ea"/>
              </a:rPr>
              <a:t>0 </a:t>
            </a:r>
            <a:r>
              <a:rPr lang="en-US" altLang="zh-CN" sz="2800" b="1" i="1" dirty="0">
                <a:solidFill>
                  <a:schemeClr val="tx1">
                    <a:lumMod val="95000"/>
                    <a:lumOff val="5000"/>
                  </a:schemeClr>
                </a:solidFill>
                <a:latin typeface="+mn-ea"/>
                <a:ea typeface="+mn-ea"/>
              </a:rPr>
              <a:t>=</a:t>
            </a:r>
            <a:r>
              <a:rPr lang="en-US" altLang="zh-CN" sz="2800" b="1" dirty="0">
                <a:solidFill>
                  <a:schemeClr val="tx1">
                    <a:lumMod val="95000"/>
                    <a:lumOff val="5000"/>
                  </a:schemeClr>
                </a:solidFill>
                <a:latin typeface="+mn-ea"/>
                <a:ea typeface="+mn-ea"/>
              </a:rPr>
              <a:t> </a:t>
            </a:r>
            <a:r>
              <a:rPr lang="en-US" altLang="zh-CN" sz="2800" b="1" i="1" dirty="0">
                <a:solidFill>
                  <a:schemeClr val="tx1">
                    <a:lumMod val="95000"/>
                    <a:lumOff val="5000"/>
                  </a:schemeClr>
                </a:solidFill>
                <a:latin typeface="+mn-ea"/>
                <a:ea typeface="+mn-ea"/>
              </a:rPr>
              <a:t>b,  </a:t>
            </a:r>
            <a:r>
              <a:rPr lang="zh-CN" altLang="en-US" sz="2800" b="1" dirty="0">
                <a:solidFill>
                  <a:schemeClr val="tx1">
                    <a:lumMod val="95000"/>
                    <a:lumOff val="5000"/>
                  </a:schemeClr>
                </a:solidFill>
                <a:latin typeface="+mn-ea"/>
                <a:ea typeface="+mn-ea"/>
              </a:rPr>
              <a:t>第 </a:t>
            </a:r>
            <a:r>
              <a:rPr lang="en-US" altLang="zh-CN" sz="2800" b="1" i="1" dirty="0">
                <a:solidFill>
                  <a:schemeClr val="tx1">
                    <a:lumMod val="95000"/>
                    <a:lumOff val="5000"/>
                  </a:schemeClr>
                </a:solidFill>
                <a:latin typeface="+mn-ea"/>
                <a:ea typeface="+mn-ea"/>
              </a:rPr>
              <a:t>k </a:t>
            </a:r>
            <a:r>
              <a:rPr lang="zh-CN" altLang="en-US" sz="2800" b="1" dirty="0">
                <a:solidFill>
                  <a:schemeClr val="tx1">
                    <a:lumMod val="95000"/>
                    <a:lumOff val="5000"/>
                  </a:schemeClr>
                </a:solidFill>
                <a:latin typeface="+mn-ea"/>
                <a:ea typeface="+mn-ea"/>
              </a:rPr>
              <a:t>步的有根区间为 </a:t>
            </a:r>
            <a:r>
              <a:rPr lang="en-US" altLang="zh-CN" sz="2800" b="1" dirty="0">
                <a:solidFill>
                  <a:schemeClr val="tx1">
                    <a:lumMod val="95000"/>
                    <a:lumOff val="5000"/>
                  </a:schemeClr>
                </a:solidFill>
                <a:latin typeface="+mn-ea"/>
                <a:ea typeface="+mn-ea"/>
              </a:rPr>
              <a:t>[</a:t>
            </a:r>
            <a:r>
              <a:rPr lang="en-US" altLang="zh-CN" sz="2800" b="1" i="1" dirty="0" err="1">
                <a:solidFill>
                  <a:schemeClr val="tx1">
                    <a:lumMod val="95000"/>
                    <a:lumOff val="5000"/>
                  </a:schemeClr>
                </a:solidFill>
                <a:latin typeface="+mn-ea"/>
                <a:ea typeface="+mn-ea"/>
              </a:rPr>
              <a:t>a</a:t>
            </a:r>
            <a:r>
              <a:rPr lang="en-US" altLang="zh-CN" sz="2800" b="1" i="1" baseline="-25000" dirty="0" err="1">
                <a:solidFill>
                  <a:schemeClr val="tx1">
                    <a:lumMod val="95000"/>
                    <a:lumOff val="5000"/>
                  </a:schemeClr>
                </a:solidFill>
                <a:latin typeface="+mn-ea"/>
                <a:ea typeface="+mn-ea"/>
              </a:rPr>
              <a:t>k</a:t>
            </a:r>
            <a:r>
              <a:rPr lang="en-US" altLang="zh-CN" sz="2800" b="1" dirty="0">
                <a:solidFill>
                  <a:schemeClr val="tx1">
                    <a:lumMod val="95000"/>
                    <a:lumOff val="5000"/>
                  </a:schemeClr>
                </a:solidFill>
                <a:latin typeface="+mn-ea"/>
                <a:ea typeface="+mn-ea"/>
              </a:rPr>
              <a:t>, </a:t>
            </a:r>
            <a:r>
              <a:rPr lang="en-US" altLang="zh-CN" sz="2800" b="1" i="1" dirty="0" err="1">
                <a:solidFill>
                  <a:schemeClr val="tx1">
                    <a:lumMod val="95000"/>
                    <a:lumOff val="5000"/>
                  </a:schemeClr>
                </a:solidFill>
                <a:latin typeface="+mn-ea"/>
                <a:ea typeface="+mn-ea"/>
              </a:rPr>
              <a:t>b</a:t>
            </a:r>
            <a:r>
              <a:rPr lang="en-US" altLang="zh-CN" sz="2800" b="1" i="1" baseline="-25000" dirty="0" err="1">
                <a:solidFill>
                  <a:schemeClr val="tx1">
                    <a:lumMod val="95000"/>
                    <a:lumOff val="5000"/>
                  </a:schemeClr>
                </a:solidFill>
                <a:latin typeface="+mn-ea"/>
                <a:ea typeface="+mn-ea"/>
              </a:rPr>
              <a:t>k</a:t>
            </a:r>
            <a:r>
              <a:rPr lang="en-US" altLang="zh-CN" sz="2800" b="1" dirty="0">
                <a:solidFill>
                  <a:schemeClr val="tx1">
                    <a:lumMod val="95000"/>
                    <a:lumOff val="5000"/>
                  </a:schemeClr>
                </a:solidFill>
                <a:latin typeface="+mn-ea"/>
                <a:ea typeface="+mn-ea"/>
              </a:rPr>
              <a:t>]</a:t>
            </a:r>
          </a:p>
        </p:txBody>
      </p:sp>
      <p:graphicFrame>
        <p:nvGraphicFramePr>
          <p:cNvPr id="99332" name="Object 4">
            <a:extLst>
              <a:ext uri="{FF2B5EF4-FFF2-40B4-BE49-F238E27FC236}">
                <a16:creationId xmlns:a16="http://schemas.microsoft.com/office/drawing/2014/main" id="{66E0D2FF-A870-411D-9DAE-4040357EB25D}"/>
              </a:ext>
            </a:extLst>
          </p:cNvPr>
          <p:cNvGraphicFramePr>
            <a:graphicFrameLocks noChangeAspect="1"/>
          </p:cNvGraphicFramePr>
          <p:nvPr>
            <p:extLst>
              <p:ext uri="{D42A27DB-BD31-4B8C-83A1-F6EECF244321}">
                <p14:modId xmlns:p14="http://schemas.microsoft.com/office/powerpoint/2010/main" val="2324100592"/>
              </p:ext>
            </p:extLst>
          </p:nvPr>
        </p:nvGraphicFramePr>
        <p:xfrm>
          <a:off x="343848" y="1463674"/>
          <a:ext cx="6131123" cy="858357"/>
        </p:xfrm>
        <a:graphic>
          <a:graphicData uri="http://schemas.openxmlformats.org/presentationml/2006/ole">
            <mc:AlternateContent xmlns:mc="http://schemas.openxmlformats.org/markup-compatibility/2006">
              <mc:Choice xmlns:v="urn:schemas-microsoft-com:vml" Requires="v">
                <p:oleObj spid="_x0000_s105908" name="Equation" r:id="rId3" imgW="3174840" imgH="444240" progId="Equation.DSMT4">
                  <p:embed/>
                </p:oleObj>
              </mc:Choice>
              <mc:Fallback>
                <p:oleObj name="Equation" r:id="rId3" imgW="3174840" imgH="444240" progId="Equation.DSMT4">
                  <p:embed/>
                  <p:pic>
                    <p:nvPicPr>
                      <p:cNvPr id="99332" name="Object 4">
                        <a:extLst>
                          <a:ext uri="{FF2B5EF4-FFF2-40B4-BE49-F238E27FC236}">
                            <a16:creationId xmlns:a16="http://schemas.microsoft.com/office/drawing/2014/main" id="{66E0D2FF-A870-411D-9DAE-4040357EB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48" y="1463674"/>
                        <a:ext cx="6131123" cy="858357"/>
                      </a:xfrm>
                      <a:prstGeom prst="rect">
                        <a:avLst/>
                      </a:prstGeom>
                      <a:noFill/>
                      <a:ln>
                        <a:noFill/>
                      </a:ln>
                      <a:effectLst/>
                    </p:spPr>
                  </p:pic>
                </p:oleObj>
              </mc:Fallback>
            </mc:AlternateContent>
          </a:graphicData>
        </a:graphic>
      </p:graphicFrame>
      <p:graphicFrame>
        <p:nvGraphicFramePr>
          <p:cNvPr id="99333" name="Object 5">
            <a:extLst>
              <a:ext uri="{FF2B5EF4-FFF2-40B4-BE49-F238E27FC236}">
                <a16:creationId xmlns:a16="http://schemas.microsoft.com/office/drawing/2014/main" id="{240AEE1F-01F9-484B-AE12-CAF740E0AE51}"/>
              </a:ext>
            </a:extLst>
          </p:cNvPr>
          <p:cNvGraphicFramePr>
            <a:graphicFrameLocks noChangeAspect="1"/>
          </p:cNvGraphicFramePr>
          <p:nvPr>
            <p:extLst>
              <p:ext uri="{D42A27DB-BD31-4B8C-83A1-F6EECF244321}">
                <p14:modId xmlns:p14="http://schemas.microsoft.com/office/powerpoint/2010/main" val="1091684689"/>
              </p:ext>
            </p:extLst>
          </p:nvPr>
        </p:nvGraphicFramePr>
        <p:xfrm>
          <a:off x="3205670" y="2302145"/>
          <a:ext cx="1193800" cy="812800"/>
        </p:xfrm>
        <a:graphic>
          <a:graphicData uri="http://schemas.openxmlformats.org/presentationml/2006/ole">
            <mc:AlternateContent xmlns:mc="http://schemas.openxmlformats.org/markup-compatibility/2006">
              <mc:Choice xmlns:v="urn:schemas-microsoft-com:vml" Requires="v">
                <p:oleObj spid="_x0000_s105909" name="Equation" r:id="rId5" imgW="596880" imgH="406080" progId="Equation.DSMT4">
                  <p:embed/>
                </p:oleObj>
              </mc:Choice>
              <mc:Fallback>
                <p:oleObj name="Equation" r:id="rId5" imgW="596880" imgH="406080" progId="Equation.DSMT4">
                  <p:embed/>
                  <p:pic>
                    <p:nvPicPr>
                      <p:cNvPr id="99333" name="Object 5">
                        <a:extLst>
                          <a:ext uri="{FF2B5EF4-FFF2-40B4-BE49-F238E27FC236}">
                            <a16:creationId xmlns:a16="http://schemas.microsoft.com/office/drawing/2014/main" id="{240AEE1F-01F9-484B-AE12-CAF740E0AE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670" y="2302145"/>
                        <a:ext cx="1193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a:extLst>
              <a:ext uri="{FF2B5EF4-FFF2-40B4-BE49-F238E27FC236}">
                <a16:creationId xmlns:a16="http://schemas.microsoft.com/office/drawing/2014/main" id="{57B5E1D7-85D0-45BF-A3AA-9A8FC69B0C8F}"/>
              </a:ext>
            </a:extLst>
          </p:cNvPr>
          <p:cNvSpPr txBox="1">
            <a:spLocks noChangeArrowheads="1"/>
          </p:cNvSpPr>
          <p:nvPr/>
        </p:nvSpPr>
        <p:spPr bwMode="auto">
          <a:xfrm>
            <a:off x="14104" y="3241505"/>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tx1">
                    <a:lumMod val="95000"/>
                    <a:lumOff val="5000"/>
                  </a:schemeClr>
                </a:solidFill>
                <a:latin typeface="+mn-ea"/>
                <a:ea typeface="+mn-ea"/>
              </a:rPr>
              <a:t>对于给定的精度 </a:t>
            </a:r>
            <a:r>
              <a:rPr lang="zh-CN" altLang="en-US" sz="2800" b="1" i="1" dirty="0">
                <a:solidFill>
                  <a:schemeClr val="tx1">
                    <a:lumMod val="95000"/>
                    <a:lumOff val="5000"/>
                  </a:schemeClr>
                </a:solidFill>
                <a:latin typeface="+mn-ea"/>
                <a:ea typeface="+mn-ea"/>
                <a:sym typeface="Symbol" panose="05050102010706020507" pitchFamily="18" charset="2"/>
              </a:rPr>
              <a:t></a:t>
            </a:r>
            <a:r>
              <a:rPr lang="zh-CN" altLang="en-US" sz="2800" b="1" dirty="0">
                <a:solidFill>
                  <a:schemeClr val="tx1">
                    <a:lumMod val="95000"/>
                    <a:lumOff val="5000"/>
                  </a:schemeClr>
                </a:solidFill>
                <a:latin typeface="+mn-ea"/>
                <a:ea typeface="+mn-ea"/>
                <a:sym typeface="Symbol" panose="05050102010706020507" pitchFamily="18" charset="2"/>
              </a:rPr>
              <a:t> </a:t>
            </a:r>
            <a:r>
              <a:rPr lang="en-US" altLang="zh-CN" sz="2800" b="1" dirty="0">
                <a:solidFill>
                  <a:schemeClr val="tx1">
                    <a:lumMod val="95000"/>
                    <a:lumOff val="5000"/>
                  </a:schemeClr>
                </a:solidFill>
                <a:latin typeface="+mn-ea"/>
                <a:ea typeface="+mn-ea"/>
                <a:sym typeface="Symbol" panose="05050102010706020507" pitchFamily="18" charset="2"/>
              </a:rPr>
              <a:t>,</a:t>
            </a:r>
            <a:r>
              <a:rPr lang="zh-CN" altLang="en-US" sz="2800" b="1" dirty="0">
                <a:solidFill>
                  <a:schemeClr val="tx1">
                    <a:lumMod val="95000"/>
                    <a:lumOff val="5000"/>
                  </a:schemeClr>
                </a:solidFill>
                <a:latin typeface="+mn-ea"/>
                <a:ea typeface="+mn-ea"/>
              </a:rPr>
              <a:t>可估计二分法所需的步数 </a:t>
            </a:r>
            <a:r>
              <a:rPr lang="en-US" altLang="zh-CN" sz="2800" b="1" i="1" dirty="0">
                <a:solidFill>
                  <a:schemeClr val="tx1">
                    <a:lumMod val="95000"/>
                    <a:lumOff val="5000"/>
                  </a:schemeClr>
                </a:solidFill>
                <a:latin typeface="+mn-ea"/>
                <a:ea typeface="+mn-ea"/>
              </a:rPr>
              <a:t>k </a:t>
            </a:r>
            <a:r>
              <a:rPr lang="zh-CN" altLang="en-US" sz="2800" b="1" dirty="0">
                <a:solidFill>
                  <a:schemeClr val="tx1">
                    <a:lumMod val="95000"/>
                    <a:lumOff val="5000"/>
                  </a:schemeClr>
                </a:solidFill>
                <a:latin typeface="+mn-ea"/>
                <a:ea typeface="+mn-ea"/>
              </a:rPr>
              <a:t>：</a:t>
            </a:r>
            <a:endParaRPr lang="zh-CN" altLang="en-US" sz="2800" b="1" i="1" dirty="0">
              <a:solidFill>
                <a:schemeClr val="tx1">
                  <a:lumMod val="95000"/>
                  <a:lumOff val="5000"/>
                </a:schemeClr>
              </a:solidFill>
              <a:latin typeface="+mn-ea"/>
              <a:ea typeface="+mn-ea"/>
            </a:endParaRPr>
          </a:p>
        </p:txBody>
      </p:sp>
      <p:graphicFrame>
        <p:nvGraphicFramePr>
          <p:cNvPr id="99335" name="Object 7">
            <a:extLst>
              <a:ext uri="{FF2B5EF4-FFF2-40B4-BE49-F238E27FC236}">
                <a16:creationId xmlns:a16="http://schemas.microsoft.com/office/drawing/2014/main" id="{BC65C775-894E-4A3F-A85D-F0D698929B01}"/>
              </a:ext>
            </a:extLst>
          </p:cNvPr>
          <p:cNvGraphicFramePr>
            <a:graphicFrameLocks noChangeAspect="1"/>
          </p:cNvGraphicFramePr>
          <p:nvPr>
            <p:extLst>
              <p:ext uri="{D42A27DB-BD31-4B8C-83A1-F6EECF244321}">
                <p14:modId xmlns:p14="http://schemas.microsoft.com/office/powerpoint/2010/main" val="1430808975"/>
              </p:ext>
            </p:extLst>
          </p:nvPr>
        </p:nvGraphicFramePr>
        <p:xfrm>
          <a:off x="2360629" y="4108245"/>
          <a:ext cx="1451893" cy="929212"/>
        </p:xfrm>
        <a:graphic>
          <a:graphicData uri="http://schemas.openxmlformats.org/presentationml/2006/ole">
            <mc:AlternateContent xmlns:mc="http://schemas.openxmlformats.org/markup-compatibility/2006">
              <mc:Choice xmlns:v="urn:schemas-microsoft-com:vml" Requires="v">
                <p:oleObj spid="_x0000_s105910" name="Equation" r:id="rId7" imgW="634680" imgH="406080" progId="Equation.DSMT4">
                  <p:embed/>
                </p:oleObj>
              </mc:Choice>
              <mc:Fallback>
                <p:oleObj name="Equation" r:id="rId7" imgW="634680" imgH="406080" progId="Equation.DSMT4">
                  <p:embed/>
                  <p:pic>
                    <p:nvPicPr>
                      <p:cNvPr id="99335" name="Object 7">
                        <a:extLst>
                          <a:ext uri="{FF2B5EF4-FFF2-40B4-BE49-F238E27FC236}">
                            <a16:creationId xmlns:a16="http://schemas.microsoft.com/office/drawing/2014/main" id="{BC65C775-894E-4A3F-A85D-F0D698929B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629" y="4108245"/>
                        <a:ext cx="1451893" cy="929212"/>
                      </a:xfrm>
                      <a:prstGeom prst="rect">
                        <a:avLst/>
                      </a:prstGeom>
                      <a:noFill/>
                      <a:ln>
                        <a:noFill/>
                      </a:ln>
                      <a:effectLst/>
                    </p:spPr>
                  </p:pic>
                </p:oleObj>
              </mc:Fallback>
            </mc:AlternateContent>
          </a:graphicData>
        </a:graphic>
      </p:graphicFrame>
      <p:graphicFrame>
        <p:nvGraphicFramePr>
          <p:cNvPr id="99336" name="Object 8">
            <a:extLst>
              <a:ext uri="{FF2B5EF4-FFF2-40B4-BE49-F238E27FC236}">
                <a16:creationId xmlns:a16="http://schemas.microsoft.com/office/drawing/2014/main" id="{E5A184D3-85AF-4B84-9924-D6F0B2BB1007}"/>
              </a:ext>
            </a:extLst>
          </p:cNvPr>
          <p:cNvGraphicFramePr>
            <a:graphicFrameLocks noChangeAspect="1"/>
          </p:cNvGraphicFramePr>
          <p:nvPr>
            <p:extLst>
              <p:ext uri="{D42A27DB-BD31-4B8C-83A1-F6EECF244321}">
                <p14:modId xmlns:p14="http://schemas.microsoft.com/office/powerpoint/2010/main" val="1589310052"/>
              </p:ext>
            </p:extLst>
          </p:nvPr>
        </p:nvGraphicFramePr>
        <p:xfrm>
          <a:off x="3802570" y="4108245"/>
          <a:ext cx="3031743" cy="866936"/>
        </p:xfrm>
        <a:graphic>
          <a:graphicData uri="http://schemas.openxmlformats.org/presentationml/2006/ole">
            <mc:AlternateContent xmlns:mc="http://schemas.openxmlformats.org/markup-compatibility/2006">
              <mc:Choice xmlns:v="urn:schemas-microsoft-com:vml" Requires="v">
                <p:oleObj spid="_x0000_s105911" name="Equation" r:id="rId9" imgW="1422360" imgH="406080" progId="Equation.DSMT4">
                  <p:embed/>
                </p:oleObj>
              </mc:Choice>
              <mc:Fallback>
                <p:oleObj name="Equation" r:id="rId9" imgW="1422360" imgH="406080" progId="Equation.DSMT4">
                  <p:embed/>
                  <p:pic>
                    <p:nvPicPr>
                      <p:cNvPr id="99336" name="Object 8">
                        <a:extLst>
                          <a:ext uri="{FF2B5EF4-FFF2-40B4-BE49-F238E27FC236}">
                            <a16:creationId xmlns:a16="http://schemas.microsoft.com/office/drawing/2014/main" id="{E5A184D3-85AF-4B84-9924-D6F0B2BB10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570" y="4108245"/>
                        <a:ext cx="3031743" cy="866936"/>
                      </a:xfrm>
                      <a:prstGeom prst="rect">
                        <a:avLst/>
                      </a:prstGeom>
                      <a:noFill/>
                      <a:ln>
                        <a:noFill/>
                      </a:ln>
                      <a:effectLst/>
                    </p:spPr>
                  </p:pic>
                </p:oleObj>
              </mc:Fallback>
            </mc:AlternateContent>
          </a:graphicData>
        </a:graphic>
      </p:graphicFrame>
      <p:grpSp>
        <p:nvGrpSpPr>
          <p:cNvPr id="99380" name="Group 52">
            <a:extLst>
              <a:ext uri="{FF2B5EF4-FFF2-40B4-BE49-F238E27FC236}">
                <a16:creationId xmlns:a16="http://schemas.microsoft.com/office/drawing/2014/main" id="{A47236EC-35CF-4679-B317-41E65C74AE29}"/>
              </a:ext>
            </a:extLst>
          </p:cNvPr>
          <p:cNvGrpSpPr>
            <a:grpSpLocks/>
          </p:cNvGrpSpPr>
          <p:nvPr/>
        </p:nvGrpSpPr>
        <p:grpSpPr bwMode="auto">
          <a:xfrm>
            <a:off x="343848" y="5380977"/>
            <a:ext cx="3022601" cy="890588"/>
            <a:chOff x="3346" y="2256"/>
            <a:chExt cx="1904" cy="561"/>
          </a:xfrm>
        </p:grpSpPr>
        <p:sp>
          <p:nvSpPr>
            <p:cNvPr id="99338" name="Rectangle 10">
              <a:extLst>
                <a:ext uri="{FF2B5EF4-FFF2-40B4-BE49-F238E27FC236}">
                  <a16:creationId xmlns:a16="http://schemas.microsoft.com/office/drawing/2014/main" id="{B7BC0E91-080D-47ED-912F-FB51EBCBC009}"/>
                </a:ext>
              </a:extLst>
            </p:cNvPr>
            <p:cNvSpPr>
              <a:spLocks noChangeArrowheads="1"/>
            </p:cNvSpPr>
            <p:nvPr/>
          </p:nvSpPr>
          <p:spPr bwMode="auto">
            <a:xfrm>
              <a:off x="3346" y="2371"/>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rPr>
                <a:t>取</a:t>
              </a:r>
            </a:p>
          </p:txBody>
        </p:sp>
        <p:graphicFrame>
          <p:nvGraphicFramePr>
            <p:cNvPr id="99339" name="Object 11">
              <a:extLst>
                <a:ext uri="{FF2B5EF4-FFF2-40B4-BE49-F238E27FC236}">
                  <a16:creationId xmlns:a16="http://schemas.microsoft.com/office/drawing/2014/main" id="{0C820491-40CE-40CD-862F-5DCE92CA8E02}"/>
                </a:ext>
              </a:extLst>
            </p:cNvPr>
            <p:cNvGraphicFramePr>
              <a:graphicFrameLocks noChangeAspect="1"/>
            </p:cNvGraphicFramePr>
            <p:nvPr>
              <p:extLst>
                <p:ext uri="{D42A27DB-BD31-4B8C-83A1-F6EECF244321}">
                  <p14:modId xmlns:p14="http://schemas.microsoft.com/office/powerpoint/2010/main" val="2172313102"/>
                </p:ext>
              </p:extLst>
            </p:nvPr>
          </p:nvGraphicFramePr>
          <p:xfrm>
            <a:off x="3696" y="2256"/>
            <a:ext cx="1554" cy="561"/>
          </p:xfrm>
          <a:graphic>
            <a:graphicData uri="http://schemas.openxmlformats.org/presentationml/2006/ole">
              <mc:AlternateContent xmlns:mc="http://schemas.openxmlformats.org/markup-compatibility/2006">
                <mc:Choice xmlns:v="urn:schemas-microsoft-com:vml" Requires="v">
                  <p:oleObj spid="_x0000_s105912" name="Equation" r:id="rId11" imgW="1231560" imgH="444240" progId="Equation.DSMT4">
                    <p:embed/>
                  </p:oleObj>
                </mc:Choice>
                <mc:Fallback>
                  <p:oleObj name="Equation" r:id="rId11" imgW="1231560" imgH="444240" progId="Equation.DSMT4">
                    <p:embed/>
                    <p:pic>
                      <p:nvPicPr>
                        <p:cNvPr id="99339" name="Object 11">
                          <a:extLst>
                            <a:ext uri="{FF2B5EF4-FFF2-40B4-BE49-F238E27FC236}">
                              <a16:creationId xmlns:a16="http://schemas.microsoft.com/office/drawing/2014/main" id="{0C820491-40CE-40CD-862F-5DCE92CA8E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256"/>
                          <a:ext cx="1554" cy="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9379" name="Object 51">
            <a:extLst>
              <a:ext uri="{FF2B5EF4-FFF2-40B4-BE49-F238E27FC236}">
                <a16:creationId xmlns:a16="http://schemas.microsoft.com/office/drawing/2014/main" id="{1C706EB4-5B3F-4F2C-A2B3-1734951CEE9E}"/>
              </a:ext>
            </a:extLst>
          </p:cNvPr>
          <p:cNvGraphicFramePr>
            <a:graphicFrameLocks noChangeAspect="1"/>
          </p:cNvGraphicFramePr>
          <p:nvPr>
            <p:extLst>
              <p:ext uri="{D42A27DB-BD31-4B8C-83A1-F6EECF244321}">
                <p14:modId xmlns:p14="http://schemas.microsoft.com/office/powerpoint/2010/main" val="3810757541"/>
              </p:ext>
            </p:extLst>
          </p:nvPr>
        </p:nvGraphicFramePr>
        <p:xfrm>
          <a:off x="4399470" y="2302145"/>
          <a:ext cx="990600" cy="812800"/>
        </p:xfrm>
        <a:graphic>
          <a:graphicData uri="http://schemas.openxmlformats.org/presentationml/2006/ole">
            <mc:AlternateContent xmlns:mc="http://schemas.openxmlformats.org/markup-compatibility/2006">
              <mc:Choice xmlns:v="urn:schemas-microsoft-com:vml" Requires="v">
                <p:oleObj spid="_x0000_s105913" name="Equation" r:id="rId13" imgW="495000" imgH="406080" progId="Equation.DSMT4">
                  <p:embed/>
                </p:oleObj>
              </mc:Choice>
              <mc:Fallback>
                <p:oleObj name="Equation" r:id="rId13" imgW="495000" imgH="406080" progId="Equation.DSMT4">
                  <p:embed/>
                  <p:pic>
                    <p:nvPicPr>
                      <p:cNvPr id="99379" name="Object 51">
                        <a:extLst>
                          <a:ext uri="{FF2B5EF4-FFF2-40B4-BE49-F238E27FC236}">
                            <a16:creationId xmlns:a16="http://schemas.microsoft.com/office/drawing/2014/main" id="{1C706EB4-5B3F-4F2C-A2B3-1734951CEE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9470" y="2302145"/>
                        <a:ext cx="9906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6015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2"/>
                                        </p:tgtEl>
                                        <p:attrNameLst>
                                          <p:attrName>style.visibility</p:attrName>
                                        </p:attrNameLst>
                                      </p:cBhvr>
                                      <p:to>
                                        <p:strVal val="visible"/>
                                      </p:to>
                                    </p:set>
                                    <p:animEffect transition="in" filter="wipe(left)">
                                      <p:cBhvr>
                                        <p:cTn id="12" dur="500"/>
                                        <p:tgtEl>
                                          <p:spTgt spid="99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wipe(left)">
                                      <p:cBhvr>
                                        <p:cTn id="17" dur="500"/>
                                        <p:tgtEl>
                                          <p:spTgt spid="99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9379"/>
                                        </p:tgtEl>
                                        <p:attrNameLst>
                                          <p:attrName>style.visibility</p:attrName>
                                        </p:attrNameLst>
                                      </p:cBhvr>
                                      <p:to>
                                        <p:strVal val="visible"/>
                                      </p:to>
                                    </p:set>
                                    <p:animEffect transition="in" filter="wipe(left)">
                                      <p:cBhvr>
                                        <p:cTn id="22" dur="500"/>
                                        <p:tgtEl>
                                          <p:spTgt spid="993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wipe(left)">
                                      <p:cBhvr>
                                        <p:cTn id="27" dur="500"/>
                                        <p:tgtEl>
                                          <p:spTgt spid="99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99335"/>
                                        </p:tgtEl>
                                        <p:attrNameLst>
                                          <p:attrName>style.visibility</p:attrName>
                                        </p:attrNameLst>
                                      </p:cBhvr>
                                      <p:to>
                                        <p:strVal val="visible"/>
                                      </p:to>
                                    </p:set>
                                    <p:animEffect transition="in" filter="slide(fromBottom)">
                                      <p:cBhvr>
                                        <p:cTn id="32" dur="500"/>
                                        <p:tgtEl>
                                          <p:spTgt spid="9933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99336"/>
                                        </p:tgtEl>
                                        <p:attrNameLst>
                                          <p:attrName>style.visibility</p:attrName>
                                        </p:attrNameLst>
                                      </p:cBhvr>
                                      <p:to>
                                        <p:strVal val="visible"/>
                                      </p:to>
                                    </p:set>
                                    <p:animEffect transition="in" filter="wipe(left)">
                                      <p:cBhvr>
                                        <p:cTn id="36" dur="500"/>
                                        <p:tgtEl>
                                          <p:spTgt spid="993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9380"/>
                                        </p:tgtEl>
                                        <p:attrNameLst>
                                          <p:attrName>style.visibility</p:attrName>
                                        </p:attrNameLst>
                                      </p:cBhvr>
                                      <p:to>
                                        <p:strVal val="visible"/>
                                      </p:to>
                                    </p:set>
                                    <p:animEffect transition="in" filter="wipe(left)">
                                      <p:cBhvr>
                                        <p:cTn id="41" dur="500"/>
                                        <p:tgtEl>
                                          <p:spTgt spid="9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27427718-79EF-4956-A14F-AAC8958462A2}"/>
              </a:ext>
            </a:extLst>
          </p:cNvPr>
          <p:cNvSpPr>
            <a:spLocks noGrp="1" noChangeArrowheads="1"/>
          </p:cNvSpPr>
          <p:nvPr>
            <p:ph type="title"/>
          </p:nvPr>
        </p:nvSpPr>
        <p:spPr>
          <a:xfrm>
            <a:off x="165274" y="132433"/>
            <a:ext cx="7575376" cy="709772"/>
          </a:xfrm>
        </p:spPr>
        <p:txBody>
          <a:bodyPr>
            <a:normAutofit/>
          </a:bodyPr>
          <a:lstStyle/>
          <a:p>
            <a:r>
              <a:rPr lang="zh-CN" altLang="en-US" sz="3200" dirty="0">
                <a:latin typeface="+mn-ea"/>
                <a:ea typeface="+mn-ea"/>
              </a:rPr>
              <a:t>例</a:t>
            </a:r>
            <a:r>
              <a:rPr lang="en-US" altLang="zh-CN" sz="3200" dirty="0">
                <a:latin typeface="+mn-ea"/>
                <a:ea typeface="+mn-ea"/>
              </a:rPr>
              <a:t>2.4</a:t>
            </a:r>
            <a:r>
              <a:rPr lang="zh-CN" altLang="en-US" sz="3200" dirty="0">
                <a:latin typeface="+mn-ea"/>
                <a:ea typeface="+mn-ea"/>
              </a:rPr>
              <a:t> 求 </a:t>
            </a:r>
            <a:r>
              <a:rPr lang="en-US" altLang="zh-CN" sz="3200" i="1" dirty="0">
                <a:latin typeface="+mn-ea"/>
                <a:ea typeface="+mn-ea"/>
              </a:rPr>
              <a:t>x</a:t>
            </a:r>
            <a:r>
              <a:rPr lang="en-US" altLang="zh-CN" sz="3200" baseline="30000" dirty="0">
                <a:latin typeface="+mn-ea"/>
                <a:ea typeface="+mn-ea"/>
              </a:rPr>
              <a:t>3</a:t>
            </a:r>
            <a:r>
              <a:rPr lang="en-US" altLang="zh-CN" sz="3200" dirty="0">
                <a:latin typeface="+mn-ea"/>
                <a:ea typeface="+mn-ea"/>
                <a:sym typeface="Symbol" panose="05050102010706020507" pitchFamily="18" charset="2"/>
              </a:rPr>
              <a:t>3</a:t>
            </a:r>
            <a:r>
              <a:rPr lang="en-US" altLang="zh-CN" sz="3200" i="1" dirty="0">
                <a:latin typeface="+mn-ea"/>
                <a:ea typeface="+mn-ea"/>
              </a:rPr>
              <a:t>x</a:t>
            </a:r>
            <a:r>
              <a:rPr lang="en-US" altLang="zh-CN" sz="3200" dirty="0">
                <a:latin typeface="+mn-ea"/>
                <a:ea typeface="+mn-ea"/>
                <a:sym typeface="Symbol" panose="05050102010706020507" pitchFamily="18" charset="2"/>
              </a:rPr>
              <a:t></a:t>
            </a:r>
            <a:r>
              <a:rPr lang="en-US" altLang="zh-CN" sz="3200" dirty="0">
                <a:latin typeface="+mn-ea"/>
                <a:ea typeface="+mn-ea"/>
              </a:rPr>
              <a:t>1 = 0</a:t>
            </a:r>
            <a:r>
              <a:rPr lang="zh-CN" altLang="en-US" sz="3200" dirty="0">
                <a:latin typeface="+mn-ea"/>
                <a:ea typeface="+mn-ea"/>
              </a:rPr>
              <a:t>在 </a:t>
            </a:r>
            <a:r>
              <a:rPr lang="en-US" altLang="zh-CN" sz="3200" dirty="0">
                <a:latin typeface="+mn-ea"/>
                <a:ea typeface="+mn-ea"/>
              </a:rPr>
              <a:t>[1,2]</a:t>
            </a:r>
            <a:r>
              <a:rPr lang="zh-CN" altLang="en-US" sz="3200" dirty="0">
                <a:latin typeface="+mn-ea"/>
                <a:ea typeface="+mn-ea"/>
              </a:rPr>
              <a:t>内的根</a:t>
            </a:r>
          </a:p>
        </p:txBody>
      </p:sp>
      <p:sp>
        <p:nvSpPr>
          <p:cNvPr id="121859" name="Rectangle 3">
            <a:extLst>
              <a:ext uri="{FF2B5EF4-FFF2-40B4-BE49-F238E27FC236}">
                <a16:creationId xmlns:a16="http://schemas.microsoft.com/office/drawing/2014/main" id="{48E2E6BD-FD7F-43B3-9640-C0503BCFF741}"/>
              </a:ext>
            </a:extLst>
          </p:cNvPr>
          <p:cNvSpPr>
            <a:spLocks noGrp="1" noChangeArrowheads="1"/>
          </p:cNvSpPr>
          <p:nvPr>
            <p:ph type="body" idx="1"/>
          </p:nvPr>
        </p:nvSpPr>
        <p:spPr>
          <a:xfrm>
            <a:off x="308670" y="1419126"/>
            <a:ext cx="8496300" cy="5181600"/>
          </a:xfrm>
        </p:spPr>
        <p:txBody>
          <a:bodyPr/>
          <a:lstStyle/>
          <a:p>
            <a:endParaRPr lang="zh-CN" altLang="zh-CN"/>
          </a:p>
        </p:txBody>
      </p:sp>
      <p:pic>
        <p:nvPicPr>
          <p:cNvPr id="121860" name="Picture 4">
            <a:extLst>
              <a:ext uri="{FF2B5EF4-FFF2-40B4-BE49-F238E27FC236}">
                <a16:creationId xmlns:a16="http://schemas.microsoft.com/office/drawing/2014/main" id="{BC0C9407-10E5-4B9E-80B5-1BC49F464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8569325"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1" name="Line 5">
            <a:extLst>
              <a:ext uri="{FF2B5EF4-FFF2-40B4-BE49-F238E27FC236}">
                <a16:creationId xmlns:a16="http://schemas.microsoft.com/office/drawing/2014/main" id="{9743FBF9-0725-4892-A89B-CA6047F805A0}"/>
              </a:ext>
            </a:extLst>
          </p:cNvPr>
          <p:cNvSpPr>
            <a:spLocks noChangeShapeType="1"/>
          </p:cNvSpPr>
          <p:nvPr/>
        </p:nvSpPr>
        <p:spPr bwMode="auto">
          <a:xfrm>
            <a:off x="1331020" y="2925663"/>
            <a:ext cx="66976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2" name="Line 6">
            <a:extLst>
              <a:ext uri="{FF2B5EF4-FFF2-40B4-BE49-F238E27FC236}">
                <a16:creationId xmlns:a16="http://schemas.microsoft.com/office/drawing/2014/main" id="{93B97E0F-0ED2-4459-AE3D-81B2BB29CABC}"/>
              </a:ext>
            </a:extLst>
          </p:cNvPr>
          <p:cNvSpPr>
            <a:spLocks noChangeShapeType="1"/>
          </p:cNvSpPr>
          <p:nvPr/>
        </p:nvSpPr>
        <p:spPr bwMode="auto">
          <a:xfrm>
            <a:off x="1404045" y="2925663"/>
            <a:ext cx="0" cy="32400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3" name="Line 7">
            <a:extLst>
              <a:ext uri="{FF2B5EF4-FFF2-40B4-BE49-F238E27FC236}">
                <a16:creationId xmlns:a16="http://schemas.microsoft.com/office/drawing/2014/main" id="{9ACE023D-93E5-4817-B064-96A818344C85}"/>
              </a:ext>
            </a:extLst>
          </p:cNvPr>
          <p:cNvSpPr>
            <a:spLocks noChangeShapeType="1"/>
          </p:cNvSpPr>
          <p:nvPr/>
        </p:nvSpPr>
        <p:spPr bwMode="auto">
          <a:xfrm>
            <a:off x="8028683" y="1846163"/>
            <a:ext cx="0" cy="10810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4" name="Line 8">
            <a:extLst>
              <a:ext uri="{FF2B5EF4-FFF2-40B4-BE49-F238E27FC236}">
                <a16:creationId xmlns:a16="http://schemas.microsoft.com/office/drawing/2014/main" id="{E77EF110-53BD-4348-BF0A-57CF7B67474C}"/>
              </a:ext>
            </a:extLst>
          </p:cNvPr>
          <p:cNvSpPr>
            <a:spLocks noChangeShapeType="1"/>
          </p:cNvSpPr>
          <p:nvPr/>
        </p:nvSpPr>
        <p:spPr bwMode="auto">
          <a:xfrm>
            <a:off x="4715570" y="2925663"/>
            <a:ext cx="0" cy="230346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5" name="Line 9">
            <a:extLst>
              <a:ext uri="{FF2B5EF4-FFF2-40B4-BE49-F238E27FC236}">
                <a16:creationId xmlns:a16="http://schemas.microsoft.com/office/drawing/2014/main" id="{7616ACED-4A82-4216-BF44-B2C84743E649}"/>
              </a:ext>
            </a:extLst>
          </p:cNvPr>
          <p:cNvSpPr>
            <a:spLocks noChangeShapeType="1"/>
          </p:cNvSpPr>
          <p:nvPr/>
        </p:nvSpPr>
        <p:spPr bwMode="auto">
          <a:xfrm>
            <a:off x="6371333" y="2925663"/>
            <a:ext cx="0" cy="9366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6" name="Line 10">
            <a:extLst>
              <a:ext uri="{FF2B5EF4-FFF2-40B4-BE49-F238E27FC236}">
                <a16:creationId xmlns:a16="http://schemas.microsoft.com/office/drawing/2014/main" id="{97449837-5CBD-49C0-A335-BCD342A0C980}"/>
              </a:ext>
            </a:extLst>
          </p:cNvPr>
          <p:cNvSpPr>
            <a:spLocks noChangeShapeType="1"/>
          </p:cNvSpPr>
          <p:nvPr/>
        </p:nvSpPr>
        <p:spPr bwMode="auto">
          <a:xfrm>
            <a:off x="7092058" y="2925663"/>
            <a:ext cx="0" cy="14446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7" name="Line 11">
            <a:extLst>
              <a:ext uri="{FF2B5EF4-FFF2-40B4-BE49-F238E27FC236}">
                <a16:creationId xmlns:a16="http://schemas.microsoft.com/office/drawing/2014/main" id="{8728418D-23BC-4626-9252-D94C25557EE5}"/>
              </a:ext>
            </a:extLst>
          </p:cNvPr>
          <p:cNvSpPr>
            <a:spLocks noChangeShapeType="1"/>
          </p:cNvSpPr>
          <p:nvPr/>
        </p:nvSpPr>
        <p:spPr bwMode="auto">
          <a:xfrm>
            <a:off x="7668320" y="2349401"/>
            <a:ext cx="0" cy="57626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8" name="Line 12">
            <a:extLst>
              <a:ext uri="{FF2B5EF4-FFF2-40B4-BE49-F238E27FC236}">
                <a16:creationId xmlns:a16="http://schemas.microsoft.com/office/drawing/2014/main" id="{44ACA03D-C983-4A94-B780-EADA92764277}"/>
              </a:ext>
            </a:extLst>
          </p:cNvPr>
          <p:cNvSpPr>
            <a:spLocks noChangeShapeType="1"/>
          </p:cNvSpPr>
          <p:nvPr/>
        </p:nvSpPr>
        <p:spPr bwMode="auto">
          <a:xfrm>
            <a:off x="7379395" y="2638326"/>
            <a:ext cx="0" cy="3587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9" name="Oval 13">
            <a:extLst>
              <a:ext uri="{FF2B5EF4-FFF2-40B4-BE49-F238E27FC236}">
                <a16:creationId xmlns:a16="http://schemas.microsoft.com/office/drawing/2014/main" id="{0DCF26D6-7C76-497C-9608-9F7C32CD7D71}"/>
              </a:ext>
            </a:extLst>
          </p:cNvPr>
          <p:cNvSpPr>
            <a:spLocks noChangeArrowheads="1"/>
          </p:cNvSpPr>
          <p:nvPr/>
        </p:nvSpPr>
        <p:spPr bwMode="auto">
          <a:xfrm>
            <a:off x="7090470" y="279866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0" name="Text Box 14">
            <a:extLst>
              <a:ext uri="{FF2B5EF4-FFF2-40B4-BE49-F238E27FC236}">
                <a16:creationId xmlns:a16="http://schemas.microsoft.com/office/drawing/2014/main" id="{6FC41F3C-979F-408E-A3E2-3E4D9892AFCC}"/>
              </a:ext>
            </a:extLst>
          </p:cNvPr>
          <p:cNvSpPr txBox="1">
            <a:spLocks noChangeArrowheads="1"/>
          </p:cNvSpPr>
          <p:nvPr/>
        </p:nvSpPr>
        <p:spPr bwMode="auto">
          <a:xfrm>
            <a:off x="165274" y="849175"/>
            <a:ext cx="83789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tx1">
                    <a:lumMod val="95000"/>
                    <a:lumOff val="5000"/>
                  </a:schemeClr>
                </a:solidFill>
                <a:latin typeface="+mn-ea"/>
                <a:ea typeface="+mn-ea"/>
              </a:rPr>
              <a:t>两位有效数字                                        </a:t>
            </a:r>
            <a:r>
              <a:rPr lang="zh-CN" altLang="en-US" sz="2800" b="0" dirty="0">
                <a:solidFill>
                  <a:schemeClr val="tx1">
                    <a:lumMod val="95000"/>
                    <a:lumOff val="5000"/>
                  </a:schemeClr>
                </a:solidFill>
                <a:latin typeface="+mn-ea"/>
                <a:ea typeface="+mn-ea"/>
                <a:sym typeface="Symbol" panose="05050102010706020507" pitchFamily="18" charset="2"/>
              </a:rPr>
              <a:t>取</a:t>
            </a:r>
            <a:r>
              <a:rPr lang="en-US" altLang="zh-CN" sz="2800" b="0" i="1" dirty="0">
                <a:solidFill>
                  <a:schemeClr val="tx1">
                    <a:lumMod val="95000"/>
                    <a:lumOff val="5000"/>
                  </a:schemeClr>
                </a:solidFill>
                <a:latin typeface="+mn-ea"/>
                <a:ea typeface="+mn-ea"/>
                <a:sym typeface="Symbol" panose="05050102010706020507" pitchFamily="18" charset="2"/>
              </a:rPr>
              <a:t>k</a:t>
            </a:r>
            <a:r>
              <a:rPr lang="en-US" altLang="zh-CN" sz="2800" b="0" dirty="0">
                <a:solidFill>
                  <a:schemeClr val="tx1">
                    <a:lumMod val="95000"/>
                    <a:lumOff val="5000"/>
                  </a:schemeClr>
                </a:solidFill>
                <a:latin typeface="+mn-ea"/>
                <a:ea typeface="+mn-ea"/>
                <a:sym typeface="Symbol" panose="05050102010706020507" pitchFamily="18" charset="2"/>
              </a:rPr>
              <a:t>=4</a:t>
            </a:r>
          </a:p>
        </p:txBody>
      </p:sp>
      <p:pic>
        <p:nvPicPr>
          <p:cNvPr id="5" name="图片 4">
            <a:extLst>
              <a:ext uri="{FF2B5EF4-FFF2-40B4-BE49-F238E27FC236}">
                <a16:creationId xmlns:a16="http://schemas.microsoft.com/office/drawing/2014/main" id="{4DA53522-A03C-4353-83EC-4191F14ECEF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5856" y="908720"/>
            <a:ext cx="3418027" cy="437388"/>
          </a:xfrm>
          <a:prstGeom prst="rect">
            <a:avLst/>
          </a:prstGeom>
        </p:spPr>
      </p:pic>
    </p:spTree>
    <p:extLst>
      <p:ext uri="{BB962C8B-B14F-4D97-AF65-F5344CB8AC3E}">
        <p14:creationId xmlns:p14="http://schemas.microsoft.com/office/powerpoint/2010/main" val="380621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64"/>
                                        </p:tgtEl>
                                        <p:attrNameLst>
                                          <p:attrName>style.visibility</p:attrName>
                                        </p:attrNameLst>
                                      </p:cBhvr>
                                      <p:to>
                                        <p:strVal val="visible"/>
                                      </p:to>
                                    </p:set>
                                    <p:anim calcmode="lin" valueType="num">
                                      <p:cBhvr additive="base">
                                        <p:cTn id="7" dur="500" fill="hold"/>
                                        <p:tgtEl>
                                          <p:spTgt spid="121864"/>
                                        </p:tgtEl>
                                        <p:attrNameLst>
                                          <p:attrName>ppt_x</p:attrName>
                                        </p:attrNameLst>
                                      </p:cBhvr>
                                      <p:tavLst>
                                        <p:tav tm="0">
                                          <p:val>
                                            <p:strVal val="#ppt_x"/>
                                          </p:val>
                                        </p:tav>
                                        <p:tav tm="100000">
                                          <p:val>
                                            <p:strVal val="#ppt_x"/>
                                          </p:val>
                                        </p:tav>
                                      </p:tavLst>
                                    </p:anim>
                                    <p:anim calcmode="lin" valueType="num">
                                      <p:cBhvr additive="base">
                                        <p:cTn id="8" dur="500" fill="hold"/>
                                        <p:tgtEl>
                                          <p:spTgt spid="1218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65"/>
                                        </p:tgtEl>
                                        <p:attrNameLst>
                                          <p:attrName>style.visibility</p:attrName>
                                        </p:attrNameLst>
                                      </p:cBhvr>
                                      <p:to>
                                        <p:strVal val="visible"/>
                                      </p:to>
                                    </p:set>
                                    <p:anim calcmode="lin" valueType="num">
                                      <p:cBhvr additive="base">
                                        <p:cTn id="13" dur="500" fill="hold"/>
                                        <p:tgtEl>
                                          <p:spTgt spid="121865"/>
                                        </p:tgtEl>
                                        <p:attrNameLst>
                                          <p:attrName>ppt_x</p:attrName>
                                        </p:attrNameLst>
                                      </p:cBhvr>
                                      <p:tavLst>
                                        <p:tav tm="0">
                                          <p:val>
                                            <p:strVal val="#ppt_x"/>
                                          </p:val>
                                        </p:tav>
                                        <p:tav tm="100000">
                                          <p:val>
                                            <p:strVal val="#ppt_x"/>
                                          </p:val>
                                        </p:tav>
                                      </p:tavLst>
                                    </p:anim>
                                    <p:anim calcmode="lin" valueType="num">
                                      <p:cBhvr additive="base">
                                        <p:cTn id="14" dur="500" fill="hold"/>
                                        <p:tgtEl>
                                          <p:spTgt spid="1218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1866"/>
                                        </p:tgtEl>
                                        <p:attrNameLst>
                                          <p:attrName>style.visibility</p:attrName>
                                        </p:attrNameLst>
                                      </p:cBhvr>
                                      <p:to>
                                        <p:strVal val="visible"/>
                                      </p:to>
                                    </p:set>
                                    <p:anim calcmode="lin" valueType="num">
                                      <p:cBhvr additive="base">
                                        <p:cTn id="19" dur="500" fill="hold"/>
                                        <p:tgtEl>
                                          <p:spTgt spid="121866"/>
                                        </p:tgtEl>
                                        <p:attrNameLst>
                                          <p:attrName>ppt_x</p:attrName>
                                        </p:attrNameLst>
                                      </p:cBhvr>
                                      <p:tavLst>
                                        <p:tav tm="0">
                                          <p:val>
                                            <p:strVal val="#ppt_x"/>
                                          </p:val>
                                        </p:tav>
                                        <p:tav tm="100000">
                                          <p:val>
                                            <p:strVal val="#ppt_x"/>
                                          </p:val>
                                        </p:tav>
                                      </p:tavLst>
                                    </p:anim>
                                    <p:anim calcmode="lin" valueType="num">
                                      <p:cBhvr additive="base">
                                        <p:cTn id="20" dur="500" fill="hold"/>
                                        <p:tgtEl>
                                          <p:spTgt spid="1218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867"/>
                                        </p:tgtEl>
                                        <p:attrNameLst>
                                          <p:attrName>style.visibility</p:attrName>
                                        </p:attrNameLst>
                                      </p:cBhvr>
                                      <p:to>
                                        <p:strVal val="visible"/>
                                      </p:to>
                                    </p:set>
                                    <p:anim calcmode="lin" valueType="num">
                                      <p:cBhvr additive="base">
                                        <p:cTn id="25" dur="500" fill="hold"/>
                                        <p:tgtEl>
                                          <p:spTgt spid="121867"/>
                                        </p:tgtEl>
                                        <p:attrNameLst>
                                          <p:attrName>ppt_x</p:attrName>
                                        </p:attrNameLst>
                                      </p:cBhvr>
                                      <p:tavLst>
                                        <p:tav tm="0">
                                          <p:val>
                                            <p:strVal val="#ppt_x"/>
                                          </p:val>
                                        </p:tav>
                                        <p:tav tm="100000">
                                          <p:val>
                                            <p:strVal val="#ppt_x"/>
                                          </p:val>
                                        </p:tav>
                                      </p:tavLst>
                                    </p:anim>
                                    <p:anim calcmode="lin" valueType="num">
                                      <p:cBhvr additive="base">
                                        <p:cTn id="26" dur="500" fill="hold"/>
                                        <p:tgtEl>
                                          <p:spTgt spid="1218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1868"/>
                                        </p:tgtEl>
                                        <p:attrNameLst>
                                          <p:attrName>style.visibility</p:attrName>
                                        </p:attrNameLst>
                                      </p:cBhvr>
                                      <p:to>
                                        <p:strVal val="visible"/>
                                      </p:to>
                                    </p:set>
                                    <p:anim calcmode="lin" valueType="num">
                                      <p:cBhvr additive="base">
                                        <p:cTn id="31" dur="500" fill="hold"/>
                                        <p:tgtEl>
                                          <p:spTgt spid="121868"/>
                                        </p:tgtEl>
                                        <p:attrNameLst>
                                          <p:attrName>ppt_x</p:attrName>
                                        </p:attrNameLst>
                                      </p:cBhvr>
                                      <p:tavLst>
                                        <p:tav tm="0">
                                          <p:val>
                                            <p:strVal val="#ppt_x"/>
                                          </p:val>
                                        </p:tav>
                                        <p:tav tm="100000">
                                          <p:val>
                                            <p:strVal val="#ppt_x"/>
                                          </p:val>
                                        </p:tav>
                                      </p:tavLst>
                                    </p:anim>
                                    <p:anim calcmode="lin" valueType="num">
                                      <p:cBhvr additive="base">
                                        <p:cTn id="32" dur="500" fill="hold"/>
                                        <p:tgtEl>
                                          <p:spTgt spid="12186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21869"/>
                                        </p:tgtEl>
                                        <p:attrNameLst>
                                          <p:attrName>style.visibility</p:attrName>
                                        </p:attrNameLst>
                                      </p:cBhvr>
                                      <p:to>
                                        <p:strVal val="visible"/>
                                      </p:to>
                                    </p:set>
                                    <p:animEffect transition="in" filter="diamond(in)">
                                      <p:cBhvr>
                                        <p:cTn id="37" dur="20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4" name="Text Box 54">
            <a:extLst>
              <a:ext uri="{FF2B5EF4-FFF2-40B4-BE49-F238E27FC236}">
                <a16:creationId xmlns:a16="http://schemas.microsoft.com/office/drawing/2014/main" id="{31880960-B095-4B04-AFA5-0E60E3A183AB}"/>
              </a:ext>
            </a:extLst>
          </p:cNvPr>
          <p:cNvSpPr txBox="1">
            <a:spLocks noChangeArrowheads="1"/>
          </p:cNvSpPr>
          <p:nvPr/>
        </p:nvSpPr>
        <p:spPr bwMode="auto">
          <a:xfrm>
            <a:off x="1905000" y="533400"/>
            <a:ext cx="57912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zh-CN" sz="2800" dirty="0">
                <a:solidFill>
                  <a:srgbClr val="FF0000"/>
                </a:solidFill>
                <a:ea typeface="楷体_GB2312" pitchFamily="49" charset="-122"/>
              </a:rPr>
              <a:t>①</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简单易用</a:t>
            </a:r>
            <a:r>
              <a:rPr lang="en-US" altLang="zh-CN" sz="2800" dirty="0">
                <a:solidFill>
                  <a:srgbClr val="0000FF"/>
                </a:solidFill>
                <a:ea typeface="楷体_GB2312" pitchFamily="49" charset="-122"/>
              </a:rPr>
              <a:t>;  </a:t>
            </a:r>
          </a:p>
          <a:p>
            <a:pPr algn="l">
              <a:lnSpc>
                <a:spcPct val="90000"/>
              </a:lnSpc>
            </a:pPr>
            <a:r>
              <a:rPr lang="en-US" altLang="zh-CN" sz="2800" dirty="0">
                <a:solidFill>
                  <a:srgbClr val="FF0000"/>
                </a:solidFill>
                <a:ea typeface="楷体_GB2312" pitchFamily="49" charset="-122"/>
              </a:rPr>
              <a:t>②</a:t>
            </a:r>
            <a:r>
              <a:rPr lang="en-US" altLang="zh-CN" sz="2800" dirty="0">
                <a:ea typeface="楷体_GB2312" pitchFamily="49" charset="-122"/>
              </a:rPr>
              <a:t> </a:t>
            </a:r>
            <a:r>
              <a:rPr lang="zh-CN" altLang="en-US" sz="2800" dirty="0">
                <a:solidFill>
                  <a:srgbClr val="0000FF"/>
                </a:solidFill>
                <a:ea typeface="楷体_GB2312" pitchFamily="49" charset="-122"/>
              </a:rPr>
              <a:t>对</a:t>
            </a:r>
            <a:r>
              <a:rPr lang="en-US" altLang="zh-CN" sz="2800" i="1" dirty="0">
                <a:solidFill>
                  <a:srgbClr val="0000FF"/>
                </a:solidFill>
                <a:ea typeface="楷体_GB2312" pitchFamily="49" charset="-122"/>
              </a:rPr>
              <a:t>f </a:t>
            </a:r>
            <a:r>
              <a:rPr lang="en-US" altLang="zh-CN" sz="2800" dirty="0">
                <a:solidFill>
                  <a:srgbClr val="0000FF"/>
                </a:solidFill>
                <a:ea typeface="楷体_GB2312" pitchFamily="49" charset="-122"/>
              </a:rPr>
              <a:t>(</a:t>
            </a:r>
            <a:r>
              <a:rPr lang="en-US" altLang="zh-CN" sz="2800" i="1" dirty="0">
                <a:solidFill>
                  <a:srgbClr val="0000FF"/>
                </a:solidFill>
                <a:ea typeface="楷体_GB2312" pitchFamily="49" charset="-122"/>
              </a:rPr>
              <a:t>x</a:t>
            </a:r>
            <a:r>
              <a:rPr lang="en-US" altLang="zh-CN" sz="2800" dirty="0">
                <a:solidFill>
                  <a:srgbClr val="0000FF"/>
                </a:solidFill>
                <a:ea typeface="楷体_GB2312" pitchFamily="49" charset="-122"/>
              </a:rPr>
              <a:t>)</a:t>
            </a:r>
            <a:r>
              <a:rPr lang="en-US" altLang="zh-CN" sz="2800" i="1" dirty="0">
                <a:solidFill>
                  <a:srgbClr val="0000FF"/>
                </a:solidFill>
                <a:ea typeface="楷体_GB2312" pitchFamily="49" charset="-122"/>
              </a:rPr>
              <a:t> </a:t>
            </a:r>
            <a:r>
              <a:rPr lang="zh-CN" altLang="en-US" sz="2800" dirty="0">
                <a:solidFill>
                  <a:srgbClr val="0000FF"/>
                </a:solidFill>
                <a:ea typeface="楷体_GB2312" pitchFamily="49" charset="-122"/>
              </a:rPr>
              <a:t>要求不高</a:t>
            </a:r>
            <a:r>
              <a:rPr lang="en-US" altLang="zh-CN" sz="2800" dirty="0">
                <a:solidFill>
                  <a:srgbClr val="0000FF"/>
                </a:solidFill>
                <a:ea typeface="楷体_GB2312" pitchFamily="49" charset="-122"/>
              </a:rPr>
              <a:t>(</a:t>
            </a:r>
            <a:r>
              <a:rPr lang="zh-CN" altLang="en-US" sz="2800" dirty="0">
                <a:solidFill>
                  <a:srgbClr val="0000FF"/>
                </a:solidFill>
                <a:ea typeface="楷体_GB2312" pitchFamily="49" charset="-122"/>
              </a:rPr>
              <a:t>只要连续即可</a:t>
            </a:r>
            <a:r>
              <a:rPr lang="en-US" altLang="zh-CN" sz="2800" dirty="0">
                <a:solidFill>
                  <a:srgbClr val="0000FF"/>
                </a:solidFill>
                <a:ea typeface="楷体_GB2312" pitchFamily="49" charset="-122"/>
              </a:rPr>
              <a:t>) .</a:t>
            </a:r>
          </a:p>
        </p:txBody>
      </p:sp>
      <p:sp>
        <p:nvSpPr>
          <p:cNvPr id="46135" name="Text Box 55">
            <a:extLst>
              <a:ext uri="{FF2B5EF4-FFF2-40B4-BE49-F238E27FC236}">
                <a16:creationId xmlns:a16="http://schemas.microsoft.com/office/drawing/2014/main" id="{0B24CF7A-3280-401D-9C52-69F095F34826}"/>
              </a:ext>
            </a:extLst>
          </p:cNvPr>
          <p:cNvSpPr txBox="1">
            <a:spLocks noChangeArrowheads="1"/>
          </p:cNvSpPr>
          <p:nvPr/>
        </p:nvSpPr>
        <p:spPr bwMode="auto">
          <a:xfrm>
            <a:off x="1905000" y="2057400"/>
            <a:ext cx="38862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zh-CN" sz="2800" dirty="0">
                <a:solidFill>
                  <a:srgbClr val="FF0000"/>
                </a:solidFill>
                <a:latin typeface="楷体_GB2312" pitchFamily="49" charset="-122"/>
                <a:ea typeface="楷体_GB2312" pitchFamily="49" charset="-122"/>
              </a:rPr>
              <a:t>①</a:t>
            </a:r>
            <a:r>
              <a:rPr lang="zh-CN" altLang="en-US" sz="2800" dirty="0">
                <a:solidFill>
                  <a:srgbClr val="0000FF"/>
                </a:solidFill>
                <a:latin typeface="楷体_GB2312" pitchFamily="49" charset="-122"/>
                <a:ea typeface="楷体_GB2312" pitchFamily="49" charset="-122"/>
              </a:rPr>
              <a:t>无法求复根及</a:t>
            </a:r>
            <a:r>
              <a:rPr lang="zh-CN" altLang="en-US" sz="2800" dirty="0">
                <a:solidFill>
                  <a:srgbClr val="FF0000"/>
                </a:solidFill>
                <a:latin typeface="楷体_GB2312" pitchFamily="49" charset="-122"/>
                <a:ea typeface="楷体_GB2312" pitchFamily="49" charset="-122"/>
              </a:rPr>
              <a:t>偶重根</a:t>
            </a:r>
            <a:endParaRPr lang="zh-CN" altLang="en-US" sz="2800" dirty="0">
              <a:latin typeface="楷体_GB2312" pitchFamily="49" charset="-122"/>
              <a:ea typeface="楷体_GB2312" pitchFamily="49" charset="-122"/>
            </a:endParaRPr>
          </a:p>
          <a:p>
            <a:pPr algn="l">
              <a:lnSpc>
                <a:spcPct val="90000"/>
              </a:lnSpc>
            </a:pPr>
            <a:r>
              <a:rPr lang="zh-CN" altLang="en-US" sz="2800" dirty="0">
                <a:solidFill>
                  <a:srgbClr val="FF0000"/>
                </a:solidFill>
                <a:latin typeface="楷体_GB2312" pitchFamily="49" charset="-122"/>
                <a:ea typeface="楷体_GB2312" pitchFamily="49" charset="-122"/>
              </a:rPr>
              <a:t>②</a:t>
            </a:r>
            <a:r>
              <a:rPr lang="zh-CN" altLang="en-US" sz="2800" dirty="0">
                <a:solidFill>
                  <a:srgbClr val="0000FF"/>
                </a:solidFill>
                <a:latin typeface="楷体_GB2312" pitchFamily="49" charset="-122"/>
                <a:ea typeface="楷体_GB2312" pitchFamily="49" charset="-122"/>
              </a:rPr>
              <a:t>收敛慢</a:t>
            </a:r>
            <a:r>
              <a:rPr lang="zh-CN" altLang="en-US" sz="2800" dirty="0">
                <a:latin typeface="楷体_GB2312" pitchFamily="49" charset="-122"/>
                <a:ea typeface="楷体_GB2312" pitchFamily="49" charset="-122"/>
              </a:rPr>
              <a:t>  </a:t>
            </a:r>
          </a:p>
        </p:txBody>
      </p:sp>
      <p:sp>
        <p:nvSpPr>
          <p:cNvPr id="46136" name="AutoShape 56" descr="再生纸">
            <a:extLst>
              <a:ext uri="{FF2B5EF4-FFF2-40B4-BE49-F238E27FC236}">
                <a16:creationId xmlns:a16="http://schemas.microsoft.com/office/drawing/2014/main" id="{040E0A37-F80C-4655-97B0-35E486CFF460}"/>
              </a:ext>
            </a:extLst>
          </p:cNvPr>
          <p:cNvSpPr>
            <a:spLocks noChangeArrowheads="1"/>
          </p:cNvSpPr>
          <p:nvPr/>
        </p:nvSpPr>
        <p:spPr bwMode="auto">
          <a:xfrm>
            <a:off x="276064" y="3747669"/>
            <a:ext cx="8591872" cy="2569376"/>
          </a:xfrm>
          <a:prstGeom prst="roundRect">
            <a:avLst>
              <a:gd name="adj" fmla="val 16667"/>
            </a:avLst>
          </a:prstGeom>
          <a:blipFill dpi="0" rotWithShape="0">
            <a:blip r:embed="rId2"/>
            <a:srcRect/>
            <a:tile tx="0" ty="0" sx="100000" sy="100000" flip="none" algn="tl"/>
          </a:blip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rgbClr val="993300"/>
                </a:solidFill>
                <a:round/>
                <a:headEnd/>
                <a:tailEnd/>
              </a14:hiddenLine>
            </a:ext>
          </a:extLst>
        </p:spPr>
        <p:txBody>
          <a:bodyPr wrap="square" anchor="ctr">
            <a:spAutoFit/>
          </a:bodyPr>
          <a:lstStyle/>
          <a:p>
            <a:pPr algn="l"/>
            <a:r>
              <a:rPr lang="zh-CN" altLang="en-US" sz="2800" dirty="0">
                <a:solidFill>
                  <a:srgbClr val="FF0000"/>
                </a:solidFill>
                <a:effectLst>
                  <a:outerShdw blurRad="38100" dist="38100" dir="2700000" algn="tl">
                    <a:srgbClr val="C0C0C0"/>
                  </a:outerShdw>
                </a:effectLst>
                <a:latin typeface="+mn-ea"/>
                <a:ea typeface="+mn-ea"/>
              </a:rPr>
              <a:t>注：</a:t>
            </a:r>
            <a:r>
              <a:rPr lang="zh-CN" altLang="en-US" sz="2800" dirty="0">
                <a:solidFill>
                  <a:schemeClr val="tx1"/>
                </a:solidFill>
                <a:latin typeface="+mn-ea"/>
                <a:ea typeface="+mn-ea"/>
              </a:rPr>
              <a:t>用二分法求根，最好先给出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x</a:t>
            </a:r>
            <a:r>
              <a:rPr lang="en-US" altLang="zh-CN" sz="2800" dirty="0">
                <a:solidFill>
                  <a:schemeClr val="tx1"/>
                </a:solidFill>
                <a:latin typeface="+mn-ea"/>
                <a:ea typeface="+mn-ea"/>
              </a:rPr>
              <a:t>)</a:t>
            </a:r>
            <a:r>
              <a:rPr lang="en-US" altLang="zh-CN" sz="2800" i="1" dirty="0">
                <a:solidFill>
                  <a:schemeClr val="tx1"/>
                </a:solidFill>
                <a:latin typeface="+mn-ea"/>
                <a:ea typeface="+mn-ea"/>
              </a:rPr>
              <a:t> </a:t>
            </a:r>
            <a:r>
              <a:rPr lang="zh-CN" altLang="en-US" sz="2800" dirty="0">
                <a:solidFill>
                  <a:schemeClr val="tx1"/>
                </a:solidFill>
                <a:latin typeface="+mn-ea"/>
                <a:ea typeface="+mn-ea"/>
              </a:rPr>
              <a:t>草图以确定根的大概位置。</a:t>
            </a:r>
            <a:endParaRPr lang="en-US" altLang="zh-CN" sz="2800" dirty="0">
              <a:solidFill>
                <a:schemeClr val="tx1"/>
              </a:solidFill>
              <a:latin typeface="+mn-ea"/>
              <a:ea typeface="+mn-ea"/>
            </a:endParaRPr>
          </a:p>
          <a:p>
            <a:pPr algn="l"/>
            <a:r>
              <a:rPr lang="zh-CN" altLang="en-US" sz="2800" dirty="0">
                <a:solidFill>
                  <a:srgbClr val="0000FF"/>
                </a:solidFill>
                <a:latin typeface="+mn-ea"/>
                <a:ea typeface="+mn-ea"/>
              </a:rPr>
              <a:t>或用搜索程序，</a:t>
            </a:r>
            <a:r>
              <a:rPr lang="zh-CN" altLang="en-US" sz="2800" dirty="0">
                <a:solidFill>
                  <a:schemeClr val="tx1"/>
                </a:solidFill>
                <a:latin typeface="+mn-ea"/>
                <a:ea typeface="+mn-ea"/>
              </a:rPr>
              <a:t>将</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 </a:t>
            </a:r>
            <a:r>
              <a:rPr lang="en-US" altLang="zh-CN" sz="2800" i="1" dirty="0">
                <a:solidFill>
                  <a:schemeClr val="tx1"/>
                </a:solidFill>
                <a:latin typeface="+mn-ea"/>
                <a:ea typeface="+mn-ea"/>
              </a:rPr>
              <a:t>b</a:t>
            </a:r>
            <a:r>
              <a:rPr lang="en-US" altLang="zh-CN" sz="2800" dirty="0">
                <a:solidFill>
                  <a:schemeClr val="tx1"/>
                </a:solidFill>
                <a:latin typeface="+mn-ea"/>
                <a:ea typeface="+mn-ea"/>
              </a:rPr>
              <a:t>]</a:t>
            </a:r>
            <a:r>
              <a:rPr lang="zh-CN" altLang="en-US" sz="2800" dirty="0">
                <a:solidFill>
                  <a:schemeClr val="tx1"/>
                </a:solidFill>
                <a:latin typeface="+mn-ea"/>
                <a:ea typeface="+mn-ea"/>
              </a:rPr>
              <a:t>分为若干小区间，对每一个满足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err="1">
                <a:solidFill>
                  <a:schemeClr val="tx1"/>
                </a:solidFill>
                <a:latin typeface="+mn-ea"/>
                <a:ea typeface="+mn-ea"/>
              </a:rPr>
              <a:t>a</a:t>
            </a:r>
            <a:r>
              <a:rPr lang="en-US" altLang="zh-CN" sz="2800" i="1" baseline="-25000" dirty="0" err="1">
                <a:solidFill>
                  <a:schemeClr val="tx1"/>
                </a:solidFill>
                <a:latin typeface="+mn-ea"/>
                <a:ea typeface="+mn-ea"/>
              </a:rPr>
              <a:t>k</a:t>
            </a:r>
            <a:r>
              <a:rPr lang="en-US" altLang="zh-CN" sz="2800" dirty="0">
                <a:solidFill>
                  <a:schemeClr val="tx1"/>
                </a:solidFill>
                <a:latin typeface="+mn-ea"/>
                <a:ea typeface="+mn-ea"/>
              </a:rPr>
              <a:t>)·</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err="1">
                <a:solidFill>
                  <a:schemeClr val="tx1"/>
                </a:solidFill>
                <a:latin typeface="+mn-ea"/>
                <a:ea typeface="+mn-ea"/>
              </a:rPr>
              <a:t>b</a:t>
            </a:r>
            <a:r>
              <a:rPr lang="en-US" altLang="zh-CN" sz="2800" i="1" baseline="-25000" dirty="0" err="1">
                <a:solidFill>
                  <a:schemeClr val="tx1"/>
                </a:solidFill>
                <a:latin typeface="+mn-ea"/>
                <a:ea typeface="+mn-ea"/>
              </a:rPr>
              <a:t>k</a:t>
            </a:r>
            <a:r>
              <a:rPr lang="en-US" altLang="zh-CN" sz="2800" dirty="0">
                <a:solidFill>
                  <a:schemeClr val="tx1"/>
                </a:solidFill>
                <a:latin typeface="+mn-ea"/>
                <a:ea typeface="+mn-ea"/>
              </a:rPr>
              <a:t>) &lt; 0 </a:t>
            </a:r>
            <a:r>
              <a:rPr lang="zh-CN" altLang="en-US" sz="2800" dirty="0">
                <a:solidFill>
                  <a:schemeClr val="tx1"/>
                </a:solidFill>
                <a:latin typeface="+mn-ea"/>
                <a:ea typeface="+mn-ea"/>
              </a:rPr>
              <a:t>的区间调用二分法程序，可找出区间</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 </a:t>
            </a:r>
            <a:r>
              <a:rPr lang="en-US" altLang="zh-CN" sz="2800" i="1" dirty="0">
                <a:solidFill>
                  <a:schemeClr val="tx1"/>
                </a:solidFill>
                <a:latin typeface="+mn-ea"/>
                <a:ea typeface="+mn-ea"/>
              </a:rPr>
              <a:t>b</a:t>
            </a:r>
            <a:r>
              <a:rPr lang="en-US" altLang="zh-CN" sz="2800" dirty="0">
                <a:solidFill>
                  <a:schemeClr val="tx1"/>
                </a:solidFill>
                <a:latin typeface="+mn-ea"/>
                <a:ea typeface="+mn-ea"/>
              </a:rPr>
              <a:t>]</a:t>
            </a:r>
            <a:r>
              <a:rPr lang="zh-CN" altLang="en-US" sz="2800" dirty="0">
                <a:solidFill>
                  <a:schemeClr val="tx1"/>
                </a:solidFill>
                <a:latin typeface="+mn-ea"/>
                <a:ea typeface="+mn-ea"/>
              </a:rPr>
              <a:t>内的多个根，且不必要求 </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a</a:t>
            </a:r>
            <a:r>
              <a:rPr lang="en-US" altLang="zh-CN" sz="2800" dirty="0">
                <a:solidFill>
                  <a:schemeClr val="tx1"/>
                </a:solidFill>
                <a:latin typeface="+mn-ea"/>
                <a:ea typeface="+mn-ea"/>
              </a:rPr>
              <a:t>)·</a:t>
            </a:r>
            <a:r>
              <a:rPr lang="en-US" altLang="zh-CN" sz="2800" i="1" dirty="0">
                <a:solidFill>
                  <a:schemeClr val="tx1"/>
                </a:solidFill>
                <a:latin typeface="+mn-ea"/>
                <a:ea typeface="+mn-ea"/>
              </a:rPr>
              <a:t>f </a:t>
            </a:r>
            <a:r>
              <a:rPr lang="en-US" altLang="zh-CN" sz="2800" dirty="0">
                <a:solidFill>
                  <a:schemeClr val="tx1"/>
                </a:solidFill>
                <a:latin typeface="+mn-ea"/>
                <a:ea typeface="+mn-ea"/>
              </a:rPr>
              <a:t>(</a:t>
            </a:r>
            <a:r>
              <a:rPr lang="en-US" altLang="zh-CN" sz="2800" i="1" dirty="0">
                <a:solidFill>
                  <a:schemeClr val="tx1"/>
                </a:solidFill>
                <a:latin typeface="+mn-ea"/>
                <a:ea typeface="+mn-ea"/>
              </a:rPr>
              <a:t>b</a:t>
            </a:r>
            <a:r>
              <a:rPr lang="en-US" altLang="zh-CN" sz="2800" dirty="0">
                <a:solidFill>
                  <a:schemeClr val="tx1"/>
                </a:solidFill>
                <a:latin typeface="+mn-ea"/>
                <a:ea typeface="+mn-ea"/>
              </a:rPr>
              <a:t>) &lt; 0 </a:t>
            </a:r>
            <a:r>
              <a:rPr lang="zh-CN" altLang="en-US" sz="2800" dirty="0">
                <a:solidFill>
                  <a:schemeClr val="tx1"/>
                </a:solidFill>
                <a:latin typeface="+mn-ea"/>
                <a:ea typeface="+mn-ea"/>
              </a:rPr>
              <a:t>。</a:t>
            </a:r>
          </a:p>
        </p:txBody>
      </p:sp>
      <p:grpSp>
        <p:nvGrpSpPr>
          <p:cNvPr id="46140" name="Group 60">
            <a:extLst>
              <a:ext uri="{FF2B5EF4-FFF2-40B4-BE49-F238E27FC236}">
                <a16:creationId xmlns:a16="http://schemas.microsoft.com/office/drawing/2014/main" id="{897C5C4A-35E0-4435-AEE9-0E659F5462F8}"/>
              </a:ext>
            </a:extLst>
          </p:cNvPr>
          <p:cNvGrpSpPr>
            <a:grpSpLocks/>
          </p:cNvGrpSpPr>
          <p:nvPr/>
        </p:nvGrpSpPr>
        <p:grpSpPr bwMode="auto">
          <a:xfrm>
            <a:off x="381000" y="152399"/>
            <a:ext cx="1143000" cy="1429859"/>
            <a:chOff x="240" y="96"/>
            <a:chExt cx="720" cy="864"/>
          </a:xfrm>
        </p:grpSpPr>
        <p:grpSp>
          <p:nvGrpSpPr>
            <p:cNvPr id="46110" name="Group 30">
              <a:extLst>
                <a:ext uri="{FF2B5EF4-FFF2-40B4-BE49-F238E27FC236}">
                  <a16:creationId xmlns:a16="http://schemas.microsoft.com/office/drawing/2014/main" id="{C9F431D3-58B2-4E5C-AA21-865E14459EEA}"/>
                </a:ext>
              </a:extLst>
            </p:cNvPr>
            <p:cNvGrpSpPr>
              <a:grpSpLocks/>
            </p:cNvGrpSpPr>
            <p:nvPr/>
          </p:nvGrpSpPr>
          <p:grpSpPr bwMode="auto">
            <a:xfrm flipV="1">
              <a:off x="240" y="96"/>
              <a:ext cx="720" cy="864"/>
              <a:chOff x="2355" y="3183"/>
              <a:chExt cx="649" cy="841"/>
            </a:xfrm>
          </p:grpSpPr>
          <p:sp>
            <p:nvSpPr>
              <p:cNvPr id="46096" name="Freeform 16">
                <a:extLst>
                  <a:ext uri="{FF2B5EF4-FFF2-40B4-BE49-F238E27FC236}">
                    <a16:creationId xmlns:a16="http://schemas.microsoft.com/office/drawing/2014/main" id="{8FB6D5A3-F98E-4349-B97D-C4621D4A9132}"/>
                  </a:ext>
                </a:extLst>
              </p:cNvPr>
              <p:cNvSpPr>
                <a:spLocks/>
              </p:cNvSpPr>
              <p:nvPr/>
            </p:nvSpPr>
            <p:spPr bwMode="auto">
              <a:xfrm>
                <a:off x="2355" y="3183"/>
                <a:ext cx="649" cy="841"/>
              </a:xfrm>
              <a:custGeom>
                <a:avLst/>
                <a:gdLst>
                  <a:gd name="T0" fmla="*/ 150 w 649"/>
                  <a:gd name="T1" fmla="*/ 6 h 841"/>
                  <a:gd name="T2" fmla="*/ 204 w 649"/>
                  <a:gd name="T3" fmla="*/ 6 h 841"/>
                  <a:gd name="T4" fmla="*/ 282 w 649"/>
                  <a:gd name="T5" fmla="*/ 18 h 841"/>
                  <a:gd name="T6" fmla="*/ 385 w 649"/>
                  <a:gd name="T7" fmla="*/ 54 h 841"/>
                  <a:gd name="T8" fmla="*/ 529 w 649"/>
                  <a:gd name="T9" fmla="*/ 114 h 841"/>
                  <a:gd name="T10" fmla="*/ 565 w 649"/>
                  <a:gd name="T11" fmla="*/ 144 h 841"/>
                  <a:gd name="T12" fmla="*/ 619 w 649"/>
                  <a:gd name="T13" fmla="*/ 240 h 841"/>
                  <a:gd name="T14" fmla="*/ 649 w 649"/>
                  <a:gd name="T15" fmla="*/ 300 h 841"/>
                  <a:gd name="T16" fmla="*/ 619 w 649"/>
                  <a:gd name="T17" fmla="*/ 342 h 841"/>
                  <a:gd name="T18" fmla="*/ 619 w 649"/>
                  <a:gd name="T19" fmla="*/ 372 h 841"/>
                  <a:gd name="T20" fmla="*/ 643 w 649"/>
                  <a:gd name="T21" fmla="*/ 420 h 841"/>
                  <a:gd name="T22" fmla="*/ 637 w 649"/>
                  <a:gd name="T23" fmla="*/ 462 h 841"/>
                  <a:gd name="T24" fmla="*/ 595 w 649"/>
                  <a:gd name="T25" fmla="*/ 492 h 841"/>
                  <a:gd name="T26" fmla="*/ 607 w 649"/>
                  <a:gd name="T27" fmla="*/ 528 h 841"/>
                  <a:gd name="T28" fmla="*/ 589 w 649"/>
                  <a:gd name="T29" fmla="*/ 577 h 841"/>
                  <a:gd name="T30" fmla="*/ 529 w 649"/>
                  <a:gd name="T31" fmla="*/ 595 h 841"/>
                  <a:gd name="T32" fmla="*/ 505 w 649"/>
                  <a:gd name="T33" fmla="*/ 631 h 841"/>
                  <a:gd name="T34" fmla="*/ 457 w 649"/>
                  <a:gd name="T35" fmla="*/ 649 h 841"/>
                  <a:gd name="T36" fmla="*/ 360 w 649"/>
                  <a:gd name="T37" fmla="*/ 655 h 841"/>
                  <a:gd name="T38" fmla="*/ 300 w 649"/>
                  <a:gd name="T39" fmla="*/ 637 h 841"/>
                  <a:gd name="T40" fmla="*/ 258 w 649"/>
                  <a:gd name="T41" fmla="*/ 589 h 841"/>
                  <a:gd name="T42" fmla="*/ 222 w 649"/>
                  <a:gd name="T43" fmla="*/ 528 h 841"/>
                  <a:gd name="T44" fmla="*/ 240 w 649"/>
                  <a:gd name="T45" fmla="*/ 504 h 841"/>
                  <a:gd name="T46" fmla="*/ 276 w 649"/>
                  <a:gd name="T47" fmla="*/ 498 h 841"/>
                  <a:gd name="T48" fmla="*/ 306 w 649"/>
                  <a:gd name="T49" fmla="*/ 522 h 841"/>
                  <a:gd name="T50" fmla="*/ 282 w 649"/>
                  <a:gd name="T51" fmla="*/ 498 h 841"/>
                  <a:gd name="T52" fmla="*/ 270 w 649"/>
                  <a:gd name="T53" fmla="*/ 492 h 841"/>
                  <a:gd name="T54" fmla="*/ 246 w 649"/>
                  <a:gd name="T55" fmla="*/ 474 h 841"/>
                  <a:gd name="T56" fmla="*/ 204 w 649"/>
                  <a:gd name="T57" fmla="*/ 486 h 841"/>
                  <a:gd name="T58" fmla="*/ 198 w 649"/>
                  <a:gd name="T59" fmla="*/ 516 h 841"/>
                  <a:gd name="T60" fmla="*/ 204 w 649"/>
                  <a:gd name="T61" fmla="*/ 607 h 841"/>
                  <a:gd name="T62" fmla="*/ 228 w 649"/>
                  <a:gd name="T63" fmla="*/ 703 h 841"/>
                  <a:gd name="T64" fmla="*/ 228 w 649"/>
                  <a:gd name="T65" fmla="*/ 793 h 841"/>
                  <a:gd name="T66" fmla="*/ 204 w 649"/>
                  <a:gd name="T67" fmla="*/ 829 h 841"/>
                  <a:gd name="T68" fmla="*/ 150 w 649"/>
                  <a:gd name="T69" fmla="*/ 835 h 841"/>
                  <a:gd name="T70" fmla="*/ 132 w 649"/>
                  <a:gd name="T71" fmla="*/ 775 h 841"/>
                  <a:gd name="T72" fmla="*/ 108 w 649"/>
                  <a:gd name="T73" fmla="*/ 709 h 841"/>
                  <a:gd name="T74" fmla="*/ 96 w 649"/>
                  <a:gd name="T75" fmla="*/ 685 h 841"/>
                  <a:gd name="T76" fmla="*/ 84 w 649"/>
                  <a:gd name="T77" fmla="*/ 655 h 841"/>
                  <a:gd name="T78" fmla="*/ 48 w 649"/>
                  <a:gd name="T79" fmla="*/ 522 h 841"/>
                  <a:gd name="T80" fmla="*/ 18 w 649"/>
                  <a:gd name="T81" fmla="*/ 366 h 841"/>
                  <a:gd name="T82" fmla="*/ 0 w 649"/>
                  <a:gd name="T83" fmla="*/ 27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7" name="Freeform 17">
                <a:extLst>
                  <a:ext uri="{FF2B5EF4-FFF2-40B4-BE49-F238E27FC236}">
                    <a16:creationId xmlns:a16="http://schemas.microsoft.com/office/drawing/2014/main" id="{9B749D74-D889-4D7F-82F4-97F475994963}"/>
                  </a:ext>
                </a:extLst>
              </p:cNvPr>
              <p:cNvSpPr>
                <a:spLocks/>
              </p:cNvSpPr>
              <p:nvPr/>
            </p:nvSpPr>
            <p:spPr bwMode="auto">
              <a:xfrm>
                <a:off x="2457" y="3183"/>
                <a:ext cx="445" cy="132"/>
              </a:xfrm>
              <a:custGeom>
                <a:avLst/>
                <a:gdLst>
                  <a:gd name="T0" fmla="*/ 24 w 445"/>
                  <a:gd name="T1" fmla="*/ 0 h 132"/>
                  <a:gd name="T2" fmla="*/ 42 w 445"/>
                  <a:gd name="T3" fmla="*/ 6 h 132"/>
                  <a:gd name="T4" fmla="*/ 60 w 445"/>
                  <a:gd name="T5" fmla="*/ 6 h 132"/>
                  <a:gd name="T6" fmla="*/ 72 w 445"/>
                  <a:gd name="T7" fmla="*/ 12 h 132"/>
                  <a:gd name="T8" fmla="*/ 90 w 445"/>
                  <a:gd name="T9" fmla="*/ 6 h 132"/>
                  <a:gd name="T10" fmla="*/ 102 w 445"/>
                  <a:gd name="T11" fmla="*/ 6 h 132"/>
                  <a:gd name="T12" fmla="*/ 120 w 445"/>
                  <a:gd name="T13" fmla="*/ 6 h 132"/>
                  <a:gd name="T14" fmla="*/ 144 w 445"/>
                  <a:gd name="T15" fmla="*/ 6 h 132"/>
                  <a:gd name="T16" fmla="*/ 174 w 445"/>
                  <a:gd name="T17" fmla="*/ 18 h 132"/>
                  <a:gd name="T18" fmla="*/ 210 w 445"/>
                  <a:gd name="T19" fmla="*/ 24 h 132"/>
                  <a:gd name="T20" fmla="*/ 246 w 445"/>
                  <a:gd name="T21" fmla="*/ 36 h 132"/>
                  <a:gd name="T22" fmla="*/ 289 w 445"/>
                  <a:gd name="T23" fmla="*/ 54 h 132"/>
                  <a:gd name="T24" fmla="*/ 337 w 445"/>
                  <a:gd name="T25" fmla="*/ 72 h 132"/>
                  <a:gd name="T26" fmla="*/ 379 w 445"/>
                  <a:gd name="T27" fmla="*/ 96 h 132"/>
                  <a:gd name="T28" fmla="*/ 409 w 445"/>
                  <a:gd name="T29" fmla="*/ 108 h 132"/>
                  <a:gd name="T30" fmla="*/ 427 w 445"/>
                  <a:gd name="T31" fmla="*/ 114 h 132"/>
                  <a:gd name="T32" fmla="*/ 445 w 445"/>
                  <a:gd name="T33" fmla="*/ 126 h 132"/>
                  <a:gd name="T34" fmla="*/ 433 w 445"/>
                  <a:gd name="T35" fmla="*/ 120 h 132"/>
                  <a:gd name="T36" fmla="*/ 421 w 445"/>
                  <a:gd name="T37" fmla="*/ 120 h 132"/>
                  <a:gd name="T38" fmla="*/ 409 w 445"/>
                  <a:gd name="T39" fmla="*/ 126 h 132"/>
                  <a:gd name="T40" fmla="*/ 403 w 445"/>
                  <a:gd name="T41" fmla="*/ 126 h 132"/>
                  <a:gd name="T42" fmla="*/ 385 w 445"/>
                  <a:gd name="T43" fmla="*/ 120 h 132"/>
                  <a:gd name="T44" fmla="*/ 367 w 445"/>
                  <a:gd name="T45" fmla="*/ 108 h 132"/>
                  <a:gd name="T46" fmla="*/ 349 w 445"/>
                  <a:gd name="T47" fmla="*/ 96 h 132"/>
                  <a:gd name="T48" fmla="*/ 325 w 445"/>
                  <a:gd name="T49" fmla="*/ 84 h 132"/>
                  <a:gd name="T50" fmla="*/ 301 w 445"/>
                  <a:gd name="T51" fmla="*/ 72 h 132"/>
                  <a:gd name="T52" fmla="*/ 271 w 445"/>
                  <a:gd name="T53" fmla="*/ 60 h 132"/>
                  <a:gd name="T54" fmla="*/ 246 w 445"/>
                  <a:gd name="T55" fmla="*/ 54 h 132"/>
                  <a:gd name="T56" fmla="*/ 222 w 445"/>
                  <a:gd name="T57" fmla="*/ 42 h 132"/>
                  <a:gd name="T58" fmla="*/ 204 w 445"/>
                  <a:gd name="T59" fmla="*/ 36 h 132"/>
                  <a:gd name="T60" fmla="*/ 186 w 445"/>
                  <a:gd name="T61" fmla="*/ 36 h 132"/>
                  <a:gd name="T62" fmla="*/ 174 w 445"/>
                  <a:gd name="T63" fmla="*/ 30 h 132"/>
                  <a:gd name="T64" fmla="*/ 150 w 445"/>
                  <a:gd name="T65" fmla="*/ 30 h 132"/>
                  <a:gd name="T66" fmla="*/ 126 w 445"/>
                  <a:gd name="T67" fmla="*/ 30 h 132"/>
                  <a:gd name="T68" fmla="*/ 102 w 445"/>
                  <a:gd name="T69" fmla="*/ 30 h 132"/>
                  <a:gd name="T70" fmla="*/ 84 w 445"/>
                  <a:gd name="T71" fmla="*/ 36 h 132"/>
                  <a:gd name="T72" fmla="*/ 66 w 445"/>
                  <a:gd name="T73" fmla="*/ 42 h 132"/>
                  <a:gd name="T74" fmla="*/ 54 w 445"/>
                  <a:gd name="T75" fmla="*/ 60 h 132"/>
                  <a:gd name="T76" fmla="*/ 42 w 445"/>
                  <a:gd name="T77" fmla="*/ 72 h 132"/>
                  <a:gd name="T78" fmla="*/ 30 w 445"/>
                  <a:gd name="T79" fmla="*/ 90 h 132"/>
                  <a:gd name="T80" fmla="*/ 18 w 445"/>
                  <a:gd name="T81" fmla="*/ 108 h 132"/>
                  <a:gd name="T82" fmla="*/ 12 w 445"/>
                  <a:gd name="T83" fmla="*/ 120 h 132"/>
                  <a:gd name="T84" fmla="*/ 0 w 445"/>
                  <a:gd name="T85" fmla="*/ 132 h 132"/>
                  <a:gd name="T86" fmla="*/ 24 w 445"/>
                  <a:gd name="T8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8" name="Freeform 18">
                <a:extLst>
                  <a:ext uri="{FF2B5EF4-FFF2-40B4-BE49-F238E27FC236}">
                    <a16:creationId xmlns:a16="http://schemas.microsoft.com/office/drawing/2014/main" id="{42BA99FA-2FE1-4FF2-A56B-AFC0EEEB9A9D}"/>
                  </a:ext>
                </a:extLst>
              </p:cNvPr>
              <p:cNvSpPr>
                <a:spLocks/>
              </p:cNvSpPr>
              <p:nvPr/>
            </p:nvSpPr>
            <p:spPr bwMode="auto">
              <a:xfrm>
                <a:off x="2884" y="3417"/>
                <a:ext cx="96" cy="114"/>
              </a:xfrm>
              <a:custGeom>
                <a:avLst/>
                <a:gdLst>
                  <a:gd name="T0" fmla="*/ 90 w 96"/>
                  <a:gd name="T1" fmla="*/ 108 h 114"/>
                  <a:gd name="T2" fmla="*/ 96 w 96"/>
                  <a:gd name="T3" fmla="*/ 96 h 114"/>
                  <a:gd name="T4" fmla="*/ 96 w 96"/>
                  <a:gd name="T5" fmla="*/ 84 h 114"/>
                  <a:gd name="T6" fmla="*/ 90 w 96"/>
                  <a:gd name="T7" fmla="*/ 66 h 114"/>
                  <a:gd name="T8" fmla="*/ 78 w 96"/>
                  <a:gd name="T9" fmla="*/ 54 h 114"/>
                  <a:gd name="T10" fmla="*/ 66 w 96"/>
                  <a:gd name="T11" fmla="*/ 36 h 114"/>
                  <a:gd name="T12" fmla="*/ 42 w 96"/>
                  <a:gd name="T13" fmla="*/ 24 h 114"/>
                  <a:gd name="T14" fmla="*/ 24 w 96"/>
                  <a:gd name="T15" fmla="*/ 12 h 114"/>
                  <a:gd name="T16" fmla="*/ 0 w 96"/>
                  <a:gd name="T17" fmla="*/ 0 h 114"/>
                  <a:gd name="T18" fmla="*/ 24 w 96"/>
                  <a:gd name="T19" fmla="*/ 18 h 114"/>
                  <a:gd name="T20" fmla="*/ 30 w 96"/>
                  <a:gd name="T21" fmla="*/ 24 h 114"/>
                  <a:gd name="T22" fmla="*/ 42 w 96"/>
                  <a:gd name="T23" fmla="*/ 30 h 114"/>
                  <a:gd name="T24" fmla="*/ 54 w 96"/>
                  <a:gd name="T25" fmla="*/ 42 h 114"/>
                  <a:gd name="T26" fmla="*/ 60 w 96"/>
                  <a:gd name="T27" fmla="*/ 48 h 114"/>
                  <a:gd name="T28" fmla="*/ 72 w 96"/>
                  <a:gd name="T29" fmla="*/ 60 h 114"/>
                  <a:gd name="T30" fmla="*/ 78 w 96"/>
                  <a:gd name="T31" fmla="*/ 72 h 114"/>
                  <a:gd name="T32" fmla="*/ 84 w 96"/>
                  <a:gd name="T33" fmla="*/ 90 h 114"/>
                  <a:gd name="T34" fmla="*/ 84 w 96"/>
                  <a:gd name="T35" fmla="*/ 102 h 114"/>
                  <a:gd name="T36" fmla="*/ 84 w 96"/>
                  <a:gd name="T37" fmla="*/ 114 h 114"/>
                  <a:gd name="T38" fmla="*/ 90 w 96"/>
                  <a:gd name="T3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9" name="Freeform 19">
                <a:extLst>
                  <a:ext uri="{FF2B5EF4-FFF2-40B4-BE49-F238E27FC236}">
                    <a16:creationId xmlns:a16="http://schemas.microsoft.com/office/drawing/2014/main" id="{B25CED31-A9E3-4608-A4A2-E7F4E8C2F133}"/>
                  </a:ext>
                </a:extLst>
              </p:cNvPr>
              <p:cNvSpPr>
                <a:spLocks/>
              </p:cNvSpPr>
              <p:nvPr/>
            </p:nvSpPr>
            <p:spPr bwMode="auto">
              <a:xfrm>
                <a:off x="2848" y="3537"/>
                <a:ext cx="114" cy="138"/>
              </a:xfrm>
              <a:custGeom>
                <a:avLst/>
                <a:gdLst>
                  <a:gd name="T0" fmla="*/ 108 w 114"/>
                  <a:gd name="T1" fmla="*/ 132 h 138"/>
                  <a:gd name="T2" fmla="*/ 114 w 114"/>
                  <a:gd name="T3" fmla="*/ 114 h 138"/>
                  <a:gd name="T4" fmla="*/ 108 w 114"/>
                  <a:gd name="T5" fmla="*/ 96 h 138"/>
                  <a:gd name="T6" fmla="*/ 108 w 114"/>
                  <a:gd name="T7" fmla="*/ 84 h 138"/>
                  <a:gd name="T8" fmla="*/ 96 w 114"/>
                  <a:gd name="T9" fmla="*/ 66 h 138"/>
                  <a:gd name="T10" fmla="*/ 90 w 114"/>
                  <a:gd name="T11" fmla="*/ 54 h 138"/>
                  <a:gd name="T12" fmla="*/ 72 w 114"/>
                  <a:gd name="T13" fmla="*/ 42 h 138"/>
                  <a:gd name="T14" fmla="*/ 54 w 114"/>
                  <a:gd name="T15" fmla="*/ 30 h 138"/>
                  <a:gd name="T16" fmla="*/ 30 w 114"/>
                  <a:gd name="T17" fmla="*/ 18 h 138"/>
                  <a:gd name="T18" fmla="*/ 0 w 114"/>
                  <a:gd name="T19" fmla="*/ 0 h 138"/>
                  <a:gd name="T20" fmla="*/ 18 w 114"/>
                  <a:gd name="T21" fmla="*/ 12 h 138"/>
                  <a:gd name="T22" fmla="*/ 30 w 114"/>
                  <a:gd name="T23" fmla="*/ 24 h 138"/>
                  <a:gd name="T24" fmla="*/ 48 w 114"/>
                  <a:gd name="T25" fmla="*/ 36 h 138"/>
                  <a:gd name="T26" fmla="*/ 60 w 114"/>
                  <a:gd name="T27" fmla="*/ 48 h 138"/>
                  <a:gd name="T28" fmla="*/ 72 w 114"/>
                  <a:gd name="T29" fmla="*/ 60 h 138"/>
                  <a:gd name="T30" fmla="*/ 84 w 114"/>
                  <a:gd name="T31" fmla="*/ 78 h 138"/>
                  <a:gd name="T32" fmla="*/ 90 w 114"/>
                  <a:gd name="T33" fmla="*/ 96 h 138"/>
                  <a:gd name="T34" fmla="*/ 96 w 114"/>
                  <a:gd name="T35" fmla="*/ 120 h 138"/>
                  <a:gd name="T36" fmla="*/ 102 w 114"/>
                  <a:gd name="T37" fmla="*/ 138 h 138"/>
                  <a:gd name="T38" fmla="*/ 108 w 114"/>
                  <a:gd name="T39"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0" name="Freeform 20">
                <a:extLst>
                  <a:ext uri="{FF2B5EF4-FFF2-40B4-BE49-F238E27FC236}">
                    <a16:creationId xmlns:a16="http://schemas.microsoft.com/office/drawing/2014/main" id="{D1DBB458-D69A-4282-991C-03AA450DB443}"/>
                  </a:ext>
                </a:extLst>
              </p:cNvPr>
              <p:cNvSpPr>
                <a:spLocks/>
              </p:cNvSpPr>
              <p:nvPr/>
            </p:nvSpPr>
            <p:spPr bwMode="auto">
              <a:xfrm>
                <a:off x="2794" y="3675"/>
                <a:ext cx="90" cy="103"/>
              </a:xfrm>
              <a:custGeom>
                <a:avLst/>
                <a:gdLst>
                  <a:gd name="T0" fmla="*/ 0 w 90"/>
                  <a:gd name="T1" fmla="*/ 0 h 103"/>
                  <a:gd name="T2" fmla="*/ 24 w 90"/>
                  <a:gd name="T3" fmla="*/ 12 h 103"/>
                  <a:gd name="T4" fmla="*/ 48 w 90"/>
                  <a:gd name="T5" fmla="*/ 24 h 103"/>
                  <a:gd name="T6" fmla="*/ 66 w 90"/>
                  <a:gd name="T7" fmla="*/ 36 h 103"/>
                  <a:gd name="T8" fmla="*/ 78 w 90"/>
                  <a:gd name="T9" fmla="*/ 48 h 103"/>
                  <a:gd name="T10" fmla="*/ 84 w 90"/>
                  <a:gd name="T11" fmla="*/ 67 h 103"/>
                  <a:gd name="T12" fmla="*/ 90 w 90"/>
                  <a:gd name="T13" fmla="*/ 85 h 103"/>
                  <a:gd name="T14" fmla="*/ 90 w 90"/>
                  <a:gd name="T15" fmla="*/ 103 h 103"/>
                  <a:gd name="T16" fmla="*/ 84 w 90"/>
                  <a:gd name="T17" fmla="*/ 103 h 103"/>
                  <a:gd name="T18" fmla="*/ 72 w 90"/>
                  <a:gd name="T19" fmla="*/ 103 h 103"/>
                  <a:gd name="T20" fmla="*/ 72 w 90"/>
                  <a:gd name="T21" fmla="*/ 91 h 103"/>
                  <a:gd name="T22" fmla="*/ 66 w 90"/>
                  <a:gd name="T23" fmla="*/ 73 h 103"/>
                  <a:gd name="T24" fmla="*/ 60 w 90"/>
                  <a:gd name="T25" fmla="*/ 54 h 103"/>
                  <a:gd name="T26" fmla="*/ 48 w 90"/>
                  <a:gd name="T27" fmla="*/ 36 h 103"/>
                  <a:gd name="T28" fmla="*/ 30 w 90"/>
                  <a:gd name="T29" fmla="*/ 24 h 103"/>
                  <a:gd name="T30" fmla="*/ 18 w 90"/>
                  <a:gd name="T31" fmla="*/ 12 h 103"/>
                  <a:gd name="T32" fmla="*/ 0 w 90"/>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1" name="Freeform 21">
                <a:extLst>
                  <a:ext uri="{FF2B5EF4-FFF2-40B4-BE49-F238E27FC236}">
                    <a16:creationId xmlns:a16="http://schemas.microsoft.com/office/drawing/2014/main" id="{4D479EDE-3CDF-4260-8426-7AD18A3EB3F7}"/>
                  </a:ext>
                </a:extLst>
              </p:cNvPr>
              <p:cNvSpPr>
                <a:spLocks/>
              </p:cNvSpPr>
              <p:nvPr/>
            </p:nvSpPr>
            <p:spPr bwMode="auto">
              <a:xfrm>
                <a:off x="2577" y="3681"/>
                <a:ext cx="235" cy="151"/>
              </a:xfrm>
              <a:custGeom>
                <a:avLst/>
                <a:gdLst>
                  <a:gd name="T0" fmla="*/ 84 w 235"/>
                  <a:gd name="T1" fmla="*/ 24 h 151"/>
                  <a:gd name="T2" fmla="*/ 120 w 235"/>
                  <a:gd name="T3" fmla="*/ 30 h 151"/>
                  <a:gd name="T4" fmla="*/ 157 w 235"/>
                  <a:gd name="T5" fmla="*/ 42 h 151"/>
                  <a:gd name="T6" fmla="*/ 175 w 235"/>
                  <a:gd name="T7" fmla="*/ 54 h 151"/>
                  <a:gd name="T8" fmla="*/ 199 w 235"/>
                  <a:gd name="T9" fmla="*/ 73 h 151"/>
                  <a:gd name="T10" fmla="*/ 217 w 235"/>
                  <a:gd name="T11" fmla="*/ 91 h 151"/>
                  <a:gd name="T12" fmla="*/ 235 w 235"/>
                  <a:gd name="T13" fmla="*/ 109 h 151"/>
                  <a:gd name="T14" fmla="*/ 205 w 235"/>
                  <a:gd name="T15" fmla="*/ 85 h 151"/>
                  <a:gd name="T16" fmla="*/ 175 w 235"/>
                  <a:gd name="T17" fmla="*/ 67 h 151"/>
                  <a:gd name="T18" fmla="*/ 157 w 235"/>
                  <a:gd name="T19" fmla="*/ 48 h 151"/>
                  <a:gd name="T20" fmla="*/ 132 w 235"/>
                  <a:gd name="T21" fmla="*/ 48 h 151"/>
                  <a:gd name="T22" fmla="*/ 114 w 235"/>
                  <a:gd name="T23" fmla="*/ 42 h 151"/>
                  <a:gd name="T24" fmla="*/ 102 w 235"/>
                  <a:gd name="T25" fmla="*/ 36 h 151"/>
                  <a:gd name="T26" fmla="*/ 108 w 235"/>
                  <a:gd name="T27" fmla="*/ 54 h 151"/>
                  <a:gd name="T28" fmla="*/ 108 w 235"/>
                  <a:gd name="T29" fmla="*/ 73 h 151"/>
                  <a:gd name="T30" fmla="*/ 114 w 235"/>
                  <a:gd name="T31" fmla="*/ 91 h 151"/>
                  <a:gd name="T32" fmla="*/ 120 w 235"/>
                  <a:gd name="T33" fmla="*/ 109 h 151"/>
                  <a:gd name="T34" fmla="*/ 126 w 235"/>
                  <a:gd name="T35" fmla="*/ 127 h 151"/>
                  <a:gd name="T36" fmla="*/ 132 w 235"/>
                  <a:gd name="T37" fmla="*/ 133 h 151"/>
                  <a:gd name="T38" fmla="*/ 138 w 235"/>
                  <a:gd name="T39" fmla="*/ 151 h 151"/>
                  <a:gd name="T40" fmla="*/ 126 w 235"/>
                  <a:gd name="T41" fmla="*/ 133 h 151"/>
                  <a:gd name="T42" fmla="*/ 120 w 235"/>
                  <a:gd name="T43" fmla="*/ 115 h 151"/>
                  <a:gd name="T44" fmla="*/ 108 w 235"/>
                  <a:gd name="T45" fmla="*/ 97 h 151"/>
                  <a:gd name="T46" fmla="*/ 102 w 235"/>
                  <a:gd name="T47" fmla="*/ 85 h 151"/>
                  <a:gd name="T48" fmla="*/ 96 w 235"/>
                  <a:gd name="T49" fmla="*/ 67 h 151"/>
                  <a:gd name="T50" fmla="*/ 96 w 235"/>
                  <a:gd name="T51" fmla="*/ 54 h 151"/>
                  <a:gd name="T52" fmla="*/ 84 w 235"/>
                  <a:gd name="T53" fmla="*/ 42 h 151"/>
                  <a:gd name="T54" fmla="*/ 78 w 235"/>
                  <a:gd name="T55" fmla="*/ 30 h 151"/>
                  <a:gd name="T56" fmla="*/ 66 w 235"/>
                  <a:gd name="T57" fmla="*/ 18 h 151"/>
                  <a:gd name="T58" fmla="*/ 54 w 235"/>
                  <a:gd name="T59" fmla="*/ 12 h 151"/>
                  <a:gd name="T60" fmla="*/ 36 w 235"/>
                  <a:gd name="T61" fmla="*/ 12 h 151"/>
                  <a:gd name="T62" fmla="*/ 18 w 235"/>
                  <a:gd name="T63" fmla="*/ 18 h 151"/>
                  <a:gd name="T64" fmla="*/ 12 w 235"/>
                  <a:gd name="T65" fmla="*/ 30 h 151"/>
                  <a:gd name="T66" fmla="*/ 30 w 235"/>
                  <a:gd name="T67" fmla="*/ 42 h 151"/>
                  <a:gd name="T68" fmla="*/ 36 w 235"/>
                  <a:gd name="T69" fmla="*/ 54 h 151"/>
                  <a:gd name="T70" fmla="*/ 42 w 235"/>
                  <a:gd name="T71" fmla="*/ 79 h 151"/>
                  <a:gd name="T72" fmla="*/ 42 w 235"/>
                  <a:gd name="T73" fmla="*/ 91 h 151"/>
                  <a:gd name="T74" fmla="*/ 42 w 235"/>
                  <a:gd name="T75" fmla="*/ 79 h 151"/>
                  <a:gd name="T76" fmla="*/ 36 w 235"/>
                  <a:gd name="T77" fmla="*/ 67 h 151"/>
                  <a:gd name="T78" fmla="*/ 30 w 235"/>
                  <a:gd name="T79" fmla="*/ 54 h 151"/>
                  <a:gd name="T80" fmla="*/ 24 w 235"/>
                  <a:gd name="T81" fmla="*/ 42 h 151"/>
                  <a:gd name="T82" fmla="*/ 12 w 235"/>
                  <a:gd name="T83" fmla="*/ 36 h 151"/>
                  <a:gd name="T84" fmla="*/ 0 w 235"/>
                  <a:gd name="T85" fmla="*/ 36 h 151"/>
                  <a:gd name="T86" fmla="*/ 6 w 235"/>
                  <a:gd name="T87" fmla="*/ 24 h 151"/>
                  <a:gd name="T88" fmla="*/ 6 w 235"/>
                  <a:gd name="T89" fmla="*/ 18 h 151"/>
                  <a:gd name="T90" fmla="*/ 12 w 235"/>
                  <a:gd name="T91" fmla="*/ 6 h 151"/>
                  <a:gd name="T92" fmla="*/ 24 w 235"/>
                  <a:gd name="T93" fmla="*/ 6 h 151"/>
                  <a:gd name="T94" fmla="*/ 36 w 235"/>
                  <a:gd name="T95" fmla="*/ 0 h 151"/>
                  <a:gd name="T96" fmla="*/ 54 w 235"/>
                  <a:gd name="T97" fmla="*/ 0 h 151"/>
                  <a:gd name="T98" fmla="*/ 72 w 235"/>
                  <a:gd name="T99" fmla="*/ 12 h 151"/>
                  <a:gd name="T100" fmla="*/ 84 w 235"/>
                  <a:gd name="T101" fmla="*/ 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2" name="Freeform 22">
                <a:extLst>
                  <a:ext uri="{FF2B5EF4-FFF2-40B4-BE49-F238E27FC236}">
                    <a16:creationId xmlns:a16="http://schemas.microsoft.com/office/drawing/2014/main" id="{530E5E0F-7204-4539-909E-E1BE4E76853B}"/>
                  </a:ext>
                </a:extLst>
              </p:cNvPr>
              <p:cNvSpPr>
                <a:spLocks/>
              </p:cNvSpPr>
              <p:nvPr/>
            </p:nvSpPr>
            <p:spPr bwMode="auto">
              <a:xfrm>
                <a:off x="2643" y="3651"/>
                <a:ext cx="48" cy="42"/>
              </a:xfrm>
              <a:custGeom>
                <a:avLst/>
                <a:gdLst>
                  <a:gd name="T0" fmla="*/ 6 w 48"/>
                  <a:gd name="T1" fmla="*/ 42 h 42"/>
                  <a:gd name="T2" fmla="*/ 12 w 48"/>
                  <a:gd name="T3" fmla="*/ 30 h 42"/>
                  <a:gd name="T4" fmla="*/ 12 w 48"/>
                  <a:gd name="T5" fmla="*/ 18 h 42"/>
                  <a:gd name="T6" fmla="*/ 24 w 48"/>
                  <a:gd name="T7" fmla="*/ 12 h 42"/>
                  <a:gd name="T8" fmla="*/ 30 w 48"/>
                  <a:gd name="T9" fmla="*/ 6 h 42"/>
                  <a:gd name="T10" fmla="*/ 48 w 48"/>
                  <a:gd name="T11" fmla="*/ 0 h 42"/>
                  <a:gd name="T12" fmla="*/ 36 w 48"/>
                  <a:gd name="T13" fmla="*/ 0 h 42"/>
                  <a:gd name="T14" fmla="*/ 18 w 48"/>
                  <a:gd name="T15" fmla="*/ 6 h 42"/>
                  <a:gd name="T16" fmla="*/ 6 w 48"/>
                  <a:gd name="T17" fmla="*/ 18 h 42"/>
                  <a:gd name="T18" fmla="*/ 0 w 48"/>
                  <a:gd name="T19" fmla="*/ 30 h 42"/>
                  <a:gd name="T20" fmla="*/ 6 w 4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3" name="Freeform 23">
                <a:extLst>
                  <a:ext uri="{FF2B5EF4-FFF2-40B4-BE49-F238E27FC236}">
                    <a16:creationId xmlns:a16="http://schemas.microsoft.com/office/drawing/2014/main" id="{EE0FD94E-DAA3-417D-AD20-5D7DC799E7E5}"/>
                  </a:ext>
                </a:extLst>
              </p:cNvPr>
              <p:cNvSpPr>
                <a:spLocks/>
              </p:cNvSpPr>
              <p:nvPr/>
            </p:nvSpPr>
            <p:spPr bwMode="auto">
              <a:xfrm>
                <a:off x="2619" y="3621"/>
                <a:ext cx="18" cy="48"/>
              </a:xfrm>
              <a:custGeom>
                <a:avLst/>
                <a:gdLst>
                  <a:gd name="T0" fmla="*/ 0 w 18"/>
                  <a:gd name="T1" fmla="*/ 48 h 48"/>
                  <a:gd name="T2" fmla="*/ 0 w 18"/>
                  <a:gd name="T3" fmla="*/ 36 h 48"/>
                  <a:gd name="T4" fmla="*/ 0 w 18"/>
                  <a:gd name="T5" fmla="*/ 24 h 48"/>
                  <a:gd name="T6" fmla="*/ 12 w 18"/>
                  <a:gd name="T7" fmla="*/ 18 h 48"/>
                  <a:gd name="T8" fmla="*/ 18 w 18"/>
                  <a:gd name="T9" fmla="*/ 6 h 48"/>
                  <a:gd name="T10" fmla="*/ 12 w 18"/>
                  <a:gd name="T11" fmla="*/ 0 h 48"/>
                  <a:gd name="T12" fmla="*/ 0 w 1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8" h="48">
                    <a:moveTo>
                      <a:pt x="0" y="48"/>
                    </a:moveTo>
                    <a:lnTo>
                      <a:pt x="0" y="36"/>
                    </a:lnTo>
                    <a:lnTo>
                      <a:pt x="0" y="24"/>
                    </a:lnTo>
                    <a:lnTo>
                      <a:pt x="12" y="18"/>
                    </a:lnTo>
                    <a:lnTo>
                      <a:pt x="18" y="6"/>
                    </a:lnTo>
                    <a:lnTo>
                      <a:pt x="12" y="0"/>
                    </a:lnTo>
                    <a:lnTo>
                      <a:pt x="0" y="4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4" name="Freeform 24">
                <a:extLst>
                  <a:ext uri="{FF2B5EF4-FFF2-40B4-BE49-F238E27FC236}">
                    <a16:creationId xmlns:a16="http://schemas.microsoft.com/office/drawing/2014/main" id="{A32BD6D6-405C-4BDC-83EB-35A246B1D762}"/>
                  </a:ext>
                </a:extLst>
              </p:cNvPr>
              <p:cNvSpPr>
                <a:spLocks/>
              </p:cNvSpPr>
              <p:nvPr/>
            </p:nvSpPr>
            <p:spPr bwMode="auto">
              <a:xfrm>
                <a:off x="2523" y="3627"/>
                <a:ext cx="72" cy="193"/>
              </a:xfrm>
              <a:custGeom>
                <a:avLst/>
                <a:gdLst>
                  <a:gd name="T0" fmla="*/ 30 w 72"/>
                  <a:gd name="T1" fmla="*/ 193 h 193"/>
                  <a:gd name="T2" fmla="*/ 36 w 72"/>
                  <a:gd name="T3" fmla="*/ 169 h 193"/>
                  <a:gd name="T4" fmla="*/ 30 w 72"/>
                  <a:gd name="T5" fmla="*/ 139 h 193"/>
                  <a:gd name="T6" fmla="*/ 30 w 72"/>
                  <a:gd name="T7" fmla="*/ 102 h 193"/>
                  <a:gd name="T8" fmla="*/ 30 w 72"/>
                  <a:gd name="T9" fmla="*/ 66 h 193"/>
                  <a:gd name="T10" fmla="*/ 30 w 72"/>
                  <a:gd name="T11" fmla="*/ 54 h 193"/>
                  <a:gd name="T12" fmla="*/ 36 w 72"/>
                  <a:gd name="T13" fmla="*/ 42 h 193"/>
                  <a:gd name="T14" fmla="*/ 48 w 72"/>
                  <a:gd name="T15" fmla="*/ 36 h 193"/>
                  <a:gd name="T16" fmla="*/ 60 w 72"/>
                  <a:gd name="T17" fmla="*/ 30 h 193"/>
                  <a:gd name="T18" fmla="*/ 66 w 72"/>
                  <a:gd name="T19" fmla="*/ 24 h 193"/>
                  <a:gd name="T20" fmla="*/ 66 w 72"/>
                  <a:gd name="T21" fmla="*/ 12 h 193"/>
                  <a:gd name="T22" fmla="*/ 72 w 72"/>
                  <a:gd name="T23" fmla="*/ 0 h 193"/>
                  <a:gd name="T24" fmla="*/ 60 w 72"/>
                  <a:gd name="T25" fmla="*/ 12 h 193"/>
                  <a:gd name="T26" fmla="*/ 60 w 72"/>
                  <a:gd name="T27" fmla="*/ 24 h 193"/>
                  <a:gd name="T28" fmla="*/ 48 w 72"/>
                  <a:gd name="T29" fmla="*/ 24 h 193"/>
                  <a:gd name="T30" fmla="*/ 36 w 72"/>
                  <a:gd name="T31" fmla="*/ 30 h 193"/>
                  <a:gd name="T32" fmla="*/ 30 w 72"/>
                  <a:gd name="T33" fmla="*/ 36 h 193"/>
                  <a:gd name="T34" fmla="*/ 24 w 72"/>
                  <a:gd name="T35" fmla="*/ 42 h 193"/>
                  <a:gd name="T36" fmla="*/ 12 w 72"/>
                  <a:gd name="T37" fmla="*/ 36 h 193"/>
                  <a:gd name="T38" fmla="*/ 6 w 72"/>
                  <a:gd name="T39" fmla="*/ 24 h 193"/>
                  <a:gd name="T40" fmla="*/ 6 w 72"/>
                  <a:gd name="T41" fmla="*/ 12 h 193"/>
                  <a:gd name="T42" fmla="*/ 0 w 72"/>
                  <a:gd name="T43" fmla="*/ 6 h 193"/>
                  <a:gd name="T44" fmla="*/ 0 w 72"/>
                  <a:gd name="T45" fmla="*/ 18 h 193"/>
                  <a:gd name="T46" fmla="*/ 0 w 72"/>
                  <a:gd name="T47" fmla="*/ 36 h 193"/>
                  <a:gd name="T48" fmla="*/ 0 w 72"/>
                  <a:gd name="T49" fmla="*/ 48 h 193"/>
                  <a:gd name="T50" fmla="*/ 6 w 72"/>
                  <a:gd name="T51" fmla="*/ 60 h 193"/>
                  <a:gd name="T52" fmla="*/ 0 w 72"/>
                  <a:gd name="T53" fmla="*/ 72 h 193"/>
                  <a:gd name="T54" fmla="*/ 6 w 72"/>
                  <a:gd name="T55" fmla="*/ 90 h 193"/>
                  <a:gd name="T56" fmla="*/ 12 w 72"/>
                  <a:gd name="T57" fmla="*/ 102 h 193"/>
                  <a:gd name="T58" fmla="*/ 12 w 72"/>
                  <a:gd name="T59" fmla="*/ 115 h 193"/>
                  <a:gd name="T60" fmla="*/ 18 w 72"/>
                  <a:gd name="T61" fmla="*/ 127 h 193"/>
                  <a:gd name="T62" fmla="*/ 18 w 72"/>
                  <a:gd name="T63" fmla="*/ 139 h 193"/>
                  <a:gd name="T64" fmla="*/ 12 w 72"/>
                  <a:gd name="T65" fmla="*/ 145 h 193"/>
                  <a:gd name="T66" fmla="*/ 0 w 72"/>
                  <a:gd name="T67" fmla="*/ 139 h 193"/>
                  <a:gd name="T68" fmla="*/ 6 w 72"/>
                  <a:gd name="T69" fmla="*/ 151 h 193"/>
                  <a:gd name="T70" fmla="*/ 12 w 72"/>
                  <a:gd name="T71" fmla="*/ 163 h 193"/>
                  <a:gd name="T72" fmla="*/ 12 w 72"/>
                  <a:gd name="T73" fmla="*/ 175 h 193"/>
                  <a:gd name="T74" fmla="*/ 18 w 72"/>
                  <a:gd name="T75" fmla="*/ 187 h 193"/>
                  <a:gd name="T76" fmla="*/ 30 w 72"/>
                  <a:gd name="T7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5" name="Freeform 25">
                <a:extLst>
                  <a:ext uri="{FF2B5EF4-FFF2-40B4-BE49-F238E27FC236}">
                    <a16:creationId xmlns:a16="http://schemas.microsoft.com/office/drawing/2014/main" id="{20147D47-BE07-4899-802B-AE07F33B08E1}"/>
                  </a:ext>
                </a:extLst>
              </p:cNvPr>
              <p:cNvSpPr>
                <a:spLocks/>
              </p:cNvSpPr>
              <p:nvPr/>
            </p:nvSpPr>
            <p:spPr bwMode="auto">
              <a:xfrm>
                <a:off x="2421" y="3778"/>
                <a:ext cx="36" cy="36"/>
              </a:xfrm>
              <a:custGeom>
                <a:avLst/>
                <a:gdLst>
                  <a:gd name="T0" fmla="*/ 6 w 36"/>
                  <a:gd name="T1" fmla="*/ 12 h 36"/>
                  <a:gd name="T2" fmla="*/ 12 w 36"/>
                  <a:gd name="T3" fmla="*/ 12 h 36"/>
                  <a:gd name="T4" fmla="*/ 24 w 36"/>
                  <a:gd name="T5" fmla="*/ 12 h 36"/>
                  <a:gd name="T6" fmla="*/ 30 w 36"/>
                  <a:gd name="T7" fmla="*/ 18 h 36"/>
                  <a:gd name="T8" fmla="*/ 36 w 36"/>
                  <a:gd name="T9" fmla="*/ 36 h 36"/>
                  <a:gd name="T10" fmla="*/ 36 w 36"/>
                  <a:gd name="T11" fmla="*/ 24 h 36"/>
                  <a:gd name="T12" fmla="*/ 30 w 36"/>
                  <a:gd name="T13" fmla="*/ 12 h 36"/>
                  <a:gd name="T14" fmla="*/ 24 w 36"/>
                  <a:gd name="T15" fmla="*/ 6 h 36"/>
                  <a:gd name="T16" fmla="*/ 12 w 36"/>
                  <a:gd name="T17" fmla="*/ 0 h 36"/>
                  <a:gd name="T18" fmla="*/ 0 w 36"/>
                  <a:gd name="T19" fmla="*/ 0 h 36"/>
                  <a:gd name="T20" fmla="*/ 6 w 36"/>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6" name="Freeform 26">
                <a:extLst>
                  <a:ext uri="{FF2B5EF4-FFF2-40B4-BE49-F238E27FC236}">
                    <a16:creationId xmlns:a16="http://schemas.microsoft.com/office/drawing/2014/main" id="{D9B4AFCD-1120-48BB-8D37-82CE206A0A57}"/>
                  </a:ext>
                </a:extLst>
              </p:cNvPr>
              <p:cNvSpPr>
                <a:spLocks/>
              </p:cNvSpPr>
              <p:nvPr/>
            </p:nvSpPr>
            <p:spPr bwMode="auto">
              <a:xfrm>
                <a:off x="2355" y="3405"/>
                <a:ext cx="60" cy="108"/>
              </a:xfrm>
              <a:custGeom>
                <a:avLst/>
                <a:gdLst>
                  <a:gd name="T0" fmla="*/ 0 w 60"/>
                  <a:gd name="T1" fmla="*/ 42 h 108"/>
                  <a:gd name="T2" fmla="*/ 6 w 60"/>
                  <a:gd name="T3" fmla="*/ 54 h 108"/>
                  <a:gd name="T4" fmla="*/ 12 w 60"/>
                  <a:gd name="T5" fmla="*/ 66 h 108"/>
                  <a:gd name="T6" fmla="*/ 18 w 60"/>
                  <a:gd name="T7" fmla="*/ 72 h 108"/>
                  <a:gd name="T8" fmla="*/ 24 w 60"/>
                  <a:gd name="T9" fmla="*/ 78 h 108"/>
                  <a:gd name="T10" fmla="*/ 30 w 60"/>
                  <a:gd name="T11" fmla="*/ 96 h 108"/>
                  <a:gd name="T12" fmla="*/ 36 w 60"/>
                  <a:gd name="T13" fmla="*/ 108 h 108"/>
                  <a:gd name="T14" fmla="*/ 36 w 60"/>
                  <a:gd name="T15" fmla="*/ 90 h 108"/>
                  <a:gd name="T16" fmla="*/ 30 w 60"/>
                  <a:gd name="T17" fmla="*/ 78 h 108"/>
                  <a:gd name="T18" fmla="*/ 24 w 60"/>
                  <a:gd name="T19" fmla="*/ 66 h 108"/>
                  <a:gd name="T20" fmla="*/ 18 w 60"/>
                  <a:gd name="T21" fmla="*/ 54 h 108"/>
                  <a:gd name="T22" fmla="*/ 30 w 60"/>
                  <a:gd name="T23" fmla="*/ 48 h 108"/>
                  <a:gd name="T24" fmla="*/ 36 w 60"/>
                  <a:gd name="T25" fmla="*/ 42 h 108"/>
                  <a:gd name="T26" fmla="*/ 42 w 60"/>
                  <a:gd name="T27" fmla="*/ 36 h 108"/>
                  <a:gd name="T28" fmla="*/ 54 w 60"/>
                  <a:gd name="T29" fmla="*/ 18 h 108"/>
                  <a:gd name="T30" fmla="*/ 60 w 60"/>
                  <a:gd name="T31" fmla="*/ 0 h 108"/>
                  <a:gd name="T32" fmla="*/ 0 w 60"/>
                  <a:gd name="T33" fmla="*/ 4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7" name="Freeform 27">
                <a:extLst>
                  <a:ext uri="{FF2B5EF4-FFF2-40B4-BE49-F238E27FC236}">
                    <a16:creationId xmlns:a16="http://schemas.microsoft.com/office/drawing/2014/main" id="{8235A7B7-7D54-49EA-8509-7623BF11A854}"/>
                  </a:ext>
                </a:extLst>
              </p:cNvPr>
              <p:cNvSpPr>
                <a:spLocks/>
              </p:cNvSpPr>
              <p:nvPr/>
            </p:nvSpPr>
            <p:spPr bwMode="auto">
              <a:xfrm>
                <a:off x="2487" y="3952"/>
                <a:ext cx="42" cy="72"/>
              </a:xfrm>
              <a:custGeom>
                <a:avLst/>
                <a:gdLst>
                  <a:gd name="T0" fmla="*/ 0 w 42"/>
                  <a:gd name="T1" fmla="*/ 6 h 72"/>
                  <a:gd name="T2" fmla="*/ 12 w 42"/>
                  <a:gd name="T3" fmla="*/ 0 h 72"/>
                  <a:gd name="T4" fmla="*/ 18 w 42"/>
                  <a:gd name="T5" fmla="*/ 0 h 72"/>
                  <a:gd name="T6" fmla="*/ 30 w 42"/>
                  <a:gd name="T7" fmla="*/ 0 h 72"/>
                  <a:gd name="T8" fmla="*/ 36 w 42"/>
                  <a:gd name="T9" fmla="*/ 6 h 72"/>
                  <a:gd name="T10" fmla="*/ 42 w 42"/>
                  <a:gd name="T11" fmla="*/ 12 h 72"/>
                  <a:gd name="T12" fmla="*/ 42 w 42"/>
                  <a:gd name="T13" fmla="*/ 24 h 72"/>
                  <a:gd name="T14" fmla="*/ 42 w 42"/>
                  <a:gd name="T15" fmla="*/ 42 h 72"/>
                  <a:gd name="T16" fmla="*/ 42 w 42"/>
                  <a:gd name="T17" fmla="*/ 54 h 72"/>
                  <a:gd name="T18" fmla="*/ 42 w 42"/>
                  <a:gd name="T19" fmla="*/ 60 h 72"/>
                  <a:gd name="T20" fmla="*/ 36 w 42"/>
                  <a:gd name="T21" fmla="*/ 72 h 72"/>
                  <a:gd name="T22" fmla="*/ 30 w 42"/>
                  <a:gd name="T23" fmla="*/ 72 h 72"/>
                  <a:gd name="T24" fmla="*/ 18 w 42"/>
                  <a:gd name="T25" fmla="*/ 72 h 72"/>
                  <a:gd name="T26" fmla="*/ 12 w 42"/>
                  <a:gd name="T27" fmla="*/ 66 h 72"/>
                  <a:gd name="T28" fmla="*/ 12 w 42"/>
                  <a:gd name="T29" fmla="*/ 60 h 72"/>
                  <a:gd name="T30" fmla="*/ 6 w 42"/>
                  <a:gd name="T31" fmla="*/ 42 h 72"/>
                  <a:gd name="T32" fmla="*/ 6 w 42"/>
                  <a:gd name="T33" fmla="*/ 36 h 72"/>
                  <a:gd name="T34" fmla="*/ 6 w 42"/>
                  <a:gd name="T35" fmla="*/ 18 h 72"/>
                  <a:gd name="T36" fmla="*/ 0 w 42"/>
                  <a:gd name="T37"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8" name="Freeform 28">
                <a:extLst>
                  <a:ext uri="{FF2B5EF4-FFF2-40B4-BE49-F238E27FC236}">
                    <a16:creationId xmlns:a16="http://schemas.microsoft.com/office/drawing/2014/main" id="{012D88A6-D7FE-4AB1-8334-F3154DDF8092}"/>
                  </a:ext>
                </a:extLst>
              </p:cNvPr>
              <p:cNvSpPr>
                <a:spLocks/>
              </p:cNvSpPr>
              <p:nvPr/>
            </p:nvSpPr>
            <p:spPr bwMode="auto">
              <a:xfrm>
                <a:off x="2439" y="3832"/>
                <a:ext cx="84" cy="60"/>
              </a:xfrm>
              <a:custGeom>
                <a:avLst/>
                <a:gdLst>
                  <a:gd name="T0" fmla="*/ 0 w 84"/>
                  <a:gd name="T1" fmla="*/ 0 h 60"/>
                  <a:gd name="T2" fmla="*/ 0 w 84"/>
                  <a:gd name="T3" fmla="*/ 12 h 60"/>
                  <a:gd name="T4" fmla="*/ 6 w 84"/>
                  <a:gd name="T5" fmla="*/ 18 h 60"/>
                  <a:gd name="T6" fmla="*/ 6 w 84"/>
                  <a:gd name="T7" fmla="*/ 24 h 60"/>
                  <a:gd name="T8" fmla="*/ 12 w 84"/>
                  <a:gd name="T9" fmla="*/ 24 h 60"/>
                  <a:gd name="T10" fmla="*/ 18 w 84"/>
                  <a:gd name="T11" fmla="*/ 30 h 60"/>
                  <a:gd name="T12" fmla="*/ 12 w 84"/>
                  <a:gd name="T13" fmla="*/ 30 h 60"/>
                  <a:gd name="T14" fmla="*/ 12 w 84"/>
                  <a:gd name="T15" fmla="*/ 36 h 60"/>
                  <a:gd name="T16" fmla="*/ 18 w 84"/>
                  <a:gd name="T17" fmla="*/ 42 h 60"/>
                  <a:gd name="T18" fmla="*/ 18 w 84"/>
                  <a:gd name="T19" fmla="*/ 48 h 60"/>
                  <a:gd name="T20" fmla="*/ 18 w 84"/>
                  <a:gd name="T21" fmla="*/ 54 h 60"/>
                  <a:gd name="T22" fmla="*/ 24 w 84"/>
                  <a:gd name="T23" fmla="*/ 60 h 60"/>
                  <a:gd name="T24" fmla="*/ 30 w 84"/>
                  <a:gd name="T25" fmla="*/ 54 h 60"/>
                  <a:gd name="T26" fmla="*/ 36 w 84"/>
                  <a:gd name="T27" fmla="*/ 48 h 60"/>
                  <a:gd name="T28" fmla="*/ 42 w 84"/>
                  <a:gd name="T29" fmla="*/ 42 h 60"/>
                  <a:gd name="T30" fmla="*/ 54 w 84"/>
                  <a:gd name="T31" fmla="*/ 42 h 60"/>
                  <a:gd name="T32" fmla="*/ 60 w 84"/>
                  <a:gd name="T33" fmla="*/ 42 h 60"/>
                  <a:gd name="T34" fmla="*/ 72 w 84"/>
                  <a:gd name="T35" fmla="*/ 48 h 60"/>
                  <a:gd name="T36" fmla="*/ 60 w 84"/>
                  <a:gd name="T37" fmla="*/ 42 h 60"/>
                  <a:gd name="T38" fmla="*/ 48 w 84"/>
                  <a:gd name="T39" fmla="*/ 36 h 60"/>
                  <a:gd name="T40" fmla="*/ 36 w 84"/>
                  <a:gd name="T41" fmla="*/ 36 h 60"/>
                  <a:gd name="T42" fmla="*/ 30 w 84"/>
                  <a:gd name="T43" fmla="*/ 42 h 60"/>
                  <a:gd name="T44" fmla="*/ 24 w 84"/>
                  <a:gd name="T45" fmla="*/ 48 h 60"/>
                  <a:gd name="T46" fmla="*/ 18 w 84"/>
                  <a:gd name="T47" fmla="*/ 42 h 60"/>
                  <a:gd name="T48" fmla="*/ 24 w 84"/>
                  <a:gd name="T49" fmla="*/ 36 h 60"/>
                  <a:gd name="T50" fmla="*/ 30 w 84"/>
                  <a:gd name="T51" fmla="*/ 30 h 60"/>
                  <a:gd name="T52" fmla="*/ 36 w 84"/>
                  <a:gd name="T53" fmla="*/ 30 h 60"/>
                  <a:gd name="T54" fmla="*/ 42 w 84"/>
                  <a:gd name="T55" fmla="*/ 30 h 60"/>
                  <a:gd name="T56" fmla="*/ 36 w 84"/>
                  <a:gd name="T57" fmla="*/ 24 h 60"/>
                  <a:gd name="T58" fmla="*/ 24 w 84"/>
                  <a:gd name="T59" fmla="*/ 24 h 60"/>
                  <a:gd name="T60" fmla="*/ 18 w 84"/>
                  <a:gd name="T61" fmla="*/ 30 h 60"/>
                  <a:gd name="T62" fmla="*/ 18 w 84"/>
                  <a:gd name="T63" fmla="*/ 24 h 60"/>
                  <a:gd name="T64" fmla="*/ 30 w 84"/>
                  <a:gd name="T65" fmla="*/ 18 h 60"/>
                  <a:gd name="T66" fmla="*/ 42 w 84"/>
                  <a:gd name="T67" fmla="*/ 18 h 60"/>
                  <a:gd name="T68" fmla="*/ 54 w 84"/>
                  <a:gd name="T69" fmla="*/ 18 h 60"/>
                  <a:gd name="T70" fmla="*/ 72 w 84"/>
                  <a:gd name="T71" fmla="*/ 18 h 60"/>
                  <a:gd name="T72" fmla="*/ 84 w 84"/>
                  <a:gd name="T73" fmla="*/ 24 h 60"/>
                  <a:gd name="T74" fmla="*/ 72 w 84"/>
                  <a:gd name="T75" fmla="*/ 18 h 60"/>
                  <a:gd name="T76" fmla="*/ 54 w 84"/>
                  <a:gd name="T77" fmla="*/ 12 h 60"/>
                  <a:gd name="T78" fmla="*/ 48 w 84"/>
                  <a:gd name="T79" fmla="*/ 12 h 60"/>
                  <a:gd name="T80" fmla="*/ 36 w 84"/>
                  <a:gd name="T81" fmla="*/ 12 h 60"/>
                  <a:gd name="T82" fmla="*/ 24 w 84"/>
                  <a:gd name="T83" fmla="*/ 12 h 60"/>
                  <a:gd name="T84" fmla="*/ 12 w 84"/>
                  <a:gd name="T85" fmla="*/ 12 h 60"/>
                  <a:gd name="T86" fmla="*/ 6 w 84"/>
                  <a:gd name="T87" fmla="*/ 6 h 60"/>
                  <a:gd name="T88" fmla="*/ 0 w 84"/>
                  <a:gd name="T8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9" name="Freeform 29">
                <a:extLst>
                  <a:ext uri="{FF2B5EF4-FFF2-40B4-BE49-F238E27FC236}">
                    <a16:creationId xmlns:a16="http://schemas.microsoft.com/office/drawing/2014/main" id="{694C7E89-976F-4ECA-8090-B6EEBF74CD1A}"/>
                  </a:ext>
                </a:extLst>
              </p:cNvPr>
              <p:cNvSpPr>
                <a:spLocks/>
              </p:cNvSpPr>
              <p:nvPr/>
            </p:nvSpPr>
            <p:spPr bwMode="auto">
              <a:xfrm>
                <a:off x="2475" y="3916"/>
                <a:ext cx="24" cy="18"/>
              </a:xfrm>
              <a:custGeom>
                <a:avLst/>
                <a:gdLst>
                  <a:gd name="T0" fmla="*/ 0 w 24"/>
                  <a:gd name="T1" fmla="*/ 0 h 18"/>
                  <a:gd name="T2" fmla="*/ 0 w 24"/>
                  <a:gd name="T3" fmla="*/ 6 h 18"/>
                  <a:gd name="T4" fmla="*/ 6 w 24"/>
                  <a:gd name="T5" fmla="*/ 12 h 18"/>
                  <a:gd name="T6" fmla="*/ 6 w 24"/>
                  <a:gd name="T7" fmla="*/ 18 h 18"/>
                  <a:gd name="T8" fmla="*/ 12 w 24"/>
                  <a:gd name="T9" fmla="*/ 18 h 18"/>
                  <a:gd name="T10" fmla="*/ 18 w 24"/>
                  <a:gd name="T11" fmla="*/ 12 h 18"/>
                  <a:gd name="T12" fmla="*/ 24 w 24"/>
                  <a:gd name="T13" fmla="*/ 12 h 18"/>
                  <a:gd name="T14" fmla="*/ 18 w 24"/>
                  <a:gd name="T15" fmla="*/ 12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138" name="Text Box 58">
              <a:extLst>
                <a:ext uri="{FF2B5EF4-FFF2-40B4-BE49-F238E27FC236}">
                  <a16:creationId xmlns:a16="http://schemas.microsoft.com/office/drawing/2014/main" id="{29B885CF-F4DC-4730-8D58-847A76C729B4}"/>
                </a:ext>
              </a:extLst>
            </p:cNvPr>
            <p:cNvSpPr txBox="1">
              <a:spLocks noChangeArrowheads="1"/>
            </p:cNvSpPr>
            <p:nvPr/>
          </p:nvSpPr>
          <p:spPr bwMode="auto">
            <a:xfrm>
              <a:off x="312" y="440"/>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优点</a:t>
              </a:r>
            </a:p>
          </p:txBody>
        </p:sp>
      </p:grpSp>
      <p:grpSp>
        <p:nvGrpSpPr>
          <p:cNvPr id="46141" name="Group 61">
            <a:extLst>
              <a:ext uri="{FF2B5EF4-FFF2-40B4-BE49-F238E27FC236}">
                <a16:creationId xmlns:a16="http://schemas.microsoft.com/office/drawing/2014/main" id="{14105FE9-16C8-4D92-ACD0-704B921D529D}"/>
              </a:ext>
            </a:extLst>
          </p:cNvPr>
          <p:cNvGrpSpPr>
            <a:grpSpLocks/>
          </p:cNvGrpSpPr>
          <p:nvPr/>
        </p:nvGrpSpPr>
        <p:grpSpPr bwMode="auto">
          <a:xfrm>
            <a:off x="381000" y="1981200"/>
            <a:ext cx="1143000" cy="1295400"/>
            <a:chOff x="288" y="1008"/>
            <a:chExt cx="720" cy="816"/>
          </a:xfrm>
        </p:grpSpPr>
        <p:grpSp>
          <p:nvGrpSpPr>
            <p:cNvPr id="46119" name="Group 39">
              <a:extLst>
                <a:ext uri="{FF2B5EF4-FFF2-40B4-BE49-F238E27FC236}">
                  <a16:creationId xmlns:a16="http://schemas.microsoft.com/office/drawing/2014/main" id="{B881453A-8DDE-4022-9E18-D7EE0E65DD98}"/>
                </a:ext>
              </a:extLst>
            </p:cNvPr>
            <p:cNvGrpSpPr>
              <a:grpSpLocks/>
            </p:cNvGrpSpPr>
            <p:nvPr/>
          </p:nvGrpSpPr>
          <p:grpSpPr bwMode="auto">
            <a:xfrm>
              <a:off x="288" y="1008"/>
              <a:ext cx="720" cy="816"/>
              <a:chOff x="2355" y="3183"/>
              <a:chExt cx="649" cy="841"/>
            </a:xfrm>
          </p:grpSpPr>
          <p:sp>
            <p:nvSpPr>
              <p:cNvPr id="46120" name="Freeform 40">
                <a:extLst>
                  <a:ext uri="{FF2B5EF4-FFF2-40B4-BE49-F238E27FC236}">
                    <a16:creationId xmlns:a16="http://schemas.microsoft.com/office/drawing/2014/main" id="{D10D16BA-0011-4FFE-BD87-0A129DB5256E}"/>
                  </a:ext>
                </a:extLst>
              </p:cNvPr>
              <p:cNvSpPr>
                <a:spLocks/>
              </p:cNvSpPr>
              <p:nvPr/>
            </p:nvSpPr>
            <p:spPr bwMode="auto">
              <a:xfrm>
                <a:off x="2355" y="3183"/>
                <a:ext cx="649" cy="841"/>
              </a:xfrm>
              <a:custGeom>
                <a:avLst/>
                <a:gdLst>
                  <a:gd name="T0" fmla="*/ 150 w 649"/>
                  <a:gd name="T1" fmla="*/ 6 h 841"/>
                  <a:gd name="T2" fmla="*/ 204 w 649"/>
                  <a:gd name="T3" fmla="*/ 6 h 841"/>
                  <a:gd name="T4" fmla="*/ 282 w 649"/>
                  <a:gd name="T5" fmla="*/ 18 h 841"/>
                  <a:gd name="T6" fmla="*/ 385 w 649"/>
                  <a:gd name="T7" fmla="*/ 54 h 841"/>
                  <a:gd name="T8" fmla="*/ 529 w 649"/>
                  <a:gd name="T9" fmla="*/ 114 h 841"/>
                  <a:gd name="T10" fmla="*/ 565 w 649"/>
                  <a:gd name="T11" fmla="*/ 144 h 841"/>
                  <a:gd name="T12" fmla="*/ 619 w 649"/>
                  <a:gd name="T13" fmla="*/ 240 h 841"/>
                  <a:gd name="T14" fmla="*/ 649 w 649"/>
                  <a:gd name="T15" fmla="*/ 300 h 841"/>
                  <a:gd name="T16" fmla="*/ 619 w 649"/>
                  <a:gd name="T17" fmla="*/ 342 h 841"/>
                  <a:gd name="T18" fmla="*/ 619 w 649"/>
                  <a:gd name="T19" fmla="*/ 372 h 841"/>
                  <a:gd name="T20" fmla="*/ 643 w 649"/>
                  <a:gd name="T21" fmla="*/ 420 h 841"/>
                  <a:gd name="T22" fmla="*/ 637 w 649"/>
                  <a:gd name="T23" fmla="*/ 462 h 841"/>
                  <a:gd name="T24" fmla="*/ 595 w 649"/>
                  <a:gd name="T25" fmla="*/ 492 h 841"/>
                  <a:gd name="T26" fmla="*/ 607 w 649"/>
                  <a:gd name="T27" fmla="*/ 528 h 841"/>
                  <a:gd name="T28" fmla="*/ 589 w 649"/>
                  <a:gd name="T29" fmla="*/ 577 h 841"/>
                  <a:gd name="T30" fmla="*/ 529 w 649"/>
                  <a:gd name="T31" fmla="*/ 595 h 841"/>
                  <a:gd name="T32" fmla="*/ 505 w 649"/>
                  <a:gd name="T33" fmla="*/ 631 h 841"/>
                  <a:gd name="T34" fmla="*/ 457 w 649"/>
                  <a:gd name="T35" fmla="*/ 649 h 841"/>
                  <a:gd name="T36" fmla="*/ 360 w 649"/>
                  <a:gd name="T37" fmla="*/ 655 h 841"/>
                  <a:gd name="T38" fmla="*/ 300 w 649"/>
                  <a:gd name="T39" fmla="*/ 637 h 841"/>
                  <a:gd name="T40" fmla="*/ 258 w 649"/>
                  <a:gd name="T41" fmla="*/ 589 h 841"/>
                  <a:gd name="T42" fmla="*/ 222 w 649"/>
                  <a:gd name="T43" fmla="*/ 528 h 841"/>
                  <a:gd name="T44" fmla="*/ 240 w 649"/>
                  <a:gd name="T45" fmla="*/ 504 h 841"/>
                  <a:gd name="T46" fmla="*/ 276 w 649"/>
                  <a:gd name="T47" fmla="*/ 498 h 841"/>
                  <a:gd name="T48" fmla="*/ 306 w 649"/>
                  <a:gd name="T49" fmla="*/ 522 h 841"/>
                  <a:gd name="T50" fmla="*/ 282 w 649"/>
                  <a:gd name="T51" fmla="*/ 498 h 841"/>
                  <a:gd name="T52" fmla="*/ 270 w 649"/>
                  <a:gd name="T53" fmla="*/ 492 h 841"/>
                  <a:gd name="T54" fmla="*/ 246 w 649"/>
                  <a:gd name="T55" fmla="*/ 474 h 841"/>
                  <a:gd name="T56" fmla="*/ 204 w 649"/>
                  <a:gd name="T57" fmla="*/ 486 h 841"/>
                  <a:gd name="T58" fmla="*/ 198 w 649"/>
                  <a:gd name="T59" fmla="*/ 516 h 841"/>
                  <a:gd name="T60" fmla="*/ 204 w 649"/>
                  <a:gd name="T61" fmla="*/ 607 h 841"/>
                  <a:gd name="T62" fmla="*/ 228 w 649"/>
                  <a:gd name="T63" fmla="*/ 703 h 841"/>
                  <a:gd name="T64" fmla="*/ 228 w 649"/>
                  <a:gd name="T65" fmla="*/ 793 h 841"/>
                  <a:gd name="T66" fmla="*/ 204 w 649"/>
                  <a:gd name="T67" fmla="*/ 829 h 841"/>
                  <a:gd name="T68" fmla="*/ 150 w 649"/>
                  <a:gd name="T69" fmla="*/ 835 h 841"/>
                  <a:gd name="T70" fmla="*/ 132 w 649"/>
                  <a:gd name="T71" fmla="*/ 775 h 841"/>
                  <a:gd name="T72" fmla="*/ 108 w 649"/>
                  <a:gd name="T73" fmla="*/ 709 h 841"/>
                  <a:gd name="T74" fmla="*/ 96 w 649"/>
                  <a:gd name="T75" fmla="*/ 685 h 841"/>
                  <a:gd name="T76" fmla="*/ 84 w 649"/>
                  <a:gd name="T77" fmla="*/ 655 h 841"/>
                  <a:gd name="T78" fmla="*/ 48 w 649"/>
                  <a:gd name="T79" fmla="*/ 522 h 841"/>
                  <a:gd name="T80" fmla="*/ 18 w 649"/>
                  <a:gd name="T81" fmla="*/ 366 h 841"/>
                  <a:gd name="T82" fmla="*/ 0 w 649"/>
                  <a:gd name="T83" fmla="*/ 27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1" name="Freeform 41">
                <a:extLst>
                  <a:ext uri="{FF2B5EF4-FFF2-40B4-BE49-F238E27FC236}">
                    <a16:creationId xmlns:a16="http://schemas.microsoft.com/office/drawing/2014/main" id="{CEDDE739-22F1-4B0E-8D87-E239B9810F6C}"/>
                  </a:ext>
                </a:extLst>
              </p:cNvPr>
              <p:cNvSpPr>
                <a:spLocks/>
              </p:cNvSpPr>
              <p:nvPr/>
            </p:nvSpPr>
            <p:spPr bwMode="auto">
              <a:xfrm>
                <a:off x="2457" y="3183"/>
                <a:ext cx="445" cy="132"/>
              </a:xfrm>
              <a:custGeom>
                <a:avLst/>
                <a:gdLst>
                  <a:gd name="T0" fmla="*/ 24 w 445"/>
                  <a:gd name="T1" fmla="*/ 0 h 132"/>
                  <a:gd name="T2" fmla="*/ 42 w 445"/>
                  <a:gd name="T3" fmla="*/ 6 h 132"/>
                  <a:gd name="T4" fmla="*/ 60 w 445"/>
                  <a:gd name="T5" fmla="*/ 6 h 132"/>
                  <a:gd name="T6" fmla="*/ 72 w 445"/>
                  <a:gd name="T7" fmla="*/ 12 h 132"/>
                  <a:gd name="T8" fmla="*/ 90 w 445"/>
                  <a:gd name="T9" fmla="*/ 6 h 132"/>
                  <a:gd name="T10" fmla="*/ 102 w 445"/>
                  <a:gd name="T11" fmla="*/ 6 h 132"/>
                  <a:gd name="T12" fmla="*/ 120 w 445"/>
                  <a:gd name="T13" fmla="*/ 6 h 132"/>
                  <a:gd name="T14" fmla="*/ 144 w 445"/>
                  <a:gd name="T15" fmla="*/ 6 h 132"/>
                  <a:gd name="T16" fmla="*/ 174 w 445"/>
                  <a:gd name="T17" fmla="*/ 18 h 132"/>
                  <a:gd name="T18" fmla="*/ 210 w 445"/>
                  <a:gd name="T19" fmla="*/ 24 h 132"/>
                  <a:gd name="T20" fmla="*/ 246 w 445"/>
                  <a:gd name="T21" fmla="*/ 36 h 132"/>
                  <a:gd name="T22" fmla="*/ 289 w 445"/>
                  <a:gd name="T23" fmla="*/ 54 h 132"/>
                  <a:gd name="T24" fmla="*/ 337 w 445"/>
                  <a:gd name="T25" fmla="*/ 72 h 132"/>
                  <a:gd name="T26" fmla="*/ 379 w 445"/>
                  <a:gd name="T27" fmla="*/ 96 h 132"/>
                  <a:gd name="T28" fmla="*/ 409 w 445"/>
                  <a:gd name="T29" fmla="*/ 108 h 132"/>
                  <a:gd name="T30" fmla="*/ 427 w 445"/>
                  <a:gd name="T31" fmla="*/ 114 h 132"/>
                  <a:gd name="T32" fmla="*/ 445 w 445"/>
                  <a:gd name="T33" fmla="*/ 126 h 132"/>
                  <a:gd name="T34" fmla="*/ 433 w 445"/>
                  <a:gd name="T35" fmla="*/ 120 h 132"/>
                  <a:gd name="T36" fmla="*/ 421 w 445"/>
                  <a:gd name="T37" fmla="*/ 120 h 132"/>
                  <a:gd name="T38" fmla="*/ 409 w 445"/>
                  <a:gd name="T39" fmla="*/ 126 h 132"/>
                  <a:gd name="T40" fmla="*/ 403 w 445"/>
                  <a:gd name="T41" fmla="*/ 126 h 132"/>
                  <a:gd name="T42" fmla="*/ 385 w 445"/>
                  <a:gd name="T43" fmla="*/ 120 h 132"/>
                  <a:gd name="T44" fmla="*/ 367 w 445"/>
                  <a:gd name="T45" fmla="*/ 108 h 132"/>
                  <a:gd name="T46" fmla="*/ 349 w 445"/>
                  <a:gd name="T47" fmla="*/ 96 h 132"/>
                  <a:gd name="T48" fmla="*/ 325 w 445"/>
                  <a:gd name="T49" fmla="*/ 84 h 132"/>
                  <a:gd name="T50" fmla="*/ 301 w 445"/>
                  <a:gd name="T51" fmla="*/ 72 h 132"/>
                  <a:gd name="T52" fmla="*/ 271 w 445"/>
                  <a:gd name="T53" fmla="*/ 60 h 132"/>
                  <a:gd name="T54" fmla="*/ 246 w 445"/>
                  <a:gd name="T55" fmla="*/ 54 h 132"/>
                  <a:gd name="T56" fmla="*/ 222 w 445"/>
                  <a:gd name="T57" fmla="*/ 42 h 132"/>
                  <a:gd name="T58" fmla="*/ 204 w 445"/>
                  <a:gd name="T59" fmla="*/ 36 h 132"/>
                  <a:gd name="T60" fmla="*/ 186 w 445"/>
                  <a:gd name="T61" fmla="*/ 36 h 132"/>
                  <a:gd name="T62" fmla="*/ 174 w 445"/>
                  <a:gd name="T63" fmla="*/ 30 h 132"/>
                  <a:gd name="T64" fmla="*/ 150 w 445"/>
                  <a:gd name="T65" fmla="*/ 30 h 132"/>
                  <a:gd name="T66" fmla="*/ 126 w 445"/>
                  <a:gd name="T67" fmla="*/ 30 h 132"/>
                  <a:gd name="T68" fmla="*/ 102 w 445"/>
                  <a:gd name="T69" fmla="*/ 30 h 132"/>
                  <a:gd name="T70" fmla="*/ 84 w 445"/>
                  <a:gd name="T71" fmla="*/ 36 h 132"/>
                  <a:gd name="T72" fmla="*/ 66 w 445"/>
                  <a:gd name="T73" fmla="*/ 42 h 132"/>
                  <a:gd name="T74" fmla="*/ 54 w 445"/>
                  <a:gd name="T75" fmla="*/ 60 h 132"/>
                  <a:gd name="T76" fmla="*/ 42 w 445"/>
                  <a:gd name="T77" fmla="*/ 72 h 132"/>
                  <a:gd name="T78" fmla="*/ 30 w 445"/>
                  <a:gd name="T79" fmla="*/ 90 h 132"/>
                  <a:gd name="T80" fmla="*/ 18 w 445"/>
                  <a:gd name="T81" fmla="*/ 108 h 132"/>
                  <a:gd name="T82" fmla="*/ 12 w 445"/>
                  <a:gd name="T83" fmla="*/ 120 h 132"/>
                  <a:gd name="T84" fmla="*/ 0 w 445"/>
                  <a:gd name="T85" fmla="*/ 132 h 132"/>
                  <a:gd name="T86" fmla="*/ 24 w 445"/>
                  <a:gd name="T8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2" name="Freeform 42">
                <a:extLst>
                  <a:ext uri="{FF2B5EF4-FFF2-40B4-BE49-F238E27FC236}">
                    <a16:creationId xmlns:a16="http://schemas.microsoft.com/office/drawing/2014/main" id="{3110DF68-0ADA-46F9-BC0C-5A05A1DE4D28}"/>
                  </a:ext>
                </a:extLst>
              </p:cNvPr>
              <p:cNvSpPr>
                <a:spLocks/>
              </p:cNvSpPr>
              <p:nvPr/>
            </p:nvSpPr>
            <p:spPr bwMode="auto">
              <a:xfrm>
                <a:off x="2884" y="3417"/>
                <a:ext cx="96" cy="114"/>
              </a:xfrm>
              <a:custGeom>
                <a:avLst/>
                <a:gdLst>
                  <a:gd name="T0" fmla="*/ 90 w 96"/>
                  <a:gd name="T1" fmla="*/ 108 h 114"/>
                  <a:gd name="T2" fmla="*/ 96 w 96"/>
                  <a:gd name="T3" fmla="*/ 96 h 114"/>
                  <a:gd name="T4" fmla="*/ 96 w 96"/>
                  <a:gd name="T5" fmla="*/ 84 h 114"/>
                  <a:gd name="T6" fmla="*/ 90 w 96"/>
                  <a:gd name="T7" fmla="*/ 66 h 114"/>
                  <a:gd name="T8" fmla="*/ 78 w 96"/>
                  <a:gd name="T9" fmla="*/ 54 h 114"/>
                  <a:gd name="T10" fmla="*/ 66 w 96"/>
                  <a:gd name="T11" fmla="*/ 36 h 114"/>
                  <a:gd name="T12" fmla="*/ 42 w 96"/>
                  <a:gd name="T13" fmla="*/ 24 h 114"/>
                  <a:gd name="T14" fmla="*/ 24 w 96"/>
                  <a:gd name="T15" fmla="*/ 12 h 114"/>
                  <a:gd name="T16" fmla="*/ 0 w 96"/>
                  <a:gd name="T17" fmla="*/ 0 h 114"/>
                  <a:gd name="T18" fmla="*/ 24 w 96"/>
                  <a:gd name="T19" fmla="*/ 18 h 114"/>
                  <a:gd name="T20" fmla="*/ 30 w 96"/>
                  <a:gd name="T21" fmla="*/ 24 h 114"/>
                  <a:gd name="T22" fmla="*/ 42 w 96"/>
                  <a:gd name="T23" fmla="*/ 30 h 114"/>
                  <a:gd name="T24" fmla="*/ 54 w 96"/>
                  <a:gd name="T25" fmla="*/ 42 h 114"/>
                  <a:gd name="T26" fmla="*/ 60 w 96"/>
                  <a:gd name="T27" fmla="*/ 48 h 114"/>
                  <a:gd name="T28" fmla="*/ 72 w 96"/>
                  <a:gd name="T29" fmla="*/ 60 h 114"/>
                  <a:gd name="T30" fmla="*/ 78 w 96"/>
                  <a:gd name="T31" fmla="*/ 72 h 114"/>
                  <a:gd name="T32" fmla="*/ 84 w 96"/>
                  <a:gd name="T33" fmla="*/ 90 h 114"/>
                  <a:gd name="T34" fmla="*/ 84 w 96"/>
                  <a:gd name="T35" fmla="*/ 102 h 114"/>
                  <a:gd name="T36" fmla="*/ 84 w 96"/>
                  <a:gd name="T37" fmla="*/ 114 h 114"/>
                  <a:gd name="T38" fmla="*/ 90 w 96"/>
                  <a:gd name="T3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3" name="Freeform 43">
                <a:extLst>
                  <a:ext uri="{FF2B5EF4-FFF2-40B4-BE49-F238E27FC236}">
                    <a16:creationId xmlns:a16="http://schemas.microsoft.com/office/drawing/2014/main" id="{08F53629-B869-4557-B38A-403D61CC2719}"/>
                  </a:ext>
                </a:extLst>
              </p:cNvPr>
              <p:cNvSpPr>
                <a:spLocks/>
              </p:cNvSpPr>
              <p:nvPr/>
            </p:nvSpPr>
            <p:spPr bwMode="auto">
              <a:xfrm>
                <a:off x="2848" y="3537"/>
                <a:ext cx="114" cy="138"/>
              </a:xfrm>
              <a:custGeom>
                <a:avLst/>
                <a:gdLst>
                  <a:gd name="T0" fmla="*/ 108 w 114"/>
                  <a:gd name="T1" fmla="*/ 132 h 138"/>
                  <a:gd name="T2" fmla="*/ 114 w 114"/>
                  <a:gd name="T3" fmla="*/ 114 h 138"/>
                  <a:gd name="T4" fmla="*/ 108 w 114"/>
                  <a:gd name="T5" fmla="*/ 96 h 138"/>
                  <a:gd name="T6" fmla="*/ 108 w 114"/>
                  <a:gd name="T7" fmla="*/ 84 h 138"/>
                  <a:gd name="T8" fmla="*/ 96 w 114"/>
                  <a:gd name="T9" fmla="*/ 66 h 138"/>
                  <a:gd name="T10" fmla="*/ 90 w 114"/>
                  <a:gd name="T11" fmla="*/ 54 h 138"/>
                  <a:gd name="T12" fmla="*/ 72 w 114"/>
                  <a:gd name="T13" fmla="*/ 42 h 138"/>
                  <a:gd name="T14" fmla="*/ 54 w 114"/>
                  <a:gd name="T15" fmla="*/ 30 h 138"/>
                  <a:gd name="T16" fmla="*/ 30 w 114"/>
                  <a:gd name="T17" fmla="*/ 18 h 138"/>
                  <a:gd name="T18" fmla="*/ 0 w 114"/>
                  <a:gd name="T19" fmla="*/ 0 h 138"/>
                  <a:gd name="T20" fmla="*/ 18 w 114"/>
                  <a:gd name="T21" fmla="*/ 12 h 138"/>
                  <a:gd name="T22" fmla="*/ 30 w 114"/>
                  <a:gd name="T23" fmla="*/ 24 h 138"/>
                  <a:gd name="T24" fmla="*/ 48 w 114"/>
                  <a:gd name="T25" fmla="*/ 36 h 138"/>
                  <a:gd name="T26" fmla="*/ 60 w 114"/>
                  <a:gd name="T27" fmla="*/ 48 h 138"/>
                  <a:gd name="T28" fmla="*/ 72 w 114"/>
                  <a:gd name="T29" fmla="*/ 60 h 138"/>
                  <a:gd name="T30" fmla="*/ 84 w 114"/>
                  <a:gd name="T31" fmla="*/ 78 h 138"/>
                  <a:gd name="T32" fmla="*/ 90 w 114"/>
                  <a:gd name="T33" fmla="*/ 96 h 138"/>
                  <a:gd name="T34" fmla="*/ 96 w 114"/>
                  <a:gd name="T35" fmla="*/ 120 h 138"/>
                  <a:gd name="T36" fmla="*/ 102 w 114"/>
                  <a:gd name="T37" fmla="*/ 138 h 138"/>
                  <a:gd name="T38" fmla="*/ 108 w 114"/>
                  <a:gd name="T39"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4" name="Freeform 44">
                <a:extLst>
                  <a:ext uri="{FF2B5EF4-FFF2-40B4-BE49-F238E27FC236}">
                    <a16:creationId xmlns:a16="http://schemas.microsoft.com/office/drawing/2014/main" id="{26EB053F-A837-4C30-BEC0-308D25839ECA}"/>
                  </a:ext>
                </a:extLst>
              </p:cNvPr>
              <p:cNvSpPr>
                <a:spLocks/>
              </p:cNvSpPr>
              <p:nvPr/>
            </p:nvSpPr>
            <p:spPr bwMode="auto">
              <a:xfrm>
                <a:off x="2794" y="3675"/>
                <a:ext cx="90" cy="103"/>
              </a:xfrm>
              <a:custGeom>
                <a:avLst/>
                <a:gdLst>
                  <a:gd name="T0" fmla="*/ 0 w 90"/>
                  <a:gd name="T1" fmla="*/ 0 h 103"/>
                  <a:gd name="T2" fmla="*/ 24 w 90"/>
                  <a:gd name="T3" fmla="*/ 12 h 103"/>
                  <a:gd name="T4" fmla="*/ 48 w 90"/>
                  <a:gd name="T5" fmla="*/ 24 h 103"/>
                  <a:gd name="T6" fmla="*/ 66 w 90"/>
                  <a:gd name="T7" fmla="*/ 36 h 103"/>
                  <a:gd name="T8" fmla="*/ 78 w 90"/>
                  <a:gd name="T9" fmla="*/ 48 h 103"/>
                  <a:gd name="T10" fmla="*/ 84 w 90"/>
                  <a:gd name="T11" fmla="*/ 67 h 103"/>
                  <a:gd name="T12" fmla="*/ 90 w 90"/>
                  <a:gd name="T13" fmla="*/ 85 h 103"/>
                  <a:gd name="T14" fmla="*/ 90 w 90"/>
                  <a:gd name="T15" fmla="*/ 103 h 103"/>
                  <a:gd name="T16" fmla="*/ 84 w 90"/>
                  <a:gd name="T17" fmla="*/ 103 h 103"/>
                  <a:gd name="T18" fmla="*/ 72 w 90"/>
                  <a:gd name="T19" fmla="*/ 103 h 103"/>
                  <a:gd name="T20" fmla="*/ 72 w 90"/>
                  <a:gd name="T21" fmla="*/ 91 h 103"/>
                  <a:gd name="T22" fmla="*/ 66 w 90"/>
                  <a:gd name="T23" fmla="*/ 73 h 103"/>
                  <a:gd name="T24" fmla="*/ 60 w 90"/>
                  <a:gd name="T25" fmla="*/ 54 h 103"/>
                  <a:gd name="T26" fmla="*/ 48 w 90"/>
                  <a:gd name="T27" fmla="*/ 36 h 103"/>
                  <a:gd name="T28" fmla="*/ 30 w 90"/>
                  <a:gd name="T29" fmla="*/ 24 h 103"/>
                  <a:gd name="T30" fmla="*/ 18 w 90"/>
                  <a:gd name="T31" fmla="*/ 12 h 103"/>
                  <a:gd name="T32" fmla="*/ 0 w 90"/>
                  <a:gd name="T3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5" name="Freeform 45">
                <a:extLst>
                  <a:ext uri="{FF2B5EF4-FFF2-40B4-BE49-F238E27FC236}">
                    <a16:creationId xmlns:a16="http://schemas.microsoft.com/office/drawing/2014/main" id="{232E48BE-F19A-4ADA-9FF4-41E7E287A295}"/>
                  </a:ext>
                </a:extLst>
              </p:cNvPr>
              <p:cNvSpPr>
                <a:spLocks/>
              </p:cNvSpPr>
              <p:nvPr/>
            </p:nvSpPr>
            <p:spPr bwMode="auto">
              <a:xfrm>
                <a:off x="2577" y="3681"/>
                <a:ext cx="235" cy="151"/>
              </a:xfrm>
              <a:custGeom>
                <a:avLst/>
                <a:gdLst>
                  <a:gd name="T0" fmla="*/ 84 w 235"/>
                  <a:gd name="T1" fmla="*/ 24 h 151"/>
                  <a:gd name="T2" fmla="*/ 120 w 235"/>
                  <a:gd name="T3" fmla="*/ 30 h 151"/>
                  <a:gd name="T4" fmla="*/ 157 w 235"/>
                  <a:gd name="T5" fmla="*/ 42 h 151"/>
                  <a:gd name="T6" fmla="*/ 175 w 235"/>
                  <a:gd name="T7" fmla="*/ 54 h 151"/>
                  <a:gd name="T8" fmla="*/ 199 w 235"/>
                  <a:gd name="T9" fmla="*/ 73 h 151"/>
                  <a:gd name="T10" fmla="*/ 217 w 235"/>
                  <a:gd name="T11" fmla="*/ 91 h 151"/>
                  <a:gd name="T12" fmla="*/ 235 w 235"/>
                  <a:gd name="T13" fmla="*/ 109 h 151"/>
                  <a:gd name="T14" fmla="*/ 205 w 235"/>
                  <a:gd name="T15" fmla="*/ 85 h 151"/>
                  <a:gd name="T16" fmla="*/ 175 w 235"/>
                  <a:gd name="T17" fmla="*/ 67 h 151"/>
                  <a:gd name="T18" fmla="*/ 157 w 235"/>
                  <a:gd name="T19" fmla="*/ 48 h 151"/>
                  <a:gd name="T20" fmla="*/ 132 w 235"/>
                  <a:gd name="T21" fmla="*/ 48 h 151"/>
                  <a:gd name="T22" fmla="*/ 114 w 235"/>
                  <a:gd name="T23" fmla="*/ 42 h 151"/>
                  <a:gd name="T24" fmla="*/ 102 w 235"/>
                  <a:gd name="T25" fmla="*/ 36 h 151"/>
                  <a:gd name="T26" fmla="*/ 108 w 235"/>
                  <a:gd name="T27" fmla="*/ 54 h 151"/>
                  <a:gd name="T28" fmla="*/ 108 w 235"/>
                  <a:gd name="T29" fmla="*/ 73 h 151"/>
                  <a:gd name="T30" fmla="*/ 114 w 235"/>
                  <a:gd name="T31" fmla="*/ 91 h 151"/>
                  <a:gd name="T32" fmla="*/ 120 w 235"/>
                  <a:gd name="T33" fmla="*/ 109 h 151"/>
                  <a:gd name="T34" fmla="*/ 126 w 235"/>
                  <a:gd name="T35" fmla="*/ 127 h 151"/>
                  <a:gd name="T36" fmla="*/ 132 w 235"/>
                  <a:gd name="T37" fmla="*/ 133 h 151"/>
                  <a:gd name="T38" fmla="*/ 138 w 235"/>
                  <a:gd name="T39" fmla="*/ 151 h 151"/>
                  <a:gd name="T40" fmla="*/ 126 w 235"/>
                  <a:gd name="T41" fmla="*/ 133 h 151"/>
                  <a:gd name="T42" fmla="*/ 120 w 235"/>
                  <a:gd name="T43" fmla="*/ 115 h 151"/>
                  <a:gd name="T44" fmla="*/ 108 w 235"/>
                  <a:gd name="T45" fmla="*/ 97 h 151"/>
                  <a:gd name="T46" fmla="*/ 102 w 235"/>
                  <a:gd name="T47" fmla="*/ 85 h 151"/>
                  <a:gd name="T48" fmla="*/ 96 w 235"/>
                  <a:gd name="T49" fmla="*/ 67 h 151"/>
                  <a:gd name="T50" fmla="*/ 96 w 235"/>
                  <a:gd name="T51" fmla="*/ 54 h 151"/>
                  <a:gd name="T52" fmla="*/ 84 w 235"/>
                  <a:gd name="T53" fmla="*/ 42 h 151"/>
                  <a:gd name="T54" fmla="*/ 78 w 235"/>
                  <a:gd name="T55" fmla="*/ 30 h 151"/>
                  <a:gd name="T56" fmla="*/ 66 w 235"/>
                  <a:gd name="T57" fmla="*/ 18 h 151"/>
                  <a:gd name="T58" fmla="*/ 54 w 235"/>
                  <a:gd name="T59" fmla="*/ 12 h 151"/>
                  <a:gd name="T60" fmla="*/ 36 w 235"/>
                  <a:gd name="T61" fmla="*/ 12 h 151"/>
                  <a:gd name="T62" fmla="*/ 18 w 235"/>
                  <a:gd name="T63" fmla="*/ 18 h 151"/>
                  <a:gd name="T64" fmla="*/ 12 w 235"/>
                  <a:gd name="T65" fmla="*/ 30 h 151"/>
                  <a:gd name="T66" fmla="*/ 30 w 235"/>
                  <a:gd name="T67" fmla="*/ 42 h 151"/>
                  <a:gd name="T68" fmla="*/ 36 w 235"/>
                  <a:gd name="T69" fmla="*/ 54 h 151"/>
                  <a:gd name="T70" fmla="*/ 42 w 235"/>
                  <a:gd name="T71" fmla="*/ 79 h 151"/>
                  <a:gd name="T72" fmla="*/ 42 w 235"/>
                  <a:gd name="T73" fmla="*/ 91 h 151"/>
                  <a:gd name="T74" fmla="*/ 42 w 235"/>
                  <a:gd name="T75" fmla="*/ 79 h 151"/>
                  <a:gd name="T76" fmla="*/ 36 w 235"/>
                  <a:gd name="T77" fmla="*/ 67 h 151"/>
                  <a:gd name="T78" fmla="*/ 30 w 235"/>
                  <a:gd name="T79" fmla="*/ 54 h 151"/>
                  <a:gd name="T80" fmla="*/ 24 w 235"/>
                  <a:gd name="T81" fmla="*/ 42 h 151"/>
                  <a:gd name="T82" fmla="*/ 12 w 235"/>
                  <a:gd name="T83" fmla="*/ 36 h 151"/>
                  <a:gd name="T84" fmla="*/ 0 w 235"/>
                  <a:gd name="T85" fmla="*/ 36 h 151"/>
                  <a:gd name="T86" fmla="*/ 6 w 235"/>
                  <a:gd name="T87" fmla="*/ 24 h 151"/>
                  <a:gd name="T88" fmla="*/ 6 w 235"/>
                  <a:gd name="T89" fmla="*/ 18 h 151"/>
                  <a:gd name="T90" fmla="*/ 12 w 235"/>
                  <a:gd name="T91" fmla="*/ 6 h 151"/>
                  <a:gd name="T92" fmla="*/ 24 w 235"/>
                  <a:gd name="T93" fmla="*/ 6 h 151"/>
                  <a:gd name="T94" fmla="*/ 36 w 235"/>
                  <a:gd name="T95" fmla="*/ 0 h 151"/>
                  <a:gd name="T96" fmla="*/ 54 w 235"/>
                  <a:gd name="T97" fmla="*/ 0 h 151"/>
                  <a:gd name="T98" fmla="*/ 72 w 235"/>
                  <a:gd name="T99" fmla="*/ 12 h 151"/>
                  <a:gd name="T100" fmla="*/ 84 w 235"/>
                  <a:gd name="T101" fmla="*/ 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6" name="Freeform 46">
                <a:extLst>
                  <a:ext uri="{FF2B5EF4-FFF2-40B4-BE49-F238E27FC236}">
                    <a16:creationId xmlns:a16="http://schemas.microsoft.com/office/drawing/2014/main" id="{B56A787E-8297-4D86-9925-9971869C4E76}"/>
                  </a:ext>
                </a:extLst>
              </p:cNvPr>
              <p:cNvSpPr>
                <a:spLocks/>
              </p:cNvSpPr>
              <p:nvPr/>
            </p:nvSpPr>
            <p:spPr bwMode="auto">
              <a:xfrm>
                <a:off x="2643" y="3651"/>
                <a:ext cx="48" cy="42"/>
              </a:xfrm>
              <a:custGeom>
                <a:avLst/>
                <a:gdLst>
                  <a:gd name="T0" fmla="*/ 6 w 48"/>
                  <a:gd name="T1" fmla="*/ 42 h 42"/>
                  <a:gd name="T2" fmla="*/ 12 w 48"/>
                  <a:gd name="T3" fmla="*/ 30 h 42"/>
                  <a:gd name="T4" fmla="*/ 12 w 48"/>
                  <a:gd name="T5" fmla="*/ 18 h 42"/>
                  <a:gd name="T6" fmla="*/ 24 w 48"/>
                  <a:gd name="T7" fmla="*/ 12 h 42"/>
                  <a:gd name="T8" fmla="*/ 30 w 48"/>
                  <a:gd name="T9" fmla="*/ 6 h 42"/>
                  <a:gd name="T10" fmla="*/ 48 w 48"/>
                  <a:gd name="T11" fmla="*/ 0 h 42"/>
                  <a:gd name="T12" fmla="*/ 36 w 48"/>
                  <a:gd name="T13" fmla="*/ 0 h 42"/>
                  <a:gd name="T14" fmla="*/ 18 w 48"/>
                  <a:gd name="T15" fmla="*/ 6 h 42"/>
                  <a:gd name="T16" fmla="*/ 6 w 48"/>
                  <a:gd name="T17" fmla="*/ 18 h 42"/>
                  <a:gd name="T18" fmla="*/ 0 w 48"/>
                  <a:gd name="T19" fmla="*/ 30 h 42"/>
                  <a:gd name="T20" fmla="*/ 6 w 4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7" name="Freeform 47">
                <a:extLst>
                  <a:ext uri="{FF2B5EF4-FFF2-40B4-BE49-F238E27FC236}">
                    <a16:creationId xmlns:a16="http://schemas.microsoft.com/office/drawing/2014/main" id="{B6F9597A-6FAA-4830-92FE-85F856C9BE6B}"/>
                  </a:ext>
                </a:extLst>
              </p:cNvPr>
              <p:cNvSpPr>
                <a:spLocks/>
              </p:cNvSpPr>
              <p:nvPr/>
            </p:nvSpPr>
            <p:spPr bwMode="auto">
              <a:xfrm>
                <a:off x="2619" y="3621"/>
                <a:ext cx="18" cy="48"/>
              </a:xfrm>
              <a:custGeom>
                <a:avLst/>
                <a:gdLst>
                  <a:gd name="T0" fmla="*/ 0 w 18"/>
                  <a:gd name="T1" fmla="*/ 48 h 48"/>
                  <a:gd name="T2" fmla="*/ 0 w 18"/>
                  <a:gd name="T3" fmla="*/ 36 h 48"/>
                  <a:gd name="T4" fmla="*/ 0 w 18"/>
                  <a:gd name="T5" fmla="*/ 24 h 48"/>
                  <a:gd name="T6" fmla="*/ 12 w 18"/>
                  <a:gd name="T7" fmla="*/ 18 h 48"/>
                  <a:gd name="T8" fmla="*/ 18 w 18"/>
                  <a:gd name="T9" fmla="*/ 6 h 48"/>
                  <a:gd name="T10" fmla="*/ 12 w 18"/>
                  <a:gd name="T11" fmla="*/ 0 h 48"/>
                  <a:gd name="T12" fmla="*/ 0 w 1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8" h="48">
                    <a:moveTo>
                      <a:pt x="0" y="48"/>
                    </a:moveTo>
                    <a:lnTo>
                      <a:pt x="0" y="36"/>
                    </a:lnTo>
                    <a:lnTo>
                      <a:pt x="0" y="24"/>
                    </a:lnTo>
                    <a:lnTo>
                      <a:pt x="12" y="18"/>
                    </a:lnTo>
                    <a:lnTo>
                      <a:pt x="18" y="6"/>
                    </a:lnTo>
                    <a:lnTo>
                      <a:pt x="12" y="0"/>
                    </a:lnTo>
                    <a:lnTo>
                      <a:pt x="0" y="48"/>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8" name="Freeform 48">
                <a:extLst>
                  <a:ext uri="{FF2B5EF4-FFF2-40B4-BE49-F238E27FC236}">
                    <a16:creationId xmlns:a16="http://schemas.microsoft.com/office/drawing/2014/main" id="{3B71378F-D59E-4462-A655-90188AACF0DD}"/>
                  </a:ext>
                </a:extLst>
              </p:cNvPr>
              <p:cNvSpPr>
                <a:spLocks/>
              </p:cNvSpPr>
              <p:nvPr/>
            </p:nvSpPr>
            <p:spPr bwMode="auto">
              <a:xfrm>
                <a:off x="2523" y="3627"/>
                <a:ext cx="72" cy="193"/>
              </a:xfrm>
              <a:custGeom>
                <a:avLst/>
                <a:gdLst>
                  <a:gd name="T0" fmla="*/ 30 w 72"/>
                  <a:gd name="T1" fmla="*/ 193 h 193"/>
                  <a:gd name="T2" fmla="*/ 36 w 72"/>
                  <a:gd name="T3" fmla="*/ 169 h 193"/>
                  <a:gd name="T4" fmla="*/ 30 w 72"/>
                  <a:gd name="T5" fmla="*/ 139 h 193"/>
                  <a:gd name="T6" fmla="*/ 30 w 72"/>
                  <a:gd name="T7" fmla="*/ 102 h 193"/>
                  <a:gd name="T8" fmla="*/ 30 w 72"/>
                  <a:gd name="T9" fmla="*/ 66 h 193"/>
                  <a:gd name="T10" fmla="*/ 30 w 72"/>
                  <a:gd name="T11" fmla="*/ 54 h 193"/>
                  <a:gd name="T12" fmla="*/ 36 w 72"/>
                  <a:gd name="T13" fmla="*/ 42 h 193"/>
                  <a:gd name="T14" fmla="*/ 48 w 72"/>
                  <a:gd name="T15" fmla="*/ 36 h 193"/>
                  <a:gd name="T16" fmla="*/ 60 w 72"/>
                  <a:gd name="T17" fmla="*/ 30 h 193"/>
                  <a:gd name="T18" fmla="*/ 66 w 72"/>
                  <a:gd name="T19" fmla="*/ 24 h 193"/>
                  <a:gd name="T20" fmla="*/ 66 w 72"/>
                  <a:gd name="T21" fmla="*/ 12 h 193"/>
                  <a:gd name="T22" fmla="*/ 72 w 72"/>
                  <a:gd name="T23" fmla="*/ 0 h 193"/>
                  <a:gd name="T24" fmla="*/ 60 w 72"/>
                  <a:gd name="T25" fmla="*/ 12 h 193"/>
                  <a:gd name="T26" fmla="*/ 60 w 72"/>
                  <a:gd name="T27" fmla="*/ 24 h 193"/>
                  <a:gd name="T28" fmla="*/ 48 w 72"/>
                  <a:gd name="T29" fmla="*/ 24 h 193"/>
                  <a:gd name="T30" fmla="*/ 36 w 72"/>
                  <a:gd name="T31" fmla="*/ 30 h 193"/>
                  <a:gd name="T32" fmla="*/ 30 w 72"/>
                  <a:gd name="T33" fmla="*/ 36 h 193"/>
                  <a:gd name="T34" fmla="*/ 24 w 72"/>
                  <a:gd name="T35" fmla="*/ 42 h 193"/>
                  <a:gd name="T36" fmla="*/ 12 w 72"/>
                  <a:gd name="T37" fmla="*/ 36 h 193"/>
                  <a:gd name="T38" fmla="*/ 6 w 72"/>
                  <a:gd name="T39" fmla="*/ 24 h 193"/>
                  <a:gd name="T40" fmla="*/ 6 w 72"/>
                  <a:gd name="T41" fmla="*/ 12 h 193"/>
                  <a:gd name="T42" fmla="*/ 0 w 72"/>
                  <a:gd name="T43" fmla="*/ 6 h 193"/>
                  <a:gd name="T44" fmla="*/ 0 w 72"/>
                  <a:gd name="T45" fmla="*/ 18 h 193"/>
                  <a:gd name="T46" fmla="*/ 0 w 72"/>
                  <a:gd name="T47" fmla="*/ 36 h 193"/>
                  <a:gd name="T48" fmla="*/ 0 w 72"/>
                  <a:gd name="T49" fmla="*/ 48 h 193"/>
                  <a:gd name="T50" fmla="*/ 6 w 72"/>
                  <a:gd name="T51" fmla="*/ 60 h 193"/>
                  <a:gd name="T52" fmla="*/ 0 w 72"/>
                  <a:gd name="T53" fmla="*/ 72 h 193"/>
                  <a:gd name="T54" fmla="*/ 6 w 72"/>
                  <a:gd name="T55" fmla="*/ 90 h 193"/>
                  <a:gd name="T56" fmla="*/ 12 w 72"/>
                  <a:gd name="T57" fmla="*/ 102 h 193"/>
                  <a:gd name="T58" fmla="*/ 12 w 72"/>
                  <a:gd name="T59" fmla="*/ 115 h 193"/>
                  <a:gd name="T60" fmla="*/ 18 w 72"/>
                  <a:gd name="T61" fmla="*/ 127 h 193"/>
                  <a:gd name="T62" fmla="*/ 18 w 72"/>
                  <a:gd name="T63" fmla="*/ 139 h 193"/>
                  <a:gd name="T64" fmla="*/ 12 w 72"/>
                  <a:gd name="T65" fmla="*/ 145 h 193"/>
                  <a:gd name="T66" fmla="*/ 0 w 72"/>
                  <a:gd name="T67" fmla="*/ 139 h 193"/>
                  <a:gd name="T68" fmla="*/ 6 w 72"/>
                  <a:gd name="T69" fmla="*/ 151 h 193"/>
                  <a:gd name="T70" fmla="*/ 12 w 72"/>
                  <a:gd name="T71" fmla="*/ 163 h 193"/>
                  <a:gd name="T72" fmla="*/ 12 w 72"/>
                  <a:gd name="T73" fmla="*/ 175 h 193"/>
                  <a:gd name="T74" fmla="*/ 18 w 72"/>
                  <a:gd name="T75" fmla="*/ 187 h 193"/>
                  <a:gd name="T76" fmla="*/ 30 w 72"/>
                  <a:gd name="T7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9" name="Freeform 49">
                <a:extLst>
                  <a:ext uri="{FF2B5EF4-FFF2-40B4-BE49-F238E27FC236}">
                    <a16:creationId xmlns:a16="http://schemas.microsoft.com/office/drawing/2014/main" id="{5D311451-2936-4A95-B21C-539981BD1B2E}"/>
                  </a:ext>
                </a:extLst>
              </p:cNvPr>
              <p:cNvSpPr>
                <a:spLocks/>
              </p:cNvSpPr>
              <p:nvPr/>
            </p:nvSpPr>
            <p:spPr bwMode="auto">
              <a:xfrm>
                <a:off x="2421" y="3778"/>
                <a:ext cx="36" cy="36"/>
              </a:xfrm>
              <a:custGeom>
                <a:avLst/>
                <a:gdLst>
                  <a:gd name="T0" fmla="*/ 6 w 36"/>
                  <a:gd name="T1" fmla="*/ 12 h 36"/>
                  <a:gd name="T2" fmla="*/ 12 w 36"/>
                  <a:gd name="T3" fmla="*/ 12 h 36"/>
                  <a:gd name="T4" fmla="*/ 24 w 36"/>
                  <a:gd name="T5" fmla="*/ 12 h 36"/>
                  <a:gd name="T6" fmla="*/ 30 w 36"/>
                  <a:gd name="T7" fmla="*/ 18 h 36"/>
                  <a:gd name="T8" fmla="*/ 36 w 36"/>
                  <a:gd name="T9" fmla="*/ 36 h 36"/>
                  <a:gd name="T10" fmla="*/ 36 w 36"/>
                  <a:gd name="T11" fmla="*/ 24 h 36"/>
                  <a:gd name="T12" fmla="*/ 30 w 36"/>
                  <a:gd name="T13" fmla="*/ 12 h 36"/>
                  <a:gd name="T14" fmla="*/ 24 w 36"/>
                  <a:gd name="T15" fmla="*/ 6 h 36"/>
                  <a:gd name="T16" fmla="*/ 12 w 36"/>
                  <a:gd name="T17" fmla="*/ 0 h 36"/>
                  <a:gd name="T18" fmla="*/ 0 w 36"/>
                  <a:gd name="T19" fmla="*/ 0 h 36"/>
                  <a:gd name="T20" fmla="*/ 6 w 36"/>
                  <a:gd name="T2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0" name="Freeform 50">
                <a:extLst>
                  <a:ext uri="{FF2B5EF4-FFF2-40B4-BE49-F238E27FC236}">
                    <a16:creationId xmlns:a16="http://schemas.microsoft.com/office/drawing/2014/main" id="{E161D7C5-C84D-4982-A1D2-38112360A55A}"/>
                  </a:ext>
                </a:extLst>
              </p:cNvPr>
              <p:cNvSpPr>
                <a:spLocks/>
              </p:cNvSpPr>
              <p:nvPr/>
            </p:nvSpPr>
            <p:spPr bwMode="auto">
              <a:xfrm>
                <a:off x="2355" y="3405"/>
                <a:ext cx="60" cy="108"/>
              </a:xfrm>
              <a:custGeom>
                <a:avLst/>
                <a:gdLst>
                  <a:gd name="T0" fmla="*/ 0 w 60"/>
                  <a:gd name="T1" fmla="*/ 42 h 108"/>
                  <a:gd name="T2" fmla="*/ 6 w 60"/>
                  <a:gd name="T3" fmla="*/ 54 h 108"/>
                  <a:gd name="T4" fmla="*/ 12 w 60"/>
                  <a:gd name="T5" fmla="*/ 66 h 108"/>
                  <a:gd name="T6" fmla="*/ 18 w 60"/>
                  <a:gd name="T7" fmla="*/ 72 h 108"/>
                  <a:gd name="T8" fmla="*/ 24 w 60"/>
                  <a:gd name="T9" fmla="*/ 78 h 108"/>
                  <a:gd name="T10" fmla="*/ 30 w 60"/>
                  <a:gd name="T11" fmla="*/ 96 h 108"/>
                  <a:gd name="T12" fmla="*/ 36 w 60"/>
                  <a:gd name="T13" fmla="*/ 108 h 108"/>
                  <a:gd name="T14" fmla="*/ 36 w 60"/>
                  <a:gd name="T15" fmla="*/ 90 h 108"/>
                  <a:gd name="T16" fmla="*/ 30 w 60"/>
                  <a:gd name="T17" fmla="*/ 78 h 108"/>
                  <a:gd name="T18" fmla="*/ 24 w 60"/>
                  <a:gd name="T19" fmla="*/ 66 h 108"/>
                  <a:gd name="T20" fmla="*/ 18 w 60"/>
                  <a:gd name="T21" fmla="*/ 54 h 108"/>
                  <a:gd name="T22" fmla="*/ 30 w 60"/>
                  <a:gd name="T23" fmla="*/ 48 h 108"/>
                  <a:gd name="T24" fmla="*/ 36 w 60"/>
                  <a:gd name="T25" fmla="*/ 42 h 108"/>
                  <a:gd name="T26" fmla="*/ 42 w 60"/>
                  <a:gd name="T27" fmla="*/ 36 h 108"/>
                  <a:gd name="T28" fmla="*/ 54 w 60"/>
                  <a:gd name="T29" fmla="*/ 18 h 108"/>
                  <a:gd name="T30" fmla="*/ 60 w 60"/>
                  <a:gd name="T31" fmla="*/ 0 h 108"/>
                  <a:gd name="T32" fmla="*/ 0 w 60"/>
                  <a:gd name="T33" fmla="*/ 4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1" name="Freeform 51">
                <a:extLst>
                  <a:ext uri="{FF2B5EF4-FFF2-40B4-BE49-F238E27FC236}">
                    <a16:creationId xmlns:a16="http://schemas.microsoft.com/office/drawing/2014/main" id="{D5B4AD99-BC8D-473A-9C70-2D5B82808192}"/>
                  </a:ext>
                </a:extLst>
              </p:cNvPr>
              <p:cNvSpPr>
                <a:spLocks/>
              </p:cNvSpPr>
              <p:nvPr/>
            </p:nvSpPr>
            <p:spPr bwMode="auto">
              <a:xfrm>
                <a:off x="2487" y="3952"/>
                <a:ext cx="42" cy="72"/>
              </a:xfrm>
              <a:custGeom>
                <a:avLst/>
                <a:gdLst>
                  <a:gd name="T0" fmla="*/ 0 w 42"/>
                  <a:gd name="T1" fmla="*/ 6 h 72"/>
                  <a:gd name="T2" fmla="*/ 12 w 42"/>
                  <a:gd name="T3" fmla="*/ 0 h 72"/>
                  <a:gd name="T4" fmla="*/ 18 w 42"/>
                  <a:gd name="T5" fmla="*/ 0 h 72"/>
                  <a:gd name="T6" fmla="*/ 30 w 42"/>
                  <a:gd name="T7" fmla="*/ 0 h 72"/>
                  <a:gd name="T8" fmla="*/ 36 w 42"/>
                  <a:gd name="T9" fmla="*/ 6 h 72"/>
                  <a:gd name="T10" fmla="*/ 42 w 42"/>
                  <a:gd name="T11" fmla="*/ 12 h 72"/>
                  <a:gd name="T12" fmla="*/ 42 w 42"/>
                  <a:gd name="T13" fmla="*/ 24 h 72"/>
                  <a:gd name="T14" fmla="*/ 42 w 42"/>
                  <a:gd name="T15" fmla="*/ 42 h 72"/>
                  <a:gd name="T16" fmla="*/ 42 w 42"/>
                  <a:gd name="T17" fmla="*/ 54 h 72"/>
                  <a:gd name="T18" fmla="*/ 42 w 42"/>
                  <a:gd name="T19" fmla="*/ 60 h 72"/>
                  <a:gd name="T20" fmla="*/ 36 w 42"/>
                  <a:gd name="T21" fmla="*/ 72 h 72"/>
                  <a:gd name="T22" fmla="*/ 30 w 42"/>
                  <a:gd name="T23" fmla="*/ 72 h 72"/>
                  <a:gd name="T24" fmla="*/ 18 w 42"/>
                  <a:gd name="T25" fmla="*/ 72 h 72"/>
                  <a:gd name="T26" fmla="*/ 12 w 42"/>
                  <a:gd name="T27" fmla="*/ 66 h 72"/>
                  <a:gd name="T28" fmla="*/ 12 w 42"/>
                  <a:gd name="T29" fmla="*/ 60 h 72"/>
                  <a:gd name="T30" fmla="*/ 6 w 42"/>
                  <a:gd name="T31" fmla="*/ 42 h 72"/>
                  <a:gd name="T32" fmla="*/ 6 w 42"/>
                  <a:gd name="T33" fmla="*/ 36 h 72"/>
                  <a:gd name="T34" fmla="*/ 6 w 42"/>
                  <a:gd name="T35" fmla="*/ 18 h 72"/>
                  <a:gd name="T36" fmla="*/ 0 w 42"/>
                  <a:gd name="T37"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2" name="Freeform 52">
                <a:extLst>
                  <a:ext uri="{FF2B5EF4-FFF2-40B4-BE49-F238E27FC236}">
                    <a16:creationId xmlns:a16="http://schemas.microsoft.com/office/drawing/2014/main" id="{D7A80652-AD0F-4E8F-B2E0-BADA16B542D4}"/>
                  </a:ext>
                </a:extLst>
              </p:cNvPr>
              <p:cNvSpPr>
                <a:spLocks/>
              </p:cNvSpPr>
              <p:nvPr/>
            </p:nvSpPr>
            <p:spPr bwMode="auto">
              <a:xfrm>
                <a:off x="2439" y="3832"/>
                <a:ext cx="84" cy="60"/>
              </a:xfrm>
              <a:custGeom>
                <a:avLst/>
                <a:gdLst>
                  <a:gd name="T0" fmla="*/ 0 w 84"/>
                  <a:gd name="T1" fmla="*/ 0 h 60"/>
                  <a:gd name="T2" fmla="*/ 0 w 84"/>
                  <a:gd name="T3" fmla="*/ 12 h 60"/>
                  <a:gd name="T4" fmla="*/ 6 w 84"/>
                  <a:gd name="T5" fmla="*/ 18 h 60"/>
                  <a:gd name="T6" fmla="*/ 6 w 84"/>
                  <a:gd name="T7" fmla="*/ 24 h 60"/>
                  <a:gd name="T8" fmla="*/ 12 w 84"/>
                  <a:gd name="T9" fmla="*/ 24 h 60"/>
                  <a:gd name="T10" fmla="*/ 18 w 84"/>
                  <a:gd name="T11" fmla="*/ 30 h 60"/>
                  <a:gd name="T12" fmla="*/ 12 w 84"/>
                  <a:gd name="T13" fmla="*/ 30 h 60"/>
                  <a:gd name="T14" fmla="*/ 12 w 84"/>
                  <a:gd name="T15" fmla="*/ 36 h 60"/>
                  <a:gd name="T16" fmla="*/ 18 w 84"/>
                  <a:gd name="T17" fmla="*/ 42 h 60"/>
                  <a:gd name="T18" fmla="*/ 18 w 84"/>
                  <a:gd name="T19" fmla="*/ 48 h 60"/>
                  <a:gd name="T20" fmla="*/ 18 w 84"/>
                  <a:gd name="T21" fmla="*/ 54 h 60"/>
                  <a:gd name="T22" fmla="*/ 24 w 84"/>
                  <a:gd name="T23" fmla="*/ 60 h 60"/>
                  <a:gd name="T24" fmla="*/ 30 w 84"/>
                  <a:gd name="T25" fmla="*/ 54 h 60"/>
                  <a:gd name="T26" fmla="*/ 36 w 84"/>
                  <a:gd name="T27" fmla="*/ 48 h 60"/>
                  <a:gd name="T28" fmla="*/ 42 w 84"/>
                  <a:gd name="T29" fmla="*/ 42 h 60"/>
                  <a:gd name="T30" fmla="*/ 54 w 84"/>
                  <a:gd name="T31" fmla="*/ 42 h 60"/>
                  <a:gd name="T32" fmla="*/ 60 w 84"/>
                  <a:gd name="T33" fmla="*/ 42 h 60"/>
                  <a:gd name="T34" fmla="*/ 72 w 84"/>
                  <a:gd name="T35" fmla="*/ 48 h 60"/>
                  <a:gd name="T36" fmla="*/ 60 w 84"/>
                  <a:gd name="T37" fmla="*/ 42 h 60"/>
                  <a:gd name="T38" fmla="*/ 48 w 84"/>
                  <a:gd name="T39" fmla="*/ 36 h 60"/>
                  <a:gd name="T40" fmla="*/ 36 w 84"/>
                  <a:gd name="T41" fmla="*/ 36 h 60"/>
                  <a:gd name="T42" fmla="*/ 30 w 84"/>
                  <a:gd name="T43" fmla="*/ 42 h 60"/>
                  <a:gd name="T44" fmla="*/ 24 w 84"/>
                  <a:gd name="T45" fmla="*/ 48 h 60"/>
                  <a:gd name="T46" fmla="*/ 18 w 84"/>
                  <a:gd name="T47" fmla="*/ 42 h 60"/>
                  <a:gd name="T48" fmla="*/ 24 w 84"/>
                  <a:gd name="T49" fmla="*/ 36 h 60"/>
                  <a:gd name="T50" fmla="*/ 30 w 84"/>
                  <a:gd name="T51" fmla="*/ 30 h 60"/>
                  <a:gd name="T52" fmla="*/ 36 w 84"/>
                  <a:gd name="T53" fmla="*/ 30 h 60"/>
                  <a:gd name="T54" fmla="*/ 42 w 84"/>
                  <a:gd name="T55" fmla="*/ 30 h 60"/>
                  <a:gd name="T56" fmla="*/ 36 w 84"/>
                  <a:gd name="T57" fmla="*/ 24 h 60"/>
                  <a:gd name="T58" fmla="*/ 24 w 84"/>
                  <a:gd name="T59" fmla="*/ 24 h 60"/>
                  <a:gd name="T60" fmla="*/ 18 w 84"/>
                  <a:gd name="T61" fmla="*/ 30 h 60"/>
                  <a:gd name="T62" fmla="*/ 18 w 84"/>
                  <a:gd name="T63" fmla="*/ 24 h 60"/>
                  <a:gd name="T64" fmla="*/ 30 w 84"/>
                  <a:gd name="T65" fmla="*/ 18 h 60"/>
                  <a:gd name="T66" fmla="*/ 42 w 84"/>
                  <a:gd name="T67" fmla="*/ 18 h 60"/>
                  <a:gd name="T68" fmla="*/ 54 w 84"/>
                  <a:gd name="T69" fmla="*/ 18 h 60"/>
                  <a:gd name="T70" fmla="*/ 72 w 84"/>
                  <a:gd name="T71" fmla="*/ 18 h 60"/>
                  <a:gd name="T72" fmla="*/ 84 w 84"/>
                  <a:gd name="T73" fmla="*/ 24 h 60"/>
                  <a:gd name="T74" fmla="*/ 72 w 84"/>
                  <a:gd name="T75" fmla="*/ 18 h 60"/>
                  <a:gd name="T76" fmla="*/ 54 w 84"/>
                  <a:gd name="T77" fmla="*/ 12 h 60"/>
                  <a:gd name="T78" fmla="*/ 48 w 84"/>
                  <a:gd name="T79" fmla="*/ 12 h 60"/>
                  <a:gd name="T80" fmla="*/ 36 w 84"/>
                  <a:gd name="T81" fmla="*/ 12 h 60"/>
                  <a:gd name="T82" fmla="*/ 24 w 84"/>
                  <a:gd name="T83" fmla="*/ 12 h 60"/>
                  <a:gd name="T84" fmla="*/ 12 w 84"/>
                  <a:gd name="T85" fmla="*/ 12 h 60"/>
                  <a:gd name="T86" fmla="*/ 6 w 84"/>
                  <a:gd name="T87" fmla="*/ 6 h 60"/>
                  <a:gd name="T88" fmla="*/ 0 w 84"/>
                  <a:gd name="T8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3" name="Freeform 53">
                <a:extLst>
                  <a:ext uri="{FF2B5EF4-FFF2-40B4-BE49-F238E27FC236}">
                    <a16:creationId xmlns:a16="http://schemas.microsoft.com/office/drawing/2014/main" id="{D98DE254-5EDB-4D72-9B39-C78DB2C07CC3}"/>
                  </a:ext>
                </a:extLst>
              </p:cNvPr>
              <p:cNvSpPr>
                <a:spLocks/>
              </p:cNvSpPr>
              <p:nvPr/>
            </p:nvSpPr>
            <p:spPr bwMode="auto">
              <a:xfrm>
                <a:off x="2475" y="3916"/>
                <a:ext cx="24" cy="18"/>
              </a:xfrm>
              <a:custGeom>
                <a:avLst/>
                <a:gdLst>
                  <a:gd name="T0" fmla="*/ 0 w 24"/>
                  <a:gd name="T1" fmla="*/ 0 h 18"/>
                  <a:gd name="T2" fmla="*/ 0 w 24"/>
                  <a:gd name="T3" fmla="*/ 6 h 18"/>
                  <a:gd name="T4" fmla="*/ 6 w 24"/>
                  <a:gd name="T5" fmla="*/ 12 h 18"/>
                  <a:gd name="T6" fmla="*/ 6 w 24"/>
                  <a:gd name="T7" fmla="*/ 18 h 18"/>
                  <a:gd name="T8" fmla="*/ 12 w 24"/>
                  <a:gd name="T9" fmla="*/ 18 h 18"/>
                  <a:gd name="T10" fmla="*/ 18 w 24"/>
                  <a:gd name="T11" fmla="*/ 12 h 18"/>
                  <a:gd name="T12" fmla="*/ 24 w 24"/>
                  <a:gd name="T13" fmla="*/ 12 h 18"/>
                  <a:gd name="T14" fmla="*/ 18 w 24"/>
                  <a:gd name="T15" fmla="*/ 12 h 18"/>
                  <a:gd name="T16" fmla="*/ 12 w 24"/>
                  <a:gd name="T17" fmla="*/ 12 h 18"/>
                  <a:gd name="T18" fmla="*/ 0 w 2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solidFill>
                <a:srgbClr val="FF00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6139" name="Text Box 59">
              <a:extLst>
                <a:ext uri="{FF2B5EF4-FFF2-40B4-BE49-F238E27FC236}">
                  <a16:creationId xmlns:a16="http://schemas.microsoft.com/office/drawing/2014/main" id="{3F8B0284-AC71-4B50-98E2-39D72A583A3A}"/>
                </a:ext>
              </a:extLst>
            </p:cNvPr>
            <p:cNvSpPr txBox="1">
              <a:spLocks noChangeArrowheads="1"/>
            </p:cNvSpPr>
            <p:nvPr/>
          </p:nvSpPr>
          <p:spPr bwMode="auto">
            <a:xfrm>
              <a:off x="352" y="115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缺点</a:t>
              </a:r>
            </a:p>
          </p:txBody>
        </p:sp>
      </p:grpSp>
    </p:spTree>
    <p:extLst>
      <p:ext uri="{BB962C8B-B14F-4D97-AF65-F5344CB8AC3E}">
        <p14:creationId xmlns:p14="http://schemas.microsoft.com/office/powerpoint/2010/main" val="163029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2AFCA5-97ED-4C10-A608-33D28FCB7AD6}"/>
              </a:ext>
            </a:extLst>
          </p:cNvPr>
          <p:cNvSpPr txBox="1"/>
          <p:nvPr/>
        </p:nvSpPr>
        <p:spPr>
          <a:xfrm>
            <a:off x="-180528" y="31856"/>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试值法（又称试位法）</a:t>
            </a:r>
            <a:endParaRPr lang="zh-CN" altLang="en-US" sz="280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8FCC6921-2BEC-470D-9200-6C905433BD2F}"/>
              </a:ext>
            </a:extLst>
          </p:cNvPr>
          <p:cNvSpPr txBox="1"/>
          <p:nvPr/>
        </p:nvSpPr>
        <p:spPr>
          <a:xfrm>
            <a:off x="197456" y="618499"/>
            <a:ext cx="8460432" cy="461665"/>
          </a:xfrm>
          <a:prstGeom prst="rect">
            <a:avLst/>
          </a:prstGeom>
          <a:noFill/>
        </p:spPr>
        <p:txBody>
          <a:bodyPr wrap="square" rtlCol="0">
            <a:spAutoFit/>
          </a:bodyPr>
          <a:lstStyle/>
          <a:p>
            <a:pPr algn="l"/>
            <a:r>
              <a:rPr lang="zh-CN" altLang="en-US" sz="2400" dirty="0">
                <a:solidFill>
                  <a:srgbClr val="0000FF"/>
                </a:solidFill>
                <a:latin typeface="+mn-ea"/>
                <a:ea typeface="+mn-ea"/>
              </a:rPr>
              <a:t>由于二分法收敛速度相对较慢，因此试值法对他进行了改进。</a:t>
            </a:r>
          </a:p>
        </p:txBody>
      </p:sp>
      <p:sp>
        <p:nvSpPr>
          <p:cNvPr id="6" name="文本框 5">
            <a:extLst>
              <a:ext uri="{FF2B5EF4-FFF2-40B4-BE49-F238E27FC236}">
                <a16:creationId xmlns:a16="http://schemas.microsoft.com/office/drawing/2014/main" id="{503AB6A7-2DE2-4142-9478-1966849AB15E}"/>
              </a:ext>
            </a:extLst>
          </p:cNvPr>
          <p:cNvSpPr txBox="1"/>
          <p:nvPr/>
        </p:nvSpPr>
        <p:spPr>
          <a:xfrm>
            <a:off x="166768" y="980728"/>
            <a:ext cx="8491120" cy="1701556"/>
          </a:xfrm>
          <a:prstGeom prst="rect">
            <a:avLst/>
          </a:prstGeom>
          <a:noFill/>
        </p:spPr>
        <p:txBody>
          <a:bodyPr wrap="square" rtlCol="0">
            <a:spAutoFit/>
          </a:bodyPr>
          <a:lstStyle/>
          <a:p>
            <a:pPr algn="l">
              <a:lnSpc>
                <a:spcPct val="150000"/>
              </a:lnSpc>
            </a:pPr>
            <a:r>
              <a:rPr lang="zh-CN" altLang="en-US" sz="2400" dirty="0">
                <a:solidFill>
                  <a:schemeClr val="tx1">
                    <a:lumMod val="95000"/>
                    <a:lumOff val="5000"/>
                  </a:schemeClr>
                </a:solidFill>
                <a:latin typeface="+mn-ea"/>
                <a:ea typeface="+mn-ea"/>
              </a:rPr>
              <a:t>        与上述条件一样，假设</a:t>
            </a:r>
            <a:r>
              <a:rPr lang="en-US" altLang="zh-CN" sz="2400" dirty="0">
                <a:solidFill>
                  <a:schemeClr val="tx1">
                    <a:lumMod val="95000"/>
                    <a:lumOff val="5000"/>
                  </a:schemeClr>
                </a:solidFill>
                <a:latin typeface="+mn-ea"/>
                <a:ea typeface="+mn-ea"/>
              </a:rPr>
              <a:t>f(a)</a:t>
            </a:r>
            <a:r>
              <a:rPr lang="zh-CN" altLang="en-US" sz="2400" dirty="0">
                <a:solidFill>
                  <a:schemeClr val="tx1">
                    <a:lumMod val="95000"/>
                    <a:lumOff val="5000"/>
                  </a:schemeClr>
                </a:solidFill>
                <a:latin typeface="+mn-ea"/>
                <a:ea typeface="+mn-ea"/>
              </a:rPr>
              <a:t>和</a:t>
            </a:r>
            <a:r>
              <a:rPr lang="en-US" altLang="zh-CN" sz="2400" dirty="0">
                <a:solidFill>
                  <a:schemeClr val="tx1">
                    <a:lumMod val="95000"/>
                    <a:lumOff val="5000"/>
                  </a:schemeClr>
                </a:solidFill>
                <a:latin typeface="+mn-ea"/>
                <a:ea typeface="+mn-ea"/>
              </a:rPr>
              <a:t>f(b)</a:t>
            </a:r>
            <a:r>
              <a:rPr lang="zh-CN" altLang="en-US" sz="2400" dirty="0">
                <a:solidFill>
                  <a:schemeClr val="tx1">
                    <a:lumMod val="95000"/>
                    <a:lumOff val="5000"/>
                  </a:schemeClr>
                </a:solidFill>
                <a:latin typeface="+mn-ea"/>
                <a:ea typeface="+mn-ea"/>
              </a:rPr>
              <a:t>符号相反。而</a:t>
            </a:r>
            <a:r>
              <a:rPr lang="zh-CN" altLang="en-US" sz="2400" dirty="0">
                <a:solidFill>
                  <a:schemeClr val="bg2">
                    <a:lumMod val="10000"/>
                  </a:schemeClr>
                </a:solidFill>
                <a:latin typeface="仿宋" panose="02010609060101010101" pitchFamily="49" charset="-122"/>
                <a:ea typeface="仿宋" panose="02010609060101010101" pitchFamily="49" charset="-122"/>
              </a:rPr>
              <a:t>试值法则考虑</a:t>
            </a:r>
            <a:r>
              <a:rPr lang="zh-CN" altLang="en-US" sz="240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 f(a))</a:t>
            </a:r>
            <a:r>
              <a:rPr lang="zh-CN" altLang="en-US" sz="240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(b, f(b))</a:t>
            </a:r>
            <a:r>
              <a:rPr lang="zh-CN" altLang="en-US" sz="2400" dirty="0">
                <a:solidFill>
                  <a:schemeClr val="tx1">
                    <a:lumMod val="95000"/>
                    <a:lumOff val="5000"/>
                  </a:schemeClr>
                </a:solidFill>
                <a:latin typeface="+mn-ea"/>
                <a:ea typeface="+mn-ea"/>
              </a:rPr>
              <a:t>的割线</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L</a:t>
            </a:r>
            <a:r>
              <a:rPr lang="zh-CN" altLang="en-US" sz="2400" dirty="0">
                <a:solidFill>
                  <a:schemeClr val="tx1">
                    <a:lumMod val="95000"/>
                    <a:lumOff val="5000"/>
                  </a:schemeClr>
                </a:solidFill>
                <a:latin typeface="+mn-ea"/>
                <a:ea typeface="+mn-ea"/>
              </a:rPr>
              <a:t>与</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dirty="0">
                <a:solidFill>
                  <a:schemeClr val="tx1">
                    <a:lumMod val="95000"/>
                    <a:lumOff val="5000"/>
                  </a:schemeClr>
                </a:solidFill>
                <a:latin typeface="+mn-ea"/>
                <a:ea typeface="+mn-ea"/>
              </a:rPr>
              <a:t>轴的交点</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(c,0)</a:t>
            </a:r>
            <a:r>
              <a:rPr lang="en-US" altLang="zh-CN" sz="2400" dirty="0">
                <a:solidFill>
                  <a:schemeClr val="tx1">
                    <a:lumMod val="95000"/>
                    <a:lumOff val="5000"/>
                  </a:schemeClr>
                </a:solidFill>
                <a:latin typeface="+mn-ea"/>
                <a:ea typeface="+mn-ea"/>
              </a:rPr>
              <a:t>, </a:t>
            </a:r>
            <a:r>
              <a:rPr lang="zh-CN" altLang="en-US" sz="2400" dirty="0">
                <a:solidFill>
                  <a:schemeClr val="tx1">
                    <a:lumMod val="95000"/>
                    <a:lumOff val="5000"/>
                  </a:schemeClr>
                </a:solidFill>
                <a:latin typeface="+mn-ea"/>
                <a:ea typeface="+mn-ea"/>
              </a:rPr>
              <a:t>以得到一个更好的近似值。</a:t>
            </a:r>
          </a:p>
        </p:txBody>
      </p:sp>
      <p:sp>
        <p:nvSpPr>
          <p:cNvPr id="7" name="文本框 6">
            <a:extLst>
              <a:ext uri="{FF2B5EF4-FFF2-40B4-BE49-F238E27FC236}">
                <a16:creationId xmlns:a16="http://schemas.microsoft.com/office/drawing/2014/main" id="{18505F76-616B-4ED9-AA26-5D114EA60AA3}"/>
              </a:ext>
            </a:extLst>
          </p:cNvPr>
          <p:cNvSpPr txBox="1"/>
          <p:nvPr/>
        </p:nvSpPr>
        <p:spPr>
          <a:xfrm>
            <a:off x="182464" y="6191337"/>
            <a:ext cx="7163712" cy="523220"/>
          </a:xfrm>
          <a:prstGeom prst="rect">
            <a:avLst/>
          </a:prstGeom>
          <a:noFill/>
        </p:spPr>
        <p:txBody>
          <a:bodyPr wrap="square" rtlCol="0">
            <a:spAutoFit/>
          </a:bodyPr>
          <a:lstStyle/>
          <a:p>
            <a:pPr algn="l"/>
            <a:r>
              <a:rPr lang="zh-CN" altLang="en-US" sz="2800" dirty="0">
                <a:solidFill>
                  <a:srgbClr val="0000FF"/>
                </a:solidFill>
                <a:latin typeface="+mn-ea"/>
                <a:ea typeface="+mn-ea"/>
              </a:rPr>
              <a:t>回顾切线、直线的点斜式、两点式。</a:t>
            </a:r>
          </a:p>
        </p:txBody>
      </p:sp>
      <p:pic>
        <p:nvPicPr>
          <p:cNvPr id="8" name="图片 7">
            <a:extLst>
              <a:ext uri="{FF2B5EF4-FFF2-40B4-BE49-F238E27FC236}">
                <a16:creationId xmlns:a16="http://schemas.microsoft.com/office/drawing/2014/main" id="{22DD3955-1B95-4178-A8C0-1789A46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60" y="2682284"/>
            <a:ext cx="7869324" cy="3394780"/>
          </a:xfrm>
          <a:prstGeom prst="rect">
            <a:avLst/>
          </a:prstGeom>
        </p:spPr>
      </p:pic>
    </p:spTree>
    <p:extLst>
      <p:ext uri="{BB962C8B-B14F-4D97-AF65-F5344CB8AC3E}">
        <p14:creationId xmlns:p14="http://schemas.microsoft.com/office/powerpoint/2010/main" val="381698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5618DC-BA96-42E4-A389-D424EF8051BF}"/>
              </a:ext>
            </a:extLst>
          </p:cNvPr>
          <p:cNvSpPr txBox="1"/>
          <p:nvPr/>
        </p:nvSpPr>
        <p:spPr>
          <a:xfrm>
            <a:off x="221365" y="392021"/>
            <a:ext cx="626469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经过点</a:t>
            </a:r>
            <a:r>
              <a:rPr lang="en-US" altLang="zh-CN" sz="2800" b="0" dirty="0">
                <a:solidFill>
                  <a:schemeClr val="tx1">
                    <a:lumMod val="95000"/>
                    <a:lumOff val="5000"/>
                  </a:schemeClr>
                </a:solidFill>
                <a:latin typeface="Times New Roman" panose="02020603050405020304" pitchFamily="18" charset="0"/>
                <a:cs typeface="Times New Roman" panose="02020603050405020304" pitchFamily="18" charset="0"/>
              </a:rPr>
              <a:t>(a, f(a))</a:t>
            </a:r>
            <a:r>
              <a:rPr lang="zh-CN" altLang="en-US" sz="2800" dirty="0">
                <a:solidFill>
                  <a:schemeClr val="tx1">
                    <a:lumMod val="95000"/>
                    <a:lumOff val="5000"/>
                  </a:schemeClr>
                </a:solidFill>
                <a:latin typeface="+mn-ea"/>
              </a:rPr>
              <a:t>和</a:t>
            </a:r>
            <a:r>
              <a:rPr lang="en-US" altLang="zh-CN" sz="2800" b="0" dirty="0">
                <a:solidFill>
                  <a:schemeClr val="tx1">
                    <a:lumMod val="95000"/>
                    <a:lumOff val="5000"/>
                  </a:schemeClr>
                </a:solidFill>
                <a:latin typeface="Times New Roman" panose="02020603050405020304" pitchFamily="18" charset="0"/>
                <a:cs typeface="Times New Roman" panose="02020603050405020304" pitchFamily="18" charset="0"/>
              </a:rPr>
              <a:t>(b, f(b))</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cs typeface="Times New Roman" panose="02020603050405020304" pitchFamily="18" charset="0"/>
              </a:rPr>
              <a:t>的直线表达式</a:t>
            </a:r>
            <a:endPar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9B679D7F-5A20-4C94-8D2B-847D350A3FFE}"/>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96387" y="1176851"/>
            <a:ext cx="4109314" cy="484327"/>
          </a:xfrm>
          <a:prstGeom prst="rect">
            <a:avLst/>
          </a:prstGeom>
        </p:spPr>
      </p:pic>
      <p:sp>
        <p:nvSpPr>
          <p:cNvPr id="5" name="文本框 4">
            <a:extLst>
              <a:ext uri="{FF2B5EF4-FFF2-40B4-BE49-F238E27FC236}">
                <a16:creationId xmlns:a16="http://schemas.microsoft.com/office/drawing/2014/main" id="{C731E6F3-EF02-417F-9E6A-DFB07A17491A}"/>
              </a:ext>
            </a:extLst>
          </p:cNvPr>
          <p:cNvSpPr txBox="1"/>
          <p:nvPr/>
        </p:nvSpPr>
        <p:spPr>
          <a:xfrm>
            <a:off x="281400" y="1876042"/>
            <a:ext cx="316835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令</a:t>
            </a:r>
            <a:r>
              <a:rPr lang="en-US" altLang="zh-CN" sz="2800" dirty="0">
                <a:solidFill>
                  <a:schemeClr val="tx1">
                    <a:lumMod val="95000"/>
                    <a:lumOff val="5000"/>
                  </a:schemeClr>
                </a:solidFill>
                <a:latin typeface="+mn-ea"/>
                <a:ea typeface="+mn-ea"/>
              </a:rPr>
              <a:t>y=0, </a:t>
            </a:r>
            <a:r>
              <a:rPr lang="zh-CN" altLang="en-US" sz="2800" dirty="0">
                <a:solidFill>
                  <a:schemeClr val="tx1">
                    <a:lumMod val="95000"/>
                    <a:lumOff val="5000"/>
                  </a:schemeClr>
                </a:solidFill>
                <a:latin typeface="+mn-ea"/>
                <a:ea typeface="+mn-ea"/>
              </a:rPr>
              <a:t>则有</a:t>
            </a:r>
          </a:p>
        </p:txBody>
      </p:sp>
      <p:pic>
        <p:nvPicPr>
          <p:cNvPr id="12" name="图片 11">
            <a:extLst>
              <a:ext uri="{FF2B5EF4-FFF2-40B4-BE49-F238E27FC236}">
                <a16:creationId xmlns:a16="http://schemas.microsoft.com/office/drawing/2014/main" id="{54370E36-7F36-4B4B-8CBC-BC8A442907B9}"/>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398972" y="2399262"/>
            <a:ext cx="2568855" cy="544068"/>
          </a:xfrm>
          <a:prstGeom prst="rect">
            <a:avLst/>
          </a:prstGeom>
        </p:spPr>
      </p:pic>
      <p:sp>
        <p:nvSpPr>
          <p:cNvPr id="13" name="文本框 12">
            <a:extLst>
              <a:ext uri="{FF2B5EF4-FFF2-40B4-BE49-F238E27FC236}">
                <a16:creationId xmlns:a16="http://schemas.microsoft.com/office/drawing/2014/main" id="{2959D807-DB1A-46C7-86DF-7E01B339A168}"/>
              </a:ext>
            </a:extLst>
          </p:cNvPr>
          <p:cNvSpPr txBox="1"/>
          <p:nvPr/>
        </p:nvSpPr>
        <p:spPr>
          <a:xfrm>
            <a:off x="6033725" y="2392798"/>
            <a:ext cx="471976" cy="523220"/>
          </a:xfrm>
          <a:prstGeom prst="rect">
            <a:avLst/>
          </a:prstGeom>
          <a:noFill/>
        </p:spPr>
        <p:txBody>
          <a:bodyPr wrap="square" rtlCol="0">
            <a:spAutoFit/>
          </a:bodyPr>
          <a:lstStyle/>
          <a:p>
            <a:pPr algn="l"/>
            <a:r>
              <a:rPr lang="en-US" altLang="zh-CN" sz="2800" dirty="0">
                <a:solidFill>
                  <a:schemeClr val="tx1">
                    <a:lumMod val="95000"/>
                    <a:lumOff val="5000"/>
                  </a:schemeClr>
                </a:solidFill>
                <a:latin typeface="华文仿宋" panose="02010600040101010101" pitchFamily="2" charset="-122"/>
                <a:ea typeface="华文仿宋" panose="02010600040101010101" pitchFamily="2" charset="-122"/>
              </a:rPr>
              <a:t>c</a:t>
            </a:r>
            <a:endPar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14" name="等号 13">
            <a:extLst>
              <a:ext uri="{FF2B5EF4-FFF2-40B4-BE49-F238E27FC236}">
                <a16:creationId xmlns:a16="http://schemas.microsoft.com/office/drawing/2014/main" id="{90C11E78-7E8D-4DA8-A609-07D83ED3722B}"/>
              </a:ext>
            </a:extLst>
          </p:cNvPr>
          <p:cNvSpPr/>
          <p:nvPr/>
        </p:nvSpPr>
        <p:spPr>
          <a:xfrm>
            <a:off x="5169629" y="2553983"/>
            <a:ext cx="864096" cy="272034"/>
          </a:xfrm>
          <a:prstGeom prst="mathEqua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8" name="文本框 17">
            <a:extLst>
              <a:ext uri="{FF2B5EF4-FFF2-40B4-BE49-F238E27FC236}">
                <a16:creationId xmlns:a16="http://schemas.microsoft.com/office/drawing/2014/main" id="{5A3F6BF4-B3B3-4647-886F-A01C4FB4131A}"/>
              </a:ext>
            </a:extLst>
          </p:cNvPr>
          <p:cNvSpPr txBox="1"/>
          <p:nvPr/>
        </p:nvSpPr>
        <p:spPr>
          <a:xfrm>
            <a:off x="251520" y="3573016"/>
            <a:ext cx="8640960" cy="1969770"/>
          </a:xfrm>
          <a:prstGeom prst="rect">
            <a:avLst/>
          </a:prstGeom>
          <a:noFill/>
        </p:spPr>
        <p:txBody>
          <a:bodyPr wrap="square" rtlCol="0">
            <a:spAutoFit/>
          </a:bodyPr>
          <a:lstStyle/>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f(a)</a:t>
            </a:r>
            <a:r>
              <a:rPr lang="zh-CN" altLang="en-US" sz="2800" dirty="0">
                <a:solidFill>
                  <a:srgbClr val="0000FF"/>
                </a:solidFill>
                <a:latin typeface="+mn-ea"/>
                <a:ea typeface="+mn-ea"/>
              </a:rPr>
              <a:t>和</a:t>
            </a:r>
            <a:r>
              <a:rPr lang="en-US" altLang="zh-CN" sz="2800" dirty="0">
                <a:solidFill>
                  <a:srgbClr val="0000FF"/>
                </a:solidFill>
                <a:latin typeface="+mn-ea"/>
                <a:ea typeface="+mn-ea"/>
              </a:rPr>
              <a:t>f(c)</a:t>
            </a:r>
            <a:r>
              <a:rPr lang="zh-CN" altLang="en-US" sz="2800" dirty="0">
                <a:solidFill>
                  <a:srgbClr val="0000FF"/>
                </a:solidFill>
                <a:latin typeface="+mn-ea"/>
                <a:ea typeface="+mn-ea"/>
              </a:rPr>
              <a:t>的符号相反，则在</a:t>
            </a:r>
            <a:r>
              <a:rPr lang="en-US" altLang="zh-CN" sz="2800" dirty="0">
                <a:solidFill>
                  <a:srgbClr val="0000FF"/>
                </a:solidFill>
                <a:latin typeface="+mn-ea"/>
                <a:ea typeface="+mn-ea"/>
              </a:rPr>
              <a:t>[</a:t>
            </a:r>
            <a:r>
              <a:rPr lang="en-US" altLang="zh-CN" sz="2800" dirty="0" err="1">
                <a:solidFill>
                  <a:srgbClr val="0000FF"/>
                </a:solidFill>
                <a:latin typeface="+mn-ea"/>
                <a:ea typeface="+mn-ea"/>
              </a:rPr>
              <a:t>a,c</a:t>
            </a:r>
            <a:r>
              <a:rPr lang="en-US" altLang="zh-CN" sz="2800" dirty="0">
                <a:solidFill>
                  <a:srgbClr val="0000FF"/>
                </a:solidFill>
                <a:latin typeface="+mn-ea"/>
                <a:ea typeface="+mn-ea"/>
              </a:rPr>
              <a:t>]</a:t>
            </a:r>
            <a:r>
              <a:rPr lang="zh-CN" altLang="en-US" sz="2800" dirty="0">
                <a:solidFill>
                  <a:srgbClr val="0000FF"/>
                </a:solidFill>
                <a:latin typeface="+mn-ea"/>
                <a:ea typeface="+mn-ea"/>
              </a:rPr>
              <a:t>内有一个零点；</a:t>
            </a:r>
            <a:endParaRPr lang="en-US" altLang="zh-CN" sz="2800" dirty="0">
              <a:solidFill>
                <a:srgbClr val="0000FF"/>
              </a:solidFill>
              <a:latin typeface="+mn-ea"/>
              <a:ea typeface="+mn-ea"/>
            </a:endParaRPr>
          </a:p>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f(b)</a:t>
            </a:r>
            <a:r>
              <a:rPr lang="zh-CN" altLang="en-US" sz="2800" dirty="0">
                <a:solidFill>
                  <a:srgbClr val="0000FF"/>
                </a:solidFill>
                <a:latin typeface="+mn-ea"/>
                <a:ea typeface="+mn-ea"/>
              </a:rPr>
              <a:t>和</a:t>
            </a:r>
            <a:r>
              <a:rPr lang="en-US" altLang="zh-CN" sz="2800" dirty="0">
                <a:solidFill>
                  <a:srgbClr val="0000FF"/>
                </a:solidFill>
                <a:latin typeface="+mn-ea"/>
                <a:ea typeface="+mn-ea"/>
              </a:rPr>
              <a:t>f(c)</a:t>
            </a:r>
            <a:r>
              <a:rPr lang="zh-CN" altLang="en-US" sz="2800" dirty="0">
                <a:solidFill>
                  <a:srgbClr val="0000FF"/>
                </a:solidFill>
                <a:latin typeface="+mn-ea"/>
                <a:ea typeface="+mn-ea"/>
              </a:rPr>
              <a:t>的符号相反，则在</a:t>
            </a:r>
            <a:r>
              <a:rPr lang="en-US" altLang="zh-CN" sz="2800" dirty="0">
                <a:solidFill>
                  <a:srgbClr val="0000FF"/>
                </a:solidFill>
                <a:latin typeface="+mn-ea"/>
                <a:ea typeface="+mn-ea"/>
              </a:rPr>
              <a:t>[</a:t>
            </a:r>
            <a:r>
              <a:rPr lang="en-US" altLang="zh-CN" sz="2800" dirty="0" err="1">
                <a:solidFill>
                  <a:srgbClr val="0000FF"/>
                </a:solidFill>
                <a:latin typeface="+mn-ea"/>
                <a:ea typeface="+mn-ea"/>
              </a:rPr>
              <a:t>c,b</a:t>
            </a:r>
            <a:r>
              <a:rPr lang="en-US" altLang="zh-CN" sz="2800" dirty="0">
                <a:solidFill>
                  <a:srgbClr val="0000FF"/>
                </a:solidFill>
                <a:latin typeface="+mn-ea"/>
                <a:ea typeface="+mn-ea"/>
              </a:rPr>
              <a:t>]</a:t>
            </a:r>
            <a:r>
              <a:rPr lang="zh-CN" altLang="en-US" sz="2800" dirty="0">
                <a:solidFill>
                  <a:srgbClr val="0000FF"/>
                </a:solidFill>
                <a:latin typeface="+mn-ea"/>
                <a:ea typeface="+mn-ea"/>
              </a:rPr>
              <a:t>内有一个零点；</a:t>
            </a:r>
            <a:endParaRPr lang="en-US" altLang="zh-CN" sz="2800" dirty="0">
              <a:solidFill>
                <a:srgbClr val="0000FF"/>
              </a:solidFill>
              <a:latin typeface="+mn-ea"/>
              <a:ea typeface="+mn-ea"/>
            </a:endParaRPr>
          </a:p>
          <a:p>
            <a:pPr marL="457200" indent="-457200" algn="l">
              <a:lnSpc>
                <a:spcPct val="150000"/>
              </a:lnSpc>
              <a:buFont typeface="Wingdings" panose="05000000000000000000" pitchFamily="2" charset="2"/>
              <a:buChar char="ü"/>
            </a:pPr>
            <a:r>
              <a:rPr lang="zh-CN" altLang="en-US" sz="2800" dirty="0">
                <a:solidFill>
                  <a:srgbClr val="0000FF"/>
                </a:solidFill>
                <a:latin typeface="+mn-ea"/>
                <a:ea typeface="+mn-ea"/>
              </a:rPr>
              <a:t>如果</a:t>
            </a:r>
            <a:r>
              <a:rPr lang="en-US" altLang="zh-CN" sz="2800" dirty="0">
                <a:solidFill>
                  <a:srgbClr val="0000FF"/>
                </a:solidFill>
                <a:latin typeface="+mn-ea"/>
                <a:ea typeface="+mn-ea"/>
              </a:rPr>
              <a:t>f(c)=0</a:t>
            </a:r>
            <a:r>
              <a:rPr lang="zh-CN" altLang="en-US" sz="2800" dirty="0">
                <a:solidFill>
                  <a:srgbClr val="0000FF"/>
                </a:solidFill>
                <a:latin typeface="+mn-ea"/>
                <a:ea typeface="+mn-ea"/>
              </a:rPr>
              <a:t>，则</a:t>
            </a:r>
            <a:r>
              <a:rPr lang="en-US" altLang="zh-CN" sz="2800" dirty="0">
                <a:solidFill>
                  <a:srgbClr val="0000FF"/>
                </a:solidFill>
                <a:latin typeface="+mn-ea"/>
                <a:ea typeface="+mn-ea"/>
              </a:rPr>
              <a:t>c</a:t>
            </a:r>
            <a:r>
              <a:rPr lang="zh-CN" altLang="en-US" sz="2800" dirty="0">
                <a:solidFill>
                  <a:srgbClr val="0000FF"/>
                </a:solidFill>
                <a:latin typeface="+mn-ea"/>
                <a:ea typeface="+mn-ea"/>
              </a:rPr>
              <a:t>是零点。</a:t>
            </a:r>
          </a:p>
        </p:txBody>
      </p:sp>
    </p:spTree>
    <p:extLst>
      <p:ext uri="{BB962C8B-B14F-4D97-AF65-F5344CB8AC3E}">
        <p14:creationId xmlns:p14="http://schemas.microsoft.com/office/powerpoint/2010/main" val="312459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02888C-D570-4731-AA96-60DB8ED171A1}"/>
              </a:ext>
            </a:extLst>
          </p:cNvPr>
          <p:cNvSpPr txBox="1"/>
          <p:nvPr/>
        </p:nvSpPr>
        <p:spPr>
          <a:xfrm>
            <a:off x="-35808" y="260648"/>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试值法的收敛性</a:t>
            </a:r>
            <a:endParaRPr lang="zh-CN" altLang="en-US" sz="280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92350C23-5523-4E42-8228-531915362578}"/>
              </a:ext>
            </a:extLst>
          </p:cNvPr>
          <p:cNvSpPr txBox="1"/>
          <p:nvPr/>
        </p:nvSpPr>
        <p:spPr>
          <a:xfrm>
            <a:off x="323528" y="980729"/>
            <a:ext cx="8496944"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由上可知，可构造                 区间集合，其中的每个序列包含零点。在每一步中，零点</a:t>
            </a:r>
            <a:r>
              <a:rPr lang="en-US" altLang="zh-CN" sz="2800" dirty="0">
                <a:solidFill>
                  <a:schemeClr val="tx1">
                    <a:lumMod val="95000"/>
                    <a:lumOff val="5000"/>
                  </a:schemeClr>
                </a:solidFill>
                <a:latin typeface="+mn-ea"/>
                <a:ea typeface="+mn-ea"/>
              </a:rPr>
              <a:t>r</a:t>
            </a:r>
            <a:r>
              <a:rPr lang="zh-CN" altLang="en-US" sz="2800" dirty="0">
                <a:solidFill>
                  <a:schemeClr val="tx1">
                    <a:lumMod val="95000"/>
                    <a:lumOff val="5000"/>
                  </a:schemeClr>
                </a:solidFill>
                <a:latin typeface="+mn-ea"/>
                <a:ea typeface="+mn-ea"/>
              </a:rPr>
              <a:t>的近似值为</a:t>
            </a:r>
          </a:p>
        </p:txBody>
      </p:sp>
      <p:pic>
        <p:nvPicPr>
          <p:cNvPr id="5" name="图片 4">
            <a:extLst>
              <a:ext uri="{FF2B5EF4-FFF2-40B4-BE49-F238E27FC236}">
                <a16:creationId xmlns:a16="http://schemas.microsoft.com/office/drawing/2014/main" id="{43024C89-0F9E-448B-92A3-7DF7D67AB00C}"/>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47864" y="1124744"/>
            <a:ext cx="1384706" cy="354178"/>
          </a:xfrm>
          <a:prstGeom prst="rect">
            <a:avLst/>
          </a:prstGeom>
        </p:spPr>
      </p:pic>
      <p:pic>
        <p:nvPicPr>
          <p:cNvPr id="8" name="图片 7">
            <a:extLst>
              <a:ext uri="{FF2B5EF4-FFF2-40B4-BE49-F238E27FC236}">
                <a16:creationId xmlns:a16="http://schemas.microsoft.com/office/drawing/2014/main" id="{FE8BFF3B-CB63-4242-A108-77D61B59530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658052" y="2110849"/>
            <a:ext cx="3379623" cy="544068"/>
          </a:xfrm>
          <a:prstGeom prst="rect">
            <a:avLst/>
          </a:prstGeom>
        </p:spPr>
      </p:pic>
      <p:pic>
        <p:nvPicPr>
          <p:cNvPr id="12" name="图片 11">
            <a:extLst>
              <a:ext uri="{FF2B5EF4-FFF2-40B4-BE49-F238E27FC236}">
                <a16:creationId xmlns:a16="http://schemas.microsoft.com/office/drawing/2014/main" id="{ADA66E53-22A1-475F-8176-4D50191AF7E5}"/>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724128" y="2274892"/>
            <a:ext cx="1041197" cy="236830"/>
          </a:xfrm>
          <a:prstGeom prst="rect">
            <a:avLst/>
          </a:prstGeom>
        </p:spPr>
      </p:pic>
      <p:sp>
        <p:nvSpPr>
          <p:cNvPr id="10" name="文本框 9">
            <a:extLst>
              <a:ext uri="{FF2B5EF4-FFF2-40B4-BE49-F238E27FC236}">
                <a16:creationId xmlns:a16="http://schemas.microsoft.com/office/drawing/2014/main" id="{C5929C49-DDC3-4051-985A-A152F9B226D7}"/>
              </a:ext>
            </a:extLst>
          </p:cNvPr>
          <p:cNvSpPr txBox="1"/>
          <p:nvPr/>
        </p:nvSpPr>
        <p:spPr>
          <a:xfrm>
            <a:off x="5070427" y="2131697"/>
            <a:ext cx="432048"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且</a:t>
            </a:r>
          </a:p>
        </p:txBody>
      </p:sp>
      <p:sp>
        <p:nvSpPr>
          <p:cNvPr id="13" name="文本框 12">
            <a:extLst>
              <a:ext uri="{FF2B5EF4-FFF2-40B4-BE49-F238E27FC236}">
                <a16:creationId xmlns:a16="http://schemas.microsoft.com/office/drawing/2014/main" id="{20C8C1DF-AB72-41B3-A7F0-AAA0FC031BA2}"/>
              </a:ext>
            </a:extLst>
          </p:cNvPr>
          <p:cNvSpPr txBox="1"/>
          <p:nvPr/>
        </p:nvSpPr>
        <p:spPr>
          <a:xfrm>
            <a:off x="467544" y="2924944"/>
            <a:ext cx="8496944"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注意，尽管区间宽度              越来越小，但它可能不趋近于零。</a:t>
            </a:r>
          </a:p>
        </p:txBody>
      </p:sp>
      <p:pic>
        <p:nvPicPr>
          <p:cNvPr id="16" name="图片 15">
            <a:extLst>
              <a:ext uri="{FF2B5EF4-FFF2-40B4-BE49-F238E27FC236}">
                <a16:creationId xmlns:a16="http://schemas.microsoft.com/office/drawing/2014/main" id="{39A5FB47-9529-4BCF-AB1A-E0A472E5383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779912" y="3019888"/>
            <a:ext cx="1115872" cy="337103"/>
          </a:xfrm>
          <a:prstGeom prst="rect">
            <a:avLst/>
          </a:prstGeom>
        </p:spPr>
      </p:pic>
      <p:sp>
        <p:nvSpPr>
          <p:cNvPr id="17" name="Rectangle 8">
            <a:extLst>
              <a:ext uri="{FF2B5EF4-FFF2-40B4-BE49-F238E27FC236}">
                <a16:creationId xmlns:a16="http://schemas.microsoft.com/office/drawing/2014/main" id="{7A7668EA-A1E2-48D3-B349-73A84DB0BE8A}"/>
              </a:ext>
            </a:extLst>
          </p:cNvPr>
          <p:cNvSpPr>
            <a:spLocks noChangeArrowheads="1"/>
          </p:cNvSpPr>
          <p:nvPr/>
        </p:nvSpPr>
        <p:spPr bwMode="auto">
          <a:xfrm>
            <a:off x="461667" y="4374054"/>
            <a:ext cx="48247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err="1">
                <a:solidFill>
                  <a:srgbClr val="0000FF"/>
                </a:solidFill>
                <a:latin typeface="+mn-ea"/>
                <a:ea typeface="+mn-ea"/>
              </a:rPr>
              <a:t>Matlab</a:t>
            </a:r>
            <a:r>
              <a:rPr lang="zh-CN" altLang="en-US" sz="3200" b="1" dirty="0">
                <a:solidFill>
                  <a:srgbClr val="0000FF"/>
                </a:solidFill>
                <a:latin typeface="+mn-ea"/>
                <a:ea typeface="+mn-ea"/>
              </a:rPr>
              <a:t>源程序：</a:t>
            </a:r>
            <a:r>
              <a:rPr lang="en-US" altLang="zh-CN" sz="3200" dirty="0">
                <a:solidFill>
                  <a:srgbClr val="006600"/>
                </a:solidFill>
                <a:latin typeface="+mn-ea"/>
                <a:ea typeface="+mn-ea"/>
              </a:rPr>
              <a:t> </a:t>
            </a:r>
            <a:r>
              <a:rPr lang="en-US" altLang="zh-CN" sz="3200" dirty="0" err="1">
                <a:solidFill>
                  <a:srgbClr val="006600"/>
                </a:solidFill>
                <a:latin typeface="+mn-ea"/>
                <a:ea typeface="+mn-ea"/>
              </a:rPr>
              <a:t>Shizhifa</a:t>
            </a:r>
            <a:r>
              <a:rPr lang="en-US" altLang="zh-CN" sz="3200" b="1" dirty="0" err="1">
                <a:solidFill>
                  <a:srgbClr val="006600"/>
                </a:solidFill>
                <a:latin typeface="+mn-ea"/>
                <a:ea typeface="+mn-ea"/>
              </a:rPr>
              <a:t>.m</a:t>
            </a:r>
            <a:endParaRPr lang="en-US" altLang="zh-CN" sz="3200" b="1" dirty="0">
              <a:solidFill>
                <a:srgbClr val="006600"/>
              </a:solidFill>
              <a:latin typeface="+mn-ea"/>
              <a:ea typeface="+mn-ea"/>
            </a:endParaRPr>
          </a:p>
        </p:txBody>
      </p:sp>
    </p:spTree>
    <p:extLst>
      <p:ext uri="{BB962C8B-B14F-4D97-AF65-F5344CB8AC3E}">
        <p14:creationId xmlns:p14="http://schemas.microsoft.com/office/powerpoint/2010/main" val="278854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B73282-3634-4CBE-AD1F-7CD703D1BD69}"/>
              </a:ext>
            </a:extLst>
          </p:cNvPr>
          <p:cNvSpPr txBox="1"/>
          <p:nvPr/>
        </p:nvSpPr>
        <p:spPr>
          <a:xfrm>
            <a:off x="179512" y="836712"/>
            <a:ext cx="5330760" cy="5909310"/>
          </a:xfrm>
          <a:prstGeom prst="rect">
            <a:avLst/>
          </a:prstGeom>
          <a:noFill/>
        </p:spPr>
        <p:txBody>
          <a:bodyPr wrap="square" rtlCol="0">
            <a:spAutoFit/>
          </a:bodyPr>
          <a:lstStyle/>
          <a:p>
            <a:pPr algn="l"/>
            <a:r>
              <a:rPr lang="en-US" altLang="zh-CN" b="0" dirty="0">
                <a:solidFill>
                  <a:schemeClr val="tx1"/>
                </a:solidFill>
                <a:latin typeface="Times New Roman" panose="02020603050405020304" pitchFamily="18" charset="0"/>
                <a:cs typeface="Times New Roman" panose="02020603050405020304" pitchFamily="18" charset="0"/>
              </a:rPr>
              <a:t>function [</a:t>
            </a:r>
            <a:r>
              <a:rPr lang="en-US" altLang="zh-CN" b="0" dirty="0" err="1">
                <a:solidFill>
                  <a:schemeClr val="tx1"/>
                </a:solidFill>
                <a:latin typeface="Times New Roman" panose="02020603050405020304" pitchFamily="18" charset="0"/>
                <a:cs typeface="Times New Roman" panose="02020603050405020304" pitchFamily="18" charset="0"/>
              </a:rPr>
              <a:t>c,err,yc</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Shizhifa</a:t>
            </a:r>
            <a:r>
              <a:rPr lang="en-US" altLang="zh-CN" b="0" dirty="0">
                <a:solidFill>
                  <a:schemeClr val="tx1"/>
                </a:solidFill>
                <a:latin typeface="Times New Roman" panose="02020603050405020304" pitchFamily="18" charset="0"/>
                <a:cs typeface="Times New Roman" panose="02020603050405020304" pitchFamily="18" charset="0"/>
              </a:rPr>
              <a:t>(f,a,b,delta,epsilon,max1)</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%Input    - f is the function </a:t>
            </a:r>
          </a:p>
          <a:p>
            <a:pPr algn="l"/>
            <a:r>
              <a:rPr lang="en-US" altLang="zh-CN" b="0" dirty="0">
                <a:solidFill>
                  <a:schemeClr val="tx1"/>
                </a:solidFill>
                <a:latin typeface="Times New Roman" panose="02020603050405020304" pitchFamily="18" charset="0"/>
                <a:cs typeface="Times New Roman" panose="02020603050405020304" pitchFamily="18" charset="0"/>
              </a:rPr>
              <a:t>%            - a and b are the left and right endpoints</a:t>
            </a:r>
          </a:p>
          <a:p>
            <a:pPr algn="l"/>
            <a:r>
              <a:rPr lang="en-US" altLang="zh-CN" b="0" dirty="0">
                <a:solidFill>
                  <a:schemeClr val="tx1"/>
                </a:solidFill>
                <a:latin typeface="Times New Roman" panose="02020603050405020304" pitchFamily="18" charset="0"/>
                <a:cs typeface="Times New Roman" panose="02020603050405020304" pitchFamily="18" charset="0"/>
              </a:rPr>
              <a:t>%            - delta is the tolerance for the zero</a:t>
            </a:r>
          </a:p>
          <a:p>
            <a:pPr algn="l"/>
            <a:r>
              <a:rPr lang="en-US" altLang="zh-CN" b="0" dirty="0">
                <a:solidFill>
                  <a:schemeClr val="tx1"/>
                </a:solidFill>
                <a:latin typeface="Times New Roman" panose="02020603050405020304" pitchFamily="18" charset="0"/>
                <a:cs typeface="Times New Roman" panose="02020603050405020304" pitchFamily="18" charset="0"/>
              </a:rPr>
              <a:t>%            - epsilon is the tolerance for the value of f at the zero</a:t>
            </a:r>
          </a:p>
          <a:p>
            <a:pPr algn="l"/>
            <a:r>
              <a:rPr lang="en-US" altLang="zh-CN" b="0" dirty="0">
                <a:solidFill>
                  <a:schemeClr val="tx1"/>
                </a:solidFill>
                <a:latin typeface="Times New Roman" panose="02020603050405020304" pitchFamily="18" charset="0"/>
                <a:cs typeface="Times New Roman" panose="02020603050405020304" pitchFamily="18" charset="0"/>
              </a:rPr>
              <a:t>%            - max1 is the maximum number of iterations</a:t>
            </a:r>
          </a:p>
          <a:p>
            <a:pPr algn="l"/>
            <a:r>
              <a:rPr lang="en-US" altLang="zh-CN" b="0" dirty="0">
                <a:solidFill>
                  <a:schemeClr val="tx1"/>
                </a:solidFill>
                <a:latin typeface="Times New Roman" panose="02020603050405020304" pitchFamily="18" charset="0"/>
                <a:cs typeface="Times New Roman" panose="02020603050405020304" pitchFamily="18" charset="0"/>
              </a:rPr>
              <a:t>%Output - c is the zero</a:t>
            </a:r>
          </a:p>
          <a:p>
            <a:pPr algn="l"/>
            <a:r>
              <a:rPr lang="en-US" altLang="zh-CN" b="0" dirty="0">
                <a:solidFill>
                  <a:schemeClr val="tx1"/>
                </a:solidFill>
                <a:latin typeface="Times New Roman" panose="02020603050405020304" pitchFamily="18" charset="0"/>
                <a:cs typeface="Times New Roman" panose="02020603050405020304" pitchFamily="18" charset="0"/>
              </a:rPr>
              <a:t>%            -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a:p>
            <a:pPr algn="l"/>
            <a:r>
              <a:rPr lang="en-US" altLang="zh-CN" b="0" dirty="0">
                <a:solidFill>
                  <a:schemeClr val="tx1"/>
                </a:solidFill>
                <a:latin typeface="Times New Roman" panose="02020603050405020304" pitchFamily="18" charset="0"/>
                <a:cs typeface="Times New Roman" panose="02020603050405020304" pitchFamily="18" charset="0"/>
              </a:rPr>
              <a:t>%            - err is the error estimate for c</a:t>
            </a:r>
            <a:endParaRPr lang="zh-CN" altLang="en-US"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%Example</a:t>
            </a:r>
          </a:p>
          <a:p>
            <a:pPr algn="l"/>
            <a:r>
              <a:rPr lang="en-US" altLang="zh-CN" b="0" dirty="0">
                <a:solidFill>
                  <a:schemeClr val="tx1"/>
                </a:solidFill>
                <a:latin typeface="Times New Roman" panose="02020603050405020304" pitchFamily="18" charset="0"/>
                <a:cs typeface="Times New Roman" panose="02020603050405020304" pitchFamily="18" charset="0"/>
              </a:rPr>
              <a:t>% f=@(x)  10.*sin(x)-exp(x);</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Shizhifa</a:t>
            </a:r>
            <a:r>
              <a:rPr lang="en-US" altLang="zh-CN" b="0" dirty="0">
                <a:solidFill>
                  <a:schemeClr val="tx1"/>
                </a:solidFill>
                <a:latin typeface="Times New Roman" panose="02020603050405020304" pitchFamily="18" charset="0"/>
                <a:cs typeface="Times New Roman" panose="02020603050405020304" pitchFamily="18" charset="0"/>
              </a:rPr>
              <a:t>(f, 0, 1, 0.01, 0.01, 30)</a:t>
            </a:r>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=f(a);</a:t>
            </a:r>
          </a:p>
          <a:p>
            <a:pPr algn="l"/>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=f(b);</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if </a:t>
            </a:r>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&gt;0</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disp</a:t>
            </a:r>
            <a:r>
              <a:rPr lang="en-US" altLang="zh-CN" b="0" dirty="0">
                <a:solidFill>
                  <a:schemeClr val="tx1"/>
                </a:solidFill>
                <a:latin typeface="Times New Roman" panose="02020603050405020304" pitchFamily="18" charset="0"/>
                <a:cs typeface="Times New Roman" panose="02020603050405020304" pitchFamily="18" charset="0"/>
              </a:rPr>
              <a:t>('Note: f(a)*f(b) &gt;0'),</a:t>
            </a:r>
          </a:p>
          <a:p>
            <a:pPr algn="l"/>
            <a:r>
              <a:rPr lang="en-US" altLang="zh-CN" b="0" dirty="0">
                <a:solidFill>
                  <a:schemeClr val="tx1"/>
                </a:solidFill>
                <a:latin typeface="Times New Roman" panose="02020603050405020304" pitchFamily="18" charset="0"/>
                <a:cs typeface="Times New Roman" panose="02020603050405020304" pitchFamily="18" charset="0"/>
              </a:rPr>
              <a:t>    return,</a:t>
            </a:r>
          </a:p>
          <a:p>
            <a:pPr algn="l"/>
            <a:r>
              <a:rPr lang="en-US" altLang="zh-CN" b="0" dirty="0">
                <a:solidFill>
                  <a:schemeClr val="tx1"/>
                </a:solidFill>
                <a:latin typeface="Times New Roman" panose="02020603050405020304" pitchFamily="18" charset="0"/>
                <a:cs typeface="Times New Roman" panose="02020603050405020304" pitchFamily="18" charset="0"/>
              </a:rPr>
              <a:t>end</a:t>
            </a:r>
          </a:p>
        </p:txBody>
      </p:sp>
      <p:sp>
        <p:nvSpPr>
          <p:cNvPr id="3" name="文本框 2">
            <a:extLst>
              <a:ext uri="{FF2B5EF4-FFF2-40B4-BE49-F238E27FC236}">
                <a16:creationId xmlns:a16="http://schemas.microsoft.com/office/drawing/2014/main" id="{643F325F-9C4F-45DF-B835-77D548D00CAD}"/>
              </a:ext>
            </a:extLst>
          </p:cNvPr>
          <p:cNvSpPr txBox="1"/>
          <p:nvPr/>
        </p:nvSpPr>
        <p:spPr>
          <a:xfrm>
            <a:off x="5654288" y="188640"/>
            <a:ext cx="3489712" cy="6186309"/>
          </a:xfrm>
          <a:prstGeom prst="rect">
            <a:avLst/>
          </a:prstGeom>
          <a:noFill/>
        </p:spPr>
        <p:txBody>
          <a:bodyPr wrap="square" rtlCol="0">
            <a:spAutoFit/>
          </a:bodyPr>
          <a:lstStyle/>
          <a:p>
            <a:pPr algn="l"/>
            <a:endParaRPr lang="zh-CN" altLang="en-US" sz="2000"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for k=1:max1</a:t>
            </a:r>
          </a:p>
          <a:p>
            <a:pPr algn="l"/>
            <a:r>
              <a:rPr lang="en-US" altLang="zh-CN" b="0" dirty="0">
                <a:solidFill>
                  <a:schemeClr val="tx1"/>
                </a:solidFill>
                <a:latin typeface="Times New Roman" panose="02020603050405020304" pitchFamily="18" charset="0"/>
                <a:cs typeface="Times New Roman" panose="02020603050405020304" pitchFamily="18" charset="0"/>
              </a:rPr>
              <a:t>    dx=</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*(b-a)/(</a:t>
            </a:r>
            <a:r>
              <a:rPr lang="en-US" altLang="zh-CN" b="0" dirty="0" err="1">
                <a:solidFill>
                  <a:schemeClr val="tx1"/>
                </a:solidFill>
                <a:latin typeface="Times New Roman" panose="02020603050405020304" pitchFamily="18" charset="0"/>
                <a:cs typeface="Times New Roman" panose="02020603050405020304" pitchFamily="18" charset="0"/>
              </a:rPr>
              <a:t>yb-ya</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c=b-dx;</a:t>
            </a:r>
          </a:p>
          <a:p>
            <a:pPr algn="l"/>
            <a:r>
              <a:rPr lang="en-US" altLang="zh-CN" b="0" dirty="0">
                <a:solidFill>
                  <a:schemeClr val="tx1"/>
                </a:solidFill>
                <a:latin typeface="Times New Roman" panose="02020603050405020304" pitchFamily="18" charset="0"/>
                <a:cs typeface="Times New Roman" panose="02020603050405020304" pitchFamily="18" charset="0"/>
              </a:rPr>
              <a:t>    ac=c-a;</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a:p>
            <a:pPr algn="l"/>
            <a:r>
              <a:rPr lang="en-US" altLang="zh-CN" b="0" dirty="0">
                <a:solidFill>
                  <a:schemeClr val="tx1"/>
                </a:solidFill>
                <a:latin typeface="Times New Roman" panose="02020603050405020304" pitchFamily="18" charset="0"/>
                <a:cs typeface="Times New Roman" panose="02020603050405020304" pitchFamily="18" charset="0"/>
              </a:rPr>
              <a:t>    if </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==0,break;</a:t>
            </a:r>
          </a:p>
          <a:p>
            <a:pPr algn="l"/>
            <a:r>
              <a:rPr lang="en-US" altLang="zh-CN" b="0" dirty="0">
                <a:solidFill>
                  <a:schemeClr val="tx1"/>
                </a:solidFill>
                <a:latin typeface="Times New Roman" panose="02020603050405020304" pitchFamily="18" charset="0"/>
                <a:cs typeface="Times New Roman" panose="02020603050405020304" pitchFamily="18" charset="0"/>
              </a:rPr>
              <a:t>    elseif </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&gt;0</a:t>
            </a:r>
          </a:p>
          <a:p>
            <a:pPr algn="l"/>
            <a:r>
              <a:rPr lang="en-US" altLang="zh-CN" b="0" dirty="0">
                <a:solidFill>
                  <a:schemeClr val="tx1"/>
                </a:solidFill>
                <a:latin typeface="Times New Roman" panose="02020603050405020304" pitchFamily="18" charset="0"/>
                <a:cs typeface="Times New Roman" panose="02020603050405020304" pitchFamily="18" charset="0"/>
              </a:rPr>
              <a:t>        b=c;</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yb</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else</a:t>
            </a:r>
          </a:p>
          <a:p>
            <a:pPr algn="l"/>
            <a:r>
              <a:rPr lang="en-US" altLang="zh-CN" b="0" dirty="0">
                <a:solidFill>
                  <a:schemeClr val="tx1"/>
                </a:solidFill>
                <a:latin typeface="Times New Roman" panose="02020603050405020304" pitchFamily="18" charset="0"/>
                <a:cs typeface="Times New Roman" panose="02020603050405020304" pitchFamily="18" charset="0"/>
              </a:rPr>
              <a:t>        a=c;</a:t>
            </a:r>
          </a:p>
          <a:p>
            <a:pPr algn="l"/>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err="1">
                <a:solidFill>
                  <a:schemeClr val="tx1"/>
                </a:solidFill>
                <a:latin typeface="Times New Roman" panose="02020603050405020304" pitchFamily="18" charset="0"/>
                <a:cs typeface="Times New Roman" panose="02020603050405020304" pitchFamily="18" charset="0"/>
              </a:rPr>
              <a:t>ya</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a:t>
            </a:r>
          </a:p>
          <a:p>
            <a:pPr algn="l"/>
            <a:r>
              <a:rPr lang="en-US" altLang="zh-CN" b="0" dirty="0">
                <a:solidFill>
                  <a:schemeClr val="tx1"/>
                </a:solidFill>
                <a:latin typeface="Times New Roman" panose="02020603050405020304" pitchFamily="18" charset="0"/>
                <a:cs typeface="Times New Roman" panose="02020603050405020304" pitchFamily="18" charset="0"/>
              </a:rPr>
              <a:t>    end</a:t>
            </a:r>
          </a:p>
          <a:p>
            <a:pPr algn="l"/>
            <a:r>
              <a:rPr lang="sv-SE" altLang="zh-CN" b="0" dirty="0">
                <a:solidFill>
                  <a:schemeClr val="tx1"/>
                </a:solidFill>
                <a:latin typeface="Times New Roman" panose="02020603050405020304" pitchFamily="18" charset="0"/>
                <a:cs typeface="Times New Roman" panose="02020603050405020304" pitchFamily="18" charset="0"/>
              </a:rPr>
              <a:t>    dx=min(abs(dx),ac);</a:t>
            </a:r>
          </a:p>
          <a:p>
            <a:pPr algn="l"/>
            <a:r>
              <a:rPr lang="en-US" altLang="zh-CN" b="0" dirty="0">
                <a:solidFill>
                  <a:schemeClr val="tx1"/>
                </a:solidFill>
                <a:latin typeface="Times New Roman" panose="02020603050405020304" pitchFamily="18" charset="0"/>
                <a:cs typeface="Times New Roman" panose="02020603050405020304" pitchFamily="18" charset="0"/>
              </a:rPr>
              <a:t>    if abs(dx)&lt;</a:t>
            </a:r>
            <a:r>
              <a:rPr lang="en-US" altLang="zh-CN" b="0" dirty="0" err="1">
                <a:solidFill>
                  <a:schemeClr val="tx1"/>
                </a:solidFill>
                <a:latin typeface="Times New Roman" panose="02020603050405020304" pitchFamily="18" charset="0"/>
                <a:cs typeface="Times New Roman" panose="02020603050405020304" pitchFamily="18" charset="0"/>
              </a:rPr>
              <a:t>delta,break,end</a:t>
            </a:r>
            <a:endParaRPr lang="en-US" altLang="zh-CN"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    if abs(</a:t>
            </a:r>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)&lt;epsilon, </a:t>
            </a:r>
            <a:r>
              <a:rPr lang="en-US" altLang="zh-CN" b="0" dirty="0" err="1">
                <a:solidFill>
                  <a:schemeClr val="tx1"/>
                </a:solidFill>
                <a:latin typeface="Times New Roman" panose="02020603050405020304" pitchFamily="18" charset="0"/>
                <a:cs typeface="Times New Roman" panose="02020603050405020304" pitchFamily="18" charset="0"/>
              </a:rPr>
              <a:t>break,end</a:t>
            </a:r>
            <a:endParaRPr lang="en-US" altLang="zh-CN" b="0" dirty="0">
              <a:solidFill>
                <a:schemeClr val="tx1"/>
              </a:solidFill>
              <a:latin typeface="Times New Roman" panose="02020603050405020304" pitchFamily="18" charset="0"/>
              <a:cs typeface="Times New Roman" panose="02020603050405020304" pitchFamily="18" charset="0"/>
            </a:endParaRPr>
          </a:p>
          <a:p>
            <a:pPr algn="l"/>
            <a:r>
              <a:rPr lang="en-US" altLang="zh-CN" b="0" dirty="0">
                <a:solidFill>
                  <a:schemeClr val="tx1"/>
                </a:solidFill>
                <a:latin typeface="Times New Roman" panose="02020603050405020304" pitchFamily="18" charset="0"/>
                <a:cs typeface="Times New Roman" panose="02020603050405020304" pitchFamily="18" charset="0"/>
              </a:rPr>
              <a:t>end</a:t>
            </a:r>
          </a:p>
          <a:p>
            <a:pPr algn="l"/>
            <a:r>
              <a:rPr lang="zh-CN" altLang="en-US" b="0" dirty="0">
                <a:solidFill>
                  <a:schemeClr val="tx1"/>
                </a:solidFill>
                <a:latin typeface="Times New Roman" panose="02020603050405020304" pitchFamily="18" charset="0"/>
                <a:cs typeface="Times New Roman" panose="02020603050405020304" pitchFamily="18" charset="0"/>
              </a:rPr>
              <a:t> </a:t>
            </a:r>
          </a:p>
          <a:p>
            <a:pPr algn="l"/>
            <a:r>
              <a:rPr lang="en-US" altLang="zh-CN" b="0" dirty="0">
                <a:solidFill>
                  <a:schemeClr val="tx1"/>
                </a:solidFill>
                <a:latin typeface="Times New Roman" panose="02020603050405020304" pitchFamily="18" charset="0"/>
                <a:cs typeface="Times New Roman" panose="02020603050405020304" pitchFamily="18" charset="0"/>
              </a:rPr>
              <a:t>c;</a:t>
            </a:r>
          </a:p>
          <a:p>
            <a:pPr algn="l"/>
            <a:r>
              <a:rPr lang="en-US" altLang="zh-CN" b="0" dirty="0">
                <a:solidFill>
                  <a:schemeClr val="tx1"/>
                </a:solidFill>
                <a:latin typeface="Times New Roman" panose="02020603050405020304" pitchFamily="18" charset="0"/>
                <a:cs typeface="Times New Roman" panose="02020603050405020304" pitchFamily="18" charset="0"/>
              </a:rPr>
              <a:t>err=abs(b-a)/2;</a:t>
            </a:r>
          </a:p>
          <a:p>
            <a:pPr algn="l"/>
            <a:r>
              <a:rPr lang="en-US" altLang="zh-CN" b="0" dirty="0" err="1">
                <a:solidFill>
                  <a:schemeClr val="tx1"/>
                </a:solidFill>
                <a:latin typeface="Times New Roman" panose="02020603050405020304" pitchFamily="18" charset="0"/>
                <a:cs typeface="Times New Roman" panose="02020603050405020304" pitchFamily="18" charset="0"/>
              </a:rPr>
              <a:t>yc</a:t>
            </a:r>
            <a:r>
              <a:rPr lang="en-US" altLang="zh-CN" b="0" dirty="0">
                <a:solidFill>
                  <a:schemeClr val="tx1"/>
                </a:solidFill>
                <a:latin typeface="Times New Roman" panose="02020603050405020304" pitchFamily="18" charset="0"/>
                <a:cs typeface="Times New Roman" panose="02020603050405020304" pitchFamily="18" charset="0"/>
              </a:rPr>
              <a:t>=f(c);</a:t>
            </a:r>
          </a:p>
        </p:txBody>
      </p:sp>
      <p:sp>
        <p:nvSpPr>
          <p:cNvPr id="4" name="文本框 3">
            <a:extLst>
              <a:ext uri="{FF2B5EF4-FFF2-40B4-BE49-F238E27FC236}">
                <a16:creationId xmlns:a16="http://schemas.microsoft.com/office/drawing/2014/main" id="{A6B5CC37-1BB5-4674-AB91-27140F517A37}"/>
              </a:ext>
            </a:extLst>
          </p:cNvPr>
          <p:cNvSpPr txBox="1"/>
          <p:nvPr/>
        </p:nvSpPr>
        <p:spPr>
          <a:xfrm>
            <a:off x="32936" y="156210"/>
            <a:ext cx="5904656"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2</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试值法的收敛性</a:t>
            </a:r>
            <a:endParaRPr lang="zh-CN" altLang="en-US" sz="28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84133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611560" y="985137"/>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第二章 非线性方程        的解法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691680" y="1646349"/>
            <a:ext cx="6984776" cy="4247317"/>
          </a:xfrm>
          <a:prstGeom prst="rect">
            <a:avLst/>
          </a:prstGeom>
          <a:noFill/>
        </p:spPr>
        <p:txBody>
          <a:bodyPr wrap="square" rtlCol="0">
            <a:spAutoFit/>
          </a:bodyPr>
          <a:lstStyle/>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2.2 </a:t>
            </a:r>
            <a:r>
              <a:rPr lang="zh-CN" altLang="en-US" sz="2800" b="0" dirty="0">
                <a:solidFill>
                  <a:schemeClr val="bg2">
                    <a:lumMod val="10000"/>
                  </a:schemeClr>
                </a:solidFill>
                <a:latin typeface="仿宋" panose="02010609060101010101" pitchFamily="49" charset="-122"/>
                <a:ea typeface="仿宋" panose="02010609060101010101" pitchFamily="49" charset="-122"/>
              </a:rPr>
              <a:t>二分法与试值法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2.3 </a:t>
            </a:r>
            <a:r>
              <a:rPr lang="zh-CN" altLang="en-US" sz="2800" b="0" dirty="0">
                <a:solidFill>
                  <a:schemeClr val="bg2">
                    <a:lumMod val="10000"/>
                  </a:schemeClr>
                </a:solidFill>
                <a:latin typeface="仿宋" panose="02010609060101010101" pitchFamily="49" charset="-122"/>
                <a:ea typeface="仿宋" panose="02010609060101010101" pitchFamily="49" charset="-122"/>
              </a:rPr>
              <a:t>不动点迭代法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2.4 </a:t>
            </a:r>
            <a:r>
              <a:rPr lang="zh-CN" altLang="en-US" sz="2800" b="0" dirty="0">
                <a:solidFill>
                  <a:schemeClr val="bg2">
                    <a:lumMod val="10000"/>
                  </a:schemeClr>
                </a:solidFill>
                <a:latin typeface="仿宋" panose="02010609060101010101" pitchFamily="49" charset="-122"/>
                <a:ea typeface="仿宋" panose="02010609060101010101" pitchFamily="49" charset="-122"/>
              </a:rPr>
              <a:t>牛顿</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zh-CN" altLang="en-US" sz="2800" b="0" dirty="0">
                <a:solidFill>
                  <a:schemeClr val="bg2">
                    <a:lumMod val="10000"/>
                  </a:schemeClr>
                </a:solidFill>
                <a:latin typeface="仿宋" panose="02010609060101010101" pitchFamily="49" charset="-122"/>
                <a:ea typeface="仿宋" panose="02010609060101010101" pitchFamily="49" charset="-122"/>
              </a:rPr>
              <a:t>拉夫森法（简称：牛顿迭代法）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2.5 </a:t>
            </a:r>
            <a:r>
              <a:rPr lang="zh-CN" altLang="en-US" sz="2800" b="0" dirty="0">
                <a:solidFill>
                  <a:schemeClr val="bg2">
                    <a:lumMod val="10000"/>
                  </a:schemeClr>
                </a:solidFill>
                <a:latin typeface="仿宋" panose="02010609060101010101" pitchFamily="49" charset="-122"/>
                <a:ea typeface="仿宋" panose="02010609060101010101" pitchFamily="49" charset="-122"/>
              </a:rPr>
              <a:t>割线法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2.6 </a:t>
            </a:r>
            <a:r>
              <a:rPr lang="zh-CN" altLang="en-US" sz="2800" b="0" dirty="0">
                <a:solidFill>
                  <a:schemeClr val="bg2">
                    <a:lumMod val="10000"/>
                  </a:schemeClr>
                </a:solidFill>
                <a:latin typeface="仿宋" panose="02010609060101010101" pitchFamily="49" charset="-122"/>
                <a:ea typeface="仿宋" panose="02010609060101010101" pitchFamily="49" charset="-122"/>
              </a:rPr>
              <a:t>迭代收敛的加速办法</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zh-CN" altLang="en-US" sz="2800" b="0" dirty="0">
                <a:solidFill>
                  <a:schemeClr val="bg2">
                    <a:lumMod val="10000"/>
                  </a:schemeClr>
                </a:solidFill>
                <a:latin typeface="仿宋" panose="02010609060101010101" pitchFamily="49" charset="-122"/>
                <a:ea typeface="仿宋" panose="02010609060101010101" pitchFamily="49" charset="-122"/>
              </a:rPr>
              <a:t>选讲）</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endParaRPr lang="zh-CN" altLang="en-US" dirty="0"/>
          </a:p>
        </p:txBody>
      </p:sp>
      <p:pic>
        <p:nvPicPr>
          <p:cNvPr id="5" name="图片 4">
            <a:extLst>
              <a:ext uri="{FF2B5EF4-FFF2-40B4-BE49-F238E27FC236}">
                <a16:creationId xmlns:a16="http://schemas.microsoft.com/office/drawing/2014/main" id="{21080569-25A0-4F2B-B823-2DC90D33485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788024" y="964767"/>
            <a:ext cx="1598057" cy="432048"/>
          </a:xfrm>
          <a:prstGeom prst="rect">
            <a:avLst/>
          </a:prstGeom>
        </p:spPr>
      </p:pic>
    </p:spTree>
    <p:extLst>
      <p:ext uri="{BB962C8B-B14F-4D97-AF65-F5344CB8AC3E}">
        <p14:creationId xmlns:p14="http://schemas.microsoft.com/office/powerpoint/2010/main" val="18272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D9E79A-4814-4972-A0DA-646EE1D6ED50}"/>
              </a:ext>
            </a:extLst>
          </p:cNvPr>
          <p:cNvSpPr txBox="1"/>
          <p:nvPr/>
        </p:nvSpPr>
        <p:spPr>
          <a:xfrm>
            <a:off x="3653898" y="676939"/>
            <a:ext cx="1656184" cy="523220"/>
          </a:xfrm>
          <a:prstGeom prst="rect">
            <a:avLst/>
          </a:prstGeom>
          <a:noFill/>
        </p:spPr>
        <p:txBody>
          <a:bodyPr wrap="square" rtlCol="0">
            <a:spAutoFit/>
          </a:bodyPr>
          <a:lstStyle/>
          <a:p>
            <a:pPr algn="l"/>
            <a:r>
              <a:rPr lang="zh-CN" altLang="en-US" sz="2800" dirty="0">
                <a:solidFill>
                  <a:srgbClr val="FF0000"/>
                </a:solidFill>
                <a:latin typeface="+mn-ea"/>
                <a:ea typeface="+mn-ea"/>
              </a:rPr>
              <a:t>作业 </a:t>
            </a:r>
            <a:r>
              <a:rPr lang="en-US" altLang="zh-CN" sz="2800" dirty="0">
                <a:solidFill>
                  <a:srgbClr val="FF0000"/>
                </a:solidFill>
                <a:latin typeface="+mn-ea"/>
                <a:ea typeface="+mn-ea"/>
              </a:rPr>
              <a:t>2.1</a:t>
            </a:r>
            <a:endParaRPr lang="zh-CN" altLang="en-US" sz="2800" dirty="0">
              <a:solidFill>
                <a:srgbClr val="FF0000"/>
              </a:solidFill>
              <a:latin typeface="+mn-ea"/>
              <a:ea typeface="+mn-ea"/>
            </a:endParaRPr>
          </a:p>
        </p:txBody>
      </p:sp>
      <p:sp>
        <p:nvSpPr>
          <p:cNvPr id="3" name="文本框 2">
            <a:extLst>
              <a:ext uri="{FF2B5EF4-FFF2-40B4-BE49-F238E27FC236}">
                <a16:creationId xmlns:a16="http://schemas.microsoft.com/office/drawing/2014/main" id="{9C3A0072-9C7A-4B77-9490-4F628908524A}"/>
              </a:ext>
            </a:extLst>
          </p:cNvPr>
          <p:cNvSpPr txBox="1"/>
          <p:nvPr/>
        </p:nvSpPr>
        <p:spPr>
          <a:xfrm>
            <a:off x="755576" y="1628800"/>
            <a:ext cx="8964996" cy="1323439"/>
          </a:xfrm>
          <a:prstGeom prst="rect">
            <a:avLst/>
          </a:prstGeom>
          <a:noFill/>
        </p:spPr>
        <p:txBody>
          <a:bodyPr wrap="square" rtlCol="0">
            <a:spAutoFit/>
          </a:bodyPr>
          <a:lstStyle/>
          <a:p>
            <a:pPr marL="514350" indent="-514350" algn="l">
              <a:lnSpc>
                <a:spcPct val="150000"/>
              </a:lnSpc>
              <a:buAutoNum type="arabicParenBoth"/>
            </a:pPr>
            <a:r>
              <a:rPr lang="zh-CN" altLang="en-US" sz="2800" dirty="0">
                <a:solidFill>
                  <a:schemeClr val="tx1">
                    <a:lumMod val="95000"/>
                    <a:lumOff val="5000"/>
                  </a:schemeClr>
                </a:solidFill>
                <a:latin typeface="+mn-ea"/>
                <a:ea typeface="+mn-ea"/>
              </a:rPr>
              <a:t>分别运用</a:t>
            </a:r>
            <a:r>
              <a:rPr lang="zh-CN" altLang="en-US" sz="2800" dirty="0">
                <a:solidFill>
                  <a:srgbClr val="FF0000"/>
                </a:solidFill>
                <a:latin typeface="+mn-ea"/>
                <a:ea typeface="+mn-ea"/>
              </a:rPr>
              <a:t>二分法和试值法</a:t>
            </a:r>
            <a:r>
              <a:rPr lang="zh-CN" altLang="en-US" sz="2800" dirty="0">
                <a:solidFill>
                  <a:schemeClr val="tx1">
                    <a:lumMod val="95000"/>
                    <a:lumOff val="5000"/>
                  </a:schemeClr>
                </a:solidFill>
                <a:latin typeface="+mn-ea"/>
                <a:ea typeface="+mn-ea"/>
              </a:rPr>
              <a:t>求解函数                         </a:t>
            </a:r>
            <a:endParaRPr lang="en-US" altLang="zh-CN" sz="2800" dirty="0">
              <a:solidFill>
                <a:schemeClr val="tx1">
                  <a:lumMod val="95000"/>
                  <a:lumOff val="5000"/>
                </a:schemeClr>
              </a:solidFill>
              <a:latin typeface="+mn-ea"/>
              <a:ea typeface="+mn-ea"/>
            </a:endParaRPr>
          </a:p>
          <a:p>
            <a:pPr algn="l">
              <a:lnSpc>
                <a:spcPct val="150000"/>
              </a:lnSpc>
            </a:pP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在区间</a:t>
            </a:r>
            <a:r>
              <a:rPr lang="en-US" altLang="zh-CN" sz="2800" dirty="0">
                <a:solidFill>
                  <a:schemeClr val="tx1">
                    <a:lumMod val="95000"/>
                    <a:lumOff val="5000"/>
                  </a:schemeClr>
                </a:solidFill>
                <a:latin typeface="+mn-ea"/>
                <a:ea typeface="+mn-ea"/>
              </a:rPr>
              <a:t>[6, 7]</a:t>
            </a:r>
            <a:r>
              <a:rPr lang="zh-CN" altLang="en-US" sz="2800" dirty="0">
                <a:solidFill>
                  <a:schemeClr val="tx1">
                    <a:lumMod val="95000"/>
                    <a:lumOff val="5000"/>
                  </a:schemeClr>
                </a:solidFill>
                <a:latin typeface="+mn-ea"/>
                <a:ea typeface="+mn-ea"/>
              </a:rPr>
              <a:t>的零点。</a:t>
            </a:r>
          </a:p>
        </p:txBody>
      </p:sp>
      <p:pic>
        <p:nvPicPr>
          <p:cNvPr id="5" name="图片 4">
            <a:extLst>
              <a:ext uri="{FF2B5EF4-FFF2-40B4-BE49-F238E27FC236}">
                <a16:creationId xmlns:a16="http://schemas.microsoft.com/office/drawing/2014/main" id="{B6C92734-6B85-475E-B7F4-403537A7030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71600" y="2492896"/>
            <a:ext cx="3268676" cy="381915"/>
          </a:xfrm>
          <a:prstGeom prst="rect">
            <a:avLst/>
          </a:prstGeom>
        </p:spPr>
      </p:pic>
    </p:spTree>
    <p:extLst>
      <p:ext uri="{BB962C8B-B14F-4D97-AF65-F5344CB8AC3E}">
        <p14:creationId xmlns:p14="http://schemas.microsoft.com/office/powerpoint/2010/main" val="344009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82907F4-FA4F-4442-B7A5-6860353C4B56}"/>
              </a:ext>
            </a:extLst>
          </p:cNvPr>
          <p:cNvSpPr>
            <a:spLocks noGrp="1" noChangeArrowheads="1"/>
          </p:cNvSpPr>
          <p:nvPr>
            <p:ph type="title"/>
          </p:nvPr>
        </p:nvSpPr>
        <p:spPr>
          <a:xfrm>
            <a:off x="2346513" y="246020"/>
            <a:ext cx="4450973" cy="683273"/>
          </a:xfrm>
        </p:spPr>
        <p:txBody>
          <a:bodyPr/>
          <a:lstStyle/>
          <a:p>
            <a:r>
              <a:rPr lang="en-US" altLang="zh-CN" dirty="0"/>
              <a:t>§</a:t>
            </a:r>
            <a:r>
              <a:rPr lang="en-US" altLang="zh-CN" sz="3600" dirty="0">
                <a:solidFill>
                  <a:schemeClr val="bg2">
                    <a:lumMod val="10000"/>
                  </a:schemeClr>
                </a:solidFill>
                <a:latin typeface="仿宋" panose="02010609060101010101" pitchFamily="49" charset="-122"/>
                <a:ea typeface="仿宋" panose="02010609060101010101" pitchFamily="49" charset="-122"/>
              </a:rPr>
              <a:t>2.3 </a:t>
            </a:r>
            <a:r>
              <a:rPr lang="zh-CN" altLang="en-US" sz="3600" dirty="0">
                <a:solidFill>
                  <a:schemeClr val="bg2">
                    <a:lumMod val="10000"/>
                  </a:schemeClr>
                </a:solidFill>
                <a:latin typeface="仿宋" panose="02010609060101010101" pitchFamily="49" charset="-122"/>
                <a:ea typeface="仿宋" panose="02010609060101010101" pitchFamily="49" charset="-122"/>
              </a:rPr>
              <a:t>不动点迭代法</a:t>
            </a:r>
            <a:endParaRPr lang="zh-CN" altLang="en-US" dirty="0"/>
          </a:p>
        </p:txBody>
      </p:sp>
      <p:sp>
        <p:nvSpPr>
          <p:cNvPr id="118787" name="Rectangle 3">
            <a:extLst>
              <a:ext uri="{FF2B5EF4-FFF2-40B4-BE49-F238E27FC236}">
                <a16:creationId xmlns:a16="http://schemas.microsoft.com/office/drawing/2014/main" id="{557487F1-DC0A-43AC-86E8-906B2BEDA2B5}"/>
              </a:ext>
            </a:extLst>
          </p:cNvPr>
          <p:cNvSpPr>
            <a:spLocks noGrp="1" noChangeArrowheads="1"/>
          </p:cNvSpPr>
          <p:nvPr>
            <p:ph type="body" idx="1"/>
          </p:nvPr>
        </p:nvSpPr>
        <p:spPr>
          <a:xfrm>
            <a:off x="2195736" y="3600589"/>
            <a:ext cx="5836047" cy="2726635"/>
          </a:xfrm>
        </p:spPr>
        <p:txBody>
          <a:bodyPr>
            <a:noAutofit/>
          </a:bodyPr>
          <a:lstStyle/>
          <a:p>
            <a:pPr>
              <a:lnSpc>
                <a:spcPct val="150000"/>
              </a:lnSpc>
              <a:spcBef>
                <a:spcPts val="0"/>
              </a:spcBef>
            </a:pPr>
            <a:r>
              <a:rPr lang="en-US" altLang="zh-CN" sz="2800" b="1" dirty="0">
                <a:solidFill>
                  <a:srgbClr val="0000FF"/>
                </a:solidFill>
                <a:latin typeface="+mn-ea"/>
              </a:rPr>
              <a:t>2.3.1 </a:t>
            </a:r>
            <a:r>
              <a:rPr lang="zh-CN" altLang="en-US" sz="2800" b="1" dirty="0">
                <a:solidFill>
                  <a:srgbClr val="0000FF"/>
                </a:solidFill>
                <a:latin typeface="+mn-ea"/>
              </a:rPr>
              <a:t>不动点迭代法的基本思想</a:t>
            </a:r>
            <a:endParaRPr lang="en-US" altLang="zh-CN" sz="2800" b="1" dirty="0">
              <a:solidFill>
                <a:srgbClr val="0000FF"/>
              </a:solidFill>
              <a:latin typeface="+mn-ea"/>
            </a:endParaRPr>
          </a:p>
          <a:p>
            <a:pPr>
              <a:lnSpc>
                <a:spcPct val="150000"/>
              </a:lnSpc>
              <a:spcBef>
                <a:spcPts val="0"/>
              </a:spcBef>
            </a:pPr>
            <a:r>
              <a:rPr lang="en-US" altLang="zh-CN" sz="2800" b="1" dirty="0">
                <a:solidFill>
                  <a:srgbClr val="0000FF"/>
                </a:solidFill>
                <a:latin typeface="+mn-ea"/>
              </a:rPr>
              <a:t>2.3.2 </a:t>
            </a:r>
            <a:r>
              <a:rPr lang="zh-CN" altLang="en-US" sz="2800" b="1" dirty="0">
                <a:solidFill>
                  <a:srgbClr val="0000FF"/>
                </a:solidFill>
                <a:latin typeface="+mn-ea"/>
              </a:rPr>
              <a:t>不动点迭代法的几何解释</a:t>
            </a:r>
            <a:endParaRPr lang="en-US" altLang="zh-CN" sz="2800" b="1" dirty="0">
              <a:solidFill>
                <a:srgbClr val="0000FF"/>
              </a:solidFill>
              <a:latin typeface="+mn-ea"/>
            </a:endParaRPr>
          </a:p>
          <a:p>
            <a:pPr>
              <a:lnSpc>
                <a:spcPct val="150000"/>
              </a:lnSpc>
              <a:spcBef>
                <a:spcPts val="0"/>
              </a:spcBef>
            </a:pPr>
            <a:r>
              <a:rPr lang="en-US" altLang="zh-CN" sz="2800" b="1" dirty="0">
                <a:solidFill>
                  <a:srgbClr val="0000FF"/>
                </a:solidFill>
                <a:latin typeface="+mn-ea"/>
              </a:rPr>
              <a:t>2.3.3 </a:t>
            </a:r>
            <a:r>
              <a:rPr lang="zh-CN" altLang="en-US" sz="2800" b="1" dirty="0">
                <a:solidFill>
                  <a:srgbClr val="0000FF"/>
                </a:solidFill>
                <a:latin typeface="+mn-ea"/>
              </a:rPr>
              <a:t>不动点迭代法的收敛性分析</a:t>
            </a:r>
          </a:p>
          <a:p>
            <a:pPr>
              <a:lnSpc>
                <a:spcPct val="150000"/>
              </a:lnSpc>
              <a:spcBef>
                <a:spcPts val="0"/>
              </a:spcBef>
            </a:pPr>
            <a:r>
              <a:rPr lang="en-US" altLang="zh-CN" sz="2800" b="1" dirty="0">
                <a:solidFill>
                  <a:srgbClr val="0000FF"/>
                </a:solidFill>
                <a:latin typeface="+mn-ea"/>
              </a:rPr>
              <a:t>2.3.4 </a:t>
            </a:r>
            <a:r>
              <a:rPr lang="zh-CN" altLang="en-US" sz="2800" b="1" dirty="0">
                <a:solidFill>
                  <a:srgbClr val="0000FF"/>
                </a:solidFill>
                <a:latin typeface="+mn-ea"/>
              </a:rPr>
              <a:t>不动点迭代法的算法实现</a:t>
            </a:r>
          </a:p>
        </p:txBody>
      </p:sp>
      <p:sp>
        <p:nvSpPr>
          <p:cNvPr id="2" name="文本框 1">
            <a:extLst>
              <a:ext uri="{FF2B5EF4-FFF2-40B4-BE49-F238E27FC236}">
                <a16:creationId xmlns:a16="http://schemas.microsoft.com/office/drawing/2014/main" id="{910D17DA-5CB3-42F8-BE22-A3F21CD3AF88}"/>
              </a:ext>
            </a:extLst>
          </p:cNvPr>
          <p:cNvSpPr txBox="1"/>
          <p:nvPr/>
        </p:nvSpPr>
        <p:spPr>
          <a:xfrm>
            <a:off x="251518" y="922933"/>
            <a:ext cx="8784977" cy="2677656"/>
          </a:xfrm>
          <a:prstGeom prst="rect">
            <a:avLst/>
          </a:prstGeom>
          <a:noFill/>
        </p:spPr>
        <p:txBody>
          <a:bodyPr wrap="square" rtlCol="0">
            <a:spAutoFit/>
          </a:bodyPr>
          <a:lstStyle/>
          <a:p>
            <a:pPr algn="l" fontAlgn="auto">
              <a:spcAft>
                <a:spcPts val="0"/>
              </a:spcAft>
              <a:buClr>
                <a:schemeClr val="hlink"/>
              </a:buClr>
              <a:buSzPct val="110000"/>
              <a:buFont typeface="Wingdings" panose="05000000000000000000" pitchFamily="2" charset="2"/>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    计算机科学中的一个基本要素就是</a:t>
            </a:r>
            <a:r>
              <a:rPr lang="zh-CN" altLang="en-US" sz="2400" dirty="0">
                <a:solidFill>
                  <a:srgbClr val="FF0000"/>
                </a:solidFill>
                <a:latin typeface="仿宋" panose="02010609060101010101" pitchFamily="49" charset="-122"/>
                <a:ea typeface="仿宋" panose="02010609060101010101" pitchFamily="49" charset="-122"/>
              </a:rPr>
              <a:t>迭代</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iteration).</a:t>
            </a:r>
            <a:r>
              <a:rPr lang="zh-CN" altLang="en-US" sz="2400" dirty="0">
                <a:solidFill>
                  <a:schemeClr val="tx1"/>
                </a:solidFill>
                <a:latin typeface="仿宋" panose="02010609060101010101" pitchFamily="49" charset="-122"/>
                <a:ea typeface="仿宋" panose="02010609060101010101" pitchFamily="49" charset="-122"/>
              </a:rPr>
              <a:t>正如其名字所表示的含义，</a:t>
            </a:r>
            <a:r>
              <a:rPr lang="zh-CN" altLang="en-US" sz="2400" dirty="0">
                <a:solidFill>
                  <a:srgbClr val="FF0000"/>
                </a:solidFill>
                <a:latin typeface="仿宋" panose="02010609060101010101" pitchFamily="49" charset="-122"/>
                <a:ea typeface="仿宋" panose="02010609060101010101" pitchFamily="49" charset="-122"/>
              </a:rPr>
              <a:t>迭代是指一种重复执行一个计算过程，逐次逼近答案的方法。</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这种方法使用某个固定公式</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迭代公式</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反复校正根的近似值，使之逐步精确化，最后得到满足精度要求的结果。</a:t>
            </a:r>
            <a:endParaRPr lang="en-US" altLang="zh-CN" sz="2400" dirty="0">
              <a:solidFill>
                <a:schemeClr val="tx1">
                  <a:lumMod val="95000"/>
                  <a:lumOff val="5000"/>
                </a:schemeClr>
              </a:solidFill>
              <a:latin typeface="仿宋" panose="02010609060101010101" pitchFamily="49" charset="-122"/>
              <a:ea typeface="仿宋" panose="02010609060101010101" pitchFamily="49" charset="-122"/>
            </a:endParaRPr>
          </a:p>
          <a:p>
            <a:pPr algn="l" fontAlgn="auto">
              <a:spcAft>
                <a:spcPts val="0"/>
              </a:spcAft>
              <a:buClr>
                <a:schemeClr val="hlink"/>
              </a:buClr>
              <a:buSzPct val="110000"/>
              <a:buFont typeface="Wingdings" panose="05000000000000000000" pitchFamily="2" charset="2"/>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    </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它是解代数方程、超越方程、微分方程等的一种基本而重要的数值方法。</a:t>
            </a:r>
          </a:p>
        </p:txBody>
      </p:sp>
    </p:spTree>
    <p:extLst>
      <p:ext uri="{BB962C8B-B14F-4D97-AF65-F5344CB8AC3E}">
        <p14:creationId xmlns:p14="http://schemas.microsoft.com/office/powerpoint/2010/main" val="18012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8749AD18-81E9-488D-8EB4-0A78BABC0BD4}"/>
              </a:ext>
            </a:extLst>
          </p:cNvPr>
          <p:cNvSpPr txBox="1">
            <a:spLocks noChangeArrowheads="1"/>
          </p:cNvSpPr>
          <p:nvPr/>
        </p:nvSpPr>
        <p:spPr bwMode="auto">
          <a:xfrm>
            <a:off x="2035400" y="124355"/>
            <a:ext cx="4677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chemeClr val="tx1"/>
                </a:solidFill>
                <a:latin typeface="+mn-ea"/>
                <a:ea typeface="+mn-ea"/>
              </a:rPr>
              <a:t>§2.3.1   </a:t>
            </a:r>
            <a:r>
              <a:rPr lang="zh-CN" altLang="en-US" sz="2400" dirty="0">
                <a:solidFill>
                  <a:schemeClr val="tx1"/>
                </a:solidFill>
                <a:latin typeface="+mn-ea"/>
                <a:ea typeface="+mn-ea"/>
              </a:rPr>
              <a:t>不动点迭代法的基本思想</a:t>
            </a:r>
            <a:endParaRPr lang="en-US" altLang="zh-CN" sz="2000" dirty="0">
              <a:solidFill>
                <a:schemeClr val="tx1"/>
              </a:solidFill>
              <a:latin typeface="+mn-ea"/>
              <a:ea typeface="+mn-ea"/>
            </a:endParaRPr>
          </a:p>
        </p:txBody>
      </p:sp>
      <p:sp>
        <p:nvSpPr>
          <p:cNvPr id="49156" name="Text Box 4">
            <a:extLst>
              <a:ext uri="{FF2B5EF4-FFF2-40B4-BE49-F238E27FC236}">
                <a16:creationId xmlns:a16="http://schemas.microsoft.com/office/drawing/2014/main" id="{732A45EB-DDCC-4984-82DA-A02F6FFFFC17}"/>
              </a:ext>
            </a:extLst>
          </p:cNvPr>
          <p:cNvSpPr txBox="1">
            <a:spLocks noChangeArrowheads="1"/>
          </p:cNvSpPr>
          <p:nvPr/>
        </p:nvSpPr>
        <p:spPr bwMode="auto">
          <a:xfrm>
            <a:off x="1443121" y="1002091"/>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400" i="1" dirty="0">
                <a:solidFill>
                  <a:schemeClr val="tx1"/>
                </a:solidFill>
              </a:rPr>
              <a:t>f</a:t>
            </a:r>
            <a:r>
              <a:rPr kumimoji="0" lang="en-US" altLang="zh-CN" sz="2400" dirty="0">
                <a:solidFill>
                  <a:schemeClr val="tx1"/>
                </a:solidFill>
              </a:rPr>
              <a:t> (</a:t>
            </a:r>
            <a:r>
              <a:rPr kumimoji="0" lang="en-US" altLang="zh-CN" sz="2400" i="1" dirty="0">
                <a:solidFill>
                  <a:schemeClr val="tx1"/>
                </a:solidFill>
              </a:rPr>
              <a:t>x</a:t>
            </a:r>
            <a:r>
              <a:rPr kumimoji="0" lang="en-US" altLang="zh-CN" sz="2400" dirty="0">
                <a:solidFill>
                  <a:schemeClr val="tx1"/>
                </a:solidFill>
              </a:rPr>
              <a:t>) = 0</a:t>
            </a:r>
            <a:endParaRPr kumimoji="0" lang="en-US" altLang="zh-CN" sz="2400" i="1" dirty="0">
              <a:solidFill>
                <a:schemeClr val="tx1"/>
              </a:solidFill>
            </a:endParaRPr>
          </a:p>
        </p:txBody>
      </p:sp>
      <p:sp>
        <p:nvSpPr>
          <p:cNvPr id="49157" name="Text Box 5">
            <a:extLst>
              <a:ext uri="{FF2B5EF4-FFF2-40B4-BE49-F238E27FC236}">
                <a16:creationId xmlns:a16="http://schemas.microsoft.com/office/drawing/2014/main" id="{628335AD-D464-456C-8273-D9ACB0E09ACB}"/>
              </a:ext>
            </a:extLst>
          </p:cNvPr>
          <p:cNvSpPr txBox="1">
            <a:spLocks noChangeArrowheads="1"/>
          </p:cNvSpPr>
          <p:nvPr/>
        </p:nvSpPr>
        <p:spPr bwMode="auto">
          <a:xfrm>
            <a:off x="4186321" y="994804"/>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400" i="1" dirty="0">
                <a:solidFill>
                  <a:schemeClr val="tx1"/>
                </a:solidFill>
                <a:latin typeface="Times New Roman" panose="02020603050405020304" pitchFamily="18" charset="0"/>
                <a:cs typeface="Times New Roman" panose="02020603050405020304" pitchFamily="18" charset="0"/>
              </a:rPr>
              <a:t>x</a:t>
            </a:r>
            <a:r>
              <a:rPr kumimoji="0" lang="en-US" altLang="zh-CN" sz="2400" dirty="0">
                <a:solidFill>
                  <a:schemeClr val="tx1"/>
                </a:solidFill>
                <a:latin typeface="Times New Roman" panose="02020603050405020304" pitchFamily="18" charset="0"/>
                <a:cs typeface="Times New Roman" panose="02020603050405020304" pitchFamily="18" charset="0"/>
              </a:rPr>
              <a:t> = </a:t>
            </a:r>
            <a:r>
              <a:rPr kumimoji="0" lang="en-US" altLang="zh-CN" sz="2400" i="1" dirty="0">
                <a:solidFill>
                  <a:schemeClr val="tx1"/>
                </a:solidFill>
                <a:latin typeface="Times New Roman" panose="02020603050405020304" pitchFamily="18" charset="0"/>
                <a:cs typeface="Times New Roman" panose="02020603050405020304" pitchFamily="18" charset="0"/>
              </a:rPr>
              <a:t>g</a:t>
            </a:r>
            <a:r>
              <a:rPr kumimoji="0" lang="en-US" altLang="zh-CN" sz="2400" dirty="0">
                <a:solidFill>
                  <a:schemeClr val="tx1"/>
                </a:solidFill>
                <a:latin typeface="Times New Roman" panose="02020603050405020304" pitchFamily="18" charset="0"/>
                <a:cs typeface="Times New Roman" panose="02020603050405020304" pitchFamily="18" charset="0"/>
              </a:rPr>
              <a:t> (</a:t>
            </a:r>
            <a:r>
              <a:rPr kumimoji="0" lang="en-US" altLang="zh-CN" sz="2400" i="1" dirty="0">
                <a:solidFill>
                  <a:schemeClr val="tx1"/>
                </a:solidFill>
                <a:latin typeface="Times New Roman" panose="02020603050405020304" pitchFamily="18" charset="0"/>
                <a:cs typeface="Times New Roman" panose="02020603050405020304" pitchFamily="18" charset="0"/>
              </a:rPr>
              <a:t>x</a:t>
            </a:r>
            <a:r>
              <a:rPr kumimoji="0" lang="en-US" altLang="zh-CN" sz="2400" dirty="0">
                <a:solidFill>
                  <a:schemeClr val="tx1"/>
                </a:solidFill>
                <a:latin typeface="Times New Roman" panose="02020603050405020304" pitchFamily="18" charset="0"/>
                <a:cs typeface="Times New Roman" panose="02020603050405020304" pitchFamily="18" charset="0"/>
              </a:rPr>
              <a:t>)</a:t>
            </a:r>
            <a:r>
              <a:rPr kumimoji="0" lang="zh-CN" altLang="en-US" sz="2400" dirty="0">
                <a:solidFill>
                  <a:schemeClr val="tx1"/>
                </a:solidFill>
                <a:latin typeface="Times New Roman" panose="02020603050405020304" pitchFamily="18" charset="0"/>
                <a:ea typeface="楷体_GB2312" pitchFamily="49" charset="-122"/>
                <a:cs typeface="Times New Roman" panose="02020603050405020304" pitchFamily="18" charset="0"/>
              </a:rPr>
              <a:t>（迭代函数）</a:t>
            </a:r>
            <a:endParaRPr kumimoji="0" lang="zh-CN" altLang="en-US" sz="2400" i="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grpSp>
        <p:nvGrpSpPr>
          <p:cNvPr id="49160" name="Group 8">
            <a:extLst>
              <a:ext uri="{FF2B5EF4-FFF2-40B4-BE49-F238E27FC236}">
                <a16:creationId xmlns:a16="http://schemas.microsoft.com/office/drawing/2014/main" id="{3BBD27FC-99BC-4086-877F-10046EC146EC}"/>
              </a:ext>
            </a:extLst>
          </p:cNvPr>
          <p:cNvGrpSpPr>
            <a:grpSpLocks/>
          </p:cNvGrpSpPr>
          <p:nvPr/>
        </p:nvGrpSpPr>
        <p:grpSpPr bwMode="auto">
          <a:xfrm>
            <a:off x="2738521" y="789007"/>
            <a:ext cx="1447800" cy="533400"/>
            <a:chOff x="1680" y="720"/>
            <a:chExt cx="912" cy="336"/>
          </a:xfrm>
        </p:grpSpPr>
        <p:sp>
          <p:nvSpPr>
            <p:cNvPr id="49158" name="AutoShape 6">
              <a:extLst>
                <a:ext uri="{FF2B5EF4-FFF2-40B4-BE49-F238E27FC236}">
                  <a16:creationId xmlns:a16="http://schemas.microsoft.com/office/drawing/2014/main" id="{4C0435BB-8B7B-4783-B4E4-550DC1977FF2}"/>
                </a:ext>
              </a:extLst>
            </p:cNvPr>
            <p:cNvSpPr>
              <a:spLocks noChangeArrowheads="1"/>
            </p:cNvSpPr>
            <p:nvPr/>
          </p:nvSpPr>
          <p:spPr bwMode="auto">
            <a:xfrm>
              <a:off x="1680" y="960"/>
              <a:ext cx="912" cy="96"/>
            </a:xfrm>
            <a:prstGeom prst="leftRightArrow">
              <a:avLst>
                <a:gd name="adj1" fmla="val 50000"/>
                <a:gd name="adj2" fmla="val 19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Text Box 7">
              <a:extLst>
                <a:ext uri="{FF2B5EF4-FFF2-40B4-BE49-F238E27FC236}">
                  <a16:creationId xmlns:a16="http://schemas.microsoft.com/office/drawing/2014/main" id="{BD089A16-D74C-46CA-898F-A9DD8F771B8D}"/>
                </a:ext>
              </a:extLst>
            </p:cNvPr>
            <p:cNvSpPr txBox="1">
              <a:spLocks noChangeArrowheads="1"/>
            </p:cNvSpPr>
            <p:nvPr/>
          </p:nvSpPr>
          <p:spPr bwMode="auto">
            <a:xfrm>
              <a:off x="1680" y="72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2000">
                  <a:solidFill>
                    <a:srgbClr val="0000FF"/>
                  </a:solidFill>
                  <a:ea typeface="楷体_GB2312" pitchFamily="49" charset="-122"/>
                </a:rPr>
                <a:t>等价变换</a:t>
              </a:r>
            </a:p>
          </p:txBody>
        </p:sp>
      </p:grpSp>
      <p:sp>
        <p:nvSpPr>
          <p:cNvPr id="49163" name="AutoShape 11">
            <a:extLst>
              <a:ext uri="{FF2B5EF4-FFF2-40B4-BE49-F238E27FC236}">
                <a16:creationId xmlns:a16="http://schemas.microsoft.com/office/drawing/2014/main" id="{AD54A164-010B-4B23-A6A3-398244616346}"/>
              </a:ext>
            </a:extLst>
          </p:cNvPr>
          <p:cNvSpPr>
            <a:spLocks noChangeArrowheads="1"/>
          </p:cNvSpPr>
          <p:nvPr/>
        </p:nvSpPr>
        <p:spPr bwMode="auto">
          <a:xfrm>
            <a:off x="3129722" y="1876067"/>
            <a:ext cx="1187238" cy="228600"/>
          </a:xfrm>
          <a:prstGeom prst="leftRightArrow">
            <a:avLst>
              <a:gd name="adj1" fmla="val 50000"/>
              <a:gd name="adj2" fmla="val 8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66" name="Group 14">
            <a:extLst>
              <a:ext uri="{FF2B5EF4-FFF2-40B4-BE49-F238E27FC236}">
                <a16:creationId xmlns:a16="http://schemas.microsoft.com/office/drawing/2014/main" id="{A613BA76-BB5C-469E-A771-1C1D08F69C11}"/>
              </a:ext>
            </a:extLst>
          </p:cNvPr>
          <p:cNvGrpSpPr>
            <a:grpSpLocks/>
          </p:cNvGrpSpPr>
          <p:nvPr/>
        </p:nvGrpSpPr>
        <p:grpSpPr bwMode="auto">
          <a:xfrm>
            <a:off x="25282" y="3318405"/>
            <a:ext cx="1143000" cy="1011238"/>
            <a:chOff x="384" y="1968"/>
            <a:chExt cx="720" cy="637"/>
          </a:xfrm>
        </p:grpSpPr>
        <p:pic>
          <p:nvPicPr>
            <p:cNvPr id="49164" name="Picture 12" descr="LIGHT">
              <a:extLst>
                <a:ext uri="{FF2B5EF4-FFF2-40B4-BE49-F238E27FC236}">
                  <a16:creationId xmlns:a16="http://schemas.microsoft.com/office/drawing/2014/main" id="{A954DB21-D793-4315-AD9C-AA3DB89F37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extLst>
              <a:ext uri="{909E8E84-426E-40DD-AFC4-6F175D3DCCD1}">
                <a14:hiddenFill xmlns:a14="http://schemas.microsoft.com/office/drawing/2010/main">
                  <a:solidFill>
                    <a:srgbClr val="FFFFFF"/>
                  </a:solidFill>
                </a14:hiddenFill>
              </a:ext>
            </a:extLst>
          </p:spPr>
        </p:pic>
        <p:sp>
          <p:nvSpPr>
            <p:cNvPr id="49165" name="Text Box 13">
              <a:extLst>
                <a:ext uri="{FF2B5EF4-FFF2-40B4-BE49-F238E27FC236}">
                  <a16:creationId xmlns:a16="http://schemas.microsoft.com/office/drawing/2014/main" id="{86512D31-40DE-4D0F-BBA9-03E27166171D}"/>
                </a:ext>
              </a:extLst>
            </p:cNvPr>
            <p:cNvSpPr txBox="1">
              <a:spLocks noChangeArrowheads="1"/>
            </p:cNvSpPr>
            <p:nvPr/>
          </p:nvSpPr>
          <p:spPr bwMode="auto">
            <a:xfrm>
              <a:off x="768" y="2064"/>
              <a:ext cx="3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dirty="0">
                  <a:solidFill>
                    <a:srgbClr val="0000FF"/>
                  </a:solidFill>
                  <a:ea typeface="楷体_GB2312" pitchFamily="49" charset="-122"/>
                </a:rPr>
                <a:t>思路</a:t>
              </a:r>
            </a:p>
          </p:txBody>
        </p:sp>
      </p:grpSp>
      <p:grpSp>
        <p:nvGrpSpPr>
          <p:cNvPr id="49171" name="Group 19">
            <a:extLst>
              <a:ext uri="{FF2B5EF4-FFF2-40B4-BE49-F238E27FC236}">
                <a16:creationId xmlns:a16="http://schemas.microsoft.com/office/drawing/2014/main" id="{D1E5E840-BB08-4B41-9952-6AA48EAA87A7}"/>
              </a:ext>
            </a:extLst>
          </p:cNvPr>
          <p:cNvGrpSpPr>
            <a:grpSpLocks/>
          </p:cNvGrpSpPr>
          <p:nvPr/>
        </p:nvGrpSpPr>
        <p:grpSpPr bwMode="auto">
          <a:xfrm>
            <a:off x="1203202" y="3261114"/>
            <a:ext cx="7703386" cy="1717168"/>
            <a:chOff x="1064" y="1920"/>
            <a:chExt cx="4414" cy="926"/>
          </a:xfrm>
        </p:grpSpPr>
        <p:sp>
          <p:nvSpPr>
            <p:cNvPr id="49167" name="Text Box 15">
              <a:extLst>
                <a:ext uri="{FF2B5EF4-FFF2-40B4-BE49-F238E27FC236}">
                  <a16:creationId xmlns:a16="http://schemas.microsoft.com/office/drawing/2014/main" id="{E9080824-C24F-4F7E-ADEF-91156BA08D53}"/>
                </a:ext>
              </a:extLst>
            </p:cNvPr>
            <p:cNvSpPr txBox="1">
              <a:spLocks noChangeArrowheads="1"/>
            </p:cNvSpPr>
            <p:nvPr/>
          </p:nvSpPr>
          <p:spPr bwMode="auto">
            <a:xfrm>
              <a:off x="1064" y="1920"/>
              <a:ext cx="4414" cy="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r>
                <a:rPr lang="zh-CN" altLang="en-US" sz="2400" dirty="0">
                  <a:solidFill>
                    <a:schemeClr val="tx1"/>
                  </a:solidFill>
                  <a:latin typeface="+mn-ea"/>
                  <a:ea typeface="+mn-ea"/>
                </a:rPr>
                <a:t>从一个初值 </a:t>
              </a:r>
              <a:r>
                <a:rPr kumimoji="0" lang="en-US" altLang="zh-CN" sz="2400" i="1" dirty="0">
                  <a:solidFill>
                    <a:schemeClr val="tx1"/>
                  </a:solidFill>
                  <a:latin typeface="+mn-ea"/>
                  <a:ea typeface="+mn-ea"/>
                </a:rPr>
                <a:t>x</a:t>
              </a:r>
              <a:r>
                <a:rPr kumimoji="0" lang="en-US" altLang="zh-CN" sz="2400" baseline="-25000" dirty="0">
                  <a:solidFill>
                    <a:schemeClr val="tx1"/>
                  </a:solidFill>
                  <a:latin typeface="+mn-ea"/>
                  <a:ea typeface="+mn-ea"/>
                </a:rPr>
                <a:t>0 </a:t>
              </a:r>
              <a:r>
                <a:rPr lang="zh-CN" altLang="en-US" sz="2400" dirty="0">
                  <a:solidFill>
                    <a:schemeClr val="tx1"/>
                  </a:solidFill>
                  <a:latin typeface="+mn-ea"/>
                  <a:ea typeface="+mn-ea"/>
                </a:rPr>
                <a:t>出发，计算 </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  </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2</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x</a:t>
              </a:r>
              <a:r>
                <a:rPr lang="en-US" altLang="zh-CN" sz="2400" i="1" baseline="-25000" dirty="0">
                  <a:solidFill>
                    <a:schemeClr val="tx1"/>
                  </a:solidFill>
                  <a:latin typeface="+mn-ea"/>
                  <a:ea typeface="+mn-ea"/>
                </a:rPr>
                <a:t>k</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err="1">
                  <a:solidFill>
                    <a:schemeClr val="tx1"/>
                  </a:solidFill>
                  <a:latin typeface="+mn-ea"/>
                  <a:ea typeface="+mn-ea"/>
                </a:rPr>
                <a:t>x</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 … </a:t>
              </a:r>
              <a:r>
                <a:rPr lang="zh-CN" altLang="en-US" sz="2400" dirty="0">
                  <a:solidFill>
                    <a:schemeClr val="tx1"/>
                  </a:solidFill>
                  <a:latin typeface="+mn-ea"/>
                  <a:ea typeface="+mn-ea"/>
                </a:rPr>
                <a:t>若           收敛，即存在 </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使得                  ，且 </a:t>
              </a:r>
              <a:r>
                <a:rPr lang="en-US" altLang="zh-CN" sz="2400" i="1" dirty="0">
                  <a:solidFill>
                    <a:schemeClr val="tx1"/>
                  </a:solidFill>
                  <a:latin typeface="+mn-ea"/>
                  <a:ea typeface="+mn-ea"/>
                </a:rPr>
                <a:t>g </a:t>
              </a:r>
              <a:r>
                <a:rPr lang="zh-CN" altLang="en-US" sz="2400" dirty="0">
                  <a:solidFill>
                    <a:schemeClr val="tx1"/>
                  </a:solidFill>
                  <a:latin typeface="+mn-ea"/>
                  <a:ea typeface="+mn-ea"/>
                </a:rPr>
                <a:t>连续，则由                                 可知 </a:t>
              </a:r>
              <a:r>
                <a:rPr lang="en-US" altLang="zh-CN" sz="2400" i="1" dirty="0">
                  <a:solidFill>
                    <a:schemeClr val="tx1"/>
                  </a:solidFill>
                  <a:latin typeface="+mn-ea"/>
                  <a:ea typeface="+mn-ea"/>
                </a:rPr>
                <a:t>x</a:t>
              </a:r>
              <a:r>
                <a:rPr lang="en-US" altLang="zh-CN" sz="2400" dirty="0">
                  <a:solidFill>
                    <a:schemeClr val="tx1"/>
                  </a:solidFill>
                  <a:latin typeface="+mn-ea"/>
                  <a:ea typeface="+mn-ea"/>
                </a:rPr>
                <a:t>* = </a:t>
              </a:r>
              <a:r>
                <a:rPr lang="en-US" altLang="zh-CN" sz="2400" i="1" dirty="0">
                  <a:solidFill>
                    <a:schemeClr val="tx1"/>
                  </a:solidFill>
                  <a:latin typeface="+mn-ea"/>
                  <a:ea typeface="+mn-ea"/>
                </a:rPr>
                <a:t>g</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，即</a:t>
              </a:r>
              <a:r>
                <a:rPr lang="en-US" altLang="zh-CN" sz="2400" i="1" dirty="0">
                  <a:solidFill>
                    <a:schemeClr val="tx1"/>
                  </a:solidFill>
                  <a:latin typeface="+mn-ea"/>
                  <a:ea typeface="+mn-ea"/>
                </a:rPr>
                <a:t>x</a:t>
              </a:r>
              <a:r>
                <a:rPr lang="en-US" altLang="zh-CN" sz="2400" dirty="0">
                  <a:solidFill>
                    <a:schemeClr val="tx1"/>
                  </a:solidFill>
                  <a:latin typeface="+mn-ea"/>
                  <a:ea typeface="+mn-ea"/>
                </a:rPr>
                <a:t>* </a:t>
              </a:r>
              <a:r>
                <a:rPr lang="zh-CN" altLang="en-US" sz="2400" dirty="0">
                  <a:solidFill>
                    <a:schemeClr val="tx1"/>
                  </a:solidFill>
                  <a:latin typeface="+mn-ea"/>
                  <a:ea typeface="+mn-ea"/>
                </a:rPr>
                <a:t>是 </a:t>
              </a:r>
              <a:r>
                <a:rPr lang="en-US" altLang="zh-CN" sz="2400" i="1" dirty="0">
                  <a:solidFill>
                    <a:schemeClr val="tx1"/>
                  </a:solidFill>
                  <a:latin typeface="+mn-ea"/>
                  <a:ea typeface="+mn-ea"/>
                </a:rPr>
                <a:t>g </a:t>
              </a:r>
              <a:r>
                <a:rPr lang="zh-CN" altLang="en-US" sz="2400" dirty="0">
                  <a:solidFill>
                    <a:schemeClr val="tx1"/>
                  </a:solidFill>
                  <a:latin typeface="+mn-ea"/>
                  <a:ea typeface="+mn-ea"/>
                </a:rPr>
                <a:t>的不动点，也就是</a:t>
              </a:r>
              <a:r>
                <a:rPr lang="en-US" altLang="zh-CN" sz="2400" i="1" dirty="0">
                  <a:solidFill>
                    <a:schemeClr val="tx1"/>
                  </a:solidFill>
                  <a:latin typeface="+mn-ea"/>
                  <a:ea typeface="+mn-ea"/>
                </a:rPr>
                <a:t>f</a:t>
              </a:r>
              <a:r>
                <a:rPr lang="en-US" altLang="zh-CN" sz="2400" dirty="0">
                  <a:solidFill>
                    <a:schemeClr val="tx1"/>
                  </a:solidFill>
                  <a:latin typeface="+mn-ea"/>
                  <a:ea typeface="+mn-ea"/>
                </a:rPr>
                <a:t> </a:t>
              </a:r>
              <a:r>
                <a:rPr lang="zh-CN" altLang="en-US" sz="2400" dirty="0">
                  <a:solidFill>
                    <a:schemeClr val="tx1"/>
                  </a:solidFill>
                  <a:latin typeface="+mn-ea"/>
                  <a:ea typeface="+mn-ea"/>
                </a:rPr>
                <a:t>的根。</a:t>
              </a:r>
              <a:endParaRPr lang="zh-CN" altLang="en-US" sz="2400" i="1" dirty="0">
                <a:solidFill>
                  <a:schemeClr val="tx1"/>
                </a:solidFill>
                <a:latin typeface="+mn-ea"/>
                <a:ea typeface="+mn-ea"/>
              </a:endParaRPr>
            </a:p>
          </p:txBody>
        </p:sp>
        <p:graphicFrame>
          <p:nvGraphicFramePr>
            <p:cNvPr id="49168" name="Object 16">
              <a:extLst>
                <a:ext uri="{FF2B5EF4-FFF2-40B4-BE49-F238E27FC236}">
                  <a16:creationId xmlns:a16="http://schemas.microsoft.com/office/drawing/2014/main" id="{FC64F0E7-C000-4238-A385-D5BD513C5045}"/>
                </a:ext>
              </a:extLst>
            </p:cNvPr>
            <p:cNvGraphicFramePr>
              <a:graphicFrameLocks noChangeAspect="1"/>
            </p:cNvGraphicFramePr>
            <p:nvPr>
              <p:extLst>
                <p:ext uri="{D42A27DB-BD31-4B8C-83A1-F6EECF244321}">
                  <p14:modId xmlns:p14="http://schemas.microsoft.com/office/powerpoint/2010/main" val="3452757917"/>
                </p:ext>
              </p:extLst>
            </p:nvPr>
          </p:nvGraphicFramePr>
          <p:xfrm>
            <a:off x="1898" y="2132"/>
            <a:ext cx="466" cy="277"/>
          </p:xfrm>
          <a:graphic>
            <a:graphicData uri="http://schemas.openxmlformats.org/presentationml/2006/ole">
              <mc:AlternateContent xmlns:mc="http://schemas.openxmlformats.org/markup-compatibility/2006">
                <mc:Choice xmlns:v="urn:schemas-microsoft-com:vml" Requires="v">
                  <p:oleObj spid="_x0000_s108830" name="Equation" r:id="rId8" imgW="558720" imgH="279360" progId="Equation.3">
                    <p:embed/>
                  </p:oleObj>
                </mc:Choice>
                <mc:Fallback>
                  <p:oleObj name="Equation" r:id="rId8" imgW="558720" imgH="279360" progId="Equation.3">
                    <p:embed/>
                    <p:pic>
                      <p:nvPicPr>
                        <p:cNvPr id="49168" name="Object 16">
                          <a:extLst>
                            <a:ext uri="{FF2B5EF4-FFF2-40B4-BE49-F238E27FC236}">
                              <a16:creationId xmlns:a16="http://schemas.microsoft.com/office/drawing/2014/main" id="{FC64F0E7-C000-4238-A385-D5BD513C50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8" y="2132"/>
                          <a:ext cx="466" cy="277"/>
                        </a:xfrm>
                        <a:prstGeom prst="rect">
                          <a:avLst/>
                        </a:prstGeom>
                        <a:noFill/>
                        <a:ln>
                          <a:noFill/>
                        </a:ln>
                        <a:effectLst/>
                      </p:spPr>
                    </p:pic>
                  </p:oleObj>
                </mc:Fallback>
              </mc:AlternateContent>
            </a:graphicData>
          </a:graphic>
        </p:graphicFrame>
        <p:graphicFrame>
          <p:nvGraphicFramePr>
            <p:cNvPr id="49169" name="Object 17">
              <a:extLst>
                <a:ext uri="{FF2B5EF4-FFF2-40B4-BE49-F238E27FC236}">
                  <a16:creationId xmlns:a16="http://schemas.microsoft.com/office/drawing/2014/main" id="{5A070C9C-5CBC-4204-A837-12B7442C0F2F}"/>
                </a:ext>
              </a:extLst>
            </p:cNvPr>
            <p:cNvGraphicFramePr>
              <a:graphicFrameLocks noChangeAspect="1"/>
            </p:cNvGraphicFramePr>
            <p:nvPr>
              <p:extLst>
                <p:ext uri="{D42A27DB-BD31-4B8C-83A1-F6EECF244321}">
                  <p14:modId xmlns:p14="http://schemas.microsoft.com/office/powerpoint/2010/main" val="1874036422"/>
                </p:ext>
              </p:extLst>
            </p:nvPr>
          </p:nvGraphicFramePr>
          <p:xfrm>
            <a:off x="4013" y="2134"/>
            <a:ext cx="817" cy="284"/>
          </p:xfrm>
          <a:graphic>
            <a:graphicData uri="http://schemas.openxmlformats.org/presentationml/2006/ole">
              <mc:AlternateContent xmlns:mc="http://schemas.openxmlformats.org/markup-compatibility/2006">
                <mc:Choice xmlns:v="urn:schemas-microsoft-com:vml" Requires="v">
                  <p:oleObj spid="_x0000_s108831" name="Equation" r:id="rId10" imgW="787320" imgH="279360" progId="Equation.3">
                    <p:embed/>
                  </p:oleObj>
                </mc:Choice>
                <mc:Fallback>
                  <p:oleObj name="Equation" r:id="rId10" imgW="787320" imgH="279360" progId="Equation.3">
                    <p:embed/>
                    <p:pic>
                      <p:nvPicPr>
                        <p:cNvPr id="49169" name="Object 17">
                          <a:extLst>
                            <a:ext uri="{FF2B5EF4-FFF2-40B4-BE49-F238E27FC236}">
                              <a16:creationId xmlns:a16="http://schemas.microsoft.com/office/drawing/2014/main" id="{5A070C9C-5CBC-4204-A837-12B7442C0F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3" y="2134"/>
                          <a:ext cx="817" cy="284"/>
                        </a:xfrm>
                        <a:prstGeom prst="rect">
                          <a:avLst/>
                        </a:prstGeom>
                        <a:noFill/>
                        <a:ln>
                          <a:noFill/>
                        </a:ln>
                        <a:effectLst/>
                      </p:spPr>
                    </p:pic>
                  </p:oleObj>
                </mc:Fallback>
              </mc:AlternateContent>
            </a:graphicData>
          </a:graphic>
        </p:graphicFrame>
        <p:graphicFrame>
          <p:nvGraphicFramePr>
            <p:cNvPr id="49170" name="Object 18">
              <a:extLst>
                <a:ext uri="{FF2B5EF4-FFF2-40B4-BE49-F238E27FC236}">
                  <a16:creationId xmlns:a16="http://schemas.microsoft.com/office/drawing/2014/main" id="{DCD8A450-6132-4B2C-A80D-40106D937E39}"/>
                </a:ext>
              </a:extLst>
            </p:cNvPr>
            <p:cNvGraphicFramePr>
              <a:graphicFrameLocks noChangeAspect="1"/>
            </p:cNvGraphicFramePr>
            <p:nvPr>
              <p:extLst>
                <p:ext uri="{D42A27DB-BD31-4B8C-83A1-F6EECF244321}">
                  <p14:modId xmlns:p14="http://schemas.microsoft.com/office/powerpoint/2010/main" val="852440625"/>
                </p:ext>
              </p:extLst>
            </p:nvPr>
          </p:nvGraphicFramePr>
          <p:xfrm>
            <a:off x="2057" y="2381"/>
            <a:ext cx="1350" cy="261"/>
          </p:xfrm>
          <a:graphic>
            <a:graphicData uri="http://schemas.openxmlformats.org/presentationml/2006/ole">
              <mc:AlternateContent xmlns:mc="http://schemas.openxmlformats.org/markup-compatibility/2006">
                <mc:Choice xmlns:v="urn:schemas-microsoft-com:vml" Requires="v">
                  <p:oleObj spid="_x0000_s108832" name="Equation" r:id="rId12" imgW="1282680" imgH="279360" progId="Equation.3">
                    <p:embed/>
                  </p:oleObj>
                </mc:Choice>
                <mc:Fallback>
                  <p:oleObj name="Equation" r:id="rId12" imgW="1282680" imgH="279360" progId="Equation.3">
                    <p:embed/>
                    <p:pic>
                      <p:nvPicPr>
                        <p:cNvPr id="49170" name="Object 18">
                          <a:extLst>
                            <a:ext uri="{FF2B5EF4-FFF2-40B4-BE49-F238E27FC236}">
                              <a16:creationId xmlns:a16="http://schemas.microsoft.com/office/drawing/2014/main" id="{DCD8A450-6132-4B2C-A80D-40106D937E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 y="2381"/>
                          <a:ext cx="1350" cy="261"/>
                        </a:xfrm>
                        <a:prstGeom prst="rect">
                          <a:avLst/>
                        </a:prstGeom>
                        <a:noFill/>
                        <a:ln>
                          <a:noFill/>
                        </a:ln>
                        <a:effectLst/>
                      </p:spPr>
                    </p:pic>
                  </p:oleObj>
                </mc:Fallback>
              </mc:AlternateContent>
            </a:graphicData>
          </a:graphic>
        </p:graphicFrame>
      </p:grpSp>
      <p:grpSp>
        <p:nvGrpSpPr>
          <p:cNvPr id="49172" name="Group 20">
            <a:extLst>
              <a:ext uri="{FF2B5EF4-FFF2-40B4-BE49-F238E27FC236}">
                <a16:creationId xmlns:a16="http://schemas.microsoft.com/office/drawing/2014/main" id="{D72E19E4-52A7-496D-8B4B-02B34D3BD5B8}"/>
              </a:ext>
            </a:extLst>
          </p:cNvPr>
          <p:cNvGrpSpPr>
            <a:grpSpLocks/>
          </p:cNvGrpSpPr>
          <p:nvPr/>
        </p:nvGrpSpPr>
        <p:grpSpPr bwMode="auto">
          <a:xfrm>
            <a:off x="163028" y="5329265"/>
            <a:ext cx="1274369" cy="1427475"/>
            <a:chOff x="2051" y="1696"/>
            <a:chExt cx="1004" cy="1028"/>
          </a:xfrm>
        </p:grpSpPr>
        <p:sp>
          <p:nvSpPr>
            <p:cNvPr id="49173" name="Freeform 21">
              <a:extLst>
                <a:ext uri="{FF2B5EF4-FFF2-40B4-BE49-F238E27FC236}">
                  <a16:creationId xmlns:a16="http://schemas.microsoft.com/office/drawing/2014/main" id="{9C94023D-B03D-4101-ABF8-111D46AA32DD}"/>
                </a:ext>
              </a:extLst>
            </p:cNvPr>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9174" name="Group 22">
              <a:extLst>
                <a:ext uri="{FF2B5EF4-FFF2-40B4-BE49-F238E27FC236}">
                  <a16:creationId xmlns:a16="http://schemas.microsoft.com/office/drawing/2014/main" id="{3D0B6537-FA22-4234-9D45-29FA99C1D93B}"/>
                </a:ext>
              </a:extLst>
            </p:cNvPr>
            <p:cNvGrpSpPr>
              <a:grpSpLocks/>
            </p:cNvGrpSpPr>
            <p:nvPr/>
          </p:nvGrpSpPr>
          <p:grpSpPr bwMode="auto">
            <a:xfrm rot="1123344">
              <a:off x="2441" y="2029"/>
              <a:ext cx="511" cy="637"/>
              <a:chOff x="2308" y="1206"/>
              <a:chExt cx="710" cy="940"/>
            </a:xfrm>
          </p:grpSpPr>
          <p:sp>
            <p:nvSpPr>
              <p:cNvPr id="49175" name="Freeform 23">
                <a:extLst>
                  <a:ext uri="{FF2B5EF4-FFF2-40B4-BE49-F238E27FC236}">
                    <a16:creationId xmlns:a16="http://schemas.microsoft.com/office/drawing/2014/main" id="{0F30636D-8948-4D11-9FB4-32B38BE65DB6}"/>
                  </a:ext>
                </a:extLst>
              </p:cNvPr>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9176" name="Freeform 24">
                <a:extLst>
                  <a:ext uri="{FF2B5EF4-FFF2-40B4-BE49-F238E27FC236}">
                    <a16:creationId xmlns:a16="http://schemas.microsoft.com/office/drawing/2014/main" id="{794891CE-3EBC-434E-9F3C-4A822AFC3637}"/>
                  </a:ext>
                </a:extLst>
              </p:cNvPr>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77" name="Freeform 25">
              <a:extLst>
                <a:ext uri="{FF2B5EF4-FFF2-40B4-BE49-F238E27FC236}">
                  <a16:creationId xmlns:a16="http://schemas.microsoft.com/office/drawing/2014/main" id="{15A45697-DC70-4863-95DD-5135241D2C9A}"/>
                </a:ext>
              </a:extLst>
            </p:cNvPr>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49178" name="Group 26">
              <a:extLst>
                <a:ext uri="{FF2B5EF4-FFF2-40B4-BE49-F238E27FC236}">
                  <a16:creationId xmlns:a16="http://schemas.microsoft.com/office/drawing/2014/main" id="{87BABC70-F023-49F1-951B-3A51D0165723}"/>
                </a:ext>
              </a:extLst>
            </p:cNvPr>
            <p:cNvGrpSpPr>
              <a:grpSpLocks/>
            </p:cNvGrpSpPr>
            <p:nvPr/>
          </p:nvGrpSpPr>
          <p:grpSpPr bwMode="auto">
            <a:xfrm rot="1123344">
              <a:off x="2051" y="1977"/>
              <a:ext cx="454" cy="747"/>
              <a:chOff x="1799" y="1328"/>
              <a:chExt cx="630" cy="1101"/>
            </a:xfrm>
          </p:grpSpPr>
          <p:grpSp>
            <p:nvGrpSpPr>
              <p:cNvPr id="49179" name="Group 27">
                <a:extLst>
                  <a:ext uri="{FF2B5EF4-FFF2-40B4-BE49-F238E27FC236}">
                    <a16:creationId xmlns:a16="http://schemas.microsoft.com/office/drawing/2014/main" id="{22A3774D-0430-46A7-9E28-3DFE24E074C9}"/>
                  </a:ext>
                </a:extLst>
              </p:cNvPr>
              <p:cNvGrpSpPr>
                <a:grpSpLocks/>
              </p:cNvGrpSpPr>
              <p:nvPr/>
            </p:nvGrpSpPr>
            <p:grpSpPr bwMode="auto">
              <a:xfrm>
                <a:off x="1968" y="1328"/>
                <a:ext cx="461" cy="1101"/>
                <a:chOff x="1968" y="1328"/>
                <a:chExt cx="461" cy="1101"/>
              </a:xfrm>
            </p:grpSpPr>
            <p:sp>
              <p:nvSpPr>
                <p:cNvPr id="49180" name="Freeform 28">
                  <a:extLst>
                    <a:ext uri="{FF2B5EF4-FFF2-40B4-BE49-F238E27FC236}">
                      <a16:creationId xmlns:a16="http://schemas.microsoft.com/office/drawing/2014/main" id="{5FDC9E1F-FF3E-45ED-9CE5-BADBE72FA9E6}"/>
                    </a:ext>
                  </a:extLst>
                </p:cNvPr>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49181" name="Freeform 29">
                  <a:extLst>
                    <a:ext uri="{FF2B5EF4-FFF2-40B4-BE49-F238E27FC236}">
                      <a16:creationId xmlns:a16="http://schemas.microsoft.com/office/drawing/2014/main" id="{B99186D7-88C2-4AC2-8DCD-57D124778B1E}"/>
                    </a:ext>
                  </a:extLst>
                </p:cNvPr>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182" name="Group 30">
                <a:extLst>
                  <a:ext uri="{FF2B5EF4-FFF2-40B4-BE49-F238E27FC236}">
                    <a16:creationId xmlns:a16="http://schemas.microsoft.com/office/drawing/2014/main" id="{2AA96ADB-5AF9-4662-9B00-BBC34D39D696}"/>
                  </a:ext>
                </a:extLst>
              </p:cNvPr>
              <p:cNvGrpSpPr>
                <a:grpSpLocks/>
              </p:cNvGrpSpPr>
              <p:nvPr/>
            </p:nvGrpSpPr>
            <p:grpSpPr bwMode="auto">
              <a:xfrm>
                <a:off x="1799" y="1444"/>
                <a:ext cx="549" cy="922"/>
                <a:chOff x="1799" y="1444"/>
                <a:chExt cx="549" cy="922"/>
              </a:xfrm>
            </p:grpSpPr>
            <p:sp>
              <p:nvSpPr>
                <p:cNvPr id="49183" name="Freeform 31">
                  <a:extLst>
                    <a:ext uri="{FF2B5EF4-FFF2-40B4-BE49-F238E27FC236}">
                      <a16:creationId xmlns:a16="http://schemas.microsoft.com/office/drawing/2014/main" id="{6CCC8DDB-DEC1-4107-A92F-0011CFF5C5D4}"/>
                    </a:ext>
                  </a:extLst>
                </p:cNvPr>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9184" name="Freeform 32">
                  <a:extLst>
                    <a:ext uri="{FF2B5EF4-FFF2-40B4-BE49-F238E27FC236}">
                      <a16:creationId xmlns:a16="http://schemas.microsoft.com/office/drawing/2014/main" id="{A97AC335-305E-45AB-95AA-CF88BFE30743}"/>
                    </a:ext>
                  </a:extLst>
                </p:cNvPr>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9185" name="Freeform 33">
                  <a:extLst>
                    <a:ext uri="{FF2B5EF4-FFF2-40B4-BE49-F238E27FC236}">
                      <a16:creationId xmlns:a16="http://schemas.microsoft.com/office/drawing/2014/main" id="{75001251-E812-418E-9BE9-3B45087C3E58}"/>
                    </a:ext>
                  </a:extLst>
                </p:cNvPr>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49186" name="Group 34">
              <a:extLst>
                <a:ext uri="{FF2B5EF4-FFF2-40B4-BE49-F238E27FC236}">
                  <a16:creationId xmlns:a16="http://schemas.microsoft.com/office/drawing/2014/main" id="{ECCD7D8A-3314-44ED-9CEF-D20693884854}"/>
                </a:ext>
              </a:extLst>
            </p:cNvPr>
            <p:cNvGrpSpPr>
              <a:grpSpLocks/>
            </p:cNvGrpSpPr>
            <p:nvPr/>
          </p:nvGrpSpPr>
          <p:grpSpPr bwMode="auto">
            <a:xfrm rot="1123344">
              <a:off x="2327" y="1696"/>
              <a:ext cx="255" cy="314"/>
              <a:chOff x="1947" y="869"/>
              <a:chExt cx="355" cy="463"/>
            </a:xfrm>
          </p:grpSpPr>
          <p:grpSp>
            <p:nvGrpSpPr>
              <p:cNvPr id="49187" name="Group 35">
                <a:extLst>
                  <a:ext uri="{FF2B5EF4-FFF2-40B4-BE49-F238E27FC236}">
                    <a16:creationId xmlns:a16="http://schemas.microsoft.com/office/drawing/2014/main" id="{D111F6D4-ADF5-4062-BDBA-CFE69A2455C8}"/>
                  </a:ext>
                </a:extLst>
              </p:cNvPr>
              <p:cNvGrpSpPr>
                <a:grpSpLocks/>
              </p:cNvGrpSpPr>
              <p:nvPr/>
            </p:nvGrpSpPr>
            <p:grpSpPr bwMode="auto">
              <a:xfrm>
                <a:off x="1982" y="1005"/>
                <a:ext cx="305" cy="220"/>
                <a:chOff x="1982" y="1005"/>
                <a:chExt cx="305" cy="220"/>
              </a:xfrm>
            </p:grpSpPr>
            <p:sp>
              <p:nvSpPr>
                <p:cNvPr id="49188" name="Freeform 36">
                  <a:extLst>
                    <a:ext uri="{FF2B5EF4-FFF2-40B4-BE49-F238E27FC236}">
                      <a16:creationId xmlns:a16="http://schemas.microsoft.com/office/drawing/2014/main" id="{97D38ECC-C789-4816-9BE2-95BBC16AF853}"/>
                    </a:ext>
                  </a:extLst>
                </p:cNvPr>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49189" name="Freeform 37">
                  <a:extLst>
                    <a:ext uri="{FF2B5EF4-FFF2-40B4-BE49-F238E27FC236}">
                      <a16:creationId xmlns:a16="http://schemas.microsoft.com/office/drawing/2014/main" id="{5F404EB8-0C05-4D73-A4D7-51E5DAA2495D}"/>
                    </a:ext>
                  </a:extLst>
                </p:cNvPr>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49190" name="Freeform 38">
                <a:extLst>
                  <a:ext uri="{FF2B5EF4-FFF2-40B4-BE49-F238E27FC236}">
                    <a16:creationId xmlns:a16="http://schemas.microsoft.com/office/drawing/2014/main" id="{E8FF304B-4C84-42FD-A8DA-90B87BB7B256}"/>
                  </a:ext>
                </a:extLst>
              </p:cNvPr>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49191" name="Group 39">
                <a:extLst>
                  <a:ext uri="{FF2B5EF4-FFF2-40B4-BE49-F238E27FC236}">
                    <a16:creationId xmlns:a16="http://schemas.microsoft.com/office/drawing/2014/main" id="{52F7405B-2B00-4223-A2D0-310E14E8487D}"/>
                  </a:ext>
                </a:extLst>
              </p:cNvPr>
              <p:cNvGrpSpPr>
                <a:grpSpLocks/>
              </p:cNvGrpSpPr>
              <p:nvPr/>
            </p:nvGrpSpPr>
            <p:grpSpPr bwMode="auto">
              <a:xfrm>
                <a:off x="1997" y="1009"/>
                <a:ext cx="257" cy="143"/>
                <a:chOff x="1997" y="1009"/>
                <a:chExt cx="257" cy="143"/>
              </a:xfrm>
            </p:grpSpPr>
            <p:sp>
              <p:nvSpPr>
                <p:cNvPr id="49192" name="Freeform 40">
                  <a:extLst>
                    <a:ext uri="{FF2B5EF4-FFF2-40B4-BE49-F238E27FC236}">
                      <a16:creationId xmlns:a16="http://schemas.microsoft.com/office/drawing/2014/main" id="{90B43550-6E16-4B28-9C1B-B758294B632E}"/>
                    </a:ext>
                  </a:extLst>
                </p:cNvPr>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9193" name="Freeform 41">
                  <a:extLst>
                    <a:ext uri="{FF2B5EF4-FFF2-40B4-BE49-F238E27FC236}">
                      <a16:creationId xmlns:a16="http://schemas.microsoft.com/office/drawing/2014/main" id="{C6034B84-5032-41FD-8066-BEF8BE34BED2}"/>
                    </a:ext>
                  </a:extLst>
                </p:cNvPr>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49194" name="Freeform 42">
                  <a:extLst>
                    <a:ext uri="{FF2B5EF4-FFF2-40B4-BE49-F238E27FC236}">
                      <a16:creationId xmlns:a16="http://schemas.microsoft.com/office/drawing/2014/main" id="{DAAB1A66-0BBF-4C0D-BC82-2E25A83F786F}"/>
                    </a:ext>
                  </a:extLst>
                </p:cNvPr>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49195" name="Group 43">
                <a:extLst>
                  <a:ext uri="{FF2B5EF4-FFF2-40B4-BE49-F238E27FC236}">
                    <a16:creationId xmlns:a16="http://schemas.microsoft.com/office/drawing/2014/main" id="{5CEF08C8-409B-48B7-A3CA-AA3B0D9E66D2}"/>
                  </a:ext>
                </a:extLst>
              </p:cNvPr>
              <p:cNvGrpSpPr>
                <a:grpSpLocks/>
              </p:cNvGrpSpPr>
              <p:nvPr/>
            </p:nvGrpSpPr>
            <p:grpSpPr bwMode="auto">
              <a:xfrm>
                <a:off x="2027" y="1019"/>
                <a:ext cx="218" cy="158"/>
                <a:chOff x="2027" y="1019"/>
                <a:chExt cx="218" cy="158"/>
              </a:xfrm>
            </p:grpSpPr>
            <p:sp>
              <p:nvSpPr>
                <p:cNvPr id="49196" name="Freeform 44">
                  <a:extLst>
                    <a:ext uri="{FF2B5EF4-FFF2-40B4-BE49-F238E27FC236}">
                      <a16:creationId xmlns:a16="http://schemas.microsoft.com/office/drawing/2014/main" id="{BA5E2B25-837B-4DA4-A3BC-73E1262A7696}"/>
                    </a:ext>
                  </a:extLst>
                </p:cNvPr>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9197" name="Oval 45">
                  <a:extLst>
                    <a:ext uri="{FF2B5EF4-FFF2-40B4-BE49-F238E27FC236}">
                      <a16:creationId xmlns:a16="http://schemas.microsoft.com/office/drawing/2014/main" id="{B2327875-D0A2-4914-BBEF-1115A6B2746B}"/>
                    </a:ext>
                  </a:extLst>
                </p:cNvPr>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49198" name="Freeform 46">
                  <a:extLst>
                    <a:ext uri="{FF2B5EF4-FFF2-40B4-BE49-F238E27FC236}">
                      <a16:creationId xmlns:a16="http://schemas.microsoft.com/office/drawing/2014/main" id="{75A6CAB5-1FFE-4B5B-AEA6-B1FF9B050C6D}"/>
                    </a:ext>
                  </a:extLst>
                </p:cNvPr>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49199" name="Oval 47">
                  <a:extLst>
                    <a:ext uri="{FF2B5EF4-FFF2-40B4-BE49-F238E27FC236}">
                      <a16:creationId xmlns:a16="http://schemas.microsoft.com/office/drawing/2014/main" id="{C8126E8B-2D81-4BE3-8272-4A7829E25C91}"/>
                    </a:ext>
                  </a:extLst>
                </p:cNvPr>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49200" name="Freeform 48">
                <a:extLst>
                  <a:ext uri="{FF2B5EF4-FFF2-40B4-BE49-F238E27FC236}">
                    <a16:creationId xmlns:a16="http://schemas.microsoft.com/office/drawing/2014/main" id="{F92B399C-D6E5-4932-B98C-B0CBCA1287B7}"/>
                  </a:ext>
                </a:extLst>
              </p:cNvPr>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49201" name="Freeform 49">
                <a:extLst>
                  <a:ext uri="{FF2B5EF4-FFF2-40B4-BE49-F238E27FC236}">
                    <a16:creationId xmlns:a16="http://schemas.microsoft.com/office/drawing/2014/main" id="{B15D2CFA-BFEE-4C69-88DF-CF84FB8B0697}"/>
                  </a:ext>
                </a:extLst>
              </p:cNvPr>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2" name="Freeform 50">
                <a:extLst>
                  <a:ext uri="{FF2B5EF4-FFF2-40B4-BE49-F238E27FC236}">
                    <a16:creationId xmlns:a16="http://schemas.microsoft.com/office/drawing/2014/main" id="{5F177256-D33F-45D4-B574-600C27CBC98B}"/>
                  </a:ext>
                </a:extLst>
              </p:cNvPr>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49203" name="Freeform 51">
              <a:extLst>
                <a:ext uri="{FF2B5EF4-FFF2-40B4-BE49-F238E27FC236}">
                  <a16:creationId xmlns:a16="http://schemas.microsoft.com/office/drawing/2014/main" id="{432EFC8F-17A8-4271-923E-FD0DD6C0027C}"/>
                </a:ext>
              </a:extLst>
            </p:cNvPr>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49204" name="Group 52">
              <a:extLst>
                <a:ext uri="{FF2B5EF4-FFF2-40B4-BE49-F238E27FC236}">
                  <a16:creationId xmlns:a16="http://schemas.microsoft.com/office/drawing/2014/main" id="{F72D6919-EA55-4257-AC53-D144CC0171D8}"/>
                </a:ext>
              </a:extLst>
            </p:cNvPr>
            <p:cNvGrpSpPr>
              <a:grpSpLocks/>
            </p:cNvGrpSpPr>
            <p:nvPr/>
          </p:nvGrpSpPr>
          <p:grpSpPr bwMode="auto">
            <a:xfrm rot="1123344">
              <a:off x="2928" y="1942"/>
              <a:ext cx="127" cy="227"/>
              <a:chOff x="2833" y="962"/>
              <a:chExt cx="176" cy="334"/>
            </a:xfrm>
          </p:grpSpPr>
          <p:sp>
            <p:nvSpPr>
              <p:cNvPr id="49205" name="Freeform 53">
                <a:extLst>
                  <a:ext uri="{FF2B5EF4-FFF2-40B4-BE49-F238E27FC236}">
                    <a16:creationId xmlns:a16="http://schemas.microsoft.com/office/drawing/2014/main" id="{6D6FC800-B075-410E-B111-E7D125B5CAAE}"/>
                  </a:ext>
                </a:extLst>
              </p:cNvPr>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06" name="Freeform 54">
                <a:extLst>
                  <a:ext uri="{FF2B5EF4-FFF2-40B4-BE49-F238E27FC236}">
                    <a16:creationId xmlns:a16="http://schemas.microsoft.com/office/drawing/2014/main" id="{3CCA6CB0-DB4B-4AC6-BE34-2496F5D3F750}"/>
                  </a:ext>
                </a:extLst>
              </p:cNvPr>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49207" name="Freeform 55">
                <a:extLst>
                  <a:ext uri="{FF2B5EF4-FFF2-40B4-BE49-F238E27FC236}">
                    <a16:creationId xmlns:a16="http://schemas.microsoft.com/office/drawing/2014/main" id="{C66A9DEE-3B27-49E5-B004-307C9C8F48A1}"/>
                  </a:ext>
                </a:extLst>
              </p:cNvPr>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49208" name="Freeform 56">
                <a:extLst>
                  <a:ext uri="{FF2B5EF4-FFF2-40B4-BE49-F238E27FC236}">
                    <a16:creationId xmlns:a16="http://schemas.microsoft.com/office/drawing/2014/main" id="{EE24C251-A99B-46DB-BEF0-962BE6FE5AA0}"/>
                  </a:ext>
                </a:extLst>
              </p:cNvPr>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09" name="Freeform 57">
                <a:extLst>
                  <a:ext uri="{FF2B5EF4-FFF2-40B4-BE49-F238E27FC236}">
                    <a16:creationId xmlns:a16="http://schemas.microsoft.com/office/drawing/2014/main" id="{755C81E4-1E12-4816-AA87-72808FD6317C}"/>
                  </a:ext>
                </a:extLst>
              </p:cNvPr>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0" name="Freeform 58">
                <a:extLst>
                  <a:ext uri="{FF2B5EF4-FFF2-40B4-BE49-F238E27FC236}">
                    <a16:creationId xmlns:a16="http://schemas.microsoft.com/office/drawing/2014/main" id="{837923F8-1FF2-44B0-8066-EB7C23C7BAB8}"/>
                  </a:ext>
                </a:extLst>
              </p:cNvPr>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1" name="Freeform 59">
                <a:extLst>
                  <a:ext uri="{FF2B5EF4-FFF2-40B4-BE49-F238E27FC236}">
                    <a16:creationId xmlns:a16="http://schemas.microsoft.com/office/drawing/2014/main" id="{55B4F341-762E-449D-8514-B2443963A564}"/>
                  </a:ext>
                </a:extLst>
              </p:cNvPr>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49212" name="Freeform 60">
                <a:extLst>
                  <a:ext uri="{FF2B5EF4-FFF2-40B4-BE49-F238E27FC236}">
                    <a16:creationId xmlns:a16="http://schemas.microsoft.com/office/drawing/2014/main" id="{82098E13-1ED4-4674-8A19-5DBDFFABC0C0}"/>
                  </a:ext>
                </a:extLst>
              </p:cNvPr>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49213" name="Freeform 61">
                <a:extLst>
                  <a:ext uri="{FF2B5EF4-FFF2-40B4-BE49-F238E27FC236}">
                    <a16:creationId xmlns:a16="http://schemas.microsoft.com/office/drawing/2014/main" id="{8DD8DD0F-D13D-4DA6-B2A0-9DA9A3C648B3}"/>
                  </a:ext>
                </a:extLst>
              </p:cNvPr>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4" name="Freeform 62">
                <a:extLst>
                  <a:ext uri="{FF2B5EF4-FFF2-40B4-BE49-F238E27FC236}">
                    <a16:creationId xmlns:a16="http://schemas.microsoft.com/office/drawing/2014/main" id="{2FE1F898-A3A7-4830-932E-9E9AFA8C3922}"/>
                  </a:ext>
                </a:extLst>
              </p:cNvPr>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5" name="Freeform 63">
                <a:extLst>
                  <a:ext uri="{FF2B5EF4-FFF2-40B4-BE49-F238E27FC236}">
                    <a16:creationId xmlns:a16="http://schemas.microsoft.com/office/drawing/2014/main" id="{3224D31A-E35E-4300-AF4F-EE7338FD1325}"/>
                  </a:ext>
                </a:extLst>
              </p:cNvPr>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6" name="Freeform 64">
                <a:extLst>
                  <a:ext uri="{FF2B5EF4-FFF2-40B4-BE49-F238E27FC236}">
                    <a16:creationId xmlns:a16="http://schemas.microsoft.com/office/drawing/2014/main" id="{A43706C8-13E0-43BA-A432-1B1E839E31F2}"/>
                  </a:ext>
                </a:extLst>
              </p:cNvPr>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49217" name="Freeform 65">
                <a:extLst>
                  <a:ext uri="{FF2B5EF4-FFF2-40B4-BE49-F238E27FC236}">
                    <a16:creationId xmlns:a16="http://schemas.microsoft.com/office/drawing/2014/main" id="{8BC4F6B9-E8C0-43B4-98FC-51792A6E8763}"/>
                  </a:ext>
                </a:extLst>
              </p:cNvPr>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8" name="Freeform 66">
                <a:extLst>
                  <a:ext uri="{FF2B5EF4-FFF2-40B4-BE49-F238E27FC236}">
                    <a16:creationId xmlns:a16="http://schemas.microsoft.com/office/drawing/2014/main" id="{82536D89-C294-4956-9106-5A6338D40B0E}"/>
                  </a:ext>
                </a:extLst>
              </p:cNvPr>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49219" name="Freeform 67">
                <a:extLst>
                  <a:ext uri="{FF2B5EF4-FFF2-40B4-BE49-F238E27FC236}">
                    <a16:creationId xmlns:a16="http://schemas.microsoft.com/office/drawing/2014/main" id="{B3FE235C-AE3E-49FF-A3BE-645478B97A3B}"/>
                  </a:ext>
                </a:extLst>
              </p:cNvPr>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49220" name="AutoShape 68">
            <a:extLst>
              <a:ext uri="{FF2B5EF4-FFF2-40B4-BE49-F238E27FC236}">
                <a16:creationId xmlns:a16="http://schemas.microsoft.com/office/drawing/2014/main" id="{FBF96D3A-25DC-4BF2-AA86-962F2BBFF174}"/>
              </a:ext>
            </a:extLst>
          </p:cNvPr>
          <p:cNvSpPr>
            <a:spLocks noChangeArrowheads="1"/>
          </p:cNvSpPr>
          <p:nvPr/>
        </p:nvSpPr>
        <p:spPr bwMode="auto">
          <a:xfrm>
            <a:off x="1741976" y="5011554"/>
            <a:ext cx="2553093" cy="1749634"/>
          </a:xfrm>
          <a:prstGeom prst="cloudCallout">
            <a:avLst>
              <a:gd name="adj1" fmla="val -77907"/>
              <a:gd name="adj2" fmla="val -24130"/>
            </a:avLst>
          </a:prstGeom>
          <a:gradFill rotWithShape="0">
            <a:gsLst>
              <a:gs pos="0">
                <a:schemeClr val="bg1"/>
              </a:gs>
              <a:gs pos="100000">
                <a:srgbClr val="CCFFCC"/>
              </a:gs>
            </a:gsLst>
            <a:lin ang="2700000" scaled="1"/>
          </a:gra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dirty="0">
                <a:solidFill>
                  <a:srgbClr val="0000FF"/>
                </a:solidFill>
                <a:ea typeface="楷体_GB2312" pitchFamily="49" charset="-122"/>
              </a:rPr>
              <a:t>看起来很简单，令人有点不相信，那么问题是什么呢？</a:t>
            </a:r>
          </a:p>
        </p:txBody>
      </p:sp>
      <p:grpSp>
        <p:nvGrpSpPr>
          <p:cNvPr id="49221" name="Group 69">
            <a:extLst>
              <a:ext uri="{FF2B5EF4-FFF2-40B4-BE49-F238E27FC236}">
                <a16:creationId xmlns:a16="http://schemas.microsoft.com/office/drawing/2014/main" id="{E186E2D5-6633-46B7-B0AB-37C9B8161D0C}"/>
              </a:ext>
            </a:extLst>
          </p:cNvPr>
          <p:cNvGrpSpPr>
            <a:grpSpLocks/>
          </p:cNvGrpSpPr>
          <p:nvPr/>
        </p:nvGrpSpPr>
        <p:grpSpPr bwMode="auto">
          <a:xfrm>
            <a:off x="6636787" y="5105064"/>
            <a:ext cx="2384425" cy="1543050"/>
            <a:chOff x="1303" y="1686"/>
            <a:chExt cx="2573" cy="1669"/>
          </a:xfrm>
        </p:grpSpPr>
        <p:grpSp>
          <p:nvGrpSpPr>
            <p:cNvPr id="49222" name="Group 70">
              <a:extLst>
                <a:ext uri="{FF2B5EF4-FFF2-40B4-BE49-F238E27FC236}">
                  <a16:creationId xmlns:a16="http://schemas.microsoft.com/office/drawing/2014/main" id="{1CA9159B-538E-456D-857D-D5BBCFCDFCE0}"/>
                </a:ext>
              </a:extLst>
            </p:cNvPr>
            <p:cNvGrpSpPr>
              <a:grpSpLocks/>
            </p:cNvGrpSpPr>
            <p:nvPr/>
          </p:nvGrpSpPr>
          <p:grpSpPr bwMode="auto">
            <a:xfrm>
              <a:off x="1303" y="2760"/>
              <a:ext cx="2573" cy="595"/>
              <a:chOff x="1303" y="2760"/>
              <a:chExt cx="2573" cy="595"/>
            </a:xfrm>
          </p:grpSpPr>
          <p:sp>
            <p:nvSpPr>
              <p:cNvPr id="49223" name="Freeform 71">
                <a:extLst>
                  <a:ext uri="{FF2B5EF4-FFF2-40B4-BE49-F238E27FC236}">
                    <a16:creationId xmlns:a16="http://schemas.microsoft.com/office/drawing/2014/main" id="{2C4DEF16-7373-445A-892F-A2146D272397}"/>
                  </a:ext>
                </a:extLst>
              </p:cNvPr>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49224" name="Rectangle 72">
                <a:extLst>
                  <a:ext uri="{FF2B5EF4-FFF2-40B4-BE49-F238E27FC236}">
                    <a16:creationId xmlns:a16="http://schemas.microsoft.com/office/drawing/2014/main" id="{6EE3AC93-4CFD-49AF-9C9E-D3222AC0331C}"/>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49225" name="Freeform 73">
                <a:extLst>
                  <a:ext uri="{FF2B5EF4-FFF2-40B4-BE49-F238E27FC236}">
                    <a16:creationId xmlns:a16="http://schemas.microsoft.com/office/drawing/2014/main" id="{07E34992-E499-4839-B53D-EC191D3650FE}"/>
                  </a:ext>
                </a:extLst>
              </p:cNvPr>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49226" name="Freeform 74">
              <a:extLst>
                <a:ext uri="{FF2B5EF4-FFF2-40B4-BE49-F238E27FC236}">
                  <a16:creationId xmlns:a16="http://schemas.microsoft.com/office/drawing/2014/main" id="{FA1BEACB-3FA9-4A1C-8C68-BF54B3E89991}"/>
                </a:ext>
              </a:extLst>
            </p:cNvPr>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49227" name="Group 75">
              <a:extLst>
                <a:ext uri="{FF2B5EF4-FFF2-40B4-BE49-F238E27FC236}">
                  <a16:creationId xmlns:a16="http://schemas.microsoft.com/office/drawing/2014/main" id="{69C5A0BD-CFBD-421C-B324-CE182E4E4302}"/>
                </a:ext>
              </a:extLst>
            </p:cNvPr>
            <p:cNvGrpSpPr>
              <a:grpSpLocks/>
            </p:cNvGrpSpPr>
            <p:nvPr/>
          </p:nvGrpSpPr>
          <p:grpSpPr bwMode="auto">
            <a:xfrm>
              <a:off x="2801" y="1975"/>
              <a:ext cx="67" cy="57"/>
              <a:chOff x="2801" y="1975"/>
              <a:chExt cx="67" cy="57"/>
            </a:xfrm>
          </p:grpSpPr>
          <p:sp>
            <p:nvSpPr>
              <p:cNvPr id="49228" name="Oval 76">
                <a:extLst>
                  <a:ext uri="{FF2B5EF4-FFF2-40B4-BE49-F238E27FC236}">
                    <a16:creationId xmlns:a16="http://schemas.microsoft.com/office/drawing/2014/main" id="{C54D77E3-9AA9-401E-92C2-74941A5475B7}"/>
                  </a:ext>
                </a:extLst>
              </p:cNvPr>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9229" name="Oval 77">
                <a:extLst>
                  <a:ext uri="{FF2B5EF4-FFF2-40B4-BE49-F238E27FC236}">
                    <a16:creationId xmlns:a16="http://schemas.microsoft.com/office/drawing/2014/main" id="{20D39D3E-A30C-436D-B156-8F2181B0A477}"/>
                  </a:ext>
                </a:extLst>
              </p:cNvPr>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30" name="Group 78">
              <a:extLst>
                <a:ext uri="{FF2B5EF4-FFF2-40B4-BE49-F238E27FC236}">
                  <a16:creationId xmlns:a16="http://schemas.microsoft.com/office/drawing/2014/main" id="{6942A0A2-B84D-4E36-B04B-AAFBAEDEE6D8}"/>
                </a:ext>
              </a:extLst>
            </p:cNvPr>
            <p:cNvGrpSpPr>
              <a:grpSpLocks/>
            </p:cNvGrpSpPr>
            <p:nvPr/>
          </p:nvGrpSpPr>
          <p:grpSpPr bwMode="auto">
            <a:xfrm>
              <a:off x="2973" y="1980"/>
              <a:ext cx="67" cy="57"/>
              <a:chOff x="2973" y="1980"/>
              <a:chExt cx="67" cy="57"/>
            </a:xfrm>
          </p:grpSpPr>
          <p:sp>
            <p:nvSpPr>
              <p:cNvPr id="49231" name="Oval 79">
                <a:extLst>
                  <a:ext uri="{FF2B5EF4-FFF2-40B4-BE49-F238E27FC236}">
                    <a16:creationId xmlns:a16="http://schemas.microsoft.com/office/drawing/2014/main" id="{119CF641-45F7-45A9-AB0E-E0CF19B374B6}"/>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49232" name="Oval 80">
                <a:extLst>
                  <a:ext uri="{FF2B5EF4-FFF2-40B4-BE49-F238E27FC236}">
                    <a16:creationId xmlns:a16="http://schemas.microsoft.com/office/drawing/2014/main" id="{779EE514-F178-42CC-9974-5BE3509E2DE7}"/>
                  </a:ext>
                </a:extLst>
              </p:cNvPr>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33" name="Group 81">
              <a:extLst>
                <a:ext uri="{FF2B5EF4-FFF2-40B4-BE49-F238E27FC236}">
                  <a16:creationId xmlns:a16="http://schemas.microsoft.com/office/drawing/2014/main" id="{604B75D0-A4ED-46D2-B65B-AEF5AAA7ED54}"/>
                </a:ext>
              </a:extLst>
            </p:cNvPr>
            <p:cNvGrpSpPr>
              <a:grpSpLocks/>
            </p:cNvGrpSpPr>
            <p:nvPr/>
          </p:nvGrpSpPr>
          <p:grpSpPr bwMode="auto">
            <a:xfrm>
              <a:off x="2169" y="1686"/>
              <a:ext cx="1380" cy="1387"/>
              <a:chOff x="2169" y="1686"/>
              <a:chExt cx="1380" cy="1387"/>
            </a:xfrm>
          </p:grpSpPr>
          <p:grpSp>
            <p:nvGrpSpPr>
              <p:cNvPr id="49234" name="Group 82">
                <a:extLst>
                  <a:ext uri="{FF2B5EF4-FFF2-40B4-BE49-F238E27FC236}">
                    <a16:creationId xmlns:a16="http://schemas.microsoft.com/office/drawing/2014/main" id="{1B0563A5-458E-49D6-B7CA-8375935306A1}"/>
                  </a:ext>
                </a:extLst>
              </p:cNvPr>
              <p:cNvGrpSpPr>
                <a:grpSpLocks/>
              </p:cNvGrpSpPr>
              <p:nvPr/>
            </p:nvGrpSpPr>
            <p:grpSpPr bwMode="auto">
              <a:xfrm>
                <a:off x="2169" y="1686"/>
                <a:ext cx="1236" cy="1387"/>
                <a:chOff x="2169" y="1686"/>
                <a:chExt cx="1236" cy="1387"/>
              </a:xfrm>
            </p:grpSpPr>
            <p:sp>
              <p:nvSpPr>
                <p:cNvPr id="49235" name="Freeform 83">
                  <a:extLst>
                    <a:ext uri="{FF2B5EF4-FFF2-40B4-BE49-F238E27FC236}">
                      <a16:creationId xmlns:a16="http://schemas.microsoft.com/office/drawing/2014/main" id="{23CECC32-28E7-465B-BE4B-D27D87A2CCDE}"/>
                    </a:ext>
                  </a:extLst>
                </p:cNvPr>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9236" name="Freeform 84">
                  <a:extLst>
                    <a:ext uri="{FF2B5EF4-FFF2-40B4-BE49-F238E27FC236}">
                      <a16:creationId xmlns:a16="http://schemas.microsoft.com/office/drawing/2014/main" id="{34B153C7-42FD-49A4-90FC-605D442732B2}"/>
                    </a:ext>
                  </a:extLst>
                </p:cNvPr>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9237" name="Group 85">
                  <a:extLst>
                    <a:ext uri="{FF2B5EF4-FFF2-40B4-BE49-F238E27FC236}">
                      <a16:creationId xmlns:a16="http://schemas.microsoft.com/office/drawing/2014/main" id="{66651EB6-5E73-4EBE-916D-5D4CFDCAEEA4}"/>
                    </a:ext>
                  </a:extLst>
                </p:cNvPr>
                <p:cNvGrpSpPr>
                  <a:grpSpLocks/>
                </p:cNvGrpSpPr>
                <p:nvPr/>
              </p:nvGrpSpPr>
              <p:grpSpPr bwMode="auto">
                <a:xfrm>
                  <a:off x="2169" y="2067"/>
                  <a:ext cx="1236" cy="1006"/>
                  <a:chOff x="2169" y="2067"/>
                  <a:chExt cx="1236" cy="1006"/>
                </a:xfrm>
              </p:grpSpPr>
              <p:sp>
                <p:nvSpPr>
                  <p:cNvPr id="49238" name="Freeform 86">
                    <a:extLst>
                      <a:ext uri="{FF2B5EF4-FFF2-40B4-BE49-F238E27FC236}">
                        <a16:creationId xmlns:a16="http://schemas.microsoft.com/office/drawing/2014/main" id="{B1B3250B-9037-4912-B626-57846DB88173}"/>
                      </a:ext>
                    </a:extLst>
                  </p:cNvPr>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49239" name="Group 87">
                    <a:extLst>
                      <a:ext uri="{FF2B5EF4-FFF2-40B4-BE49-F238E27FC236}">
                        <a16:creationId xmlns:a16="http://schemas.microsoft.com/office/drawing/2014/main" id="{B30FAA71-B2AD-412B-BD8B-D73EBA3D2EA5}"/>
                      </a:ext>
                    </a:extLst>
                  </p:cNvPr>
                  <p:cNvGrpSpPr>
                    <a:grpSpLocks/>
                  </p:cNvGrpSpPr>
                  <p:nvPr/>
                </p:nvGrpSpPr>
                <p:grpSpPr bwMode="auto">
                  <a:xfrm>
                    <a:off x="2681" y="2067"/>
                    <a:ext cx="449" cy="1006"/>
                    <a:chOff x="2681" y="2067"/>
                    <a:chExt cx="449" cy="1006"/>
                  </a:xfrm>
                </p:grpSpPr>
                <p:sp>
                  <p:nvSpPr>
                    <p:cNvPr id="49240" name="Freeform 88">
                      <a:extLst>
                        <a:ext uri="{FF2B5EF4-FFF2-40B4-BE49-F238E27FC236}">
                          <a16:creationId xmlns:a16="http://schemas.microsoft.com/office/drawing/2014/main" id="{9B3416C5-D583-4F4E-8C7F-B688C4A19F6D}"/>
                        </a:ext>
                      </a:extLst>
                    </p:cNvPr>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9241" name="Freeform 89">
                      <a:extLst>
                        <a:ext uri="{FF2B5EF4-FFF2-40B4-BE49-F238E27FC236}">
                          <a16:creationId xmlns:a16="http://schemas.microsoft.com/office/drawing/2014/main" id="{A9560C51-F796-4E9A-A611-1D2FD4BD01FE}"/>
                        </a:ext>
                      </a:extLst>
                    </p:cNvPr>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49242" name="Freeform 90">
                  <a:extLst>
                    <a:ext uri="{FF2B5EF4-FFF2-40B4-BE49-F238E27FC236}">
                      <a16:creationId xmlns:a16="http://schemas.microsoft.com/office/drawing/2014/main" id="{A0AFBDC0-4DF9-4A26-9D32-AD3863A81DD7}"/>
                    </a:ext>
                  </a:extLst>
                </p:cNvPr>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49243" name="Freeform 91">
                  <a:extLst>
                    <a:ext uri="{FF2B5EF4-FFF2-40B4-BE49-F238E27FC236}">
                      <a16:creationId xmlns:a16="http://schemas.microsoft.com/office/drawing/2014/main" id="{373885A3-308D-40BA-A254-F0D3414D4A74}"/>
                    </a:ext>
                  </a:extLst>
                </p:cNvPr>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49244" name="Group 92">
                  <a:extLst>
                    <a:ext uri="{FF2B5EF4-FFF2-40B4-BE49-F238E27FC236}">
                      <a16:creationId xmlns:a16="http://schemas.microsoft.com/office/drawing/2014/main" id="{DFE65DA6-7F29-4E94-BA2A-15F51D7EF792}"/>
                    </a:ext>
                  </a:extLst>
                </p:cNvPr>
                <p:cNvGrpSpPr>
                  <a:grpSpLocks/>
                </p:cNvGrpSpPr>
                <p:nvPr/>
              </p:nvGrpSpPr>
              <p:grpSpPr bwMode="auto">
                <a:xfrm>
                  <a:off x="2802" y="2002"/>
                  <a:ext cx="216" cy="233"/>
                  <a:chOff x="2802" y="2002"/>
                  <a:chExt cx="216" cy="233"/>
                </a:xfrm>
              </p:grpSpPr>
              <p:sp>
                <p:nvSpPr>
                  <p:cNvPr id="49245" name="Freeform 93">
                    <a:extLst>
                      <a:ext uri="{FF2B5EF4-FFF2-40B4-BE49-F238E27FC236}">
                        <a16:creationId xmlns:a16="http://schemas.microsoft.com/office/drawing/2014/main" id="{1A084621-A0D1-4FCF-B8C8-5FB2E4DC8CE1}"/>
                      </a:ext>
                    </a:extLst>
                  </p:cNvPr>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46" name="Freeform 94">
                    <a:extLst>
                      <a:ext uri="{FF2B5EF4-FFF2-40B4-BE49-F238E27FC236}">
                        <a16:creationId xmlns:a16="http://schemas.microsoft.com/office/drawing/2014/main" id="{225BBA7D-279E-409F-8333-A43288246506}"/>
                      </a:ext>
                    </a:extLst>
                  </p:cNvPr>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47" name="Freeform 95">
                    <a:extLst>
                      <a:ext uri="{FF2B5EF4-FFF2-40B4-BE49-F238E27FC236}">
                        <a16:creationId xmlns:a16="http://schemas.microsoft.com/office/drawing/2014/main" id="{60CEE2F3-E98A-4264-8F92-882AC8F4B2BA}"/>
                      </a:ext>
                    </a:extLst>
                  </p:cNvPr>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248" name="Group 96">
                  <a:extLst>
                    <a:ext uri="{FF2B5EF4-FFF2-40B4-BE49-F238E27FC236}">
                      <a16:creationId xmlns:a16="http://schemas.microsoft.com/office/drawing/2014/main" id="{75BDA9E0-D134-4432-A7C4-2D4EC118E8F7}"/>
                    </a:ext>
                  </a:extLst>
                </p:cNvPr>
                <p:cNvGrpSpPr>
                  <a:grpSpLocks/>
                </p:cNvGrpSpPr>
                <p:nvPr/>
              </p:nvGrpSpPr>
              <p:grpSpPr bwMode="auto">
                <a:xfrm>
                  <a:off x="2780" y="1904"/>
                  <a:ext cx="287" cy="26"/>
                  <a:chOff x="2780" y="1904"/>
                  <a:chExt cx="287" cy="26"/>
                </a:xfrm>
              </p:grpSpPr>
              <p:sp>
                <p:nvSpPr>
                  <p:cNvPr id="49249" name="Freeform 97">
                    <a:extLst>
                      <a:ext uri="{FF2B5EF4-FFF2-40B4-BE49-F238E27FC236}">
                        <a16:creationId xmlns:a16="http://schemas.microsoft.com/office/drawing/2014/main" id="{CFDC0A91-8345-4E58-829C-1A11701622C6}"/>
                      </a:ext>
                    </a:extLst>
                  </p:cNvPr>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49250" name="Freeform 98">
                    <a:extLst>
                      <a:ext uri="{FF2B5EF4-FFF2-40B4-BE49-F238E27FC236}">
                        <a16:creationId xmlns:a16="http://schemas.microsoft.com/office/drawing/2014/main" id="{6524ED90-EFD5-4356-8DFA-9DF406B0DDDF}"/>
                      </a:ext>
                    </a:extLst>
                  </p:cNvPr>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9251" name="Freeform 99">
                  <a:extLst>
                    <a:ext uri="{FF2B5EF4-FFF2-40B4-BE49-F238E27FC236}">
                      <a16:creationId xmlns:a16="http://schemas.microsoft.com/office/drawing/2014/main" id="{F83E3283-3E04-472E-AF5B-318ABC10A7D7}"/>
                    </a:ext>
                  </a:extLst>
                </p:cNvPr>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49252" name="Freeform 100">
                <a:extLst>
                  <a:ext uri="{FF2B5EF4-FFF2-40B4-BE49-F238E27FC236}">
                    <a16:creationId xmlns:a16="http://schemas.microsoft.com/office/drawing/2014/main" id="{5B0AD44D-BB0D-4B9A-88C6-C2FC5DD183DD}"/>
                  </a:ext>
                </a:extLst>
              </p:cNvPr>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49253" name="Freeform 101">
                <a:extLst>
                  <a:ext uri="{FF2B5EF4-FFF2-40B4-BE49-F238E27FC236}">
                    <a16:creationId xmlns:a16="http://schemas.microsoft.com/office/drawing/2014/main" id="{E80C56F8-A015-4DEF-9212-02A34BF1C95D}"/>
                  </a:ext>
                </a:extLst>
              </p:cNvPr>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49254" name="Group 102">
              <a:extLst>
                <a:ext uri="{FF2B5EF4-FFF2-40B4-BE49-F238E27FC236}">
                  <a16:creationId xmlns:a16="http://schemas.microsoft.com/office/drawing/2014/main" id="{C2DABE18-BE80-4E7C-A55E-02258ECB8315}"/>
                </a:ext>
              </a:extLst>
            </p:cNvPr>
            <p:cNvGrpSpPr>
              <a:grpSpLocks/>
            </p:cNvGrpSpPr>
            <p:nvPr/>
          </p:nvGrpSpPr>
          <p:grpSpPr bwMode="auto">
            <a:xfrm>
              <a:off x="2692" y="1940"/>
              <a:ext cx="431" cy="125"/>
              <a:chOff x="2692" y="1940"/>
              <a:chExt cx="431" cy="125"/>
            </a:xfrm>
          </p:grpSpPr>
          <p:grpSp>
            <p:nvGrpSpPr>
              <p:cNvPr id="49255" name="Group 103">
                <a:extLst>
                  <a:ext uri="{FF2B5EF4-FFF2-40B4-BE49-F238E27FC236}">
                    <a16:creationId xmlns:a16="http://schemas.microsoft.com/office/drawing/2014/main" id="{09F40089-BECF-4EA2-94BE-C638DF409004}"/>
                  </a:ext>
                </a:extLst>
              </p:cNvPr>
              <p:cNvGrpSpPr>
                <a:grpSpLocks/>
              </p:cNvGrpSpPr>
              <p:nvPr/>
            </p:nvGrpSpPr>
            <p:grpSpPr bwMode="auto">
              <a:xfrm>
                <a:off x="2692" y="1940"/>
                <a:ext cx="431" cy="125"/>
                <a:chOff x="2692" y="1940"/>
                <a:chExt cx="431" cy="125"/>
              </a:xfrm>
            </p:grpSpPr>
            <p:sp>
              <p:nvSpPr>
                <p:cNvPr id="49256" name="Freeform 104">
                  <a:extLst>
                    <a:ext uri="{FF2B5EF4-FFF2-40B4-BE49-F238E27FC236}">
                      <a16:creationId xmlns:a16="http://schemas.microsoft.com/office/drawing/2014/main" id="{445BEAD5-CC33-4713-B169-3656740FACA4}"/>
                    </a:ext>
                  </a:extLst>
                </p:cNvPr>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9257" name="Freeform 105">
                  <a:extLst>
                    <a:ext uri="{FF2B5EF4-FFF2-40B4-BE49-F238E27FC236}">
                      <a16:creationId xmlns:a16="http://schemas.microsoft.com/office/drawing/2014/main" id="{3EA9508D-1CC7-4FFB-90D4-9DCF410D565F}"/>
                    </a:ext>
                  </a:extLst>
                </p:cNvPr>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49258" name="Freeform 106">
                  <a:extLst>
                    <a:ext uri="{FF2B5EF4-FFF2-40B4-BE49-F238E27FC236}">
                      <a16:creationId xmlns:a16="http://schemas.microsoft.com/office/drawing/2014/main" id="{F6860B96-15B6-4A15-B09B-B6EE7F782366}"/>
                    </a:ext>
                  </a:extLst>
                </p:cNvPr>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9259" name="Freeform 107">
                  <a:extLst>
                    <a:ext uri="{FF2B5EF4-FFF2-40B4-BE49-F238E27FC236}">
                      <a16:creationId xmlns:a16="http://schemas.microsoft.com/office/drawing/2014/main" id="{D52C9742-9F4D-486F-99BA-9559C083216F}"/>
                    </a:ext>
                  </a:extLst>
                </p:cNvPr>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49260" name="Freeform 108">
                  <a:extLst>
                    <a:ext uri="{FF2B5EF4-FFF2-40B4-BE49-F238E27FC236}">
                      <a16:creationId xmlns:a16="http://schemas.microsoft.com/office/drawing/2014/main" id="{5E6452BB-FA15-48B2-B6F0-1C021E1E805F}"/>
                    </a:ext>
                  </a:extLst>
                </p:cNvPr>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49261" name="Group 109">
                <a:extLst>
                  <a:ext uri="{FF2B5EF4-FFF2-40B4-BE49-F238E27FC236}">
                    <a16:creationId xmlns:a16="http://schemas.microsoft.com/office/drawing/2014/main" id="{A7CB7EA2-7E4B-4FDD-A588-9D04EAD55378}"/>
                  </a:ext>
                </a:extLst>
              </p:cNvPr>
              <p:cNvGrpSpPr>
                <a:grpSpLocks/>
              </p:cNvGrpSpPr>
              <p:nvPr/>
            </p:nvGrpSpPr>
            <p:grpSpPr bwMode="auto">
              <a:xfrm>
                <a:off x="2803" y="1970"/>
                <a:ext cx="67" cy="57"/>
                <a:chOff x="2803" y="1970"/>
                <a:chExt cx="67" cy="57"/>
              </a:xfrm>
            </p:grpSpPr>
            <p:sp>
              <p:nvSpPr>
                <p:cNvPr id="49262" name="Oval 110">
                  <a:extLst>
                    <a:ext uri="{FF2B5EF4-FFF2-40B4-BE49-F238E27FC236}">
                      <a16:creationId xmlns:a16="http://schemas.microsoft.com/office/drawing/2014/main" id="{5497D7C0-8448-4D3F-B695-4B0590109E5C}"/>
                    </a:ext>
                  </a:extLst>
                </p:cNvPr>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9263" name="Oval 111">
                  <a:extLst>
                    <a:ext uri="{FF2B5EF4-FFF2-40B4-BE49-F238E27FC236}">
                      <a16:creationId xmlns:a16="http://schemas.microsoft.com/office/drawing/2014/main" id="{C17A3085-F081-4F00-899C-13131364CDCC}"/>
                    </a:ext>
                  </a:extLst>
                </p:cNvPr>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49264" name="Group 112">
                <a:extLst>
                  <a:ext uri="{FF2B5EF4-FFF2-40B4-BE49-F238E27FC236}">
                    <a16:creationId xmlns:a16="http://schemas.microsoft.com/office/drawing/2014/main" id="{A56C1A26-4917-4776-B18A-7EE921B5E018}"/>
                  </a:ext>
                </a:extLst>
              </p:cNvPr>
              <p:cNvGrpSpPr>
                <a:grpSpLocks/>
              </p:cNvGrpSpPr>
              <p:nvPr/>
            </p:nvGrpSpPr>
            <p:grpSpPr bwMode="auto">
              <a:xfrm>
                <a:off x="2975" y="1975"/>
                <a:ext cx="67" cy="57"/>
                <a:chOff x="2975" y="1975"/>
                <a:chExt cx="67" cy="57"/>
              </a:xfrm>
            </p:grpSpPr>
            <p:sp>
              <p:nvSpPr>
                <p:cNvPr id="49265" name="Oval 113">
                  <a:extLst>
                    <a:ext uri="{FF2B5EF4-FFF2-40B4-BE49-F238E27FC236}">
                      <a16:creationId xmlns:a16="http://schemas.microsoft.com/office/drawing/2014/main" id="{CEFD3834-B05F-4216-8363-29DCD806F3A0}"/>
                    </a:ext>
                  </a:extLst>
                </p:cNvPr>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49266" name="Oval 114">
                  <a:extLst>
                    <a:ext uri="{FF2B5EF4-FFF2-40B4-BE49-F238E27FC236}">
                      <a16:creationId xmlns:a16="http://schemas.microsoft.com/office/drawing/2014/main" id="{591807D4-1FD8-4EF8-880B-B475237EF04A}"/>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49267" name="Freeform 115">
              <a:extLst>
                <a:ext uri="{FF2B5EF4-FFF2-40B4-BE49-F238E27FC236}">
                  <a16:creationId xmlns:a16="http://schemas.microsoft.com/office/drawing/2014/main" id="{EE7AEE2D-7D43-4D45-99AE-9D0F54D2E1A4}"/>
                </a:ext>
              </a:extLst>
            </p:cNvPr>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49268" name="Group 116">
              <a:extLst>
                <a:ext uri="{FF2B5EF4-FFF2-40B4-BE49-F238E27FC236}">
                  <a16:creationId xmlns:a16="http://schemas.microsoft.com/office/drawing/2014/main" id="{03D975E9-1FD5-4D83-87D6-35547D6211F4}"/>
                </a:ext>
              </a:extLst>
            </p:cNvPr>
            <p:cNvGrpSpPr>
              <a:grpSpLocks/>
            </p:cNvGrpSpPr>
            <p:nvPr/>
          </p:nvGrpSpPr>
          <p:grpSpPr bwMode="auto">
            <a:xfrm rot="16200000" flipV="1">
              <a:off x="2006" y="1788"/>
              <a:ext cx="442" cy="322"/>
              <a:chOff x="4363" y="2585"/>
              <a:chExt cx="1104" cy="808"/>
            </a:xfrm>
          </p:grpSpPr>
          <p:sp>
            <p:nvSpPr>
              <p:cNvPr id="49269" name="Freeform 117">
                <a:extLst>
                  <a:ext uri="{FF2B5EF4-FFF2-40B4-BE49-F238E27FC236}">
                    <a16:creationId xmlns:a16="http://schemas.microsoft.com/office/drawing/2014/main" id="{E54B1119-622D-4A8C-B4C1-3EADD3E5E026}"/>
                  </a:ext>
                </a:extLst>
              </p:cNvPr>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49270" name="Freeform 118">
                <a:extLst>
                  <a:ext uri="{FF2B5EF4-FFF2-40B4-BE49-F238E27FC236}">
                    <a16:creationId xmlns:a16="http://schemas.microsoft.com/office/drawing/2014/main" id="{C2B52968-7223-4CDB-AAB7-FFA7B86613C7}"/>
                  </a:ext>
                </a:extLst>
              </p:cNvPr>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1" name="Freeform 119">
                <a:extLst>
                  <a:ext uri="{FF2B5EF4-FFF2-40B4-BE49-F238E27FC236}">
                    <a16:creationId xmlns:a16="http://schemas.microsoft.com/office/drawing/2014/main" id="{77F9FF73-C77B-4106-A95D-0A7451EF1D26}"/>
                  </a:ext>
                </a:extLst>
              </p:cNvPr>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2" name="Freeform 120">
                <a:extLst>
                  <a:ext uri="{FF2B5EF4-FFF2-40B4-BE49-F238E27FC236}">
                    <a16:creationId xmlns:a16="http://schemas.microsoft.com/office/drawing/2014/main" id="{EFA32130-6DE6-4E08-955C-CC1D06523D93}"/>
                  </a:ext>
                </a:extLst>
              </p:cNvPr>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3" name="Freeform 121">
                <a:extLst>
                  <a:ext uri="{FF2B5EF4-FFF2-40B4-BE49-F238E27FC236}">
                    <a16:creationId xmlns:a16="http://schemas.microsoft.com/office/drawing/2014/main" id="{73AE6AE5-30D1-4752-A131-3EB570FC3BFC}"/>
                  </a:ext>
                </a:extLst>
              </p:cNvPr>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4" name="Freeform 122">
                <a:extLst>
                  <a:ext uri="{FF2B5EF4-FFF2-40B4-BE49-F238E27FC236}">
                    <a16:creationId xmlns:a16="http://schemas.microsoft.com/office/drawing/2014/main" id="{D54A4031-43B0-4998-BDA2-00F9C53292EE}"/>
                  </a:ext>
                </a:extLst>
              </p:cNvPr>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5" name="Freeform 123">
                <a:extLst>
                  <a:ext uri="{FF2B5EF4-FFF2-40B4-BE49-F238E27FC236}">
                    <a16:creationId xmlns:a16="http://schemas.microsoft.com/office/drawing/2014/main" id="{8ADC0029-1596-4C27-9F2D-CF875737DFC7}"/>
                  </a:ext>
                </a:extLst>
              </p:cNvPr>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6" name="Freeform 124">
                <a:extLst>
                  <a:ext uri="{FF2B5EF4-FFF2-40B4-BE49-F238E27FC236}">
                    <a16:creationId xmlns:a16="http://schemas.microsoft.com/office/drawing/2014/main" id="{7F42A573-9D5B-43E4-9E5A-0F045A39C3BD}"/>
                  </a:ext>
                </a:extLst>
              </p:cNvPr>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7" name="Freeform 125">
                <a:extLst>
                  <a:ext uri="{FF2B5EF4-FFF2-40B4-BE49-F238E27FC236}">
                    <a16:creationId xmlns:a16="http://schemas.microsoft.com/office/drawing/2014/main" id="{F00186E5-E8E8-4A4E-8F03-FAD89312283A}"/>
                  </a:ext>
                </a:extLst>
              </p:cNvPr>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8" name="Freeform 126">
                <a:extLst>
                  <a:ext uri="{FF2B5EF4-FFF2-40B4-BE49-F238E27FC236}">
                    <a16:creationId xmlns:a16="http://schemas.microsoft.com/office/drawing/2014/main" id="{70A4E408-3E90-4C58-AB51-63FF739601E7}"/>
                  </a:ext>
                </a:extLst>
              </p:cNvPr>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49279" name="Freeform 127">
                <a:extLst>
                  <a:ext uri="{FF2B5EF4-FFF2-40B4-BE49-F238E27FC236}">
                    <a16:creationId xmlns:a16="http://schemas.microsoft.com/office/drawing/2014/main" id="{FAD05C59-D1FF-43A3-BC45-82A045C1A1F0}"/>
                  </a:ext>
                </a:extLst>
              </p:cNvPr>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0" name="Freeform 128">
                <a:extLst>
                  <a:ext uri="{FF2B5EF4-FFF2-40B4-BE49-F238E27FC236}">
                    <a16:creationId xmlns:a16="http://schemas.microsoft.com/office/drawing/2014/main" id="{B9CE43AF-C9A3-4ED1-8BE9-14EB3670D3D5}"/>
                  </a:ext>
                </a:extLst>
              </p:cNvPr>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1" name="Freeform 129">
                <a:extLst>
                  <a:ext uri="{FF2B5EF4-FFF2-40B4-BE49-F238E27FC236}">
                    <a16:creationId xmlns:a16="http://schemas.microsoft.com/office/drawing/2014/main" id="{9EFBA797-60F7-4F3B-A702-847489435685}"/>
                  </a:ext>
                </a:extLst>
              </p:cNvPr>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2" name="Freeform 130">
                <a:extLst>
                  <a:ext uri="{FF2B5EF4-FFF2-40B4-BE49-F238E27FC236}">
                    <a16:creationId xmlns:a16="http://schemas.microsoft.com/office/drawing/2014/main" id="{F0CCFC7D-2455-4BE6-94AD-93F03FA266EC}"/>
                  </a:ext>
                </a:extLst>
              </p:cNvPr>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3" name="Freeform 131">
                <a:extLst>
                  <a:ext uri="{FF2B5EF4-FFF2-40B4-BE49-F238E27FC236}">
                    <a16:creationId xmlns:a16="http://schemas.microsoft.com/office/drawing/2014/main" id="{87382268-61E3-484C-9A13-EFAD0707C8E8}"/>
                  </a:ext>
                </a:extLst>
              </p:cNvPr>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4" name="Freeform 132">
                <a:extLst>
                  <a:ext uri="{FF2B5EF4-FFF2-40B4-BE49-F238E27FC236}">
                    <a16:creationId xmlns:a16="http://schemas.microsoft.com/office/drawing/2014/main" id="{15D2129C-6B5C-4816-A4F3-D15B717D6302}"/>
                  </a:ext>
                </a:extLst>
              </p:cNvPr>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5" name="Freeform 133">
                <a:extLst>
                  <a:ext uri="{FF2B5EF4-FFF2-40B4-BE49-F238E27FC236}">
                    <a16:creationId xmlns:a16="http://schemas.microsoft.com/office/drawing/2014/main" id="{E8BE789C-A93E-495D-BD91-DC1B308B37DF}"/>
                  </a:ext>
                </a:extLst>
              </p:cNvPr>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6" name="Freeform 134">
                <a:extLst>
                  <a:ext uri="{FF2B5EF4-FFF2-40B4-BE49-F238E27FC236}">
                    <a16:creationId xmlns:a16="http://schemas.microsoft.com/office/drawing/2014/main" id="{791E7BD0-77D9-4F70-A62F-16D1EC7C4E1D}"/>
                  </a:ext>
                </a:extLst>
              </p:cNvPr>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7" name="Freeform 135">
                <a:extLst>
                  <a:ext uri="{FF2B5EF4-FFF2-40B4-BE49-F238E27FC236}">
                    <a16:creationId xmlns:a16="http://schemas.microsoft.com/office/drawing/2014/main" id="{A5F16B3C-FAE7-4F62-8C42-96EB3922AA5E}"/>
                  </a:ext>
                </a:extLst>
              </p:cNvPr>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8" name="Freeform 136">
                <a:extLst>
                  <a:ext uri="{FF2B5EF4-FFF2-40B4-BE49-F238E27FC236}">
                    <a16:creationId xmlns:a16="http://schemas.microsoft.com/office/drawing/2014/main" id="{917301E6-4435-47BF-9C92-A71B5A8B7053}"/>
                  </a:ext>
                </a:extLst>
              </p:cNvPr>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49289" name="Freeform 137">
                <a:extLst>
                  <a:ext uri="{FF2B5EF4-FFF2-40B4-BE49-F238E27FC236}">
                    <a16:creationId xmlns:a16="http://schemas.microsoft.com/office/drawing/2014/main" id="{1BF3447D-90F7-4D32-932E-8C53BB265640}"/>
                  </a:ext>
                </a:extLst>
              </p:cNvPr>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49290" name="Freeform 138">
                <a:extLst>
                  <a:ext uri="{FF2B5EF4-FFF2-40B4-BE49-F238E27FC236}">
                    <a16:creationId xmlns:a16="http://schemas.microsoft.com/office/drawing/2014/main" id="{EE843035-BD73-4C57-BAD8-E557F6CD5205}"/>
                  </a:ext>
                </a:extLst>
              </p:cNvPr>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49291" name="AutoShape 139">
            <a:extLst>
              <a:ext uri="{FF2B5EF4-FFF2-40B4-BE49-F238E27FC236}">
                <a16:creationId xmlns:a16="http://schemas.microsoft.com/office/drawing/2014/main" id="{F6491DD9-41ED-4197-BDE9-8E59953A8B14}"/>
              </a:ext>
            </a:extLst>
          </p:cNvPr>
          <p:cNvSpPr>
            <a:spLocks noChangeArrowheads="1"/>
          </p:cNvSpPr>
          <p:nvPr/>
        </p:nvSpPr>
        <p:spPr bwMode="auto">
          <a:xfrm>
            <a:off x="4386692" y="5184825"/>
            <a:ext cx="2484709" cy="1447800"/>
          </a:xfrm>
          <a:prstGeom prst="cloudCallout">
            <a:avLst>
              <a:gd name="adj1" fmla="val 83856"/>
              <a:gd name="adj2" fmla="val -16995"/>
            </a:avLst>
          </a:prstGeom>
          <a:gradFill rotWithShape="0">
            <a:gsLst>
              <a:gs pos="0">
                <a:srgbClr val="CCFFFF"/>
              </a:gs>
              <a:gs pos="100000">
                <a:schemeClr val="bg1"/>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dirty="0">
                <a:solidFill>
                  <a:srgbClr val="0000FF"/>
                </a:solidFill>
                <a:ea typeface="楷体_GB2312" pitchFamily="49" charset="-122"/>
              </a:rPr>
              <a:t>如何判定这种方法是收敛的呢？</a:t>
            </a:r>
          </a:p>
        </p:txBody>
      </p:sp>
      <p:grpSp>
        <p:nvGrpSpPr>
          <p:cNvPr id="49295" name="Group 143">
            <a:extLst>
              <a:ext uri="{FF2B5EF4-FFF2-40B4-BE49-F238E27FC236}">
                <a16:creationId xmlns:a16="http://schemas.microsoft.com/office/drawing/2014/main" id="{4EFD5B6C-EBCC-4DCB-8F73-D68211084C04}"/>
              </a:ext>
            </a:extLst>
          </p:cNvPr>
          <p:cNvGrpSpPr>
            <a:grpSpLocks/>
          </p:cNvGrpSpPr>
          <p:nvPr/>
        </p:nvGrpSpPr>
        <p:grpSpPr bwMode="auto">
          <a:xfrm>
            <a:off x="1136255" y="1698142"/>
            <a:ext cx="1887341" cy="577494"/>
            <a:chOff x="768" y="1195"/>
            <a:chExt cx="1291" cy="448"/>
          </a:xfrm>
        </p:grpSpPr>
        <p:sp>
          <p:nvSpPr>
            <p:cNvPr id="49161" name="AutoShape 9">
              <a:extLst>
                <a:ext uri="{FF2B5EF4-FFF2-40B4-BE49-F238E27FC236}">
                  <a16:creationId xmlns:a16="http://schemas.microsoft.com/office/drawing/2014/main" id="{41E220CF-A557-43EE-B7BB-829A0432609B}"/>
                </a:ext>
              </a:extLst>
            </p:cNvPr>
            <p:cNvSpPr>
              <a:spLocks noChangeArrowheads="1"/>
            </p:cNvSpPr>
            <p:nvPr/>
          </p:nvSpPr>
          <p:spPr bwMode="auto">
            <a:xfrm>
              <a:off x="768" y="1195"/>
              <a:ext cx="1291" cy="448"/>
            </a:xfrm>
            <a:prstGeom prst="wedgeEllipseCallout">
              <a:avLst>
                <a:gd name="adj1" fmla="val -11993"/>
                <a:gd name="adj2" fmla="val -10298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3">
              <a:schemeClr val="accent4"/>
            </a:fillRef>
            <a:effectRef idx="2">
              <a:schemeClr val="accent4"/>
            </a:effectRef>
            <a:fontRef idx="minor">
              <a:schemeClr val="lt1"/>
            </a:fontRef>
          </p:style>
          <p:txBody>
            <a:bodyPr/>
            <a:lstStyle/>
            <a:p>
              <a:pPr algn="ctr"/>
              <a:r>
                <a:rPr kumimoji="0" lang="en-US" altLang="zh-CN" i="1" dirty="0">
                  <a:solidFill>
                    <a:schemeClr val="tx1"/>
                  </a:solidFill>
                </a:rPr>
                <a:t>f </a:t>
              </a:r>
              <a:r>
                <a:rPr kumimoji="0" lang="en-US" altLang="zh-CN" dirty="0">
                  <a:solidFill>
                    <a:schemeClr val="tx1"/>
                  </a:solidFill>
                </a:rPr>
                <a:t>(</a:t>
              </a:r>
              <a:r>
                <a:rPr kumimoji="0" lang="en-US" altLang="zh-CN" i="1" dirty="0">
                  <a:solidFill>
                    <a:schemeClr val="tx1"/>
                  </a:solidFill>
                </a:rPr>
                <a:t>x</a:t>
              </a:r>
              <a:r>
                <a:rPr kumimoji="0" lang="en-US" altLang="zh-CN" dirty="0">
                  <a:solidFill>
                    <a:schemeClr val="tx1"/>
                  </a:solidFill>
                </a:rPr>
                <a:t>) </a:t>
              </a:r>
              <a:r>
                <a:rPr kumimoji="0" lang="zh-CN" altLang="en-US" dirty="0">
                  <a:solidFill>
                    <a:schemeClr val="tx1"/>
                  </a:solidFill>
                  <a:ea typeface="楷体_GB2312" pitchFamily="49" charset="-122"/>
                </a:rPr>
                <a:t>的根</a:t>
              </a:r>
            </a:p>
          </p:txBody>
        </p:sp>
        <p:graphicFrame>
          <p:nvGraphicFramePr>
            <p:cNvPr id="49292" name="Object 140">
              <a:extLst>
                <a:ext uri="{FF2B5EF4-FFF2-40B4-BE49-F238E27FC236}">
                  <a16:creationId xmlns:a16="http://schemas.microsoft.com/office/drawing/2014/main" id="{97E8E4C8-EEF5-4B86-BAEC-B690348E2201}"/>
                </a:ext>
              </a:extLst>
            </p:cNvPr>
            <p:cNvGraphicFramePr>
              <a:graphicFrameLocks noChangeAspect="1"/>
            </p:cNvGraphicFramePr>
            <p:nvPr>
              <p:extLst>
                <p:ext uri="{D42A27DB-BD31-4B8C-83A1-F6EECF244321}">
                  <p14:modId xmlns:p14="http://schemas.microsoft.com/office/powerpoint/2010/main" val="4053487826"/>
                </p:ext>
              </p:extLst>
            </p:nvPr>
          </p:nvGraphicFramePr>
          <p:xfrm>
            <a:off x="1705" y="1246"/>
            <a:ext cx="270" cy="288"/>
          </p:xfrm>
          <a:graphic>
            <a:graphicData uri="http://schemas.openxmlformats.org/presentationml/2006/ole">
              <mc:AlternateContent xmlns:mc="http://schemas.openxmlformats.org/markup-compatibility/2006">
                <mc:Choice xmlns:v="urn:schemas-microsoft-com:vml" Requires="v">
                  <p:oleObj spid="_x0000_s108833" name="Equation" r:id="rId14" imgW="190440" imgH="203040" progId="Equation.DSMT4">
                    <p:embed/>
                  </p:oleObj>
                </mc:Choice>
                <mc:Fallback>
                  <p:oleObj name="Equation" r:id="rId14" imgW="190440" imgH="203040" progId="Equation.DSMT4">
                    <p:embed/>
                    <p:pic>
                      <p:nvPicPr>
                        <p:cNvPr id="49292" name="Object 140">
                          <a:extLst>
                            <a:ext uri="{FF2B5EF4-FFF2-40B4-BE49-F238E27FC236}">
                              <a16:creationId xmlns:a16="http://schemas.microsoft.com/office/drawing/2014/main" id="{97E8E4C8-EEF5-4B86-BAEC-B690348E220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5" y="1246"/>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94" name="Group 142">
            <a:extLst>
              <a:ext uri="{FF2B5EF4-FFF2-40B4-BE49-F238E27FC236}">
                <a16:creationId xmlns:a16="http://schemas.microsoft.com/office/drawing/2014/main" id="{10C86913-1C3F-476D-83A0-0C0BBB21690B}"/>
              </a:ext>
            </a:extLst>
          </p:cNvPr>
          <p:cNvGrpSpPr>
            <a:grpSpLocks/>
          </p:cNvGrpSpPr>
          <p:nvPr/>
        </p:nvGrpSpPr>
        <p:grpSpPr bwMode="auto">
          <a:xfrm>
            <a:off x="4391844" y="1715079"/>
            <a:ext cx="2526716" cy="573088"/>
            <a:chOff x="2414" y="1173"/>
            <a:chExt cx="1665" cy="361"/>
          </a:xfrm>
        </p:grpSpPr>
        <p:sp>
          <p:nvSpPr>
            <p:cNvPr id="49162" name="AutoShape 10">
              <a:extLst>
                <a:ext uri="{FF2B5EF4-FFF2-40B4-BE49-F238E27FC236}">
                  <a16:creationId xmlns:a16="http://schemas.microsoft.com/office/drawing/2014/main" id="{5819F592-2437-4F8E-9F34-D3D4E2F492F8}"/>
                </a:ext>
              </a:extLst>
            </p:cNvPr>
            <p:cNvSpPr>
              <a:spLocks noChangeArrowheads="1"/>
            </p:cNvSpPr>
            <p:nvPr/>
          </p:nvSpPr>
          <p:spPr bwMode="auto">
            <a:xfrm>
              <a:off x="2414" y="1173"/>
              <a:ext cx="1665" cy="361"/>
            </a:xfrm>
            <a:prstGeom prst="wedgeEllipseCallout">
              <a:avLst>
                <a:gd name="adj1" fmla="val -27366"/>
                <a:gd name="adj2" fmla="val -97735"/>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pPr algn="ctr"/>
              <a:r>
                <a:rPr kumimoji="0" lang="en-US" altLang="zh-CN" sz="2000" i="1" dirty="0">
                  <a:solidFill>
                    <a:schemeClr val="tx1"/>
                  </a:solidFill>
                  <a:latin typeface="Times New Roman" panose="02020603050405020304" pitchFamily="18" charset="0"/>
                  <a:cs typeface="Times New Roman" panose="02020603050405020304" pitchFamily="18" charset="0"/>
                </a:rPr>
                <a:t>g </a:t>
              </a:r>
              <a:r>
                <a:rPr kumimoji="0" lang="en-US" altLang="zh-CN" sz="2000" dirty="0">
                  <a:solidFill>
                    <a:schemeClr val="tx1"/>
                  </a:solidFill>
                  <a:latin typeface="Times New Roman" panose="02020603050405020304" pitchFamily="18" charset="0"/>
                  <a:cs typeface="Times New Roman" panose="02020603050405020304" pitchFamily="18" charset="0"/>
                </a:rPr>
                <a:t>(</a:t>
              </a:r>
              <a:r>
                <a:rPr kumimoji="0" lang="en-US" altLang="zh-CN" sz="2000" i="1" dirty="0">
                  <a:solidFill>
                    <a:schemeClr val="tx1"/>
                  </a:solidFill>
                  <a:latin typeface="Times New Roman" panose="02020603050405020304" pitchFamily="18" charset="0"/>
                  <a:cs typeface="Times New Roman" panose="02020603050405020304" pitchFamily="18" charset="0"/>
                </a:rPr>
                <a:t>x</a:t>
              </a:r>
              <a:r>
                <a:rPr kumimoji="0" lang="en-US" altLang="zh-CN" sz="2000" dirty="0">
                  <a:solidFill>
                    <a:schemeClr val="tx1"/>
                  </a:solidFill>
                  <a:latin typeface="Times New Roman" panose="02020603050405020304" pitchFamily="18" charset="0"/>
                  <a:cs typeface="Times New Roman" panose="02020603050405020304" pitchFamily="18" charset="0"/>
                </a:rPr>
                <a:t>) </a:t>
              </a:r>
              <a:r>
                <a:rPr kumimoji="0" lang="zh-CN" altLang="en-US" sz="2000" dirty="0">
                  <a:solidFill>
                    <a:schemeClr val="tx1"/>
                  </a:solidFill>
                  <a:latin typeface="Times New Roman" panose="02020603050405020304" pitchFamily="18" charset="0"/>
                  <a:cs typeface="Times New Roman" panose="02020603050405020304" pitchFamily="18" charset="0"/>
                </a:rPr>
                <a:t>的不动点</a:t>
              </a:r>
            </a:p>
          </p:txBody>
        </p:sp>
        <p:graphicFrame>
          <p:nvGraphicFramePr>
            <p:cNvPr id="49293" name="Object 141">
              <a:extLst>
                <a:ext uri="{FF2B5EF4-FFF2-40B4-BE49-F238E27FC236}">
                  <a16:creationId xmlns:a16="http://schemas.microsoft.com/office/drawing/2014/main" id="{AF5B2845-932B-461C-A24B-CA06DDFDFD88}"/>
                </a:ext>
              </a:extLst>
            </p:cNvPr>
            <p:cNvGraphicFramePr>
              <a:graphicFrameLocks noChangeAspect="1"/>
            </p:cNvGraphicFramePr>
            <p:nvPr>
              <p:extLst>
                <p:ext uri="{D42A27DB-BD31-4B8C-83A1-F6EECF244321}">
                  <p14:modId xmlns:p14="http://schemas.microsoft.com/office/powerpoint/2010/main" val="2836941350"/>
                </p:ext>
              </p:extLst>
            </p:nvPr>
          </p:nvGraphicFramePr>
          <p:xfrm>
            <a:off x="3724" y="1187"/>
            <a:ext cx="270" cy="288"/>
          </p:xfrm>
          <a:graphic>
            <a:graphicData uri="http://schemas.openxmlformats.org/presentationml/2006/ole">
              <mc:AlternateContent xmlns:mc="http://schemas.openxmlformats.org/markup-compatibility/2006">
                <mc:Choice xmlns:v="urn:schemas-microsoft-com:vml" Requires="v">
                  <p:oleObj spid="_x0000_s108834" name="Equation" r:id="rId16" imgW="190440" imgH="203040" progId="Equation.DSMT4">
                    <p:embed/>
                  </p:oleObj>
                </mc:Choice>
                <mc:Fallback>
                  <p:oleObj name="Equation" r:id="rId16" imgW="190440" imgH="203040" progId="Equation.DSMT4">
                    <p:embed/>
                    <p:pic>
                      <p:nvPicPr>
                        <p:cNvPr id="49293" name="Object 141">
                          <a:extLst>
                            <a:ext uri="{FF2B5EF4-FFF2-40B4-BE49-F238E27FC236}">
                              <a16:creationId xmlns:a16="http://schemas.microsoft.com/office/drawing/2014/main" id="{AF5B2845-932B-461C-A24B-CA06DDFDFD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24" y="1187"/>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296" name="Object 144">
            <a:extLst>
              <a:ext uri="{FF2B5EF4-FFF2-40B4-BE49-F238E27FC236}">
                <a16:creationId xmlns:a16="http://schemas.microsoft.com/office/drawing/2014/main" id="{03689A6F-B9FA-45AF-AC2E-73E088F65EC7}"/>
              </a:ext>
            </a:extLst>
          </p:cNvPr>
          <p:cNvGraphicFramePr>
            <a:graphicFrameLocks noChangeAspect="1"/>
          </p:cNvGraphicFramePr>
          <p:nvPr>
            <p:extLst>
              <p:ext uri="{D42A27DB-BD31-4B8C-83A1-F6EECF244321}">
                <p14:modId xmlns:p14="http://schemas.microsoft.com/office/powerpoint/2010/main" val="2628734626"/>
              </p:ext>
            </p:extLst>
          </p:nvPr>
        </p:nvGraphicFramePr>
        <p:xfrm>
          <a:off x="2079925" y="2577643"/>
          <a:ext cx="5581269" cy="577494"/>
        </p:xfrm>
        <a:graphic>
          <a:graphicData uri="http://schemas.openxmlformats.org/presentationml/2006/ole">
            <mc:AlternateContent xmlns:mc="http://schemas.openxmlformats.org/markup-compatibility/2006">
              <mc:Choice xmlns:v="urn:schemas-microsoft-com:vml" Requires="v">
                <p:oleObj spid="_x0000_s108835" name="Equation" r:id="rId17" imgW="2209680" imgH="228600" progId="Equation.DSMT4">
                  <p:embed/>
                </p:oleObj>
              </mc:Choice>
              <mc:Fallback>
                <p:oleObj name="Equation" r:id="rId17" imgW="2209680" imgH="228600" progId="Equation.DSMT4">
                  <p:embed/>
                  <p:pic>
                    <p:nvPicPr>
                      <p:cNvPr id="49296" name="Object 144">
                        <a:extLst>
                          <a:ext uri="{FF2B5EF4-FFF2-40B4-BE49-F238E27FC236}">
                            <a16:creationId xmlns:a16="http://schemas.microsoft.com/office/drawing/2014/main" id="{03689A6F-B9FA-45AF-AC2E-73E088F65EC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9925" y="2577643"/>
                        <a:ext cx="5581269" cy="5774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428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up)">
                                      <p:cBhvr>
                                        <p:cTn id="7" dur="1000"/>
                                        <p:tgtEl>
                                          <p:spTgt spid="4915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barn(outVertical)">
                                      <p:cBhvr>
                                        <p:cTn id="12" dur="1000"/>
                                        <p:tgtEl>
                                          <p:spTgt spid="49160"/>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95"/>
                                        </p:tgtEl>
                                        <p:attrNameLst>
                                          <p:attrName>style.visibility</p:attrName>
                                        </p:attrNameLst>
                                      </p:cBhvr>
                                      <p:to>
                                        <p:strVal val="visible"/>
                                      </p:to>
                                    </p:set>
                                    <p:animEffect transition="in" filter="wipe(left)">
                                      <p:cBhvr>
                                        <p:cTn id="17" dur="1000"/>
                                        <p:tgtEl>
                                          <p:spTgt spid="49295"/>
                                        </p:tgtEl>
                                      </p:cBhvr>
                                    </p:animEffect>
                                  </p:childTnLst>
                                  <p:subTnLst>
                                    <p:audio>
                                      <p:cMediaNode>
                                        <p:cTn display="0" masterRel="sameClick">
                                          <p:stCondLst>
                                            <p:cond evt="begin" delay="0">
                                              <p:tn val="15"/>
                                            </p:cond>
                                          </p:stCondLst>
                                          <p:endCondLst>
                                            <p:cond evt="onStopAudio" delay="0">
                                              <p:tgtEl>
                                                <p:sldTgt/>
                                              </p:tgtEl>
                                            </p:cond>
                                          </p:endCondLst>
                                        </p:cTn>
                                        <p:tgtEl>
                                          <p:sndTgt r:embed="rId5" name="whoosh.wav"/>
                                        </p:tgtEl>
                                      </p:cMediaNode>
                                    </p:audio>
                                  </p:subTnLst>
                                </p:cTn>
                              </p:par>
                            </p:childTnLst>
                          </p:cTn>
                        </p:par>
                        <p:par>
                          <p:cTn id="18" fill="hold" nodeType="with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9294"/>
                                        </p:tgtEl>
                                        <p:attrNameLst>
                                          <p:attrName>style.visibility</p:attrName>
                                        </p:attrNameLst>
                                      </p:cBhvr>
                                      <p:to>
                                        <p:strVal val="visible"/>
                                      </p:to>
                                    </p:set>
                                    <p:animEffect transition="in" filter="wipe(left)">
                                      <p:cBhvr>
                                        <p:cTn id="21" dur="1000"/>
                                        <p:tgtEl>
                                          <p:spTgt spid="49294"/>
                                        </p:tgtEl>
                                      </p:cBhvr>
                                    </p:animEffect>
                                  </p:childTnLst>
                                  <p:subTnLs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par>
                          <p:cTn id="22" fill="hold" nodeType="withGroup">
                            <p:stCondLst>
                              <p:cond delay="2000"/>
                            </p:stCondLst>
                            <p:childTnLst>
                              <p:par>
                                <p:cTn id="23" presetID="16" presetClass="entr" presetSubtype="37" fill="hold" nodeType="afterEffect">
                                  <p:stCondLst>
                                    <p:cond delay="0"/>
                                  </p:stCondLst>
                                  <p:childTnLst>
                                    <p:set>
                                      <p:cBhvr>
                                        <p:cTn id="24" dur="1" fill="hold">
                                          <p:stCondLst>
                                            <p:cond delay="0"/>
                                          </p:stCondLst>
                                        </p:cTn>
                                        <p:tgtEl>
                                          <p:spTgt spid="49163"/>
                                        </p:tgtEl>
                                        <p:attrNameLst>
                                          <p:attrName>style.visibility</p:attrName>
                                        </p:attrNameLst>
                                      </p:cBhvr>
                                      <p:to>
                                        <p:strVal val="visible"/>
                                      </p:to>
                                    </p:set>
                                    <p:animEffect transition="in" filter="barn(outVertical)">
                                      <p:cBhvr>
                                        <p:cTn id="25" dur="1000"/>
                                        <p:tgtEl>
                                          <p:spTgt spid="49163"/>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nodeType="clickEffect">
                                  <p:stCondLst>
                                    <p:cond delay="0"/>
                                  </p:stCondLst>
                                  <p:childTnLst>
                                    <p:set>
                                      <p:cBhvr>
                                        <p:cTn id="29" dur="1" fill="hold">
                                          <p:stCondLst>
                                            <p:cond delay="0"/>
                                          </p:stCondLst>
                                        </p:cTn>
                                        <p:tgtEl>
                                          <p:spTgt spid="49296"/>
                                        </p:tgtEl>
                                        <p:attrNameLst>
                                          <p:attrName>style.visibility</p:attrName>
                                        </p:attrNameLst>
                                      </p:cBhvr>
                                      <p:to>
                                        <p:strVal val="visible"/>
                                      </p:to>
                                    </p:set>
                                    <p:animEffect transition="in" filter="barn(outVertical)">
                                      <p:cBhvr>
                                        <p:cTn id="30" dur="1000"/>
                                        <p:tgtEl>
                                          <p:spTgt spid="49296"/>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49166"/>
                                        </p:tgtEl>
                                        <p:attrNameLst>
                                          <p:attrName>style.visibility</p:attrName>
                                        </p:attrNameLst>
                                      </p:cBhvr>
                                      <p:to>
                                        <p:strVal val="visible"/>
                                      </p:to>
                                    </p:set>
                                    <p:anim calcmode="lin" valueType="num">
                                      <p:cBhvr>
                                        <p:cTn id="35" dur="1000" fill="hold"/>
                                        <p:tgtEl>
                                          <p:spTgt spid="49166"/>
                                        </p:tgtEl>
                                        <p:attrNameLst>
                                          <p:attrName>ppt_x</p:attrName>
                                        </p:attrNameLst>
                                      </p:cBhvr>
                                      <p:tavLst>
                                        <p:tav tm="0">
                                          <p:val>
                                            <p:strVal val="#ppt_x"/>
                                          </p:val>
                                        </p:tav>
                                        <p:tav tm="100000">
                                          <p:val>
                                            <p:strVal val="#ppt_x"/>
                                          </p:val>
                                        </p:tav>
                                      </p:tavLst>
                                    </p:anim>
                                    <p:anim calcmode="lin" valueType="num">
                                      <p:cBhvr>
                                        <p:cTn id="36" dur="1000" fill="hold"/>
                                        <p:tgtEl>
                                          <p:spTgt spid="49166"/>
                                        </p:tgtEl>
                                        <p:attrNameLst>
                                          <p:attrName>ppt_y</p:attrName>
                                        </p:attrNameLst>
                                      </p:cBhvr>
                                      <p:tavLst>
                                        <p:tav tm="0">
                                          <p:val>
                                            <p:strVal val="#ppt_y+#ppt_h/2"/>
                                          </p:val>
                                        </p:tav>
                                        <p:tav tm="100000">
                                          <p:val>
                                            <p:strVal val="#ppt_y"/>
                                          </p:val>
                                        </p:tav>
                                      </p:tavLst>
                                    </p:anim>
                                    <p:anim calcmode="lin" valueType="num">
                                      <p:cBhvr>
                                        <p:cTn id="37" dur="1000" fill="hold"/>
                                        <p:tgtEl>
                                          <p:spTgt spid="49166"/>
                                        </p:tgtEl>
                                        <p:attrNameLst>
                                          <p:attrName>ppt_w</p:attrName>
                                        </p:attrNameLst>
                                      </p:cBhvr>
                                      <p:tavLst>
                                        <p:tav tm="0">
                                          <p:val>
                                            <p:strVal val="#ppt_w"/>
                                          </p:val>
                                        </p:tav>
                                        <p:tav tm="100000">
                                          <p:val>
                                            <p:strVal val="#ppt_w"/>
                                          </p:val>
                                        </p:tav>
                                      </p:tavLst>
                                    </p:anim>
                                    <p:anim calcmode="lin" valueType="num">
                                      <p:cBhvr>
                                        <p:cTn id="38" dur="1000" fill="hold"/>
                                        <p:tgtEl>
                                          <p:spTgt spid="491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6" name="laser.wav"/>
                                        </p:tgtEl>
                                      </p:cMediaNode>
                                    </p:audio>
                                  </p:subTnLst>
                                </p:cTn>
                              </p:par>
                            </p:childTnLst>
                          </p:cTn>
                        </p:par>
                        <p:par>
                          <p:cTn id="39" fill="hold">
                            <p:stCondLst>
                              <p:cond delay="1000"/>
                            </p:stCondLst>
                            <p:childTnLst>
                              <p:par>
                                <p:cTn id="40" presetID="18" presetClass="entr" presetSubtype="6" fill="hold" nodeType="afterEffect">
                                  <p:stCondLst>
                                    <p:cond delay="0"/>
                                  </p:stCondLst>
                                  <p:childTnLst>
                                    <p:set>
                                      <p:cBhvr>
                                        <p:cTn id="41" dur="1" fill="hold">
                                          <p:stCondLst>
                                            <p:cond delay="0"/>
                                          </p:stCondLst>
                                        </p:cTn>
                                        <p:tgtEl>
                                          <p:spTgt spid="49171"/>
                                        </p:tgtEl>
                                        <p:attrNameLst>
                                          <p:attrName>style.visibility</p:attrName>
                                        </p:attrNameLst>
                                      </p:cBhvr>
                                      <p:to>
                                        <p:strVal val="visible"/>
                                      </p:to>
                                    </p:set>
                                    <p:animEffect transition="in" filter="strips(downRight)">
                                      <p:cBhvr>
                                        <p:cTn id="42" dur="1000"/>
                                        <p:tgtEl>
                                          <p:spTgt spid="49171"/>
                                        </p:tgtEl>
                                      </p:cBhvr>
                                    </p:animEffec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1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2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2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220" grpId="0" animBg="1"/>
      <p:bldP spid="492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1828E96A-19C4-4ACF-8DCE-5B767EBA44C2}"/>
              </a:ext>
            </a:extLst>
          </p:cNvPr>
          <p:cNvGrpSpPr>
            <a:grpSpLocks/>
          </p:cNvGrpSpPr>
          <p:nvPr/>
        </p:nvGrpSpPr>
        <p:grpSpPr bwMode="auto">
          <a:xfrm>
            <a:off x="533400" y="304800"/>
            <a:ext cx="3505200" cy="2971800"/>
            <a:chOff x="1296" y="1056"/>
            <a:chExt cx="2208" cy="1872"/>
          </a:xfrm>
        </p:grpSpPr>
        <p:sp>
          <p:nvSpPr>
            <p:cNvPr id="112643" name="Line 3">
              <a:extLst>
                <a:ext uri="{FF2B5EF4-FFF2-40B4-BE49-F238E27FC236}">
                  <a16:creationId xmlns:a16="http://schemas.microsoft.com/office/drawing/2014/main" id="{5700DEDC-BB77-42F3-A8A2-ABA7B00FA13D}"/>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4" name="Line 4">
              <a:extLst>
                <a:ext uri="{FF2B5EF4-FFF2-40B4-BE49-F238E27FC236}">
                  <a16:creationId xmlns:a16="http://schemas.microsoft.com/office/drawing/2014/main" id="{4AC648E5-C2BE-4A96-BBF2-87A3E264907C}"/>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5" name="Text Box 5">
              <a:extLst>
                <a:ext uri="{FF2B5EF4-FFF2-40B4-BE49-F238E27FC236}">
                  <a16:creationId xmlns:a16="http://schemas.microsoft.com/office/drawing/2014/main" id="{96D35D58-A86F-483D-8A5A-3516A9DB7358}"/>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x</a:t>
              </a:r>
            </a:p>
          </p:txBody>
        </p:sp>
        <p:sp>
          <p:nvSpPr>
            <p:cNvPr id="112646" name="Text Box 6">
              <a:extLst>
                <a:ext uri="{FF2B5EF4-FFF2-40B4-BE49-F238E27FC236}">
                  <a16:creationId xmlns:a16="http://schemas.microsoft.com/office/drawing/2014/main" id="{43D88EB0-7E94-484C-834D-2F33C213D1F9}"/>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y</a:t>
              </a:r>
            </a:p>
          </p:txBody>
        </p:sp>
        <p:sp>
          <p:nvSpPr>
            <p:cNvPr id="112647" name="Line 7">
              <a:extLst>
                <a:ext uri="{FF2B5EF4-FFF2-40B4-BE49-F238E27FC236}">
                  <a16:creationId xmlns:a16="http://schemas.microsoft.com/office/drawing/2014/main" id="{23AC9D67-8ED9-4499-A5C0-7235E79361CA}"/>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8" name="Text Box 8">
              <a:extLst>
                <a:ext uri="{FF2B5EF4-FFF2-40B4-BE49-F238E27FC236}">
                  <a16:creationId xmlns:a16="http://schemas.microsoft.com/office/drawing/2014/main" id="{B760B8B5-2C5A-4943-BC06-108988F49F3A}"/>
                </a:ext>
              </a:extLst>
            </p:cNvPr>
            <p:cNvSpPr txBox="1">
              <a:spLocks noChangeArrowheads="1"/>
            </p:cNvSpPr>
            <p:nvPr/>
          </p:nvSpPr>
          <p:spPr bwMode="auto">
            <a:xfrm>
              <a:off x="2832" y="110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t>y = x</a:t>
              </a:r>
            </a:p>
          </p:txBody>
        </p:sp>
      </p:grpSp>
      <p:grpSp>
        <p:nvGrpSpPr>
          <p:cNvPr id="112649" name="Group 9">
            <a:extLst>
              <a:ext uri="{FF2B5EF4-FFF2-40B4-BE49-F238E27FC236}">
                <a16:creationId xmlns:a16="http://schemas.microsoft.com/office/drawing/2014/main" id="{7E5CF4CA-53E3-404B-BF43-0A4F5A5DA22A}"/>
              </a:ext>
            </a:extLst>
          </p:cNvPr>
          <p:cNvGrpSpPr>
            <a:grpSpLocks/>
          </p:cNvGrpSpPr>
          <p:nvPr/>
        </p:nvGrpSpPr>
        <p:grpSpPr bwMode="auto">
          <a:xfrm>
            <a:off x="5334000" y="3593783"/>
            <a:ext cx="3276600" cy="2959411"/>
            <a:chOff x="1296" y="1056"/>
            <a:chExt cx="2208" cy="1872"/>
          </a:xfrm>
        </p:grpSpPr>
        <p:sp>
          <p:nvSpPr>
            <p:cNvPr id="112650" name="Line 10">
              <a:extLst>
                <a:ext uri="{FF2B5EF4-FFF2-40B4-BE49-F238E27FC236}">
                  <a16:creationId xmlns:a16="http://schemas.microsoft.com/office/drawing/2014/main" id="{E5BD1D4E-9C05-4A96-BB94-5932031A9CC5}"/>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1" name="Line 11">
              <a:extLst>
                <a:ext uri="{FF2B5EF4-FFF2-40B4-BE49-F238E27FC236}">
                  <a16:creationId xmlns:a16="http://schemas.microsoft.com/office/drawing/2014/main" id="{63513FD3-5CFC-4DEC-A078-6C3814AD5973}"/>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2" name="Text Box 12">
              <a:extLst>
                <a:ext uri="{FF2B5EF4-FFF2-40B4-BE49-F238E27FC236}">
                  <a16:creationId xmlns:a16="http://schemas.microsoft.com/office/drawing/2014/main" id="{D67ADF33-2AA5-41AF-A369-D39618849C49}"/>
                </a:ext>
              </a:extLst>
            </p:cNvPr>
            <p:cNvSpPr txBox="1">
              <a:spLocks noChangeArrowheads="1"/>
            </p:cNvSpPr>
            <p:nvPr/>
          </p:nvSpPr>
          <p:spPr bwMode="auto">
            <a:xfrm>
              <a:off x="3312" y="2592"/>
              <a:ext cx="19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x</a:t>
              </a:r>
            </a:p>
          </p:txBody>
        </p:sp>
        <p:sp>
          <p:nvSpPr>
            <p:cNvPr id="112653" name="Text Box 13">
              <a:extLst>
                <a:ext uri="{FF2B5EF4-FFF2-40B4-BE49-F238E27FC236}">
                  <a16:creationId xmlns:a16="http://schemas.microsoft.com/office/drawing/2014/main" id="{3AB95048-319A-4109-83FC-DBD187B48EED}"/>
                </a:ext>
              </a:extLst>
            </p:cNvPr>
            <p:cNvSpPr txBox="1">
              <a:spLocks noChangeArrowheads="1"/>
            </p:cNvSpPr>
            <p:nvPr/>
          </p:nvSpPr>
          <p:spPr bwMode="auto">
            <a:xfrm>
              <a:off x="1344" y="1056"/>
              <a:ext cx="19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y</a:t>
              </a:r>
            </a:p>
          </p:txBody>
        </p:sp>
        <p:sp>
          <p:nvSpPr>
            <p:cNvPr id="112654" name="Line 14">
              <a:extLst>
                <a:ext uri="{FF2B5EF4-FFF2-40B4-BE49-F238E27FC236}">
                  <a16:creationId xmlns:a16="http://schemas.microsoft.com/office/drawing/2014/main" id="{1D39D31C-E59D-4CAC-8DE9-5E3FD91DC5E3}"/>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55" name="Text Box 15">
              <a:extLst>
                <a:ext uri="{FF2B5EF4-FFF2-40B4-BE49-F238E27FC236}">
                  <a16:creationId xmlns:a16="http://schemas.microsoft.com/office/drawing/2014/main" id="{B2881482-9E21-4CC7-9E75-079C0BD64944}"/>
                </a:ext>
              </a:extLst>
            </p:cNvPr>
            <p:cNvSpPr txBox="1">
              <a:spLocks noChangeArrowheads="1"/>
            </p:cNvSpPr>
            <p:nvPr/>
          </p:nvSpPr>
          <p:spPr bwMode="auto">
            <a:xfrm>
              <a:off x="2832" y="1104"/>
              <a:ext cx="62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grpSp>
      <p:grpSp>
        <p:nvGrpSpPr>
          <p:cNvPr id="112656" name="Group 16">
            <a:extLst>
              <a:ext uri="{FF2B5EF4-FFF2-40B4-BE49-F238E27FC236}">
                <a16:creationId xmlns:a16="http://schemas.microsoft.com/office/drawing/2014/main" id="{99824D62-B5BB-4B86-9FF6-3EB0A18433BA}"/>
              </a:ext>
            </a:extLst>
          </p:cNvPr>
          <p:cNvGrpSpPr>
            <a:grpSpLocks/>
          </p:cNvGrpSpPr>
          <p:nvPr/>
        </p:nvGrpSpPr>
        <p:grpSpPr bwMode="auto">
          <a:xfrm>
            <a:off x="5105400" y="304800"/>
            <a:ext cx="3505200" cy="2971800"/>
            <a:chOff x="1296" y="1056"/>
            <a:chExt cx="2208" cy="1872"/>
          </a:xfrm>
        </p:grpSpPr>
        <p:sp>
          <p:nvSpPr>
            <p:cNvPr id="112657" name="Line 17">
              <a:extLst>
                <a:ext uri="{FF2B5EF4-FFF2-40B4-BE49-F238E27FC236}">
                  <a16:creationId xmlns:a16="http://schemas.microsoft.com/office/drawing/2014/main" id="{F322F6BF-F4EE-41B6-BD87-0D5954E9BFE0}"/>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8" name="Line 18">
              <a:extLst>
                <a:ext uri="{FF2B5EF4-FFF2-40B4-BE49-F238E27FC236}">
                  <a16:creationId xmlns:a16="http://schemas.microsoft.com/office/drawing/2014/main" id="{B1AA9B5B-D9F3-49D0-B9FF-0CFF321BC451}"/>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9" name="Text Box 19">
              <a:extLst>
                <a:ext uri="{FF2B5EF4-FFF2-40B4-BE49-F238E27FC236}">
                  <a16:creationId xmlns:a16="http://schemas.microsoft.com/office/drawing/2014/main" id="{76C1DFF7-595C-4393-B9BF-93CD22B3B767}"/>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x</a:t>
              </a:r>
            </a:p>
          </p:txBody>
        </p:sp>
        <p:sp>
          <p:nvSpPr>
            <p:cNvPr id="112660" name="Text Box 20">
              <a:extLst>
                <a:ext uri="{FF2B5EF4-FFF2-40B4-BE49-F238E27FC236}">
                  <a16:creationId xmlns:a16="http://schemas.microsoft.com/office/drawing/2014/main" id="{A40F5BDA-660C-457F-92AF-1A659CE0E930}"/>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t>y</a:t>
              </a:r>
            </a:p>
          </p:txBody>
        </p:sp>
        <p:sp>
          <p:nvSpPr>
            <p:cNvPr id="112661" name="Line 21">
              <a:extLst>
                <a:ext uri="{FF2B5EF4-FFF2-40B4-BE49-F238E27FC236}">
                  <a16:creationId xmlns:a16="http://schemas.microsoft.com/office/drawing/2014/main" id="{478FB190-69AA-47BC-9E74-3BADB571598A}"/>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2" name="Text Box 22">
              <a:extLst>
                <a:ext uri="{FF2B5EF4-FFF2-40B4-BE49-F238E27FC236}">
                  <a16:creationId xmlns:a16="http://schemas.microsoft.com/office/drawing/2014/main" id="{1D3EC7E1-CF44-4A2A-84EC-78B790888690}"/>
                </a:ext>
              </a:extLst>
            </p:cNvPr>
            <p:cNvSpPr txBox="1">
              <a:spLocks noChangeArrowheads="1"/>
            </p:cNvSpPr>
            <p:nvPr/>
          </p:nvSpPr>
          <p:spPr bwMode="auto">
            <a:xfrm>
              <a:off x="2832" y="110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t>y = x</a:t>
              </a:r>
            </a:p>
          </p:txBody>
        </p:sp>
      </p:grpSp>
      <p:grpSp>
        <p:nvGrpSpPr>
          <p:cNvPr id="112663" name="Group 23">
            <a:extLst>
              <a:ext uri="{FF2B5EF4-FFF2-40B4-BE49-F238E27FC236}">
                <a16:creationId xmlns:a16="http://schemas.microsoft.com/office/drawing/2014/main" id="{B6E0B744-5D49-449F-A3EB-5BF9EF9B5850}"/>
              </a:ext>
            </a:extLst>
          </p:cNvPr>
          <p:cNvGrpSpPr>
            <a:grpSpLocks/>
          </p:cNvGrpSpPr>
          <p:nvPr/>
        </p:nvGrpSpPr>
        <p:grpSpPr bwMode="auto">
          <a:xfrm>
            <a:off x="533400" y="3581400"/>
            <a:ext cx="3505200" cy="2971800"/>
            <a:chOff x="1296" y="1056"/>
            <a:chExt cx="2208" cy="1872"/>
          </a:xfrm>
        </p:grpSpPr>
        <p:sp>
          <p:nvSpPr>
            <p:cNvPr id="112664" name="Line 24">
              <a:extLst>
                <a:ext uri="{FF2B5EF4-FFF2-40B4-BE49-F238E27FC236}">
                  <a16:creationId xmlns:a16="http://schemas.microsoft.com/office/drawing/2014/main" id="{76388030-4587-43C0-ACA8-84C4A6C16B48}"/>
                </a:ext>
              </a:extLst>
            </p:cNvPr>
            <p:cNvSpPr>
              <a:spLocks noChangeShapeType="1"/>
            </p:cNvSpPr>
            <p:nvPr/>
          </p:nvSpPr>
          <p:spPr bwMode="auto">
            <a:xfrm>
              <a:off x="1296" y="2784"/>
              <a:ext cx="2208"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5" name="Line 25">
              <a:extLst>
                <a:ext uri="{FF2B5EF4-FFF2-40B4-BE49-F238E27FC236}">
                  <a16:creationId xmlns:a16="http://schemas.microsoft.com/office/drawing/2014/main" id="{32AB3C7F-8305-4C1B-A904-BEA71846D680}"/>
                </a:ext>
              </a:extLst>
            </p:cNvPr>
            <p:cNvSpPr>
              <a:spLocks noChangeShapeType="1"/>
            </p:cNvSpPr>
            <p:nvPr/>
          </p:nvSpPr>
          <p:spPr bwMode="auto">
            <a:xfrm flipV="1">
              <a:off x="1344" y="1104"/>
              <a:ext cx="0" cy="182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6" name="Text Box 26">
              <a:extLst>
                <a:ext uri="{FF2B5EF4-FFF2-40B4-BE49-F238E27FC236}">
                  <a16:creationId xmlns:a16="http://schemas.microsoft.com/office/drawing/2014/main" id="{80E519EA-E70C-4E21-9EE1-987F8B48A556}"/>
                </a:ext>
              </a:extLst>
            </p:cNvPr>
            <p:cNvSpPr txBox="1">
              <a:spLocks noChangeArrowheads="1"/>
            </p:cNvSpPr>
            <p:nvPr/>
          </p:nvSpPr>
          <p:spPr bwMode="auto">
            <a:xfrm>
              <a:off x="3312" y="259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x</a:t>
              </a:r>
            </a:p>
          </p:txBody>
        </p:sp>
        <p:sp>
          <p:nvSpPr>
            <p:cNvPr id="112667" name="Text Box 27">
              <a:extLst>
                <a:ext uri="{FF2B5EF4-FFF2-40B4-BE49-F238E27FC236}">
                  <a16:creationId xmlns:a16="http://schemas.microsoft.com/office/drawing/2014/main" id="{52133CEE-545F-4293-B999-B5AF6CD55E07}"/>
                </a:ext>
              </a:extLst>
            </p:cNvPr>
            <p:cNvSpPr txBox="1">
              <a:spLocks noChangeArrowheads="1"/>
            </p:cNvSpPr>
            <p:nvPr/>
          </p:nvSpPr>
          <p:spPr bwMode="auto">
            <a:xfrm>
              <a:off x="1344" y="10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1" i="1">
                  <a:solidFill>
                    <a:schemeClr val="tx1"/>
                  </a:solidFill>
                </a:rPr>
                <a:t>y</a:t>
              </a:r>
            </a:p>
          </p:txBody>
        </p:sp>
        <p:sp>
          <p:nvSpPr>
            <p:cNvPr id="112668" name="Line 28">
              <a:extLst>
                <a:ext uri="{FF2B5EF4-FFF2-40B4-BE49-F238E27FC236}">
                  <a16:creationId xmlns:a16="http://schemas.microsoft.com/office/drawing/2014/main" id="{6135E645-5519-4FFD-AE2B-A38FC9DB1BF5}"/>
                </a:ext>
              </a:extLst>
            </p:cNvPr>
            <p:cNvSpPr>
              <a:spLocks noChangeShapeType="1"/>
            </p:cNvSpPr>
            <p:nvPr/>
          </p:nvSpPr>
          <p:spPr bwMode="auto">
            <a:xfrm flipV="1">
              <a:off x="1344" y="1296"/>
              <a:ext cx="1488" cy="14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69" name="Text Box 29">
              <a:extLst>
                <a:ext uri="{FF2B5EF4-FFF2-40B4-BE49-F238E27FC236}">
                  <a16:creationId xmlns:a16="http://schemas.microsoft.com/office/drawing/2014/main" id="{02BBAE79-8803-4619-84B2-C434AA896CFF}"/>
                </a:ext>
              </a:extLst>
            </p:cNvPr>
            <p:cNvSpPr txBox="1">
              <a:spLocks noChangeArrowheads="1"/>
            </p:cNvSpPr>
            <p:nvPr/>
          </p:nvSpPr>
          <p:spPr bwMode="auto">
            <a:xfrm>
              <a:off x="2832" y="1104"/>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grpSp>
      <p:grpSp>
        <p:nvGrpSpPr>
          <p:cNvPr id="112670" name="Group 30">
            <a:extLst>
              <a:ext uri="{FF2B5EF4-FFF2-40B4-BE49-F238E27FC236}">
                <a16:creationId xmlns:a16="http://schemas.microsoft.com/office/drawing/2014/main" id="{85BCB187-3A68-43F9-9A75-D210C10BE600}"/>
              </a:ext>
            </a:extLst>
          </p:cNvPr>
          <p:cNvGrpSpPr>
            <a:grpSpLocks/>
          </p:cNvGrpSpPr>
          <p:nvPr/>
        </p:nvGrpSpPr>
        <p:grpSpPr bwMode="auto">
          <a:xfrm>
            <a:off x="2438400" y="990600"/>
            <a:ext cx="533400" cy="2347913"/>
            <a:chOff x="1536" y="624"/>
            <a:chExt cx="336" cy="1479"/>
          </a:xfrm>
        </p:grpSpPr>
        <p:sp>
          <p:nvSpPr>
            <p:cNvPr id="112671" name="Line 31">
              <a:extLst>
                <a:ext uri="{FF2B5EF4-FFF2-40B4-BE49-F238E27FC236}">
                  <a16:creationId xmlns:a16="http://schemas.microsoft.com/office/drawing/2014/main" id="{8F72F4E3-B777-4758-AE33-5AD58159B660}"/>
                </a:ext>
              </a:extLst>
            </p:cNvPr>
            <p:cNvSpPr>
              <a:spLocks noChangeShapeType="1"/>
            </p:cNvSpPr>
            <p:nvPr/>
          </p:nvSpPr>
          <p:spPr bwMode="auto">
            <a:xfrm>
              <a:off x="1680" y="624"/>
              <a:ext cx="0" cy="129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2" name="Text Box 32">
              <a:extLst>
                <a:ext uri="{FF2B5EF4-FFF2-40B4-BE49-F238E27FC236}">
                  <a16:creationId xmlns:a16="http://schemas.microsoft.com/office/drawing/2014/main" id="{AF1FA9FD-CF0F-49E9-938F-B57643F1400C}"/>
                </a:ext>
              </a:extLst>
            </p:cNvPr>
            <p:cNvSpPr txBox="1">
              <a:spLocks noChangeArrowheads="1"/>
            </p:cNvSpPr>
            <p:nvPr/>
          </p:nvSpPr>
          <p:spPr bwMode="auto">
            <a:xfrm>
              <a:off x="1536"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73" name="Group 33">
            <a:extLst>
              <a:ext uri="{FF2B5EF4-FFF2-40B4-BE49-F238E27FC236}">
                <a16:creationId xmlns:a16="http://schemas.microsoft.com/office/drawing/2014/main" id="{80931BC1-7363-4CA3-8B95-833387E3847B}"/>
              </a:ext>
            </a:extLst>
          </p:cNvPr>
          <p:cNvGrpSpPr>
            <a:grpSpLocks/>
          </p:cNvGrpSpPr>
          <p:nvPr/>
        </p:nvGrpSpPr>
        <p:grpSpPr bwMode="auto">
          <a:xfrm>
            <a:off x="6172200" y="1828800"/>
            <a:ext cx="533400" cy="1509713"/>
            <a:chOff x="3888" y="1152"/>
            <a:chExt cx="336" cy="951"/>
          </a:xfrm>
        </p:grpSpPr>
        <p:sp>
          <p:nvSpPr>
            <p:cNvPr id="112674" name="Line 34">
              <a:extLst>
                <a:ext uri="{FF2B5EF4-FFF2-40B4-BE49-F238E27FC236}">
                  <a16:creationId xmlns:a16="http://schemas.microsoft.com/office/drawing/2014/main" id="{A44F8630-BC3D-4D7B-9DFC-DB6F2D226DEC}"/>
                </a:ext>
              </a:extLst>
            </p:cNvPr>
            <p:cNvSpPr>
              <a:spLocks noChangeShapeType="1"/>
            </p:cNvSpPr>
            <p:nvPr/>
          </p:nvSpPr>
          <p:spPr bwMode="auto">
            <a:xfrm>
              <a:off x="4055" y="1152"/>
              <a:ext cx="0" cy="768"/>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5" name="Text Box 35">
              <a:extLst>
                <a:ext uri="{FF2B5EF4-FFF2-40B4-BE49-F238E27FC236}">
                  <a16:creationId xmlns:a16="http://schemas.microsoft.com/office/drawing/2014/main" id="{B479EC57-F53C-4960-9A30-6B72231279A9}"/>
                </a:ext>
              </a:extLst>
            </p:cNvPr>
            <p:cNvSpPr txBox="1">
              <a:spLocks noChangeArrowheads="1"/>
            </p:cNvSpPr>
            <p:nvPr/>
          </p:nvSpPr>
          <p:spPr bwMode="auto">
            <a:xfrm>
              <a:off x="3888"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dirty="0">
                  <a:solidFill>
                    <a:schemeClr val="tx1"/>
                  </a:solidFill>
                </a:rPr>
                <a:t>x*</a:t>
              </a:r>
            </a:p>
          </p:txBody>
        </p:sp>
      </p:grpSp>
      <p:grpSp>
        <p:nvGrpSpPr>
          <p:cNvPr id="112676" name="Group 36">
            <a:extLst>
              <a:ext uri="{FF2B5EF4-FFF2-40B4-BE49-F238E27FC236}">
                <a16:creationId xmlns:a16="http://schemas.microsoft.com/office/drawing/2014/main" id="{D258C435-F49F-4FB3-AB53-6E3E5A2FECC8}"/>
              </a:ext>
            </a:extLst>
          </p:cNvPr>
          <p:cNvGrpSpPr>
            <a:grpSpLocks/>
          </p:cNvGrpSpPr>
          <p:nvPr/>
        </p:nvGrpSpPr>
        <p:grpSpPr bwMode="auto">
          <a:xfrm>
            <a:off x="2403475" y="4267200"/>
            <a:ext cx="533400" cy="2347913"/>
            <a:chOff x="1536" y="624"/>
            <a:chExt cx="336" cy="1479"/>
          </a:xfrm>
        </p:grpSpPr>
        <p:sp>
          <p:nvSpPr>
            <p:cNvPr id="112677" name="Line 37">
              <a:extLst>
                <a:ext uri="{FF2B5EF4-FFF2-40B4-BE49-F238E27FC236}">
                  <a16:creationId xmlns:a16="http://schemas.microsoft.com/office/drawing/2014/main" id="{AC1DABC6-85B1-4735-B539-286AB92C1F13}"/>
                </a:ext>
              </a:extLst>
            </p:cNvPr>
            <p:cNvSpPr>
              <a:spLocks noChangeShapeType="1"/>
            </p:cNvSpPr>
            <p:nvPr/>
          </p:nvSpPr>
          <p:spPr bwMode="auto">
            <a:xfrm>
              <a:off x="1680" y="624"/>
              <a:ext cx="0" cy="129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78" name="Text Box 38">
              <a:extLst>
                <a:ext uri="{FF2B5EF4-FFF2-40B4-BE49-F238E27FC236}">
                  <a16:creationId xmlns:a16="http://schemas.microsoft.com/office/drawing/2014/main" id="{AB771032-9CB1-47E3-AB30-F4601229A86B}"/>
                </a:ext>
              </a:extLst>
            </p:cNvPr>
            <p:cNvSpPr txBox="1">
              <a:spLocks noChangeArrowheads="1"/>
            </p:cNvSpPr>
            <p:nvPr/>
          </p:nvSpPr>
          <p:spPr bwMode="auto">
            <a:xfrm>
              <a:off x="1536"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79" name="Group 39">
            <a:extLst>
              <a:ext uri="{FF2B5EF4-FFF2-40B4-BE49-F238E27FC236}">
                <a16:creationId xmlns:a16="http://schemas.microsoft.com/office/drawing/2014/main" id="{3245F96B-5A11-4DD6-BEDE-85E982EC462F}"/>
              </a:ext>
            </a:extLst>
          </p:cNvPr>
          <p:cNvGrpSpPr>
            <a:grpSpLocks/>
          </p:cNvGrpSpPr>
          <p:nvPr/>
        </p:nvGrpSpPr>
        <p:grpSpPr bwMode="auto">
          <a:xfrm>
            <a:off x="6324600" y="5029200"/>
            <a:ext cx="533400" cy="1585913"/>
            <a:chOff x="3984" y="3168"/>
            <a:chExt cx="336" cy="999"/>
          </a:xfrm>
        </p:grpSpPr>
        <p:sp>
          <p:nvSpPr>
            <p:cNvPr id="112680" name="Line 40">
              <a:extLst>
                <a:ext uri="{FF2B5EF4-FFF2-40B4-BE49-F238E27FC236}">
                  <a16:creationId xmlns:a16="http://schemas.microsoft.com/office/drawing/2014/main" id="{8DE6EC8B-D580-4A24-BEE6-3C0CEDE6B82D}"/>
                </a:ext>
              </a:extLst>
            </p:cNvPr>
            <p:cNvSpPr>
              <a:spLocks noChangeShapeType="1"/>
            </p:cNvSpPr>
            <p:nvPr/>
          </p:nvSpPr>
          <p:spPr bwMode="auto">
            <a:xfrm>
              <a:off x="4128" y="3168"/>
              <a:ext cx="0" cy="816"/>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1" name="Text Box 41">
              <a:extLst>
                <a:ext uri="{FF2B5EF4-FFF2-40B4-BE49-F238E27FC236}">
                  <a16:creationId xmlns:a16="http://schemas.microsoft.com/office/drawing/2014/main" id="{463029CB-1EF1-4B76-B203-F5AA29925FA6}"/>
                </a:ext>
              </a:extLst>
            </p:cNvPr>
            <p:cNvSpPr txBox="1">
              <a:spLocks noChangeArrowheads="1"/>
            </p:cNvSpPr>
            <p:nvPr/>
          </p:nvSpPr>
          <p:spPr bwMode="auto">
            <a:xfrm>
              <a:off x="3984" y="393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p>
          </p:txBody>
        </p:sp>
      </p:grpSp>
      <p:grpSp>
        <p:nvGrpSpPr>
          <p:cNvPr id="112682" name="Group 42">
            <a:extLst>
              <a:ext uri="{FF2B5EF4-FFF2-40B4-BE49-F238E27FC236}">
                <a16:creationId xmlns:a16="http://schemas.microsoft.com/office/drawing/2014/main" id="{FCDA681D-5330-4E3D-8960-23E59AE9B033}"/>
              </a:ext>
            </a:extLst>
          </p:cNvPr>
          <p:cNvGrpSpPr>
            <a:grpSpLocks/>
          </p:cNvGrpSpPr>
          <p:nvPr/>
        </p:nvGrpSpPr>
        <p:grpSpPr bwMode="auto">
          <a:xfrm>
            <a:off x="381000" y="977900"/>
            <a:ext cx="3660775" cy="1079500"/>
            <a:chOff x="240" y="616"/>
            <a:chExt cx="2306" cy="680"/>
          </a:xfrm>
        </p:grpSpPr>
        <p:sp>
          <p:nvSpPr>
            <p:cNvPr id="112683" name="Freeform 43">
              <a:extLst>
                <a:ext uri="{FF2B5EF4-FFF2-40B4-BE49-F238E27FC236}">
                  <a16:creationId xmlns:a16="http://schemas.microsoft.com/office/drawing/2014/main" id="{2BC75E62-C750-413E-9A6F-ABB4BF07E626}"/>
                </a:ext>
              </a:extLst>
            </p:cNvPr>
            <p:cNvSpPr>
              <a:spLocks/>
            </p:cNvSpPr>
            <p:nvPr/>
          </p:nvSpPr>
          <p:spPr bwMode="auto">
            <a:xfrm>
              <a:off x="240" y="616"/>
              <a:ext cx="2016" cy="680"/>
            </a:xfrm>
            <a:custGeom>
              <a:avLst/>
              <a:gdLst>
                <a:gd name="T0" fmla="*/ 0 w 2016"/>
                <a:gd name="T1" fmla="*/ 680 h 680"/>
                <a:gd name="T2" fmla="*/ 336 w 2016"/>
                <a:gd name="T3" fmla="*/ 392 h 680"/>
                <a:gd name="T4" fmla="*/ 720 w 2016"/>
                <a:gd name="T5" fmla="*/ 200 h 680"/>
                <a:gd name="T6" fmla="*/ 1200 w 2016"/>
                <a:gd name="T7" fmla="*/ 56 h 680"/>
                <a:gd name="T8" fmla="*/ 1584 w 2016"/>
                <a:gd name="T9" fmla="*/ 8 h 680"/>
                <a:gd name="T10" fmla="*/ 2016 w 2016"/>
                <a:gd name="T11" fmla="*/ 8 h 680"/>
              </a:gdLst>
              <a:ahLst/>
              <a:cxnLst>
                <a:cxn ang="0">
                  <a:pos x="T0" y="T1"/>
                </a:cxn>
                <a:cxn ang="0">
                  <a:pos x="T2" y="T3"/>
                </a:cxn>
                <a:cxn ang="0">
                  <a:pos x="T4" y="T5"/>
                </a:cxn>
                <a:cxn ang="0">
                  <a:pos x="T6" y="T7"/>
                </a:cxn>
                <a:cxn ang="0">
                  <a:pos x="T8" y="T9"/>
                </a:cxn>
                <a:cxn ang="0">
                  <a:pos x="T10" y="T11"/>
                </a:cxn>
              </a:cxnLst>
              <a:rect l="0" t="0" r="r" b="b"/>
              <a:pathLst>
                <a:path w="2016" h="680">
                  <a:moveTo>
                    <a:pt x="0" y="680"/>
                  </a:moveTo>
                  <a:cubicBezTo>
                    <a:pt x="108" y="576"/>
                    <a:pt x="216" y="472"/>
                    <a:pt x="336" y="392"/>
                  </a:cubicBezTo>
                  <a:cubicBezTo>
                    <a:pt x="456" y="312"/>
                    <a:pt x="576" y="256"/>
                    <a:pt x="720" y="200"/>
                  </a:cubicBezTo>
                  <a:cubicBezTo>
                    <a:pt x="864" y="144"/>
                    <a:pt x="1056" y="88"/>
                    <a:pt x="1200" y="56"/>
                  </a:cubicBezTo>
                  <a:cubicBezTo>
                    <a:pt x="1344" y="24"/>
                    <a:pt x="1448" y="16"/>
                    <a:pt x="1584" y="8"/>
                  </a:cubicBezTo>
                  <a:cubicBezTo>
                    <a:pt x="1720" y="0"/>
                    <a:pt x="1868" y="4"/>
                    <a:pt x="2016" y="8"/>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4" name="Text Box 44">
              <a:extLst>
                <a:ext uri="{FF2B5EF4-FFF2-40B4-BE49-F238E27FC236}">
                  <a16:creationId xmlns:a16="http://schemas.microsoft.com/office/drawing/2014/main" id="{2683E077-FF65-47CD-AADE-7B9416696195}"/>
                </a:ext>
              </a:extLst>
            </p:cNvPr>
            <p:cNvSpPr txBox="1">
              <a:spLocks noChangeArrowheads="1"/>
            </p:cNvSpPr>
            <p:nvPr/>
          </p:nvSpPr>
          <p:spPr bwMode="auto">
            <a:xfrm>
              <a:off x="1753" y="699"/>
              <a:ext cx="7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85" name="Group 45">
            <a:extLst>
              <a:ext uri="{FF2B5EF4-FFF2-40B4-BE49-F238E27FC236}">
                <a16:creationId xmlns:a16="http://schemas.microsoft.com/office/drawing/2014/main" id="{F84461EF-C75A-4E34-888D-AFC8C5F72CB6}"/>
              </a:ext>
            </a:extLst>
          </p:cNvPr>
          <p:cNvGrpSpPr>
            <a:grpSpLocks/>
          </p:cNvGrpSpPr>
          <p:nvPr/>
        </p:nvGrpSpPr>
        <p:grpSpPr bwMode="auto">
          <a:xfrm>
            <a:off x="5562601" y="914400"/>
            <a:ext cx="3576638" cy="1251857"/>
            <a:chOff x="3504" y="624"/>
            <a:chExt cx="2253" cy="720"/>
          </a:xfrm>
        </p:grpSpPr>
        <p:sp>
          <p:nvSpPr>
            <p:cNvPr id="112686" name="Freeform 46">
              <a:extLst>
                <a:ext uri="{FF2B5EF4-FFF2-40B4-BE49-F238E27FC236}">
                  <a16:creationId xmlns:a16="http://schemas.microsoft.com/office/drawing/2014/main" id="{49EB352A-F9D2-46E6-B288-9111E051AFFB}"/>
                </a:ext>
              </a:extLst>
            </p:cNvPr>
            <p:cNvSpPr>
              <a:spLocks/>
            </p:cNvSpPr>
            <p:nvPr/>
          </p:nvSpPr>
          <p:spPr bwMode="auto">
            <a:xfrm>
              <a:off x="3504" y="624"/>
              <a:ext cx="1632" cy="720"/>
            </a:xfrm>
            <a:custGeom>
              <a:avLst/>
              <a:gdLst>
                <a:gd name="T0" fmla="*/ 0 w 1632"/>
                <a:gd name="T1" fmla="*/ 0 h 720"/>
                <a:gd name="T2" fmla="*/ 144 w 1632"/>
                <a:gd name="T3" fmla="*/ 240 h 720"/>
                <a:gd name="T4" fmla="*/ 384 w 1632"/>
                <a:gd name="T5" fmla="*/ 432 h 720"/>
                <a:gd name="T6" fmla="*/ 720 w 1632"/>
                <a:gd name="T7" fmla="*/ 576 h 720"/>
                <a:gd name="T8" fmla="*/ 1104 w 1632"/>
                <a:gd name="T9" fmla="*/ 672 h 720"/>
                <a:gd name="T10" fmla="*/ 1632 w 1632"/>
                <a:gd name="T11" fmla="*/ 720 h 720"/>
              </a:gdLst>
              <a:ahLst/>
              <a:cxnLst>
                <a:cxn ang="0">
                  <a:pos x="T0" y="T1"/>
                </a:cxn>
                <a:cxn ang="0">
                  <a:pos x="T2" y="T3"/>
                </a:cxn>
                <a:cxn ang="0">
                  <a:pos x="T4" y="T5"/>
                </a:cxn>
                <a:cxn ang="0">
                  <a:pos x="T6" y="T7"/>
                </a:cxn>
                <a:cxn ang="0">
                  <a:pos x="T8" y="T9"/>
                </a:cxn>
                <a:cxn ang="0">
                  <a:pos x="T10" y="T11"/>
                </a:cxn>
              </a:cxnLst>
              <a:rect l="0" t="0" r="r" b="b"/>
              <a:pathLst>
                <a:path w="1632" h="720">
                  <a:moveTo>
                    <a:pt x="0" y="0"/>
                  </a:moveTo>
                  <a:cubicBezTo>
                    <a:pt x="40" y="84"/>
                    <a:pt x="80" y="168"/>
                    <a:pt x="144" y="240"/>
                  </a:cubicBezTo>
                  <a:cubicBezTo>
                    <a:pt x="208" y="312"/>
                    <a:pt x="288" y="376"/>
                    <a:pt x="384" y="432"/>
                  </a:cubicBezTo>
                  <a:cubicBezTo>
                    <a:pt x="480" y="488"/>
                    <a:pt x="600" y="536"/>
                    <a:pt x="720" y="576"/>
                  </a:cubicBezTo>
                  <a:cubicBezTo>
                    <a:pt x="840" y="616"/>
                    <a:pt x="952" y="648"/>
                    <a:pt x="1104" y="672"/>
                  </a:cubicBezTo>
                  <a:cubicBezTo>
                    <a:pt x="1256" y="696"/>
                    <a:pt x="1444" y="708"/>
                    <a:pt x="1632" y="72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87" name="Text Box 47">
              <a:extLst>
                <a:ext uri="{FF2B5EF4-FFF2-40B4-BE49-F238E27FC236}">
                  <a16:creationId xmlns:a16="http://schemas.microsoft.com/office/drawing/2014/main" id="{CBF65FA5-FE0C-430E-815F-D5FFF9A822E7}"/>
                </a:ext>
              </a:extLst>
            </p:cNvPr>
            <p:cNvSpPr txBox="1">
              <a:spLocks noChangeArrowheads="1"/>
            </p:cNvSpPr>
            <p:nvPr/>
          </p:nvSpPr>
          <p:spPr bwMode="auto">
            <a:xfrm>
              <a:off x="4845" y="1104"/>
              <a:ext cx="91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88" name="Group 48">
            <a:extLst>
              <a:ext uri="{FF2B5EF4-FFF2-40B4-BE49-F238E27FC236}">
                <a16:creationId xmlns:a16="http://schemas.microsoft.com/office/drawing/2014/main" id="{E6CB1BAD-B2C1-40C1-BD2B-549748170ADF}"/>
              </a:ext>
            </a:extLst>
          </p:cNvPr>
          <p:cNvGrpSpPr>
            <a:grpSpLocks/>
          </p:cNvGrpSpPr>
          <p:nvPr/>
        </p:nvGrpSpPr>
        <p:grpSpPr bwMode="auto">
          <a:xfrm>
            <a:off x="609600" y="3810000"/>
            <a:ext cx="2209800" cy="2743200"/>
            <a:chOff x="384" y="2400"/>
            <a:chExt cx="1392" cy="1728"/>
          </a:xfrm>
        </p:grpSpPr>
        <p:sp>
          <p:nvSpPr>
            <p:cNvPr id="112689" name="Freeform 49">
              <a:extLst>
                <a:ext uri="{FF2B5EF4-FFF2-40B4-BE49-F238E27FC236}">
                  <a16:creationId xmlns:a16="http://schemas.microsoft.com/office/drawing/2014/main" id="{013F9910-8C11-4FB7-A017-3B5313FF95BE}"/>
                </a:ext>
              </a:extLst>
            </p:cNvPr>
            <p:cNvSpPr>
              <a:spLocks/>
            </p:cNvSpPr>
            <p:nvPr/>
          </p:nvSpPr>
          <p:spPr bwMode="auto">
            <a:xfrm>
              <a:off x="384" y="2400"/>
              <a:ext cx="1392" cy="1728"/>
            </a:xfrm>
            <a:custGeom>
              <a:avLst/>
              <a:gdLst>
                <a:gd name="T0" fmla="*/ 0 w 1392"/>
                <a:gd name="T1" fmla="*/ 1728 h 1728"/>
                <a:gd name="T2" fmla="*/ 432 w 1392"/>
                <a:gd name="T3" fmla="*/ 1536 h 1728"/>
                <a:gd name="T4" fmla="*/ 816 w 1392"/>
                <a:gd name="T5" fmla="*/ 1104 h 1728"/>
                <a:gd name="T6" fmla="*/ 1152 w 1392"/>
                <a:gd name="T7" fmla="*/ 576 h 1728"/>
                <a:gd name="T8" fmla="*/ 1392 w 1392"/>
                <a:gd name="T9" fmla="*/ 0 h 1728"/>
              </a:gdLst>
              <a:ahLst/>
              <a:cxnLst>
                <a:cxn ang="0">
                  <a:pos x="T0" y="T1"/>
                </a:cxn>
                <a:cxn ang="0">
                  <a:pos x="T2" y="T3"/>
                </a:cxn>
                <a:cxn ang="0">
                  <a:pos x="T4" y="T5"/>
                </a:cxn>
                <a:cxn ang="0">
                  <a:pos x="T6" y="T7"/>
                </a:cxn>
                <a:cxn ang="0">
                  <a:pos x="T8" y="T9"/>
                </a:cxn>
              </a:cxnLst>
              <a:rect l="0" t="0" r="r" b="b"/>
              <a:pathLst>
                <a:path w="1392" h="1728">
                  <a:moveTo>
                    <a:pt x="0" y="1728"/>
                  </a:moveTo>
                  <a:cubicBezTo>
                    <a:pt x="148" y="1684"/>
                    <a:pt x="296" y="1640"/>
                    <a:pt x="432" y="1536"/>
                  </a:cubicBezTo>
                  <a:cubicBezTo>
                    <a:pt x="568" y="1432"/>
                    <a:pt x="696" y="1264"/>
                    <a:pt x="816" y="1104"/>
                  </a:cubicBezTo>
                  <a:cubicBezTo>
                    <a:pt x="936" y="944"/>
                    <a:pt x="1056" y="760"/>
                    <a:pt x="1152" y="576"/>
                  </a:cubicBezTo>
                  <a:cubicBezTo>
                    <a:pt x="1248" y="392"/>
                    <a:pt x="1320" y="196"/>
                    <a:pt x="1392"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0" name="Text Box 50">
              <a:extLst>
                <a:ext uri="{FF2B5EF4-FFF2-40B4-BE49-F238E27FC236}">
                  <a16:creationId xmlns:a16="http://schemas.microsoft.com/office/drawing/2014/main" id="{A559AC43-FF06-42A9-A458-48C9D199E770}"/>
                </a:ext>
              </a:extLst>
            </p:cNvPr>
            <p:cNvSpPr txBox="1">
              <a:spLocks noChangeArrowheads="1"/>
            </p:cNvSpPr>
            <p:nvPr/>
          </p:nvSpPr>
          <p:spPr bwMode="auto">
            <a:xfrm>
              <a:off x="606" y="2426"/>
              <a:ext cx="11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a:t>
              </a:r>
              <a:r>
                <a:rPr kumimoji="0" lang="en-US" altLang="zh-CN" sz="20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91" name="Group 51">
            <a:extLst>
              <a:ext uri="{FF2B5EF4-FFF2-40B4-BE49-F238E27FC236}">
                <a16:creationId xmlns:a16="http://schemas.microsoft.com/office/drawing/2014/main" id="{9A902D0D-36E8-4B95-A945-32DD26B09CF7}"/>
              </a:ext>
            </a:extLst>
          </p:cNvPr>
          <p:cNvGrpSpPr>
            <a:grpSpLocks/>
          </p:cNvGrpSpPr>
          <p:nvPr/>
        </p:nvGrpSpPr>
        <p:grpSpPr bwMode="auto">
          <a:xfrm>
            <a:off x="5430839" y="3810000"/>
            <a:ext cx="2493963" cy="2057400"/>
            <a:chOff x="3421" y="2400"/>
            <a:chExt cx="1571" cy="1296"/>
          </a:xfrm>
        </p:grpSpPr>
        <p:sp>
          <p:nvSpPr>
            <p:cNvPr id="112692" name="Freeform 52">
              <a:extLst>
                <a:ext uri="{FF2B5EF4-FFF2-40B4-BE49-F238E27FC236}">
                  <a16:creationId xmlns:a16="http://schemas.microsoft.com/office/drawing/2014/main" id="{7FE176ED-62B5-4C97-8077-441D979B2EF5}"/>
                </a:ext>
              </a:extLst>
            </p:cNvPr>
            <p:cNvSpPr>
              <a:spLocks/>
            </p:cNvSpPr>
            <p:nvPr/>
          </p:nvSpPr>
          <p:spPr bwMode="auto">
            <a:xfrm>
              <a:off x="3888" y="2400"/>
              <a:ext cx="1104" cy="1296"/>
            </a:xfrm>
            <a:custGeom>
              <a:avLst/>
              <a:gdLst>
                <a:gd name="T0" fmla="*/ 0 w 1104"/>
                <a:gd name="T1" fmla="*/ 0 h 1296"/>
                <a:gd name="T2" fmla="*/ 96 w 1104"/>
                <a:gd name="T3" fmla="*/ 528 h 1296"/>
                <a:gd name="T4" fmla="*/ 336 w 1104"/>
                <a:gd name="T5" fmla="*/ 864 h 1296"/>
                <a:gd name="T6" fmla="*/ 672 w 1104"/>
                <a:gd name="T7" fmla="*/ 1152 h 1296"/>
                <a:gd name="T8" fmla="*/ 1104 w 1104"/>
                <a:gd name="T9" fmla="*/ 1296 h 1296"/>
              </a:gdLst>
              <a:ahLst/>
              <a:cxnLst>
                <a:cxn ang="0">
                  <a:pos x="T0" y="T1"/>
                </a:cxn>
                <a:cxn ang="0">
                  <a:pos x="T2" y="T3"/>
                </a:cxn>
                <a:cxn ang="0">
                  <a:pos x="T4" y="T5"/>
                </a:cxn>
                <a:cxn ang="0">
                  <a:pos x="T6" y="T7"/>
                </a:cxn>
                <a:cxn ang="0">
                  <a:pos x="T8" y="T9"/>
                </a:cxn>
              </a:cxnLst>
              <a:rect l="0" t="0" r="r" b="b"/>
              <a:pathLst>
                <a:path w="1104" h="1296">
                  <a:moveTo>
                    <a:pt x="0" y="0"/>
                  </a:moveTo>
                  <a:cubicBezTo>
                    <a:pt x="20" y="192"/>
                    <a:pt x="40" y="384"/>
                    <a:pt x="96" y="528"/>
                  </a:cubicBezTo>
                  <a:cubicBezTo>
                    <a:pt x="152" y="672"/>
                    <a:pt x="240" y="760"/>
                    <a:pt x="336" y="864"/>
                  </a:cubicBezTo>
                  <a:cubicBezTo>
                    <a:pt x="432" y="968"/>
                    <a:pt x="544" y="1080"/>
                    <a:pt x="672" y="1152"/>
                  </a:cubicBezTo>
                  <a:cubicBezTo>
                    <a:pt x="800" y="1224"/>
                    <a:pt x="952" y="1260"/>
                    <a:pt x="1104" y="1296"/>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3" name="Text Box 53">
              <a:extLst>
                <a:ext uri="{FF2B5EF4-FFF2-40B4-BE49-F238E27FC236}">
                  <a16:creationId xmlns:a16="http://schemas.microsoft.com/office/drawing/2014/main" id="{C08B0EFF-91A2-449A-BCF2-959B35F94B62}"/>
                </a:ext>
              </a:extLst>
            </p:cNvPr>
            <p:cNvSpPr txBox="1">
              <a:spLocks noChangeArrowheads="1"/>
            </p:cNvSpPr>
            <p:nvPr/>
          </p:nvSpPr>
          <p:spPr bwMode="auto">
            <a:xfrm>
              <a:off x="3421" y="245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dirty="0">
                  <a:solidFill>
                    <a:schemeClr val="tx1"/>
                  </a:solidFill>
                </a:rPr>
                <a:t>y=</a:t>
              </a:r>
              <a:r>
                <a:rPr kumimoji="0" lang="en-US" altLang="zh-CN" sz="1800" b="1" i="1" dirty="0">
                  <a:solidFill>
                    <a:schemeClr val="tx1"/>
                  </a:solidFill>
                  <a:sym typeface="Symbol" panose="05050102010706020507" pitchFamily="18" charset="2"/>
                </a:rPr>
                <a:t>g</a:t>
              </a:r>
              <a:r>
                <a:rPr kumimoji="0" lang="en-US" altLang="zh-CN" sz="1800" b="1" dirty="0">
                  <a:solidFill>
                    <a:schemeClr val="tx1"/>
                  </a:solidFill>
                </a:rPr>
                <a:t>(</a:t>
              </a:r>
              <a:r>
                <a:rPr kumimoji="0" lang="en-US" altLang="zh-CN" sz="1800" b="1" i="1" dirty="0">
                  <a:solidFill>
                    <a:schemeClr val="tx1"/>
                  </a:solidFill>
                </a:rPr>
                <a:t>x</a:t>
              </a:r>
              <a:r>
                <a:rPr kumimoji="0" lang="en-US" altLang="zh-CN" sz="1800" b="1" dirty="0">
                  <a:solidFill>
                    <a:schemeClr val="tx1"/>
                  </a:solidFill>
                </a:rPr>
                <a:t>)</a:t>
              </a:r>
            </a:p>
          </p:txBody>
        </p:sp>
      </p:grpSp>
      <p:grpSp>
        <p:nvGrpSpPr>
          <p:cNvPr id="112694" name="Group 54">
            <a:extLst>
              <a:ext uri="{FF2B5EF4-FFF2-40B4-BE49-F238E27FC236}">
                <a16:creationId xmlns:a16="http://schemas.microsoft.com/office/drawing/2014/main" id="{28635BFE-EC0E-48C6-AD26-F2C0AEE8E0CE}"/>
              </a:ext>
            </a:extLst>
          </p:cNvPr>
          <p:cNvGrpSpPr>
            <a:grpSpLocks/>
          </p:cNvGrpSpPr>
          <p:nvPr/>
        </p:nvGrpSpPr>
        <p:grpSpPr bwMode="auto">
          <a:xfrm>
            <a:off x="685802" y="1219200"/>
            <a:ext cx="533401" cy="2122488"/>
            <a:chOff x="432" y="768"/>
            <a:chExt cx="336" cy="1337"/>
          </a:xfrm>
        </p:grpSpPr>
        <p:sp>
          <p:nvSpPr>
            <p:cNvPr id="112695" name="Line 55">
              <a:extLst>
                <a:ext uri="{FF2B5EF4-FFF2-40B4-BE49-F238E27FC236}">
                  <a16:creationId xmlns:a16="http://schemas.microsoft.com/office/drawing/2014/main" id="{E9E2D05B-32E9-47EC-832B-9FDAED15A050}"/>
                </a:ext>
              </a:extLst>
            </p:cNvPr>
            <p:cNvSpPr>
              <a:spLocks noChangeShapeType="1"/>
            </p:cNvSpPr>
            <p:nvPr/>
          </p:nvSpPr>
          <p:spPr bwMode="auto">
            <a:xfrm>
              <a:off x="576" y="1008"/>
              <a:ext cx="0" cy="9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696" name="Text Box 56">
              <a:extLst>
                <a:ext uri="{FF2B5EF4-FFF2-40B4-BE49-F238E27FC236}">
                  <a16:creationId xmlns:a16="http://schemas.microsoft.com/office/drawing/2014/main" id="{5F2367C0-6A44-4500-84D2-A66EA67755A6}"/>
                </a:ext>
              </a:extLst>
            </p:cNvPr>
            <p:cNvSpPr txBox="1">
              <a:spLocks noChangeArrowheads="1"/>
            </p:cNvSpPr>
            <p:nvPr/>
          </p:nvSpPr>
          <p:spPr bwMode="auto">
            <a:xfrm>
              <a:off x="480" y="1872"/>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0</a:t>
              </a:r>
              <a:endParaRPr kumimoji="0" lang="en-US" altLang="zh-CN" sz="1800" b="1" i="1" dirty="0">
                <a:solidFill>
                  <a:schemeClr val="tx1"/>
                </a:solidFill>
              </a:endParaRPr>
            </a:p>
          </p:txBody>
        </p:sp>
        <p:sp>
          <p:nvSpPr>
            <p:cNvPr id="112697" name="Text Box 57">
              <a:extLst>
                <a:ext uri="{FF2B5EF4-FFF2-40B4-BE49-F238E27FC236}">
                  <a16:creationId xmlns:a16="http://schemas.microsoft.com/office/drawing/2014/main" id="{B2B8F1BF-1C70-4FA0-8F45-37D16804FF41}"/>
                </a:ext>
              </a:extLst>
            </p:cNvPr>
            <p:cNvSpPr txBox="1">
              <a:spLocks noChangeArrowheads="1"/>
            </p:cNvSpPr>
            <p:nvPr/>
          </p:nvSpPr>
          <p:spPr bwMode="auto">
            <a:xfrm>
              <a:off x="432" y="76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0</a:t>
              </a:r>
              <a:endParaRPr kumimoji="0" lang="en-US" altLang="zh-CN" sz="1800" b="1" i="1" dirty="0">
                <a:solidFill>
                  <a:schemeClr val="tx1"/>
                </a:solidFill>
              </a:endParaRPr>
            </a:p>
          </p:txBody>
        </p:sp>
      </p:grpSp>
      <p:grpSp>
        <p:nvGrpSpPr>
          <p:cNvPr id="112698" name="Group 58">
            <a:extLst>
              <a:ext uri="{FF2B5EF4-FFF2-40B4-BE49-F238E27FC236}">
                <a16:creationId xmlns:a16="http://schemas.microsoft.com/office/drawing/2014/main" id="{1F007FC3-E322-451F-9738-10E6DEEF9884}"/>
              </a:ext>
            </a:extLst>
          </p:cNvPr>
          <p:cNvGrpSpPr>
            <a:grpSpLocks/>
          </p:cNvGrpSpPr>
          <p:nvPr/>
        </p:nvGrpSpPr>
        <p:grpSpPr bwMode="auto">
          <a:xfrm>
            <a:off x="914400" y="1600200"/>
            <a:ext cx="1389063" cy="1741488"/>
            <a:chOff x="576" y="1008"/>
            <a:chExt cx="875" cy="1097"/>
          </a:xfrm>
        </p:grpSpPr>
        <p:sp>
          <p:nvSpPr>
            <p:cNvPr id="112699" name="Line 59">
              <a:extLst>
                <a:ext uri="{FF2B5EF4-FFF2-40B4-BE49-F238E27FC236}">
                  <a16:creationId xmlns:a16="http://schemas.microsoft.com/office/drawing/2014/main" id="{AAF1BEF2-BF51-4984-8B84-616884EBDC89}"/>
                </a:ext>
              </a:extLst>
            </p:cNvPr>
            <p:cNvSpPr>
              <a:spLocks noChangeShapeType="1"/>
            </p:cNvSpPr>
            <p:nvPr/>
          </p:nvSpPr>
          <p:spPr bwMode="auto">
            <a:xfrm>
              <a:off x="576" y="1008"/>
              <a:ext cx="72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0" name="Line 60">
              <a:extLst>
                <a:ext uri="{FF2B5EF4-FFF2-40B4-BE49-F238E27FC236}">
                  <a16:creationId xmlns:a16="http://schemas.microsoft.com/office/drawing/2014/main" id="{928B2A62-451B-4B1D-A2D1-3EB9B1854F80}"/>
                </a:ext>
              </a:extLst>
            </p:cNvPr>
            <p:cNvSpPr>
              <a:spLocks noChangeShapeType="1"/>
            </p:cNvSpPr>
            <p:nvPr/>
          </p:nvSpPr>
          <p:spPr bwMode="auto">
            <a:xfrm>
              <a:off x="1296" y="1008"/>
              <a:ext cx="0" cy="9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1" name="Text Box 61">
              <a:extLst>
                <a:ext uri="{FF2B5EF4-FFF2-40B4-BE49-F238E27FC236}">
                  <a16:creationId xmlns:a16="http://schemas.microsoft.com/office/drawing/2014/main" id="{D3C2E23B-AAC9-4F4C-992A-FF78A4AD904A}"/>
                </a:ext>
              </a:extLst>
            </p:cNvPr>
            <p:cNvSpPr txBox="1">
              <a:spLocks noChangeArrowheads="1"/>
            </p:cNvSpPr>
            <p:nvPr/>
          </p:nvSpPr>
          <p:spPr bwMode="auto">
            <a:xfrm>
              <a:off x="1200" y="1872"/>
              <a:ext cx="2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02" name="Group 62">
            <a:extLst>
              <a:ext uri="{FF2B5EF4-FFF2-40B4-BE49-F238E27FC236}">
                <a16:creationId xmlns:a16="http://schemas.microsoft.com/office/drawing/2014/main" id="{2081B3F5-64F0-43E0-8324-922C8078D97F}"/>
              </a:ext>
            </a:extLst>
          </p:cNvPr>
          <p:cNvGrpSpPr>
            <a:grpSpLocks/>
          </p:cNvGrpSpPr>
          <p:nvPr/>
        </p:nvGrpSpPr>
        <p:grpSpPr bwMode="auto">
          <a:xfrm>
            <a:off x="1752600" y="731838"/>
            <a:ext cx="533400" cy="868363"/>
            <a:chOff x="1104" y="461"/>
            <a:chExt cx="336" cy="547"/>
          </a:xfrm>
        </p:grpSpPr>
        <p:sp>
          <p:nvSpPr>
            <p:cNvPr id="112703" name="Text Box 63">
              <a:extLst>
                <a:ext uri="{FF2B5EF4-FFF2-40B4-BE49-F238E27FC236}">
                  <a16:creationId xmlns:a16="http://schemas.microsoft.com/office/drawing/2014/main" id="{BAB32583-50B5-4DEB-87A0-5FAAD760AB7E}"/>
                </a:ext>
              </a:extLst>
            </p:cNvPr>
            <p:cNvSpPr txBox="1">
              <a:spLocks noChangeArrowheads="1"/>
            </p:cNvSpPr>
            <p:nvPr/>
          </p:nvSpPr>
          <p:spPr bwMode="auto">
            <a:xfrm>
              <a:off x="1104" y="461"/>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04" name="Line 64">
              <a:extLst>
                <a:ext uri="{FF2B5EF4-FFF2-40B4-BE49-F238E27FC236}">
                  <a16:creationId xmlns:a16="http://schemas.microsoft.com/office/drawing/2014/main" id="{EE85FFE2-6184-4216-945B-5717D48E3630}"/>
                </a:ext>
              </a:extLst>
            </p:cNvPr>
            <p:cNvSpPr>
              <a:spLocks noChangeShapeType="1"/>
            </p:cNvSpPr>
            <p:nvPr/>
          </p:nvSpPr>
          <p:spPr bwMode="auto">
            <a:xfrm flipV="1">
              <a:off x="1296" y="7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112705" name="Group 65">
            <a:extLst>
              <a:ext uri="{FF2B5EF4-FFF2-40B4-BE49-F238E27FC236}">
                <a16:creationId xmlns:a16="http://schemas.microsoft.com/office/drawing/2014/main" id="{D08E6FC4-049B-421E-B600-E314D714BF46}"/>
              </a:ext>
            </a:extLst>
          </p:cNvPr>
          <p:cNvGrpSpPr>
            <a:grpSpLocks/>
          </p:cNvGrpSpPr>
          <p:nvPr/>
        </p:nvGrpSpPr>
        <p:grpSpPr bwMode="auto">
          <a:xfrm>
            <a:off x="2057400" y="1143000"/>
            <a:ext cx="457200" cy="1905000"/>
            <a:chOff x="1296" y="720"/>
            <a:chExt cx="288" cy="1200"/>
          </a:xfrm>
        </p:grpSpPr>
        <p:sp>
          <p:nvSpPr>
            <p:cNvPr id="112706" name="Line 66">
              <a:extLst>
                <a:ext uri="{FF2B5EF4-FFF2-40B4-BE49-F238E27FC236}">
                  <a16:creationId xmlns:a16="http://schemas.microsoft.com/office/drawing/2014/main" id="{4A7CA743-B598-42A5-B108-B7B6B8E6774D}"/>
                </a:ext>
              </a:extLst>
            </p:cNvPr>
            <p:cNvSpPr>
              <a:spLocks noChangeShapeType="1"/>
            </p:cNvSpPr>
            <p:nvPr/>
          </p:nvSpPr>
          <p:spPr bwMode="auto">
            <a:xfrm>
              <a:off x="1296" y="720"/>
              <a:ext cx="28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07" name="Line 67">
              <a:extLst>
                <a:ext uri="{FF2B5EF4-FFF2-40B4-BE49-F238E27FC236}">
                  <a16:creationId xmlns:a16="http://schemas.microsoft.com/office/drawing/2014/main" id="{F6DBF256-6E62-4D08-9097-65F93F5649BE}"/>
                </a:ext>
              </a:extLst>
            </p:cNvPr>
            <p:cNvSpPr>
              <a:spLocks noChangeShapeType="1"/>
            </p:cNvSpPr>
            <p:nvPr/>
          </p:nvSpPr>
          <p:spPr bwMode="auto">
            <a:xfrm>
              <a:off x="1584" y="720"/>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112708" name="Group 68">
            <a:extLst>
              <a:ext uri="{FF2B5EF4-FFF2-40B4-BE49-F238E27FC236}">
                <a16:creationId xmlns:a16="http://schemas.microsoft.com/office/drawing/2014/main" id="{14F2464F-8CB9-49B6-A347-8311823AF3EA}"/>
              </a:ext>
            </a:extLst>
          </p:cNvPr>
          <p:cNvGrpSpPr>
            <a:grpSpLocks/>
          </p:cNvGrpSpPr>
          <p:nvPr/>
        </p:nvGrpSpPr>
        <p:grpSpPr bwMode="auto">
          <a:xfrm>
            <a:off x="5446596" y="685800"/>
            <a:ext cx="630472" cy="2907036"/>
            <a:chOff x="3456" y="432"/>
            <a:chExt cx="288" cy="1847"/>
          </a:xfrm>
        </p:grpSpPr>
        <p:sp>
          <p:nvSpPr>
            <p:cNvPr id="112709" name="Line 69">
              <a:extLst>
                <a:ext uri="{FF2B5EF4-FFF2-40B4-BE49-F238E27FC236}">
                  <a16:creationId xmlns:a16="http://schemas.microsoft.com/office/drawing/2014/main" id="{5825115F-C013-4FE1-9829-595812E8152B}"/>
                </a:ext>
              </a:extLst>
            </p:cNvPr>
            <p:cNvSpPr>
              <a:spLocks noChangeShapeType="1"/>
            </p:cNvSpPr>
            <p:nvPr/>
          </p:nvSpPr>
          <p:spPr bwMode="auto">
            <a:xfrm>
              <a:off x="3552" y="672"/>
              <a:ext cx="0" cy="12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0" name="Text Box 70">
              <a:extLst>
                <a:ext uri="{FF2B5EF4-FFF2-40B4-BE49-F238E27FC236}">
                  <a16:creationId xmlns:a16="http://schemas.microsoft.com/office/drawing/2014/main" id="{12743847-7EB6-4DC0-882A-A281B7528F29}"/>
                </a:ext>
              </a:extLst>
            </p:cNvPr>
            <p:cNvSpPr txBox="1">
              <a:spLocks noChangeArrowheads="1"/>
            </p:cNvSpPr>
            <p:nvPr/>
          </p:nvSpPr>
          <p:spPr bwMode="auto">
            <a:xfrm>
              <a:off x="3456" y="187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0</a:t>
              </a:r>
              <a:endParaRPr kumimoji="0" lang="en-US" altLang="zh-CN" sz="1800" b="1" i="1">
                <a:solidFill>
                  <a:schemeClr val="tx1"/>
                </a:solidFill>
              </a:endParaRPr>
            </a:p>
          </p:txBody>
        </p:sp>
        <p:sp>
          <p:nvSpPr>
            <p:cNvPr id="112711" name="Text Box 71">
              <a:extLst>
                <a:ext uri="{FF2B5EF4-FFF2-40B4-BE49-F238E27FC236}">
                  <a16:creationId xmlns:a16="http://schemas.microsoft.com/office/drawing/2014/main" id="{FBFA8FC3-3394-4F36-B442-8E6D08D8FFDD}"/>
                </a:ext>
              </a:extLst>
            </p:cNvPr>
            <p:cNvSpPr txBox="1">
              <a:spLocks noChangeArrowheads="1"/>
            </p:cNvSpPr>
            <p:nvPr/>
          </p:nvSpPr>
          <p:spPr bwMode="auto">
            <a:xfrm>
              <a:off x="3504"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sp>
        <p:nvSpPr>
          <p:cNvPr id="112712" name="Line 72">
            <a:extLst>
              <a:ext uri="{FF2B5EF4-FFF2-40B4-BE49-F238E27FC236}">
                <a16:creationId xmlns:a16="http://schemas.microsoft.com/office/drawing/2014/main" id="{FEFC4038-6749-480B-9DEC-34382D9B2F75}"/>
              </a:ext>
            </a:extLst>
          </p:cNvPr>
          <p:cNvSpPr>
            <a:spLocks noChangeShapeType="1"/>
          </p:cNvSpPr>
          <p:nvPr/>
        </p:nvSpPr>
        <p:spPr bwMode="auto">
          <a:xfrm>
            <a:off x="5638800" y="1066800"/>
            <a:ext cx="1524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112713" name="Group 73">
            <a:extLst>
              <a:ext uri="{FF2B5EF4-FFF2-40B4-BE49-F238E27FC236}">
                <a16:creationId xmlns:a16="http://schemas.microsoft.com/office/drawing/2014/main" id="{5BB9E9A0-92C1-41DC-8820-8C90BA036B94}"/>
              </a:ext>
            </a:extLst>
          </p:cNvPr>
          <p:cNvGrpSpPr>
            <a:grpSpLocks/>
          </p:cNvGrpSpPr>
          <p:nvPr/>
        </p:nvGrpSpPr>
        <p:grpSpPr bwMode="auto">
          <a:xfrm>
            <a:off x="6932619" y="1066800"/>
            <a:ext cx="525463" cy="2336801"/>
            <a:chOff x="4367" y="672"/>
            <a:chExt cx="331" cy="1472"/>
          </a:xfrm>
        </p:grpSpPr>
        <p:sp>
          <p:nvSpPr>
            <p:cNvPr id="112714" name="Line 74">
              <a:extLst>
                <a:ext uri="{FF2B5EF4-FFF2-40B4-BE49-F238E27FC236}">
                  <a16:creationId xmlns:a16="http://schemas.microsoft.com/office/drawing/2014/main" id="{F7EAFD31-EE3F-458C-AC91-B4E7CB66524C}"/>
                </a:ext>
              </a:extLst>
            </p:cNvPr>
            <p:cNvSpPr>
              <a:spLocks noChangeShapeType="1"/>
            </p:cNvSpPr>
            <p:nvPr/>
          </p:nvSpPr>
          <p:spPr bwMode="auto">
            <a:xfrm>
              <a:off x="4512" y="672"/>
              <a:ext cx="0" cy="12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5" name="Text Box 75">
              <a:extLst>
                <a:ext uri="{FF2B5EF4-FFF2-40B4-BE49-F238E27FC236}">
                  <a16:creationId xmlns:a16="http://schemas.microsoft.com/office/drawing/2014/main" id="{C5771DE7-4827-44FB-94E9-FFE9FB7D2174}"/>
                </a:ext>
              </a:extLst>
            </p:cNvPr>
            <p:cNvSpPr txBox="1">
              <a:spLocks noChangeArrowheads="1"/>
            </p:cNvSpPr>
            <p:nvPr/>
          </p:nvSpPr>
          <p:spPr bwMode="auto">
            <a:xfrm>
              <a:off x="4367" y="1911"/>
              <a:ext cx="3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16" name="Group 76">
            <a:extLst>
              <a:ext uri="{FF2B5EF4-FFF2-40B4-BE49-F238E27FC236}">
                <a16:creationId xmlns:a16="http://schemas.microsoft.com/office/drawing/2014/main" id="{07D5B035-D35E-4B46-B0A4-454941334DB3}"/>
              </a:ext>
            </a:extLst>
          </p:cNvPr>
          <p:cNvGrpSpPr>
            <a:grpSpLocks/>
          </p:cNvGrpSpPr>
          <p:nvPr/>
        </p:nvGrpSpPr>
        <p:grpSpPr bwMode="auto">
          <a:xfrm>
            <a:off x="6172202" y="2003425"/>
            <a:ext cx="1471613" cy="1044575"/>
            <a:chOff x="3888" y="1262"/>
            <a:chExt cx="927" cy="658"/>
          </a:xfrm>
        </p:grpSpPr>
        <p:sp>
          <p:nvSpPr>
            <p:cNvPr id="112717" name="Text Box 77">
              <a:extLst>
                <a:ext uri="{FF2B5EF4-FFF2-40B4-BE49-F238E27FC236}">
                  <a16:creationId xmlns:a16="http://schemas.microsoft.com/office/drawing/2014/main" id="{2E74CFD3-0668-48CD-A7B9-9C15E1BCD5B6}"/>
                </a:ext>
              </a:extLst>
            </p:cNvPr>
            <p:cNvSpPr txBox="1">
              <a:spLocks noChangeArrowheads="1"/>
            </p:cNvSpPr>
            <p:nvPr/>
          </p:nvSpPr>
          <p:spPr bwMode="auto">
            <a:xfrm>
              <a:off x="4474" y="1262"/>
              <a:ext cx="3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1</a:t>
              </a:r>
              <a:endParaRPr kumimoji="0" lang="en-US" altLang="zh-CN" sz="1800" b="1" i="1">
                <a:solidFill>
                  <a:schemeClr val="tx1"/>
                </a:solidFill>
              </a:endParaRPr>
            </a:p>
          </p:txBody>
        </p:sp>
        <p:sp>
          <p:nvSpPr>
            <p:cNvPr id="112718" name="Line 78">
              <a:extLst>
                <a:ext uri="{FF2B5EF4-FFF2-40B4-BE49-F238E27FC236}">
                  <a16:creationId xmlns:a16="http://schemas.microsoft.com/office/drawing/2014/main" id="{254333F7-E8B1-47FC-B505-3D867AC23898}"/>
                </a:ext>
              </a:extLst>
            </p:cNvPr>
            <p:cNvSpPr>
              <a:spLocks noChangeShapeType="1"/>
            </p:cNvSpPr>
            <p:nvPr/>
          </p:nvSpPr>
          <p:spPr bwMode="auto">
            <a:xfrm flipH="1">
              <a:off x="3888" y="1296"/>
              <a:ext cx="62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19" name="Line 79">
              <a:extLst>
                <a:ext uri="{FF2B5EF4-FFF2-40B4-BE49-F238E27FC236}">
                  <a16:creationId xmlns:a16="http://schemas.microsoft.com/office/drawing/2014/main" id="{762C76E2-1EC1-4F27-85E9-B5AE49999174}"/>
                </a:ext>
              </a:extLst>
            </p:cNvPr>
            <p:cNvSpPr>
              <a:spLocks noChangeShapeType="1"/>
            </p:cNvSpPr>
            <p:nvPr/>
          </p:nvSpPr>
          <p:spPr bwMode="auto">
            <a:xfrm>
              <a:off x="3888" y="1296"/>
              <a:ext cx="0" cy="62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20" name="Text Box 80">
            <a:extLst>
              <a:ext uri="{FF2B5EF4-FFF2-40B4-BE49-F238E27FC236}">
                <a16:creationId xmlns:a16="http://schemas.microsoft.com/office/drawing/2014/main" id="{A782F5C3-6415-4C36-B5C3-9C93905FB3E8}"/>
              </a:ext>
            </a:extLst>
          </p:cNvPr>
          <p:cNvSpPr txBox="1">
            <a:spLocks noChangeArrowheads="1"/>
          </p:cNvSpPr>
          <p:nvPr/>
        </p:nvSpPr>
        <p:spPr bwMode="auto">
          <a:xfrm>
            <a:off x="7526961" y="106141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b="1" dirty="0">
                <a:solidFill>
                  <a:srgbClr val="FF0000"/>
                </a:solidFill>
                <a:sym typeface="Wingdings" panose="05000000000000000000" pitchFamily="2" charset="2"/>
              </a:rPr>
              <a:t></a:t>
            </a:r>
            <a:endParaRPr kumimoji="0" lang="en-US" altLang="zh-CN" sz="4800" b="1" dirty="0">
              <a:solidFill>
                <a:srgbClr val="FF0000"/>
              </a:solidFill>
            </a:endParaRPr>
          </a:p>
        </p:txBody>
      </p:sp>
      <p:grpSp>
        <p:nvGrpSpPr>
          <p:cNvPr id="112721" name="Group 81">
            <a:extLst>
              <a:ext uri="{FF2B5EF4-FFF2-40B4-BE49-F238E27FC236}">
                <a16:creationId xmlns:a16="http://schemas.microsoft.com/office/drawing/2014/main" id="{A6BC02E1-9078-48F4-B169-A057F78AB1DE}"/>
              </a:ext>
            </a:extLst>
          </p:cNvPr>
          <p:cNvGrpSpPr>
            <a:grpSpLocks/>
          </p:cNvGrpSpPr>
          <p:nvPr/>
        </p:nvGrpSpPr>
        <p:grpSpPr bwMode="auto">
          <a:xfrm>
            <a:off x="2108070" y="4875212"/>
            <a:ext cx="573088" cy="1741488"/>
            <a:chOff x="1296" y="3072"/>
            <a:chExt cx="361" cy="1097"/>
          </a:xfrm>
        </p:grpSpPr>
        <p:sp>
          <p:nvSpPr>
            <p:cNvPr id="112722" name="Text Box 82">
              <a:extLst>
                <a:ext uri="{FF2B5EF4-FFF2-40B4-BE49-F238E27FC236}">
                  <a16:creationId xmlns:a16="http://schemas.microsoft.com/office/drawing/2014/main" id="{14799BF5-743F-4160-8EF2-EC86B049D5B6}"/>
                </a:ext>
              </a:extLst>
            </p:cNvPr>
            <p:cNvSpPr txBox="1">
              <a:spLocks noChangeArrowheads="1"/>
            </p:cNvSpPr>
            <p:nvPr/>
          </p:nvSpPr>
          <p:spPr bwMode="auto">
            <a:xfrm>
              <a:off x="1296" y="3936"/>
              <a:ext cx="2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0</a:t>
              </a:r>
              <a:endParaRPr kumimoji="0" lang="en-US" altLang="zh-CN" sz="1800" b="1" i="1">
                <a:solidFill>
                  <a:schemeClr val="tx1"/>
                </a:solidFill>
              </a:endParaRPr>
            </a:p>
          </p:txBody>
        </p:sp>
        <p:sp>
          <p:nvSpPr>
            <p:cNvPr id="112723" name="Line 83">
              <a:extLst>
                <a:ext uri="{FF2B5EF4-FFF2-40B4-BE49-F238E27FC236}">
                  <a16:creationId xmlns:a16="http://schemas.microsoft.com/office/drawing/2014/main" id="{D825FB58-E551-402B-9EA7-676F67CBC18D}"/>
                </a:ext>
              </a:extLst>
            </p:cNvPr>
            <p:cNvSpPr>
              <a:spLocks noChangeShapeType="1"/>
            </p:cNvSpPr>
            <p:nvPr/>
          </p:nvSpPr>
          <p:spPr bwMode="auto">
            <a:xfrm flipV="1">
              <a:off x="1392" y="3216"/>
              <a:ext cx="0" cy="7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4" name="Text Box 84">
              <a:extLst>
                <a:ext uri="{FF2B5EF4-FFF2-40B4-BE49-F238E27FC236}">
                  <a16:creationId xmlns:a16="http://schemas.microsoft.com/office/drawing/2014/main" id="{22687530-6500-4A20-9CCA-03CBB6C5F6CF}"/>
                </a:ext>
              </a:extLst>
            </p:cNvPr>
            <p:cNvSpPr txBox="1">
              <a:spLocks noChangeArrowheads="1"/>
            </p:cNvSpPr>
            <p:nvPr/>
          </p:nvSpPr>
          <p:spPr bwMode="auto">
            <a:xfrm>
              <a:off x="1392" y="3072"/>
              <a:ext cx="2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grpSp>
        <p:nvGrpSpPr>
          <p:cNvPr id="112725" name="Group 85">
            <a:extLst>
              <a:ext uri="{FF2B5EF4-FFF2-40B4-BE49-F238E27FC236}">
                <a16:creationId xmlns:a16="http://schemas.microsoft.com/office/drawing/2014/main" id="{AA1B43A3-88DB-4C4A-8211-F2D0374913FE}"/>
              </a:ext>
            </a:extLst>
          </p:cNvPr>
          <p:cNvGrpSpPr>
            <a:grpSpLocks/>
          </p:cNvGrpSpPr>
          <p:nvPr/>
        </p:nvGrpSpPr>
        <p:grpSpPr bwMode="auto">
          <a:xfrm>
            <a:off x="1625976" y="5102227"/>
            <a:ext cx="573088" cy="1546226"/>
            <a:chOff x="1031" y="3216"/>
            <a:chExt cx="361" cy="974"/>
          </a:xfrm>
        </p:grpSpPr>
        <p:sp>
          <p:nvSpPr>
            <p:cNvPr id="112726" name="Line 86">
              <a:extLst>
                <a:ext uri="{FF2B5EF4-FFF2-40B4-BE49-F238E27FC236}">
                  <a16:creationId xmlns:a16="http://schemas.microsoft.com/office/drawing/2014/main" id="{B7A17757-F1D0-4B78-87A0-6DF4E2E7D1A2}"/>
                </a:ext>
              </a:extLst>
            </p:cNvPr>
            <p:cNvSpPr>
              <a:spLocks noChangeShapeType="1"/>
            </p:cNvSpPr>
            <p:nvPr/>
          </p:nvSpPr>
          <p:spPr bwMode="auto">
            <a:xfrm flipH="1">
              <a:off x="1152" y="3216"/>
              <a:ext cx="24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7" name="Line 87">
              <a:extLst>
                <a:ext uri="{FF2B5EF4-FFF2-40B4-BE49-F238E27FC236}">
                  <a16:creationId xmlns:a16="http://schemas.microsoft.com/office/drawing/2014/main" id="{45051BCA-F6D8-40DD-8FDF-6FD422496288}"/>
                </a:ext>
              </a:extLst>
            </p:cNvPr>
            <p:cNvSpPr>
              <a:spLocks noChangeShapeType="1"/>
            </p:cNvSpPr>
            <p:nvPr/>
          </p:nvSpPr>
          <p:spPr bwMode="auto">
            <a:xfrm>
              <a:off x="1152" y="3216"/>
              <a:ext cx="0" cy="7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28" name="Text Box 88">
              <a:extLst>
                <a:ext uri="{FF2B5EF4-FFF2-40B4-BE49-F238E27FC236}">
                  <a16:creationId xmlns:a16="http://schemas.microsoft.com/office/drawing/2014/main" id="{0B85EDAA-9602-48B0-B708-AE8A2BE33AF7}"/>
                </a:ext>
              </a:extLst>
            </p:cNvPr>
            <p:cNvSpPr txBox="1">
              <a:spLocks noChangeArrowheads="1"/>
            </p:cNvSpPr>
            <p:nvPr/>
          </p:nvSpPr>
          <p:spPr bwMode="auto">
            <a:xfrm>
              <a:off x="1031" y="3957"/>
              <a:ext cx="2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29" name="Group 89">
            <a:extLst>
              <a:ext uri="{FF2B5EF4-FFF2-40B4-BE49-F238E27FC236}">
                <a16:creationId xmlns:a16="http://schemas.microsoft.com/office/drawing/2014/main" id="{5A4118BD-0719-4B80-8CDB-0A84DFB81FF0}"/>
              </a:ext>
            </a:extLst>
          </p:cNvPr>
          <p:cNvGrpSpPr>
            <a:grpSpLocks/>
          </p:cNvGrpSpPr>
          <p:nvPr/>
        </p:nvGrpSpPr>
        <p:grpSpPr bwMode="auto">
          <a:xfrm>
            <a:off x="1295400" y="5495925"/>
            <a:ext cx="911225" cy="828675"/>
            <a:chOff x="816" y="3462"/>
            <a:chExt cx="574" cy="522"/>
          </a:xfrm>
        </p:grpSpPr>
        <p:sp>
          <p:nvSpPr>
            <p:cNvPr id="112730" name="Text Box 90">
              <a:extLst>
                <a:ext uri="{FF2B5EF4-FFF2-40B4-BE49-F238E27FC236}">
                  <a16:creationId xmlns:a16="http://schemas.microsoft.com/office/drawing/2014/main" id="{62458C21-7CD4-4DDB-A3A9-2B925DAEF0DE}"/>
                </a:ext>
              </a:extLst>
            </p:cNvPr>
            <p:cNvSpPr txBox="1">
              <a:spLocks noChangeArrowheads="1"/>
            </p:cNvSpPr>
            <p:nvPr/>
          </p:nvSpPr>
          <p:spPr bwMode="auto">
            <a:xfrm>
              <a:off x="1113" y="3462"/>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31" name="Line 91">
              <a:extLst>
                <a:ext uri="{FF2B5EF4-FFF2-40B4-BE49-F238E27FC236}">
                  <a16:creationId xmlns:a16="http://schemas.microsoft.com/office/drawing/2014/main" id="{091AF92C-D99C-4720-B4BC-5DC22B96EA9A}"/>
                </a:ext>
              </a:extLst>
            </p:cNvPr>
            <p:cNvSpPr>
              <a:spLocks noChangeShapeType="1"/>
            </p:cNvSpPr>
            <p:nvPr/>
          </p:nvSpPr>
          <p:spPr bwMode="auto">
            <a:xfrm flipH="1">
              <a:off x="816" y="3552"/>
              <a:ext cx="3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32" name="Line 92">
              <a:extLst>
                <a:ext uri="{FF2B5EF4-FFF2-40B4-BE49-F238E27FC236}">
                  <a16:creationId xmlns:a16="http://schemas.microsoft.com/office/drawing/2014/main" id="{5E6B082B-7488-4404-B7BB-B30AE3E46CD1}"/>
                </a:ext>
              </a:extLst>
            </p:cNvPr>
            <p:cNvSpPr>
              <a:spLocks noChangeShapeType="1"/>
            </p:cNvSpPr>
            <p:nvPr/>
          </p:nvSpPr>
          <p:spPr bwMode="auto">
            <a:xfrm>
              <a:off x="816" y="3552"/>
              <a:ext cx="0" cy="43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33" name="Text Box 93">
            <a:extLst>
              <a:ext uri="{FF2B5EF4-FFF2-40B4-BE49-F238E27FC236}">
                <a16:creationId xmlns:a16="http://schemas.microsoft.com/office/drawing/2014/main" id="{24887309-AC19-454E-A7CF-D4D140D23455}"/>
              </a:ext>
            </a:extLst>
          </p:cNvPr>
          <p:cNvSpPr txBox="1">
            <a:spLocks noChangeArrowheads="1"/>
          </p:cNvSpPr>
          <p:nvPr/>
        </p:nvSpPr>
        <p:spPr bwMode="auto">
          <a:xfrm>
            <a:off x="2971800" y="472440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dirty="0">
                <a:solidFill>
                  <a:srgbClr val="FF0000"/>
                </a:solidFill>
                <a:sym typeface="Webdings" panose="05030102010509060703" pitchFamily="18" charset="2"/>
              </a:rPr>
              <a:t></a:t>
            </a:r>
            <a:endParaRPr kumimoji="0" lang="en-US" altLang="zh-CN" sz="4800" dirty="0">
              <a:solidFill>
                <a:srgbClr val="FF0000"/>
              </a:solidFill>
            </a:endParaRPr>
          </a:p>
        </p:txBody>
      </p:sp>
      <p:sp>
        <p:nvSpPr>
          <p:cNvPr id="112734" name="Line 94">
            <a:extLst>
              <a:ext uri="{FF2B5EF4-FFF2-40B4-BE49-F238E27FC236}">
                <a16:creationId xmlns:a16="http://schemas.microsoft.com/office/drawing/2014/main" id="{2A92EA1A-12EA-4184-9998-31B51EE6A072}"/>
              </a:ext>
            </a:extLst>
          </p:cNvPr>
          <p:cNvSpPr>
            <a:spLocks noChangeShapeType="1"/>
          </p:cNvSpPr>
          <p:nvPr/>
        </p:nvSpPr>
        <p:spPr bwMode="auto">
          <a:xfrm>
            <a:off x="6248400" y="4419600"/>
            <a:ext cx="9144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nvGrpSpPr>
          <p:cNvPr id="112735" name="Group 95">
            <a:extLst>
              <a:ext uri="{FF2B5EF4-FFF2-40B4-BE49-F238E27FC236}">
                <a16:creationId xmlns:a16="http://schemas.microsoft.com/office/drawing/2014/main" id="{CECF6F5D-E968-4F7C-99CD-0DD7EECAD19E}"/>
              </a:ext>
            </a:extLst>
          </p:cNvPr>
          <p:cNvGrpSpPr>
            <a:grpSpLocks/>
          </p:cNvGrpSpPr>
          <p:nvPr/>
        </p:nvGrpSpPr>
        <p:grpSpPr bwMode="auto">
          <a:xfrm>
            <a:off x="5830607" y="4220256"/>
            <a:ext cx="736601" cy="2397125"/>
            <a:chOff x="3667" y="2659"/>
            <a:chExt cx="464" cy="1510"/>
          </a:xfrm>
        </p:grpSpPr>
        <p:sp>
          <p:nvSpPr>
            <p:cNvPr id="112736" name="Text Box 96">
              <a:extLst>
                <a:ext uri="{FF2B5EF4-FFF2-40B4-BE49-F238E27FC236}">
                  <a16:creationId xmlns:a16="http://schemas.microsoft.com/office/drawing/2014/main" id="{34922DAA-5CBE-49D4-8C37-209A51010AE7}"/>
                </a:ext>
              </a:extLst>
            </p:cNvPr>
            <p:cNvSpPr txBox="1">
              <a:spLocks noChangeArrowheads="1"/>
            </p:cNvSpPr>
            <p:nvPr/>
          </p:nvSpPr>
          <p:spPr bwMode="auto">
            <a:xfrm>
              <a:off x="3795" y="393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0</a:t>
              </a:r>
              <a:endParaRPr kumimoji="0" lang="en-US" altLang="zh-CN" sz="1800" b="1" i="1" dirty="0">
                <a:solidFill>
                  <a:schemeClr val="tx1"/>
                </a:solidFill>
              </a:endParaRPr>
            </a:p>
          </p:txBody>
        </p:sp>
        <p:sp>
          <p:nvSpPr>
            <p:cNvPr id="112737" name="Line 97">
              <a:extLst>
                <a:ext uri="{FF2B5EF4-FFF2-40B4-BE49-F238E27FC236}">
                  <a16:creationId xmlns:a16="http://schemas.microsoft.com/office/drawing/2014/main" id="{111138DB-7CAB-4137-8B85-6D6913FD48DA}"/>
                </a:ext>
              </a:extLst>
            </p:cNvPr>
            <p:cNvSpPr>
              <a:spLocks noChangeShapeType="1"/>
            </p:cNvSpPr>
            <p:nvPr/>
          </p:nvSpPr>
          <p:spPr bwMode="auto">
            <a:xfrm flipV="1">
              <a:off x="3936" y="2784"/>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38" name="Text Box 98">
              <a:extLst>
                <a:ext uri="{FF2B5EF4-FFF2-40B4-BE49-F238E27FC236}">
                  <a16:creationId xmlns:a16="http://schemas.microsoft.com/office/drawing/2014/main" id="{FBBAEA6F-F906-41F5-88C5-243A660945FB}"/>
                </a:ext>
              </a:extLst>
            </p:cNvPr>
            <p:cNvSpPr txBox="1">
              <a:spLocks noChangeArrowheads="1"/>
            </p:cNvSpPr>
            <p:nvPr/>
          </p:nvSpPr>
          <p:spPr bwMode="auto">
            <a:xfrm>
              <a:off x="3667" y="2659"/>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p</a:t>
              </a:r>
              <a:r>
                <a:rPr kumimoji="0" lang="en-US" altLang="zh-CN" sz="1800" b="1" baseline="-25000">
                  <a:solidFill>
                    <a:schemeClr val="tx1"/>
                  </a:solidFill>
                </a:rPr>
                <a:t>0</a:t>
              </a:r>
              <a:endParaRPr kumimoji="0" lang="en-US" altLang="zh-CN" sz="1800" b="1" i="1">
                <a:solidFill>
                  <a:schemeClr val="tx1"/>
                </a:solidFill>
              </a:endParaRPr>
            </a:p>
          </p:txBody>
        </p:sp>
      </p:grpSp>
      <p:grpSp>
        <p:nvGrpSpPr>
          <p:cNvPr id="112739" name="Group 99">
            <a:extLst>
              <a:ext uri="{FF2B5EF4-FFF2-40B4-BE49-F238E27FC236}">
                <a16:creationId xmlns:a16="http://schemas.microsoft.com/office/drawing/2014/main" id="{CFFC83BB-4155-4926-9D6F-B5E28787E4E2}"/>
              </a:ext>
            </a:extLst>
          </p:cNvPr>
          <p:cNvGrpSpPr>
            <a:grpSpLocks/>
          </p:cNvGrpSpPr>
          <p:nvPr/>
        </p:nvGrpSpPr>
        <p:grpSpPr bwMode="auto">
          <a:xfrm>
            <a:off x="6961194" y="4419601"/>
            <a:ext cx="477838" cy="2209801"/>
            <a:chOff x="4385" y="2784"/>
            <a:chExt cx="301" cy="1392"/>
          </a:xfrm>
        </p:grpSpPr>
        <p:sp>
          <p:nvSpPr>
            <p:cNvPr id="112740" name="Line 100">
              <a:extLst>
                <a:ext uri="{FF2B5EF4-FFF2-40B4-BE49-F238E27FC236}">
                  <a16:creationId xmlns:a16="http://schemas.microsoft.com/office/drawing/2014/main" id="{C8E0B8EB-1C83-41A9-887F-4DB1732DAA80}"/>
                </a:ext>
              </a:extLst>
            </p:cNvPr>
            <p:cNvSpPr>
              <a:spLocks noChangeShapeType="1"/>
            </p:cNvSpPr>
            <p:nvPr/>
          </p:nvSpPr>
          <p:spPr bwMode="auto">
            <a:xfrm>
              <a:off x="4512" y="2784"/>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41" name="Text Box 101">
              <a:extLst>
                <a:ext uri="{FF2B5EF4-FFF2-40B4-BE49-F238E27FC236}">
                  <a16:creationId xmlns:a16="http://schemas.microsoft.com/office/drawing/2014/main" id="{12116570-49ED-4E92-91D1-90934251F18A}"/>
                </a:ext>
              </a:extLst>
            </p:cNvPr>
            <p:cNvSpPr txBox="1">
              <a:spLocks noChangeArrowheads="1"/>
            </p:cNvSpPr>
            <p:nvPr/>
          </p:nvSpPr>
          <p:spPr bwMode="auto">
            <a:xfrm>
              <a:off x="4385" y="3943"/>
              <a:ext cx="3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x</a:t>
              </a:r>
              <a:r>
                <a:rPr kumimoji="0" lang="en-US" altLang="zh-CN" sz="1800" b="1" baseline="-25000" dirty="0">
                  <a:solidFill>
                    <a:schemeClr val="tx1"/>
                  </a:solidFill>
                </a:rPr>
                <a:t>1</a:t>
              </a:r>
              <a:endParaRPr kumimoji="0" lang="en-US" altLang="zh-CN" sz="1800" b="1" i="1" dirty="0">
                <a:solidFill>
                  <a:schemeClr val="tx1"/>
                </a:solidFill>
              </a:endParaRPr>
            </a:p>
          </p:txBody>
        </p:sp>
      </p:grpSp>
      <p:grpSp>
        <p:nvGrpSpPr>
          <p:cNvPr id="112742" name="Group 102">
            <a:extLst>
              <a:ext uri="{FF2B5EF4-FFF2-40B4-BE49-F238E27FC236}">
                <a16:creationId xmlns:a16="http://schemas.microsoft.com/office/drawing/2014/main" id="{9820737B-D8B0-4D05-AB01-2255F7B620D9}"/>
              </a:ext>
            </a:extLst>
          </p:cNvPr>
          <p:cNvGrpSpPr>
            <a:grpSpLocks/>
          </p:cNvGrpSpPr>
          <p:nvPr/>
        </p:nvGrpSpPr>
        <p:grpSpPr bwMode="auto">
          <a:xfrm>
            <a:off x="6019802" y="5299075"/>
            <a:ext cx="1643063" cy="1025525"/>
            <a:chOff x="3792" y="3338"/>
            <a:chExt cx="1035" cy="646"/>
          </a:xfrm>
        </p:grpSpPr>
        <p:sp>
          <p:nvSpPr>
            <p:cNvPr id="112743" name="Text Box 103">
              <a:extLst>
                <a:ext uri="{FF2B5EF4-FFF2-40B4-BE49-F238E27FC236}">
                  <a16:creationId xmlns:a16="http://schemas.microsoft.com/office/drawing/2014/main" id="{81AF7BA4-B80E-4438-AF78-CA037346F562}"/>
                </a:ext>
              </a:extLst>
            </p:cNvPr>
            <p:cNvSpPr txBox="1">
              <a:spLocks noChangeArrowheads="1"/>
            </p:cNvSpPr>
            <p:nvPr/>
          </p:nvSpPr>
          <p:spPr bwMode="auto">
            <a:xfrm>
              <a:off x="4462" y="3338"/>
              <a:ext cx="3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p</a:t>
              </a:r>
              <a:r>
                <a:rPr kumimoji="0" lang="en-US" altLang="zh-CN" sz="1800" b="1" baseline="-25000" dirty="0">
                  <a:solidFill>
                    <a:schemeClr val="tx1"/>
                  </a:solidFill>
                </a:rPr>
                <a:t>1</a:t>
              </a:r>
              <a:endParaRPr kumimoji="0" lang="en-US" altLang="zh-CN" sz="1800" b="1" i="1" dirty="0">
                <a:solidFill>
                  <a:schemeClr val="tx1"/>
                </a:solidFill>
              </a:endParaRPr>
            </a:p>
          </p:txBody>
        </p:sp>
        <p:sp>
          <p:nvSpPr>
            <p:cNvPr id="112744" name="Line 104">
              <a:extLst>
                <a:ext uri="{FF2B5EF4-FFF2-40B4-BE49-F238E27FC236}">
                  <a16:creationId xmlns:a16="http://schemas.microsoft.com/office/drawing/2014/main" id="{023B1FCF-98D3-422A-8A6B-762A3E11D0DF}"/>
                </a:ext>
              </a:extLst>
            </p:cNvPr>
            <p:cNvSpPr>
              <a:spLocks noChangeShapeType="1"/>
            </p:cNvSpPr>
            <p:nvPr/>
          </p:nvSpPr>
          <p:spPr bwMode="auto">
            <a:xfrm flipH="1">
              <a:off x="3792" y="3513"/>
              <a:ext cx="69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2745" name="Line 105">
              <a:extLst>
                <a:ext uri="{FF2B5EF4-FFF2-40B4-BE49-F238E27FC236}">
                  <a16:creationId xmlns:a16="http://schemas.microsoft.com/office/drawing/2014/main" id="{1D72A255-1DF8-4600-8816-E3C4F970DEC5}"/>
                </a:ext>
              </a:extLst>
            </p:cNvPr>
            <p:cNvSpPr>
              <a:spLocks noChangeShapeType="1"/>
            </p:cNvSpPr>
            <p:nvPr/>
          </p:nvSpPr>
          <p:spPr bwMode="auto">
            <a:xfrm>
              <a:off x="3792" y="3504"/>
              <a:ext cx="0" cy="4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12746" name="Text Box 106">
            <a:extLst>
              <a:ext uri="{FF2B5EF4-FFF2-40B4-BE49-F238E27FC236}">
                <a16:creationId xmlns:a16="http://schemas.microsoft.com/office/drawing/2014/main" id="{60E4970D-0126-43A4-8E26-5B8C1DEFD8EF}"/>
              </a:ext>
            </a:extLst>
          </p:cNvPr>
          <p:cNvSpPr txBox="1">
            <a:spLocks noChangeArrowheads="1"/>
          </p:cNvSpPr>
          <p:nvPr/>
        </p:nvSpPr>
        <p:spPr bwMode="auto">
          <a:xfrm>
            <a:off x="7543800" y="4648200"/>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dirty="0">
                <a:solidFill>
                  <a:srgbClr val="FF0000"/>
                </a:solidFill>
                <a:sym typeface="Webdings" panose="05030102010509060703" pitchFamily="18" charset="2"/>
              </a:rPr>
              <a:t></a:t>
            </a:r>
            <a:endParaRPr kumimoji="0" lang="en-US" altLang="zh-CN" sz="4800" dirty="0">
              <a:solidFill>
                <a:srgbClr val="FF0000"/>
              </a:solidFill>
            </a:endParaRPr>
          </a:p>
        </p:txBody>
      </p:sp>
      <p:sp>
        <p:nvSpPr>
          <p:cNvPr id="112747" name="Text Box 107">
            <a:extLst>
              <a:ext uri="{FF2B5EF4-FFF2-40B4-BE49-F238E27FC236}">
                <a16:creationId xmlns:a16="http://schemas.microsoft.com/office/drawing/2014/main" id="{69B78728-A20E-4ECE-B165-DE46AD3D7BCE}"/>
              </a:ext>
            </a:extLst>
          </p:cNvPr>
          <p:cNvSpPr txBox="1">
            <a:spLocks noChangeArrowheads="1"/>
          </p:cNvSpPr>
          <p:nvPr/>
        </p:nvSpPr>
        <p:spPr bwMode="auto">
          <a:xfrm>
            <a:off x="2268537" y="2997200"/>
            <a:ext cx="457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a:solidFill>
                  <a:schemeClr val="tx1"/>
                </a:solidFill>
              </a:rPr>
              <a:t>x</a:t>
            </a:r>
            <a:r>
              <a:rPr kumimoji="0" lang="en-US" altLang="zh-CN" sz="1800" b="1" baseline="-25000">
                <a:solidFill>
                  <a:schemeClr val="tx1"/>
                </a:solidFill>
              </a:rPr>
              <a:t>2</a:t>
            </a:r>
            <a:endParaRPr kumimoji="0" lang="en-US" altLang="zh-CN" sz="1800" b="1" i="1">
              <a:solidFill>
                <a:schemeClr val="tx1"/>
              </a:solidFill>
            </a:endParaRPr>
          </a:p>
        </p:txBody>
      </p:sp>
      <p:sp>
        <p:nvSpPr>
          <p:cNvPr id="112748" name="Text Box 108">
            <a:extLst>
              <a:ext uri="{FF2B5EF4-FFF2-40B4-BE49-F238E27FC236}">
                <a16:creationId xmlns:a16="http://schemas.microsoft.com/office/drawing/2014/main" id="{3CA97EE9-BB86-4642-84FB-186053D58E3A}"/>
              </a:ext>
            </a:extLst>
          </p:cNvPr>
          <p:cNvSpPr txBox="1">
            <a:spLocks noChangeArrowheads="1"/>
          </p:cNvSpPr>
          <p:nvPr/>
        </p:nvSpPr>
        <p:spPr bwMode="auto">
          <a:xfrm>
            <a:off x="3352799" y="1416843"/>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800" b="1" dirty="0">
                <a:solidFill>
                  <a:srgbClr val="FF0000"/>
                </a:solidFill>
                <a:sym typeface="Wingdings" panose="05000000000000000000" pitchFamily="2" charset="2"/>
              </a:rPr>
              <a:t></a:t>
            </a:r>
            <a:endParaRPr kumimoji="0" lang="en-US" altLang="zh-CN" sz="4800" b="1" dirty="0">
              <a:solidFill>
                <a:srgbClr val="FF0000"/>
              </a:solidFill>
            </a:endParaRPr>
          </a:p>
        </p:txBody>
      </p:sp>
      <p:sp>
        <p:nvSpPr>
          <p:cNvPr id="109" name="Text Box 117">
            <a:extLst>
              <a:ext uri="{FF2B5EF4-FFF2-40B4-BE49-F238E27FC236}">
                <a16:creationId xmlns:a16="http://schemas.microsoft.com/office/drawing/2014/main" id="{ABA5E2D7-B6B4-40B4-BB33-CB5D3CD40F24}"/>
              </a:ext>
            </a:extLst>
          </p:cNvPr>
          <p:cNvSpPr txBox="1">
            <a:spLocks noChangeArrowheads="1"/>
          </p:cNvSpPr>
          <p:nvPr/>
        </p:nvSpPr>
        <p:spPr bwMode="auto">
          <a:xfrm>
            <a:off x="1460822" y="13809"/>
            <a:ext cx="5656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0000FF"/>
                </a:solidFill>
                <a:latin typeface="+mn-ea"/>
                <a:ea typeface="+mn-ea"/>
              </a:rPr>
              <a:t>2.3.2 </a:t>
            </a:r>
            <a:r>
              <a:rPr lang="zh-CN" altLang="en-US" sz="2800" dirty="0">
                <a:solidFill>
                  <a:srgbClr val="0000FF"/>
                </a:solidFill>
                <a:latin typeface="+mn-ea"/>
                <a:ea typeface="+mn-ea"/>
              </a:rPr>
              <a:t>不动点迭代法的</a:t>
            </a:r>
            <a:r>
              <a:rPr kumimoji="0" lang="zh-CN" altLang="en-US" sz="2800" dirty="0">
                <a:solidFill>
                  <a:srgbClr val="0000FF"/>
                </a:solidFill>
                <a:latin typeface="+mn-ea"/>
                <a:ea typeface="+mn-ea"/>
              </a:rPr>
              <a:t>几何解释</a:t>
            </a:r>
          </a:p>
        </p:txBody>
      </p:sp>
      <p:sp>
        <p:nvSpPr>
          <p:cNvPr id="116" name="Text Box 29">
            <a:extLst>
              <a:ext uri="{FF2B5EF4-FFF2-40B4-BE49-F238E27FC236}">
                <a16:creationId xmlns:a16="http://schemas.microsoft.com/office/drawing/2014/main" id="{2D691D6C-70CA-4942-82BA-9236CBBA2001}"/>
              </a:ext>
            </a:extLst>
          </p:cNvPr>
          <p:cNvSpPr txBox="1">
            <a:spLocks noChangeArrowheads="1"/>
          </p:cNvSpPr>
          <p:nvPr/>
        </p:nvSpPr>
        <p:spPr bwMode="auto">
          <a:xfrm>
            <a:off x="7574281" y="376871"/>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sp>
        <p:nvSpPr>
          <p:cNvPr id="117" name="Text Box 29">
            <a:extLst>
              <a:ext uri="{FF2B5EF4-FFF2-40B4-BE49-F238E27FC236}">
                <a16:creationId xmlns:a16="http://schemas.microsoft.com/office/drawing/2014/main" id="{3EA9540C-C029-459D-98D0-65B46FD33B88}"/>
              </a:ext>
            </a:extLst>
          </p:cNvPr>
          <p:cNvSpPr txBox="1">
            <a:spLocks noChangeArrowheads="1"/>
          </p:cNvSpPr>
          <p:nvPr/>
        </p:nvSpPr>
        <p:spPr bwMode="auto">
          <a:xfrm>
            <a:off x="2096546" y="467838"/>
            <a:ext cx="91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b="1" i="1" dirty="0">
                <a:solidFill>
                  <a:schemeClr val="tx1"/>
                </a:solidFill>
              </a:rPr>
              <a:t>y = x</a:t>
            </a:r>
          </a:p>
        </p:txBody>
      </p:sp>
    </p:spTree>
    <p:extLst>
      <p:ext uri="{BB962C8B-B14F-4D97-AF65-F5344CB8AC3E}">
        <p14:creationId xmlns:p14="http://schemas.microsoft.com/office/powerpoint/2010/main" val="107834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strips(upRight)">
                                      <p:cBhvr>
                                        <p:cTn id="7" dur="500"/>
                                        <p:tgtEl>
                                          <p:spTgt spid="11264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82"/>
                                        </p:tgtEl>
                                        <p:attrNameLst>
                                          <p:attrName>style.visibility</p:attrName>
                                        </p:attrNameLst>
                                      </p:cBhvr>
                                      <p:to>
                                        <p:strVal val="visible"/>
                                      </p:to>
                                    </p:set>
                                    <p:animEffect transition="in" filter="wipe(left)">
                                      <p:cBhvr>
                                        <p:cTn id="11" dur="500"/>
                                        <p:tgtEl>
                                          <p:spTgt spid="1126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12670"/>
                                        </p:tgtEl>
                                        <p:attrNameLst>
                                          <p:attrName>style.visibility</p:attrName>
                                        </p:attrNameLst>
                                      </p:cBhvr>
                                      <p:to>
                                        <p:strVal val="visible"/>
                                      </p:to>
                                    </p:set>
                                    <p:animEffect transition="in" filter="wipe(up)">
                                      <p:cBhvr>
                                        <p:cTn id="16" dur="500"/>
                                        <p:tgtEl>
                                          <p:spTgt spid="1126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12694"/>
                                        </p:tgtEl>
                                        <p:attrNameLst>
                                          <p:attrName>style.visibility</p:attrName>
                                        </p:attrNameLst>
                                      </p:cBhvr>
                                      <p:to>
                                        <p:strVal val="visible"/>
                                      </p:to>
                                    </p:set>
                                    <p:animEffect transition="in" filter="wipe(down)">
                                      <p:cBhvr>
                                        <p:cTn id="21" dur="500"/>
                                        <p:tgtEl>
                                          <p:spTgt spid="1126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112698"/>
                                        </p:tgtEl>
                                        <p:attrNameLst>
                                          <p:attrName>style.visibility</p:attrName>
                                        </p:attrNameLst>
                                      </p:cBhvr>
                                      <p:to>
                                        <p:strVal val="visible"/>
                                      </p:to>
                                    </p:set>
                                    <p:animEffect transition="in" filter="strips(downRight)">
                                      <p:cBhvr>
                                        <p:cTn id="26" dur="500"/>
                                        <p:tgtEl>
                                          <p:spTgt spid="1126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12702"/>
                                        </p:tgtEl>
                                        <p:attrNameLst>
                                          <p:attrName>style.visibility</p:attrName>
                                        </p:attrNameLst>
                                      </p:cBhvr>
                                      <p:to>
                                        <p:strVal val="visible"/>
                                      </p:to>
                                    </p:set>
                                    <p:animEffect transition="in" filter="wipe(down)">
                                      <p:cBhvr>
                                        <p:cTn id="31" dur="500"/>
                                        <p:tgtEl>
                                          <p:spTgt spid="1127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112705"/>
                                        </p:tgtEl>
                                        <p:attrNameLst>
                                          <p:attrName>style.visibility</p:attrName>
                                        </p:attrNameLst>
                                      </p:cBhvr>
                                      <p:to>
                                        <p:strVal val="visible"/>
                                      </p:to>
                                    </p:set>
                                    <p:animEffect transition="in" filter="strips(downRight)">
                                      <p:cBhvr>
                                        <p:cTn id="36" dur="500"/>
                                        <p:tgtEl>
                                          <p:spTgt spid="112705"/>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12747"/>
                                        </p:tgtEl>
                                        <p:attrNameLst>
                                          <p:attrName>style.visibility</p:attrName>
                                        </p:attrNameLst>
                                      </p:cBhvr>
                                      <p:to>
                                        <p:strVal val="visible"/>
                                      </p:to>
                                    </p:set>
                                    <p:animEffect transition="in" filter="wipe(up)">
                                      <p:cBhvr>
                                        <p:cTn id="40" dur="500"/>
                                        <p:tgtEl>
                                          <p:spTgt spid="1127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2748"/>
                                        </p:tgtEl>
                                        <p:attrNameLst>
                                          <p:attrName>style.visibility</p:attrName>
                                        </p:attrNameLst>
                                      </p:cBhvr>
                                      <p:to>
                                        <p:strVal val="visible"/>
                                      </p:to>
                                    </p:set>
                                    <p:animEffect transition="in" filter="wipe(down)">
                                      <p:cBhvr>
                                        <p:cTn id="45" dur="500"/>
                                        <p:tgtEl>
                                          <p:spTgt spid="1127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112656"/>
                                        </p:tgtEl>
                                        <p:attrNameLst>
                                          <p:attrName>style.visibility</p:attrName>
                                        </p:attrNameLst>
                                      </p:cBhvr>
                                      <p:to>
                                        <p:strVal val="visible"/>
                                      </p:to>
                                    </p:set>
                                    <p:animEffect transition="in" filter="strips(upRight)">
                                      <p:cBhvr>
                                        <p:cTn id="50" dur="500"/>
                                        <p:tgtEl>
                                          <p:spTgt spid="11265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12685"/>
                                        </p:tgtEl>
                                        <p:attrNameLst>
                                          <p:attrName>style.visibility</p:attrName>
                                        </p:attrNameLst>
                                      </p:cBhvr>
                                      <p:to>
                                        <p:strVal val="visible"/>
                                      </p:to>
                                    </p:set>
                                    <p:animEffect transition="in" filter="wipe(left)">
                                      <p:cBhvr>
                                        <p:cTn id="54" dur="500"/>
                                        <p:tgtEl>
                                          <p:spTgt spid="11268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12673"/>
                                        </p:tgtEl>
                                        <p:attrNameLst>
                                          <p:attrName>style.visibility</p:attrName>
                                        </p:attrNameLst>
                                      </p:cBhvr>
                                      <p:to>
                                        <p:strVal val="visible"/>
                                      </p:to>
                                    </p:set>
                                    <p:animEffect transition="in" filter="wipe(up)">
                                      <p:cBhvr>
                                        <p:cTn id="59" dur="500"/>
                                        <p:tgtEl>
                                          <p:spTgt spid="1126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12708"/>
                                        </p:tgtEl>
                                        <p:attrNameLst>
                                          <p:attrName>style.visibility</p:attrName>
                                        </p:attrNameLst>
                                      </p:cBhvr>
                                      <p:to>
                                        <p:strVal val="visible"/>
                                      </p:to>
                                    </p:set>
                                    <p:animEffect transition="in" filter="wipe(down)">
                                      <p:cBhvr>
                                        <p:cTn id="64" dur="500"/>
                                        <p:tgtEl>
                                          <p:spTgt spid="1127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12712"/>
                                        </p:tgtEl>
                                        <p:attrNameLst>
                                          <p:attrName>style.visibility</p:attrName>
                                        </p:attrNameLst>
                                      </p:cBhvr>
                                      <p:to>
                                        <p:strVal val="visible"/>
                                      </p:to>
                                    </p:set>
                                    <p:animEffect transition="in" filter="wipe(left)">
                                      <p:cBhvr>
                                        <p:cTn id="69" dur="500"/>
                                        <p:tgtEl>
                                          <p:spTgt spid="112712"/>
                                        </p:tgtEl>
                                      </p:cBhvr>
                                    </p:animEffect>
                                  </p:childTnLst>
                                </p:cTn>
                              </p:par>
                            </p:childTnLst>
                          </p:cTn>
                        </p:par>
                        <p:par>
                          <p:cTn id="70" fill="hold" nodeType="afterGroup">
                            <p:stCondLst>
                              <p:cond delay="500"/>
                            </p:stCondLst>
                            <p:childTnLst>
                              <p:par>
                                <p:cTn id="71" presetID="22" presetClass="entr" presetSubtype="1" fill="hold" nodeType="afterEffect">
                                  <p:stCondLst>
                                    <p:cond delay="0"/>
                                  </p:stCondLst>
                                  <p:childTnLst>
                                    <p:set>
                                      <p:cBhvr>
                                        <p:cTn id="72" dur="1" fill="hold">
                                          <p:stCondLst>
                                            <p:cond delay="0"/>
                                          </p:stCondLst>
                                        </p:cTn>
                                        <p:tgtEl>
                                          <p:spTgt spid="112713"/>
                                        </p:tgtEl>
                                        <p:attrNameLst>
                                          <p:attrName>style.visibility</p:attrName>
                                        </p:attrNameLst>
                                      </p:cBhvr>
                                      <p:to>
                                        <p:strVal val="visible"/>
                                      </p:to>
                                    </p:set>
                                    <p:animEffect transition="in" filter="wipe(up)">
                                      <p:cBhvr>
                                        <p:cTn id="73" dur="500"/>
                                        <p:tgtEl>
                                          <p:spTgt spid="11271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nodeType="clickEffect">
                                  <p:stCondLst>
                                    <p:cond delay="0"/>
                                  </p:stCondLst>
                                  <p:childTnLst>
                                    <p:set>
                                      <p:cBhvr>
                                        <p:cTn id="77" dur="1" fill="hold">
                                          <p:stCondLst>
                                            <p:cond delay="0"/>
                                          </p:stCondLst>
                                        </p:cTn>
                                        <p:tgtEl>
                                          <p:spTgt spid="112716"/>
                                        </p:tgtEl>
                                        <p:attrNameLst>
                                          <p:attrName>style.visibility</p:attrName>
                                        </p:attrNameLst>
                                      </p:cBhvr>
                                      <p:to>
                                        <p:strVal val="visible"/>
                                      </p:to>
                                    </p:set>
                                    <p:animEffect transition="in" filter="strips(downLeft)">
                                      <p:cBhvr>
                                        <p:cTn id="78" dur="500"/>
                                        <p:tgtEl>
                                          <p:spTgt spid="11271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12720"/>
                                        </p:tgtEl>
                                        <p:attrNameLst>
                                          <p:attrName>style.visibility</p:attrName>
                                        </p:attrNameLst>
                                      </p:cBhvr>
                                      <p:to>
                                        <p:strVal val="visible"/>
                                      </p:to>
                                    </p:set>
                                    <p:animEffect transition="in" filter="wipe(down)">
                                      <p:cBhvr>
                                        <p:cTn id="83" dur="500"/>
                                        <p:tgtEl>
                                          <p:spTgt spid="1127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3" fill="hold" nodeType="clickEffect">
                                  <p:stCondLst>
                                    <p:cond delay="0"/>
                                  </p:stCondLst>
                                  <p:childTnLst>
                                    <p:set>
                                      <p:cBhvr>
                                        <p:cTn id="87" dur="1" fill="hold">
                                          <p:stCondLst>
                                            <p:cond delay="0"/>
                                          </p:stCondLst>
                                        </p:cTn>
                                        <p:tgtEl>
                                          <p:spTgt spid="112663"/>
                                        </p:tgtEl>
                                        <p:attrNameLst>
                                          <p:attrName>style.visibility</p:attrName>
                                        </p:attrNameLst>
                                      </p:cBhvr>
                                      <p:to>
                                        <p:strVal val="visible"/>
                                      </p:to>
                                    </p:set>
                                    <p:animEffect transition="in" filter="strips(upRight)">
                                      <p:cBhvr>
                                        <p:cTn id="88" dur="500"/>
                                        <p:tgtEl>
                                          <p:spTgt spid="112663"/>
                                        </p:tgtEl>
                                      </p:cBhvr>
                                    </p:animEffect>
                                  </p:childTnLst>
                                </p:cTn>
                              </p:par>
                            </p:childTnLst>
                          </p:cTn>
                        </p:par>
                        <p:par>
                          <p:cTn id="89" fill="hold" nodeType="afterGroup">
                            <p:stCondLst>
                              <p:cond delay="500"/>
                            </p:stCondLst>
                            <p:childTnLst>
                              <p:par>
                                <p:cTn id="90" presetID="22" presetClass="entr" presetSubtype="8" fill="hold" nodeType="afterEffect">
                                  <p:stCondLst>
                                    <p:cond delay="0"/>
                                  </p:stCondLst>
                                  <p:childTnLst>
                                    <p:set>
                                      <p:cBhvr>
                                        <p:cTn id="91" dur="1" fill="hold">
                                          <p:stCondLst>
                                            <p:cond delay="0"/>
                                          </p:stCondLst>
                                        </p:cTn>
                                        <p:tgtEl>
                                          <p:spTgt spid="112688"/>
                                        </p:tgtEl>
                                        <p:attrNameLst>
                                          <p:attrName>style.visibility</p:attrName>
                                        </p:attrNameLst>
                                      </p:cBhvr>
                                      <p:to>
                                        <p:strVal val="visible"/>
                                      </p:to>
                                    </p:set>
                                    <p:animEffect transition="in" filter="wipe(left)">
                                      <p:cBhvr>
                                        <p:cTn id="92" dur="500"/>
                                        <p:tgtEl>
                                          <p:spTgt spid="11268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12676"/>
                                        </p:tgtEl>
                                        <p:attrNameLst>
                                          <p:attrName>style.visibility</p:attrName>
                                        </p:attrNameLst>
                                      </p:cBhvr>
                                      <p:to>
                                        <p:strVal val="visible"/>
                                      </p:to>
                                    </p:set>
                                    <p:animEffect transition="in" filter="wipe(up)">
                                      <p:cBhvr>
                                        <p:cTn id="97" dur="500"/>
                                        <p:tgtEl>
                                          <p:spTgt spid="11267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112721"/>
                                        </p:tgtEl>
                                        <p:attrNameLst>
                                          <p:attrName>style.visibility</p:attrName>
                                        </p:attrNameLst>
                                      </p:cBhvr>
                                      <p:to>
                                        <p:strVal val="visible"/>
                                      </p:to>
                                    </p:set>
                                    <p:animEffect transition="in" filter="wipe(down)">
                                      <p:cBhvr>
                                        <p:cTn id="102" dur="500"/>
                                        <p:tgtEl>
                                          <p:spTgt spid="1127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nodeType="clickEffect">
                                  <p:stCondLst>
                                    <p:cond delay="0"/>
                                  </p:stCondLst>
                                  <p:childTnLst>
                                    <p:set>
                                      <p:cBhvr>
                                        <p:cTn id="106" dur="1" fill="hold">
                                          <p:stCondLst>
                                            <p:cond delay="0"/>
                                          </p:stCondLst>
                                        </p:cTn>
                                        <p:tgtEl>
                                          <p:spTgt spid="112725"/>
                                        </p:tgtEl>
                                        <p:attrNameLst>
                                          <p:attrName>style.visibility</p:attrName>
                                        </p:attrNameLst>
                                      </p:cBhvr>
                                      <p:to>
                                        <p:strVal val="visible"/>
                                      </p:to>
                                    </p:set>
                                    <p:animEffect transition="in" filter="strips(downLeft)">
                                      <p:cBhvr>
                                        <p:cTn id="107" dur="500"/>
                                        <p:tgtEl>
                                          <p:spTgt spid="11272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12" fill="hold" nodeType="clickEffect">
                                  <p:stCondLst>
                                    <p:cond delay="0"/>
                                  </p:stCondLst>
                                  <p:childTnLst>
                                    <p:set>
                                      <p:cBhvr>
                                        <p:cTn id="111" dur="1" fill="hold">
                                          <p:stCondLst>
                                            <p:cond delay="0"/>
                                          </p:stCondLst>
                                        </p:cTn>
                                        <p:tgtEl>
                                          <p:spTgt spid="112729"/>
                                        </p:tgtEl>
                                        <p:attrNameLst>
                                          <p:attrName>style.visibility</p:attrName>
                                        </p:attrNameLst>
                                      </p:cBhvr>
                                      <p:to>
                                        <p:strVal val="visible"/>
                                      </p:to>
                                    </p:set>
                                    <p:animEffect transition="in" filter="strips(downLeft)">
                                      <p:cBhvr>
                                        <p:cTn id="112" dur="500"/>
                                        <p:tgtEl>
                                          <p:spTgt spid="11272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112733"/>
                                        </p:tgtEl>
                                        <p:attrNameLst>
                                          <p:attrName>style.visibility</p:attrName>
                                        </p:attrNameLst>
                                      </p:cBhvr>
                                      <p:to>
                                        <p:strVal val="visible"/>
                                      </p:to>
                                    </p:set>
                                    <p:anim calcmode="lin" valueType="num">
                                      <p:cBhvr>
                                        <p:cTn id="117" dur="500" fill="hold"/>
                                        <p:tgtEl>
                                          <p:spTgt spid="112733"/>
                                        </p:tgtEl>
                                        <p:attrNameLst>
                                          <p:attrName>ppt_w</p:attrName>
                                        </p:attrNameLst>
                                      </p:cBhvr>
                                      <p:tavLst>
                                        <p:tav tm="0">
                                          <p:val>
                                            <p:strVal val="4/3*#ppt_w"/>
                                          </p:val>
                                        </p:tav>
                                        <p:tav tm="100000">
                                          <p:val>
                                            <p:strVal val="#ppt_w"/>
                                          </p:val>
                                        </p:tav>
                                      </p:tavLst>
                                    </p:anim>
                                    <p:anim calcmode="lin" valueType="num">
                                      <p:cBhvr>
                                        <p:cTn id="118" dur="500" fill="hold"/>
                                        <p:tgtEl>
                                          <p:spTgt spid="112733"/>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8" presetClass="entr" presetSubtype="3" fill="hold" nodeType="clickEffect">
                                  <p:stCondLst>
                                    <p:cond delay="0"/>
                                  </p:stCondLst>
                                  <p:childTnLst>
                                    <p:set>
                                      <p:cBhvr>
                                        <p:cTn id="122" dur="1" fill="hold">
                                          <p:stCondLst>
                                            <p:cond delay="0"/>
                                          </p:stCondLst>
                                        </p:cTn>
                                        <p:tgtEl>
                                          <p:spTgt spid="112649"/>
                                        </p:tgtEl>
                                        <p:attrNameLst>
                                          <p:attrName>style.visibility</p:attrName>
                                        </p:attrNameLst>
                                      </p:cBhvr>
                                      <p:to>
                                        <p:strVal val="visible"/>
                                      </p:to>
                                    </p:set>
                                    <p:animEffect transition="in" filter="strips(upRight)">
                                      <p:cBhvr>
                                        <p:cTn id="123" dur="500"/>
                                        <p:tgtEl>
                                          <p:spTgt spid="112649"/>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112691"/>
                                        </p:tgtEl>
                                        <p:attrNameLst>
                                          <p:attrName>style.visibility</p:attrName>
                                        </p:attrNameLst>
                                      </p:cBhvr>
                                      <p:to>
                                        <p:strVal val="visible"/>
                                      </p:to>
                                    </p:set>
                                    <p:animEffect transition="in" filter="wipe(left)">
                                      <p:cBhvr>
                                        <p:cTn id="127" dur="500"/>
                                        <p:tgtEl>
                                          <p:spTgt spid="11269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112679"/>
                                        </p:tgtEl>
                                        <p:attrNameLst>
                                          <p:attrName>style.visibility</p:attrName>
                                        </p:attrNameLst>
                                      </p:cBhvr>
                                      <p:to>
                                        <p:strVal val="visible"/>
                                      </p:to>
                                    </p:set>
                                    <p:animEffect transition="in" filter="wipe(up)">
                                      <p:cBhvr>
                                        <p:cTn id="132" dur="500"/>
                                        <p:tgtEl>
                                          <p:spTgt spid="11267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112735"/>
                                        </p:tgtEl>
                                        <p:attrNameLst>
                                          <p:attrName>style.visibility</p:attrName>
                                        </p:attrNameLst>
                                      </p:cBhvr>
                                      <p:to>
                                        <p:strVal val="visible"/>
                                      </p:to>
                                    </p:set>
                                    <p:animEffect transition="in" filter="wipe(down)">
                                      <p:cBhvr>
                                        <p:cTn id="137" dur="500"/>
                                        <p:tgtEl>
                                          <p:spTgt spid="11273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112734"/>
                                        </p:tgtEl>
                                        <p:attrNameLst>
                                          <p:attrName>style.visibility</p:attrName>
                                        </p:attrNameLst>
                                      </p:cBhvr>
                                      <p:to>
                                        <p:strVal val="visible"/>
                                      </p:to>
                                    </p:set>
                                    <p:animEffect transition="in" filter="wipe(left)">
                                      <p:cBhvr>
                                        <p:cTn id="142" dur="500"/>
                                        <p:tgtEl>
                                          <p:spTgt spid="112734"/>
                                        </p:tgtEl>
                                      </p:cBhvr>
                                    </p:animEffect>
                                  </p:childTnLst>
                                </p:cTn>
                              </p:par>
                            </p:childTnLst>
                          </p:cTn>
                        </p:par>
                        <p:par>
                          <p:cTn id="143" fill="hold" nodeType="afterGroup">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12739"/>
                                        </p:tgtEl>
                                        <p:attrNameLst>
                                          <p:attrName>style.visibility</p:attrName>
                                        </p:attrNameLst>
                                      </p:cBhvr>
                                      <p:to>
                                        <p:strVal val="visible"/>
                                      </p:to>
                                    </p:set>
                                    <p:animEffect transition="in" filter="wipe(up)">
                                      <p:cBhvr>
                                        <p:cTn id="146" dur="500"/>
                                        <p:tgtEl>
                                          <p:spTgt spid="11273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8" presetClass="entr" presetSubtype="12" fill="hold" nodeType="clickEffect">
                                  <p:stCondLst>
                                    <p:cond delay="0"/>
                                  </p:stCondLst>
                                  <p:childTnLst>
                                    <p:set>
                                      <p:cBhvr>
                                        <p:cTn id="150" dur="1" fill="hold">
                                          <p:stCondLst>
                                            <p:cond delay="0"/>
                                          </p:stCondLst>
                                        </p:cTn>
                                        <p:tgtEl>
                                          <p:spTgt spid="112742"/>
                                        </p:tgtEl>
                                        <p:attrNameLst>
                                          <p:attrName>style.visibility</p:attrName>
                                        </p:attrNameLst>
                                      </p:cBhvr>
                                      <p:to>
                                        <p:strVal val="visible"/>
                                      </p:to>
                                    </p:set>
                                    <p:animEffect transition="in" filter="strips(downLeft)">
                                      <p:cBhvr>
                                        <p:cTn id="151" dur="500"/>
                                        <p:tgtEl>
                                          <p:spTgt spid="112742"/>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3" presetClass="entr" presetSubtype="288" fill="hold" grpId="0" nodeType="clickEffect">
                                  <p:stCondLst>
                                    <p:cond delay="0"/>
                                  </p:stCondLst>
                                  <p:childTnLst>
                                    <p:set>
                                      <p:cBhvr>
                                        <p:cTn id="155" dur="1" fill="hold">
                                          <p:stCondLst>
                                            <p:cond delay="0"/>
                                          </p:stCondLst>
                                        </p:cTn>
                                        <p:tgtEl>
                                          <p:spTgt spid="112746"/>
                                        </p:tgtEl>
                                        <p:attrNameLst>
                                          <p:attrName>style.visibility</p:attrName>
                                        </p:attrNameLst>
                                      </p:cBhvr>
                                      <p:to>
                                        <p:strVal val="visible"/>
                                      </p:to>
                                    </p:set>
                                    <p:anim calcmode="lin" valueType="num">
                                      <p:cBhvr>
                                        <p:cTn id="156" dur="500" fill="hold"/>
                                        <p:tgtEl>
                                          <p:spTgt spid="112746"/>
                                        </p:tgtEl>
                                        <p:attrNameLst>
                                          <p:attrName>ppt_w</p:attrName>
                                        </p:attrNameLst>
                                      </p:cBhvr>
                                      <p:tavLst>
                                        <p:tav tm="0">
                                          <p:val>
                                            <p:strVal val="4/3*#ppt_w"/>
                                          </p:val>
                                        </p:tav>
                                        <p:tav tm="100000">
                                          <p:val>
                                            <p:strVal val="#ppt_w"/>
                                          </p:val>
                                        </p:tav>
                                      </p:tavLst>
                                    </p:anim>
                                    <p:anim calcmode="lin" valueType="num">
                                      <p:cBhvr>
                                        <p:cTn id="157" dur="500" fill="hold"/>
                                        <p:tgtEl>
                                          <p:spTgt spid="11274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0" grpId="0" autoUpdateAnimBg="0"/>
      <p:bldP spid="112733" grpId="0" autoUpdateAnimBg="0"/>
      <p:bldP spid="112746" grpId="0" autoUpdateAnimBg="0"/>
      <p:bldP spid="112747" grpId="0"/>
      <p:bldP spid="1127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0AD482B-6554-45BE-B283-EDE565BFEC75}"/>
              </a:ext>
            </a:extLst>
          </p:cNvPr>
          <p:cNvSpPr>
            <a:spLocks noGrp="1" noChangeArrowheads="1"/>
          </p:cNvSpPr>
          <p:nvPr>
            <p:ph type="title"/>
          </p:nvPr>
        </p:nvSpPr>
        <p:spPr>
          <a:xfrm>
            <a:off x="181518" y="175419"/>
            <a:ext cx="7886700" cy="891382"/>
          </a:xfrm>
        </p:spPr>
        <p:txBody>
          <a:bodyPr>
            <a:normAutofit fontScale="90000"/>
          </a:bodyPr>
          <a:lstStyle/>
          <a:p>
            <a:r>
              <a:rPr lang="zh-CN" altLang="en-US" dirty="0"/>
              <a:t>例</a:t>
            </a:r>
            <a:r>
              <a:rPr lang="en-US" altLang="zh-CN" dirty="0"/>
              <a:t>2.5.</a:t>
            </a:r>
            <a:r>
              <a:rPr lang="zh-CN" altLang="en-US" dirty="0"/>
              <a:t>     </a:t>
            </a:r>
            <a:r>
              <a:rPr lang="en-US" altLang="zh-CN" sz="4400" i="1" dirty="0">
                <a:latin typeface="Times New Roman" panose="02020603050405020304" pitchFamily="18" charset="0"/>
              </a:rPr>
              <a:t>x</a:t>
            </a:r>
            <a:r>
              <a:rPr lang="en-US" altLang="zh-CN" sz="4400" baseline="30000" dirty="0"/>
              <a:t>3</a:t>
            </a:r>
            <a:r>
              <a:rPr lang="en-US" altLang="zh-CN" sz="4400" dirty="0">
                <a:sym typeface="Symbol" panose="05050102010706020507" pitchFamily="18" charset="2"/>
              </a:rPr>
              <a:t></a:t>
            </a:r>
            <a:r>
              <a:rPr lang="en-US" altLang="zh-CN" sz="4400" i="1" dirty="0">
                <a:latin typeface="Times New Roman" panose="02020603050405020304" pitchFamily="18" charset="0"/>
              </a:rPr>
              <a:t>x</a:t>
            </a:r>
            <a:r>
              <a:rPr lang="en-US" altLang="zh-CN" sz="4400" i="1" dirty="0">
                <a:latin typeface="Times New Roman" panose="02020603050405020304" pitchFamily="18" charset="0"/>
                <a:sym typeface="Symbol" panose="05050102010706020507" pitchFamily="18" charset="2"/>
              </a:rPr>
              <a:t></a:t>
            </a:r>
            <a:r>
              <a:rPr lang="en-US" altLang="zh-CN" sz="4400" dirty="0">
                <a:latin typeface="Times New Roman" panose="02020603050405020304" pitchFamily="18" charset="0"/>
              </a:rPr>
              <a:t>1</a:t>
            </a:r>
            <a:r>
              <a:rPr lang="en-US" altLang="zh-CN" sz="4400" i="1" dirty="0">
                <a:latin typeface="Times New Roman" panose="02020603050405020304" pitchFamily="18" charset="0"/>
              </a:rPr>
              <a:t> = </a:t>
            </a:r>
            <a:r>
              <a:rPr lang="en-US" altLang="zh-CN" sz="4400" dirty="0">
                <a:latin typeface="Times New Roman" panose="02020603050405020304" pitchFamily="18" charset="0"/>
              </a:rPr>
              <a:t>0</a:t>
            </a:r>
            <a:r>
              <a:rPr lang="en-US" altLang="zh-CN" sz="4400" dirty="0"/>
              <a:t>,  </a:t>
            </a:r>
            <a:r>
              <a:rPr lang="en-US" altLang="zh-CN" sz="4400" dirty="0">
                <a:latin typeface="Times New Roman" panose="02020603050405020304" pitchFamily="18" charset="0"/>
              </a:rPr>
              <a:t>[1,2], </a:t>
            </a:r>
            <a:r>
              <a:rPr lang="zh-CN" altLang="en-US" sz="3600" dirty="0">
                <a:latin typeface="Times New Roman" panose="02020603050405020304" pitchFamily="18" charset="0"/>
              </a:rPr>
              <a:t>取 </a:t>
            </a:r>
            <a:r>
              <a:rPr lang="en-US" altLang="zh-CN" sz="3600" i="1" dirty="0">
                <a:latin typeface="Times New Roman" panose="02020603050405020304" pitchFamily="18" charset="0"/>
              </a:rPr>
              <a:t>x</a:t>
            </a:r>
            <a:r>
              <a:rPr lang="en-US" altLang="zh-CN" sz="3600" baseline="-25000" dirty="0">
                <a:latin typeface="Times New Roman" panose="02020603050405020304" pitchFamily="18" charset="0"/>
              </a:rPr>
              <a:t>0</a:t>
            </a:r>
            <a:r>
              <a:rPr lang="en-US" altLang="zh-CN" sz="3600" dirty="0">
                <a:latin typeface="Times New Roman" panose="02020603050405020304" pitchFamily="18" charset="0"/>
              </a:rPr>
              <a:t>=1.5</a:t>
            </a:r>
          </a:p>
        </p:txBody>
      </p:sp>
      <p:sp>
        <p:nvSpPr>
          <p:cNvPr id="119811" name="Rectangle 3">
            <a:extLst>
              <a:ext uri="{FF2B5EF4-FFF2-40B4-BE49-F238E27FC236}">
                <a16:creationId xmlns:a16="http://schemas.microsoft.com/office/drawing/2014/main" id="{6D95D1AB-4B4E-4C27-A34F-8D32C34E8E10}"/>
              </a:ext>
            </a:extLst>
          </p:cNvPr>
          <p:cNvSpPr>
            <a:spLocks noGrp="1" noChangeArrowheads="1"/>
          </p:cNvSpPr>
          <p:nvPr>
            <p:ph type="body" idx="1"/>
          </p:nvPr>
        </p:nvSpPr>
        <p:spPr>
          <a:xfrm>
            <a:off x="107504" y="1296987"/>
            <a:ext cx="7886700" cy="4351338"/>
          </a:xfrm>
        </p:spPr>
        <p:txBody>
          <a:bodyPr/>
          <a:lstStyle/>
          <a:p>
            <a:r>
              <a:rPr lang="zh-CN" altLang="en-US" sz="2800" b="1" dirty="0">
                <a:latin typeface="+mn-ea"/>
              </a:rPr>
              <a:t>迭代公式</a:t>
            </a:r>
            <a:r>
              <a:rPr lang="en-US" altLang="zh-CN" sz="2800" b="1" dirty="0">
                <a:latin typeface="+mn-ea"/>
              </a:rPr>
              <a:t>1</a:t>
            </a:r>
            <a:r>
              <a:rPr lang="zh-CN" altLang="en-US" sz="2800" b="1" dirty="0">
                <a:latin typeface="+mn-ea"/>
              </a:rPr>
              <a:t>：</a:t>
            </a:r>
          </a:p>
          <a:p>
            <a:r>
              <a:rPr lang="zh-CN" altLang="en-US" sz="2800" b="1" dirty="0">
                <a:latin typeface="+mn-ea"/>
              </a:rPr>
              <a:t>迭代公式</a:t>
            </a:r>
            <a:r>
              <a:rPr lang="en-US" altLang="zh-CN" sz="2800" b="1" dirty="0">
                <a:latin typeface="+mn-ea"/>
              </a:rPr>
              <a:t>2</a:t>
            </a:r>
            <a:r>
              <a:rPr lang="zh-CN" altLang="en-US" sz="2800" b="1" dirty="0">
                <a:latin typeface="+mn-ea"/>
              </a:rPr>
              <a:t>：</a:t>
            </a:r>
            <a:endParaRPr lang="en-US" altLang="zh-CN" sz="2800" b="1" dirty="0">
              <a:latin typeface="+mn-ea"/>
              <a:sym typeface="Symbol" panose="05050102010706020507" pitchFamily="18" charset="2"/>
            </a:endParaRPr>
          </a:p>
          <a:p>
            <a:endParaRPr lang="zh-CN" altLang="en-US" sz="2800" dirty="0">
              <a:solidFill>
                <a:schemeClr val="accent2"/>
              </a:solidFill>
              <a:sym typeface="Symbol" panose="05050102010706020507" pitchFamily="18" charset="2"/>
            </a:endParaRPr>
          </a:p>
          <a:p>
            <a:r>
              <a:rPr lang="zh-CN" altLang="en-US" sz="2800" dirty="0">
                <a:solidFill>
                  <a:srgbClr val="0000FF"/>
                </a:solidFill>
                <a:latin typeface="+mn-ea"/>
                <a:sym typeface="Symbol" panose="05050102010706020507" pitchFamily="18" charset="2"/>
              </a:rPr>
              <a:t>计算结果：</a:t>
            </a:r>
          </a:p>
        </p:txBody>
      </p:sp>
      <p:sp>
        <p:nvSpPr>
          <p:cNvPr id="119812" name="Rectangle 4">
            <a:extLst>
              <a:ext uri="{FF2B5EF4-FFF2-40B4-BE49-F238E27FC236}">
                <a16:creationId xmlns:a16="http://schemas.microsoft.com/office/drawing/2014/main" id="{DA0592E9-F0B2-4E16-BBB0-46F7CCAB5F45}"/>
              </a:ext>
            </a:extLst>
          </p:cNvPr>
          <p:cNvSpPr>
            <a:spLocks noChangeArrowheads="1"/>
          </p:cNvSpPr>
          <p:nvPr/>
        </p:nvSpPr>
        <p:spPr bwMode="auto">
          <a:xfrm>
            <a:off x="2938463"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9823" name="Object 15">
            <a:extLst>
              <a:ext uri="{FF2B5EF4-FFF2-40B4-BE49-F238E27FC236}">
                <a16:creationId xmlns:a16="http://schemas.microsoft.com/office/drawing/2014/main" id="{4C6FDDEB-FA95-44F1-8265-A32D96A9F9FD}"/>
              </a:ext>
            </a:extLst>
          </p:cNvPr>
          <p:cNvGraphicFramePr>
            <a:graphicFrameLocks noChangeAspect="1"/>
          </p:cNvGraphicFramePr>
          <p:nvPr>
            <p:extLst>
              <p:ext uri="{D42A27DB-BD31-4B8C-83A1-F6EECF244321}">
                <p14:modId xmlns:p14="http://schemas.microsoft.com/office/powerpoint/2010/main" val="758031620"/>
              </p:ext>
            </p:extLst>
          </p:nvPr>
        </p:nvGraphicFramePr>
        <p:xfrm>
          <a:off x="2193122" y="1199358"/>
          <a:ext cx="2049462" cy="600075"/>
        </p:xfrm>
        <a:graphic>
          <a:graphicData uri="http://schemas.openxmlformats.org/presentationml/2006/ole">
            <mc:AlternateContent xmlns:mc="http://schemas.openxmlformats.org/markup-compatibility/2006">
              <mc:Choice xmlns:v="urn:schemas-microsoft-com:vml" Requires="v">
                <p:oleObj spid="_x0000_s50126" name="Equation" r:id="rId3" imgW="825480" imgH="241200" progId="Equation.DSMT4">
                  <p:embed/>
                </p:oleObj>
              </mc:Choice>
              <mc:Fallback>
                <p:oleObj name="Equation" r:id="rId3" imgW="825480" imgH="241200" progId="Equation.DSMT4">
                  <p:embed/>
                  <p:pic>
                    <p:nvPicPr>
                      <p:cNvPr id="119823" name="Object 15">
                        <a:extLst>
                          <a:ext uri="{FF2B5EF4-FFF2-40B4-BE49-F238E27FC236}">
                            <a16:creationId xmlns:a16="http://schemas.microsoft.com/office/drawing/2014/main" id="{4C6FDDEB-FA95-44F1-8265-A32D96A9F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122" y="1199358"/>
                        <a:ext cx="204946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4" name="Object 16">
            <a:extLst>
              <a:ext uri="{FF2B5EF4-FFF2-40B4-BE49-F238E27FC236}">
                <a16:creationId xmlns:a16="http://schemas.microsoft.com/office/drawing/2014/main" id="{D7FCFF5B-BA69-4A56-B096-0DAE51AF5460}"/>
              </a:ext>
            </a:extLst>
          </p:cNvPr>
          <p:cNvGraphicFramePr>
            <a:graphicFrameLocks noChangeAspect="1"/>
          </p:cNvGraphicFramePr>
          <p:nvPr>
            <p:extLst>
              <p:ext uri="{D42A27DB-BD31-4B8C-83A1-F6EECF244321}">
                <p14:modId xmlns:p14="http://schemas.microsoft.com/office/powerpoint/2010/main" val="1401404137"/>
              </p:ext>
            </p:extLst>
          </p:nvPr>
        </p:nvGraphicFramePr>
        <p:xfrm>
          <a:off x="2158837" y="1467981"/>
          <a:ext cx="2476301" cy="856119"/>
        </p:xfrm>
        <a:graphic>
          <a:graphicData uri="http://schemas.openxmlformats.org/presentationml/2006/ole">
            <mc:AlternateContent xmlns:mc="http://schemas.openxmlformats.org/markup-compatibility/2006">
              <mc:Choice xmlns:v="urn:schemas-microsoft-com:vml" Requires="v">
                <p:oleObj spid="_x0000_s50127" name="Equation" r:id="rId5" imgW="990360" imgH="342720" progId="Equation.DSMT4">
                  <p:embed/>
                </p:oleObj>
              </mc:Choice>
              <mc:Fallback>
                <p:oleObj name="Equation" r:id="rId5" imgW="990360" imgH="342720" progId="Equation.DSMT4">
                  <p:embed/>
                  <p:pic>
                    <p:nvPicPr>
                      <p:cNvPr id="119824" name="Object 16">
                        <a:extLst>
                          <a:ext uri="{FF2B5EF4-FFF2-40B4-BE49-F238E27FC236}">
                            <a16:creationId xmlns:a16="http://schemas.microsoft.com/office/drawing/2014/main" id="{D7FCFF5B-BA69-4A56-B096-0DAE51AF54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837" y="1467981"/>
                        <a:ext cx="2476301" cy="856119"/>
                      </a:xfrm>
                      <a:prstGeom prst="rect">
                        <a:avLst/>
                      </a:prstGeom>
                      <a:noFill/>
                      <a:ln>
                        <a:noFill/>
                      </a:ln>
                      <a:effectLst/>
                    </p:spPr>
                  </p:pic>
                </p:oleObj>
              </mc:Fallback>
            </mc:AlternateContent>
          </a:graphicData>
        </a:graphic>
      </p:graphicFrame>
      <p:grpSp>
        <p:nvGrpSpPr>
          <p:cNvPr id="119833" name="Group 25">
            <a:extLst>
              <a:ext uri="{FF2B5EF4-FFF2-40B4-BE49-F238E27FC236}">
                <a16:creationId xmlns:a16="http://schemas.microsoft.com/office/drawing/2014/main" id="{6D16D4FB-153C-4982-94C3-53364AA455C8}"/>
              </a:ext>
            </a:extLst>
          </p:cNvPr>
          <p:cNvGrpSpPr>
            <a:grpSpLocks/>
          </p:cNvGrpSpPr>
          <p:nvPr/>
        </p:nvGrpSpPr>
        <p:grpSpPr bwMode="auto">
          <a:xfrm>
            <a:off x="317574" y="3153147"/>
            <a:ext cx="3184525" cy="2743200"/>
            <a:chOff x="144" y="2064"/>
            <a:chExt cx="2006" cy="1728"/>
          </a:xfrm>
        </p:grpSpPr>
        <p:graphicFrame>
          <p:nvGraphicFramePr>
            <p:cNvPr id="119828" name="Object 20">
              <a:extLst>
                <a:ext uri="{FF2B5EF4-FFF2-40B4-BE49-F238E27FC236}">
                  <a16:creationId xmlns:a16="http://schemas.microsoft.com/office/drawing/2014/main" id="{CF1E6D13-960F-4C4A-929A-208D37959CC6}"/>
                </a:ext>
              </a:extLst>
            </p:cNvPr>
            <p:cNvGraphicFramePr>
              <a:graphicFrameLocks noChangeAspect="1"/>
            </p:cNvGraphicFramePr>
            <p:nvPr>
              <p:extLst>
                <p:ext uri="{D42A27DB-BD31-4B8C-83A1-F6EECF244321}">
                  <p14:modId xmlns:p14="http://schemas.microsoft.com/office/powerpoint/2010/main" val="1116583943"/>
                </p:ext>
              </p:extLst>
            </p:nvPr>
          </p:nvGraphicFramePr>
          <p:xfrm>
            <a:off x="1152" y="2064"/>
            <a:ext cx="998" cy="1728"/>
          </p:xfrm>
          <a:graphic>
            <a:graphicData uri="http://schemas.openxmlformats.org/presentationml/2006/ole">
              <mc:AlternateContent xmlns:mc="http://schemas.openxmlformats.org/markup-compatibility/2006">
                <mc:Choice xmlns:v="urn:schemas-microsoft-com:vml" Requires="v">
                  <p:oleObj spid="_x0000_s50128" name="Equation" r:id="rId7" imgW="660240" imgH="1143000" progId="Equation.DSMT4">
                    <p:embed/>
                  </p:oleObj>
                </mc:Choice>
                <mc:Fallback>
                  <p:oleObj name="Equation" r:id="rId7" imgW="660240" imgH="1143000" progId="Equation.DSMT4">
                    <p:embed/>
                    <p:pic>
                      <p:nvPicPr>
                        <p:cNvPr id="119828" name="Object 20">
                          <a:extLst>
                            <a:ext uri="{FF2B5EF4-FFF2-40B4-BE49-F238E27FC236}">
                              <a16:creationId xmlns:a16="http://schemas.microsoft.com/office/drawing/2014/main" id="{CF1E6D13-960F-4C4A-929A-208D37959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064"/>
                          <a:ext cx="998"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1" name="Text Box 23">
              <a:extLst>
                <a:ext uri="{FF2B5EF4-FFF2-40B4-BE49-F238E27FC236}">
                  <a16:creationId xmlns:a16="http://schemas.microsoft.com/office/drawing/2014/main" id="{0E28F6F7-B96E-4C30-A217-07DEA179E10C}"/>
                </a:ext>
              </a:extLst>
            </p:cNvPr>
            <p:cNvSpPr txBox="1">
              <a:spLocks noChangeArrowheads="1"/>
            </p:cNvSpPr>
            <p:nvPr/>
          </p:nvSpPr>
          <p:spPr bwMode="auto">
            <a:xfrm>
              <a:off x="144" y="2160"/>
              <a:ext cx="9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黑体" panose="02010609060101010101" pitchFamily="49" charset="-122"/>
                  <a:ea typeface="黑体" panose="02010609060101010101" pitchFamily="49" charset="-122"/>
                </a:rPr>
                <a:t>公式</a:t>
              </a:r>
              <a:r>
                <a:rPr lang="en-US" altLang="zh-CN" sz="2800" b="1" dirty="0">
                  <a:solidFill>
                    <a:schemeClr val="hlink"/>
                  </a:solidFill>
                  <a:latin typeface="黑体" panose="02010609060101010101" pitchFamily="49" charset="-122"/>
                  <a:ea typeface="黑体" panose="02010609060101010101" pitchFamily="49" charset="-122"/>
                </a:rPr>
                <a:t>1</a:t>
              </a:r>
              <a:r>
                <a:rPr lang="zh-CN" altLang="en-US" sz="2400" b="1" dirty="0">
                  <a:solidFill>
                    <a:schemeClr val="hlink"/>
                  </a:solidFill>
                  <a:latin typeface="黑体" panose="02010609060101010101" pitchFamily="49" charset="-122"/>
                  <a:ea typeface="黑体" panose="02010609060101010101" pitchFamily="49" charset="-122"/>
                </a:rPr>
                <a:t>：</a:t>
              </a:r>
            </a:p>
          </p:txBody>
        </p:sp>
      </p:grpSp>
      <p:grpSp>
        <p:nvGrpSpPr>
          <p:cNvPr id="119834" name="Group 26">
            <a:extLst>
              <a:ext uri="{FF2B5EF4-FFF2-40B4-BE49-F238E27FC236}">
                <a16:creationId xmlns:a16="http://schemas.microsoft.com/office/drawing/2014/main" id="{0864C3CD-E627-49B1-8F89-FB47A756F840}"/>
              </a:ext>
            </a:extLst>
          </p:cNvPr>
          <p:cNvGrpSpPr>
            <a:grpSpLocks/>
          </p:cNvGrpSpPr>
          <p:nvPr/>
        </p:nvGrpSpPr>
        <p:grpSpPr bwMode="auto">
          <a:xfrm>
            <a:off x="5414764" y="1814513"/>
            <a:ext cx="3514725" cy="4572000"/>
            <a:chOff x="2698" y="1248"/>
            <a:chExt cx="2214" cy="2880"/>
          </a:xfrm>
        </p:grpSpPr>
        <p:graphicFrame>
          <p:nvGraphicFramePr>
            <p:cNvPr id="119830" name="Object 22">
              <a:extLst>
                <a:ext uri="{FF2B5EF4-FFF2-40B4-BE49-F238E27FC236}">
                  <a16:creationId xmlns:a16="http://schemas.microsoft.com/office/drawing/2014/main" id="{67DDEC64-E84D-4C3C-8F3A-16200009AF45}"/>
                </a:ext>
              </a:extLst>
            </p:cNvPr>
            <p:cNvGraphicFramePr>
              <a:graphicFrameLocks noChangeAspect="1"/>
            </p:cNvGraphicFramePr>
            <p:nvPr>
              <p:extLst>
                <p:ext uri="{D42A27DB-BD31-4B8C-83A1-F6EECF244321}">
                  <p14:modId xmlns:p14="http://schemas.microsoft.com/office/powerpoint/2010/main" val="913943729"/>
                </p:ext>
              </p:extLst>
            </p:nvPr>
          </p:nvGraphicFramePr>
          <p:xfrm>
            <a:off x="3792" y="1248"/>
            <a:ext cx="1120" cy="2880"/>
          </p:xfrm>
          <a:graphic>
            <a:graphicData uri="http://schemas.openxmlformats.org/presentationml/2006/ole">
              <mc:AlternateContent xmlns:mc="http://schemas.openxmlformats.org/markup-compatibility/2006">
                <mc:Choice xmlns:v="urn:schemas-microsoft-com:vml" Requires="v">
                  <p:oleObj spid="_x0000_s50129" name="Equation" r:id="rId9" imgW="799920" imgH="2057400" progId="Equation.DSMT4">
                    <p:embed/>
                  </p:oleObj>
                </mc:Choice>
                <mc:Fallback>
                  <p:oleObj name="Equation" r:id="rId9" imgW="799920" imgH="2057400" progId="Equation.DSMT4">
                    <p:embed/>
                    <p:pic>
                      <p:nvPicPr>
                        <p:cNvPr id="119830" name="Object 22">
                          <a:extLst>
                            <a:ext uri="{FF2B5EF4-FFF2-40B4-BE49-F238E27FC236}">
                              <a16:creationId xmlns:a16="http://schemas.microsoft.com/office/drawing/2014/main" id="{67DDEC64-E84D-4C3C-8F3A-16200009AF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248"/>
                          <a:ext cx="1120" cy="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2" name="Text Box 24">
              <a:extLst>
                <a:ext uri="{FF2B5EF4-FFF2-40B4-BE49-F238E27FC236}">
                  <a16:creationId xmlns:a16="http://schemas.microsoft.com/office/drawing/2014/main" id="{41390601-5707-4BC3-887A-0178C697D354}"/>
                </a:ext>
              </a:extLst>
            </p:cNvPr>
            <p:cNvSpPr txBox="1">
              <a:spLocks noChangeArrowheads="1"/>
            </p:cNvSpPr>
            <p:nvPr/>
          </p:nvSpPr>
          <p:spPr bwMode="auto">
            <a:xfrm>
              <a:off x="2698" y="2122"/>
              <a:ext cx="9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黑体" panose="02010609060101010101" pitchFamily="49" charset="-122"/>
                  <a:ea typeface="黑体" panose="02010609060101010101" pitchFamily="49" charset="-122"/>
                </a:rPr>
                <a:t>公式</a:t>
              </a:r>
              <a:r>
                <a:rPr lang="en-US" altLang="zh-CN" sz="2800" b="1" dirty="0">
                  <a:solidFill>
                    <a:schemeClr val="hlink"/>
                  </a:solidFill>
                  <a:latin typeface="黑体" panose="02010609060101010101" pitchFamily="49" charset="-122"/>
                  <a:ea typeface="黑体" panose="02010609060101010101" pitchFamily="49" charset="-122"/>
                </a:rPr>
                <a:t>2</a:t>
              </a:r>
              <a:r>
                <a:rPr lang="zh-CN" altLang="en-US" sz="2800" b="1" dirty="0">
                  <a:solidFill>
                    <a:schemeClr val="hlink"/>
                  </a:solidFill>
                  <a:latin typeface="黑体" panose="02010609060101010101" pitchFamily="49" charset="-122"/>
                  <a:ea typeface="黑体" panose="02010609060101010101" pitchFamily="49" charset="-122"/>
                </a:rPr>
                <a:t>：</a:t>
              </a:r>
            </a:p>
          </p:txBody>
        </p:sp>
      </p:grpSp>
      <p:sp>
        <p:nvSpPr>
          <p:cNvPr id="119835" name="Text Box 27">
            <a:extLst>
              <a:ext uri="{FF2B5EF4-FFF2-40B4-BE49-F238E27FC236}">
                <a16:creationId xmlns:a16="http://schemas.microsoft.com/office/drawing/2014/main" id="{52D1B009-5DE0-4533-A88F-60032858560A}"/>
              </a:ext>
            </a:extLst>
          </p:cNvPr>
          <p:cNvSpPr txBox="1">
            <a:spLocks noChangeArrowheads="1"/>
          </p:cNvSpPr>
          <p:nvPr/>
        </p:nvSpPr>
        <p:spPr bwMode="auto">
          <a:xfrm>
            <a:off x="26184" y="6078908"/>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hlink"/>
                </a:solidFill>
                <a:ea typeface="黑体" panose="02010609060101010101" pitchFamily="49" charset="-122"/>
              </a:rPr>
              <a:t>怎么判断迭代公式收敛或发散呢？</a:t>
            </a:r>
          </a:p>
        </p:txBody>
      </p:sp>
      <p:sp>
        <p:nvSpPr>
          <p:cNvPr id="119836" name="Text Box 28">
            <a:extLst>
              <a:ext uri="{FF2B5EF4-FFF2-40B4-BE49-F238E27FC236}">
                <a16:creationId xmlns:a16="http://schemas.microsoft.com/office/drawing/2014/main" id="{E64EBAD1-9DC9-42BF-BBAA-7B88BCC5D109}"/>
              </a:ext>
            </a:extLst>
          </p:cNvPr>
          <p:cNvSpPr txBox="1">
            <a:spLocks noChangeArrowheads="1"/>
          </p:cNvSpPr>
          <p:nvPr/>
        </p:nvSpPr>
        <p:spPr bwMode="auto">
          <a:xfrm>
            <a:off x="3923928" y="4230241"/>
            <a:ext cx="1905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hlink"/>
                </a:solidFill>
              </a:rPr>
              <a:t>精确解</a:t>
            </a:r>
            <a:r>
              <a:rPr lang="en-US" altLang="zh-CN" sz="2400" b="1" i="1" dirty="0">
                <a:solidFill>
                  <a:schemeClr val="hlink"/>
                </a:solidFill>
              </a:rPr>
              <a:t>x</a:t>
            </a:r>
            <a:r>
              <a:rPr lang="en-US" altLang="zh-CN" sz="2400" b="1" baseline="30000" dirty="0">
                <a:solidFill>
                  <a:schemeClr val="hlink"/>
                </a:solidFill>
              </a:rPr>
              <a:t>* </a:t>
            </a:r>
            <a:r>
              <a:rPr lang="en-US" altLang="zh-CN" sz="2400" b="1" dirty="0">
                <a:solidFill>
                  <a:schemeClr val="hlink"/>
                </a:solidFill>
              </a:rPr>
              <a:t>=</a:t>
            </a:r>
          </a:p>
          <a:p>
            <a:pPr>
              <a:spcBef>
                <a:spcPct val="50000"/>
              </a:spcBef>
            </a:pPr>
            <a:r>
              <a:rPr lang="en-US" altLang="zh-CN" sz="2400" b="1" dirty="0">
                <a:solidFill>
                  <a:schemeClr val="hlink"/>
                </a:solidFill>
              </a:rPr>
              <a:t>1.3247179...</a:t>
            </a:r>
            <a:r>
              <a:rPr lang="en-US" altLang="zh-CN" sz="2400" dirty="0"/>
              <a:t> </a:t>
            </a:r>
          </a:p>
        </p:txBody>
      </p:sp>
    </p:spTree>
    <p:extLst>
      <p:ext uri="{BB962C8B-B14F-4D97-AF65-F5344CB8AC3E}">
        <p14:creationId xmlns:p14="http://schemas.microsoft.com/office/powerpoint/2010/main" val="2052857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left)">
                                      <p:cBhvr>
                                        <p:cTn id="7" dur="500"/>
                                        <p:tgtEl>
                                          <p:spTgt spid="1198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9823"/>
                                        </p:tgtEl>
                                        <p:attrNameLst>
                                          <p:attrName>style.visibility</p:attrName>
                                        </p:attrNameLst>
                                      </p:cBhvr>
                                      <p:to>
                                        <p:strVal val="visible"/>
                                      </p:to>
                                    </p:set>
                                    <p:animEffect transition="in" filter="wipe(left)">
                                      <p:cBhvr>
                                        <p:cTn id="10" dur="500"/>
                                        <p:tgtEl>
                                          <p:spTgt spid="1198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Effect transition="in" filter="wipe(left)">
                                      <p:cBhvr>
                                        <p:cTn id="15" dur="500"/>
                                        <p:tgtEl>
                                          <p:spTgt spid="119811">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9824"/>
                                        </p:tgtEl>
                                        <p:attrNameLst>
                                          <p:attrName>style.visibility</p:attrName>
                                        </p:attrNameLst>
                                      </p:cBhvr>
                                      <p:to>
                                        <p:strVal val="visible"/>
                                      </p:to>
                                    </p:set>
                                    <p:animEffect transition="in" filter="wipe(left)">
                                      <p:cBhvr>
                                        <p:cTn id="18" dur="500"/>
                                        <p:tgtEl>
                                          <p:spTgt spid="1198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11">
                                            <p:txEl>
                                              <p:pRg st="3" end="3"/>
                                            </p:txEl>
                                          </p:spTgt>
                                        </p:tgtEl>
                                        <p:attrNameLst>
                                          <p:attrName>style.visibility</p:attrName>
                                        </p:attrNameLst>
                                      </p:cBhvr>
                                      <p:to>
                                        <p:strVal val="visible"/>
                                      </p:to>
                                    </p:set>
                                    <p:animEffect transition="in" filter="wipe(left)">
                                      <p:cBhvr>
                                        <p:cTn id="23" dur="500"/>
                                        <p:tgtEl>
                                          <p:spTgt spid="11981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19833"/>
                                        </p:tgtEl>
                                        <p:attrNameLst>
                                          <p:attrName>style.visibility</p:attrName>
                                        </p:attrNameLst>
                                      </p:cBhvr>
                                      <p:to>
                                        <p:strVal val="visible"/>
                                      </p:to>
                                    </p:set>
                                    <p:animEffect transition="in" filter="wipe(up)">
                                      <p:cBhvr>
                                        <p:cTn id="28" dur="500"/>
                                        <p:tgtEl>
                                          <p:spTgt spid="1198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9834"/>
                                        </p:tgtEl>
                                        <p:attrNameLst>
                                          <p:attrName>style.visibility</p:attrName>
                                        </p:attrNameLst>
                                      </p:cBhvr>
                                      <p:to>
                                        <p:strVal val="visible"/>
                                      </p:to>
                                    </p:set>
                                    <p:animEffect transition="in" filter="wipe(up)">
                                      <p:cBhvr>
                                        <p:cTn id="33" dur="500"/>
                                        <p:tgtEl>
                                          <p:spTgt spid="1198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9836"/>
                                        </p:tgtEl>
                                        <p:attrNameLst>
                                          <p:attrName>style.visibility</p:attrName>
                                        </p:attrNameLst>
                                      </p:cBhvr>
                                      <p:to>
                                        <p:strVal val="visible"/>
                                      </p:to>
                                    </p:set>
                                    <p:anim calcmode="lin" valueType="num">
                                      <p:cBhvr additive="base">
                                        <p:cTn id="38" dur="500" fill="hold"/>
                                        <p:tgtEl>
                                          <p:spTgt spid="119836"/>
                                        </p:tgtEl>
                                        <p:attrNameLst>
                                          <p:attrName>ppt_x</p:attrName>
                                        </p:attrNameLst>
                                      </p:cBhvr>
                                      <p:tavLst>
                                        <p:tav tm="0">
                                          <p:val>
                                            <p:strVal val="#ppt_x"/>
                                          </p:val>
                                        </p:tav>
                                        <p:tav tm="100000">
                                          <p:val>
                                            <p:strVal val="#ppt_x"/>
                                          </p:val>
                                        </p:tav>
                                      </p:tavLst>
                                    </p:anim>
                                    <p:anim calcmode="lin" valueType="num">
                                      <p:cBhvr additive="base">
                                        <p:cTn id="39" dur="500" fill="hold"/>
                                        <p:tgtEl>
                                          <p:spTgt spid="119836"/>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9835"/>
                                        </p:tgtEl>
                                        <p:attrNameLst>
                                          <p:attrName>style.visibility</p:attrName>
                                        </p:attrNameLst>
                                      </p:cBhvr>
                                      <p:to>
                                        <p:strVal val="visible"/>
                                      </p:to>
                                    </p:set>
                                    <p:anim calcmode="lin" valueType="num">
                                      <p:cBhvr additive="base">
                                        <p:cTn id="44" dur="500" fill="hold"/>
                                        <p:tgtEl>
                                          <p:spTgt spid="119835"/>
                                        </p:tgtEl>
                                        <p:attrNameLst>
                                          <p:attrName>ppt_x</p:attrName>
                                        </p:attrNameLst>
                                      </p:cBhvr>
                                      <p:tavLst>
                                        <p:tav tm="0">
                                          <p:val>
                                            <p:strVal val="#ppt_x"/>
                                          </p:val>
                                        </p:tav>
                                        <p:tav tm="100000">
                                          <p:val>
                                            <p:strVal val="#ppt_x"/>
                                          </p:val>
                                        </p:tav>
                                      </p:tavLst>
                                    </p:anim>
                                    <p:anim calcmode="lin" valueType="num">
                                      <p:cBhvr additive="base">
                                        <p:cTn id="45" dur="500" fill="hold"/>
                                        <p:tgtEl>
                                          <p:spTgt spid="119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5" grpId="0"/>
      <p:bldP spid="1198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84" name="Group 52">
            <a:extLst>
              <a:ext uri="{FF2B5EF4-FFF2-40B4-BE49-F238E27FC236}">
                <a16:creationId xmlns:a16="http://schemas.microsoft.com/office/drawing/2014/main" id="{8CD1F72C-06FB-4D75-9803-45A3CBB18A4D}"/>
              </a:ext>
            </a:extLst>
          </p:cNvPr>
          <p:cNvGrpSpPr>
            <a:grpSpLocks/>
          </p:cNvGrpSpPr>
          <p:nvPr/>
        </p:nvGrpSpPr>
        <p:grpSpPr bwMode="auto">
          <a:xfrm>
            <a:off x="-24368" y="132838"/>
            <a:ext cx="9873524" cy="1184433"/>
            <a:chOff x="27" y="147"/>
            <a:chExt cx="6045" cy="709"/>
          </a:xfrm>
        </p:grpSpPr>
        <p:sp>
          <p:nvSpPr>
            <p:cNvPr id="69634" name="Text Box 2">
              <a:extLst>
                <a:ext uri="{FF2B5EF4-FFF2-40B4-BE49-F238E27FC236}">
                  <a16:creationId xmlns:a16="http://schemas.microsoft.com/office/drawing/2014/main" id="{CFF48AE5-D527-49D9-AEE9-4EBF4AD2199B}"/>
                </a:ext>
              </a:extLst>
            </p:cNvPr>
            <p:cNvSpPr txBox="1">
              <a:spLocks noChangeArrowheads="1"/>
            </p:cNvSpPr>
            <p:nvPr/>
          </p:nvSpPr>
          <p:spPr bwMode="auto">
            <a:xfrm>
              <a:off x="27" y="165"/>
              <a:ext cx="95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800" dirty="0">
                  <a:solidFill>
                    <a:schemeClr val="tx1"/>
                  </a:solidFill>
                  <a:ea typeface="楷体_GB2312" pitchFamily="49" charset="-122"/>
                </a:rPr>
                <a:t>例</a:t>
              </a:r>
              <a:r>
                <a:rPr kumimoji="0" lang="en-US" altLang="zh-CN" sz="2800" dirty="0">
                  <a:solidFill>
                    <a:schemeClr val="tx1"/>
                  </a:solidFill>
                  <a:ea typeface="楷体_GB2312" pitchFamily="49" charset="-122"/>
                </a:rPr>
                <a:t>2.6</a:t>
              </a:r>
              <a:r>
                <a:rPr kumimoji="0" lang="zh-CN" altLang="en-US" sz="2800" dirty="0">
                  <a:solidFill>
                    <a:schemeClr val="tx1"/>
                  </a:solidFill>
                  <a:ea typeface="楷体_GB2312" pitchFamily="49" charset="-122"/>
                </a:rPr>
                <a:t>：</a:t>
              </a:r>
            </a:p>
          </p:txBody>
        </p:sp>
        <p:grpSp>
          <p:nvGrpSpPr>
            <p:cNvPr id="69638" name="Group 6">
              <a:extLst>
                <a:ext uri="{FF2B5EF4-FFF2-40B4-BE49-F238E27FC236}">
                  <a16:creationId xmlns:a16="http://schemas.microsoft.com/office/drawing/2014/main" id="{FE6674DE-29B3-4F84-9E96-F3D3DAC5298E}"/>
                </a:ext>
              </a:extLst>
            </p:cNvPr>
            <p:cNvGrpSpPr>
              <a:grpSpLocks/>
            </p:cNvGrpSpPr>
            <p:nvPr/>
          </p:nvGrpSpPr>
          <p:grpSpPr bwMode="auto">
            <a:xfrm>
              <a:off x="792" y="147"/>
              <a:ext cx="5280" cy="709"/>
              <a:chOff x="504" y="627"/>
              <a:chExt cx="5280" cy="709"/>
            </a:xfrm>
          </p:grpSpPr>
          <p:sp>
            <p:nvSpPr>
              <p:cNvPr id="69635" name="Text Box 3">
                <a:extLst>
                  <a:ext uri="{FF2B5EF4-FFF2-40B4-BE49-F238E27FC236}">
                    <a16:creationId xmlns:a16="http://schemas.microsoft.com/office/drawing/2014/main" id="{AF8D1F3B-D616-42C1-AB96-A233173F3A7C}"/>
                  </a:ext>
                </a:extLst>
              </p:cNvPr>
              <p:cNvSpPr txBox="1">
                <a:spLocks noChangeArrowheads="1"/>
              </p:cNvSpPr>
              <p:nvPr/>
            </p:nvSpPr>
            <p:spPr bwMode="auto">
              <a:xfrm>
                <a:off x="504" y="636"/>
                <a:ext cx="528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sz="2800" dirty="0">
                    <a:solidFill>
                      <a:schemeClr val="tx1"/>
                    </a:solidFill>
                    <a:ea typeface="楷体_GB2312" pitchFamily="49" charset="-122"/>
                  </a:rPr>
                  <a:t>已知方程                           在        上有一个根</a:t>
                </a:r>
                <a:endParaRPr kumimoji="0" lang="en-US" altLang="zh-CN" sz="2800" dirty="0">
                  <a:solidFill>
                    <a:schemeClr val="tx1"/>
                  </a:solidFill>
                  <a:ea typeface="楷体_GB2312" pitchFamily="49" charset="-122"/>
                </a:endParaRPr>
              </a:p>
              <a:p>
                <a:pPr algn="l">
                  <a:spcBef>
                    <a:spcPct val="50000"/>
                  </a:spcBef>
                </a:pPr>
                <a:r>
                  <a:rPr kumimoji="0" lang="en-US" altLang="zh-CN" sz="2800" dirty="0">
                    <a:solidFill>
                      <a:schemeClr val="tx1"/>
                    </a:solidFill>
                    <a:ea typeface="楷体_GB2312" pitchFamily="49" charset="-122"/>
                  </a:rPr>
                  <a:t>(</a:t>
                </a:r>
                <a:r>
                  <a:rPr kumimoji="0" lang="zh-CN" altLang="en-US" sz="2800" dirty="0">
                    <a:solidFill>
                      <a:schemeClr val="tx1"/>
                    </a:solidFill>
                    <a:ea typeface="楷体_GB2312" pitchFamily="49" charset="-122"/>
                  </a:rPr>
                  <a:t>正根）</a:t>
                </a:r>
              </a:p>
            </p:txBody>
          </p:sp>
          <p:graphicFrame>
            <p:nvGraphicFramePr>
              <p:cNvPr id="69636" name="Object 4">
                <a:extLst>
                  <a:ext uri="{FF2B5EF4-FFF2-40B4-BE49-F238E27FC236}">
                    <a16:creationId xmlns:a16="http://schemas.microsoft.com/office/drawing/2014/main" id="{016C078F-30AF-46C8-903D-F35AF7032146}"/>
                  </a:ext>
                </a:extLst>
              </p:cNvPr>
              <p:cNvGraphicFramePr>
                <a:graphicFrameLocks noChangeAspect="1"/>
              </p:cNvGraphicFramePr>
              <p:nvPr>
                <p:extLst>
                  <p:ext uri="{D42A27DB-BD31-4B8C-83A1-F6EECF244321}">
                    <p14:modId xmlns:p14="http://schemas.microsoft.com/office/powerpoint/2010/main" val="792259091"/>
                  </p:ext>
                </p:extLst>
              </p:nvPr>
            </p:nvGraphicFramePr>
            <p:xfrm>
              <a:off x="1405" y="627"/>
              <a:ext cx="1636" cy="308"/>
            </p:xfrm>
            <a:graphic>
              <a:graphicData uri="http://schemas.openxmlformats.org/presentationml/2006/ole">
                <mc:AlternateContent xmlns:mc="http://schemas.openxmlformats.org/markup-compatibility/2006">
                  <mc:Choice xmlns:v="urn:schemas-microsoft-com:vml" Requires="v">
                    <p:oleObj spid="_x0000_s107432" name="Equation" r:id="rId7" imgW="1079280" imgH="203040" progId="Equation.DSMT4">
                      <p:embed/>
                    </p:oleObj>
                  </mc:Choice>
                  <mc:Fallback>
                    <p:oleObj name="Equation" r:id="rId7" imgW="1079280" imgH="203040" progId="Equation.DSMT4">
                      <p:embed/>
                      <p:pic>
                        <p:nvPicPr>
                          <p:cNvPr id="69636" name="Object 4">
                            <a:extLst>
                              <a:ext uri="{FF2B5EF4-FFF2-40B4-BE49-F238E27FC236}">
                                <a16:creationId xmlns:a16="http://schemas.microsoft.com/office/drawing/2014/main" id="{016C078F-30AF-46C8-903D-F35AF70321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5" y="627"/>
                            <a:ext cx="16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5">
                <a:extLst>
                  <a:ext uri="{FF2B5EF4-FFF2-40B4-BE49-F238E27FC236}">
                    <a16:creationId xmlns:a16="http://schemas.microsoft.com/office/drawing/2014/main" id="{1FEE37D5-C63B-40B3-B5EE-9B128FAAFDF3}"/>
                  </a:ext>
                </a:extLst>
              </p:cNvPr>
              <p:cNvGraphicFramePr>
                <a:graphicFrameLocks noChangeAspect="1"/>
              </p:cNvGraphicFramePr>
              <p:nvPr>
                <p:extLst>
                  <p:ext uri="{D42A27DB-BD31-4B8C-83A1-F6EECF244321}">
                    <p14:modId xmlns:p14="http://schemas.microsoft.com/office/powerpoint/2010/main" val="2875504624"/>
                  </p:ext>
                </p:extLst>
              </p:nvPr>
            </p:nvGraphicFramePr>
            <p:xfrm>
              <a:off x="3298" y="679"/>
              <a:ext cx="432" cy="277"/>
            </p:xfrm>
            <a:graphic>
              <a:graphicData uri="http://schemas.openxmlformats.org/presentationml/2006/ole">
                <mc:AlternateContent xmlns:mc="http://schemas.openxmlformats.org/markup-compatibility/2006">
                  <mc:Choice xmlns:v="urn:schemas-microsoft-com:vml" Requires="v">
                    <p:oleObj spid="_x0000_s107433" name="Equation" r:id="rId9" imgW="317160" imgH="203040" progId="Equation.DSMT4">
                      <p:embed/>
                    </p:oleObj>
                  </mc:Choice>
                  <mc:Fallback>
                    <p:oleObj name="Equation" r:id="rId9" imgW="317160" imgH="203040" progId="Equation.DSMT4">
                      <p:embed/>
                      <p:pic>
                        <p:nvPicPr>
                          <p:cNvPr id="69637" name="Object 5">
                            <a:extLst>
                              <a:ext uri="{FF2B5EF4-FFF2-40B4-BE49-F238E27FC236}">
                                <a16:creationId xmlns:a16="http://schemas.microsoft.com/office/drawing/2014/main" id="{1FEE37D5-C63B-40B3-B5EE-9B128FAAFD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8" y="679"/>
                            <a:ext cx="432"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9640" name="Text Box 8">
            <a:extLst>
              <a:ext uri="{FF2B5EF4-FFF2-40B4-BE49-F238E27FC236}">
                <a16:creationId xmlns:a16="http://schemas.microsoft.com/office/drawing/2014/main" id="{BF14838C-6725-4F75-B2F2-7EBEEF664B00}"/>
              </a:ext>
            </a:extLst>
          </p:cNvPr>
          <p:cNvSpPr txBox="1">
            <a:spLocks noChangeArrowheads="1"/>
          </p:cNvSpPr>
          <p:nvPr/>
        </p:nvSpPr>
        <p:spPr bwMode="auto">
          <a:xfrm>
            <a:off x="2317750" y="821374"/>
            <a:ext cx="4135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chemeClr val="tx1"/>
                </a:solidFill>
                <a:latin typeface="楷体_GB2312" pitchFamily="49" charset="-122"/>
                <a:ea typeface="楷体_GB2312" pitchFamily="49" charset="-122"/>
              </a:rPr>
              <a:t>下面选取</a:t>
            </a:r>
            <a:r>
              <a:rPr kumimoji="0" lang="en-US" altLang="zh-CN" sz="2800">
                <a:solidFill>
                  <a:schemeClr val="tx1"/>
                </a:solidFill>
                <a:latin typeface="楷体_GB2312" pitchFamily="49" charset="-122"/>
                <a:ea typeface="楷体_GB2312" pitchFamily="49" charset="-122"/>
              </a:rPr>
              <a:t>5</a:t>
            </a:r>
            <a:r>
              <a:rPr kumimoji="0" lang="zh-CN" altLang="en-US" sz="2800" dirty="0">
                <a:solidFill>
                  <a:schemeClr val="tx1"/>
                </a:solidFill>
                <a:latin typeface="楷体_GB2312" pitchFamily="49" charset="-122"/>
                <a:ea typeface="楷体_GB2312" pitchFamily="49" charset="-122"/>
              </a:rPr>
              <a:t>种迭代格式</a:t>
            </a:r>
            <a:r>
              <a:rPr kumimoji="0" lang="zh-CN" altLang="en-US" sz="2800" dirty="0">
                <a:solidFill>
                  <a:srgbClr val="0000FF"/>
                </a:solidFill>
                <a:latin typeface="楷体_GB2312" pitchFamily="49" charset="-122"/>
                <a:ea typeface="楷体_GB2312" pitchFamily="49" charset="-122"/>
              </a:rPr>
              <a:t>：</a:t>
            </a:r>
          </a:p>
        </p:txBody>
      </p:sp>
      <p:grpSp>
        <p:nvGrpSpPr>
          <p:cNvPr id="69685" name="Group 53">
            <a:extLst>
              <a:ext uri="{FF2B5EF4-FFF2-40B4-BE49-F238E27FC236}">
                <a16:creationId xmlns:a16="http://schemas.microsoft.com/office/drawing/2014/main" id="{5741AED1-5F9B-49B9-9C31-73B705B476B4}"/>
              </a:ext>
            </a:extLst>
          </p:cNvPr>
          <p:cNvGrpSpPr>
            <a:grpSpLocks/>
          </p:cNvGrpSpPr>
          <p:nvPr/>
        </p:nvGrpSpPr>
        <p:grpSpPr bwMode="auto">
          <a:xfrm>
            <a:off x="50801" y="1418592"/>
            <a:ext cx="8677275" cy="614361"/>
            <a:chOff x="48" y="939"/>
            <a:chExt cx="5466" cy="387"/>
          </a:xfrm>
        </p:grpSpPr>
        <p:sp>
          <p:nvSpPr>
            <p:cNvPr id="69641" name="Text Box 9">
              <a:extLst>
                <a:ext uri="{FF2B5EF4-FFF2-40B4-BE49-F238E27FC236}">
                  <a16:creationId xmlns:a16="http://schemas.microsoft.com/office/drawing/2014/main" id="{38AA957C-8D99-4426-88F0-0FF6B2AD8CD5}"/>
                </a:ext>
              </a:extLst>
            </p:cNvPr>
            <p:cNvSpPr txBox="1">
              <a:spLocks noChangeArrowheads="1"/>
            </p:cNvSpPr>
            <p:nvPr/>
          </p:nvSpPr>
          <p:spPr bwMode="auto">
            <a:xfrm>
              <a:off x="48" y="94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1</a:t>
              </a:r>
              <a:r>
                <a:rPr kumimoji="0" lang="zh-CN" altLang="en-US">
                  <a:solidFill>
                    <a:srgbClr val="FF0000"/>
                  </a:solidFill>
                  <a:latin typeface="楷体_GB2312" pitchFamily="49" charset="-122"/>
                  <a:ea typeface="楷体_GB2312" pitchFamily="49" charset="-122"/>
                </a:rPr>
                <a:t>、</a:t>
              </a:r>
            </a:p>
          </p:txBody>
        </p:sp>
        <p:graphicFrame>
          <p:nvGraphicFramePr>
            <p:cNvPr id="69648" name="Object 16">
              <a:extLst>
                <a:ext uri="{FF2B5EF4-FFF2-40B4-BE49-F238E27FC236}">
                  <a16:creationId xmlns:a16="http://schemas.microsoft.com/office/drawing/2014/main" id="{6AA7CFD4-59E4-4BD8-9B68-A0E24A3D9C03}"/>
                </a:ext>
              </a:extLst>
            </p:cNvPr>
            <p:cNvGraphicFramePr>
              <a:graphicFrameLocks noChangeAspect="1"/>
            </p:cNvGraphicFramePr>
            <p:nvPr>
              <p:extLst>
                <p:ext uri="{D42A27DB-BD31-4B8C-83A1-F6EECF244321}">
                  <p14:modId xmlns:p14="http://schemas.microsoft.com/office/powerpoint/2010/main" val="1865800396"/>
                </p:ext>
              </p:extLst>
            </p:nvPr>
          </p:nvGraphicFramePr>
          <p:xfrm>
            <a:off x="373" y="973"/>
            <a:ext cx="2277" cy="339"/>
          </p:xfrm>
          <a:graphic>
            <a:graphicData uri="http://schemas.openxmlformats.org/presentationml/2006/ole">
              <mc:AlternateContent xmlns:mc="http://schemas.openxmlformats.org/markup-compatibility/2006">
                <mc:Choice xmlns:v="urn:schemas-microsoft-com:vml" Requires="v">
                  <p:oleObj spid="_x0000_s107434" name="Equation" r:id="rId11" imgW="1346040" imgH="203040" progId="Equation.DSMT4">
                    <p:embed/>
                  </p:oleObj>
                </mc:Choice>
                <mc:Fallback>
                  <p:oleObj name="Equation" r:id="rId11" imgW="1346040" imgH="203040" progId="Equation.DSMT4">
                    <p:embed/>
                    <p:pic>
                      <p:nvPicPr>
                        <p:cNvPr id="69648" name="Object 16">
                          <a:extLst>
                            <a:ext uri="{FF2B5EF4-FFF2-40B4-BE49-F238E27FC236}">
                              <a16:creationId xmlns:a16="http://schemas.microsoft.com/office/drawing/2014/main" id="{6AA7CFD4-59E4-4BD8-9B68-A0E24A3D9C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 y="973"/>
                          <a:ext cx="2277"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0" name="Text Box 18">
              <a:extLst>
                <a:ext uri="{FF2B5EF4-FFF2-40B4-BE49-F238E27FC236}">
                  <a16:creationId xmlns:a16="http://schemas.microsoft.com/office/drawing/2014/main" id="{4E10EF08-C6FE-4E1C-9525-8ACC3977C3B5}"/>
                </a:ext>
              </a:extLst>
            </p:cNvPr>
            <p:cNvSpPr txBox="1">
              <a:spLocks noChangeArrowheads="1"/>
            </p:cNvSpPr>
            <p:nvPr/>
          </p:nvSpPr>
          <p:spPr bwMode="auto">
            <a:xfrm>
              <a:off x="2667" y="996"/>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51" name="Object 19">
              <a:extLst>
                <a:ext uri="{FF2B5EF4-FFF2-40B4-BE49-F238E27FC236}">
                  <a16:creationId xmlns:a16="http://schemas.microsoft.com/office/drawing/2014/main" id="{A501DBBC-F7AA-497B-B817-9B78D2EF05A6}"/>
                </a:ext>
              </a:extLst>
            </p:cNvPr>
            <p:cNvGraphicFramePr>
              <a:graphicFrameLocks noChangeAspect="1"/>
            </p:cNvGraphicFramePr>
            <p:nvPr>
              <p:extLst>
                <p:ext uri="{D42A27DB-BD31-4B8C-83A1-F6EECF244321}">
                  <p14:modId xmlns:p14="http://schemas.microsoft.com/office/powerpoint/2010/main" val="2474843752"/>
                </p:ext>
              </p:extLst>
            </p:nvPr>
          </p:nvGraphicFramePr>
          <p:xfrm>
            <a:off x="3023" y="939"/>
            <a:ext cx="2491" cy="364"/>
          </p:xfrm>
          <a:graphic>
            <a:graphicData uri="http://schemas.openxmlformats.org/presentationml/2006/ole">
              <mc:AlternateContent xmlns:mc="http://schemas.openxmlformats.org/markup-compatibility/2006">
                <mc:Choice xmlns:v="urn:schemas-microsoft-com:vml" Requires="v">
                  <p:oleObj spid="_x0000_s107435" name="Equation" r:id="rId13" imgW="1536480" imgH="228600" progId="Equation.DSMT4">
                    <p:embed/>
                  </p:oleObj>
                </mc:Choice>
                <mc:Fallback>
                  <p:oleObj name="Equation" r:id="rId13" imgW="1536480" imgH="228600" progId="Equation.DSMT4">
                    <p:embed/>
                    <p:pic>
                      <p:nvPicPr>
                        <p:cNvPr id="69651" name="Object 19">
                          <a:extLst>
                            <a:ext uri="{FF2B5EF4-FFF2-40B4-BE49-F238E27FC236}">
                              <a16:creationId xmlns:a16="http://schemas.microsoft.com/office/drawing/2014/main" id="{A501DBBC-F7AA-497B-B817-9B78D2EF05A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3" y="939"/>
                          <a:ext cx="2491"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6" name="Group 54">
            <a:extLst>
              <a:ext uri="{FF2B5EF4-FFF2-40B4-BE49-F238E27FC236}">
                <a16:creationId xmlns:a16="http://schemas.microsoft.com/office/drawing/2014/main" id="{72FAA07D-1C08-4A4B-8FD6-1289F790D744}"/>
              </a:ext>
            </a:extLst>
          </p:cNvPr>
          <p:cNvGrpSpPr>
            <a:grpSpLocks/>
          </p:cNvGrpSpPr>
          <p:nvPr/>
        </p:nvGrpSpPr>
        <p:grpSpPr bwMode="auto">
          <a:xfrm>
            <a:off x="76200" y="2089150"/>
            <a:ext cx="8686800" cy="958850"/>
            <a:chOff x="48" y="1316"/>
            <a:chExt cx="5472" cy="604"/>
          </a:xfrm>
        </p:grpSpPr>
        <p:sp>
          <p:nvSpPr>
            <p:cNvPr id="69642" name="Text Box 10">
              <a:extLst>
                <a:ext uri="{FF2B5EF4-FFF2-40B4-BE49-F238E27FC236}">
                  <a16:creationId xmlns:a16="http://schemas.microsoft.com/office/drawing/2014/main" id="{F2083F67-DF20-4E60-ABC8-0355D58A9493}"/>
                </a:ext>
              </a:extLst>
            </p:cNvPr>
            <p:cNvSpPr txBox="1">
              <a:spLocks noChangeArrowheads="1"/>
            </p:cNvSpPr>
            <p:nvPr/>
          </p:nvSpPr>
          <p:spPr bwMode="auto">
            <a:xfrm>
              <a:off x="48" y="147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2</a:t>
              </a:r>
              <a:r>
                <a:rPr kumimoji="0" lang="zh-CN" altLang="en-US">
                  <a:solidFill>
                    <a:srgbClr val="FF0000"/>
                  </a:solidFill>
                  <a:latin typeface="楷体_GB2312" pitchFamily="49" charset="-122"/>
                  <a:ea typeface="楷体_GB2312" pitchFamily="49" charset="-122"/>
                </a:rPr>
                <a:t>、</a:t>
              </a:r>
            </a:p>
          </p:txBody>
        </p:sp>
        <p:graphicFrame>
          <p:nvGraphicFramePr>
            <p:cNvPr id="69653" name="Object 21">
              <a:extLst>
                <a:ext uri="{FF2B5EF4-FFF2-40B4-BE49-F238E27FC236}">
                  <a16:creationId xmlns:a16="http://schemas.microsoft.com/office/drawing/2014/main" id="{B82537A5-F29A-4F45-8D5C-22609109ECB8}"/>
                </a:ext>
              </a:extLst>
            </p:cNvPr>
            <p:cNvGraphicFramePr>
              <a:graphicFrameLocks noChangeAspect="1"/>
            </p:cNvGraphicFramePr>
            <p:nvPr>
              <p:extLst>
                <p:ext uri="{D42A27DB-BD31-4B8C-83A1-F6EECF244321}">
                  <p14:modId xmlns:p14="http://schemas.microsoft.com/office/powerpoint/2010/main" val="3635206656"/>
                </p:ext>
              </p:extLst>
            </p:nvPr>
          </p:nvGraphicFramePr>
          <p:xfrm>
            <a:off x="288" y="1430"/>
            <a:ext cx="1488" cy="351"/>
          </p:xfrm>
          <a:graphic>
            <a:graphicData uri="http://schemas.openxmlformats.org/presentationml/2006/ole">
              <mc:AlternateContent xmlns:mc="http://schemas.openxmlformats.org/markup-compatibility/2006">
                <mc:Choice xmlns:v="urn:schemas-microsoft-com:vml" Requires="v">
                  <p:oleObj spid="_x0000_s107436" name="Equation" r:id="rId15" imgW="850680" imgH="203040" progId="Equation.DSMT4">
                    <p:embed/>
                  </p:oleObj>
                </mc:Choice>
                <mc:Fallback>
                  <p:oleObj name="Equation" r:id="rId15" imgW="850680" imgH="203040" progId="Equation.DSMT4">
                    <p:embed/>
                    <p:pic>
                      <p:nvPicPr>
                        <p:cNvPr id="69653" name="Object 21">
                          <a:extLst>
                            <a:ext uri="{FF2B5EF4-FFF2-40B4-BE49-F238E27FC236}">
                              <a16:creationId xmlns:a16="http://schemas.microsoft.com/office/drawing/2014/main" id="{B82537A5-F29A-4F45-8D5C-22609109EC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1430"/>
                          <a:ext cx="148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5" name="Object 23">
              <a:extLst>
                <a:ext uri="{FF2B5EF4-FFF2-40B4-BE49-F238E27FC236}">
                  <a16:creationId xmlns:a16="http://schemas.microsoft.com/office/drawing/2014/main" id="{EF06AF1B-209F-4002-853E-74F06EDB7A9E}"/>
                </a:ext>
              </a:extLst>
            </p:cNvPr>
            <p:cNvGraphicFramePr>
              <a:graphicFrameLocks noChangeAspect="1"/>
            </p:cNvGraphicFramePr>
            <p:nvPr>
              <p:extLst>
                <p:ext uri="{D42A27DB-BD31-4B8C-83A1-F6EECF244321}">
                  <p14:modId xmlns:p14="http://schemas.microsoft.com/office/powerpoint/2010/main" val="457382028"/>
                </p:ext>
              </p:extLst>
            </p:nvPr>
          </p:nvGraphicFramePr>
          <p:xfrm>
            <a:off x="1864" y="1316"/>
            <a:ext cx="1488" cy="604"/>
          </p:xfrm>
          <a:graphic>
            <a:graphicData uri="http://schemas.openxmlformats.org/presentationml/2006/ole">
              <mc:AlternateContent xmlns:mc="http://schemas.openxmlformats.org/markup-compatibility/2006">
                <mc:Choice xmlns:v="urn:schemas-microsoft-com:vml" Requires="v">
                  <p:oleObj spid="_x0000_s107437" name="Equation" r:id="rId17" imgW="1041120" imgH="419040" progId="Equation.DSMT4">
                    <p:embed/>
                  </p:oleObj>
                </mc:Choice>
                <mc:Fallback>
                  <p:oleObj name="Equation" r:id="rId17" imgW="1041120" imgH="419040" progId="Equation.DSMT4">
                    <p:embed/>
                    <p:pic>
                      <p:nvPicPr>
                        <p:cNvPr id="69655" name="Object 23">
                          <a:extLst>
                            <a:ext uri="{FF2B5EF4-FFF2-40B4-BE49-F238E27FC236}">
                              <a16:creationId xmlns:a16="http://schemas.microsoft.com/office/drawing/2014/main" id="{EF06AF1B-209F-4002-853E-74F06EDB7A9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4" y="1316"/>
                          <a:ext cx="1488" cy="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7" name="Object 25">
              <a:extLst>
                <a:ext uri="{FF2B5EF4-FFF2-40B4-BE49-F238E27FC236}">
                  <a16:creationId xmlns:a16="http://schemas.microsoft.com/office/drawing/2014/main" id="{1C1ADFBD-06BD-47D2-86FF-FD3378A262F6}"/>
                </a:ext>
              </a:extLst>
            </p:cNvPr>
            <p:cNvGraphicFramePr>
              <a:graphicFrameLocks noChangeAspect="1"/>
            </p:cNvGraphicFramePr>
            <p:nvPr>
              <p:extLst>
                <p:ext uri="{D42A27DB-BD31-4B8C-83A1-F6EECF244321}">
                  <p14:modId xmlns:p14="http://schemas.microsoft.com/office/powerpoint/2010/main" val="3688318925"/>
                </p:ext>
              </p:extLst>
            </p:nvPr>
          </p:nvGraphicFramePr>
          <p:xfrm>
            <a:off x="3777" y="1326"/>
            <a:ext cx="1743" cy="572"/>
          </p:xfrm>
          <a:graphic>
            <a:graphicData uri="http://schemas.openxmlformats.org/presentationml/2006/ole">
              <mc:AlternateContent xmlns:mc="http://schemas.openxmlformats.org/markup-compatibility/2006">
                <mc:Choice xmlns:v="urn:schemas-microsoft-com:vml" Requires="v">
                  <p:oleObj spid="_x0000_s107438" name="Equation" r:id="rId19" imgW="1282680" imgH="419040" progId="Equation.DSMT4">
                    <p:embed/>
                  </p:oleObj>
                </mc:Choice>
                <mc:Fallback>
                  <p:oleObj name="Equation" r:id="rId19" imgW="1282680" imgH="419040" progId="Equation.DSMT4">
                    <p:embed/>
                    <p:pic>
                      <p:nvPicPr>
                        <p:cNvPr id="69657" name="Object 25">
                          <a:extLst>
                            <a:ext uri="{FF2B5EF4-FFF2-40B4-BE49-F238E27FC236}">
                              <a16:creationId xmlns:a16="http://schemas.microsoft.com/office/drawing/2014/main" id="{1C1ADFBD-06BD-47D2-86FF-FD3378A262F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77" y="1326"/>
                          <a:ext cx="1743" cy="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62" name="Text Box 30">
              <a:extLst>
                <a:ext uri="{FF2B5EF4-FFF2-40B4-BE49-F238E27FC236}">
                  <a16:creationId xmlns:a16="http://schemas.microsoft.com/office/drawing/2014/main" id="{9565DD54-995D-437A-A69C-C1E6B76B8AA6}"/>
                </a:ext>
              </a:extLst>
            </p:cNvPr>
            <p:cNvSpPr txBox="1">
              <a:spLocks noChangeArrowheads="1"/>
            </p:cNvSpPr>
            <p:nvPr/>
          </p:nvSpPr>
          <p:spPr bwMode="auto">
            <a:xfrm>
              <a:off x="3432" y="1466"/>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pSp>
      <p:grpSp>
        <p:nvGrpSpPr>
          <p:cNvPr id="69687" name="Group 55">
            <a:extLst>
              <a:ext uri="{FF2B5EF4-FFF2-40B4-BE49-F238E27FC236}">
                <a16:creationId xmlns:a16="http://schemas.microsoft.com/office/drawing/2014/main" id="{82433E59-944F-43D6-A185-C0460BE815EF}"/>
              </a:ext>
            </a:extLst>
          </p:cNvPr>
          <p:cNvGrpSpPr>
            <a:grpSpLocks/>
          </p:cNvGrpSpPr>
          <p:nvPr/>
        </p:nvGrpSpPr>
        <p:grpSpPr bwMode="auto">
          <a:xfrm>
            <a:off x="36513" y="2938463"/>
            <a:ext cx="8421687" cy="1252537"/>
            <a:chOff x="23" y="1851"/>
            <a:chExt cx="5305" cy="789"/>
          </a:xfrm>
        </p:grpSpPr>
        <p:sp>
          <p:nvSpPr>
            <p:cNvPr id="69643" name="Text Box 11">
              <a:extLst>
                <a:ext uri="{FF2B5EF4-FFF2-40B4-BE49-F238E27FC236}">
                  <a16:creationId xmlns:a16="http://schemas.microsoft.com/office/drawing/2014/main" id="{B0FBF073-2C96-43B3-961C-9840395B841B}"/>
                </a:ext>
              </a:extLst>
            </p:cNvPr>
            <p:cNvSpPr txBox="1">
              <a:spLocks noChangeArrowheads="1"/>
            </p:cNvSpPr>
            <p:nvPr/>
          </p:nvSpPr>
          <p:spPr bwMode="auto">
            <a:xfrm>
              <a:off x="23" y="216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3</a:t>
              </a:r>
              <a:r>
                <a:rPr kumimoji="0" lang="zh-CN" altLang="en-US">
                  <a:solidFill>
                    <a:srgbClr val="FF0000"/>
                  </a:solidFill>
                  <a:latin typeface="楷体_GB2312" pitchFamily="49" charset="-122"/>
                  <a:ea typeface="楷体_GB2312" pitchFamily="49" charset="-122"/>
                </a:rPr>
                <a:t>、</a:t>
              </a:r>
            </a:p>
          </p:txBody>
        </p:sp>
        <p:sp>
          <p:nvSpPr>
            <p:cNvPr id="69659" name="Text Box 27">
              <a:extLst>
                <a:ext uri="{FF2B5EF4-FFF2-40B4-BE49-F238E27FC236}">
                  <a16:creationId xmlns:a16="http://schemas.microsoft.com/office/drawing/2014/main" id="{59C0F12B-4B3E-4026-8A28-6A9A1CD80B7F}"/>
                </a:ext>
              </a:extLst>
            </p:cNvPr>
            <p:cNvSpPr txBox="1">
              <a:spLocks noChangeArrowheads="1"/>
            </p:cNvSpPr>
            <p:nvPr/>
          </p:nvSpPr>
          <p:spPr bwMode="auto">
            <a:xfrm>
              <a:off x="3152" y="2128"/>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66" name="Object 34">
              <a:extLst>
                <a:ext uri="{FF2B5EF4-FFF2-40B4-BE49-F238E27FC236}">
                  <a16:creationId xmlns:a16="http://schemas.microsoft.com/office/drawing/2014/main" id="{C85828D0-9BFD-477D-827D-AEE680618DFB}"/>
                </a:ext>
              </a:extLst>
            </p:cNvPr>
            <p:cNvGraphicFramePr>
              <a:graphicFrameLocks noChangeAspect="1"/>
            </p:cNvGraphicFramePr>
            <p:nvPr>
              <p:extLst>
                <p:ext uri="{D42A27DB-BD31-4B8C-83A1-F6EECF244321}">
                  <p14:modId xmlns:p14="http://schemas.microsoft.com/office/powerpoint/2010/main" val="1596258323"/>
                </p:ext>
              </p:extLst>
            </p:nvPr>
          </p:nvGraphicFramePr>
          <p:xfrm>
            <a:off x="327" y="2004"/>
            <a:ext cx="1200" cy="579"/>
          </p:xfrm>
          <a:graphic>
            <a:graphicData uri="http://schemas.openxmlformats.org/presentationml/2006/ole">
              <mc:AlternateContent xmlns:mc="http://schemas.openxmlformats.org/markup-compatibility/2006">
                <mc:Choice xmlns:v="urn:schemas-microsoft-com:vml" Requires="v">
                  <p:oleObj spid="_x0000_s107439" name="Equation" r:id="rId21" imgW="838080" imgH="406080" progId="Equation.DSMT4">
                    <p:embed/>
                  </p:oleObj>
                </mc:Choice>
                <mc:Fallback>
                  <p:oleObj name="Equation" r:id="rId21" imgW="838080" imgH="406080" progId="Equation.DSMT4">
                    <p:embed/>
                    <p:pic>
                      <p:nvPicPr>
                        <p:cNvPr id="69666" name="Object 34">
                          <a:extLst>
                            <a:ext uri="{FF2B5EF4-FFF2-40B4-BE49-F238E27FC236}">
                              <a16:creationId xmlns:a16="http://schemas.microsoft.com/office/drawing/2014/main" id="{C85828D0-9BFD-477D-827D-AEE680618DF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 y="2004"/>
                          <a:ext cx="1200"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68" name="Object 36">
              <a:extLst>
                <a:ext uri="{FF2B5EF4-FFF2-40B4-BE49-F238E27FC236}">
                  <a16:creationId xmlns:a16="http://schemas.microsoft.com/office/drawing/2014/main" id="{5FC79E21-63EE-4B8F-8DC7-1AF481CF4A15}"/>
                </a:ext>
              </a:extLst>
            </p:cNvPr>
            <p:cNvGraphicFramePr>
              <a:graphicFrameLocks noChangeAspect="1"/>
            </p:cNvGraphicFramePr>
            <p:nvPr>
              <p:extLst>
                <p:ext uri="{D42A27DB-BD31-4B8C-83A1-F6EECF244321}">
                  <p14:modId xmlns:p14="http://schemas.microsoft.com/office/powerpoint/2010/main" val="1780657399"/>
                </p:ext>
              </p:extLst>
            </p:nvPr>
          </p:nvGraphicFramePr>
          <p:xfrm>
            <a:off x="1584" y="1851"/>
            <a:ext cx="1488" cy="789"/>
          </p:xfrm>
          <a:graphic>
            <a:graphicData uri="http://schemas.openxmlformats.org/presentationml/2006/ole">
              <mc:AlternateContent xmlns:mc="http://schemas.openxmlformats.org/markup-compatibility/2006">
                <mc:Choice xmlns:v="urn:schemas-microsoft-com:vml" Requires="v">
                  <p:oleObj spid="_x0000_s107440" name="Equation" r:id="rId23" imgW="990360" imgH="520560" progId="Equation.DSMT4">
                    <p:embed/>
                  </p:oleObj>
                </mc:Choice>
                <mc:Fallback>
                  <p:oleObj name="Equation" r:id="rId23" imgW="990360" imgH="520560" progId="Equation.DSMT4">
                    <p:embed/>
                    <p:pic>
                      <p:nvPicPr>
                        <p:cNvPr id="69668" name="Object 36">
                          <a:extLst>
                            <a:ext uri="{FF2B5EF4-FFF2-40B4-BE49-F238E27FC236}">
                              <a16:creationId xmlns:a16="http://schemas.microsoft.com/office/drawing/2014/main" id="{5FC79E21-63EE-4B8F-8DC7-1AF481CF4A1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4" y="1851"/>
                          <a:ext cx="1488" cy="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70" name="Object 38">
              <a:extLst>
                <a:ext uri="{FF2B5EF4-FFF2-40B4-BE49-F238E27FC236}">
                  <a16:creationId xmlns:a16="http://schemas.microsoft.com/office/drawing/2014/main" id="{E2C2B7A5-18C4-40C0-88A4-43EEEEF0BC10}"/>
                </a:ext>
              </a:extLst>
            </p:cNvPr>
            <p:cNvGraphicFramePr>
              <a:graphicFrameLocks noChangeAspect="1"/>
            </p:cNvGraphicFramePr>
            <p:nvPr>
              <p:extLst>
                <p:ext uri="{D42A27DB-BD31-4B8C-83A1-F6EECF244321}">
                  <p14:modId xmlns:p14="http://schemas.microsoft.com/office/powerpoint/2010/main" val="124169827"/>
                </p:ext>
              </p:extLst>
            </p:nvPr>
          </p:nvGraphicFramePr>
          <p:xfrm>
            <a:off x="3600" y="1886"/>
            <a:ext cx="1728" cy="733"/>
          </p:xfrm>
          <a:graphic>
            <a:graphicData uri="http://schemas.openxmlformats.org/presentationml/2006/ole">
              <mc:AlternateContent xmlns:mc="http://schemas.openxmlformats.org/markup-compatibility/2006">
                <mc:Choice xmlns:v="urn:schemas-microsoft-com:vml" Requires="v">
                  <p:oleObj spid="_x0000_s107441" name="Equation" r:id="rId25" imgW="1231560" imgH="520560" progId="Equation.DSMT4">
                    <p:embed/>
                  </p:oleObj>
                </mc:Choice>
                <mc:Fallback>
                  <p:oleObj name="Equation" r:id="rId25" imgW="1231560" imgH="520560" progId="Equation.DSMT4">
                    <p:embed/>
                    <p:pic>
                      <p:nvPicPr>
                        <p:cNvPr id="69670" name="Object 38">
                          <a:extLst>
                            <a:ext uri="{FF2B5EF4-FFF2-40B4-BE49-F238E27FC236}">
                              <a16:creationId xmlns:a16="http://schemas.microsoft.com/office/drawing/2014/main" id="{E2C2B7A5-18C4-40C0-88A4-43EEEEF0BC1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00" y="1886"/>
                          <a:ext cx="1728" cy="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8" name="Group 56">
            <a:extLst>
              <a:ext uri="{FF2B5EF4-FFF2-40B4-BE49-F238E27FC236}">
                <a16:creationId xmlns:a16="http://schemas.microsoft.com/office/drawing/2014/main" id="{628964F8-CAA8-4CA8-B7F3-33B87FBA1F36}"/>
              </a:ext>
            </a:extLst>
          </p:cNvPr>
          <p:cNvGrpSpPr>
            <a:grpSpLocks/>
          </p:cNvGrpSpPr>
          <p:nvPr/>
        </p:nvGrpSpPr>
        <p:grpSpPr bwMode="auto">
          <a:xfrm>
            <a:off x="24666" y="3956050"/>
            <a:ext cx="5942012" cy="1274762"/>
            <a:chOff x="49" y="2509"/>
            <a:chExt cx="3743" cy="803"/>
          </a:xfrm>
        </p:grpSpPr>
        <p:sp>
          <p:nvSpPr>
            <p:cNvPr id="69644" name="Text Box 12">
              <a:extLst>
                <a:ext uri="{FF2B5EF4-FFF2-40B4-BE49-F238E27FC236}">
                  <a16:creationId xmlns:a16="http://schemas.microsoft.com/office/drawing/2014/main" id="{10A7F4E8-3D73-4074-AD4B-B426D80FB3D3}"/>
                </a:ext>
              </a:extLst>
            </p:cNvPr>
            <p:cNvSpPr txBox="1">
              <a:spLocks noChangeArrowheads="1"/>
            </p:cNvSpPr>
            <p:nvPr/>
          </p:nvSpPr>
          <p:spPr bwMode="auto">
            <a:xfrm>
              <a:off x="49" y="2832"/>
              <a:ext cx="4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4</a:t>
              </a:r>
              <a:r>
                <a:rPr kumimoji="0" lang="zh-CN" altLang="en-US">
                  <a:solidFill>
                    <a:srgbClr val="FF0000"/>
                  </a:solidFill>
                  <a:latin typeface="楷体_GB2312" pitchFamily="49" charset="-122"/>
                  <a:ea typeface="楷体_GB2312" pitchFamily="49" charset="-122"/>
                </a:rPr>
                <a:t>、</a:t>
              </a:r>
            </a:p>
          </p:txBody>
        </p:sp>
        <p:sp>
          <p:nvSpPr>
            <p:cNvPr id="69660" name="Text Box 28">
              <a:extLst>
                <a:ext uri="{FF2B5EF4-FFF2-40B4-BE49-F238E27FC236}">
                  <a16:creationId xmlns:a16="http://schemas.microsoft.com/office/drawing/2014/main" id="{E796E76E-22FD-4E33-8664-0CD8BD9E849B}"/>
                </a:ext>
              </a:extLst>
            </p:cNvPr>
            <p:cNvSpPr txBox="1">
              <a:spLocks noChangeArrowheads="1"/>
            </p:cNvSpPr>
            <p:nvPr/>
          </p:nvSpPr>
          <p:spPr bwMode="auto">
            <a:xfrm>
              <a:off x="1807" y="2819"/>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74" name="Object 42">
              <a:extLst>
                <a:ext uri="{FF2B5EF4-FFF2-40B4-BE49-F238E27FC236}">
                  <a16:creationId xmlns:a16="http://schemas.microsoft.com/office/drawing/2014/main" id="{82A9BDB0-6BAD-4F92-A191-4CA92436B6E6}"/>
                </a:ext>
              </a:extLst>
            </p:cNvPr>
            <p:cNvGraphicFramePr>
              <a:graphicFrameLocks noChangeAspect="1"/>
            </p:cNvGraphicFramePr>
            <p:nvPr>
              <p:extLst>
                <p:ext uri="{D42A27DB-BD31-4B8C-83A1-F6EECF244321}">
                  <p14:modId xmlns:p14="http://schemas.microsoft.com/office/powerpoint/2010/main" val="2762167810"/>
                </p:ext>
              </p:extLst>
            </p:nvPr>
          </p:nvGraphicFramePr>
          <p:xfrm>
            <a:off x="337" y="2509"/>
            <a:ext cx="1309" cy="803"/>
          </p:xfrm>
          <a:graphic>
            <a:graphicData uri="http://schemas.openxmlformats.org/presentationml/2006/ole">
              <mc:AlternateContent xmlns:mc="http://schemas.openxmlformats.org/markup-compatibility/2006">
                <mc:Choice xmlns:v="urn:schemas-microsoft-com:vml" Requires="v">
                  <p:oleObj spid="_x0000_s107442" name="Equation" r:id="rId27" imgW="850680" imgH="520560" progId="Equation.DSMT4">
                    <p:embed/>
                  </p:oleObj>
                </mc:Choice>
                <mc:Fallback>
                  <p:oleObj name="Equation" r:id="rId27" imgW="850680" imgH="520560" progId="Equation.DSMT4">
                    <p:embed/>
                    <p:pic>
                      <p:nvPicPr>
                        <p:cNvPr id="69674" name="Object 42">
                          <a:extLst>
                            <a:ext uri="{FF2B5EF4-FFF2-40B4-BE49-F238E27FC236}">
                              <a16:creationId xmlns:a16="http://schemas.microsoft.com/office/drawing/2014/main" id="{82A9BDB0-6BAD-4F92-A191-4CA92436B6E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7" y="2509"/>
                          <a:ext cx="1309"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76" name="Object 44">
              <a:extLst>
                <a:ext uri="{FF2B5EF4-FFF2-40B4-BE49-F238E27FC236}">
                  <a16:creationId xmlns:a16="http://schemas.microsoft.com/office/drawing/2014/main" id="{50993F5D-EFBD-420F-8669-3ECEBD72594B}"/>
                </a:ext>
              </a:extLst>
            </p:cNvPr>
            <p:cNvGraphicFramePr>
              <a:graphicFrameLocks noChangeAspect="1"/>
            </p:cNvGraphicFramePr>
            <p:nvPr>
              <p:extLst>
                <p:ext uri="{D42A27DB-BD31-4B8C-83A1-F6EECF244321}">
                  <p14:modId xmlns:p14="http://schemas.microsoft.com/office/powerpoint/2010/main" val="3983461673"/>
                </p:ext>
              </p:extLst>
            </p:nvPr>
          </p:nvGraphicFramePr>
          <p:xfrm>
            <a:off x="2305" y="2598"/>
            <a:ext cx="1487" cy="714"/>
          </p:xfrm>
          <a:graphic>
            <a:graphicData uri="http://schemas.openxmlformats.org/presentationml/2006/ole">
              <mc:AlternateContent xmlns:mc="http://schemas.openxmlformats.org/markup-compatibility/2006">
                <mc:Choice xmlns:v="urn:schemas-microsoft-com:vml" Requires="v">
                  <p:oleObj spid="_x0000_s107443" name="Equation" r:id="rId29" imgW="1091880" imgH="520560" progId="Equation.DSMT4">
                    <p:embed/>
                  </p:oleObj>
                </mc:Choice>
                <mc:Fallback>
                  <p:oleObj name="Equation" r:id="rId29" imgW="1091880" imgH="520560" progId="Equation.DSMT4">
                    <p:embed/>
                    <p:pic>
                      <p:nvPicPr>
                        <p:cNvPr id="69676" name="Object 44">
                          <a:extLst>
                            <a:ext uri="{FF2B5EF4-FFF2-40B4-BE49-F238E27FC236}">
                              <a16:creationId xmlns:a16="http://schemas.microsoft.com/office/drawing/2014/main" id="{50993F5D-EFBD-420F-8669-3ECEBD72594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05" y="2598"/>
                          <a:ext cx="1487" cy="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89" name="Group 57">
            <a:extLst>
              <a:ext uri="{FF2B5EF4-FFF2-40B4-BE49-F238E27FC236}">
                <a16:creationId xmlns:a16="http://schemas.microsoft.com/office/drawing/2014/main" id="{34D50ED0-641B-4C47-AA45-1EE13B44578A}"/>
              </a:ext>
            </a:extLst>
          </p:cNvPr>
          <p:cNvGrpSpPr>
            <a:grpSpLocks/>
          </p:cNvGrpSpPr>
          <p:nvPr/>
        </p:nvGrpSpPr>
        <p:grpSpPr bwMode="auto">
          <a:xfrm>
            <a:off x="40164" y="5240337"/>
            <a:ext cx="7340600" cy="1069975"/>
            <a:chOff x="48" y="3310"/>
            <a:chExt cx="4624" cy="674"/>
          </a:xfrm>
        </p:grpSpPr>
        <p:sp>
          <p:nvSpPr>
            <p:cNvPr id="69645" name="Text Box 13">
              <a:extLst>
                <a:ext uri="{FF2B5EF4-FFF2-40B4-BE49-F238E27FC236}">
                  <a16:creationId xmlns:a16="http://schemas.microsoft.com/office/drawing/2014/main" id="{278C03B0-FA95-4DED-AA4B-70B3EF8061C3}"/>
                </a:ext>
              </a:extLst>
            </p:cNvPr>
            <p:cNvSpPr txBox="1">
              <a:spLocks noChangeArrowheads="1"/>
            </p:cNvSpPr>
            <p:nvPr/>
          </p:nvSpPr>
          <p:spPr bwMode="auto">
            <a:xfrm>
              <a:off x="48" y="3520"/>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a:solidFill>
                    <a:srgbClr val="FF0000"/>
                  </a:solidFill>
                  <a:latin typeface="楷体_GB2312" pitchFamily="49" charset="-122"/>
                  <a:ea typeface="楷体_GB2312" pitchFamily="49" charset="-122"/>
                </a:rPr>
                <a:t>5</a:t>
              </a:r>
              <a:r>
                <a:rPr kumimoji="0" lang="zh-CN" altLang="en-US">
                  <a:solidFill>
                    <a:srgbClr val="FF0000"/>
                  </a:solidFill>
                  <a:latin typeface="楷体_GB2312" pitchFamily="49" charset="-122"/>
                  <a:ea typeface="楷体_GB2312" pitchFamily="49" charset="-122"/>
                </a:rPr>
                <a:t>、</a:t>
              </a:r>
            </a:p>
          </p:txBody>
        </p:sp>
        <p:sp>
          <p:nvSpPr>
            <p:cNvPr id="69661" name="Text Box 29">
              <a:extLst>
                <a:ext uri="{FF2B5EF4-FFF2-40B4-BE49-F238E27FC236}">
                  <a16:creationId xmlns:a16="http://schemas.microsoft.com/office/drawing/2014/main" id="{BA820BEB-B930-4636-B17C-BB78EC505361}"/>
                </a:ext>
              </a:extLst>
            </p:cNvPr>
            <p:cNvSpPr txBox="1">
              <a:spLocks noChangeArrowheads="1"/>
            </p:cNvSpPr>
            <p:nvPr/>
          </p:nvSpPr>
          <p:spPr bwMode="auto">
            <a:xfrm>
              <a:off x="2880" y="3520"/>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FF0000"/>
                  </a:solidFill>
                  <a:latin typeface="仿宋" panose="02010609060101010101" pitchFamily="49" charset="-122"/>
                  <a:ea typeface="仿宋" panose="02010609060101010101" pitchFamily="49" charset="-122"/>
                </a:rPr>
                <a:t>即</a:t>
              </a:r>
            </a:p>
          </p:txBody>
        </p:sp>
        <p:graphicFrame>
          <p:nvGraphicFramePr>
            <p:cNvPr id="69679" name="Object 47">
              <a:extLst>
                <a:ext uri="{FF2B5EF4-FFF2-40B4-BE49-F238E27FC236}">
                  <a16:creationId xmlns:a16="http://schemas.microsoft.com/office/drawing/2014/main" id="{62EAE3BF-CA2C-40F5-A516-EA44D5EEFD20}"/>
                </a:ext>
              </a:extLst>
            </p:cNvPr>
            <p:cNvGraphicFramePr>
              <a:graphicFrameLocks noChangeAspect="1"/>
            </p:cNvGraphicFramePr>
            <p:nvPr>
              <p:extLst>
                <p:ext uri="{D42A27DB-BD31-4B8C-83A1-F6EECF244321}">
                  <p14:modId xmlns:p14="http://schemas.microsoft.com/office/powerpoint/2010/main" val="3373774883"/>
                </p:ext>
              </p:extLst>
            </p:nvPr>
          </p:nvGraphicFramePr>
          <p:xfrm>
            <a:off x="360" y="3310"/>
            <a:ext cx="2160" cy="674"/>
          </p:xfrm>
          <a:graphic>
            <a:graphicData uri="http://schemas.openxmlformats.org/presentationml/2006/ole">
              <mc:AlternateContent xmlns:mc="http://schemas.openxmlformats.org/markup-compatibility/2006">
                <mc:Choice xmlns:v="urn:schemas-microsoft-com:vml" Requires="v">
                  <p:oleObj spid="_x0000_s107444" name="Equation" r:id="rId31" imgW="1346200" imgH="419100" progId="Equation.DSMT4">
                    <p:embed/>
                  </p:oleObj>
                </mc:Choice>
                <mc:Fallback>
                  <p:oleObj name="Equation" r:id="rId31" imgW="1346200" imgH="419100" progId="Equation.DSMT4">
                    <p:embed/>
                    <p:pic>
                      <p:nvPicPr>
                        <p:cNvPr id="69679" name="Object 47">
                          <a:extLst>
                            <a:ext uri="{FF2B5EF4-FFF2-40B4-BE49-F238E27FC236}">
                              <a16:creationId xmlns:a16="http://schemas.microsoft.com/office/drawing/2014/main" id="{62EAE3BF-CA2C-40F5-A516-EA44D5EEFD2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60" y="3310"/>
                          <a:ext cx="2160" cy="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81" name="Object 49">
              <a:extLst>
                <a:ext uri="{FF2B5EF4-FFF2-40B4-BE49-F238E27FC236}">
                  <a16:creationId xmlns:a16="http://schemas.microsoft.com/office/drawing/2014/main" id="{6E419518-FA6C-43AA-B69A-96A3BBB967D8}"/>
                </a:ext>
              </a:extLst>
            </p:cNvPr>
            <p:cNvGraphicFramePr>
              <a:graphicFrameLocks noChangeAspect="1"/>
            </p:cNvGraphicFramePr>
            <p:nvPr>
              <p:extLst>
                <p:ext uri="{D42A27DB-BD31-4B8C-83A1-F6EECF244321}">
                  <p14:modId xmlns:p14="http://schemas.microsoft.com/office/powerpoint/2010/main" val="3040847781"/>
                </p:ext>
              </p:extLst>
            </p:nvPr>
          </p:nvGraphicFramePr>
          <p:xfrm>
            <a:off x="3264" y="3421"/>
            <a:ext cx="1408" cy="544"/>
          </p:xfrm>
          <a:graphic>
            <a:graphicData uri="http://schemas.openxmlformats.org/presentationml/2006/ole">
              <mc:AlternateContent xmlns:mc="http://schemas.openxmlformats.org/markup-compatibility/2006">
                <mc:Choice xmlns:v="urn:schemas-microsoft-com:vml" Requires="v">
                  <p:oleObj spid="_x0000_s107445" name="Equation" r:id="rId33" imgW="1117440" imgH="431640" progId="Equation.DSMT4">
                    <p:embed/>
                  </p:oleObj>
                </mc:Choice>
                <mc:Fallback>
                  <p:oleObj name="Equation" r:id="rId33" imgW="1117440" imgH="431640" progId="Equation.DSMT4">
                    <p:embed/>
                    <p:pic>
                      <p:nvPicPr>
                        <p:cNvPr id="69681" name="Object 49">
                          <a:extLst>
                            <a:ext uri="{FF2B5EF4-FFF2-40B4-BE49-F238E27FC236}">
                              <a16:creationId xmlns:a16="http://schemas.microsoft.com/office/drawing/2014/main" id="{6E419518-FA6C-43AA-B69A-96A3BBB967D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64" y="3421"/>
                          <a:ext cx="1408"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1649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85"/>
                                        </p:tgtEl>
                                        <p:attrNameLst>
                                          <p:attrName>style.visibility</p:attrName>
                                        </p:attrNameLst>
                                      </p:cBhvr>
                                      <p:to>
                                        <p:strVal val="visible"/>
                                      </p:to>
                                    </p:set>
                                    <p:animEffect transition="in" filter="wipe(left)">
                                      <p:cBhvr>
                                        <p:cTn id="7" dur="1000"/>
                                        <p:tgtEl>
                                          <p:spTgt spid="6968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86"/>
                                        </p:tgtEl>
                                        <p:attrNameLst>
                                          <p:attrName>style.visibility</p:attrName>
                                        </p:attrNameLst>
                                      </p:cBhvr>
                                      <p:to>
                                        <p:strVal val="visible"/>
                                      </p:to>
                                    </p:set>
                                    <p:animEffect transition="in" filter="wipe(left)">
                                      <p:cBhvr>
                                        <p:cTn id="12" dur="1000"/>
                                        <p:tgtEl>
                                          <p:spTgt spid="69686"/>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87"/>
                                        </p:tgtEl>
                                        <p:attrNameLst>
                                          <p:attrName>style.visibility</p:attrName>
                                        </p:attrNameLst>
                                      </p:cBhvr>
                                      <p:to>
                                        <p:strVal val="visible"/>
                                      </p:to>
                                    </p:set>
                                    <p:animEffect transition="in" filter="wipe(left)">
                                      <p:cBhvr>
                                        <p:cTn id="17" dur="1000"/>
                                        <p:tgtEl>
                                          <p:spTgt spid="69687"/>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88"/>
                                        </p:tgtEl>
                                        <p:attrNameLst>
                                          <p:attrName>style.visibility</p:attrName>
                                        </p:attrNameLst>
                                      </p:cBhvr>
                                      <p:to>
                                        <p:strVal val="visible"/>
                                      </p:to>
                                    </p:set>
                                    <p:animEffect transition="in" filter="wipe(left)">
                                      <p:cBhvr>
                                        <p:cTn id="22" dur="1000"/>
                                        <p:tgtEl>
                                          <p:spTgt spid="69688"/>
                                        </p:tgtEl>
                                      </p:cBhvr>
                                    </p:animEffect>
                                  </p:childTnLst>
                                  <p:subTnLst>
                                    <p:audio>
                                      <p:cMediaNode>
                                        <p:cTn display="0" masterRel="sameClick">
                                          <p:stCondLst>
                                            <p:cond evt="begin" delay="0">
                                              <p:tn val="20"/>
                                            </p:cond>
                                          </p:stCondLst>
                                          <p:endCondLst>
                                            <p:cond evt="onStopAudio" delay="0">
                                              <p:tgtEl>
                                                <p:sldTgt/>
                                              </p:tgtEl>
                                            </p:cond>
                                          </p:endCondLst>
                                        </p:cTn>
                                        <p:tgtEl>
                                          <p:sndTgt r:embed="rId5"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89"/>
                                        </p:tgtEl>
                                        <p:attrNameLst>
                                          <p:attrName>style.visibility</p:attrName>
                                        </p:attrNameLst>
                                      </p:cBhvr>
                                      <p:to>
                                        <p:strVal val="visible"/>
                                      </p:to>
                                    </p:set>
                                    <p:animEffect transition="in" filter="wipe(left)">
                                      <p:cBhvr>
                                        <p:cTn id="27" dur="1000"/>
                                        <p:tgtEl>
                                          <p:spTgt spid="69689"/>
                                        </p:tgtEl>
                                      </p:cBhvr>
                                    </p:animEffect>
                                  </p:childTnLst>
                                  <p:subTnLst>
                                    <p:audio>
                                      <p:cMediaNode>
                                        <p:cTn display="0" masterRel="sameClick">
                                          <p:stCondLst>
                                            <p:cond evt="begin" delay="0">
                                              <p:tn val="2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4" name="Group 6">
            <a:extLst>
              <a:ext uri="{FF2B5EF4-FFF2-40B4-BE49-F238E27FC236}">
                <a16:creationId xmlns:a16="http://schemas.microsoft.com/office/drawing/2014/main" id="{9054C6B3-934E-49D7-951C-3D41E448B7FD}"/>
              </a:ext>
            </a:extLst>
          </p:cNvPr>
          <p:cNvGrpSpPr>
            <a:grpSpLocks/>
          </p:cNvGrpSpPr>
          <p:nvPr/>
        </p:nvGrpSpPr>
        <p:grpSpPr bwMode="auto">
          <a:xfrm>
            <a:off x="0" y="49659"/>
            <a:ext cx="4779963" cy="569913"/>
            <a:chOff x="96" y="96"/>
            <a:chExt cx="2736" cy="359"/>
          </a:xfrm>
        </p:grpSpPr>
        <p:sp>
          <p:nvSpPr>
            <p:cNvPr id="68610" name="Text Box 2">
              <a:extLst>
                <a:ext uri="{FF2B5EF4-FFF2-40B4-BE49-F238E27FC236}">
                  <a16:creationId xmlns:a16="http://schemas.microsoft.com/office/drawing/2014/main" id="{13D86414-CCEF-41CD-814B-96C2476B3A17}"/>
                </a:ext>
              </a:extLst>
            </p:cNvPr>
            <p:cNvSpPr txBox="1">
              <a:spLocks noChangeArrowheads="1"/>
            </p:cNvSpPr>
            <p:nvPr/>
          </p:nvSpPr>
          <p:spPr bwMode="auto">
            <a:xfrm>
              <a:off x="96" y="9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FF0000"/>
                  </a:solidFill>
                  <a:ea typeface="楷体_GB2312" pitchFamily="49" charset="-122"/>
                </a:rPr>
                <a:t>取</a:t>
              </a:r>
            </a:p>
          </p:txBody>
        </p:sp>
        <p:graphicFrame>
          <p:nvGraphicFramePr>
            <p:cNvPr id="68611" name="Object 3">
              <a:extLst>
                <a:ext uri="{FF2B5EF4-FFF2-40B4-BE49-F238E27FC236}">
                  <a16:creationId xmlns:a16="http://schemas.microsoft.com/office/drawing/2014/main" id="{88C70B5D-FB9F-4128-B6EE-0B31E81F1C9E}"/>
                </a:ext>
              </a:extLst>
            </p:cNvPr>
            <p:cNvGraphicFramePr>
              <a:graphicFrameLocks noChangeAspect="1"/>
            </p:cNvGraphicFramePr>
            <p:nvPr>
              <p:extLst>
                <p:ext uri="{D42A27DB-BD31-4B8C-83A1-F6EECF244321}">
                  <p14:modId xmlns:p14="http://schemas.microsoft.com/office/powerpoint/2010/main" val="1151222114"/>
                </p:ext>
              </p:extLst>
            </p:nvPr>
          </p:nvGraphicFramePr>
          <p:xfrm>
            <a:off x="455" y="109"/>
            <a:ext cx="788" cy="346"/>
          </p:xfrm>
          <a:graphic>
            <a:graphicData uri="http://schemas.openxmlformats.org/presentationml/2006/ole">
              <mc:AlternateContent xmlns:mc="http://schemas.openxmlformats.org/markup-compatibility/2006">
                <mc:Choice xmlns:v="urn:schemas-microsoft-com:vml" Requires="v">
                  <p:oleObj spid="_x0000_s109818" name="Equation" r:id="rId4" imgW="520560" imgH="228600" progId="Equation.DSMT4">
                    <p:embed/>
                  </p:oleObj>
                </mc:Choice>
                <mc:Fallback>
                  <p:oleObj name="Equation" r:id="rId4" imgW="520560" imgH="228600" progId="Equation.DSMT4">
                    <p:embed/>
                    <p:pic>
                      <p:nvPicPr>
                        <p:cNvPr id="68611" name="Object 3">
                          <a:extLst>
                            <a:ext uri="{FF2B5EF4-FFF2-40B4-BE49-F238E27FC236}">
                              <a16:creationId xmlns:a16="http://schemas.microsoft.com/office/drawing/2014/main" id="{88C70B5D-FB9F-4128-B6EE-0B31E81F1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 y="109"/>
                          <a:ext cx="78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Text Box 5">
              <a:extLst>
                <a:ext uri="{FF2B5EF4-FFF2-40B4-BE49-F238E27FC236}">
                  <a16:creationId xmlns:a16="http://schemas.microsoft.com/office/drawing/2014/main" id="{CA616309-E3A0-4AD1-90B5-CA058B6390CF}"/>
                </a:ext>
              </a:extLst>
            </p:cNvPr>
            <p:cNvSpPr txBox="1">
              <a:spLocks noChangeArrowheads="1"/>
            </p:cNvSpPr>
            <p:nvPr/>
          </p:nvSpPr>
          <p:spPr bwMode="auto">
            <a:xfrm>
              <a:off x="1200" y="96"/>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000FF"/>
                  </a:solidFill>
                  <a:ea typeface="楷体_GB2312" pitchFamily="49" charset="-122"/>
                </a:rPr>
                <a:t>计算结果如下：</a:t>
              </a:r>
            </a:p>
          </p:txBody>
        </p:sp>
      </p:grpSp>
      <p:grpSp>
        <p:nvGrpSpPr>
          <p:cNvPr id="68626" name="Group 18">
            <a:extLst>
              <a:ext uri="{FF2B5EF4-FFF2-40B4-BE49-F238E27FC236}">
                <a16:creationId xmlns:a16="http://schemas.microsoft.com/office/drawing/2014/main" id="{0E780BEA-C7B1-46D3-8881-EC31B3A6E8F8}"/>
              </a:ext>
            </a:extLst>
          </p:cNvPr>
          <p:cNvGrpSpPr>
            <a:grpSpLocks/>
          </p:cNvGrpSpPr>
          <p:nvPr/>
        </p:nvGrpSpPr>
        <p:grpSpPr bwMode="auto">
          <a:xfrm>
            <a:off x="152400" y="685800"/>
            <a:ext cx="1981200" cy="2743200"/>
            <a:chOff x="96" y="432"/>
            <a:chExt cx="1248" cy="1728"/>
          </a:xfrm>
        </p:grpSpPr>
        <p:graphicFrame>
          <p:nvGraphicFramePr>
            <p:cNvPr id="68615" name="Object 7">
              <a:extLst>
                <a:ext uri="{FF2B5EF4-FFF2-40B4-BE49-F238E27FC236}">
                  <a16:creationId xmlns:a16="http://schemas.microsoft.com/office/drawing/2014/main" id="{61667C3E-9B96-433B-AF46-391B3B5EDF31}"/>
                </a:ext>
              </a:extLst>
            </p:cNvPr>
            <p:cNvGraphicFramePr>
              <a:graphicFrameLocks noChangeAspect="1"/>
            </p:cNvGraphicFramePr>
            <p:nvPr>
              <p:extLst>
                <p:ext uri="{D42A27DB-BD31-4B8C-83A1-F6EECF244321}">
                  <p14:modId xmlns:p14="http://schemas.microsoft.com/office/powerpoint/2010/main" val="4064118382"/>
                </p:ext>
              </p:extLst>
            </p:nvPr>
          </p:nvGraphicFramePr>
          <p:xfrm>
            <a:off x="96" y="672"/>
            <a:ext cx="1248" cy="1488"/>
          </p:xfrm>
          <a:graphic>
            <a:graphicData uri="http://schemas.openxmlformats.org/presentationml/2006/ole">
              <mc:AlternateContent xmlns:mc="http://schemas.openxmlformats.org/markup-compatibility/2006">
                <mc:Choice xmlns:v="urn:schemas-microsoft-com:vml" Requires="v">
                  <p:oleObj spid="_x0000_s109819" name="Equation" r:id="rId6" imgW="1054080" imgH="952200" progId="Equation.DSMT4">
                    <p:embed/>
                  </p:oleObj>
                </mc:Choice>
                <mc:Fallback>
                  <p:oleObj name="Equation" r:id="rId6" imgW="1054080" imgH="952200" progId="Equation.DSMT4">
                    <p:embed/>
                    <p:pic>
                      <p:nvPicPr>
                        <p:cNvPr id="68615" name="Object 7">
                          <a:extLst>
                            <a:ext uri="{FF2B5EF4-FFF2-40B4-BE49-F238E27FC236}">
                              <a16:creationId xmlns:a16="http://schemas.microsoft.com/office/drawing/2014/main" id="{61667C3E-9B96-433B-AF46-391B3B5EDF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672"/>
                          <a:ext cx="1248"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Text Box 12">
              <a:extLst>
                <a:ext uri="{FF2B5EF4-FFF2-40B4-BE49-F238E27FC236}">
                  <a16:creationId xmlns:a16="http://schemas.microsoft.com/office/drawing/2014/main" id="{9D6E4553-A376-4E5A-90A2-40D9122CDFBC}"/>
                </a:ext>
              </a:extLst>
            </p:cNvPr>
            <p:cNvSpPr txBox="1">
              <a:spLocks noChangeArrowheads="1"/>
            </p:cNvSpPr>
            <p:nvPr/>
          </p:nvSpPr>
          <p:spPr bwMode="auto">
            <a:xfrm>
              <a:off x="328" y="4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1</a:t>
              </a:r>
            </a:p>
          </p:txBody>
        </p:sp>
      </p:grpSp>
      <p:grpSp>
        <p:nvGrpSpPr>
          <p:cNvPr id="68629" name="Group 21">
            <a:extLst>
              <a:ext uri="{FF2B5EF4-FFF2-40B4-BE49-F238E27FC236}">
                <a16:creationId xmlns:a16="http://schemas.microsoft.com/office/drawing/2014/main" id="{C7C4F19A-B5ED-4E35-94FA-B48E01745AF1}"/>
              </a:ext>
            </a:extLst>
          </p:cNvPr>
          <p:cNvGrpSpPr>
            <a:grpSpLocks/>
          </p:cNvGrpSpPr>
          <p:nvPr/>
        </p:nvGrpSpPr>
        <p:grpSpPr bwMode="auto">
          <a:xfrm>
            <a:off x="6804248" y="671513"/>
            <a:ext cx="2195513" cy="4965700"/>
            <a:chOff x="4272" y="416"/>
            <a:chExt cx="1383" cy="3128"/>
          </a:xfrm>
        </p:grpSpPr>
        <p:graphicFrame>
          <p:nvGraphicFramePr>
            <p:cNvPr id="68618" name="Object 10">
              <a:extLst>
                <a:ext uri="{FF2B5EF4-FFF2-40B4-BE49-F238E27FC236}">
                  <a16:creationId xmlns:a16="http://schemas.microsoft.com/office/drawing/2014/main" id="{CAF38DAD-B747-44F4-92F1-98F04820D5B0}"/>
                </a:ext>
              </a:extLst>
            </p:cNvPr>
            <p:cNvGraphicFramePr>
              <a:graphicFrameLocks noChangeAspect="1"/>
            </p:cNvGraphicFramePr>
            <p:nvPr>
              <p:extLst>
                <p:ext uri="{D42A27DB-BD31-4B8C-83A1-F6EECF244321}">
                  <p14:modId xmlns:p14="http://schemas.microsoft.com/office/powerpoint/2010/main" val="1335775594"/>
                </p:ext>
              </p:extLst>
            </p:nvPr>
          </p:nvGraphicFramePr>
          <p:xfrm>
            <a:off x="4272" y="628"/>
            <a:ext cx="1383" cy="2916"/>
          </p:xfrm>
          <a:graphic>
            <a:graphicData uri="http://schemas.openxmlformats.org/presentationml/2006/ole">
              <mc:AlternateContent xmlns:mc="http://schemas.openxmlformats.org/markup-compatibility/2006">
                <mc:Choice xmlns:v="urn:schemas-microsoft-com:vml" Requires="v">
                  <p:oleObj spid="_x0000_s109820" name="Equation" r:id="rId8" imgW="1168200" imgH="1866600" progId="Equation.DSMT4">
                    <p:embed/>
                  </p:oleObj>
                </mc:Choice>
                <mc:Fallback>
                  <p:oleObj name="Equation" r:id="rId8" imgW="1168200" imgH="1866600" progId="Equation.DSMT4">
                    <p:embed/>
                    <p:pic>
                      <p:nvPicPr>
                        <p:cNvPr id="68618" name="Object 10">
                          <a:extLst>
                            <a:ext uri="{FF2B5EF4-FFF2-40B4-BE49-F238E27FC236}">
                              <a16:creationId xmlns:a16="http://schemas.microsoft.com/office/drawing/2014/main" id="{CAF38DAD-B747-44F4-92F1-98F04820D5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628"/>
                          <a:ext cx="1383" cy="2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2" name="Text Box 14">
              <a:extLst>
                <a:ext uri="{FF2B5EF4-FFF2-40B4-BE49-F238E27FC236}">
                  <a16:creationId xmlns:a16="http://schemas.microsoft.com/office/drawing/2014/main" id="{47715657-1A29-451F-92DC-E31B5DED15AB}"/>
                </a:ext>
              </a:extLst>
            </p:cNvPr>
            <p:cNvSpPr txBox="1">
              <a:spLocks noChangeArrowheads="1"/>
            </p:cNvSpPr>
            <p:nvPr/>
          </p:nvSpPr>
          <p:spPr bwMode="auto">
            <a:xfrm>
              <a:off x="4608" y="4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4</a:t>
              </a:r>
            </a:p>
          </p:txBody>
        </p:sp>
      </p:grpSp>
      <p:grpSp>
        <p:nvGrpSpPr>
          <p:cNvPr id="68628" name="Group 20">
            <a:extLst>
              <a:ext uri="{FF2B5EF4-FFF2-40B4-BE49-F238E27FC236}">
                <a16:creationId xmlns:a16="http://schemas.microsoft.com/office/drawing/2014/main" id="{1D1922D9-559D-4F0F-AAF8-9F67A66187EB}"/>
              </a:ext>
            </a:extLst>
          </p:cNvPr>
          <p:cNvGrpSpPr>
            <a:grpSpLocks/>
          </p:cNvGrpSpPr>
          <p:nvPr/>
        </p:nvGrpSpPr>
        <p:grpSpPr bwMode="auto">
          <a:xfrm>
            <a:off x="4518883" y="685800"/>
            <a:ext cx="2076450" cy="2409825"/>
            <a:chOff x="2820" y="416"/>
            <a:chExt cx="1308" cy="1518"/>
          </a:xfrm>
        </p:grpSpPr>
        <p:graphicFrame>
          <p:nvGraphicFramePr>
            <p:cNvPr id="68617" name="Object 9">
              <a:extLst>
                <a:ext uri="{FF2B5EF4-FFF2-40B4-BE49-F238E27FC236}">
                  <a16:creationId xmlns:a16="http://schemas.microsoft.com/office/drawing/2014/main" id="{9223918E-6A5D-45D6-BC6E-87339741EFCC}"/>
                </a:ext>
              </a:extLst>
            </p:cNvPr>
            <p:cNvGraphicFramePr>
              <a:graphicFrameLocks noChangeAspect="1"/>
            </p:cNvGraphicFramePr>
            <p:nvPr>
              <p:extLst>
                <p:ext uri="{D42A27DB-BD31-4B8C-83A1-F6EECF244321}">
                  <p14:modId xmlns:p14="http://schemas.microsoft.com/office/powerpoint/2010/main" val="2665555907"/>
                </p:ext>
              </p:extLst>
            </p:nvPr>
          </p:nvGraphicFramePr>
          <p:xfrm>
            <a:off x="2820" y="664"/>
            <a:ext cx="1308" cy="1270"/>
          </p:xfrm>
          <a:graphic>
            <a:graphicData uri="http://schemas.openxmlformats.org/presentationml/2006/ole">
              <mc:AlternateContent xmlns:mc="http://schemas.openxmlformats.org/markup-compatibility/2006">
                <mc:Choice xmlns:v="urn:schemas-microsoft-com:vml" Requires="v">
                  <p:oleObj spid="_x0000_s109821" name="Equation" r:id="rId10" imgW="1104840" imgH="812520" progId="Equation.DSMT4">
                    <p:embed/>
                  </p:oleObj>
                </mc:Choice>
                <mc:Fallback>
                  <p:oleObj name="Equation" r:id="rId10" imgW="1104840" imgH="812520" progId="Equation.DSMT4">
                    <p:embed/>
                    <p:pic>
                      <p:nvPicPr>
                        <p:cNvPr id="68617" name="Object 9">
                          <a:extLst>
                            <a:ext uri="{FF2B5EF4-FFF2-40B4-BE49-F238E27FC236}">
                              <a16:creationId xmlns:a16="http://schemas.microsoft.com/office/drawing/2014/main" id="{9223918E-6A5D-45D6-BC6E-87339741EF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 y="664"/>
                          <a:ext cx="1308" cy="1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3" name="Text Box 15">
              <a:extLst>
                <a:ext uri="{FF2B5EF4-FFF2-40B4-BE49-F238E27FC236}">
                  <a16:creationId xmlns:a16="http://schemas.microsoft.com/office/drawing/2014/main" id="{C674DBF6-8200-4CEA-9837-5856EFA59800}"/>
                </a:ext>
              </a:extLst>
            </p:cNvPr>
            <p:cNvSpPr txBox="1">
              <a:spLocks noChangeArrowheads="1"/>
            </p:cNvSpPr>
            <p:nvPr/>
          </p:nvSpPr>
          <p:spPr bwMode="auto">
            <a:xfrm>
              <a:off x="3136" y="4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3</a:t>
              </a:r>
            </a:p>
          </p:txBody>
        </p:sp>
      </p:grpSp>
      <p:grpSp>
        <p:nvGrpSpPr>
          <p:cNvPr id="68627" name="Group 19">
            <a:extLst>
              <a:ext uri="{FF2B5EF4-FFF2-40B4-BE49-F238E27FC236}">
                <a16:creationId xmlns:a16="http://schemas.microsoft.com/office/drawing/2014/main" id="{81776CB9-2EDD-4C62-8F13-8BB718537FAD}"/>
              </a:ext>
            </a:extLst>
          </p:cNvPr>
          <p:cNvGrpSpPr>
            <a:grpSpLocks/>
          </p:cNvGrpSpPr>
          <p:nvPr/>
        </p:nvGrpSpPr>
        <p:grpSpPr bwMode="auto">
          <a:xfrm>
            <a:off x="2703424" y="722313"/>
            <a:ext cx="1916038" cy="5486588"/>
            <a:chOff x="1530" y="432"/>
            <a:chExt cx="1308" cy="3653"/>
          </a:xfrm>
        </p:grpSpPr>
        <p:graphicFrame>
          <p:nvGraphicFramePr>
            <p:cNvPr id="68616" name="Object 8">
              <a:extLst>
                <a:ext uri="{FF2B5EF4-FFF2-40B4-BE49-F238E27FC236}">
                  <a16:creationId xmlns:a16="http://schemas.microsoft.com/office/drawing/2014/main" id="{0BEC905D-8711-4D52-9C56-C73A26996696}"/>
                </a:ext>
              </a:extLst>
            </p:cNvPr>
            <p:cNvGraphicFramePr>
              <a:graphicFrameLocks noChangeAspect="1"/>
            </p:cNvGraphicFramePr>
            <p:nvPr>
              <p:extLst>
                <p:ext uri="{D42A27DB-BD31-4B8C-83A1-F6EECF244321}">
                  <p14:modId xmlns:p14="http://schemas.microsoft.com/office/powerpoint/2010/main" val="1775547606"/>
                </p:ext>
              </p:extLst>
            </p:nvPr>
          </p:nvGraphicFramePr>
          <p:xfrm>
            <a:off x="1530" y="670"/>
            <a:ext cx="1308" cy="3415"/>
          </p:xfrm>
          <a:graphic>
            <a:graphicData uri="http://schemas.openxmlformats.org/presentationml/2006/ole">
              <mc:AlternateContent xmlns:mc="http://schemas.openxmlformats.org/markup-compatibility/2006">
                <mc:Choice xmlns:v="urn:schemas-microsoft-com:vml" Requires="v">
                  <p:oleObj spid="_x0000_s109822" name="Equation" r:id="rId12" imgW="1180800" imgH="2336760" progId="Equation.DSMT4">
                    <p:embed/>
                  </p:oleObj>
                </mc:Choice>
                <mc:Fallback>
                  <p:oleObj name="Equation" r:id="rId12" imgW="1180800" imgH="2336760" progId="Equation.DSMT4">
                    <p:embed/>
                    <p:pic>
                      <p:nvPicPr>
                        <p:cNvPr id="68616" name="Object 8">
                          <a:extLst>
                            <a:ext uri="{FF2B5EF4-FFF2-40B4-BE49-F238E27FC236}">
                              <a16:creationId xmlns:a16="http://schemas.microsoft.com/office/drawing/2014/main" id="{0BEC905D-8711-4D52-9C56-C73A269966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0" y="670"/>
                          <a:ext cx="1308" cy="3415"/>
                        </a:xfrm>
                        <a:prstGeom prst="rect">
                          <a:avLst/>
                        </a:prstGeom>
                        <a:noFill/>
                        <a:ln>
                          <a:noFill/>
                        </a:ln>
                        <a:effectLst/>
                      </p:spPr>
                    </p:pic>
                  </p:oleObj>
                </mc:Fallback>
              </mc:AlternateContent>
            </a:graphicData>
          </a:graphic>
        </p:graphicFrame>
        <p:sp>
          <p:nvSpPr>
            <p:cNvPr id="68624" name="Text Box 16">
              <a:extLst>
                <a:ext uri="{FF2B5EF4-FFF2-40B4-BE49-F238E27FC236}">
                  <a16:creationId xmlns:a16="http://schemas.microsoft.com/office/drawing/2014/main" id="{BBEE7DAE-5E4A-4A45-A1AC-9515EA096089}"/>
                </a:ext>
              </a:extLst>
            </p:cNvPr>
            <p:cNvSpPr txBox="1">
              <a:spLocks noChangeArrowheads="1"/>
            </p:cNvSpPr>
            <p:nvPr/>
          </p:nvSpPr>
          <p:spPr bwMode="auto">
            <a:xfrm>
              <a:off x="1792" y="4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2</a:t>
              </a:r>
            </a:p>
          </p:txBody>
        </p:sp>
      </p:grpSp>
      <p:grpSp>
        <p:nvGrpSpPr>
          <p:cNvPr id="68630" name="Group 22">
            <a:extLst>
              <a:ext uri="{FF2B5EF4-FFF2-40B4-BE49-F238E27FC236}">
                <a16:creationId xmlns:a16="http://schemas.microsoft.com/office/drawing/2014/main" id="{99718D02-81FF-48D7-B95A-700BA62D9520}"/>
              </a:ext>
            </a:extLst>
          </p:cNvPr>
          <p:cNvGrpSpPr>
            <a:grpSpLocks/>
          </p:cNvGrpSpPr>
          <p:nvPr/>
        </p:nvGrpSpPr>
        <p:grpSpPr bwMode="auto">
          <a:xfrm>
            <a:off x="178278" y="3810000"/>
            <a:ext cx="2124075" cy="2844800"/>
            <a:chOff x="20" y="2412"/>
            <a:chExt cx="1338" cy="1792"/>
          </a:xfrm>
        </p:grpSpPr>
        <p:graphicFrame>
          <p:nvGraphicFramePr>
            <p:cNvPr id="68619" name="Object 11">
              <a:extLst>
                <a:ext uri="{FF2B5EF4-FFF2-40B4-BE49-F238E27FC236}">
                  <a16:creationId xmlns:a16="http://schemas.microsoft.com/office/drawing/2014/main" id="{342E5657-8332-4F68-96EC-9775636DC90F}"/>
                </a:ext>
              </a:extLst>
            </p:cNvPr>
            <p:cNvGraphicFramePr>
              <a:graphicFrameLocks noChangeAspect="1"/>
            </p:cNvGraphicFramePr>
            <p:nvPr>
              <p:extLst>
                <p:ext uri="{D42A27DB-BD31-4B8C-83A1-F6EECF244321}">
                  <p14:modId xmlns:p14="http://schemas.microsoft.com/office/powerpoint/2010/main" val="122000746"/>
                </p:ext>
              </p:extLst>
            </p:nvPr>
          </p:nvGraphicFramePr>
          <p:xfrm>
            <a:off x="20" y="2736"/>
            <a:ext cx="1338" cy="1468"/>
          </p:xfrm>
          <a:graphic>
            <a:graphicData uri="http://schemas.openxmlformats.org/presentationml/2006/ole">
              <mc:AlternateContent xmlns:mc="http://schemas.openxmlformats.org/markup-compatibility/2006">
                <mc:Choice xmlns:v="urn:schemas-microsoft-com:vml" Requires="v">
                  <p:oleObj spid="_x0000_s109823" name="Equation" r:id="rId14" imgW="1130040" imgH="939600" progId="Equation.DSMT4">
                    <p:embed/>
                  </p:oleObj>
                </mc:Choice>
                <mc:Fallback>
                  <p:oleObj name="Equation" r:id="rId14" imgW="1130040" imgH="939600" progId="Equation.DSMT4">
                    <p:embed/>
                    <p:pic>
                      <p:nvPicPr>
                        <p:cNvPr id="68619" name="Object 11">
                          <a:extLst>
                            <a:ext uri="{FF2B5EF4-FFF2-40B4-BE49-F238E27FC236}">
                              <a16:creationId xmlns:a16="http://schemas.microsoft.com/office/drawing/2014/main" id="{342E5657-8332-4F68-96EC-9775636DC90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 y="2736"/>
                          <a:ext cx="1338" cy="1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5" name="Text Box 17">
              <a:extLst>
                <a:ext uri="{FF2B5EF4-FFF2-40B4-BE49-F238E27FC236}">
                  <a16:creationId xmlns:a16="http://schemas.microsoft.com/office/drawing/2014/main" id="{BA1396CD-D0A9-4D03-BAE0-5BD770FC4FC7}"/>
                </a:ext>
              </a:extLst>
            </p:cNvPr>
            <p:cNvSpPr txBox="1">
              <a:spLocks noChangeArrowheads="1"/>
            </p:cNvSpPr>
            <p:nvPr/>
          </p:nvSpPr>
          <p:spPr bwMode="auto">
            <a:xfrm>
              <a:off x="209" y="24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a:solidFill>
                    <a:srgbClr val="0000FF"/>
                  </a:solidFill>
                  <a:latin typeface="楷体_GB2312" pitchFamily="49" charset="-122"/>
                  <a:ea typeface="楷体_GB2312" pitchFamily="49" charset="-122"/>
                </a:rPr>
                <a:t>法</a:t>
              </a:r>
              <a:r>
                <a:rPr kumimoji="0" lang="en-US" altLang="zh-CN">
                  <a:solidFill>
                    <a:srgbClr val="0000FF"/>
                  </a:solidFill>
                  <a:latin typeface="楷体_GB2312" pitchFamily="49" charset="-122"/>
                  <a:ea typeface="楷体_GB2312" pitchFamily="49" charset="-122"/>
                </a:rPr>
                <a:t>5</a:t>
              </a:r>
            </a:p>
          </p:txBody>
        </p:sp>
      </p:grpSp>
    </p:spTree>
    <p:extLst>
      <p:ext uri="{BB962C8B-B14F-4D97-AF65-F5344CB8AC3E}">
        <p14:creationId xmlns:p14="http://schemas.microsoft.com/office/powerpoint/2010/main" val="249020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8626"/>
                                        </p:tgtEl>
                                        <p:attrNameLst>
                                          <p:attrName>style.visibility</p:attrName>
                                        </p:attrNameLst>
                                      </p:cBhvr>
                                      <p:to>
                                        <p:strVal val="visible"/>
                                      </p:to>
                                    </p:set>
                                    <p:animEffect transition="in" filter="wipe(up)">
                                      <p:cBhvr>
                                        <p:cTn id="7" dur="1000"/>
                                        <p:tgtEl>
                                          <p:spTgt spid="68626"/>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627"/>
                                        </p:tgtEl>
                                        <p:attrNameLst>
                                          <p:attrName>style.visibility</p:attrName>
                                        </p:attrNameLst>
                                      </p:cBhvr>
                                      <p:to>
                                        <p:strVal val="visible"/>
                                      </p:to>
                                    </p:set>
                                    <p:animEffect transition="in" filter="wipe(up)">
                                      <p:cBhvr>
                                        <p:cTn id="12" dur="1000"/>
                                        <p:tgtEl>
                                          <p:spTgt spid="68627"/>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8628"/>
                                        </p:tgtEl>
                                        <p:attrNameLst>
                                          <p:attrName>style.visibility</p:attrName>
                                        </p:attrNameLst>
                                      </p:cBhvr>
                                      <p:to>
                                        <p:strVal val="visible"/>
                                      </p:to>
                                    </p:set>
                                    <p:animEffect transition="in" filter="wipe(up)">
                                      <p:cBhvr>
                                        <p:cTn id="17" dur="1000"/>
                                        <p:tgtEl>
                                          <p:spTgt spid="68628"/>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8629"/>
                                        </p:tgtEl>
                                        <p:attrNameLst>
                                          <p:attrName>style.visibility</p:attrName>
                                        </p:attrNameLst>
                                      </p:cBhvr>
                                      <p:to>
                                        <p:strVal val="visible"/>
                                      </p:to>
                                    </p:set>
                                    <p:animEffect transition="in" filter="wipe(up)">
                                      <p:cBhvr>
                                        <p:cTn id="22" dur="1000"/>
                                        <p:tgtEl>
                                          <p:spTgt spid="68629"/>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8630"/>
                                        </p:tgtEl>
                                        <p:attrNameLst>
                                          <p:attrName>style.visibility</p:attrName>
                                        </p:attrNameLst>
                                      </p:cBhvr>
                                      <p:to>
                                        <p:strVal val="visible"/>
                                      </p:to>
                                    </p:set>
                                    <p:animEffect transition="in" filter="wipe(up)">
                                      <p:cBhvr>
                                        <p:cTn id="27" dur="1000"/>
                                        <p:tgtEl>
                                          <p:spTgt spid="68630"/>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标题 98305">
            <a:extLst>
              <a:ext uri="{FF2B5EF4-FFF2-40B4-BE49-F238E27FC236}">
                <a16:creationId xmlns:a16="http://schemas.microsoft.com/office/drawing/2014/main" id="{DD69C44E-0CB8-4564-A92C-E7637A216497}"/>
              </a:ext>
            </a:extLst>
          </p:cNvPr>
          <p:cNvSpPr>
            <a:spLocks noGrp="1" noChangeArrowheads="1"/>
          </p:cNvSpPr>
          <p:nvPr>
            <p:ph type="ctrTitle"/>
          </p:nvPr>
        </p:nvSpPr>
        <p:spPr>
          <a:xfrm>
            <a:off x="251520" y="1340768"/>
            <a:ext cx="4733200" cy="535531"/>
          </a:xfrm>
        </p:spPr>
        <p:txBody>
          <a:bodyPr anchor="ctr">
            <a:normAutofit/>
          </a:bodyPr>
          <a:lstStyle/>
          <a:p>
            <a:pPr algn="just">
              <a:spcBef>
                <a:spcPts val="750"/>
              </a:spcBef>
            </a:pPr>
            <a:r>
              <a:rPr lang="zh-CN" altLang="en-US" sz="2800" b="1" dirty="0">
                <a:latin typeface="仿宋" panose="02010609060101010101" pitchFamily="49" charset="-122"/>
                <a:ea typeface="仿宋" panose="02010609060101010101" pitchFamily="49" charset="-122"/>
                <a:cs typeface="+mn-cs"/>
              </a:rPr>
              <a:t>不动点迭代法的收敛条件</a:t>
            </a:r>
          </a:p>
        </p:txBody>
      </p:sp>
      <p:sp>
        <p:nvSpPr>
          <p:cNvPr id="98307" name="副标题 98306">
            <a:extLst>
              <a:ext uri="{FF2B5EF4-FFF2-40B4-BE49-F238E27FC236}">
                <a16:creationId xmlns:a16="http://schemas.microsoft.com/office/drawing/2014/main" id="{F85B6C79-A1D5-4021-B79D-8FF2DC1E9B24}"/>
              </a:ext>
            </a:extLst>
          </p:cNvPr>
          <p:cNvSpPr>
            <a:spLocks noGrp="1" noChangeArrowheads="1"/>
          </p:cNvSpPr>
          <p:nvPr>
            <p:ph type="subTitle" idx="1"/>
          </p:nvPr>
        </p:nvSpPr>
        <p:spPr>
          <a:xfrm>
            <a:off x="315432" y="2132856"/>
            <a:ext cx="8649056" cy="4176463"/>
          </a:xfrm>
        </p:spPr>
        <p:txBody>
          <a:bodyPr>
            <a:normAutofit fontScale="92500" lnSpcReduction="20000"/>
          </a:bodyPr>
          <a:lstStyle/>
          <a:p>
            <a:pPr algn="just">
              <a:lnSpc>
                <a:spcPct val="150000"/>
              </a:lnSpc>
            </a:pPr>
            <a:r>
              <a:rPr lang="en-US" altLang="zh-CN" sz="2800" b="1" dirty="0">
                <a:solidFill>
                  <a:srgbClr val="0000FF"/>
                </a:solidFill>
                <a:latin typeface="华文宋体" panose="02010600040101010101" pitchFamily="2" charset="-122"/>
                <a:ea typeface="华文宋体" panose="02010600040101010101" pitchFamily="2" charset="-122"/>
              </a:rPr>
              <a:t> </a:t>
            </a:r>
            <a:r>
              <a:rPr lang="en-US" altLang="zh-CN" sz="2800" b="1" dirty="0">
                <a:latin typeface="华文宋体" panose="02010600040101010101" pitchFamily="2" charset="-122"/>
                <a:ea typeface="华文宋体" panose="02010600040101010101" pitchFamily="2" charset="-122"/>
              </a:rPr>
              <a:t> </a:t>
            </a:r>
            <a:r>
              <a:rPr lang="zh-CN" altLang="en-US" sz="2800" b="1" dirty="0">
                <a:latin typeface="华文宋体" panose="02010600040101010101" pitchFamily="2" charset="-122"/>
                <a:ea typeface="华文宋体" panose="02010600040101010101" pitchFamily="2" charset="-122"/>
              </a:rPr>
              <a:t>由于对方程</a:t>
            </a:r>
            <a:r>
              <a:rPr lang="en-US" altLang="zh-CN" sz="2800" b="1" dirty="0">
                <a:latin typeface="华文宋体" panose="02010600040101010101" pitchFamily="2" charset="-122"/>
                <a:ea typeface="华文宋体" panose="02010600040101010101" pitchFamily="2" charset="-122"/>
              </a:rPr>
              <a:t>f(x)=0</a:t>
            </a:r>
            <a:r>
              <a:rPr lang="zh-CN" altLang="en-US" sz="2800" b="1" dirty="0">
                <a:latin typeface="华文宋体" panose="02010600040101010101" pitchFamily="2" charset="-122"/>
                <a:ea typeface="华文宋体" panose="02010600040101010101" pitchFamily="2" charset="-122"/>
              </a:rPr>
              <a:t>可以构造不同的迭代公式</a:t>
            </a:r>
            <a:r>
              <a:rPr lang="en-US" altLang="zh-CN" sz="2800" b="1" dirty="0">
                <a:latin typeface="华文宋体" panose="02010600040101010101" pitchFamily="2" charset="-122"/>
                <a:ea typeface="华文宋体" panose="02010600040101010101" pitchFamily="2" charset="-122"/>
              </a:rPr>
              <a:t>, </a:t>
            </a:r>
            <a:r>
              <a:rPr lang="zh-CN" altLang="en-US" sz="2800" b="1" dirty="0">
                <a:latin typeface="华文宋体" panose="02010600040101010101" pitchFamily="2" charset="-122"/>
                <a:ea typeface="华文宋体" panose="02010600040101010101" pitchFamily="2" charset="-122"/>
              </a:rPr>
              <a:t>但迭代公式：</a:t>
            </a:r>
          </a:p>
          <a:p>
            <a:pPr algn="just">
              <a:lnSpc>
                <a:spcPct val="150000"/>
              </a:lnSpc>
            </a:pPr>
            <a:r>
              <a:rPr lang="zh-CN" altLang="en-US" sz="2800" b="1" dirty="0">
                <a:latin typeface="华文宋体" panose="02010600040101010101" pitchFamily="2" charset="-122"/>
                <a:ea typeface="华文宋体" panose="02010600040101010101" pitchFamily="2" charset="-122"/>
                <a:sym typeface="Symbol" panose="05050102010706020507" pitchFamily="18" charset="2"/>
              </a:rPr>
              <a:t>	</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x</a:t>
            </a:r>
            <a:r>
              <a:rPr lang="en-US" altLang="zh-CN" sz="2800" b="1" baseline="-25000"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k+1</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=g(</a:t>
            </a:r>
            <a:r>
              <a:rPr lang="en-US" altLang="zh-CN" sz="2800" b="1" dirty="0" err="1">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x</a:t>
            </a:r>
            <a:r>
              <a:rPr lang="en-US" altLang="zh-CN" sz="2800" b="1" baseline="-25000" dirty="0" err="1">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k</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	  k=0</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宋体" panose="02010600040101010101" pitchFamily="2" charset="-122"/>
                <a:cs typeface="Times New Roman" panose="02020603050405020304" pitchFamily="18" charset="0"/>
                <a:sym typeface="Symbol" panose="05050102010706020507" pitchFamily="18" charset="2"/>
              </a:rPr>
              <a:t>2…</a:t>
            </a:r>
          </a:p>
          <a:p>
            <a:pPr algn="just">
              <a:lnSpc>
                <a:spcPct val="150000"/>
              </a:lnSpc>
            </a:pPr>
            <a:r>
              <a:rPr lang="zh-CN" altLang="en-US" sz="2800" b="1" dirty="0">
                <a:latin typeface="华文宋体" panose="02010600040101010101" pitchFamily="2" charset="-122"/>
                <a:ea typeface="华文宋体" panose="02010600040101010101" pitchFamily="2" charset="-122"/>
                <a:sym typeface="Symbol" panose="05050102010706020507" pitchFamily="18" charset="2"/>
              </a:rPr>
              <a:t>并非总是收敛的。</a:t>
            </a:r>
            <a:r>
              <a:rPr lang="zh-CN" altLang="en-US" sz="2800" b="1" dirty="0">
                <a:latin typeface="华文宋体" panose="02010600040101010101" pitchFamily="2" charset="-122"/>
                <a:ea typeface="华文宋体" panose="02010600040101010101" pitchFamily="2" charset="-122"/>
              </a:rPr>
              <a:t>那么</a:t>
            </a:r>
            <a:r>
              <a:rPr lang="en-US" altLang="zh-CN" sz="2800" b="1" dirty="0">
                <a:latin typeface="华文宋体" panose="02010600040101010101" pitchFamily="2" charset="-122"/>
                <a:ea typeface="华文宋体" panose="02010600040101010101" pitchFamily="2" charset="-122"/>
              </a:rPr>
              <a:t>,</a:t>
            </a:r>
            <a:r>
              <a:rPr lang="zh-CN" altLang="en-US" sz="2800" b="1" dirty="0">
                <a:latin typeface="华文宋体" panose="02010600040101010101" pitchFamily="2" charset="-122"/>
                <a:ea typeface="华文宋体" panose="02010600040101010101" pitchFamily="2" charset="-122"/>
              </a:rPr>
              <a:t>当迭代函数</a:t>
            </a:r>
            <a:r>
              <a:rPr lang="en-US" altLang="zh-CN" sz="2800" b="1" dirty="0">
                <a:solidFill>
                  <a:srgbClr val="0000FF"/>
                </a:solidFill>
                <a:latin typeface="华文宋体" panose="02010600040101010101" pitchFamily="2" charset="-122"/>
                <a:ea typeface="华文宋体" panose="02010600040101010101" pitchFamily="2" charset="-122"/>
                <a:sym typeface="Symbol" panose="05050102010706020507" pitchFamily="18" charset="2"/>
              </a:rPr>
              <a:t>(x)</a:t>
            </a:r>
            <a:r>
              <a:rPr lang="zh-CN" altLang="en-US" sz="2800" b="1" dirty="0">
                <a:solidFill>
                  <a:srgbClr val="0000FF"/>
                </a:solidFill>
                <a:latin typeface="华文宋体" panose="02010600040101010101" pitchFamily="2" charset="-122"/>
                <a:ea typeface="华文宋体" panose="02010600040101010101" pitchFamily="2" charset="-122"/>
              </a:rPr>
              <a:t>满足什么条件时，相应的迭代公式才收敛呢？</a:t>
            </a:r>
            <a:endParaRPr lang="en-US" altLang="zh-CN" sz="2800" b="1" dirty="0">
              <a:solidFill>
                <a:srgbClr val="0000FF"/>
              </a:solidFill>
              <a:latin typeface="华文宋体" panose="02010600040101010101" pitchFamily="2" charset="-122"/>
              <a:ea typeface="华文宋体" panose="02010600040101010101" pitchFamily="2" charset="-122"/>
            </a:endParaRPr>
          </a:p>
          <a:p>
            <a:pPr algn="just">
              <a:lnSpc>
                <a:spcPct val="150000"/>
              </a:lnSpc>
            </a:pPr>
            <a:r>
              <a:rPr lang="zh-CN" altLang="en-US" sz="2800" b="1" dirty="0">
                <a:latin typeface="华文宋体" panose="02010600040101010101" pitchFamily="2" charset="-122"/>
                <a:ea typeface="华文宋体" panose="02010600040101010101" pitchFamily="2" charset="-122"/>
              </a:rPr>
              <a:t>即使迭代收敛时，也不可能迭代很多次，而是迭代有限次后就停止，这就需要估计迭代值的误差，以便适时终止迭代。</a:t>
            </a:r>
            <a:endParaRPr lang="zh-CN" altLang="en-US" sz="2800" b="1" dirty="0">
              <a:latin typeface="华文宋体" panose="02010600040101010101" pitchFamily="2" charset="-122"/>
              <a:ea typeface="华文宋体" panose="02010600040101010101" pitchFamily="2" charset="-122"/>
              <a:sym typeface="Symbol" panose="05050102010706020507" pitchFamily="18" charset="2"/>
            </a:endParaRPr>
          </a:p>
        </p:txBody>
      </p:sp>
      <p:sp>
        <p:nvSpPr>
          <p:cNvPr id="4" name="Rectangle 2">
            <a:extLst>
              <a:ext uri="{FF2B5EF4-FFF2-40B4-BE49-F238E27FC236}">
                <a16:creationId xmlns:a16="http://schemas.microsoft.com/office/drawing/2014/main" id="{0E915F4D-508D-4EA6-A9D0-F028D2D514CA}"/>
              </a:ext>
            </a:extLst>
          </p:cNvPr>
          <p:cNvSpPr txBox="1">
            <a:spLocks noChangeArrowheads="1"/>
          </p:cNvSpPr>
          <p:nvPr/>
        </p:nvSpPr>
        <p:spPr>
          <a:xfrm>
            <a:off x="1744360" y="367571"/>
            <a:ext cx="6480720" cy="535531"/>
          </a:xfrm>
          <a:prstGeom prst="rect">
            <a:avLst/>
          </a:prstGeom>
          <a:noFill/>
          <a:ln/>
        </p:spPr>
        <p:txBody>
          <a:bodyPr vert="horz" wrap="square" lIns="91440" tIns="45720" rIns="91440" bIns="4572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US" altLang="zh-CN" sz="3200" b="0" dirty="0">
                <a:latin typeface="+mn-ea"/>
                <a:ea typeface="+mn-ea"/>
              </a:rPr>
              <a:t>2.3.3 </a:t>
            </a:r>
            <a:r>
              <a:rPr lang="zh-CN" altLang="en-US" sz="3200" b="0" dirty="0">
                <a:latin typeface="+mn-ea"/>
                <a:ea typeface="+mn-ea"/>
              </a:rPr>
              <a:t>不动点迭代法的收敛性分析</a:t>
            </a:r>
          </a:p>
        </p:txBody>
      </p:sp>
    </p:spTree>
    <p:extLst>
      <p:ext uri="{BB962C8B-B14F-4D97-AF65-F5344CB8AC3E}">
        <p14:creationId xmlns:p14="http://schemas.microsoft.com/office/powerpoint/2010/main" val="2752970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537A1AD-C2CC-41CD-A189-E6479DE7CEA3}"/>
              </a:ext>
            </a:extLst>
          </p:cNvPr>
          <p:cNvSpPr>
            <a:spLocks noGrp="1" noChangeArrowheads="1"/>
          </p:cNvSpPr>
          <p:nvPr>
            <p:ph type="title"/>
          </p:nvPr>
        </p:nvSpPr>
        <p:spPr>
          <a:xfrm>
            <a:off x="284217" y="155287"/>
            <a:ext cx="5919080" cy="480131"/>
          </a:xfrm>
          <a:noFill/>
          <a:ln/>
        </p:spPr>
        <p:txBody>
          <a:bodyPr wrap="square" anchor="b">
            <a:spAutoFit/>
          </a:bodyPr>
          <a:lstStyle/>
          <a:p>
            <a:r>
              <a:rPr lang="zh-CN" altLang="en-US" sz="2800" dirty="0">
                <a:latin typeface="仿宋" panose="02010609060101010101" pitchFamily="49" charset="-122"/>
                <a:ea typeface="仿宋" panose="02010609060101010101" pitchFamily="49" charset="-122"/>
              </a:rPr>
              <a:t>不动点原理 （</a:t>
            </a:r>
            <a:r>
              <a:rPr lang="zh-CN" altLang="en-US" sz="2800" b="1" dirty="0">
                <a:latin typeface="仿宋" panose="02010609060101010101" pitchFamily="49" charset="-122"/>
                <a:ea typeface="仿宋" panose="02010609060101010101" pitchFamily="49" charset="-122"/>
              </a:rPr>
              <a:t>压缩映像定理</a:t>
            </a:r>
            <a:r>
              <a:rPr lang="zh-CN" altLang="en-US" sz="2800" dirty="0">
                <a:latin typeface="仿宋" panose="02010609060101010101" pitchFamily="49" charset="-122"/>
                <a:ea typeface="仿宋" panose="02010609060101010101" pitchFamily="49" charset="-122"/>
              </a:rPr>
              <a:t>）</a:t>
            </a:r>
          </a:p>
        </p:txBody>
      </p:sp>
      <p:sp>
        <p:nvSpPr>
          <p:cNvPr id="100355" name="Rectangle 3">
            <a:extLst>
              <a:ext uri="{FF2B5EF4-FFF2-40B4-BE49-F238E27FC236}">
                <a16:creationId xmlns:a16="http://schemas.microsoft.com/office/drawing/2014/main" id="{649C83F8-280B-4DB4-9C68-1AB09574904D}"/>
              </a:ext>
            </a:extLst>
          </p:cNvPr>
          <p:cNvSpPr>
            <a:spLocks noChangeArrowheads="1"/>
          </p:cNvSpPr>
          <p:nvPr/>
        </p:nvSpPr>
        <p:spPr bwMode="auto">
          <a:xfrm>
            <a:off x="146241" y="790919"/>
            <a:ext cx="1260091" cy="442035"/>
          </a:xfrm>
          <a:prstGeom prst="rect">
            <a:avLst/>
          </a:prstGeom>
          <a:blipFill dpi="0" rotWithShape="1">
            <a:blip r:embed="rId8"/>
            <a:srcRect/>
            <a:tile tx="0" ty="0" sx="100000" sy="100000" flip="none" algn="tl"/>
          </a:blip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36000">
            <a:spAutoFit/>
          </a:bodyPr>
          <a:lstStyle/>
          <a:p>
            <a:pPr algn="l"/>
            <a:r>
              <a:rPr kumimoji="0" lang="zh-CN" altLang="en-US" sz="2400" b="1" dirty="0">
                <a:solidFill>
                  <a:schemeClr val="tx1"/>
                </a:solidFill>
                <a:latin typeface="仿宋" panose="02010609060101010101" pitchFamily="49" charset="-122"/>
                <a:ea typeface="仿宋" panose="02010609060101010101" pitchFamily="49" charset="-122"/>
              </a:rPr>
              <a:t>定理</a:t>
            </a:r>
            <a:r>
              <a:rPr kumimoji="0" lang="en-US" altLang="zh-CN" sz="2400" b="1" dirty="0">
                <a:solidFill>
                  <a:schemeClr val="tx1"/>
                </a:solidFill>
                <a:latin typeface="仿宋" panose="02010609060101010101" pitchFamily="49" charset="-122"/>
                <a:ea typeface="仿宋" panose="02010609060101010101" pitchFamily="49" charset="-122"/>
              </a:rPr>
              <a:t>2.1</a:t>
            </a:r>
          </a:p>
        </p:txBody>
      </p:sp>
      <p:sp>
        <p:nvSpPr>
          <p:cNvPr id="100356" name="Text Box 4">
            <a:extLst>
              <a:ext uri="{FF2B5EF4-FFF2-40B4-BE49-F238E27FC236}">
                <a16:creationId xmlns:a16="http://schemas.microsoft.com/office/drawing/2014/main" id="{0D0C2363-9217-4C7F-8275-923DF6F0366E}"/>
              </a:ext>
            </a:extLst>
          </p:cNvPr>
          <p:cNvSpPr txBox="1">
            <a:spLocks noChangeArrowheads="1"/>
          </p:cNvSpPr>
          <p:nvPr/>
        </p:nvSpPr>
        <p:spPr bwMode="auto">
          <a:xfrm>
            <a:off x="1475047" y="787634"/>
            <a:ext cx="7268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chemeClr val="tx1"/>
                </a:solidFill>
                <a:latin typeface="仿宋" panose="02010609060101010101" pitchFamily="49" charset="-122"/>
                <a:ea typeface="仿宋" panose="02010609060101010101" pitchFamily="49" charset="-122"/>
              </a:rPr>
              <a:t>设</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上连续</a:t>
            </a:r>
            <a:r>
              <a:rPr lang="zh-CN" altLang="en-US" sz="2400"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rPr>
              <a:t>且一阶导数连续，若</a:t>
            </a:r>
          </a:p>
        </p:txBody>
      </p:sp>
      <p:sp>
        <p:nvSpPr>
          <p:cNvPr id="100357" name="Rectangle 5">
            <a:extLst>
              <a:ext uri="{FF2B5EF4-FFF2-40B4-BE49-F238E27FC236}">
                <a16:creationId xmlns:a16="http://schemas.microsoft.com/office/drawing/2014/main" id="{C26714D8-BE67-4572-BF3B-2E5A71A242BE}"/>
              </a:ext>
            </a:extLst>
          </p:cNvPr>
          <p:cNvSpPr>
            <a:spLocks noChangeArrowheads="1"/>
          </p:cNvSpPr>
          <p:nvPr/>
        </p:nvSpPr>
        <p:spPr bwMode="auto">
          <a:xfrm>
            <a:off x="537344" y="1847501"/>
            <a:ext cx="78057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存在         ，使得          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58" name="Rectangle 6">
            <a:extLst>
              <a:ext uri="{FF2B5EF4-FFF2-40B4-BE49-F238E27FC236}">
                <a16:creationId xmlns:a16="http://schemas.microsoft.com/office/drawing/2014/main" id="{9037C7D0-9F76-471E-BDEC-40A63EB0A152}"/>
              </a:ext>
            </a:extLst>
          </p:cNvPr>
          <p:cNvSpPr>
            <a:spLocks noChangeArrowheads="1"/>
          </p:cNvSpPr>
          <p:nvPr/>
        </p:nvSpPr>
        <p:spPr bwMode="auto">
          <a:xfrm>
            <a:off x="284217" y="2365116"/>
            <a:ext cx="7117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仿宋" panose="02010609060101010101" pitchFamily="49" charset="-122"/>
                <a:ea typeface="仿宋" panose="02010609060101010101" pitchFamily="49" charset="-122"/>
              </a:rPr>
              <a:t>则函数              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rPr>
              <a:t>中有唯一的零点</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60" name="Rectangle 8">
            <a:extLst>
              <a:ext uri="{FF2B5EF4-FFF2-40B4-BE49-F238E27FC236}">
                <a16:creationId xmlns:a16="http://schemas.microsoft.com/office/drawing/2014/main" id="{51750E6C-2358-485F-ACFE-8E28B0B418C5}"/>
              </a:ext>
            </a:extLst>
          </p:cNvPr>
          <p:cNvSpPr>
            <a:spLocks noChangeArrowheads="1"/>
          </p:cNvSpPr>
          <p:nvPr/>
        </p:nvSpPr>
        <p:spPr bwMode="auto">
          <a:xfrm>
            <a:off x="310397" y="2930783"/>
            <a:ext cx="430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称为</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的不动点，即</a:t>
            </a:r>
            <a:r>
              <a:rPr lang="zh-CN" altLang="en-US" sz="2400" dirty="0">
                <a:solidFill>
                  <a:schemeClr val="tx1"/>
                </a:solidFill>
                <a:latin typeface="仿宋" panose="02010609060101010101" pitchFamily="49" charset="-122"/>
                <a:ea typeface="仿宋" panose="02010609060101010101" pitchFamily="49" charset="-122"/>
              </a:rPr>
              <a:t> </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00361" name="Rectangle 9">
            <a:extLst>
              <a:ext uri="{FF2B5EF4-FFF2-40B4-BE49-F238E27FC236}">
                <a16:creationId xmlns:a16="http://schemas.microsoft.com/office/drawing/2014/main" id="{102EE04C-DC72-4E6B-8C45-8F396E5C5AA5}"/>
              </a:ext>
            </a:extLst>
          </p:cNvPr>
          <p:cNvSpPr>
            <a:spLocks noChangeArrowheads="1"/>
          </p:cNvSpPr>
          <p:nvPr/>
        </p:nvSpPr>
        <p:spPr bwMode="auto">
          <a:xfrm>
            <a:off x="4014668" y="2893802"/>
            <a:ext cx="1739579"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 </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p>
        </p:txBody>
      </p:sp>
      <p:sp>
        <p:nvSpPr>
          <p:cNvPr id="100362" name="Text Box 10">
            <a:extLst>
              <a:ext uri="{FF2B5EF4-FFF2-40B4-BE49-F238E27FC236}">
                <a16:creationId xmlns:a16="http://schemas.microsoft.com/office/drawing/2014/main" id="{568FBCDD-7391-47C1-A946-4ED153021D59}"/>
              </a:ext>
            </a:extLst>
          </p:cNvPr>
          <p:cNvSpPr txBox="1">
            <a:spLocks noChangeArrowheads="1"/>
          </p:cNvSpPr>
          <p:nvPr/>
        </p:nvSpPr>
        <p:spPr bwMode="auto">
          <a:xfrm>
            <a:off x="537344" y="1345178"/>
            <a:ext cx="6697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a:solidFill>
                  <a:schemeClr val="tx1"/>
                </a:solidFill>
                <a:latin typeface="仿宋" panose="02010609060101010101" pitchFamily="49" charset="-122"/>
                <a:ea typeface="仿宋" panose="02010609060101010101" pitchFamily="49" charset="-122"/>
              </a:rPr>
              <a:t>(1)</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 </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zh-CN" altLang="en-US" sz="2400" b="1" dirty="0">
                <a:solidFill>
                  <a:schemeClr val="tx1"/>
                </a:solidFill>
                <a:latin typeface="仿宋" panose="02010609060101010101" pitchFamily="49" charset="-122"/>
                <a:ea typeface="仿宋" panose="02010609060101010101" pitchFamily="49" charset="-122"/>
              </a:rPr>
              <a:t>对一切</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都成立</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p>
        </p:txBody>
      </p:sp>
      <p:sp>
        <p:nvSpPr>
          <p:cNvPr id="100363" name="Rectangle 11">
            <a:extLst>
              <a:ext uri="{FF2B5EF4-FFF2-40B4-BE49-F238E27FC236}">
                <a16:creationId xmlns:a16="http://schemas.microsoft.com/office/drawing/2014/main" id="{E60434DA-E10D-46BB-A736-3513B43F0E1C}"/>
              </a:ext>
            </a:extLst>
          </p:cNvPr>
          <p:cNvSpPr>
            <a:spLocks noChangeArrowheads="1"/>
          </p:cNvSpPr>
          <p:nvPr/>
        </p:nvSpPr>
        <p:spPr bwMode="auto">
          <a:xfrm>
            <a:off x="47367" y="3473860"/>
            <a:ext cx="1274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简证：</a:t>
            </a:r>
          </a:p>
        </p:txBody>
      </p:sp>
      <p:sp>
        <p:nvSpPr>
          <p:cNvPr id="100364" name="Rectangle 12">
            <a:extLst>
              <a:ext uri="{FF2B5EF4-FFF2-40B4-BE49-F238E27FC236}">
                <a16:creationId xmlns:a16="http://schemas.microsoft.com/office/drawing/2014/main" id="{6287C474-EF7A-40A2-9EFD-996575382D58}"/>
              </a:ext>
            </a:extLst>
          </p:cNvPr>
          <p:cNvSpPr>
            <a:spLocks noChangeArrowheads="1"/>
          </p:cNvSpPr>
          <p:nvPr/>
        </p:nvSpPr>
        <p:spPr bwMode="auto">
          <a:xfrm>
            <a:off x="1024479" y="3518621"/>
            <a:ext cx="430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仿宋" panose="02010609060101010101" pitchFamily="49" charset="-122"/>
                <a:ea typeface="仿宋" panose="02010609060101010101" pitchFamily="49" charset="-122"/>
              </a:rPr>
              <a:t>取                 我们有</a:t>
            </a:r>
            <a:endParaRPr lang="en-US" altLang="zh-CN" sz="2400" b="1" dirty="0">
              <a:solidFill>
                <a:schemeClr val="tx1"/>
              </a:solidFill>
              <a:latin typeface="仿宋" panose="02010609060101010101" pitchFamily="49" charset="-122"/>
              <a:ea typeface="仿宋" panose="02010609060101010101" pitchFamily="49" charset="-122"/>
            </a:endParaRPr>
          </a:p>
        </p:txBody>
      </p:sp>
      <p:sp>
        <p:nvSpPr>
          <p:cNvPr id="100365" name="Rectangle 13">
            <a:extLst>
              <a:ext uri="{FF2B5EF4-FFF2-40B4-BE49-F238E27FC236}">
                <a16:creationId xmlns:a16="http://schemas.microsoft.com/office/drawing/2014/main" id="{DB9135E1-1DDB-4653-A0A1-F74627AFEC89}"/>
              </a:ext>
            </a:extLst>
          </p:cNvPr>
          <p:cNvSpPr>
            <a:spLocks noChangeArrowheads="1"/>
          </p:cNvSpPr>
          <p:nvPr/>
        </p:nvSpPr>
        <p:spPr bwMode="auto">
          <a:xfrm>
            <a:off x="1128432" y="4475819"/>
            <a:ext cx="3705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f</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x</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在</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err="1">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err="1">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zh-CN" altLang="en-US"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上有零点。</a:t>
            </a: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00366" name="Rectangle 14">
            <a:extLst>
              <a:ext uri="{FF2B5EF4-FFF2-40B4-BE49-F238E27FC236}">
                <a16:creationId xmlns:a16="http://schemas.microsoft.com/office/drawing/2014/main" id="{9CC5ADE1-768F-4E06-BCA1-6DE2549664B2}"/>
              </a:ext>
            </a:extLst>
          </p:cNvPr>
          <p:cNvSpPr>
            <a:spLocks noChangeArrowheads="1"/>
          </p:cNvSpPr>
          <p:nvPr/>
        </p:nvSpPr>
        <p:spPr bwMode="auto">
          <a:xfrm>
            <a:off x="108673" y="4982451"/>
            <a:ext cx="69124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仿宋" panose="02010609060101010101" pitchFamily="49" charset="-122"/>
                <a:ea typeface="仿宋" panose="02010609060101010101" pitchFamily="49" charset="-122"/>
              </a:rPr>
              <a:t>唯一性：反证法，假设存在 </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y</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a</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b</a:t>
            </a:r>
            <a:r>
              <a:rPr lang="en-US" altLang="zh-CN" sz="2400" b="1" dirty="0">
                <a:solidFill>
                  <a:schemeClr val="tx1"/>
                </a:solidFill>
                <a:latin typeface="仿宋" panose="02010609060101010101" pitchFamily="49" charset="-122"/>
                <a:ea typeface="仿宋" panose="02010609060101010101" pitchFamily="49" charset="-122"/>
                <a:sym typeface="Symbol" panose="05050102010706020507" pitchFamily="18" charset="2"/>
              </a:rPr>
              <a:t>] </a:t>
            </a:r>
            <a:r>
              <a:rPr lang="zh-CN" altLang="en-US" sz="2400" b="1" dirty="0">
                <a:solidFill>
                  <a:schemeClr val="tx1"/>
                </a:solidFill>
                <a:latin typeface="仿宋" panose="02010609060101010101" pitchFamily="49" charset="-122"/>
                <a:ea typeface="仿宋" panose="02010609060101010101" pitchFamily="49" charset="-122"/>
              </a:rPr>
              <a:t>使得</a:t>
            </a:r>
          </a:p>
        </p:txBody>
      </p:sp>
      <p:sp>
        <p:nvSpPr>
          <p:cNvPr id="100367" name="AutoShape 15">
            <a:extLst>
              <a:ext uri="{FF2B5EF4-FFF2-40B4-BE49-F238E27FC236}">
                <a16:creationId xmlns:a16="http://schemas.microsoft.com/office/drawing/2014/main" id="{96577B7C-8EB0-4F95-9DA2-34F7E59D382B}"/>
              </a:ext>
            </a:extLst>
          </p:cNvPr>
          <p:cNvSpPr>
            <a:spLocks noChangeArrowheads="1"/>
          </p:cNvSpPr>
          <p:nvPr/>
        </p:nvSpPr>
        <p:spPr bwMode="auto">
          <a:xfrm>
            <a:off x="452437" y="4530471"/>
            <a:ext cx="647700" cy="358775"/>
          </a:xfrm>
          <a:prstGeom prst="rightArrow">
            <a:avLst>
              <a:gd name="adj1" fmla="val 50000"/>
              <a:gd name="adj2" fmla="val 451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仿宋" panose="02010609060101010101" pitchFamily="49" charset="-122"/>
              <a:ea typeface="仿宋" panose="02010609060101010101" pitchFamily="49" charset="-122"/>
            </a:endParaRPr>
          </a:p>
        </p:txBody>
      </p:sp>
      <p:sp>
        <p:nvSpPr>
          <p:cNvPr id="100368" name="AutoShape 16">
            <a:extLst>
              <a:ext uri="{FF2B5EF4-FFF2-40B4-BE49-F238E27FC236}">
                <a16:creationId xmlns:a16="http://schemas.microsoft.com/office/drawing/2014/main" id="{3ECE2166-CA9C-4A9E-8510-C0FA1980DD1A}"/>
              </a:ext>
            </a:extLst>
          </p:cNvPr>
          <p:cNvSpPr>
            <a:spLocks noChangeArrowheads="1"/>
          </p:cNvSpPr>
          <p:nvPr/>
        </p:nvSpPr>
        <p:spPr bwMode="auto">
          <a:xfrm>
            <a:off x="367927" y="6199298"/>
            <a:ext cx="647700" cy="358775"/>
          </a:xfrm>
          <a:prstGeom prst="rightArrow">
            <a:avLst>
              <a:gd name="adj1" fmla="val 50000"/>
              <a:gd name="adj2" fmla="val 451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仿宋" panose="02010609060101010101" pitchFamily="49" charset="-122"/>
              <a:ea typeface="仿宋" panose="02010609060101010101" pitchFamily="49" charset="-122"/>
            </a:endParaRPr>
          </a:p>
        </p:txBody>
      </p:sp>
      <p:graphicFrame>
        <p:nvGraphicFramePr>
          <p:cNvPr id="100369" name="Object 17">
            <a:extLst>
              <a:ext uri="{FF2B5EF4-FFF2-40B4-BE49-F238E27FC236}">
                <a16:creationId xmlns:a16="http://schemas.microsoft.com/office/drawing/2014/main" id="{EF0DCDDF-0A21-4382-85D7-3809FCEA6E80}"/>
              </a:ext>
            </a:extLst>
          </p:cNvPr>
          <p:cNvGraphicFramePr>
            <a:graphicFrameLocks noChangeAspect="1"/>
          </p:cNvGraphicFramePr>
          <p:nvPr>
            <p:extLst>
              <p:ext uri="{D42A27DB-BD31-4B8C-83A1-F6EECF244321}">
                <p14:modId xmlns:p14="http://schemas.microsoft.com/office/powerpoint/2010/main" val="2150215535"/>
              </p:ext>
            </p:extLst>
          </p:nvPr>
        </p:nvGraphicFramePr>
        <p:xfrm>
          <a:off x="1024479" y="6116108"/>
          <a:ext cx="7024688" cy="508000"/>
        </p:xfrm>
        <a:graphic>
          <a:graphicData uri="http://schemas.openxmlformats.org/presentationml/2006/ole">
            <mc:AlternateContent xmlns:mc="http://schemas.openxmlformats.org/markup-compatibility/2006">
              <mc:Choice xmlns:v="urn:schemas-microsoft-com:vml" Requires="v">
                <p:oleObj spid="_x0000_s50424" name="Equation" r:id="rId9" imgW="3517560" imgH="253800" progId="Equation.DSMT4">
                  <p:embed/>
                </p:oleObj>
              </mc:Choice>
              <mc:Fallback>
                <p:oleObj name="Equation" r:id="rId9" imgW="3517560" imgH="253800" progId="Equation.DSMT4">
                  <p:embed/>
                  <p:pic>
                    <p:nvPicPr>
                      <p:cNvPr id="100369" name="Object 17">
                        <a:extLst>
                          <a:ext uri="{FF2B5EF4-FFF2-40B4-BE49-F238E27FC236}">
                            <a16:creationId xmlns:a16="http://schemas.microsoft.com/office/drawing/2014/main" id="{EF0DCDDF-0A21-4382-85D7-3809FCEA6E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4479" y="6116108"/>
                        <a:ext cx="70246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70" name="Group 18">
            <a:extLst>
              <a:ext uri="{FF2B5EF4-FFF2-40B4-BE49-F238E27FC236}">
                <a16:creationId xmlns:a16="http://schemas.microsoft.com/office/drawing/2014/main" id="{5EA66045-E517-49C0-AF35-16DF2812F348}"/>
              </a:ext>
            </a:extLst>
          </p:cNvPr>
          <p:cNvGrpSpPr>
            <a:grpSpLocks/>
          </p:cNvGrpSpPr>
          <p:nvPr/>
        </p:nvGrpSpPr>
        <p:grpSpPr bwMode="auto">
          <a:xfrm>
            <a:off x="3339011" y="5313798"/>
            <a:ext cx="2190089" cy="863601"/>
            <a:chOff x="4468" y="3235"/>
            <a:chExt cx="1096" cy="544"/>
          </a:xfrm>
        </p:grpSpPr>
        <p:sp>
          <p:nvSpPr>
            <p:cNvPr id="100371" name="Rectangle 19">
              <a:extLst>
                <a:ext uri="{FF2B5EF4-FFF2-40B4-BE49-F238E27FC236}">
                  <a16:creationId xmlns:a16="http://schemas.microsoft.com/office/drawing/2014/main" id="{6AB6205D-BCEE-4AE7-A052-1AB719CE0FE3}"/>
                </a:ext>
              </a:extLst>
            </p:cNvPr>
            <p:cNvSpPr>
              <a:spLocks noChangeArrowheads="1"/>
            </p:cNvSpPr>
            <p:nvPr/>
          </p:nvSpPr>
          <p:spPr bwMode="auto">
            <a:xfrm>
              <a:off x="4549" y="3235"/>
              <a:ext cx="1015"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x</a:t>
              </a:r>
              <a:r>
                <a:rPr lang="en-US" altLang="zh-CN" sz="2400" b="1" dirty="0">
                  <a:solidFill>
                    <a:schemeClr val="tx1"/>
                  </a:solidFill>
                  <a:latin typeface="仿宋" panose="02010609060101010101" pitchFamily="49" charset="-122"/>
                  <a:ea typeface="仿宋" panose="02010609060101010101" pitchFamily="49" charset="-122"/>
                </a:rPr>
                <a:t>*)  </a:t>
              </a:r>
            </a:p>
            <a:p>
              <a:pPr algn="l"/>
              <a:r>
                <a:rPr lang="en-US" altLang="zh-CN" sz="2400" b="1" i="1" dirty="0">
                  <a:solidFill>
                    <a:schemeClr val="tx1"/>
                  </a:solidFill>
                  <a:latin typeface="仿宋" panose="02010609060101010101" pitchFamily="49" charset="-122"/>
                  <a:ea typeface="仿宋" panose="02010609060101010101" pitchFamily="49" charset="-122"/>
                </a:rPr>
                <a:t>y</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 </a:t>
              </a:r>
              <a:r>
                <a:rPr lang="en-US" altLang="zh-CN" sz="2400" b="1" i="1" dirty="0">
                  <a:solidFill>
                    <a:schemeClr val="tx1"/>
                  </a:solidFill>
                  <a:latin typeface="仿宋" panose="02010609060101010101" pitchFamily="49" charset="-122"/>
                  <a:ea typeface="仿宋" panose="02010609060101010101" pitchFamily="49" charset="-122"/>
                  <a:sym typeface="Symbol" panose="05050102010706020507" pitchFamily="18" charset="2"/>
                </a:rPr>
                <a:t>g</a:t>
              </a:r>
              <a:r>
                <a:rPr lang="en-US" altLang="zh-CN" sz="2400" b="1" dirty="0">
                  <a:solidFill>
                    <a:schemeClr val="tx1"/>
                  </a:solidFill>
                  <a:latin typeface="仿宋" panose="02010609060101010101" pitchFamily="49" charset="-122"/>
                  <a:ea typeface="仿宋" panose="02010609060101010101" pitchFamily="49" charset="-122"/>
                </a:rPr>
                <a:t>(</a:t>
              </a:r>
              <a:r>
                <a:rPr lang="en-US" altLang="zh-CN" sz="2400" b="1" i="1" dirty="0">
                  <a:solidFill>
                    <a:schemeClr val="tx1"/>
                  </a:solidFill>
                  <a:latin typeface="仿宋" panose="02010609060101010101" pitchFamily="49" charset="-122"/>
                  <a:ea typeface="仿宋" panose="02010609060101010101" pitchFamily="49" charset="-122"/>
                </a:rPr>
                <a:t>y</a:t>
              </a:r>
              <a:r>
                <a:rPr lang="en-US" altLang="zh-CN" sz="2400" b="1" dirty="0">
                  <a:solidFill>
                    <a:schemeClr val="tx1"/>
                  </a:solidFill>
                  <a:latin typeface="仿宋" panose="02010609060101010101" pitchFamily="49" charset="-122"/>
                  <a:ea typeface="仿宋" panose="02010609060101010101" pitchFamily="49" charset="-122"/>
                </a:rPr>
                <a:t>*)</a:t>
              </a:r>
            </a:p>
          </p:txBody>
        </p:sp>
        <p:sp>
          <p:nvSpPr>
            <p:cNvPr id="100372" name="AutoShape 20">
              <a:extLst>
                <a:ext uri="{FF2B5EF4-FFF2-40B4-BE49-F238E27FC236}">
                  <a16:creationId xmlns:a16="http://schemas.microsoft.com/office/drawing/2014/main" id="{17D6E080-829D-4477-B1BA-C420BB6DF6C8}"/>
                </a:ext>
              </a:extLst>
            </p:cNvPr>
            <p:cNvSpPr>
              <a:spLocks/>
            </p:cNvSpPr>
            <p:nvPr/>
          </p:nvSpPr>
          <p:spPr bwMode="auto">
            <a:xfrm>
              <a:off x="4468" y="3385"/>
              <a:ext cx="90" cy="317"/>
            </a:xfrm>
            <a:prstGeom prst="leftBrace">
              <a:avLst>
                <a:gd name="adj1" fmla="val 29352"/>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仿宋" panose="02010609060101010101" pitchFamily="49" charset="-122"/>
                <a:ea typeface="仿宋" panose="02010609060101010101" pitchFamily="49" charset="-122"/>
              </a:endParaRPr>
            </a:p>
          </p:txBody>
        </p:sp>
      </p:grpSp>
      <p:sp>
        <p:nvSpPr>
          <p:cNvPr id="100373" name="Rectangle 21">
            <a:extLst>
              <a:ext uri="{FF2B5EF4-FFF2-40B4-BE49-F238E27FC236}">
                <a16:creationId xmlns:a16="http://schemas.microsoft.com/office/drawing/2014/main" id="{0A06581D-BFB7-4E72-9D24-0345FAE1D187}"/>
              </a:ext>
            </a:extLst>
          </p:cNvPr>
          <p:cNvSpPr>
            <a:spLocks noChangeArrowheads="1"/>
          </p:cNvSpPr>
          <p:nvPr/>
        </p:nvSpPr>
        <p:spPr bwMode="auto">
          <a:xfrm>
            <a:off x="7956550" y="6227855"/>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hlink"/>
                </a:solidFill>
                <a:ea typeface="楷体_GB2312" pitchFamily="49" charset="-122"/>
              </a:rPr>
              <a:t>矛盾！</a:t>
            </a:r>
          </a:p>
        </p:txBody>
      </p:sp>
      <p:sp>
        <p:nvSpPr>
          <p:cNvPr id="100374" name="Text Box 22">
            <a:extLst>
              <a:ext uri="{FF2B5EF4-FFF2-40B4-BE49-F238E27FC236}">
                <a16:creationId xmlns:a16="http://schemas.microsoft.com/office/drawing/2014/main" id="{519E4C88-4EC7-4367-9D40-D3983488D87B}"/>
              </a:ext>
            </a:extLst>
          </p:cNvPr>
          <p:cNvSpPr txBox="1">
            <a:spLocks noChangeArrowheads="1"/>
          </p:cNvSpPr>
          <p:nvPr/>
        </p:nvSpPr>
        <p:spPr bwMode="auto">
          <a:xfrm>
            <a:off x="7010400" y="2057400"/>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sz="2400">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DDC5B736-7FF7-430E-B788-85B18C76AA5F}"/>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375039" y="2494145"/>
            <a:ext cx="2062886" cy="303581"/>
          </a:xfrm>
          <a:prstGeom prst="rect">
            <a:avLst/>
          </a:prstGeom>
        </p:spPr>
      </p:pic>
      <p:pic>
        <p:nvPicPr>
          <p:cNvPr id="7" name="图片 6">
            <a:extLst>
              <a:ext uri="{FF2B5EF4-FFF2-40B4-BE49-F238E27FC236}">
                <a16:creationId xmlns:a16="http://schemas.microsoft.com/office/drawing/2014/main" id="{C3AC1047-AAE0-4DB5-8C43-382493D9D960}"/>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138833" y="1923391"/>
            <a:ext cx="1384402" cy="303581"/>
          </a:xfrm>
          <a:prstGeom prst="rect">
            <a:avLst/>
          </a:prstGeom>
        </p:spPr>
      </p:pic>
      <p:pic>
        <p:nvPicPr>
          <p:cNvPr id="19" name="图片 18">
            <a:extLst>
              <a:ext uri="{FF2B5EF4-FFF2-40B4-BE49-F238E27FC236}">
                <a16:creationId xmlns:a16="http://schemas.microsoft.com/office/drawing/2014/main" id="{DFE4A32D-EB61-433A-B24D-EEE734306E2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166681" y="4064101"/>
            <a:ext cx="6283451" cy="354178"/>
          </a:xfrm>
          <a:prstGeom prst="rect">
            <a:avLst/>
          </a:prstGeom>
        </p:spPr>
      </p:pic>
      <p:pic>
        <p:nvPicPr>
          <p:cNvPr id="15" name="图片 14">
            <a:extLst>
              <a:ext uri="{FF2B5EF4-FFF2-40B4-BE49-F238E27FC236}">
                <a16:creationId xmlns:a16="http://schemas.microsoft.com/office/drawing/2014/main" id="{6DFA7D5B-4578-49EF-A826-3FF944CB7014}"/>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448353" y="3600029"/>
            <a:ext cx="2515515" cy="354178"/>
          </a:xfrm>
          <a:prstGeom prst="rect">
            <a:avLst/>
          </a:prstGeom>
        </p:spPr>
      </p:pic>
      <p:pic>
        <p:nvPicPr>
          <p:cNvPr id="21" name="图片 20">
            <a:extLst>
              <a:ext uri="{FF2B5EF4-FFF2-40B4-BE49-F238E27FC236}">
                <a16:creationId xmlns:a16="http://schemas.microsoft.com/office/drawing/2014/main" id="{7B745534-46FF-4B18-8497-A76F70150EDB}"/>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752794" y="1964570"/>
            <a:ext cx="1285646" cy="248717"/>
          </a:xfrm>
          <a:prstGeom prst="rect">
            <a:avLst/>
          </a:prstGeom>
        </p:spPr>
      </p:pic>
    </p:spTree>
    <p:extLst>
      <p:ext uri="{BB962C8B-B14F-4D97-AF65-F5344CB8AC3E}">
        <p14:creationId xmlns:p14="http://schemas.microsoft.com/office/powerpoint/2010/main" val="1634987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linds(horizontal)">
                                      <p:cBhvr>
                                        <p:cTn id="7" dur="500"/>
                                        <p:tgtEl>
                                          <p:spTgt spid="10035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0362"/>
                                        </p:tgtEl>
                                        <p:attrNameLst>
                                          <p:attrName>style.visibility</p:attrName>
                                        </p:attrNameLst>
                                      </p:cBhvr>
                                      <p:to>
                                        <p:strVal val="visible"/>
                                      </p:to>
                                    </p:set>
                                    <p:animEffect transition="in" filter="blinds(horizontal)">
                                      <p:cBhvr>
                                        <p:cTn id="11" dur="500"/>
                                        <p:tgtEl>
                                          <p:spTgt spid="10036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0357"/>
                                        </p:tgtEl>
                                        <p:attrNameLst>
                                          <p:attrName>style.visibility</p:attrName>
                                        </p:attrNameLst>
                                      </p:cBhvr>
                                      <p:to>
                                        <p:strVal val="visible"/>
                                      </p:to>
                                    </p:set>
                                    <p:animEffect transition="in" filter="blinds(horizontal)">
                                      <p:cBhvr>
                                        <p:cTn id="15" dur="500"/>
                                        <p:tgtEl>
                                          <p:spTgt spid="10035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0358"/>
                                        </p:tgtEl>
                                        <p:attrNameLst>
                                          <p:attrName>style.visibility</p:attrName>
                                        </p:attrNameLst>
                                      </p:cBhvr>
                                      <p:to>
                                        <p:strVal val="visible"/>
                                      </p:to>
                                    </p:set>
                                    <p:animEffect transition="in" filter="blinds(horizontal)">
                                      <p:cBhvr>
                                        <p:cTn id="19" dur="500"/>
                                        <p:tgtEl>
                                          <p:spTgt spid="1003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0363"/>
                                        </p:tgtEl>
                                        <p:attrNameLst>
                                          <p:attrName>style.visibility</p:attrName>
                                        </p:attrNameLst>
                                      </p:cBhvr>
                                      <p:to>
                                        <p:strVal val="visible"/>
                                      </p:to>
                                    </p:set>
                                    <p:anim calcmode="lin" valueType="num">
                                      <p:cBhvr additive="base">
                                        <p:cTn id="24" dur="500" fill="hold"/>
                                        <p:tgtEl>
                                          <p:spTgt spid="100363"/>
                                        </p:tgtEl>
                                        <p:attrNameLst>
                                          <p:attrName>ppt_x</p:attrName>
                                        </p:attrNameLst>
                                      </p:cBhvr>
                                      <p:tavLst>
                                        <p:tav tm="0">
                                          <p:val>
                                            <p:strVal val="0-#ppt_w/2"/>
                                          </p:val>
                                        </p:tav>
                                        <p:tav tm="100000">
                                          <p:val>
                                            <p:strVal val="#ppt_x"/>
                                          </p:val>
                                        </p:tav>
                                      </p:tavLst>
                                    </p:anim>
                                    <p:anim calcmode="lin" valueType="num">
                                      <p:cBhvr additive="base">
                                        <p:cTn id="25" dur="500" fill="hold"/>
                                        <p:tgtEl>
                                          <p:spTgt spid="100363"/>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100364"/>
                                        </p:tgtEl>
                                        <p:attrNameLst>
                                          <p:attrName>style.visibility</p:attrName>
                                        </p:attrNameLst>
                                      </p:cBhvr>
                                      <p:to>
                                        <p:strVal val="visible"/>
                                      </p:to>
                                    </p:set>
                                    <p:animEffect transition="in" filter="slide(fromBottom)">
                                      <p:cBhvr>
                                        <p:cTn id="29" dur="500"/>
                                        <p:tgtEl>
                                          <p:spTgt spid="100364"/>
                                        </p:tgtEl>
                                      </p:cBhvr>
                                    </p:animEffect>
                                  </p:childTnLst>
                                </p:cTn>
                              </p:par>
                            </p:childTnLst>
                          </p:cTn>
                        </p:par>
                        <p:par>
                          <p:cTn id="30" fill="hold" nodeType="withGroup">
                            <p:stCondLst>
                              <p:cond delay="1000"/>
                            </p:stCondLst>
                            <p:childTnLst>
                              <p:par>
                                <p:cTn id="31" presetID="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00367"/>
                                        </p:tgtEl>
                                        <p:attrNameLst>
                                          <p:attrName>style.visibility</p:attrName>
                                        </p:attrNameLst>
                                      </p:cBhvr>
                                      <p:to>
                                        <p:strVal val="visible"/>
                                      </p:to>
                                    </p:set>
                                    <p:animEffect transition="in" filter="wipe(left)">
                                      <p:cBhvr>
                                        <p:cTn id="40" dur="500"/>
                                        <p:tgtEl>
                                          <p:spTgt spid="100367"/>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00365"/>
                                        </p:tgtEl>
                                        <p:attrNameLst>
                                          <p:attrName>style.visibility</p:attrName>
                                        </p:attrNameLst>
                                      </p:cBhvr>
                                      <p:to>
                                        <p:strVal val="visible"/>
                                      </p:to>
                                    </p:set>
                                    <p:animEffect transition="in" filter="wipe(left)">
                                      <p:cBhvr>
                                        <p:cTn id="44" dur="500"/>
                                        <p:tgtEl>
                                          <p:spTgt spid="100365"/>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100366"/>
                                        </p:tgtEl>
                                        <p:attrNameLst>
                                          <p:attrName>style.visibility</p:attrName>
                                        </p:attrNameLst>
                                      </p:cBhvr>
                                      <p:to>
                                        <p:strVal val="visible"/>
                                      </p:to>
                                    </p:set>
                                    <p:animEffect transition="in" filter="wipe(up)">
                                      <p:cBhvr>
                                        <p:cTn id="48" dur="500"/>
                                        <p:tgtEl>
                                          <p:spTgt spid="100366"/>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100370"/>
                                        </p:tgtEl>
                                        <p:attrNameLst>
                                          <p:attrName>style.visibility</p:attrName>
                                        </p:attrNameLst>
                                      </p:cBhvr>
                                      <p:to>
                                        <p:strVal val="visible"/>
                                      </p:to>
                                    </p:set>
                                    <p:animEffect transition="in" filter="wipe(up)">
                                      <p:cBhvr>
                                        <p:cTn id="52" dur="500"/>
                                        <p:tgtEl>
                                          <p:spTgt spid="100370"/>
                                        </p:tgtEl>
                                      </p:cBhvr>
                                    </p:animEffect>
                                  </p:childTnLst>
                                </p:cTn>
                              </p:par>
                            </p:childTnLst>
                          </p:cTn>
                        </p:par>
                        <p:par>
                          <p:cTn id="53" fill="hold">
                            <p:stCondLst>
                              <p:cond delay="3500"/>
                            </p:stCondLst>
                            <p:childTnLst>
                              <p:par>
                                <p:cTn id="54" presetID="22" presetClass="entr" presetSubtype="8" fill="hold" nodeType="afterEffect">
                                  <p:stCondLst>
                                    <p:cond delay="0"/>
                                  </p:stCondLst>
                                  <p:childTnLst>
                                    <p:set>
                                      <p:cBhvr>
                                        <p:cTn id="55" dur="1" fill="hold">
                                          <p:stCondLst>
                                            <p:cond delay="0"/>
                                          </p:stCondLst>
                                        </p:cTn>
                                        <p:tgtEl>
                                          <p:spTgt spid="100368"/>
                                        </p:tgtEl>
                                        <p:attrNameLst>
                                          <p:attrName>style.visibility</p:attrName>
                                        </p:attrNameLst>
                                      </p:cBhvr>
                                      <p:to>
                                        <p:strVal val="visible"/>
                                      </p:to>
                                    </p:set>
                                    <p:animEffect transition="in" filter="wipe(left)">
                                      <p:cBhvr>
                                        <p:cTn id="56" dur="500"/>
                                        <p:tgtEl>
                                          <p:spTgt spid="100368"/>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00369"/>
                                        </p:tgtEl>
                                        <p:attrNameLst>
                                          <p:attrName>style.visibility</p:attrName>
                                        </p:attrNameLst>
                                      </p:cBhvr>
                                      <p:to>
                                        <p:strVal val="visible"/>
                                      </p:to>
                                    </p:set>
                                    <p:animEffect transition="in" filter="wipe(left)">
                                      <p:cBhvr>
                                        <p:cTn id="60" dur="500"/>
                                        <p:tgtEl>
                                          <p:spTgt spid="100369"/>
                                        </p:tgtEl>
                                      </p:cBhvr>
                                    </p:animEffect>
                                  </p:childTnLst>
                                </p:cTn>
                              </p:par>
                            </p:childTnLst>
                          </p:cTn>
                        </p:par>
                        <p:par>
                          <p:cTn id="61" fill="hold">
                            <p:stCondLst>
                              <p:cond delay="4500"/>
                            </p:stCondLst>
                            <p:childTnLst>
                              <p:par>
                                <p:cTn id="62" presetID="16" presetClass="entr" presetSubtype="26" fill="hold" grpId="0" nodeType="afterEffect">
                                  <p:stCondLst>
                                    <p:cond delay="0"/>
                                  </p:stCondLst>
                                  <p:childTnLst>
                                    <p:set>
                                      <p:cBhvr>
                                        <p:cTn id="63" dur="1" fill="hold">
                                          <p:stCondLst>
                                            <p:cond delay="0"/>
                                          </p:stCondLst>
                                        </p:cTn>
                                        <p:tgtEl>
                                          <p:spTgt spid="100373"/>
                                        </p:tgtEl>
                                        <p:attrNameLst>
                                          <p:attrName>style.visibility</p:attrName>
                                        </p:attrNameLst>
                                      </p:cBhvr>
                                      <p:to>
                                        <p:strVal val="visible"/>
                                      </p:to>
                                    </p:set>
                                    <p:animEffect transition="in" filter="barn(inHorizontal)">
                                      <p:cBhvr>
                                        <p:cTn id="64" dur="500"/>
                                        <p:tgtEl>
                                          <p:spTgt spid="10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357" grpId="0"/>
      <p:bldP spid="100358" grpId="0"/>
      <p:bldP spid="100362" grpId="0"/>
      <p:bldP spid="100363" grpId="0"/>
      <p:bldP spid="100364" grpId="0"/>
      <p:bldP spid="100365" grpId="0"/>
      <p:bldP spid="100366" grpId="0"/>
      <p:bldP spid="1003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FE02758-8635-4898-94E3-F03C7B80588F}"/>
              </a:ext>
            </a:extLst>
          </p:cNvPr>
          <p:cNvSpPr>
            <a:spLocks noGrp="1" noChangeArrowheads="1"/>
          </p:cNvSpPr>
          <p:nvPr>
            <p:ph type="title"/>
          </p:nvPr>
        </p:nvSpPr>
        <p:spPr>
          <a:xfrm>
            <a:off x="0" y="0"/>
            <a:ext cx="8686800" cy="990600"/>
          </a:xfrm>
        </p:spPr>
        <p:txBody>
          <a:bodyPr/>
          <a:lstStyle/>
          <a:p>
            <a:r>
              <a:rPr lang="zh-CN" altLang="en-US" sz="2800" dirty="0"/>
              <a:t>例</a:t>
            </a:r>
            <a:r>
              <a:rPr lang="en-US" altLang="zh-CN" sz="2800" dirty="0"/>
              <a:t>2.7 </a:t>
            </a:r>
            <a:r>
              <a:rPr lang="zh-CN" altLang="en-US" sz="2800" dirty="0"/>
              <a:t>用不同方法求 </a:t>
            </a:r>
            <a:r>
              <a:rPr lang="en-US" altLang="zh-CN" sz="2800" i="1" dirty="0">
                <a:latin typeface="Times New Roman" panose="02020603050405020304" pitchFamily="18" charset="0"/>
              </a:rPr>
              <a:t>x</a:t>
            </a:r>
            <a:r>
              <a:rPr lang="en-US" altLang="zh-CN" sz="2800" baseline="30000" dirty="0"/>
              <a:t>2</a:t>
            </a:r>
            <a:r>
              <a:rPr lang="en-US" altLang="zh-CN" sz="2800" dirty="0">
                <a:sym typeface="Symbol" panose="05050102010706020507" pitchFamily="18" charset="2"/>
              </a:rPr>
              <a:t></a:t>
            </a:r>
            <a:r>
              <a:rPr lang="en-US" altLang="zh-CN" sz="2800" dirty="0">
                <a:latin typeface="Times New Roman" panose="02020603050405020304" pitchFamily="18" charset="0"/>
              </a:rPr>
              <a:t>3</a:t>
            </a:r>
            <a:r>
              <a:rPr lang="en-US" altLang="zh-CN" sz="2800" i="1" dirty="0">
                <a:latin typeface="Times New Roman" panose="02020603050405020304" pitchFamily="18" charset="0"/>
              </a:rPr>
              <a:t> = </a:t>
            </a:r>
            <a:r>
              <a:rPr lang="en-US" altLang="zh-CN" sz="2800" dirty="0">
                <a:latin typeface="Times New Roman" panose="02020603050405020304" pitchFamily="18" charset="0"/>
              </a:rPr>
              <a:t>0</a:t>
            </a:r>
            <a:r>
              <a:rPr lang="zh-CN" altLang="en-US" sz="2800" dirty="0">
                <a:latin typeface="Times New Roman" panose="02020603050405020304" pitchFamily="18" charset="0"/>
              </a:rPr>
              <a:t>的根      </a:t>
            </a:r>
            <a:r>
              <a:rPr lang="en-US" altLang="zh-CN" sz="2800" dirty="0">
                <a:latin typeface="Times New Roman" panose="02020603050405020304" pitchFamily="18" charset="0"/>
              </a:rPr>
              <a:t>, </a:t>
            </a:r>
            <a:r>
              <a:rPr lang="zh-CN" altLang="en-US" sz="2800" dirty="0">
                <a:latin typeface="Times New Roman" panose="02020603050405020304" pitchFamily="18" charset="0"/>
              </a:rPr>
              <a:t>取 </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=2.</a:t>
            </a:r>
            <a:br>
              <a:rPr lang="en-US" altLang="zh-CN" sz="2800" dirty="0">
                <a:latin typeface="Times New Roman" panose="02020603050405020304" pitchFamily="18" charset="0"/>
              </a:rPr>
            </a:br>
            <a:r>
              <a:rPr lang="zh-CN" altLang="en-US" sz="2800" dirty="0">
                <a:latin typeface="Times New Roman" panose="02020603050405020304" pitchFamily="18" charset="0"/>
              </a:rPr>
              <a:t>讨论合理性和收敛性</a:t>
            </a:r>
          </a:p>
        </p:txBody>
      </p:sp>
      <p:sp>
        <p:nvSpPr>
          <p:cNvPr id="120835" name="Rectangle 3">
            <a:extLst>
              <a:ext uri="{FF2B5EF4-FFF2-40B4-BE49-F238E27FC236}">
                <a16:creationId xmlns:a16="http://schemas.microsoft.com/office/drawing/2014/main" id="{DB3D5C10-A0E9-4636-943C-BF71BD95A4FC}"/>
              </a:ext>
            </a:extLst>
          </p:cNvPr>
          <p:cNvSpPr>
            <a:spLocks noGrp="1" noChangeArrowheads="1"/>
          </p:cNvSpPr>
          <p:nvPr>
            <p:ph type="body" idx="1"/>
          </p:nvPr>
        </p:nvSpPr>
        <p:spPr>
          <a:xfrm>
            <a:off x="552450" y="948531"/>
            <a:ext cx="7886700" cy="4351338"/>
          </a:xfrm>
        </p:spPr>
        <p:txBody>
          <a:bodyPr/>
          <a:lstStyle/>
          <a:p>
            <a:r>
              <a:rPr lang="zh-CN" altLang="en-US" sz="2800" dirty="0">
                <a:solidFill>
                  <a:srgbClr val="0000FF"/>
                </a:solidFill>
              </a:rPr>
              <a:t>迭代公式</a:t>
            </a:r>
            <a:r>
              <a:rPr lang="en-US" altLang="zh-CN" sz="2800" dirty="0">
                <a:solidFill>
                  <a:srgbClr val="0000FF"/>
                </a:solidFill>
              </a:rPr>
              <a:t>1</a:t>
            </a:r>
            <a:r>
              <a:rPr lang="zh-CN" altLang="en-US" sz="2800" dirty="0">
                <a:solidFill>
                  <a:srgbClr val="0000FF"/>
                </a:solidFill>
              </a:rPr>
              <a:t>：</a:t>
            </a:r>
          </a:p>
          <a:p>
            <a:r>
              <a:rPr lang="zh-CN" altLang="en-US" sz="2800" dirty="0">
                <a:solidFill>
                  <a:srgbClr val="0000FF"/>
                </a:solidFill>
              </a:rPr>
              <a:t>迭代公式</a:t>
            </a:r>
            <a:r>
              <a:rPr lang="en-US" altLang="zh-CN" sz="2800" dirty="0">
                <a:solidFill>
                  <a:srgbClr val="0000FF"/>
                </a:solidFill>
              </a:rPr>
              <a:t>2</a:t>
            </a:r>
            <a:r>
              <a:rPr lang="zh-CN" altLang="en-US" sz="2800" dirty="0">
                <a:solidFill>
                  <a:srgbClr val="0000FF"/>
                </a:solidFill>
              </a:rPr>
              <a:t>：</a:t>
            </a:r>
            <a:endParaRPr lang="zh-CN" altLang="en-US" sz="2800" dirty="0">
              <a:solidFill>
                <a:srgbClr val="0000FF"/>
              </a:solidFill>
              <a:sym typeface="Symbol" panose="05050102010706020507" pitchFamily="18" charset="2"/>
            </a:endParaRPr>
          </a:p>
          <a:p>
            <a:r>
              <a:rPr lang="zh-CN" altLang="en-US" sz="2800" dirty="0">
                <a:solidFill>
                  <a:srgbClr val="0000FF"/>
                </a:solidFill>
              </a:rPr>
              <a:t>迭代公式</a:t>
            </a:r>
            <a:r>
              <a:rPr lang="en-US" altLang="zh-CN" sz="2800" dirty="0">
                <a:solidFill>
                  <a:srgbClr val="0000FF"/>
                </a:solidFill>
              </a:rPr>
              <a:t>3</a:t>
            </a:r>
            <a:r>
              <a:rPr lang="zh-CN" altLang="en-US" sz="2800" dirty="0">
                <a:solidFill>
                  <a:srgbClr val="0000FF"/>
                </a:solidFill>
              </a:rPr>
              <a:t>：</a:t>
            </a:r>
          </a:p>
          <a:p>
            <a:r>
              <a:rPr lang="zh-CN" altLang="en-US" sz="2800" dirty="0">
                <a:solidFill>
                  <a:srgbClr val="0000FF"/>
                </a:solidFill>
              </a:rPr>
              <a:t>迭代公式</a:t>
            </a:r>
            <a:r>
              <a:rPr lang="en-US" altLang="zh-CN" sz="2800" dirty="0">
                <a:solidFill>
                  <a:srgbClr val="0000FF"/>
                </a:solidFill>
              </a:rPr>
              <a:t>4</a:t>
            </a:r>
            <a:r>
              <a:rPr lang="zh-CN" altLang="en-US" sz="2800" dirty="0">
                <a:solidFill>
                  <a:srgbClr val="0000FF"/>
                </a:solidFill>
              </a:rPr>
              <a:t>：</a:t>
            </a:r>
            <a:endParaRPr lang="zh-CN" altLang="en-US" dirty="0">
              <a:solidFill>
                <a:srgbClr val="0000FF"/>
              </a:solidFill>
              <a:sym typeface="Symbol" panose="05050102010706020507" pitchFamily="18" charset="2"/>
            </a:endParaRPr>
          </a:p>
          <a:p>
            <a:r>
              <a:rPr lang="zh-CN" altLang="en-US" sz="2800" dirty="0">
                <a:solidFill>
                  <a:srgbClr val="0000FF"/>
                </a:solidFill>
                <a:sym typeface="Symbol" panose="05050102010706020507" pitchFamily="18" charset="2"/>
              </a:rPr>
              <a:t>计算结果：</a:t>
            </a:r>
          </a:p>
        </p:txBody>
      </p:sp>
      <p:sp>
        <p:nvSpPr>
          <p:cNvPr id="120836" name="Rectangle 4">
            <a:extLst>
              <a:ext uri="{FF2B5EF4-FFF2-40B4-BE49-F238E27FC236}">
                <a16:creationId xmlns:a16="http://schemas.microsoft.com/office/drawing/2014/main" id="{E466589B-E215-40EE-B3A7-D576AE7B82B9}"/>
              </a:ext>
            </a:extLst>
          </p:cNvPr>
          <p:cNvSpPr>
            <a:spLocks noChangeArrowheads="1"/>
          </p:cNvSpPr>
          <p:nvPr/>
        </p:nvSpPr>
        <p:spPr bwMode="auto">
          <a:xfrm>
            <a:off x="297180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20837" name="Object 5">
            <a:extLst>
              <a:ext uri="{FF2B5EF4-FFF2-40B4-BE49-F238E27FC236}">
                <a16:creationId xmlns:a16="http://schemas.microsoft.com/office/drawing/2014/main" id="{3D8EA871-C6FA-4FAE-AF24-1EC4DCEC93A2}"/>
              </a:ext>
            </a:extLst>
          </p:cNvPr>
          <p:cNvGraphicFramePr>
            <a:graphicFrameLocks noChangeAspect="1"/>
          </p:cNvGraphicFramePr>
          <p:nvPr>
            <p:extLst>
              <p:ext uri="{D42A27DB-BD31-4B8C-83A1-F6EECF244321}">
                <p14:modId xmlns:p14="http://schemas.microsoft.com/office/powerpoint/2010/main" val="981923633"/>
              </p:ext>
            </p:extLst>
          </p:nvPr>
        </p:nvGraphicFramePr>
        <p:xfrm>
          <a:off x="2640013" y="914400"/>
          <a:ext cx="2646362" cy="565150"/>
        </p:xfrm>
        <a:graphic>
          <a:graphicData uri="http://schemas.openxmlformats.org/presentationml/2006/ole">
            <mc:AlternateContent xmlns:mc="http://schemas.openxmlformats.org/markup-compatibility/2006">
              <mc:Choice xmlns:v="urn:schemas-microsoft-com:vml" Requires="v">
                <p:oleObj spid="_x0000_s105120" name="Equation" r:id="rId3" imgW="1130040" imgH="241200" progId="Equation.DSMT4">
                  <p:embed/>
                </p:oleObj>
              </mc:Choice>
              <mc:Fallback>
                <p:oleObj name="Equation" r:id="rId3" imgW="1130040" imgH="241200" progId="Equation.DSMT4">
                  <p:embed/>
                  <p:pic>
                    <p:nvPicPr>
                      <p:cNvPr id="120837" name="Object 5">
                        <a:extLst>
                          <a:ext uri="{FF2B5EF4-FFF2-40B4-BE49-F238E27FC236}">
                            <a16:creationId xmlns:a16="http://schemas.microsoft.com/office/drawing/2014/main" id="{3D8EA871-C6FA-4FAE-AF24-1EC4DCEC9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914400"/>
                        <a:ext cx="2646362"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a:extLst>
              <a:ext uri="{FF2B5EF4-FFF2-40B4-BE49-F238E27FC236}">
                <a16:creationId xmlns:a16="http://schemas.microsoft.com/office/drawing/2014/main" id="{AD881589-AA05-4D75-A3A1-F9E47552CF14}"/>
              </a:ext>
            </a:extLst>
          </p:cNvPr>
          <p:cNvGraphicFramePr>
            <a:graphicFrameLocks noChangeAspect="1"/>
          </p:cNvGraphicFramePr>
          <p:nvPr>
            <p:extLst>
              <p:ext uri="{D42A27DB-BD31-4B8C-83A1-F6EECF244321}">
                <p14:modId xmlns:p14="http://schemas.microsoft.com/office/powerpoint/2010/main" val="713446453"/>
              </p:ext>
            </p:extLst>
          </p:nvPr>
        </p:nvGraphicFramePr>
        <p:xfrm>
          <a:off x="2738438" y="1447800"/>
          <a:ext cx="1687512" cy="488950"/>
        </p:xfrm>
        <a:graphic>
          <a:graphicData uri="http://schemas.openxmlformats.org/presentationml/2006/ole">
            <mc:AlternateContent xmlns:mc="http://schemas.openxmlformats.org/markup-compatibility/2006">
              <mc:Choice xmlns:v="urn:schemas-microsoft-com:vml" Requires="v">
                <p:oleObj spid="_x0000_s105121" name="Equation" r:id="rId5" imgW="787320" imgH="228600" progId="Equation.DSMT4">
                  <p:embed/>
                </p:oleObj>
              </mc:Choice>
              <mc:Fallback>
                <p:oleObj name="Equation" r:id="rId5" imgW="787320" imgH="228600" progId="Equation.DSMT4">
                  <p:embed/>
                  <p:pic>
                    <p:nvPicPr>
                      <p:cNvPr id="120838" name="Object 6">
                        <a:extLst>
                          <a:ext uri="{FF2B5EF4-FFF2-40B4-BE49-F238E27FC236}">
                            <a16:creationId xmlns:a16="http://schemas.microsoft.com/office/drawing/2014/main" id="{AD881589-AA05-4D75-A3A1-F9E47552CF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438" y="1447800"/>
                        <a:ext cx="16875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5" name="Text Box 13">
            <a:extLst>
              <a:ext uri="{FF2B5EF4-FFF2-40B4-BE49-F238E27FC236}">
                <a16:creationId xmlns:a16="http://schemas.microsoft.com/office/drawing/2014/main" id="{48BAA960-601E-4E51-A807-E39B5208BD48}"/>
              </a:ext>
            </a:extLst>
          </p:cNvPr>
          <p:cNvSpPr txBox="1">
            <a:spLocks noChangeArrowheads="1"/>
          </p:cNvSpPr>
          <p:nvPr/>
        </p:nvSpPr>
        <p:spPr bwMode="auto">
          <a:xfrm>
            <a:off x="55414" y="6168231"/>
            <a:ext cx="771381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chemeClr val="hlink"/>
                </a:solidFill>
              </a:rPr>
              <a:t>怎么判断收敛的迭代公式的速度快慢呢？</a:t>
            </a:r>
          </a:p>
        </p:txBody>
      </p:sp>
      <p:graphicFrame>
        <p:nvGraphicFramePr>
          <p:cNvPr id="120846" name="Object 14">
            <a:extLst>
              <a:ext uri="{FF2B5EF4-FFF2-40B4-BE49-F238E27FC236}">
                <a16:creationId xmlns:a16="http://schemas.microsoft.com/office/drawing/2014/main" id="{42245008-B796-4038-9C1F-578DFE0D224B}"/>
              </a:ext>
            </a:extLst>
          </p:cNvPr>
          <p:cNvGraphicFramePr>
            <a:graphicFrameLocks noChangeAspect="1"/>
          </p:cNvGraphicFramePr>
          <p:nvPr>
            <p:extLst>
              <p:ext uri="{D42A27DB-BD31-4B8C-83A1-F6EECF244321}">
                <p14:modId xmlns:p14="http://schemas.microsoft.com/office/powerpoint/2010/main" val="1196737427"/>
              </p:ext>
            </p:extLst>
          </p:nvPr>
        </p:nvGraphicFramePr>
        <p:xfrm>
          <a:off x="5196334" y="61503"/>
          <a:ext cx="533400" cy="533400"/>
        </p:xfrm>
        <a:graphic>
          <a:graphicData uri="http://schemas.openxmlformats.org/presentationml/2006/ole">
            <mc:AlternateContent xmlns:mc="http://schemas.openxmlformats.org/markup-compatibility/2006">
              <mc:Choice xmlns:v="urn:schemas-microsoft-com:vml" Requires="v">
                <p:oleObj spid="_x0000_s105122" name="Equation" r:id="rId7" imgW="228600" imgH="228600" progId="Equation.DSMT4">
                  <p:embed/>
                </p:oleObj>
              </mc:Choice>
              <mc:Fallback>
                <p:oleObj name="Equation" r:id="rId7" imgW="228600" imgH="228600" progId="Equation.DSMT4">
                  <p:embed/>
                  <p:pic>
                    <p:nvPicPr>
                      <p:cNvPr id="120846" name="Object 14">
                        <a:extLst>
                          <a:ext uri="{FF2B5EF4-FFF2-40B4-BE49-F238E27FC236}">
                            <a16:creationId xmlns:a16="http://schemas.microsoft.com/office/drawing/2014/main" id="{42245008-B796-4038-9C1F-578DFE0D22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6334" y="6150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7" name="Object 15">
            <a:extLst>
              <a:ext uri="{FF2B5EF4-FFF2-40B4-BE49-F238E27FC236}">
                <a16:creationId xmlns:a16="http://schemas.microsoft.com/office/drawing/2014/main" id="{CF32794F-660C-4FA4-A917-9AF6C7F9E1DA}"/>
              </a:ext>
            </a:extLst>
          </p:cNvPr>
          <p:cNvGraphicFramePr>
            <a:graphicFrameLocks noChangeAspect="1"/>
          </p:cNvGraphicFramePr>
          <p:nvPr>
            <p:extLst>
              <p:ext uri="{D42A27DB-BD31-4B8C-83A1-F6EECF244321}">
                <p14:modId xmlns:p14="http://schemas.microsoft.com/office/powerpoint/2010/main" val="628001383"/>
              </p:ext>
            </p:extLst>
          </p:nvPr>
        </p:nvGraphicFramePr>
        <p:xfrm>
          <a:off x="2647950" y="1905000"/>
          <a:ext cx="3021013" cy="515938"/>
        </p:xfrm>
        <a:graphic>
          <a:graphicData uri="http://schemas.openxmlformats.org/presentationml/2006/ole">
            <mc:AlternateContent xmlns:mc="http://schemas.openxmlformats.org/markup-compatibility/2006">
              <mc:Choice xmlns:v="urn:schemas-microsoft-com:vml" Requires="v">
                <p:oleObj spid="_x0000_s105123" name="Equation" r:id="rId9" imgW="1409400" imgH="241200" progId="Equation.DSMT4">
                  <p:embed/>
                </p:oleObj>
              </mc:Choice>
              <mc:Fallback>
                <p:oleObj name="Equation" r:id="rId9" imgW="1409400" imgH="241200" progId="Equation.DSMT4">
                  <p:embed/>
                  <p:pic>
                    <p:nvPicPr>
                      <p:cNvPr id="120847" name="Object 15">
                        <a:extLst>
                          <a:ext uri="{FF2B5EF4-FFF2-40B4-BE49-F238E27FC236}">
                            <a16:creationId xmlns:a16="http://schemas.microsoft.com/office/drawing/2014/main" id="{CF32794F-660C-4FA4-A917-9AF6C7F9E1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0" y="1905000"/>
                        <a:ext cx="3021013"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8" name="Object 16">
            <a:extLst>
              <a:ext uri="{FF2B5EF4-FFF2-40B4-BE49-F238E27FC236}">
                <a16:creationId xmlns:a16="http://schemas.microsoft.com/office/drawing/2014/main" id="{790788D9-5A89-4070-BB78-C0C256911257}"/>
              </a:ext>
            </a:extLst>
          </p:cNvPr>
          <p:cNvGraphicFramePr>
            <a:graphicFrameLocks noChangeAspect="1"/>
          </p:cNvGraphicFramePr>
          <p:nvPr>
            <p:extLst>
              <p:ext uri="{D42A27DB-BD31-4B8C-83A1-F6EECF244321}">
                <p14:modId xmlns:p14="http://schemas.microsoft.com/office/powerpoint/2010/main" val="1546505491"/>
              </p:ext>
            </p:extLst>
          </p:nvPr>
        </p:nvGraphicFramePr>
        <p:xfrm>
          <a:off x="2590800" y="2438400"/>
          <a:ext cx="2965450" cy="488950"/>
        </p:xfrm>
        <a:graphic>
          <a:graphicData uri="http://schemas.openxmlformats.org/presentationml/2006/ole">
            <mc:AlternateContent xmlns:mc="http://schemas.openxmlformats.org/markup-compatibility/2006">
              <mc:Choice xmlns:v="urn:schemas-microsoft-com:vml" Requires="v">
                <p:oleObj spid="_x0000_s105124" name="Equation" r:id="rId11" imgW="1384200" imgH="228600" progId="Equation.DSMT4">
                  <p:embed/>
                </p:oleObj>
              </mc:Choice>
              <mc:Fallback>
                <p:oleObj name="Equation" r:id="rId11" imgW="1384200" imgH="228600" progId="Equation.DSMT4">
                  <p:embed/>
                  <p:pic>
                    <p:nvPicPr>
                      <p:cNvPr id="120848" name="Object 16">
                        <a:extLst>
                          <a:ext uri="{FF2B5EF4-FFF2-40B4-BE49-F238E27FC236}">
                            <a16:creationId xmlns:a16="http://schemas.microsoft.com/office/drawing/2014/main" id="{790788D9-5A89-4070-BB78-C0C256911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2438400"/>
                        <a:ext cx="29654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1" name="Object 19">
            <a:extLst>
              <a:ext uri="{FF2B5EF4-FFF2-40B4-BE49-F238E27FC236}">
                <a16:creationId xmlns:a16="http://schemas.microsoft.com/office/drawing/2014/main" id="{A31A79D1-CD40-4B2A-8D13-0E9BFD3455FF}"/>
              </a:ext>
            </a:extLst>
          </p:cNvPr>
          <p:cNvGraphicFramePr>
            <a:graphicFrameLocks noChangeAspect="1"/>
          </p:cNvGraphicFramePr>
          <p:nvPr>
            <p:extLst>
              <p:ext uri="{D42A27DB-BD31-4B8C-83A1-F6EECF244321}">
                <p14:modId xmlns:p14="http://schemas.microsoft.com/office/powerpoint/2010/main" val="165195121"/>
              </p:ext>
            </p:extLst>
          </p:nvPr>
        </p:nvGraphicFramePr>
        <p:xfrm>
          <a:off x="2558703" y="3035150"/>
          <a:ext cx="6342062" cy="3084512"/>
        </p:xfrm>
        <a:graphic>
          <a:graphicData uri="http://schemas.openxmlformats.org/presentationml/2006/ole">
            <mc:AlternateContent xmlns:mc="http://schemas.openxmlformats.org/markup-compatibility/2006">
              <mc:Choice xmlns:v="urn:schemas-microsoft-com:vml" Requires="v">
                <p:oleObj spid="_x0000_s105125" name="Equation" r:id="rId13" imgW="2844720" imgH="1384200" progId="Equation.DSMT4">
                  <p:embed/>
                </p:oleObj>
              </mc:Choice>
              <mc:Fallback>
                <p:oleObj name="Equation" r:id="rId13" imgW="2844720" imgH="1384200" progId="Equation.DSMT4">
                  <p:embed/>
                  <p:pic>
                    <p:nvPicPr>
                      <p:cNvPr id="120851" name="Object 19">
                        <a:extLst>
                          <a:ext uri="{FF2B5EF4-FFF2-40B4-BE49-F238E27FC236}">
                            <a16:creationId xmlns:a16="http://schemas.microsoft.com/office/drawing/2014/main" id="{A31A79D1-CD40-4B2A-8D13-0E9BFD3455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8703" y="3035150"/>
                        <a:ext cx="6342062" cy="308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54" name="Group 22">
            <a:extLst>
              <a:ext uri="{FF2B5EF4-FFF2-40B4-BE49-F238E27FC236}">
                <a16:creationId xmlns:a16="http://schemas.microsoft.com/office/drawing/2014/main" id="{A291B557-360A-459C-A4C4-BF0B667361E6}"/>
              </a:ext>
            </a:extLst>
          </p:cNvPr>
          <p:cNvGrpSpPr>
            <a:grpSpLocks/>
          </p:cNvGrpSpPr>
          <p:nvPr/>
        </p:nvGrpSpPr>
        <p:grpSpPr bwMode="auto">
          <a:xfrm>
            <a:off x="70121" y="4515092"/>
            <a:ext cx="2026573" cy="1008777"/>
            <a:chOff x="77" y="2906"/>
            <a:chExt cx="1459" cy="571"/>
          </a:xfrm>
        </p:grpSpPr>
        <p:graphicFrame>
          <p:nvGraphicFramePr>
            <p:cNvPr id="120852" name="Object 20">
              <a:extLst>
                <a:ext uri="{FF2B5EF4-FFF2-40B4-BE49-F238E27FC236}">
                  <a16:creationId xmlns:a16="http://schemas.microsoft.com/office/drawing/2014/main" id="{76FBD51E-134B-45E8-A38A-35D9744312DB}"/>
                </a:ext>
              </a:extLst>
            </p:cNvPr>
            <p:cNvGraphicFramePr>
              <a:graphicFrameLocks noChangeAspect="1"/>
            </p:cNvGraphicFramePr>
            <p:nvPr>
              <p:extLst>
                <p:ext uri="{D42A27DB-BD31-4B8C-83A1-F6EECF244321}">
                  <p14:modId xmlns:p14="http://schemas.microsoft.com/office/powerpoint/2010/main" val="479788912"/>
                </p:ext>
              </p:extLst>
            </p:nvPr>
          </p:nvGraphicFramePr>
          <p:xfrm>
            <a:off x="146" y="3193"/>
            <a:ext cx="1390" cy="284"/>
          </p:xfrm>
          <a:graphic>
            <a:graphicData uri="http://schemas.openxmlformats.org/presentationml/2006/ole">
              <mc:AlternateContent xmlns:mc="http://schemas.openxmlformats.org/markup-compatibility/2006">
                <mc:Choice xmlns:v="urn:schemas-microsoft-com:vml" Requires="v">
                  <p:oleObj spid="_x0000_s105126" name="Equation" r:id="rId15" imgW="1117440" imgH="228600" progId="Equation.DSMT4">
                    <p:embed/>
                  </p:oleObj>
                </mc:Choice>
                <mc:Fallback>
                  <p:oleObj name="Equation" r:id="rId15" imgW="1117440" imgH="228600" progId="Equation.DSMT4">
                    <p:embed/>
                    <p:pic>
                      <p:nvPicPr>
                        <p:cNvPr id="120852" name="Object 20">
                          <a:extLst>
                            <a:ext uri="{FF2B5EF4-FFF2-40B4-BE49-F238E27FC236}">
                              <a16:creationId xmlns:a16="http://schemas.microsoft.com/office/drawing/2014/main" id="{76FBD51E-134B-45E8-A38A-35D9744312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 y="3193"/>
                          <a:ext cx="1390" cy="284"/>
                        </a:xfrm>
                        <a:prstGeom prst="rect">
                          <a:avLst/>
                        </a:prstGeom>
                        <a:noFill/>
                        <a:ln>
                          <a:noFill/>
                        </a:ln>
                        <a:effectLst/>
                      </p:spPr>
                    </p:pic>
                  </p:oleObj>
                </mc:Fallback>
              </mc:AlternateContent>
            </a:graphicData>
          </a:graphic>
        </p:graphicFrame>
        <p:sp>
          <p:nvSpPr>
            <p:cNvPr id="120853" name="Text Box 21">
              <a:extLst>
                <a:ext uri="{FF2B5EF4-FFF2-40B4-BE49-F238E27FC236}">
                  <a16:creationId xmlns:a16="http://schemas.microsoft.com/office/drawing/2014/main" id="{EE34B46A-8E8D-41F2-97EC-6AC4DF3C9BDA}"/>
                </a:ext>
              </a:extLst>
            </p:cNvPr>
            <p:cNvSpPr txBox="1">
              <a:spLocks noChangeArrowheads="1"/>
            </p:cNvSpPr>
            <p:nvPr/>
          </p:nvSpPr>
          <p:spPr bwMode="auto">
            <a:xfrm>
              <a:off x="77" y="2906"/>
              <a:ext cx="12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rPr>
                <a:t>精确值：</a:t>
              </a:r>
            </a:p>
          </p:txBody>
        </p:sp>
      </p:grpSp>
    </p:spTree>
    <p:extLst>
      <p:ext uri="{BB962C8B-B14F-4D97-AF65-F5344CB8AC3E}">
        <p14:creationId xmlns:p14="http://schemas.microsoft.com/office/powerpoint/2010/main" val="409281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left)">
                                      <p:cBhvr>
                                        <p:cTn id="7" dur="500"/>
                                        <p:tgtEl>
                                          <p:spTgt spid="1208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0837"/>
                                        </p:tgtEl>
                                        <p:attrNameLst>
                                          <p:attrName>style.visibility</p:attrName>
                                        </p:attrNameLst>
                                      </p:cBhvr>
                                      <p:to>
                                        <p:strVal val="visible"/>
                                      </p:to>
                                    </p:set>
                                    <p:animEffect transition="in" filter="wipe(left)">
                                      <p:cBhvr>
                                        <p:cTn id="10" dur="500"/>
                                        <p:tgtEl>
                                          <p:spTgt spid="1208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0835">
                                            <p:txEl>
                                              <p:pRg st="1" end="1"/>
                                            </p:txEl>
                                          </p:spTgt>
                                        </p:tgtEl>
                                        <p:attrNameLst>
                                          <p:attrName>style.visibility</p:attrName>
                                        </p:attrNameLst>
                                      </p:cBhvr>
                                      <p:to>
                                        <p:strVal val="visible"/>
                                      </p:to>
                                    </p:set>
                                    <p:animEffect transition="in" filter="wipe(left)">
                                      <p:cBhvr>
                                        <p:cTn id="15" dur="500"/>
                                        <p:tgtEl>
                                          <p:spTgt spid="12083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20838"/>
                                        </p:tgtEl>
                                        <p:attrNameLst>
                                          <p:attrName>style.visibility</p:attrName>
                                        </p:attrNameLst>
                                      </p:cBhvr>
                                      <p:to>
                                        <p:strVal val="visible"/>
                                      </p:to>
                                    </p:set>
                                    <p:animEffect transition="in" filter="wipe(left)">
                                      <p:cBhvr>
                                        <p:cTn id="18" dur="500"/>
                                        <p:tgtEl>
                                          <p:spTgt spid="1208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20835">
                                            <p:txEl>
                                              <p:pRg st="2" end="2"/>
                                            </p:txEl>
                                          </p:spTgt>
                                        </p:tgtEl>
                                        <p:attrNameLst>
                                          <p:attrName>style.visibility</p:attrName>
                                        </p:attrNameLst>
                                      </p:cBhvr>
                                      <p:to>
                                        <p:strVal val="visible"/>
                                      </p:to>
                                    </p:set>
                                    <p:animEffect transition="in" filter="wipe(left)">
                                      <p:cBhvr>
                                        <p:cTn id="23" dur="500"/>
                                        <p:tgtEl>
                                          <p:spTgt spid="120835">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20847"/>
                                        </p:tgtEl>
                                        <p:attrNameLst>
                                          <p:attrName>style.visibility</p:attrName>
                                        </p:attrNameLst>
                                      </p:cBhvr>
                                      <p:to>
                                        <p:strVal val="visible"/>
                                      </p:to>
                                    </p:set>
                                    <p:animEffect transition="in" filter="wipe(left)">
                                      <p:cBhvr>
                                        <p:cTn id="26" dur="500"/>
                                        <p:tgtEl>
                                          <p:spTgt spid="1208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0835">
                                            <p:txEl>
                                              <p:pRg st="3" end="3"/>
                                            </p:txEl>
                                          </p:spTgt>
                                        </p:tgtEl>
                                        <p:attrNameLst>
                                          <p:attrName>style.visibility</p:attrName>
                                        </p:attrNameLst>
                                      </p:cBhvr>
                                      <p:to>
                                        <p:strVal val="visible"/>
                                      </p:to>
                                    </p:set>
                                    <p:animEffect transition="in" filter="wipe(left)">
                                      <p:cBhvr>
                                        <p:cTn id="31" dur="500"/>
                                        <p:tgtEl>
                                          <p:spTgt spid="120835">
                                            <p:txEl>
                                              <p:pRg st="3" end="3"/>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120848"/>
                                        </p:tgtEl>
                                        <p:attrNameLst>
                                          <p:attrName>style.visibility</p:attrName>
                                        </p:attrNameLst>
                                      </p:cBhvr>
                                      <p:to>
                                        <p:strVal val="visible"/>
                                      </p:to>
                                    </p:set>
                                    <p:animEffect transition="in" filter="wipe(left)">
                                      <p:cBhvr>
                                        <p:cTn id="34" dur="500"/>
                                        <p:tgtEl>
                                          <p:spTgt spid="1208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20835">
                                            <p:txEl>
                                              <p:pRg st="4" end="4"/>
                                            </p:txEl>
                                          </p:spTgt>
                                        </p:tgtEl>
                                        <p:attrNameLst>
                                          <p:attrName>style.visibility</p:attrName>
                                        </p:attrNameLst>
                                      </p:cBhvr>
                                      <p:to>
                                        <p:strVal val="visible"/>
                                      </p:to>
                                    </p:set>
                                    <p:animEffect transition="in" filter="wipe(left)">
                                      <p:cBhvr>
                                        <p:cTn id="39" dur="500"/>
                                        <p:tgtEl>
                                          <p:spTgt spid="120835">
                                            <p:txEl>
                                              <p:pRg st="4" end="4"/>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120851"/>
                                        </p:tgtEl>
                                        <p:attrNameLst>
                                          <p:attrName>style.visibility</p:attrName>
                                        </p:attrNameLst>
                                      </p:cBhvr>
                                      <p:to>
                                        <p:strVal val="visible"/>
                                      </p:to>
                                    </p:set>
                                    <p:animEffect transition="in" filter="wipe(up)">
                                      <p:cBhvr>
                                        <p:cTn id="42" dur="500"/>
                                        <p:tgtEl>
                                          <p:spTgt spid="12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nodeType="clickEffect">
                                  <p:stCondLst>
                                    <p:cond delay="0"/>
                                  </p:stCondLst>
                                  <p:childTnLst>
                                    <p:set>
                                      <p:cBhvr>
                                        <p:cTn id="46" dur="1" fill="hold">
                                          <p:stCondLst>
                                            <p:cond delay="0"/>
                                          </p:stCondLst>
                                        </p:cTn>
                                        <p:tgtEl>
                                          <p:spTgt spid="120854"/>
                                        </p:tgtEl>
                                        <p:attrNameLst>
                                          <p:attrName>style.visibility</p:attrName>
                                        </p:attrNameLst>
                                      </p:cBhvr>
                                      <p:to>
                                        <p:strVal val="visible"/>
                                      </p:to>
                                    </p:set>
                                    <p:anim calcmode="lin" valueType="num">
                                      <p:cBhvr additive="base">
                                        <p:cTn id="47" dur="500" fill="hold"/>
                                        <p:tgtEl>
                                          <p:spTgt spid="120854"/>
                                        </p:tgtEl>
                                        <p:attrNameLst>
                                          <p:attrName>ppt_x</p:attrName>
                                        </p:attrNameLst>
                                      </p:cBhvr>
                                      <p:tavLst>
                                        <p:tav tm="0">
                                          <p:val>
                                            <p:strVal val="#ppt_x"/>
                                          </p:val>
                                        </p:tav>
                                        <p:tav tm="100000">
                                          <p:val>
                                            <p:strVal val="#ppt_x"/>
                                          </p:val>
                                        </p:tav>
                                      </p:tavLst>
                                    </p:anim>
                                    <p:anim calcmode="lin" valueType="num">
                                      <p:cBhvr additive="base">
                                        <p:cTn id="48" dur="500" fill="hold"/>
                                        <p:tgtEl>
                                          <p:spTgt spid="120854"/>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20845"/>
                                        </p:tgtEl>
                                        <p:attrNameLst>
                                          <p:attrName>style.visibility</p:attrName>
                                        </p:attrNameLst>
                                      </p:cBhvr>
                                      <p:to>
                                        <p:strVal val="visible"/>
                                      </p:to>
                                    </p:set>
                                    <p:anim calcmode="lin" valueType="num">
                                      <p:cBhvr additive="base">
                                        <p:cTn id="53" dur="500" fill="hold"/>
                                        <p:tgtEl>
                                          <p:spTgt spid="120845"/>
                                        </p:tgtEl>
                                        <p:attrNameLst>
                                          <p:attrName>ppt_x</p:attrName>
                                        </p:attrNameLst>
                                      </p:cBhvr>
                                      <p:tavLst>
                                        <p:tav tm="0">
                                          <p:val>
                                            <p:strVal val="#ppt_x"/>
                                          </p:val>
                                        </p:tav>
                                        <p:tav tm="100000">
                                          <p:val>
                                            <p:strVal val="#ppt_x"/>
                                          </p:val>
                                        </p:tav>
                                      </p:tavLst>
                                    </p:anim>
                                    <p:anim calcmode="lin" valueType="num">
                                      <p:cBhvr additive="base">
                                        <p:cTn id="54" dur="500" fill="hold"/>
                                        <p:tgtEl>
                                          <p:spTgt spid="120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80C24E-8DE4-475B-A17A-A906368AA130}"/>
              </a:ext>
            </a:extLst>
          </p:cNvPr>
          <p:cNvSpPr txBox="1"/>
          <p:nvPr/>
        </p:nvSpPr>
        <p:spPr>
          <a:xfrm>
            <a:off x="276520" y="1556792"/>
            <a:ext cx="8867480" cy="2304255"/>
          </a:xfrm>
          <a:prstGeom prst="rect">
            <a:avLst/>
          </a:prstGeom>
          <a:noFill/>
        </p:spPr>
        <p:txBody>
          <a:bodyPr wrap="square" rtlCol="0">
            <a:spAutoFit/>
          </a:bodyPr>
          <a:lstStyle/>
          <a:p>
            <a:pPr algn="l">
              <a:lnSpc>
                <a:spcPct val="150000"/>
              </a:lnSpc>
            </a:pPr>
            <a:r>
              <a:rPr lang="zh-CN" altLang="en-US" sz="3200" dirty="0">
                <a:solidFill>
                  <a:schemeClr val="tx1">
                    <a:lumMod val="95000"/>
                    <a:lumOff val="5000"/>
                  </a:schemeClr>
                </a:solidFill>
                <a:latin typeface="+mn-ea"/>
                <a:ea typeface="+mn-ea"/>
              </a:rPr>
              <a:t>计算机科学中的一个基本要素是</a:t>
            </a:r>
            <a:r>
              <a:rPr lang="zh-CN" altLang="en-US" sz="3200" dirty="0">
                <a:solidFill>
                  <a:srgbClr val="FF0000"/>
                </a:solidFill>
                <a:latin typeface="+mn-ea"/>
                <a:ea typeface="+mn-ea"/>
              </a:rPr>
              <a:t>迭代</a:t>
            </a:r>
            <a:r>
              <a:rPr lang="zh-CN" altLang="en-US" sz="3200" dirty="0">
                <a:solidFill>
                  <a:schemeClr val="tx1">
                    <a:lumMod val="95000"/>
                    <a:lumOff val="5000"/>
                  </a:schemeClr>
                </a:solidFill>
                <a:latin typeface="+mn-ea"/>
                <a:ea typeface="+mn-ea"/>
              </a:rPr>
              <a:t>（</a:t>
            </a:r>
            <a:r>
              <a:rPr lang="en-US" altLang="zh-CN" sz="3200" dirty="0">
                <a:solidFill>
                  <a:schemeClr val="tx1">
                    <a:lumMod val="95000"/>
                    <a:lumOff val="5000"/>
                  </a:schemeClr>
                </a:solidFill>
                <a:latin typeface="+mn-ea"/>
                <a:ea typeface="+mn-ea"/>
              </a:rPr>
              <a:t>Iteration</a:t>
            </a:r>
            <a:r>
              <a:rPr lang="zh-CN" altLang="en-US" sz="3200" dirty="0">
                <a:solidFill>
                  <a:schemeClr val="tx1">
                    <a:lumMod val="95000"/>
                    <a:lumOff val="5000"/>
                  </a:schemeClr>
                </a:solidFill>
                <a:latin typeface="+mn-ea"/>
                <a:ea typeface="+mn-ea"/>
              </a:rPr>
              <a:t>）正如名字所表示的含义，迭代是指重复执行一个计算过程，直到找到答案。</a:t>
            </a:r>
          </a:p>
        </p:txBody>
      </p:sp>
      <p:sp>
        <p:nvSpPr>
          <p:cNvPr id="3" name="文本框 2">
            <a:extLst>
              <a:ext uri="{FF2B5EF4-FFF2-40B4-BE49-F238E27FC236}">
                <a16:creationId xmlns:a16="http://schemas.microsoft.com/office/drawing/2014/main" id="{ED429DEB-CFAC-4094-8E6F-D6BC2C5402FB}"/>
              </a:ext>
            </a:extLst>
          </p:cNvPr>
          <p:cNvSpPr txBox="1"/>
          <p:nvPr/>
        </p:nvSpPr>
        <p:spPr>
          <a:xfrm>
            <a:off x="276520" y="4869160"/>
            <a:ext cx="8280920" cy="584775"/>
          </a:xfrm>
          <a:prstGeom prst="rect">
            <a:avLst/>
          </a:prstGeom>
          <a:noFill/>
        </p:spPr>
        <p:txBody>
          <a:bodyPr wrap="square" rtlCol="0">
            <a:spAutoFit/>
          </a:bodyPr>
          <a:lstStyle/>
          <a:p>
            <a:pPr algn="l"/>
            <a:r>
              <a:rPr lang="zh-CN" altLang="en-US" sz="3200" dirty="0">
                <a:solidFill>
                  <a:schemeClr val="tx1">
                    <a:lumMod val="95000"/>
                    <a:lumOff val="5000"/>
                  </a:schemeClr>
                </a:solidFill>
                <a:latin typeface="+mn-ea"/>
                <a:ea typeface="+mn-ea"/>
              </a:rPr>
              <a:t>本章主要研究</a:t>
            </a:r>
            <a:r>
              <a:rPr lang="zh-CN" altLang="en-US" sz="3200" dirty="0">
                <a:solidFill>
                  <a:srgbClr val="FF0000"/>
                </a:solidFill>
                <a:latin typeface="+mn-ea"/>
                <a:ea typeface="+mn-ea"/>
              </a:rPr>
              <a:t>重复替换的迭代处理过程。</a:t>
            </a:r>
          </a:p>
        </p:txBody>
      </p:sp>
    </p:spTree>
    <p:extLst>
      <p:ext uri="{BB962C8B-B14F-4D97-AF65-F5344CB8AC3E}">
        <p14:creationId xmlns:p14="http://schemas.microsoft.com/office/powerpoint/2010/main" val="281547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8" name="Oval 14">
            <a:extLst>
              <a:ext uri="{FF2B5EF4-FFF2-40B4-BE49-F238E27FC236}">
                <a16:creationId xmlns:a16="http://schemas.microsoft.com/office/drawing/2014/main" id="{B79DA316-9BA2-4A74-91C7-ABA7471972FD}"/>
              </a:ext>
            </a:extLst>
          </p:cNvPr>
          <p:cNvSpPr>
            <a:spLocks noChangeArrowheads="1"/>
          </p:cNvSpPr>
          <p:nvPr/>
        </p:nvSpPr>
        <p:spPr bwMode="auto">
          <a:xfrm>
            <a:off x="2364867" y="66385"/>
            <a:ext cx="4414266" cy="698319"/>
          </a:xfrm>
          <a:prstGeom prst="ellipse">
            <a:avLst/>
          </a:prstGeom>
          <a:gradFill rotWithShape="0">
            <a:gsLst>
              <a:gs pos="0">
                <a:srgbClr val="FFFFCC"/>
              </a:gs>
              <a:gs pos="100000">
                <a:srgbClr val="FFCC99"/>
              </a:gs>
            </a:gsLst>
            <a:path path="shape">
              <a:fillToRect l="50000" t="50000" r="50000" b="50000"/>
            </a:path>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solidFill>
                  <a:schemeClr val="tx1">
                    <a:lumMod val="95000"/>
                    <a:lumOff val="5000"/>
                  </a:schemeClr>
                </a:solidFill>
              </a:rPr>
              <a:t>§</a:t>
            </a:r>
            <a:r>
              <a:rPr lang="en-US" altLang="zh-CN" sz="3200" dirty="0">
                <a:solidFill>
                  <a:srgbClr val="090A0B"/>
                </a:solidFill>
                <a:latin typeface="华文仿宋" panose="02010600040101010101" pitchFamily="2" charset="-122"/>
                <a:ea typeface="华文仿宋" panose="02010600040101010101" pitchFamily="2" charset="-122"/>
              </a:rPr>
              <a:t>2.1 </a:t>
            </a:r>
            <a:r>
              <a:rPr lang="zh-CN" altLang="en-US" sz="3200" dirty="0">
                <a:solidFill>
                  <a:srgbClr val="090A0B"/>
                </a:solidFill>
                <a:latin typeface="华文仿宋" panose="02010600040101010101" pitchFamily="2" charset="-122"/>
                <a:ea typeface="华文仿宋" panose="02010600040101010101" pitchFamily="2" charset="-122"/>
              </a:rPr>
              <a:t>引言</a:t>
            </a:r>
            <a:endParaRPr kumimoji="0" lang="zh-CN" altLang="en-US" sz="3200" dirty="0">
              <a:solidFill>
                <a:srgbClr val="090A0B"/>
              </a:solidFill>
              <a:latin typeface="华文仿宋" panose="02010600040101010101" pitchFamily="2" charset="-122"/>
              <a:ea typeface="华文仿宋" panose="02010600040101010101" pitchFamily="2" charset="-122"/>
            </a:endParaRPr>
          </a:p>
        </p:txBody>
      </p:sp>
      <p:grpSp>
        <p:nvGrpSpPr>
          <p:cNvPr id="42010" name="Group 26">
            <a:extLst>
              <a:ext uri="{FF2B5EF4-FFF2-40B4-BE49-F238E27FC236}">
                <a16:creationId xmlns:a16="http://schemas.microsoft.com/office/drawing/2014/main" id="{215BE359-70DB-420F-935E-A381F94ECB74}"/>
              </a:ext>
            </a:extLst>
          </p:cNvPr>
          <p:cNvGrpSpPr>
            <a:grpSpLocks/>
          </p:cNvGrpSpPr>
          <p:nvPr/>
        </p:nvGrpSpPr>
        <p:grpSpPr bwMode="auto">
          <a:xfrm>
            <a:off x="107504" y="2996952"/>
            <a:ext cx="8819843" cy="3293013"/>
            <a:chOff x="272" y="2130"/>
            <a:chExt cx="5515" cy="1972"/>
          </a:xfrm>
        </p:grpSpPr>
        <p:sp>
          <p:nvSpPr>
            <p:cNvPr id="42002" name="Rectangle 18">
              <a:extLst>
                <a:ext uri="{FF2B5EF4-FFF2-40B4-BE49-F238E27FC236}">
                  <a16:creationId xmlns:a16="http://schemas.microsoft.com/office/drawing/2014/main" id="{1BA9D982-6EBB-4516-A7AC-F302B23B7424}"/>
                </a:ext>
              </a:extLst>
            </p:cNvPr>
            <p:cNvSpPr>
              <a:spLocks noChangeArrowheads="1"/>
            </p:cNvSpPr>
            <p:nvPr/>
          </p:nvSpPr>
          <p:spPr bwMode="auto">
            <a:xfrm>
              <a:off x="272" y="2130"/>
              <a:ext cx="5515" cy="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代数方程的求根问题是一个古老的数学问题。理论上，  次代数方程在复数域内一定有  个根</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考虑重数</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。早在</a:t>
              </a:r>
              <a:r>
                <a:rPr lang="en-US" altLang="zh-CN" sz="2400" dirty="0">
                  <a:solidFill>
                    <a:schemeClr val="tx1"/>
                  </a:solidFill>
                  <a:latin typeface="仿宋" panose="02010609060101010101" pitchFamily="49" charset="-122"/>
                  <a:ea typeface="仿宋" panose="02010609060101010101" pitchFamily="49" charset="-122"/>
                </a:rPr>
                <a:t>16</a:t>
              </a:r>
              <a:r>
                <a:rPr lang="zh-CN" altLang="en-US" sz="2400" dirty="0">
                  <a:solidFill>
                    <a:schemeClr val="tx1"/>
                  </a:solidFill>
                  <a:latin typeface="仿宋" panose="02010609060101010101" pitchFamily="49" charset="-122"/>
                  <a:ea typeface="仿宋" panose="02010609060101010101" pitchFamily="49" charset="-122"/>
                </a:rPr>
                <a:t>世纪就找到了三次、四次方程的求根公式，但直到</a:t>
              </a:r>
              <a:r>
                <a:rPr lang="en-US" altLang="zh-CN" sz="2400" dirty="0">
                  <a:solidFill>
                    <a:schemeClr val="tx1"/>
                  </a:solidFill>
                  <a:latin typeface="仿宋" panose="02010609060101010101" pitchFamily="49" charset="-122"/>
                  <a:ea typeface="仿宋" panose="02010609060101010101" pitchFamily="49" charset="-122"/>
                </a:rPr>
                <a:t>19</a:t>
              </a:r>
              <a:r>
                <a:rPr lang="zh-CN" altLang="en-US" sz="2400" dirty="0">
                  <a:solidFill>
                    <a:schemeClr val="tx1"/>
                  </a:solidFill>
                  <a:latin typeface="仿宋" panose="02010609060101010101" pitchFamily="49" charset="-122"/>
                  <a:ea typeface="仿宋" panose="02010609060101010101" pitchFamily="49" charset="-122"/>
                </a:rPr>
                <a:t>世纪才证明大于等于</a:t>
              </a:r>
              <a:r>
                <a:rPr lang="en-US" altLang="zh-CN" sz="2400" dirty="0">
                  <a:solidFill>
                    <a:schemeClr val="tx1"/>
                  </a:solidFill>
                  <a:latin typeface="仿宋" panose="02010609060101010101" pitchFamily="49" charset="-122"/>
                  <a:ea typeface="仿宋" panose="02010609060101010101" pitchFamily="49" charset="-122"/>
                </a:rPr>
                <a:t>5</a:t>
              </a:r>
              <a:r>
                <a:rPr lang="zh-CN" altLang="en-US" sz="2400" dirty="0">
                  <a:solidFill>
                    <a:schemeClr val="tx1"/>
                  </a:solidFill>
                  <a:latin typeface="仿宋" panose="02010609060101010101" pitchFamily="49" charset="-122"/>
                  <a:ea typeface="仿宋" panose="02010609060101010101" pitchFamily="49" charset="-122"/>
                </a:rPr>
                <a:t>次的一般代数方程式不能用代数公式求解，而对于超越方程就复杂的多，如果有解，其解可能是一个或几个，也可能是无穷多个。一般也不存在根的解析表达式。</a:t>
              </a:r>
              <a:endParaRPr lang="en-US" altLang="zh-CN" sz="2400" dirty="0">
                <a:solidFill>
                  <a:schemeClr val="tx1"/>
                </a:solidFill>
                <a:latin typeface="仿宋" panose="02010609060101010101" pitchFamily="49" charset="-122"/>
                <a:ea typeface="仿宋" panose="02010609060101010101" pitchFamily="49" charset="-122"/>
              </a:endParaRPr>
            </a:p>
            <a:p>
              <a:pPr algn="l">
                <a:lnSpc>
                  <a:spcPct val="110000"/>
                </a:lnSpc>
              </a:pPr>
              <a:r>
                <a:rPr lang="zh-CN" altLang="en-US" sz="2400" dirty="0">
                  <a:solidFill>
                    <a:schemeClr val="tx1"/>
                  </a:solidFill>
                  <a:latin typeface="仿宋" panose="02010609060101010101" pitchFamily="49" charset="-122"/>
                  <a:ea typeface="仿宋" panose="02010609060101010101" pitchFamily="49" charset="-122"/>
                </a:rPr>
                <a:t>     </a:t>
              </a:r>
              <a:r>
                <a:rPr lang="zh-CN" altLang="en-US" sz="2400" dirty="0">
                  <a:solidFill>
                    <a:srgbClr val="0000FF"/>
                  </a:solidFill>
                  <a:latin typeface="仿宋" panose="02010609060101010101" pitchFamily="49" charset="-122"/>
                  <a:ea typeface="仿宋" panose="02010609060101010101" pitchFamily="49" charset="-122"/>
                </a:rPr>
                <a:t>因此研究如何用数值方法求得满足一定精度要求的根的近似解具有重要的现实意义。 </a:t>
              </a:r>
            </a:p>
          </p:txBody>
        </p:sp>
        <p:graphicFrame>
          <p:nvGraphicFramePr>
            <p:cNvPr id="42000" name="Object 16">
              <a:extLst>
                <a:ext uri="{FF2B5EF4-FFF2-40B4-BE49-F238E27FC236}">
                  <a16:creationId xmlns:a16="http://schemas.microsoft.com/office/drawing/2014/main" id="{64BCE264-E853-4E56-BDCF-284AFD3876D5}"/>
                </a:ext>
              </a:extLst>
            </p:cNvPr>
            <p:cNvGraphicFramePr>
              <a:graphicFrameLocks noChangeAspect="1"/>
            </p:cNvGraphicFramePr>
            <p:nvPr>
              <p:extLst>
                <p:ext uri="{D42A27DB-BD31-4B8C-83A1-F6EECF244321}">
                  <p14:modId xmlns:p14="http://schemas.microsoft.com/office/powerpoint/2010/main" val="2280779401"/>
                </p:ext>
              </p:extLst>
            </p:nvPr>
          </p:nvGraphicFramePr>
          <p:xfrm>
            <a:off x="2624" y="2421"/>
            <a:ext cx="181" cy="226"/>
          </p:xfrm>
          <a:graphic>
            <a:graphicData uri="http://schemas.openxmlformats.org/presentationml/2006/ole">
              <mc:AlternateContent xmlns:mc="http://schemas.openxmlformats.org/markup-compatibility/2006">
                <mc:Choice xmlns:v="urn:schemas-microsoft-com:vml" Requires="v">
                  <p:oleObj spid="_x0000_s1528" r:id="rId6" imgW="126835" imgH="139518" progId="Equation.3">
                    <p:embed/>
                  </p:oleObj>
                </mc:Choice>
                <mc:Fallback>
                  <p:oleObj r:id="rId6" imgW="126835" imgH="139518" progId="Equation.3">
                    <p:embed/>
                    <p:pic>
                      <p:nvPicPr>
                        <p:cNvPr id="42000" name="Object 16">
                          <a:extLst>
                            <a:ext uri="{FF2B5EF4-FFF2-40B4-BE49-F238E27FC236}">
                              <a16:creationId xmlns:a16="http://schemas.microsoft.com/office/drawing/2014/main" id="{64BCE264-E853-4E56-BDCF-284AFD3876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4" y="2421"/>
                          <a:ext cx="181" cy="226"/>
                        </a:xfrm>
                        <a:prstGeom prst="rect">
                          <a:avLst/>
                        </a:prstGeom>
                        <a:noFill/>
                      </p:spPr>
                    </p:pic>
                  </p:oleObj>
                </mc:Fallback>
              </mc:AlternateContent>
            </a:graphicData>
          </a:graphic>
        </p:graphicFrame>
        <p:graphicFrame>
          <p:nvGraphicFramePr>
            <p:cNvPr id="42003" name="Object 19">
              <a:extLst>
                <a:ext uri="{FF2B5EF4-FFF2-40B4-BE49-F238E27FC236}">
                  <a16:creationId xmlns:a16="http://schemas.microsoft.com/office/drawing/2014/main" id="{51F43FC7-3C43-4563-9047-71620C69520C}"/>
                </a:ext>
              </a:extLst>
            </p:cNvPr>
            <p:cNvGraphicFramePr>
              <a:graphicFrameLocks noChangeAspect="1"/>
            </p:cNvGraphicFramePr>
            <p:nvPr>
              <p:extLst>
                <p:ext uri="{D42A27DB-BD31-4B8C-83A1-F6EECF244321}">
                  <p14:modId xmlns:p14="http://schemas.microsoft.com/office/powerpoint/2010/main" val="1452790085"/>
                </p:ext>
              </p:extLst>
            </p:nvPr>
          </p:nvGraphicFramePr>
          <p:xfrm>
            <a:off x="5281" y="2181"/>
            <a:ext cx="180" cy="224"/>
          </p:xfrm>
          <a:graphic>
            <a:graphicData uri="http://schemas.openxmlformats.org/presentationml/2006/ole">
              <mc:AlternateContent xmlns:mc="http://schemas.openxmlformats.org/markup-compatibility/2006">
                <mc:Choice xmlns:v="urn:schemas-microsoft-com:vml" Requires="v">
                  <p:oleObj spid="_x0000_s1529" r:id="rId8" imgW="126835" imgH="139518" progId="Equation.3">
                    <p:embed/>
                  </p:oleObj>
                </mc:Choice>
                <mc:Fallback>
                  <p:oleObj r:id="rId8" imgW="126835" imgH="139518" progId="Equation.3">
                    <p:embed/>
                    <p:pic>
                      <p:nvPicPr>
                        <p:cNvPr id="42003" name="Object 19">
                          <a:extLst>
                            <a:ext uri="{FF2B5EF4-FFF2-40B4-BE49-F238E27FC236}">
                              <a16:creationId xmlns:a16="http://schemas.microsoft.com/office/drawing/2014/main" id="{51F43FC7-3C43-4563-9047-71620C6952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1" y="2181"/>
                          <a:ext cx="180" cy="224"/>
                        </a:xfrm>
                        <a:prstGeom prst="rect">
                          <a:avLst/>
                        </a:prstGeom>
                        <a:noFill/>
                      </p:spPr>
                    </p:pic>
                  </p:oleObj>
                </mc:Fallback>
              </mc:AlternateContent>
            </a:graphicData>
          </a:graphic>
        </p:graphicFrame>
      </p:grpSp>
      <p:sp>
        <p:nvSpPr>
          <p:cNvPr id="2" name="矩形 1">
            <a:extLst>
              <a:ext uri="{FF2B5EF4-FFF2-40B4-BE49-F238E27FC236}">
                <a16:creationId xmlns:a16="http://schemas.microsoft.com/office/drawing/2014/main" id="{6C28C00B-3694-49A9-A9B6-A9738FAD20A6}"/>
              </a:ext>
            </a:extLst>
          </p:cNvPr>
          <p:cNvSpPr/>
          <p:nvPr/>
        </p:nvSpPr>
        <p:spPr>
          <a:xfrm>
            <a:off x="251520" y="831089"/>
            <a:ext cx="8942388" cy="1938992"/>
          </a:xfrm>
          <a:prstGeom prst="rect">
            <a:avLst/>
          </a:prstGeom>
        </p:spPr>
        <p:txBody>
          <a:bodyPr wrap="square">
            <a:spAutoFit/>
          </a:bodyPr>
          <a:lstStyle/>
          <a:p>
            <a:pPr algn="l"/>
            <a:r>
              <a:rPr lang="zh-CN" altLang="en-US" sz="2400" dirty="0">
                <a:solidFill>
                  <a:schemeClr val="tx1"/>
                </a:solidFill>
                <a:latin typeface="仿宋" panose="02010609060101010101" pitchFamily="49" charset="-122"/>
                <a:ea typeface="仿宋" panose="02010609060101010101" pitchFamily="49" charset="-122"/>
              </a:rPr>
              <a:t>在科学和工程问题中，经常会遇到的一大类问题是非线性方程：</a:t>
            </a:r>
          </a:p>
          <a:p>
            <a:pPr algn="l"/>
            <a:r>
              <a:rPr lang="zh-CN" altLang="en-US" sz="2400" dirty="0">
                <a:solidFill>
                  <a:schemeClr val="tx1"/>
                </a:solidFill>
                <a:latin typeface="仿宋" panose="02010609060101010101" pitchFamily="49" charset="-122"/>
                <a:ea typeface="仿宋" panose="02010609060101010101" pitchFamily="49" charset="-122"/>
              </a:rPr>
              <a:t>　　　        </a:t>
            </a:r>
            <a:endParaRPr lang="en-US" altLang="zh-CN" sz="2400" dirty="0">
              <a:solidFill>
                <a:schemeClr val="tx1"/>
              </a:solidFill>
              <a:latin typeface="仿宋" panose="02010609060101010101" pitchFamily="49" charset="-122"/>
              <a:ea typeface="仿宋" panose="02010609060101010101" pitchFamily="49" charset="-122"/>
            </a:endParaRPr>
          </a:p>
          <a:p>
            <a:pPr algn="l"/>
            <a:br>
              <a:rPr lang="en-US" altLang="zh-CN" sz="2400" dirty="0">
                <a:solidFill>
                  <a:schemeClr val="tx1"/>
                </a:solidFill>
                <a:latin typeface="仿宋" panose="02010609060101010101" pitchFamily="49" charset="-122"/>
                <a:ea typeface="仿宋" panose="02010609060101010101" pitchFamily="49" charset="-122"/>
              </a:rPr>
            </a:br>
            <a:r>
              <a:rPr lang="zh-CN" altLang="en-US" sz="2400" dirty="0">
                <a:solidFill>
                  <a:schemeClr val="tx1"/>
                </a:solidFill>
                <a:latin typeface="仿宋" panose="02010609060101010101" pitchFamily="49" charset="-122"/>
                <a:ea typeface="仿宋" panose="02010609060101010101" pitchFamily="49" charset="-122"/>
              </a:rPr>
              <a:t>的求根问题，其中</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a:t>
            </a:r>
            <a:r>
              <a:rPr lang="zh-CN" altLang="en-US" sz="2400" dirty="0">
                <a:solidFill>
                  <a:schemeClr val="tx1"/>
                </a:solidFill>
                <a:latin typeface="仿宋" panose="02010609060101010101" pitchFamily="49" charset="-122"/>
                <a:ea typeface="仿宋" panose="02010609060101010101" pitchFamily="49" charset="-122"/>
              </a:rPr>
              <a:t>为非线性函数。方程</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f(x)=0</a:t>
            </a:r>
            <a:r>
              <a:rPr lang="zh-CN" altLang="en-US" sz="2400" dirty="0">
                <a:solidFill>
                  <a:schemeClr val="tx1"/>
                </a:solidFill>
                <a:latin typeface="仿宋" panose="02010609060101010101" pitchFamily="49" charset="-122"/>
                <a:ea typeface="仿宋" panose="02010609060101010101" pitchFamily="49" charset="-122"/>
              </a:rPr>
              <a:t>的根，亦称为函数</a:t>
            </a:r>
            <a:r>
              <a:rPr lang="en-US" altLang="zh-CN" sz="2400" i="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f(x)</a:t>
            </a:r>
            <a:r>
              <a:rPr lang="zh-CN" altLang="en-US" sz="2400" dirty="0">
                <a:solidFill>
                  <a:schemeClr val="tx1"/>
                </a:solidFill>
                <a:latin typeface="仿宋" panose="02010609060101010101" pitchFamily="49" charset="-122"/>
                <a:ea typeface="仿宋" panose="02010609060101010101" pitchFamily="49" charset="-122"/>
              </a:rPr>
              <a:t>的零点。 </a:t>
            </a:r>
          </a:p>
        </p:txBody>
      </p:sp>
      <p:pic>
        <p:nvPicPr>
          <p:cNvPr id="4" name="图片 3">
            <a:extLst>
              <a:ext uri="{FF2B5EF4-FFF2-40B4-BE49-F238E27FC236}">
                <a16:creationId xmlns:a16="http://schemas.microsoft.com/office/drawing/2014/main" id="{92CC773C-5006-4669-8F4E-A9DBD15C8BD2}"/>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707903" y="1460948"/>
            <a:ext cx="1419873" cy="383875"/>
          </a:xfrm>
          <a:prstGeom prst="rect">
            <a:avLst/>
          </a:prstGeom>
        </p:spPr>
      </p:pic>
    </p:spTree>
    <p:extLst>
      <p:ext uri="{BB962C8B-B14F-4D97-AF65-F5344CB8AC3E}">
        <p14:creationId xmlns:p14="http://schemas.microsoft.com/office/powerpoint/2010/main" val="68921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10"/>
                                        </p:tgtEl>
                                        <p:attrNameLst>
                                          <p:attrName>style.visibility</p:attrName>
                                        </p:attrNameLst>
                                      </p:cBhvr>
                                      <p:to>
                                        <p:strVal val="visible"/>
                                      </p:to>
                                    </p:set>
                                    <p:animEffect transition="in" filter="wipe(up)">
                                      <p:cBhvr>
                                        <p:cTn id="7" dur="1000"/>
                                        <p:tgtEl>
                                          <p:spTgt spid="42010"/>
                                        </p:tgtEl>
                                      </p:cBhvr>
                                    </p:animEffect>
                                  </p:childTnLst>
                                  <p:subTnLst>
                                    <p:audio>
                                      <p:cMediaNode>
                                        <p:cTn display="0" masterRel="sameClick">
                                          <p:stCondLst>
                                            <p:cond evt="begin" delay="0">
                                              <p:tn val="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9CDD0C3E-E093-4246-A246-1686F63886D3}"/>
              </a:ext>
            </a:extLst>
          </p:cNvPr>
          <p:cNvSpPr txBox="1">
            <a:spLocks noChangeArrowheads="1"/>
          </p:cNvSpPr>
          <p:nvPr/>
        </p:nvSpPr>
        <p:spPr bwMode="auto">
          <a:xfrm>
            <a:off x="519586" y="685060"/>
            <a:ext cx="19121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 </a:t>
            </a:r>
            <a:r>
              <a:rPr lang="zh-CN" altLang="en-US" sz="2800" b="1" dirty="0">
                <a:solidFill>
                  <a:srgbClr val="FF3300"/>
                </a:solidFill>
              </a:rPr>
              <a:t>例</a:t>
            </a:r>
            <a:r>
              <a:rPr lang="en-US" altLang="zh-CN" sz="2800" b="1" dirty="0">
                <a:solidFill>
                  <a:srgbClr val="FF3300"/>
                </a:solidFill>
              </a:rPr>
              <a:t>2.1</a:t>
            </a:r>
            <a:r>
              <a:rPr lang="zh-CN" altLang="en-US" sz="2800" b="1" dirty="0"/>
              <a:t>的根</a:t>
            </a:r>
          </a:p>
        </p:txBody>
      </p:sp>
      <p:graphicFrame>
        <p:nvGraphicFramePr>
          <p:cNvPr id="2051" name="Object 3">
            <a:extLst>
              <a:ext uri="{FF2B5EF4-FFF2-40B4-BE49-F238E27FC236}">
                <a16:creationId xmlns:a16="http://schemas.microsoft.com/office/drawing/2014/main" id="{50320E55-C986-48AF-82FA-9AC1F82712FD}"/>
              </a:ext>
            </a:extLst>
          </p:cNvPr>
          <p:cNvGraphicFramePr>
            <a:graphicFrameLocks noChangeAspect="1"/>
          </p:cNvGraphicFramePr>
          <p:nvPr>
            <p:extLst>
              <p:ext uri="{D42A27DB-BD31-4B8C-83A1-F6EECF244321}">
                <p14:modId xmlns:p14="http://schemas.microsoft.com/office/powerpoint/2010/main" val="4281579686"/>
              </p:ext>
            </p:extLst>
          </p:nvPr>
        </p:nvGraphicFramePr>
        <p:xfrm>
          <a:off x="1762125" y="810915"/>
          <a:ext cx="5619750" cy="808038"/>
        </p:xfrm>
        <a:graphic>
          <a:graphicData uri="http://schemas.openxmlformats.org/presentationml/2006/ole">
            <mc:AlternateContent xmlns:mc="http://schemas.openxmlformats.org/markup-compatibility/2006">
              <mc:Choice xmlns:v="urn:schemas-microsoft-com:vml" Requires="v">
                <p:oleObj spid="_x0000_s75952" name="Equation" r:id="rId3" imgW="2743200" imgH="393480" progId="Equation.3">
                  <p:embed/>
                </p:oleObj>
              </mc:Choice>
              <mc:Fallback>
                <p:oleObj name="Equation" r:id="rId3" imgW="2743200" imgH="393480" progId="Equation.3">
                  <p:embed/>
                  <p:pic>
                    <p:nvPicPr>
                      <p:cNvPr id="2051" name="Object 3">
                        <a:extLst>
                          <a:ext uri="{FF2B5EF4-FFF2-40B4-BE49-F238E27FC236}">
                            <a16:creationId xmlns:a16="http://schemas.microsoft.com/office/drawing/2014/main" id="{50320E55-C986-48AF-82FA-9AC1F8271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810915"/>
                        <a:ext cx="561975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6" name="Picture 8" descr="ex1-1">
            <a:extLst>
              <a:ext uri="{FF2B5EF4-FFF2-40B4-BE49-F238E27FC236}">
                <a16:creationId xmlns:a16="http://schemas.microsoft.com/office/drawing/2014/main" id="{E12FAD4E-DE24-4C75-8FBC-482F80B0A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654121"/>
            <a:ext cx="603408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8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a:extLst>
              <a:ext uri="{FF2B5EF4-FFF2-40B4-BE49-F238E27FC236}">
                <a16:creationId xmlns:a16="http://schemas.microsoft.com/office/drawing/2014/main" id="{761BA8A8-8F3B-4220-83EC-82C807573A5D}"/>
              </a:ext>
            </a:extLst>
          </p:cNvPr>
          <p:cNvSpPr txBox="1">
            <a:spLocks noChangeArrowheads="1"/>
          </p:cNvSpPr>
          <p:nvPr/>
        </p:nvSpPr>
        <p:spPr bwMode="auto">
          <a:xfrm>
            <a:off x="107504" y="476672"/>
            <a:ext cx="1512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例</a:t>
            </a:r>
            <a:r>
              <a:rPr lang="en-US" altLang="zh-CN" sz="2800" b="1" dirty="0">
                <a:solidFill>
                  <a:srgbClr val="FF3300"/>
                </a:solidFill>
              </a:rPr>
              <a:t>2.2</a:t>
            </a:r>
            <a:r>
              <a:rPr lang="en-US" altLang="zh-CN" dirty="0"/>
              <a:t>  </a:t>
            </a:r>
          </a:p>
        </p:txBody>
      </p:sp>
      <p:graphicFrame>
        <p:nvGraphicFramePr>
          <p:cNvPr id="23557" name="Object 5">
            <a:extLst>
              <a:ext uri="{FF2B5EF4-FFF2-40B4-BE49-F238E27FC236}">
                <a16:creationId xmlns:a16="http://schemas.microsoft.com/office/drawing/2014/main" id="{0B483F8F-C8E9-4805-8159-8F6EAB70FA6E}"/>
              </a:ext>
            </a:extLst>
          </p:cNvPr>
          <p:cNvGraphicFramePr>
            <a:graphicFrameLocks noChangeAspect="1"/>
          </p:cNvGraphicFramePr>
          <p:nvPr>
            <p:extLst>
              <p:ext uri="{D42A27DB-BD31-4B8C-83A1-F6EECF244321}">
                <p14:modId xmlns:p14="http://schemas.microsoft.com/office/powerpoint/2010/main" val="3618120209"/>
              </p:ext>
            </p:extLst>
          </p:nvPr>
        </p:nvGraphicFramePr>
        <p:xfrm>
          <a:off x="1868488" y="808122"/>
          <a:ext cx="4589462" cy="666750"/>
        </p:xfrm>
        <a:graphic>
          <a:graphicData uri="http://schemas.openxmlformats.org/presentationml/2006/ole">
            <mc:AlternateContent xmlns:mc="http://schemas.openxmlformats.org/markup-compatibility/2006">
              <mc:Choice xmlns:v="urn:schemas-microsoft-com:vml" Requires="v">
                <p:oleObj spid="_x0000_s76976" name="公式" r:id="rId3" imgW="1574640" imgH="228600" progId="Equation.3">
                  <p:embed/>
                </p:oleObj>
              </mc:Choice>
              <mc:Fallback>
                <p:oleObj name="公式" r:id="rId3" imgW="1574640" imgH="228600" progId="Equation.3">
                  <p:embed/>
                  <p:pic>
                    <p:nvPicPr>
                      <p:cNvPr id="23557" name="Object 5">
                        <a:extLst>
                          <a:ext uri="{FF2B5EF4-FFF2-40B4-BE49-F238E27FC236}">
                            <a16:creationId xmlns:a16="http://schemas.microsoft.com/office/drawing/2014/main" id="{0B483F8F-C8E9-4805-8159-8F6EAB70F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8" y="808122"/>
                        <a:ext cx="45894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63" name="Picture 11" descr="ex2">
            <a:extLst>
              <a:ext uri="{FF2B5EF4-FFF2-40B4-BE49-F238E27FC236}">
                <a16:creationId xmlns:a16="http://schemas.microsoft.com/office/drawing/2014/main" id="{D66B9FE8-9E59-4D14-9D1D-5F7EADEC5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75" y="1450464"/>
            <a:ext cx="6876677" cy="5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03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ex3">
            <a:extLst>
              <a:ext uri="{FF2B5EF4-FFF2-40B4-BE49-F238E27FC236}">
                <a16:creationId xmlns:a16="http://schemas.microsoft.com/office/drawing/2014/main" id="{058199C0-CB17-4986-AC08-E2FFC69FB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2" y="1628800"/>
            <a:ext cx="6797450" cy="5094369"/>
          </a:xfrm>
          <a:prstGeom prst="rect">
            <a:avLst/>
          </a:prstGeom>
          <a:noFill/>
          <a:extLst>
            <a:ext uri="{909E8E84-426E-40DD-AFC4-6F175D3DCCD1}">
              <a14:hiddenFill xmlns:a14="http://schemas.microsoft.com/office/drawing/2010/main">
                <a:solidFill>
                  <a:srgbClr val="FFFFFF"/>
                </a:solidFill>
              </a14:hiddenFill>
            </a:ext>
          </a:extLst>
        </p:spPr>
      </p:pic>
      <p:sp>
        <p:nvSpPr>
          <p:cNvPr id="37892" name="Text Box 4">
            <a:extLst>
              <a:ext uri="{FF2B5EF4-FFF2-40B4-BE49-F238E27FC236}">
                <a16:creationId xmlns:a16="http://schemas.microsoft.com/office/drawing/2014/main" id="{BE2D8544-112B-404A-A8FF-14E0EC179D3B}"/>
              </a:ext>
            </a:extLst>
          </p:cNvPr>
          <p:cNvSpPr txBox="1">
            <a:spLocks noChangeArrowheads="1"/>
          </p:cNvSpPr>
          <p:nvPr/>
        </p:nvSpPr>
        <p:spPr bwMode="auto">
          <a:xfrm>
            <a:off x="-108520" y="548680"/>
            <a:ext cx="1621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3300"/>
                </a:solidFill>
              </a:rPr>
              <a:t>例</a:t>
            </a:r>
            <a:r>
              <a:rPr lang="en-US" altLang="zh-CN" sz="2800" b="1" dirty="0">
                <a:solidFill>
                  <a:srgbClr val="FF3300"/>
                </a:solidFill>
              </a:rPr>
              <a:t>2.3</a:t>
            </a:r>
            <a:r>
              <a:rPr lang="zh-CN" altLang="en-US" dirty="0"/>
              <a:t> </a:t>
            </a:r>
          </a:p>
        </p:txBody>
      </p:sp>
      <p:graphicFrame>
        <p:nvGraphicFramePr>
          <p:cNvPr id="37893" name="Object 5">
            <a:extLst>
              <a:ext uri="{FF2B5EF4-FFF2-40B4-BE49-F238E27FC236}">
                <a16:creationId xmlns:a16="http://schemas.microsoft.com/office/drawing/2014/main" id="{50624306-2E69-450B-ADFE-67EE0614632C}"/>
              </a:ext>
            </a:extLst>
          </p:cNvPr>
          <p:cNvGraphicFramePr>
            <a:graphicFrameLocks noChangeAspect="1"/>
          </p:cNvGraphicFramePr>
          <p:nvPr>
            <p:extLst>
              <p:ext uri="{D42A27DB-BD31-4B8C-83A1-F6EECF244321}">
                <p14:modId xmlns:p14="http://schemas.microsoft.com/office/powerpoint/2010/main" val="1662965748"/>
              </p:ext>
            </p:extLst>
          </p:nvPr>
        </p:nvGraphicFramePr>
        <p:xfrm>
          <a:off x="1259632" y="476672"/>
          <a:ext cx="7634287" cy="1236662"/>
        </p:xfrm>
        <a:graphic>
          <a:graphicData uri="http://schemas.openxmlformats.org/presentationml/2006/ole">
            <mc:AlternateContent xmlns:mc="http://schemas.openxmlformats.org/markup-compatibility/2006">
              <mc:Choice xmlns:v="urn:schemas-microsoft-com:vml" Requires="v">
                <p:oleObj spid="_x0000_s78001" name="公式" r:id="rId4" imgW="2984400" imgH="482400" progId="Equation.3">
                  <p:embed/>
                </p:oleObj>
              </mc:Choice>
              <mc:Fallback>
                <p:oleObj name="公式" r:id="rId4" imgW="2984400" imgH="482400" progId="Equation.3">
                  <p:embed/>
                  <p:pic>
                    <p:nvPicPr>
                      <p:cNvPr id="37893" name="Object 5">
                        <a:extLst>
                          <a:ext uri="{FF2B5EF4-FFF2-40B4-BE49-F238E27FC236}">
                            <a16:creationId xmlns:a16="http://schemas.microsoft.com/office/drawing/2014/main" id="{50624306-2E69-450B-ADFE-67EE06146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76672"/>
                        <a:ext cx="7634287"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6">
            <a:extLst>
              <a:ext uri="{FF2B5EF4-FFF2-40B4-BE49-F238E27FC236}">
                <a16:creationId xmlns:a16="http://schemas.microsoft.com/office/drawing/2014/main" id="{47D34938-4AB4-4B9A-812B-79F29BBFA5E3}"/>
              </a:ext>
            </a:extLst>
          </p:cNvPr>
          <p:cNvSpPr txBox="1">
            <a:spLocks noChangeArrowheads="1"/>
          </p:cNvSpPr>
          <p:nvPr/>
        </p:nvSpPr>
        <p:spPr bwMode="auto">
          <a:xfrm>
            <a:off x="5900692" y="2708920"/>
            <a:ext cx="32579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chemeClr val="tx1"/>
                </a:solidFill>
                <a:latin typeface="Times New Roman" panose="02020603050405020304" pitchFamily="18" charset="0"/>
                <a:cs typeface="Times New Roman" panose="02020603050405020304" pitchFamily="18" charset="0"/>
              </a:rPr>
              <a:t>&gt;&gt; clear all</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a=[1,-2,-8,14,11,-28,12];</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x=-2.2:0.1:3.1;</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y=</a:t>
            </a:r>
            <a:r>
              <a:rPr lang="en-US" altLang="zh-CN" sz="2400" b="1" dirty="0" err="1">
                <a:solidFill>
                  <a:schemeClr val="tx1"/>
                </a:solidFill>
                <a:latin typeface="Times New Roman" panose="02020603050405020304" pitchFamily="18" charset="0"/>
                <a:cs typeface="Times New Roman" panose="02020603050405020304" pitchFamily="18" charset="0"/>
              </a:rPr>
              <a:t>polyval</a:t>
            </a:r>
            <a:r>
              <a:rPr lang="en-US" altLang="zh-CN" sz="2400" b="1" dirty="0">
                <a:solidFill>
                  <a:schemeClr val="tx1"/>
                </a:solidFill>
                <a:latin typeface="Times New Roman" panose="02020603050405020304" pitchFamily="18" charset="0"/>
                <a:cs typeface="Times New Roman" panose="02020603050405020304" pitchFamily="18" charset="0"/>
              </a:rPr>
              <a:t>(</a:t>
            </a:r>
            <a:r>
              <a:rPr lang="en-US" altLang="zh-CN" sz="2400" b="1" dirty="0" err="1">
                <a:solidFill>
                  <a:schemeClr val="tx1"/>
                </a:solidFill>
                <a:latin typeface="Times New Roman" panose="02020603050405020304" pitchFamily="18" charset="0"/>
                <a:cs typeface="Times New Roman" panose="02020603050405020304" pitchFamily="18" charset="0"/>
              </a:rPr>
              <a:t>a,x</a:t>
            </a:r>
            <a:r>
              <a:rPr lang="en-US" altLang="zh-CN" sz="2400" b="1" dirty="0">
                <a:solidFill>
                  <a:schemeClr val="tx1"/>
                </a:solidFill>
                <a:latin typeface="Times New Roman" panose="02020603050405020304" pitchFamily="18" charset="0"/>
                <a:cs typeface="Times New Roman" panose="02020603050405020304" pitchFamily="18" charset="0"/>
              </a:rPr>
              <a:t>);</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plot(</a:t>
            </a:r>
            <a:r>
              <a:rPr lang="en-US" altLang="zh-CN" sz="2400" b="1" dirty="0" err="1">
                <a:solidFill>
                  <a:schemeClr val="tx1"/>
                </a:solidFill>
                <a:latin typeface="Times New Roman" panose="02020603050405020304" pitchFamily="18" charset="0"/>
                <a:cs typeface="Times New Roman" panose="02020603050405020304" pitchFamily="18" charset="0"/>
              </a:rPr>
              <a:t>x,y</a:t>
            </a:r>
            <a:r>
              <a:rPr lang="en-US" altLang="zh-CN" sz="2400" b="1" dirty="0">
                <a:solidFill>
                  <a:schemeClr val="tx1"/>
                </a:solidFill>
                <a:latin typeface="Times New Roman" panose="02020603050405020304" pitchFamily="18" charset="0"/>
                <a:cs typeface="Times New Roman" panose="02020603050405020304" pitchFamily="18" charset="0"/>
              </a:rPr>
              <a:t>)</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hold on</a:t>
            </a:r>
          </a:p>
          <a:p>
            <a:pPr algn="l"/>
            <a:r>
              <a:rPr lang="es-ES" altLang="zh-CN" sz="2400" b="1" dirty="0">
                <a:solidFill>
                  <a:schemeClr val="tx1"/>
                </a:solidFill>
                <a:latin typeface="Times New Roman" panose="02020603050405020304" pitchFamily="18" charset="0"/>
                <a:cs typeface="Times New Roman" panose="02020603050405020304" pitchFamily="18" charset="0"/>
              </a:rPr>
              <a:t>&gt;&gt;</a:t>
            </a:r>
            <a:r>
              <a:rPr lang="en-US" altLang="zh-CN" sz="2400" b="1" dirty="0">
                <a:solidFill>
                  <a:schemeClr val="tx1"/>
                </a:solidFill>
                <a:latin typeface="Times New Roman" panose="02020603050405020304" pitchFamily="18" charset="0"/>
                <a:cs typeface="Times New Roman" panose="02020603050405020304" pitchFamily="18" charset="0"/>
              </a:rPr>
              <a:t> plot([-2.2 3.1],[0 0])</a:t>
            </a:r>
          </a:p>
        </p:txBody>
      </p:sp>
    </p:spTree>
    <p:extLst>
      <p:ext uri="{BB962C8B-B14F-4D97-AF65-F5344CB8AC3E}">
        <p14:creationId xmlns:p14="http://schemas.microsoft.com/office/powerpoint/2010/main" val="2719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标题 69633">
            <a:extLst>
              <a:ext uri="{FF2B5EF4-FFF2-40B4-BE49-F238E27FC236}">
                <a16:creationId xmlns:a16="http://schemas.microsoft.com/office/drawing/2014/main" id="{350D6842-69A2-43B1-824A-79A2B4F500B0}"/>
              </a:ext>
            </a:extLst>
          </p:cNvPr>
          <p:cNvSpPr>
            <a:spLocks noGrp="1" noChangeArrowheads="1"/>
          </p:cNvSpPr>
          <p:nvPr>
            <p:ph type="ctrTitle"/>
          </p:nvPr>
        </p:nvSpPr>
        <p:spPr>
          <a:xfrm>
            <a:off x="1483067" y="331148"/>
            <a:ext cx="7452320" cy="404664"/>
          </a:xfrm>
        </p:spPr>
        <p:txBody>
          <a:bodyPr anchor="ctr">
            <a:noAutofit/>
          </a:bodyPr>
          <a:lstStyle/>
          <a:p>
            <a:pPr algn="l"/>
            <a:r>
              <a:rPr lang="zh-CN" altLang="en-US" sz="2800" dirty="0">
                <a:solidFill>
                  <a:srgbClr val="0000FF"/>
                </a:solidFill>
                <a:latin typeface="仿宋" panose="02010609060101010101" pitchFamily="49" charset="-122"/>
                <a:ea typeface="仿宋" panose="02010609060101010101" pitchFamily="49" charset="-122"/>
              </a:rPr>
              <a:t>如何用数值方法求得非线性方程的根</a:t>
            </a:r>
            <a:endParaRPr lang="zh-CN" altLang="en-US" sz="2800" b="1" dirty="0">
              <a:solidFill>
                <a:srgbClr val="FF3300"/>
              </a:solidFill>
              <a:latin typeface="仿宋" panose="02010609060101010101" pitchFamily="49" charset="-122"/>
              <a:ea typeface="仿宋" panose="02010609060101010101" pitchFamily="49" charset="-122"/>
            </a:endParaRPr>
          </a:p>
        </p:txBody>
      </p:sp>
      <p:sp>
        <p:nvSpPr>
          <p:cNvPr id="69635" name="副标题 69634">
            <a:extLst>
              <a:ext uri="{FF2B5EF4-FFF2-40B4-BE49-F238E27FC236}">
                <a16:creationId xmlns:a16="http://schemas.microsoft.com/office/drawing/2014/main" id="{DCD995E3-1300-4B16-874E-D8B26AF7DE6C}"/>
              </a:ext>
            </a:extLst>
          </p:cNvPr>
          <p:cNvSpPr>
            <a:spLocks noGrp="1" noChangeArrowheads="1"/>
          </p:cNvSpPr>
          <p:nvPr>
            <p:ph type="subTitle" idx="1"/>
          </p:nvPr>
        </p:nvSpPr>
        <p:spPr>
          <a:xfrm>
            <a:off x="324286" y="1628800"/>
            <a:ext cx="8666022" cy="3110359"/>
          </a:xfrm>
        </p:spPr>
        <p:txBody>
          <a:bodyPr>
            <a:normAutofit/>
          </a:bodyPr>
          <a:lstStyle/>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① </a:t>
            </a:r>
            <a:r>
              <a:rPr lang="zh-CN" altLang="en-US" sz="2400" b="1" dirty="0">
                <a:solidFill>
                  <a:srgbClr val="0000FF"/>
                </a:solidFill>
                <a:latin typeface="仿宋" panose="02010609060101010101" pitchFamily="49" charset="-122"/>
                <a:ea typeface="仿宋" panose="02010609060101010101" pitchFamily="49" charset="-122"/>
              </a:rPr>
              <a:t>判定根的存在性。</a:t>
            </a:r>
            <a:r>
              <a:rPr lang="zh-CN" altLang="en-US" sz="2400" b="1" dirty="0">
                <a:solidFill>
                  <a:srgbClr val="090A0B"/>
                </a:solidFill>
                <a:latin typeface="仿宋" panose="02010609060101010101" pitchFamily="49" charset="-122"/>
                <a:ea typeface="仿宋" panose="02010609060101010101" pitchFamily="49" charset="-122"/>
              </a:rPr>
              <a:t>即方程有没有根？如果有根，有几个根？</a:t>
            </a:r>
          </a:p>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②</a:t>
            </a:r>
            <a:r>
              <a:rPr lang="zh-CN" altLang="en-US" sz="2400" b="1" dirty="0">
                <a:solidFill>
                  <a:srgbClr val="0000FF"/>
                </a:solidFill>
                <a:latin typeface="仿宋" panose="02010609060101010101" pitchFamily="49" charset="-122"/>
                <a:ea typeface="仿宋" panose="02010609060101010101" pitchFamily="49" charset="-122"/>
              </a:rPr>
              <a:t>确定根的分布范围。</a:t>
            </a:r>
            <a:r>
              <a:rPr lang="zh-CN" altLang="en-US" sz="2400" b="1" dirty="0">
                <a:solidFill>
                  <a:srgbClr val="090A0B"/>
                </a:solidFill>
                <a:latin typeface="仿宋" panose="02010609060101010101" pitchFamily="49" charset="-122"/>
                <a:ea typeface="仿宋" panose="02010609060101010101" pitchFamily="49" charset="-122"/>
              </a:rPr>
              <a:t>即将每一个根用区间隔离开来，这个过程实际上是获得方程各根的初始近似值。</a:t>
            </a:r>
          </a:p>
          <a:p>
            <a:pPr algn="l">
              <a:lnSpc>
                <a:spcPct val="150000"/>
              </a:lnSpc>
              <a:spcBef>
                <a:spcPts val="0"/>
              </a:spcBef>
            </a:pPr>
            <a:r>
              <a:rPr lang="en-US" altLang="zh-CN" sz="2400" b="1" dirty="0">
                <a:solidFill>
                  <a:srgbClr val="090A0B"/>
                </a:solidFill>
                <a:latin typeface="仿宋" panose="02010609060101010101" pitchFamily="49" charset="-122"/>
                <a:ea typeface="仿宋" panose="02010609060101010101" pitchFamily="49" charset="-122"/>
              </a:rPr>
              <a:t>③</a:t>
            </a:r>
            <a:r>
              <a:rPr lang="zh-CN" altLang="en-US" sz="2400" b="1" dirty="0">
                <a:solidFill>
                  <a:srgbClr val="0000FF"/>
                </a:solidFill>
                <a:latin typeface="仿宋" panose="02010609060101010101" pitchFamily="49" charset="-122"/>
                <a:ea typeface="仿宋" panose="02010609060101010101" pitchFamily="49" charset="-122"/>
              </a:rPr>
              <a:t>根的精确化。</a:t>
            </a:r>
            <a:r>
              <a:rPr lang="zh-CN" altLang="en-US" sz="2400" b="1" dirty="0">
                <a:solidFill>
                  <a:srgbClr val="090A0B"/>
                </a:solidFill>
                <a:latin typeface="仿宋" panose="02010609060101010101" pitchFamily="49" charset="-122"/>
                <a:ea typeface="仿宋" panose="02010609060101010101" pitchFamily="49" charset="-122"/>
              </a:rPr>
              <a:t>将根的初始近似值按某种方法逐步精确化，直到满足预先要求的精度为止。</a:t>
            </a:r>
            <a:endParaRPr lang="en-US" altLang="zh-CN" sz="2400" b="1" dirty="0">
              <a:solidFill>
                <a:srgbClr val="090A0B"/>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01EC92EB-3297-466F-A905-3F07993F549E}"/>
              </a:ext>
            </a:extLst>
          </p:cNvPr>
          <p:cNvSpPr txBox="1"/>
          <p:nvPr/>
        </p:nvSpPr>
        <p:spPr>
          <a:xfrm>
            <a:off x="238989" y="971702"/>
            <a:ext cx="8352928" cy="523220"/>
          </a:xfrm>
          <a:prstGeom prst="rect">
            <a:avLst/>
          </a:prstGeom>
          <a:noFill/>
        </p:spPr>
        <p:txBody>
          <a:bodyPr wrap="square" rtlCol="0">
            <a:spAutoFit/>
          </a:bodyPr>
          <a:lstStyle/>
          <a:p>
            <a:pPr algn="l"/>
            <a:r>
              <a:rPr lang="zh-CN" altLang="en-US" sz="2800" b="0" dirty="0">
                <a:solidFill>
                  <a:srgbClr val="090A0B"/>
                </a:solidFill>
                <a:latin typeface="华文仿宋" panose="02010600040101010101" pitchFamily="2" charset="-122"/>
                <a:ea typeface="华文仿宋" panose="02010600040101010101" pitchFamily="2" charset="-122"/>
              </a:rPr>
              <a:t>通常大致分为三个步骤进行：</a:t>
            </a:r>
            <a:endPar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3D9F5FA7-E684-4B4E-9DD2-2FEDA408E380}"/>
              </a:ext>
            </a:extLst>
          </p:cNvPr>
          <p:cNvSpPr txBox="1"/>
          <p:nvPr/>
        </p:nvSpPr>
        <p:spPr>
          <a:xfrm>
            <a:off x="324286" y="4873037"/>
            <a:ext cx="7851248" cy="954107"/>
          </a:xfrm>
          <a:prstGeom prst="rect">
            <a:avLst/>
          </a:prstGeom>
          <a:noFill/>
        </p:spPr>
        <p:txBody>
          <a:bodyPr wrap="square" rtlCol="0">
            <a:spAutoFit/>
          </a:bodyPr>
          <a:lstStyle/>
          <a:p>
            <a:pPr algn="l"/>
            <a:r>
              <a:rPr lang="zh-CN" altLang="en-US" sz="2800" dirty="0">
                <a:solidFill>
                  <a:srgbClr val="FF0000"/>
                </a:solidFill>
                <a:latin typeface="+mn-ea"/>
                <a:ea typeface="+mn-ea"/>
              </a:rPr>
              <a:t>本章研究内容</a:t>
            </a:r>
            <a:r>
              <a:rPr lang="en-US" altLang="zh-CN" sz="2800" dirty="0">
                <a:solidFill>
                  <a:srgbClr val="FF0000"/>
                </a:solidFill>
                <a:latin typeface="+mn-ea"/>
                <a:ea typeface="+mn-ea"/>
              </a:rPr>
              <a:t>:</a:t>
            </a:r>
            <a:r>
              <a:rPr lang="zh-CN" altLang="en-US" sz="2800" dirty="0"/>
              <a:t>在</a:t>
            </a:r>
            <a:endParaRPr lang="en-US" altLang="zh-CN" sz="2800" dirty="0"/>
          </a:p>
          <a:p>
            <a:pPr algn="l"/>
            <a:r>
              <a:rPr lang="en-US" altLang="zh-CN" sz="280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华文仿宋" panose="02010600040101010101" pitchFamily="2" charset="-122"/>
                <a:ea typeface="华文仿宋" panose="02010600040101010101" pitchFamily="2" charset="-122"/>
              </a:rPr>
              <a:t>有根的前提下求出方程的近似根</a:t>
            </a:r>
            <a:r>
              <a:rPr lang="en-US" altLang="zh-CN" sz="2800" dirty="0">
                <a:solidFill>
                  <a:schemeClr val="tx1"/>
                </a:solidFill>
                <a:latin typeface="华文仿宋" panose="02010600040101010101" pitchFamily="2" charset="-122"/>
                <a:ea typeface="华文仿宋" panose="02010600040101010101" pitchFamily="2" charset="-122"/>
              </a:rPr>
              <a:t>.</a:t>
            </a:r>
            <a:endParaRPr lang="zh-CN" altLang="en-US" sz="280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2668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7B6AA-4F74-4208-864C-362E5A83DD7E}"/>
              </a:ext>
            </a:extLst>
          </p:cNvPr>
          <p:cNvSpPr>
            <a:spLocks noGrp="1"/>
          </p:cNvSpPr>
          <p:nvPr>
            <p:ph type="title"/>
          </p:nvPr>
        </p:nvSpPr>
        <p:spPr>
          <a:xfrm>
            <a:off x="2411760" y="250865"/>
            <a:ext cx="4879454" cy="471585"/>
          </a:xfrm>
        </p:spPr>
        <p:txBody>
          <a:bodyPr>
            <a:normAutofit fontScale="90000"/>
          </a:bodyPr>
          <a:lstStyle/>
          <a:p>
            <a:r>
              <a:rPr lang="en-US" altLang="zh-CN" sz="3600" dirty="0"/>
              <a:t>§</a:t>
            </a:r>
            <a:r>
              <a:rPr lang="en-US" altLang="zh-CN" sz="3600" dirty="0">
                <a:solidFill>
                  <a:schemeClr val="bg2">
                    <a:lumMod val="10000"/>
                  </a:schemeClr>
                </a:solidFill>
                <a:latin typeface="仿宋" panose="02010609060101010101" pitchFamily="49" charset="-122"/>
                <a:ea typeface="仿宋" panose="02010609060101010101" pitchFamily="49" charset="-122"/>
              </a:rPr>
              <a:t>2.2 </a:t>
            </a:r>
            <a:r>
              <a:rPr lang="zh-CN" altLang="en-US" sz="3600" dirty="0">
                <a:solidFill>
                  <a:schemeClr val="bg2">
                    <a:lumMod val="10000"/>
                  </a:schemeClr>
                </a:solidFill>
                <a:latin typeface="仿宋" panose="02010609060101010101" pitchFamily="49" charset="-122"/>
                <a:ea typeface="仿宋" panose="02010609060101010101" pitchFamily="49" charset="-122"/>
              </a:rPr>
              <a:t>二分法与试值法</a:t>
            </a:r>
            <a:endParaRPr lang="zh-CN" altLang="en-US" dirty="0"/>
          </a:p>
        </p:txBody>
      </p:sp>
      <p:sp>
        <p:nvSpPr>
          <p:cNvPr id="3" name="文本框 2">
            <a:extLst>
              <a:ext uri="{FF2B5EF4-FFF2-40B4-BE49-F238E27FC236}">
                <a16:creationId xmlns:a16="http://schemas.microsoft.com/office/drawing/2014/main" id="{EB976731-CE52-46C7-A643-15B60E722E0C}"/>
              </a:ext>
            </a:extLst>
          </p:cNvPr>
          <p:cNvSpPr txBox="1"/>
          <p:nvPr/>
        </p:nvSpPr>
        <p:spPr>
          <a:xfrm>
            <a:off x="225442" y="809635"/>
            <a:ext cx="2592288"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a:t>
            </a:r>
            <a:r>
              <a:rPr lang="en-US" altLang="zh-CN" sz="2800" dirty="0">
                <a:solidFill>
                  <a:schemeClr val="tx1">
                    <a:lumMod val="95000"/>
                    <a:lumOff val="5000"/>
                  </a:schemeClr>
                </a:solidFill>
                <a:latin typeface="+mn-ea"/>
                <a:ea typeface="+mn-ea"/>
              </a:rPr>
              <a:t>1</a:t>
            </a:r>
            <a:r>
              <a:rPr lang="zh-CN" altLang="en-US" sz="2800" dirty="0">
                <a:solidFill>
                  <a:schemeClr val="tx1">
                    <a:lumMod val="95000"/>
                    <a:lumOff val="5000"/>
                  </a:schemeClr>
                </a:solidFill>
                <a:latin typeface="+mn-ea"/>
                <a:ea typeface="+mn-ea"/>
              </a:rPr>
              <a:t>）</a:t>
            </a:r>
            <a:r>
              <a:rPr lang="zh-CN" altLang="en-US" sz="2800" dirty="0">
                <a:solidFill>
                  <a:schemeClr val="bg2">
                    <a:lumMod val="10000"/>
                  </a:schemeClr>
                </a:solidFill>
                <a:latin typeface="仿宋" panose="02010609060101010101" pitchFamily="49" charset="-122"/>
                <a:ea typeface="仿宋" panose="02010609060101010101" pitchFamily="49" charset="-122"/>
              </a:rPr>
              <a:t>二分法</a:t>
            </a:r>
            <a:endParaRPr lang="zh-CN" altLang="en-US" sz="280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78636B34-6B3B-47EC-A1FB-B11AA0F2CEEE}"/>
              </a:ext>
            </a:extLst>
          </p:cNvPr>
          <p:cNvSpPr txBox="1"/>
          <p:nvPr/>
        </p:nvSpPr>
        <p:spPr>
          <a:xfrm>
            <a:off x="256210" y="1507225"/>
            <a:ext cx="8784976" cy="954107"/>
          </a:xfrm>
          <a:prstGeom prst="rect">
            <a:avLst/>
          </a:prstGeom>
          <a:noFill/>
        </p:spPr>
        <p:txBody>
          <a:bodyPr wrap="square" rtlCol="0">
            <a:spAutoFit/>
          </a:bodyPr>
          <a:lstStyle/>
          <a:p>
            <a:pPr algn="l"/>
            <a:r>
              <a:rPr lang="en-US" altLang="zh-CN" sz="2800" dirty="0">
                <a:solidFill>
                  <a:schemeClr val="tx1"/>
                </a:solidFill>
                <a:latin typeface="仿宋" panose="02010609060101010101" pitchFamily="49" charset="-122"/>
                <a:ea typeface="仿宋" panose="02010609060101010101" pitchFamily="49" charset="-122"/>
              </a:rPr>
              <a:t> </a:t>
            </a:r>
            <a:r>
              <a:rPr lang="zh-CN" altLang="en-US" sz="2800" dirty="0">
                <a:solidFill>
                  <a:schemeClr val="tx1"/>
                </a:solidFill>
                <a:latin typeface="仿宋" panose="02010609060101010101" pitchFamily="49" charset="-122"/>
                <a:ea typeface="仿宋" panose="02010609060101010101" pitchFamily="49" charset="-122"/>
              </a:rPr>
              <a:t>二分法又称二分区间法，是求解非线性方程近似根的一种常用的简单方法</a:t>
            </a:r>
            <a:r>
              <a:rPr lang="zh-CN" altLang="en-US" sz="2800" dirty="0">
                <a:solidFill>
                  <a:schemeClr val="tx1"/>
                </a:solidFill>
                <a:latin typeface="黑体" panose="02010609060101010101" pitchFamily="49" charset="-122"/>
                <a:ea typeface="黑体" panose="02010609060101010101" pitchFamily="49" charset="-122"/>
              </a:rPr>
              <a:t>。</a:t>
            </a:r>
            <a:endParaRPr lang="zh-CN" altLang="en-US" sz="2800" dirty="0">
              <a:solidFill>
                <a:schemeClr val="tx1"/>
              </a:solidFill>
              <a:latin typeface="+mn-ea"/>
              <a:ea typeface="+mn-ea"/>
            </a:endParaRPr>
          </a:p>
        </p:txBody>
      </p:sp>
      <p:pic>
        <p:nvPicPr>
          <p:cNvPr id="8" name="图片 7">
            <a:extLst>
              <a:ext uri="{FF2B5EF4-FFF2-40B4-BE49-F238E27FC236}">
                <a16:creationId xmlns:a16="http://schemas.microsoft.com/office/drawing/2014/main" id="{D8F9AA36-03AD-4F5B-B832-5088138A7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30" y="2635702"/>
            <a:ext cx="8123758" cy="1063723"/>
          </a:xfrm>
          <a:prstGeom prst="rect">
            <a:avLst/>
          </a:prstGeom>
        </p:spPr>
      </p:pic>
      <p:sp>
        <p:nvSpPr>
          <p:cNvPr id="23" name="Rectangle 5">
            <a:extLst>
              <a:ext uri="{FF2B5EF4-FFF2-40B4-BE49-F238E27FC236}">
                <a16:creationId xmlns:a16="http://schemas.microsoft.com/office/drawing/2014/main" id="{E06F5F00-4694-47D0-BE34-558B40C5A1FC}"/>
              </a:ext>
            </a:extLst>
          </p:cNvPr>
          <p:cNvSpPr>
            <a:spLocks noChangeArrowheads="1"/>
          </p:cNvSpPr>
          <p:nvPr/>
        </p:nvSpPr>
        <p:spPr bwMode="auto">
          <a:xfrm>
            <a:off x="61545" y="4149080"/>
            <a:ext cx="3162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hlink"/>
              </a:buClr>
              <a:buFont typeface="Wingdings" panose="05000000000000000000" pitchFamily="2" charset="2"/>
              <a:buChar char="p"/>
            </a:pPr>
            <a:r>
              <a:rPr lang="en-US" altLang="zh-CN" sz="2800" b="1" dirty="0">
                <a:solidFill>
                  <a:srgbClr val="006600"/>
                </a:solidFill>
              </a:rPr>
              <a:t> </a:t>
            </a:r>
            <a:r>
              <a:rPr lang="zh-CN" altLang="en-US" sz="2800" b="1" dirty="0">
                <a:solidFill>
                  <a:srgbClr val="0000FF"/>
                </a:solidFill>
              </a:rPr>
              <a:t>具体方法：</a:t>
            </a:r>
          </a:p>
        </p:txBody>
      </p:sp>
      <p:sp>
        <p:nvSpPr>
          <p:cNvPr id="24" name="Text Box 6">
            <a:extLst>
              <a:ext uri="{FF2B5EF4-FFF2-40B4-BE49-F238E27FC236}">
                <a16:creationId xmlns:a16="http://schemas.microsoft.com/office/drawing/2014/main" id="{360A5BA1-A295-42CE-9C3F-DC6F178010B8}"/>
              </a:ext>
            </a:extLst>
          </p:cNvPr>
          <p:cNvSpPr txBox="1">
            <a:spLocks noChangeArrowheads="1"/>
          </p:cNvSpPr>
          <p:nvPr/>
        </p:nvSpPr>
        <p:spPr bwMode="auto">
          <a:xfrm>
            <a:off x="467519" y="4896193"/>
            <a:ext cx="820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3600" indent="-863600">
              <a:defRPr kumimoji="1" sz="2400">
                <a:solidFill>
                  <a:schemeClr val="tx1"/>
                </a:solidFill>
                <a:latin typeface="Times New Roman" panose="02020603050405020304" pitchFamily="18" charset="0"/>
                <a:ea typeface="宋体" panose="02010600030101010101" pitchFamily="2" charset="-122"/>
              </a:defRPr>
            </a:lvl1pPr>
            <a:lvl2pPr marL="1054100">
              <a:defRPr kumimoji="1" sz="2400">
                <a:solidFill>
                  <a:schemeClr val="tx1"/>
                </a:solidFill>
                <a:latin typeface="Times New Roman" panose="02020603050405020304" pitchFamily="18" charset="0"/>
                <a:ea typeface="宋体" panose="02010600030101010101" pitchFamily="2" charset="-122"/>
              </a:defRPr>
            </a:lvl2pPr>
            <a:lvl3pPr marL="1244600">
              <a:defRPr kumimoji="1" sz="2400">
                <a:solidFill>
                  <a:schemeClr val="tx1"/>
                </a:solidFill>
                <a:latin typeface="Times New Roman" panose="02020603050405020304" pitchFamily="18" charset="0"/>
                <a:ea typeface="宋体" panose="02010600030101010101" pitchFamily="2" charset="-122"/>
              </a:defRPr>
            </a:lvl3pPr>
            <a:lvl4pPr marL="1435100">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ea typeface="楷体_GB2312" pitchFamily="49" charset="-122"/>
              </a:rPr>
              <a:t>通过二等分不断缩小有根区间的长度，直到满足精度为止。</a:t>
            </a:r>
            <a:endParaRPr lang="zh-CN" altLang="en-US" sz="3600" dirty="0"/>
          </a:p>
        </p:txBody>
      </p:sp>
    </p:spTree>
    <p:extLst>
      <p:ext uri="{BB962C8B-B14F-4D97-AF65-F5344CB8AC3E}">
        <p14:creationId xmlns:p14="http://schemas.microsoft.com/office/powerpoint/2010/main" val="41834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amond(in)">
                                      <p:cBhvr>
                                        <p:cTn id="7" dur="1000"/>
                                        <p:tgtEl>
                                          <p:spTgt spid="23"/>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lide(fromBottom)">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10;&#10;\end{document}"/>
  <p:tag name="IGUANATEXSIZE" val="40"/>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5.75"/>
  <p:tag name="ORIGINALWIDTH" val="392.25"/>
  <p:tag name="LATEXADDIN" val="\documentclass{article}&#10;\usepackage{amsmath}&#10;\pagestyle{empty}&#10;\begin{document}&#10;&#10;&#10;$b_n-a_n$&#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149"/>
  <p:tag name="LATEXADDIN" val="\documentclass{article}&#10;\usepackage{amsmath}&#10;\pagestyle{empty}&#10;\begin{document}&#10;&#10;&#10;$f(x)=x^2-10x+23$&#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46"/>
  <p:tag name="LATEXADDIN" val="\documentclass{article}&#10;\usepackage{amsmath}&#10;\pagestyle{empty}&#10;\begin{document}&#10;&#10;&#10;$f (x) = x - g(x) $&#10;&#10;\end{document}"/>
  <p:tag name="IGUANATEXSIZE" val="24"/>
  <p:tag name="IGUANATEXCURSOR" val="100"/>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567.75"/>
  <p:tag name="LATEXADDIN" val="\documentclass{article}&#10;\usepackage{amsmath}&#10;\pagestyle{empty}&#10;\begin{document}&#10;&#10;&#10;$| g'(x) |\leq L $&#10;&#10;\end{document}"/>
  <p:tag name="IGUANATEXSIZE" val="24"/>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208.75"/>
  <p:tag name="LATEXADDIN" val="\documentclass{article}&#10;\usepackage{amsmath}&#10;\pagestyle{empty}&#10;\begin{document}&#10;&#10;&#10;$f(a)=a-g(a)\leq0,$  $f(b)=b-g(b)\geq0.&#10;$&#10;&#10;\end{document}"/>
  <p:tag name="IGUANATEXSIZE" val="28"/>
  <p:tag name="IGUANATEXCURSOR" val="100"/>
  <p:tag name="TRANSPARENCY" val="True"/>
  <p:tag name="FILENAME" val=""/>
  <p:tag name="LATEXENGINEID" val="0"/>
  <p:tag name="TEMPFOLDER" val="d:\Soft\charulatex\"/>
  <p:tag name="LATEXFORMHEIGHT" val="306"/>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4.25"/>
  <p:tag name="LATEXADDIN" val="\documentclass{article}&#10;\usepackage{amsmath}&#10;\pagestyle{empty}&#10;\begin{document}&#10;&#10;&#10;$f(x)=x-g(x),$&#10;&#10;\end{document}"/>
  <p:tag name="IGUANATEXSIZE" val="28"/>
  <p:tag name="IGUANATEXCURSOR" val="95"/>
  <p:tag name="TRANSPARENCY" val="True"/>
  <p:tag name="FILENAME" val=""/>
  <p:tag name="LATEXENGINEID" val="0"/>
  <p:tag name="TEMPFOLDER" val="d:\Soft\charulatex\"/>
  <p:tag name="LATEXFORMHEIGHT" val="306"/>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527.25"/>
  <p:tag name="LATEXADDIN" val="\documentclass{article}&#10;\usepackage{amsmath}&#10;\pagestyle{empty}&#10;\begin{document}&#10;&#10;&#10;$0\leq L &lt;1$&#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 $&#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135.5"/>
  <p:tag name="LATEXADDIN" val="\documentclass{article}&#10;\usepackage{amsmath}&#10;\pagestyle{empty}&#10;\begin{document}&#10;&#10;&#10;$[a, b]$ $( f(a) \cdot f(b) &lt; 0)  $&#10;&#10;\end{document}"/>
  <p:tag name="IGUANATEXSIZE" val="28"/>
  <p:tag name="IGUANATEXCURSOR" val="105"/>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3.75"/>
  <p:tag name="ORIGINALWIDTH" val="1201.5"/>
  <p:tag name="LATEXADDIN" val="\documentclass{article}&#10;\usepackage{amsmath}&#10;\pagestyle{empty}&#10;\begin{document}&#10;&#10;&#10;$\varepsilon=0.05, k\geq \frac{\ln 20}{\ln 2} -1, $&#10;&#10;\end{document}"/>
  <p:tag name="IGUANATEXSIZE" val="28"/>
  <p:tag name="IGUANATEXCURSOR" val="106"/>
  <p:tag name="TRANSPARENCY" val="True"/>
  <p:tag name="FILENAME" val=""/>
  <p:tag name="LATEXENGINEID" val="0"/>
  <p:tag name="TEMPFOLDER" val="d:\Soft\charulatex\"/>
  <p:tag name="LATEXFORMHEIGHT" val="397.5"/>
  <p:tag name="LATEXFORMWIDTH" val="543"/>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70.25"/>
  <p:tag name="ORIGINALWIDTH" val="1444.5"/>
  <p:tag name="LATEXADDIN" val="\documentclass{article}&#10;\usepackage{amsmath}&#10;\pagestyle{empty}&#10;\begin{document}&#10;&#10;&#10;$y-f(b)=\frac{f(b)-f(a)}{b-a}(x-b)$&#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903"/>
  <p:tag name="LATEXADDIN" val="\documentclass{article}&#10;\usepackage{amsmath}&#10;\pagestyle{empty}&#10;\begin{document}&#10;&#10;&#10;$x=b-\frac{f(b)(b-a)}{f(b)-f(a)}$&#10;&#10;\end{document}"/>
  <p:tag name="IGUANATEXSIZE" val="28"/>
  <p:tag name="IGUANATEXCURSOR" val="11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86.75"/>
  <p:tag name="LATEXADDIN" val="\documentclass{article}&#10;\usepackage{amsmath}&#10;\pagestyle{empty}&#10;\begin{document}&#10;&#10;&#10;$\left\{ \left[a_n,b_n\right] \right\}$&#10;&#10;\end{document}"/>
  <p:tag name="IGUANATEXSIZE" val="28"/>
  <p:tag name="IGUANATEXCURSOR" val="110"/>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91.25"/>
  <p:tag name="ORIGINALWIDTH" val="1188"/>
  <p:tag name="LATEXADDIN" val="\documentclass{article}&#10;\usepackage{amsmath}&#10;\pagestyle{empty}&#10;\begin{document}&#10;&#10;&#10;$c_n=b_n-\frac{f(b_n)(b_n-a_n)}{f(b_n)-f(a_n)}$&#10;&#10;\end{document}"/>
  <p:tag name="IGUANATEXSIZE" val="28"/>
  <p:tag name="IGUANATEXCURSOR" val="126"/>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3.25"/>
  <p:tag name="ORIGINALWIDTH" val="366"/>
  <p:tag name="LATEXADDIN" val="\documentclass{article}&#10;\usepackage{amsmath}&#10;\pagestyle{empty}&#10;\begin{document}&#10;&#10;&#10;$c_n\to r$&#10;&#10;\end{document}"/>
  <p:tag name="IGUANATEXSIZE" val="28"/>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80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14079</TotalTime>
  <Words>2371</Words>
  <Application>Microsoft Office PowerPoint</Application>
  <PresentationFormat>全屏显示(4:3)</PresentationFormat>
  <Paragraphs>295</Paragraphs>
  <Slides>29</Slides>
  <Notes>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29</vt:i4>
      </vt:variant>
    </vt:vector>
  </HeadingPairs>
  <TitlesOfParts>
    <vt:vector size="46" baseType="lpstr">
      <vt:lpstr>Arial Unicode MS</vt:lpstr>
      <vt:lpstr>仿宋</vt:lpstr>
      <vt:lpstr>黑体</vt:lpstr>
      <vt:lpstr>华文仿宋</vt:lpstr>
      <vt:lpstr>华文宋体</vt:lpstr>
      <vt:lpstr>楷体_GB2312</vt:lpstr>
      <vt:lpstr>Arial</vt:lpstr>
      <vt:lpstr>Calibri</vt:lpstr>
      <vt:lpstr>Times New Roman</vt:lpstr>
      <vt:lpstr>Tw Cen MT</vt:lpstr>
      <vt:lpstr>Verdana</vt:lpstr>
      <vt:lpstr>Wingdings</vt:lpstr>
      <vt:lpstr>1_很不错的模版</vt:lpstr>
      <vt:lpstr>Office 主题​​</vt:lpstr>
      <vt:lpstr>Microsoft Equation 3.0</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如何用数值方法求得非线性方程的根</vt:lpstr>
      <vt:lpstr>§2.2 二分法与试值法</vt:lpstr>
      <vt:lpstr>PowerPoint 演示文稿</vt:lpstr>
      <vt:lpstr>算法(二分法)</vt:lpstr>
      <vt:lpstr>PowerPoint 演示文稿</vt:lpstr>
      <vt:lpstr>误差分析</vt:lpstr>
      <vt:lpstr>例2.4 求 x33x1 = 0在 [1,2]内的根</vt:lpstr>
      <vt:lpstr>PowerPoint 演示文稿</vt:lpstr>
      <vt:lpstr>PowerPoint 演示文稿</vt:lpstr>
      <vt:lpstr>PowerPoint 演示文稿</vt:lpstr>
      <vt:lpstr>PowerPoint 演示文稿</vt:lpstr>
      <vt:lpstr>PowerPoint 演示文稿</vt:lpstr>
      <vt:lpstr>PowerPoint 演示文稿</vt:lpstr>
      <vt:lpstr>§2.3 不动点迭代法</vt:lpstr>
      <vt:lpstr>PowerPoint 演示文稿</vt:lpstr>
      <vt:lpstr>PowerPoint 演示文稿</vt:lpstr>
      <vt:lpstr>例2.5.     x3x1 = 0,  [1,2], 取 x0=1.5</vt:lpstr>
      <vt:lpstr>PowerPoint 演示文稿</vt:lpstr>
      <vt:lpstr>PowerPoint 演示文稿</vt:lpstr>
      <vt:lpstr>不动点迭代法的收敛条件</vt:lpstr>
      <vt:lpstr>不动点原理 （压缩映像定理）</vt:lpstr>
      <vt:lpstr>例2.7 用不同方法求 x23 = 0的根      , 取 x0=2. 讨论合理性和收敛性</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1823</cp:revision>
  <dcterms:created xsi:type="dcterms:W3CDTF">2008-11-26T09:45:55Z</dcterms:created>
  <dcterms:modified xsi:type="dcterms:W3CDTF">2020-02-11T12:05:50Z</dcterms:modified>
</cp:coreProperties>
</file>