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47"/>
  </p:notesMasterIdLst>
  <p:handoutMasterIdLst>
    <p:handoutMasterId r:id="rId48"/>
  </p:handoutMasterIdLst>
  <p:sldIdLst>
    <p:sldId id="801" r:id="rId3"/>
    <p:sldId id="802" r:id="rId4"/>
    <p:sldId id="397" r:id="rId5"/>
    <p:sldId id="582" r:id="rId6"/>
    <p:sldId id="702" r:id="rId7"/>
    <p:sldId id="703" r:id="rId8"/>
    <p:sldId id="700" r:id="rId9"/>
    <p:sldId id="704" r:id="rId10"/>
    <p:sldId id="308" r:id="rId11"/>
    <p:sldId id="313" r:id="rId12"/>
    <p:sldId id="310" r:id="rId13"/>
    <p:sldId id="706" r:id="rId14"/>
    <p:sldId id="707" r:id="rId15"/>
    <p:sldId id="708" r:id="rId16"/>
    <p:sldId id="709" r:id="rId17"/>
    <p:sldId id="328" r:id="rId18"/>
    <p:sldId id="329" r:id="rId19"/>
    <p:sldId id="711" r:id="rId20"/>
    <p:sldId id="316" r:id="rId21"/>
    <p:sldId id="318" r:id="rId22"/>
    <p:sldId id="713" r:id="rId23"/>
    <p:sldId id="320" r:id="rId24"/>
    <p:sldId id="322" r:id="rId25"/>
    <p:sldId id="333" r:id="rId26"/>
    <p:sldId id="323" r:id="rId27"/>
    <p:sldId id="710" r:id="rId28"/>
    <p:sldId id="714" r:id="rId29"/>
    <p:sldId id="715" r:id="rId30"/>
    <p:sldId id="319" r:id="rId31"/>
    <p:sldId id="418" r:id="rId32"/>
    <p:sldId id="794" r:id="rId33"/>
    <p:sldId id="716" r:id="rId34"/>
    <p:sldId id="307" r:id="rId35"/>
    <p:sldId id="317" r:id="rId36"/>
    <p:sldId id="727" r:id="rId37"/>
    <p:sldId id="724" r:id="rId38"/>
    <p:sldId id="728" r:id="rId39"/>
    <p:sldId id="729" r:id="rId40"/>
    <p:sldId id="730" r:id="rId41"/>
    <p:sldId id="731" r:id="rId42"/>
    <p:sldId id="732" r:id="rId43"/>
    <p:sldId id="795" r:id="rId44"/>
    <p:sldId id="733" r:id="rId45"/>
    <p:sldId id="804" r:id="rId46"/>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FF"/>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86272" autoAdjust="0"/>
  </p:normalViewPr>
  <p:slideViewPr>
    <p:cSldViewPr>
      <p:cViewPr varScale="1">
        <p:scale>
          <a:sx n="74" d="100"/>
          <a:sy n="74" d="100"/>
        </p:scale>
        <p:origin x="169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1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 Id="rId4" Type="http://schemas.openxmlformats.org/officeDocument/2006/relationships/image" Target="../media/image1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20.emf"/><Relationship Id="rId1"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e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2020/2/19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2020/2/19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303E35-5404-41A9-BE4E-D8F0761E0056}"/>
              </a:ext>
            </a:extLst>
          </p:cNvPr>
          <p:cNvSpPr>
            <a:spLocks noGrp="1" noChangeArrowheads="1"/>
          </p:cNvSpPr>
          <p:nvPr>
            <p:ph type="sldNum" sz="quarter" idx="5"/>
          </p:nvPr>
        </p:nvSpPr>
        <p:spPr>
          <a:ln/>
        </p:spPr>
        <p:txBody>
          <a:bodyPr/>
          <a:lstStyle/>
          <a:p>
            <a:fld id="{034DBD30-8C03-4903-9188-BBF98519FB25}" type="slidenum">
              <a:rPr lang="en-US" altLang="zh-CN"/>
              <a:pPr/>
              <a:t>33</a:t>
            </a:fld>
            <a:endParaRPr lang="en-US" altLang="zh-CN"/>
          </a:p>
        </p:txBody>
      </p:sp>
      <p:sp>
        <p:nvSpPr>
          <p:cNvPr id="79874" name="Rectangle 2">
            <a:extLst>
              <a:ext uri="{FF2B5EF4-FFF2-40B4-BE49-F238E27FC236}">
                <a16:creationId xmlns:a16="http://schemas.microsoft.com/office/drawing/2014/main" id="{F3B53B1A-81CA-4BDF-AF41-AB288580A9CD}"/>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1839565A-849E-4F76-BD0E-32620DF29578}"/>
              </a:ext>
            </a:extLst>
          </p:cNvPr>
          <p:cNvSpPr>
            <a:spLocks noGrp="1" noChangeArrowheads="1"/>
          </p:cNvSpPr>
          <p:nvPr>
            <p:ph type="body" idx="1"/>
          </p:nvPr>
        </p:nvSpPr>
        <p:spPr/>
        <p:txBody>
          <a:bodyPr/>
          <a:lstStyle/>
          <a:p>
            <a:r>
              <a:rPr lang="zh-CN" altLang="en-US" sz="2800" b="1" dirty="0">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340780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9.w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1.bin"/><Relationship Id="rId14" Type="http://schemas.openxmlformats.org/officeDocument/2006/relationships/image" Target="../media/image30.wmf"/></Relationships>
</file>

<file path=ppt/slides/_rels/slide1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9.bin"/><Relationship Id="rId18" Type="http://schemas.openxmlformats.org/officeDocument/2006/relationships/image" Target="../media/image38.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5.wmf"/><Relationship Id="rId17" Type="http://schemas.openxmlformats.org/officeDocument/2006/relationships/oleObject" Target="../embeddings/oleObject31.bin"/><Relationship Id="rId2" Type="http://schemas.openxmlformats.org/officeDocument/2006/relationships/slideLayout" Target="../slideLayouts/slideLayout18.xml"/><Relationship Id="rId16" Type="http://schemas.openxmlformats.org/officeDocument/2006/relationships/image" Target="../media/image37.wmf"/><Relationship Id="rId20" Type="http://schemas.openxmlformats.org/officeDocument/2006/relationships/image" Target="../media/image39.emf"/><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4.wmf"/><Relationship Id="rId19" Type="http://schemas.openxmlformats.org/officeDocument/2006/relationships/oleObject" Target="../embeddings/oleObject32.bin"/><Relationship Id="rId4" Type="http://schemas.openxmlformats.org/officeDocument/2006/relationships/image" Target="../media/image31.wmf"/><Relationship Id="rId9" Type="http://schemas.openxmlformats.org/officeDocument/2006/relationships/oleObject" Target="../embeddings/oleObject27.bin"/><Relationship Id="rId14" Type="http://schemas.openxmlformats.org/officeDocument/2006/relationships/image" Target="../media/image36.emf"/><Relationship Id="rId22" Type="http://schemas.openxmlformats.org/officeDocument/2006/relationships/image" Target="../media/image40.wmf"/></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9.xml"/><Relationship Id="rId7" Type="http://schemas.openxmlformats.org/officeDocument/2006/relationships/image" Target="../media/image4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13.xml"/><Relationship Id="rId5" Type="http://schemas.openxmlformats.org/officeDocument/2006/relationships/tags" Target="../tags/tag11.xml"/><Relationship Id="rId10" Type="http://schemas.openxmlformats.org/officeDocument/2006/relationships/image" Target="../media/image44.png"/><Relationship Id="rId4" Type="http://schemas.openxmlformats.org/officeDocument/2006/relationships/tags" Target="../tags/tag10.xml"/><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14.xml"/><Relationship Id="rId7" Type="http://schemas.openxmlformats.org/officeDocument/2006/relationships/image" Target="../media/image47.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38.bin"/><Relationship Id="rId18" Type="http://schemas.openxmlformats.org/officeDocument/2006/relationships/image" Target="../media/image58.wmf"/><Relationship Id="rId3" Type="http://schemas.openxmlformats.org/officeDocument/2006/relationships/tags" Target="../tags/tag16.xml"/><Relationship Id="rId21" Type="http://schemas.openxmlformats.org/officeDocument/2006/relationships/image" Target="../media/image60.png"/><Relationship Id="rId7" Type="http://schemas.openxmlformats.org/officeDocument/2006/relationships/oleObject" Target="../embeddings/oleObject35.bin"/><Relationship Id="rId12" Type="http://schemas.openxmlformats.org/officeDocument/2006/relationships/image" Target="../media/image55.wmf"/><Relationship Id="rId17" Type="http://schemas.openxmlformats.org/officeDocument/2006/relationships/oleObject" Target="../embeddings/oleObject40.bin"/><Relationship Id="rId2" Type="http://schemas.openxmlformats.org/officeDocument/2006/relationships/tags" Target="../tags/tag15.xml"/><Relationship Id="rId16" Type="http://schemas.openxmlformats.org/officeDocument/2006/relationships/image" Target="../media/image57.wmf"/><Relationship Id="rId20" Type="http://schemas.openxmlformats.org/officeDocument/2006/relationships/image" Target="../media/image59.emf"/><Relationship Id="rId1" Type="http://schemas.openxmlformats.org/officeDocument/2006/relationships/vmlDrawing" Target="../drawings/vmlDrawing7.vml"/><Relationship Id="rId6" Type="http://schemas.openxmlformats.org/officeDocument/2006/relationships/image" Target="../media/image52.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54.wmf"/><Relationship Id="rId19" Type="http://schemas.openxmlformats.org/officeDocument/2006/relationships/oleObject" Target="../embeddings/oleObject41.bin"/><Relationship Id="rId4" Type="http://schemas.openxmlformats.org/officeDocument/2006/relationships/slideLayout" Target="../slideLayouts/slideLayout18.xml"/><Relationship Id="rId9" Type="http://schemas.openxmlformats.org/officeDocument/2006/relationships/oleObject" Target="../embeddings/oleObject36.bin"/><Relationship Id="rId14" Type="http://schemas.openxmlformats.org/officeDocument/2006/relationships/image" Target="../media/image5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65.wmf"/><Relationship Id="rId18" Type="http://schemas.openxmlformats.org/officeDocument/2006/relationships/oleObject" Target="../embeddings/oleObject49.bin"/><Relationship Id="rId3" Type="http://schemas.openxmlformats.org/officeDocument/2006/relationships/slideLayout" Target="../slideLayouts/slideLayout18.xml"/><Relationship Id="rId7" Type="http://schemas.openxmlformats.org/officeDocument/2006/relationships/image" Target="../media/image62.wmf"/><Relationship Id="rId12" Type="http://schemas.openxmlformats.org/officeDocument/2006/relationships/oleObject" Target="../embeddings/oleObject46.bin"/><Relationship Id="rId17" Type="http://schemas.openxmlformats.org/officeDocument/2006/relationships/image" Target="../media/image67.wmf"/><Relationship Id="rId2" Type="http://schemas.openxmlformats.org/officeDocument/2006/relationships/tags" Target="../tags/tag17.xml"/><Relationship Id="rId16" Type="http://schemas.openxmlformats.org/officeDocument/2006/relationships/oleObject" Target="../embeddings/oleObject48.bin"/><Relationship Id="rId20" Type="http://schemas.openxmlformats.org/officeDocument/2006/relationships/image" Target="../media/image60.png"/><Relationship Id="rId1" Type="http://schemas.openxmlformats.org/officeDocument/2006/relationships/vmlDrawing" Target="../drawings/vmlDrawing8.vml"/><Relationship Id="rId6" Type="http://schemas.openxmlformats.org/officeDocument/2006/relationships/oleObject" Target="../embeddings/oleObject43.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45.bin"/><Relationship Id="rId19" Type="http://schemas.openxmlformats.org/officeDocument/2006/relationships/image" Target="../media/image68.wmf"/><Relationship Id="rId4" Type="http://schemas.openxmlformats.org/officeDocument/2006/relationships/oleObject" Target="../embeddings/oleObject42.bin"/><Relationship Id="rId9" Type="http://schemas.openxmlformats.org/officeDocument/2006/relationships/image" Target="../media/image63.wmf"/><Relationship Id="rId14"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71.wmf"/><Relationship Id="rId5" Type="http://schemas.openxmlformats.org/officeDocument/2006/relationships/oleObject" Target="../embeddings/oleObject51.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78.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75.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80.wmf"/><Relationship Id="rId5" Type="http://schemas.openxmlformats.org/officeDocument/2006/relationships/oleObject" Target="../embeddings/oleObject60.bin"/><Relationship Id="rId4" Type="http://schemas.openxmlformats.org/officeDocument/2006/relationships/image" Target="../media/image7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62.bin"/><Relationship Id="rId4" Type="http://schemas.openxmlformats.org/officeDocument/2006/relationships/image" Target="../media/image8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84.emf"/><Relationship Id="rId5" Type="http://schemas.openxmlformats.org/officeDocument/2006/relationships/oleObject" Target="../embeddings/oleObject64.bin"/><Relationship Id="rId4" Type="http://schemas.openxmlformats.org/officeDocument/2006/relationships/image" Target="../media/image83.emf"/></Relationships>
</file>

<file path=ppt/slides/_rels/slide24.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86.emf"/><Relationship Id="rId5" Type="http://schemas.openxmlformats.org/officeDocument/2006/relationships/oleObject" Target="../embeddings/oleObject66.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6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92.wmf"/><Relationship Id="rId18" Type="http://schemas.openxmlformats.org/officeDocument/2006/relationships/oleObject" Target="../embeddings/oleObject75.bin"/><Relationship Id="rId3" Type="http://schemas.openxmlformats.org/officeDocument/2006/relationships/tags" Target="../tags/tag20.xml"/><Relationship Id="rId21" Type="http://schemas.openxmlformats.org/officeDocument/2006/relationships/image" Target="../media/image96.wmf"/><Relationship Id="rId7" Type="http://schemas.openxmlformats.org/officeDocument/2006/relationships/image" Target="../media/image89.wmf"/><Relationship Id="rId12" Type="http://schemas.openxmlformats.org/officeDocument/2006/relationships/oleObject" Target="../embeddings/oleObject72.bin"/><Relationship Id="rId17" Type="http://schemas.openxmlformats.org/officeDocument/2006/relationships/image" Target="../media/image94.wmf"/><Relationship Id="rId2" Type="http://schemas.openxmlformats.org/officeDocument/2006/relationships/tags" Target="../tags/tag19.xml"/><Relationship Id="rId16" Type="http://schemas.openxmlformats.org/officeDocument/2006/relationships/oleObject" Target="../embeddings/oleObject74.bin"/><Relationship Id="rId20" Type="http://schemas.openxmlformats.org/officeDocument/2006/relationships/oleObject" Target="../embeddings/oleObject76.bin"/><Relationship Id="rId1" Type="http://schemas.openxmlformats.org/officeDocument/2006/relationships/vmlDrawing" Target="../drawings/vmlDrawing15.vml"/><Relationship Id="rId6" Type="http://schemas.openxmlformats.org/officeDocument/2006/relationships/oleObject" Target="../embeddings/oleObject69.bin"/><Relationship Id="rId11" Type="http://schemas.openxmlformats.org/officeDocument/2006/relationships/image" Target="../media/image91.wmf"/><Relationship Id="rId24" Type="http://schemas.openxmlformats.org/officeDocument/2006/relationships/image" Target="../media/image99.png"/><Relationship Id="rId5" Type="http://schemas.openxmlformats.org/officeDocument/2006/relationships/slideLayout" Target="../slideLayouts/slideLayout18.xml"/><Relationship Id="rId15" Type="http://schemas.openxmlformats.org/officeDocument/2006/relationships/image" Target="../media/image93.wmf"/><Relationship Id="rId23" Type="http://schemas.openxmlformats.org/officeDocument/2006/relationships/image" Target="../media/image98.png"/><Relationship Id="rId10" Type="http://schemas.openxmlformats.org/officeDocument/2006/relationships/oleObject" Target="../embeddings/oleObject71.bin"/><Relationship Id="rId19" Type="http://schemas.openxmlformats.org/officeDocument/2006/relationships/image" Target="../media/image95.wmf"/><Relationship Id="rId4" Type="http://schemas.openxmlformats.org/officeDocument/2006/relationships/tags" Target="../tags/tag21.xml"/><Relationship Id="rId9" Type="http://schemas.openxmlformats.org/officeDocument/2006/relationships/image" Target="../media/image90.wmf"/><Relationship Id="rId14" Type="http://schemas.openxmlformats.org/officeDocument/2006/relationships/oleObject" Target="../embeddings/oleObject73.bin"/><Relationship Id="rId22" Type="http://schemas.openxmlformats.org/officeDocument/2006/relationships/image" Target="../media/image97.png"/></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slideLayout" Target="../slideLayouts/slideLayout18.xml"/><Relationship Id="rId1" Type="http://schemas.openxmlformats.org/officeDocument/2006/relationships/tags" Target="../tags/tag2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slideLayout" Target="../slideLayouts/slideLayout18.xml"/><Relationship Id="rId1" Type="http://schemas.openxmlformats.org/officeDocument/2006/relationships/tags" Target="../tags/tag23.xml"/><Relationship Id="rId5" Type="http://schemas.openxmlformats.org/officeDocument/2006/relationships/image" Target="../media/image107.png"/><Relationship Id="rId4" Type="http://schemas.openxmlformats.org/officeDocument/2006/relationships/image" Target="../media/image10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2.emf"/><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oleObject" Target="../embeddings/oleObject78.bin"/><Relationship Id="rId5" Type="http://schemas.openxmlformats.org/officeDocument/2006/relationships/image" Target="../media/image111.emf"/><Relationship Id="rId4"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114.emf"/><Relationship Id="rId5" Type="http://schemas.openxmlformats.org/officeDocument/2006/relationships/oleObject" Target="../embeddings/oleObject80.bin"/><Relationship Id="rId10" Type="http://schemas.openxmlformats.org/officeDocument/2006/relationships/image" Target="../media/image116.emf"/><Relationship Id="rId4" Type="http://schemas.openxmlformats.org/officeDocument/2006/relationships/image" Target="../media/image113.emf"/><Relationship Id="rId9" Type="http://schemas.openxmlformats.org/officeDocument/2006/relationships/oleObject" Target="../embeddings/oleObject8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18.xml"/><Relationship Id="rId4" Type="http://schemas.openxmlformats.org/officeDocument/2006/relationships/image" Target="../media/image119.png"/></Relationships>
</file>

<file path=ppt/slides/_rels/slide33.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tags" Target="../tags/tag27.xml"/><Relationship Id="rId7" Type="http://schemas.openxmlformats.org/officeDocument/2006/relationships/image" Target="../media/image121.png"/><Relationship Id="rId12" Type="http://schemas.openxmlformats.org/officeDocument/2006/relationships/image" Target="../media/image124.png"/><Relationship Id="rId2" Type="http://schemas.openxmlformats.org/officeDocument/2006/relationships/tags" Target="../tags/tag26.xml"/><Relationship Id="rId1" Type="http://schemas.openxmlformats.org/officeDocument/2006/relationships/vmlDrawing" Target="../drawings/vmlDrawing18.vml"/><Relationship Id="rId6" Type="http://schemas.openxmlformats.org/officeDocument/2006/relationships/notesSlide" Target="../notesSlides/notesSlide1.xml"/><Relationship Id="rId11" Type="http://schemas.openxmlformats.org/officeDocument/2006/relationships/image" Target="../media/image123.png"/><Relationship Id="rId5" Type="http://schemas.openxmlformats.org/officeDocument/2006/relationships/slideLayout" Target="../slideLayouts/slideLayout18.xml"/><Relationship Id="rId10" Type="http://schemas.openxmlformats.org/officeDocument/2006/relationships/image" Target="../media/image120.emf"/><Relationship Id="rId4" Type="http://schemas.openxmlformats.org/officeDocument/2006/relationships/tags" Target="../tags/tag28.xml"/><Relationship Id="rId9" Type="http://schemas.openxmlformats.org/officeDocument/2006/relationships/oleObject" Target="../embeddings/oleObject83.bin"/></Relationships>
</file>

<file path=ppt/slides/_rels/slide34.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oleObject" Target="../embeddings/oleObject84.bin"/><Relationship Id="rId7" Type="http://schemas.openxmlformats.org/officeDocument/2006/relationships/image" Target="../media/image126.png"/><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120.emf"/><Relationship Id="rId5" Type="http://schemas.openxmlformats.org/officeDocument/2006/relationships/oleObject" Target="../embeddings/oleObject85.bin"/><Relationship Id="rId4" Type="http://schemas.openxmlformats.org/officeDocument/2006/relationships/image" Target="../media/image125.wmf"/></Relationships>
</file>

<file path=ppt/slides/_rels/slide3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oleObject" Target="../embeddings/oleObject86.bin"/><Relationship Id="rId7" Type="http://schemas.openxmlformats.org/officeDocument/2006/relationships/image" Target="../media/image132.png"/><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131.wmf"/><Relationship Id="rId5" Type="http://schemas.openxmlformats.org/officeDocument/2006/relationships/oleObject" Target="../embeddings/oleObject87.bin"/><Relationship Id="rId10" Type="http://schemas.openxmlformats.org/officeDocument/2006/relationships/image" Target="../media/image135.png"/><Relationship Id="rId4" Type="http://schemas.openxmlformats.org/officeDocument/2006/relationships/image" Target="../media/image130.wmf"/><Relationship Id="rId9" Type="http://schemas.openxmlformats.org/officeDocument/2006/relationships/image" Target="../media/image134.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140.wmf"/><Relationship Id="rId3" Type="http://schemas.openxmlformats.org/officeDocument/2006/relationships/slideLayout" Target="../slideLayouts/slideLayout18.xml"/><Relationship Id="rId7" Type="http://schemas.openxmlformats.org/officeDocument/2006/relationships/image" Target="../media/image137.wmf"/><Relationship Id="rId12" Type="http://schemas.openxmlformats.org/officeDocument/2006/relationships/oleObject" Target="../embeddings/oleObject92.bin"/><Relationship Id="rId17" Type="http://schemas.openxmlformats.org/officeDocument/2006/relationships/image" Target="../media/image143.png"/><Relationship Id="rId2" Type="http://schemas.openxmlformats.org/officeDocument/2006/relationships/tags" Target="../tags/tag29.xml"/><Relationship Id="rId16" Type="http://schemas.openxmlformats.org/officeDocument/2006/relationships/image" Target="../media/image142.png"/><Relationship Id="rId1" Type="http://schemas.openxmlformats.org/officeDocument/2006/relationships/vmlDrawing" Target="../drawings/vmlDrawing21.vml"/><Relationship Id="rId6" Type="http://schemas.openxmlformats.org/officeDocument/2006/relationships/oleObject" Target="../embeddings/oleObject89.bin"/><Relationship Id="rId11" Type="http://schemas.openxmlformats.org/officeDocument/2006/relationships/image" Target="../media/image139.wmf"/><Relationship Id="rId5" Type="http://schemas.openxmlformats.org/officeDocument/2006/relationships/image" Target="../media/image136.wmf"/><Relationship Id="rId15" Type="http://schemas.openxmlformats.org/officeDocument/2006/relationships/image" Target="../media/image141.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138.wmf"/><Relationship Id="rId14" Type="http://schemas.openxmlformats.org/officeDocument/2006/relationships/oleObject" Target="../embeddings/oleObject93.bin"/></Relationships>
</file>

<file path=ppt/slides/_rels/slide3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slideLayout" Target="../slideLayouts/slideLayout18.xml"/><Relationship Id="rId1" Type="http://schemas.openxmlformats.org/officeDocument/2006/relationships/tags" Target="../tags/tag30.xml"/><Relationship Id="rId4" Type="http://schemas.openxmlformats.org/officeDocument/2006/relationships/image" Target="../media/image145.png"/></Relationships>
</file>

<file path=ppt/slides/_rels/slide39.xml.rels><?xml version="1.0" encoding="UTF-8" standalone="yes"?>
<Relationships xmlns="http://schemas.openxmlformats.org/package/2006/relationships"><Relationship Id="rId3" Type="http://schemas.openxmlformats.org/officeDocument/2006/relationships/image" Target="../media/image147.png"/><Relationship Id="rId7" Type="http://schemas.openxmlformats.org/officeDocument/2006/relationships/image" Target="../media/image151.png"/><Relationship Id="rId2" Type="http://schemas.openxmlformats.org/officeDocument/2006/relationships/image" Target="../media/image146.png"/><Relationship Id="rId1" Type="http://schemas.openxmlformats.org/officeDocument/2006/relationships/slideLayout" Target="../slideLayouts/slideLayout18.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slideLayout" Target="../slideLayouts/slideLayout18.xml"/><Relationship Id="rId7"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5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52.png"/></Relationships>
</file>

<file path=ppt/slides/_rels/slide41.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2.wmf"/><Relationship Id="rId18" Type="http://schemas.openxmlformats.org/officeDocument/2006/relationships/image" Target="../media/image16.png"/><Relationship Id="rId3" Type="http://schemas.openxmlformats.org/officeDocument/2006/relationships/slideLayout" Target="../slideLayouts/slideLayout18.xml"/><Relationship Id="rId21" Type="http://schemas.openxmlformats.org/officeDocument/2006/relationships/image" Target="../media/image15.wmf"/><Relationship Id="rId7" Type="http://schemas.openxmlformats.org/officeDocument/2006/relationships/image" Target="../media/image9.wmf"/><Relationship Id="rId12" Type="http://schemas.openxmlformats.org/officeDocument/2006/relationships/oleObject" Target="../embeddings/oleObject8.bin"/><Relationship Id="rId17" Type="http://schemas.openxmlformats.org/officeDocument/2006/relationships/image" Target="../media/image14.wmf"/><Relationship Id="rId2" Type="http://schemas.openxmlformats.org/officeDocument/2006/relationships/tags" Target="../tags/tag4.xml"/><Relationship Id="rId16" Type="http://schemas.openxmlformats.org/officeDocument/2006/relationships/oleObject" Target="../embeddings/oleObject10.bin"/><Relationship Id="rId20" Type="http://schemas.openxmlformats.org/officeDocument/2006/relationships/oleObject" Target="../embeddings/oleObject11.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7.bin"/><Relationship Id="rId19" Type="http://schemas.openxmlformats.org/officeDocument/2006/relationships/image" Target="../media/image17.png"/><Relationship Id="rId4" Type="http://schemas.openxmlformats.org/officeDocument/2006/relationships/oleObject" Target="../embeddings/oleObject4.bin"/><Relationship Id="rId9" Type="http://schemas.openxmlformats.org/officeDocument/2006/relationships/image" Target="../media/image10.wmf"/><Relationship Id="rId1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3.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0.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5.bin"/><Relationship Id="rId1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1076186" y="1399636"/>
            <a:ext cx="8064896" cy="524924"/>
          </a:xfrm>
        </p:spPr>
        <p:txBody>
          <a:bodyPr>
            <a:noAutofit/>
          </a:bodyPr>
          <a:lstStyle/>
          <a:p>
            <a:pPr marL="0" indent="0">
              <a:buNone/>
            </a:pPr>
            <a:r>
              <a:rPr lang="zh-CN" altLang="en-US" sz="2800" b="1" dirty="0">
                <a:latin typeface="仿宋" panose="02010609060101010101" pitchFamily="49" charset="-122"/>
                <a:ea typeface="仿宋" panose="02010609060101010101" pitchFamily="49" charset="-122"/>
              </a:rPr>
              <a:t>第二章 </a:t>
            </a:r>
            <a:r>
              <a:rPr lang="zh-CN" altLang="en-US" sz="3200" b="1" dirty="0">
                <a:latin typeface="仿宋" panose="02010609060101010101" pitchFamily="49" charset="-122"/>
                <a:ea typeface="仿宋" panose="02010609060101010101" pitchFamily="49" charset="-122"/>
              </a:rPr>
              <a:t>非线性</a:t>
            </a:r>
            <a:r>
              <a:rPr lang="zh-CN" altLang="en-US" sz="2800" b="1" dirty="0">
                <a:latin typeface="仿宋" panose="02010609060101010101" pitchFamily="49" charset="-122"/>
                <a:ea typeface="仿宋" panose="02010609060101010101" pitchFamily="49" charset="-122"/>
              </a:rPr>
              <a:t>方程        的解法</a:t>
            </a:r>
            <a:endParaRPr lang="en-US" altLang="zh-CN" sz="2800" b="1" dirty="0">
              <a:latin typeface="仿宋" panose="02010609060101010101" pitchFamily="49" charset="-122"/>
              <a:ea typeface="仿宋" panose="02010609060101010101" pitchFamily="49" charset="-122"/>
            </a:endParaRPr>
          </a:p>
          <a:p>
            <a:pPr marL="0" indent="0">
              <a:buNone/>
            </a:pPr>
            <a:r>
              <a:rPr lang="zh-CN" altLang="en-US" sz="2800"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1835696" y="2060848"/>
            <a:ext cx="6984776" cy="4401205"/>
          </a:xfrm>
          <a:prstGeom prst="rect">
            <a:avLst/>
          </a:prstGeom>
          <a:noFill/>
        </p:spPr>
        <p:txBody>
          <a:bodyPr wrap="square" rtlCol="0">
            <a:spAutoFit/>
          </a:bodyPr>
          <a:lstStyle/>
          <a:p>
            <a:pPr algn="l">
              <a:lnSpc>
                <a:spcPct val="150000"/>
              </a:lnSpc>
            </a:pPr>
            <a:r>
              <a:rPr lang="en-US" altLang="zh-CN" sz="2800" b="0" dirty="0">
                <a:solidFill>
                  <a:schemeClr val="tx1"/>
                </a:solidFill>
                <a:latin typeface="+mj-ea"/>
                <a:ea typeface="+mj-ea"/>
              </a:rPr>
              <a:t>2.1 </a:t>
            </a:r>
            <a:r>
              <a:rPr lang="zh-CN" altLang="en-US" sz="2800" b="0" dirty="0">
                <a:solidFill>
                  <a:schemeClr val="tx1"/>
                </a:solidFill>
                <a:latin typeface="+mj-ea"/>
                <a:ea typeface="+mj-ea"/>
              </a:rPr>
              <a:t>引言</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2.2 </a:t>
            </a:r>
            <a:r>
              <a:rPr lang="zh-CN" altLang="en-US" sz="2800" b="0" dirty="0">
                <a:solidFill>
                  <a:schemeClr val="tx1"/>
                </a:solidFill>
                <a:latin typeface="+mj-ea"/>
                <a:ea typeface="+mj-ea"/>
              </a:rPr>
              <a:t>二分法与试值法</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2.3 </a:t>
            </a:r>
            <a:r>
              <a:rPr lang="zh-CN" altLang="en-US" sz="2800" b="0" dirty="0">
                <a:solidFill>
                  <a:schemeClr val="tx1"/>
                </a:solidFill>
                <a:latin typeface="+mj-ea"/>
                <a:ea typeface="+mj-ea"/>
              </a:rPr>
              <a:t>不动点迭代法  </a:t>
            </a:r>
            <a:r>
              <a:rPr lang="en-US" altLang="zh-CN" sz="2800" b="0" dirty="0">
                <a:solidFill>
                  <a:schemeClr val="tx1"/>
                </a:solidFill>
                <a:latin typeface="+mj-ea"/>
                <a:ea typeface="+mj-ea"/>
              </a:rPr>
              <a:t>(</a:t>
            </a:r>
            <a:r>
              <a:rPr lang="zh-CN" altLang="en-US" sz="2800" b="0" dirty="0">
                <a:solidFill>
                  <a:schemeClr val="tx1"/>
                </a:solidFill>
                <a:latin typeface="+mj-ea"/>
                <a:ea typeface="+mj-ea"/>
              </a:rPr>
              <a:t>收敛条件、收敛阶）</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2.4 </a:t>
            </a:r>
            <a:r>
              <a:rPr lang="zh-CN" altLang="en-US" sz="2800" b="0" dirty="0">
                <a:solidFill>
                  <a:schemeClr val="tx1"/>
                </a:solidFill>
                <a:latin typeface="+mj-ea"/>
                <a:ea typeface="+mj-ea"/>
              </a:rPr>
              <a:t>牛顿迭代法（迭代格式、收敛阶）</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2.5 </a:t>
            </a:r>
            <a:r>
              <a:rPr lang="zh-CN" altLang="en-US" sz="2800" b="0" dirty="0">
                <a:solidFill>
                  <a:schemeClr val="tx1"/>
                </a:solidFill>
                <a:latin typeface="+mj-ea"/>
                <a:ea typeface="+mj-ea"/>
              </a:rPr>
              <a:t>割线法（迭代格式、收敛阶）</a:t>
            </a:r>
            <a:endParaRPr lang="en-US" altLang="zh-CN" sz="2800" b="0" dirty="0">
              <a:solidFill>
                <a:schemeClr val="tx1"/>
              </a:solidFill>
              <a:latin typeface="+mj-ea"/>
              <a:ea typeface="+mj-ea"/>
            </a:endParaRPr>
          </a:p>
          <a:p>
            <a:pPr algn="l">
              <a:lnSpc>
                <a:spcPct val="150000"/>
              </a:lnSpc>
            </a:pPr>
            <a:r>
              <a:rPr lang="en-US" altLang="zh-CN" sz="2800" b="0" dirty="0">
                <a:solidFill>
                  <a:schemeClr val="tx1"/>
                </a:solidFill>
                <a:latin typeface="+mj-ea"/>
                <a:ea typeface="+mj-ea"/>
              </a:rPr>
              <a:t>2.6 </a:t>
            </a:r>
            <a:r>
              <a:rPr lang="zh-CN" altLang="en-US" sz="2800" b="0" dirty="0">
                <a:solidFill>
                  <a:schemeClr val="tx1"/>
                </a:solidFill>
                <a:latin typeface="+mj-ea"/>
                <a:ea typeface="+mj-ea"/>
              </a:rPr>
              <a:t>迭代收敛的加速办法 </a:t>
            </a:r>
            <a:r>
              <a:rPr lang="en-US" altLang="zh-CN" sz="2800" b="0" dirty="0">
                <a:solidFill>
                  <a:schemeClr val="tx1"/>
                </a:solidFill>
                <a:latin typeface="+mj-ea"/>
                <a:ea typeface="+mj-ea"/>
              </a:rPr>
              <a:t>(</a:t>
            </a:r>
            <a:r>
              <a:rPr lang="zh-CN" altLang="en-US" sz="2800" b="0" dirty="0">
                <a:solidFill>
                  <a:schemeClr val="tx1"/>
                </a:solidFill>
                <a:latin typeface="+mj-ea"/>
                <a:ea typeface="+mj-ea"/>
              </a:rPr>
              <a:t>选讲）</a:t>
            </a:r>
            <a:endParaRPr lang="en-US" altLang="zh-CN" sz="2800" b="0" dirty="0">
              <a:solidFill>
                <a:schemeClr val="tx1"/>
              </a:solidFill>
              <a:latin typeface="+mj-ea"/>
              <a:ea typeface="+mj-ea"/>
            </a:endParaRPr>
          </a:p>
          <a:p>
            <a:endParaRPr lang="zh-CN" altLang="en-US" sz="2800" dirty="0">
              <a:latin typeface="+mj-ea"/>
              <a:ea typeface="+mj-ea"/>
            </a:endParaRPr>
          </a:p>
        </p:txBody>
      </p:sp>
      <p:pic>
        <p:nvPicPr>
          <p:cNvPr id="5" name="图片 4">
            <a:extLst>
              <a:ext uri="{FF2B5EF4-FFF2-40B4-BE49-F238E27FC236}">
                <a16:creationId xmlns:a16="http://schemas.microsoft.com/office/drawing/2014/main" id="{21080569-25A0-4F2B-B823-2DC90D334859}"/>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88554" y="1556792"/>
            <a:ext cx="1331714" cy="360040"/>
          </a:xfrm>
          <a:prstGeom prst="rect">
            <a:avLst/>
          </a:prstGeom>
        </p:spPr>
      </p:pic>
      <p:sp>
        <p:nvSpPr>
          <p:cNvPr id="6" name="文本框 5">
            <a:extLst>
              <a:ext uri="{FF2B5EF4-FFF2-40B4-BE49-F238E27FC236}">
                <a16:creationId xmlns:a16="http://schemas.microsoft.com/office/drawing/2014/main" id="{17606640-6B47-4C80-8310-1320CA3C28C8}"/>
              </a:ext>
            </a:extLst>
          </p:cNvPr>
          <p:cNvSpPr txBox="1"/>
          <p:nvPr/>
        </p:nvSpPr>
        <p:spPr>
          <a:xfrm>
            <a:off x="2267744" y="404664"/>
            <a:ext cx="3672408" cy="646331"/>
          </a:xfrm>
          <a:prstGeom prst="rect">
            <a:avLst/>
          </a:prstGeom>
          <a:noFill/>
        </p:spPr>
        <p:txBody>
          <a:bodyPr wrap="square" rtlCol="0">
            <a:spAutoFit/>
          </a:bodyPr>
          <a:lstStyle/>
          <a:p>
            <a:r>
              <a:rPr lang="zh-CN" altLang="en-US" sz="3600" dirty="0">
                <a:solidFill>
                  <a:schemeClr val="tx1"/>
                </a:solidFill>
                <a:latin typeface="华文仿宋" panose="02010600040101010101" pitchFamily="2" charset="-122"/>
                <a:ea typeface="华文仿宋" panose="02010600040101010101" pitchFamily="2" charset="-122"/>
              </a:rPr>
              <a:t>回顾</a:t>
            </a:r>
          </a:p>
        </p:txBody>
      </p:sp>
    </p:spTree>
    <p:extLst>
      <p:ext uri="{BB962C8B-B14F-4D97-AF65-F5344CB8AC3E}">
        <p14:creationId xmlns:p14="http://schemas.microsoft.com/office/powerpoint/2010/main" val="259371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41" name="Object 101">
            <a:extLst>
              <a:ext uri="{FF2B5EF4-FFF2-40B4-BE49-F238E27FC236}">
                <a16:creationId xmlns:a16="http://schemas.microsoft.com/office/drawing/2014/main" id="{E7A5861A-DDC5-4402-9502-DC850D98E8E7}"/>
              </a:ext>
            </a:extLst>
          </p:cNvPr>
          <p:cNvGraphicFramePr>
            <a:graphicFrameLocks noChangeAspect="1"/>
          </p:cNvGraphicFramePr>
          <p:nvPr>
            <p:extLst>
              <p:ext uri="{D42A27DB-BD31-4B8C-83A1-F6EECF244321}">
                <p14:modId xmlns:p14="http://schemas.microsoft.com/office/powerpoint/2010/main" val="2150771994"/>
              </p:ext>
            </p:extLst>
          </p:nvPr>
        </p:nvGraphicFramePr>
        <p:xfrm>
          <a:off x="2794768" y="746215"/>
          <a:ext cx="4833535" cy="647018"/>
        </p:xfrm>
        <a:graphic>
          <a:graphicData uri="http://schemas.openxmlformats.org/presentationml/2006/ole">
            <mc:AlternateContent xmlns:mc="http://schemas.openxmlformats.org/markup-compatibility/2006">
              <mc:Choice xmlns:v="urn:schemas-microsoft-com:vml" Requires="v">
                <p:oleObj spid="_x0000_s338584" name="Equation" r:id="rId3" imgW="1993680" imgH="266400" progId="Equation.DSMT4">
                  <p:embed/>
                </p:oleObj>
              </mc:Choice>
              <mc:Fallback>
                <p:oleObj name="Equation" r:id="rId3" imgW="1993680" imgH="266400" progId="Equation.DSMT4">
                  <p:embed/>
                  <p:pic>
                    <p:nvPicPr>
                      <p:cNvPr id="61541" name="Object 101">
                        <a:extLst>
                          <a:ext uri="{FF2B5EF4-FFF2-40B4-BE49-F238E27FC236}">
                            <a16:creationId xmlns:a16="http://schemas.microsoft.com/office/drawing/2014/main" id="{E7A5861A-DDC5-4402-9502-DC850D98E8E7}"/>
                          </a:ext>
                        </a:extLst>
                      </p:cNvPr>
                      <p:cNvPicPr>
                        <a:picLocks noChangeAspect="1" noChangeArrowheads="1"/>
                      </p:cNvPicPr>
                      <p:nvPr/>
                    </p:nvPicPr>
                    <p:blipFill>
                      <a:blip r:embed="rId4"/>
                      <a:srcRect/>
                      <a:stretch>
                        <a:fillRect/>
                      </a:stretch>
                    </p:blipFill>
                    <p:spPr bwMode="auto">
                      <a:xfrm>
                        <a:off x="2794768" y="746215"/>
                        <a:ext cx="4833535" cy="647018"/>
                      </a:xfrm>
                      <a:prstGeom prst="rect">
                        <a:avLst/>
                      </a:prstGeom>
                      <a:noFill/>
                      <a:ln>
                        <a:noFill/>
                      </a:ln>
                      <a:effectLst/>
                    </p:spPr>
                  </p:pic>
                </p:oleObj>
              </mc:Fallback>
            </mc:AlternateContent>
          </a:graphicData>
        </a:graphic>
      </p:graphicFrame>
      <p:sp>
        <p:nvSpPr>
          <p:cNvPr id="61542" name="Rectangle 102">
            <a:extLst>
              <a:ext uri="{FF2B5EF4-FFF2-40B4-BE49-F238E27FC236}">
                <a16:creationId xmlns:a16="http://schemas.microsoft.com/office/drawing/2014/main" id="{B1693126-EEDC-4BE2-942C-CABA3330984D}"/>
              </a:ext>
            </a:extLst>
          </p:cNvPr>
          <p:cNvSpPr>
            <a:spLocks noChangeArrowheads="1"/>
          </p:cNvSpPr>
          <p:nvPr/>
        </p:nvSpPr>
        <p:spPr bwMode="auto">
          <a:xfrm>
            <a:off x="786928" y="1738871"/>
            <a:ext cx="1287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chemeClr val="tx1"/>
                </a:solidFill>
                <a:latin typeface="楷体_GB2312" pitchFamily="49" charset="-122"/>
              </a:rPr>
              <a:t>证明：</a:t>
            </a:r>
          </a:p>
        </p:txBody>
      </p:sp>
      <p:graphicFrame>
        <p:nvGraphicFramePr>
          <p:cNvPr id="61543" name="Object 103">
            <a:extLst>
              <a:ext uri="{FF2B5EF4-FFF2-40B4-BE49-F238E27FC236}">
                <a16:creationId xmlns:a16="http://schemas.microsoft.com/office/drawing/2014/main" id="{DC3BEB29-829E-441A-9A95-D8240CBDBEB7}"/>
              </a:ext>
            </a:extLst>
          </p:cNvPr>
          <p:cNvGraphicFramePr>
            <a:graphicFrameLocks noChangeAspect="1"/>
          </p:cNvGraphicFramePr>
          <p:nvPr>
            <p:extLst>
              <p:ext uri="{D42A27DB-BD31-4B8C-83A1-F6EECF244321}">
                <p14:modId xmlns:p14="http://schemas.microsoft.com/office/powerpoint/2010/main" val="625275259"/>
              </p:ext>
            </p:extLst>
          </p:nvPr>
        </p:nvGraphicFramePr>
        <p:xfrm>
          <a:off x="1907704" y="1628800"/>
          <a:ext cx="4631480" cy="578506"/>
        </p:xfrm>
        <a:graphic>
          <a:graphicData uri="http://schemas.openxmlformats.org/presentationml/2006/ole">
            <mc:AlternateContent xmlns:mc="http://schemas.openxmlformats.org/markup-compatibility/2006">
              <mc:Choice xmlns:v="urn:schemas-microsoft-com:vml" Requires="v">
                <p:oleObj spid="_x0000_s338585" name="Equation" r:id="rId5" imgW="1930320" imgH="241200" progId="Equation.DSMT4">
                  <p:embed/>
                </p:oleObj>
              </mc:Choice>
              <mc:Fallback>
                <p:oleObj name="Equation" r:id="rId5" imgW="1930320" imgH="241200" progId="Equation.DSMT4">
                  <p:embed/>
                  <p:pic>
                    <p:nvPicPr>
                      <p:cNvPr id="61543" name="Object 103">
                        <a:extLst>
                          <a:ext uri="{FF2B5EF4-FFF2-40B4-BE49-F238E27FC236}">
                            <a16:creationId xmlns:a16="http://schemas.microsoft.com/office/drawing/2014/main" id="{DC3BEB29-829E-441A-9A95-D8240CBDBE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1628800"/>
                        <a:ext cx="4631480" cy="578506"/>
                      </a:xfrm>
                      <a:prstGeom prst="rect">
                        <a:avLst/>
                      </a:prstGeom>
                      <a:noFill/>
                      <a:ln>
                        <a:noFill/>
                      </a:ln>
                      <a:effectLst/>
                    </p:spPr>
                  </p:pic>
                </p:oleObj>
              </mc:Fallback>
            </mc:AlternateContent>
          </a:graphicData>
        </a:graphic>
      </p:graphicFrame>
      <p:grpSp>
        <p:nvGrpSpPr>
          <p:cNvPr id="61549" name="Group 109">
            <a:extLst>
              <a:ext uri="{FF2B5EF4-FFF2-40B4-BE49-F238E27FC236}">
                <a16:creationId xmlns:a16="http://schemas.microsoft.com/office/drawing/2014/main" id="{A6301A2E-4B7E-4C26-B3F6-3BECC9202160}"/>
              </a:ext>
            </a:extLst>
          </p:cNvPr>
          <p:cNvGrpSpPr>
            <a:grpSpLocks/>
          </p:cNvGrpSpPr>
          <p:nvPr/>
        </p:nvGrpSpPr>
        <p:grpSpPr bwMode="auto">
          <a:xfrm>
            <a:off x="1498624" y="2342857"/>
            <a:ext cx="2878671" cy="634696"/>
            <a:chOff x="738" y="1495"/>
            <a:chExt cx="2422" cy="569"/>
          </a:xfrm>
        </p:grpSpPr>
        <p:sp>
          <p:nvSpPr>
            <p:cNvPr id="61547" name="Rectangle 107">
              <a:extLst>
                <a:ext uri="{FF2B5EF4-FFF2-40B4-BE49-F238E27FC236}">
                  <a16:creationId xmlns:a16="http://schemas.microsoft.com/office/drawing/2014/main" id="{39A8274D-D588-42DA-80AA-F6146084BB24}"/>
                </a:ext>
              </a:extLst>
            </p:cNvPr>
            <p:cNvSpPr>
              <a:spLocks noChangeArrowheads="1"/>
            </p:cNvSpPr>
            <p:nvPr/>
          </p:nvSpPr>
          <p:spPr bwMode="auto">
            <a:xfrm>
              <a:off x="738" y="1536"/>
              <a:ext cx="2400" cy="528"/>
            </a:xfrm>
            <a:prstGeom prst="rect">
              <a:avLst/>
            </a:prstGeom>
            <a:ln>
              <a:no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endParaRPr lang="zh-CN" altLang="en-US" sz="2400">
                <a:solidFill>
                  <a:schemeClr val="tx1"/>
                </a:solidFill>
              </a:endParaRPr>
            </a:p>
          </p:txBody>
        </p:sp>
        <p:graphicFrame>
          <p:nvGraphicFramePr>
            <p:cNvPr id="61544" name="Object 104">
              <a:extLst>
                <a:ext uri="{FF2B5EF4-FFF2-40B4-BE49-F238E27FC236}">
                  <a16:creationId xmlns:a16="http://schemas.microsoft.com/office/drawing/2014/main" id="{2E156C9C-A03F-4926-A26D-797EE2272FA7}"/>
                </a:ext>
              </a:extLst>
            </p:cNvPr>
            <p:cNvGraphicFramePr>
              <a:graphicFrameLocks noChangeAspect="1"/>
            </p:cNvGraphicFramePr>
            <p:nvPr>
              <p:extLst>
                <p:ext uri="{D42A27DB-BD31-4B8C-83A1-F6EECF244321}">
                  <p14:modId xmlns:p14="http://schemas.microsoft.com/office/powerpoint/2010/main" val="3217116166"/>
                </p:ext>
              </p:extLst>
            </p:nvPr>
          </p:nvGraphicFramePr>
          <p:xfrm>
            <a:off x="793" y="1495"/>
            <a:ext cx="2367" cy="505"/>
          </p:xfrm>
          <a:graphic>
            <a:graphicData uri="http://schemas.openxmlformats.org/presentationml/2006/ole">
              <mc:AlternateContent xmlns:mc="http://schemas.openxmlformats.org/markup-compatibility/2006">
                <mc:Choice xmlns:v="urn:schemas-microsoft-com:vml" Requires="v">
                  <p:oleObj spid="_x0000_s338586" name="Equation" r:id="rId7" imgW="1130040" imgH="241200" progId="Equation.DSMT4">
                    <p:embed/>
                  </p:oleObj>
                </mc:Choice>
                <mc:Fallback>
                  <p:oleObj name="Equation" r:id="rId7" imgW="1130040" imgH="241200" progId="Equation.DSMT4">
                    <p:embed/>
                    <p:pic>
                      <p:nvPicPr>
                        <p:cNvPr id="61544" name="Object 104">
                          <a:extLst>
                            <a:ext uri="{FF2B5EF4-FFF2-40B4-BE49-F238E27FC236}">
                              <a16:creationId xmlns:a16="http://schemas.microsoft.com/office/drawing/2014/main" id="{2E156C9C-A03F-4926-A26D-797EE2272F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1495"/>
                          <a:ext cx="2367"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45" name="Object 105">
            <a:extLst>
              <a:ext uri="{FF2B5EF4-FFF2-40B4-BE49-F238E27FC236}">
                <a16:creationId xmlns:a16="http://schemas.microsoft.com/office/drawing/2014/main" id="{C9F4AE37-211B-4F12-BBFB-CE0DFBB36C7E}"/>
              </a:ext>
            </a:extLst>
          </p:cNvPr>
          <p:cNvGraphicFramePr>
            <a:graphicFrameLocks noChangeAspect="1"/>
          </p:cNvGraphicFramePr>
          <p:nvPr>
            <p:extLst>
              <p:ext uri="{D42A27DB-BD31-4B8C-83A1-F6EECF244321}">
                <p14:modId xmlns:p14="http://schemas.microsoft.com/office/powerpoint/2010/main" val="3759794221"/>
              </p:ext>
            </p:extLst>
          </p:nvPr>
        </p:nvGraphicFramePr>
        <p:xfrm>
          <a:off x="1907704" y="3119926"/>
          <a:ext cx="5458494" cy="677449"/>
        </p:xfrm>
        <a:graphic>
          <a:graphicData uri="http://schemas.openxmlformats.org/presentationml/2006/ole">
            <mc:AlternateContent xmlns:mc="http://schemas.openxmlformats.org/markup-compatibility/2006">
              <mc:Choice xmlns:v="urn:schemas-microsoft-com:vml" Requires="v">
                <p:oleObj spid="_x0000_s338587" name="Equation" r:id="rId9" imgW="1942920" imgH="241200" progId="Equation.DSMT4">
                  <p:embed/>
                </p:oleObj>
              </mc:Choice>
              <mc:Fallback>
                <p:oleObj name="Equation" r:id="rId9" imgW="1942920" imgH="241200" progId="Equation.DSMT4">
                  <p:embed/>
                  <p:pic>
                    <p:nvPicPr>
                      <p:cNvPr id="61545" name="Object 105">
                        <a:extLst>
                          <a:ext uri="{FF2B5EF4-FFF2-40B4-BE49-F238E27FC236}">
                            <a16:creationId xmlns:a16="http://schemas.microsoft.com/office/drawing/2014/main" id="{C9F4AE37-211B-4F12-BBFB-CE0DFBB36C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3119926"/>
                        <a:ext cx="5458494" cy="677449"/>
                      </a:xfrm>
                      <a:prstGeom prst="rect">
                        <a:avLst/>
                      </a:prstGeom>
                      <a:noFill/>
                      <a:ln>
                        <a:noFill/>
                      </a:ln>
                      <a:effectLst/>
                    </p:spPr>
                  </p:pic>
                </p:oleObj>
              </mc:Fallback>
            </mc:AlternateContent>
          </a:graphicData>
        </a:graphic>
      </p:graphicFrame>
      <p:sp>
        <p:nvSpPr>
          <p:cNvPr id="61546" name="Rectangle 106">
            <a:extLst>
              <a:ext uri="{FF2B5EF4-FFF2-40B4-BE49-F238E27FC236}">
                <a16:creationId xmlns:a16="http://schemas.microsoft.com/office/drawing/2014/main" id="{5868391F-22B0-4394-A309-638AE8D52B5B}"/>
              </a:ext>
            </a:extLst>
          </p:cNvPr>
          <p:cNvSpPr>
            <a:spLocks noChangeArrowheads="1"/>
          </p:cNvSpPr>
          <p:nvPr/>
        </p:nvSpPr>
        <p:spPr bwMode="auto">
          <a:xfrm>
            <a:off x="913134" y="3227817"/>
            <a:ext cx="1035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Arial" panose="020B0604020202020204" pitchFamily="34" charset="0"/>
              </a:rPr>
              <a:t>同理</a:t>
            </a:r>
          </a:p>
        </p:txBody>
      </p:sp>
      <p:grpSp>
        <p:nvGrpSpPr>
          <p:cNvPr id="61551" name="Group 111">
            <a:extLst>
              <a:ext uri="{FF2B5EF4-FFF2-40B4-BE49-F238E27FC236}">
                <a16:creationId xmlns:a16="http://schemas.microsoft.com/office/drawing/2014/main" id="{BBBB8277-5BA7-4730-BF9D-AC91730AA948}"/>
              </a:ext>
            </a:extLst>
          </p:cNvPr>
          <p:cNvGrpSpPr>
            <a:grpSpLocks/>
          </p:cNvGrpSpPr>
          <p:nvPr/>
        </p:nvGrpSpPr>
        <p:grpSpPr bwMode="auto">
          <a:xfrm>
            <a:off x="4634287" y="2349265"/>
            <a:ext cx="3221437" cy="563306"/>
            <a:chOff x="2976" y="1584"/>
            <a:chExt cx="2640" cy="528"/>
          </a:xfrm>
        </p:grpSpPr>
        <p:sp>
          <p:nvSpPr>
            <p:cNvPr id="61550" name="Rectangle 110">
              <a:extLst>
                <a:ext uri="{FF2B5EF4-FFF2-40B4-BE49-F238E27FC236}">
                  <a16:creationId xmlns:a16="http://schemas.microsoft.com/office/drawing/2014/main" id="{5BF92B50-3D17-4C4F-94F1-B06C4F80BB3A}"/>
                </a:ext>
              </a:extLst>
            </p:cNvPr>
            <p:cNvSpPr>
              <a:spLocks noChangeArrowheads="1"/>
            </p:cNvSpPr>
            <p:nvPr/>
          </p:nvSpPr>
          <p:spPr bwMode="auto">
            <a:xfrm>
              <a:off x="2976" y="1584"/>
              <a:ext cx="2640" cy="528"/>
            </a:xfrm>
            <a:prstGeom prst="rect">
              <a:avLst/>
            </a:prstGeom>
            <a:ln>
              <a:noFill/>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endParaRPr lang="zh-CN" altLang="en-US" sz="2400">
                <a:solidFill>
                  <a:schemeClr val="tx1"/>
                </a:solidFill>
              </a:endParaRPr>
            </a:p>
          </p:txBody>
        </p:sp>
        <p:graphicFrame>
          <p:nvGraphicFramePr>
            <p:cNvPr id="61548" name="Object 108">
              <a:extLst>
                <a:ext uri="{FF2B5EF4-FFF2-40B4-BE49-F238E27FC236}">
                  <a16:creationId xmlns:a16="http://schemas.microsoft.com/office/drawing/2014/main" id="{81C8E7C8-7C7B-46AA-AABE-25845B477AFC}"/>
                </a:ext>
              </a:extLst>
            </p:cNvPr>
            <p:cNvGraphicFramePr>
              <a:graphicFrameLocks noChangeAspect="1"/>
            </p:cNvGraphicFramePr>
            <p:nvPr/>
          </p:nvGraphicFramePr>
          <p:xfrm>
            <a:off x="3024" y="1584"/>
            <a:ext cx="2580" cy="505"/>
          </p:xfrm>
          <a:graphic>
            <a:graphicData uri="http://schemas.openxmlformats.org/presentationml/2006/ole">
              <mc:AlternateContent xmlns:mc="http://schemas.openxmlformats.org/markup-compatibility/2006">
                <mc:Choice xmlns:v="urn:schemas-microsoft-com:vml" Requires="v">
                  <p:oleObj spid="_x0000_s338588" name="Equation" r:id="rId11" imgW="1231560" imgH="241200" progId="Equation.DSMT4">
                    <p:embed/>
                  </p:oleObj>
                </mc:Choice>
                <mc:Fallback>
                  <p:oleObj name="Equation" r:id="rId11" imgW="1231560" imgH="241200" progId="Equation.DSMT4">
                    <p:embed/>
                    <p:pic>
                      <p:nvPicPr>
                        <p:cNvPr id="61548" name="Object 108">
                          <a:extLst>
                            <a:ext uri="{FF2B5EF4-FFF2-40B4-BE49-F238E27FC236}">
                              <a16:creationId xmlns:a16="http://schemas.microsoft.com/office/drawing/2014/main" id="{81C8E7C8-7C7B-46AA-AABE-25845B477A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4" y="1584"/>
                          <a:ext cx="2580"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 name="Rectangle 76">
            <a:extLst>
              <a:ext uri="{FF2B5EF4-FFF2-40B4-BE49-F238E27FC236}">
                <a16:creationId xmlns:a16="http://schemas.microsoft.com/office/drawing/2014/main" id="{455BFB9C-C679-4FDC-A8F7-65A205E52082}"/>
              </a:ext>
            </a:extLst>
          </p:cNvPr>
          <p:cNvSpPr>
            <a:spLocks noChangeArrowheads="1"/>
          </p:cNvSpPr>
          <p:nvPr/>
        </p:nvSpPr>
        <p:spPr bwMode="auto">
          <a:xfrm>
            <a:off x="323528" y="188640"/>
            <a:ext cx="2982912" cy="460666"/>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l"/>
            <a:r>
              <a:rPr lang="en-US" altLang="zh-CN" sz="2800" b="1" dirty="0">
                <a:solidFill>
                  <a:schemeClr val="tx1"/>
                </a:solidFill>
                <a:sym typeface="Wingdings" panose="05000000000000000000" pitchFamily="2" charset="2"/>
              </a:rPr>
              <a:t></a:t>
            </a:r>
            <a:r>
              <a:rPr lang="zh-CN" altLang="en-US" sz="2800" b="1" dirty="0">
                <a:solidFill>
                  <a:schemeClr val="tx1"/>
                </a:solidFill>
              </a:rPr>
              <a:t>三个重要不等式</a:t>
            </a:r>
          </a:p>
        </p:txBody>
      </p:sp>
      <p:sp>
        <p:nvSpPr>
          <p:cNvPr id="34" name="Rectangle 77">
            <a:extLst>
              <a:ext uri="{FF2B5EF4-FFF2-40B4-BE49-F238E27FC236}">
                <a16:creationId xmlns:a16="http://schemas.microsoft.com/office/drawing/2014/main" id="{E4C64252-4E81-4A0F-96BA-C5ADC1985FCD}"/>
              </a:ext>
            </a:extLst>
          </p:cNvPr>
          <p:cNvSpPr>
            <a:spLocks noChangeArrowheads="1"/>
          </p:cNvSpPr>
          <p:nvPr/>
        </p:nvSpPr>
        <p:spPr bwMode="auto">
          <a:xfrm>
            <a:off x="467544" y="4221088"/>
            <a:ext cx="629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0000FF"/>
                </a:solidFill>
                <a:sym typeface="Wingdings 2" panose="05020102010507070707" pitchFamily="18" charset="2"/>
              </a:rPr>
              <a:t>2 </a:t>
            </a:r>
            <a:r>
              <a:rPr lang="zh-CN" altLang="en-US" sz="2800" dirty="0">
                <a:solidFill>
                  <a:srgbClr val="0000FF"/>
                </a:solidFill>
              </a:rPr>
              <a:t>闵可夫</a:t>
            </a:r>
            <a:r>
              <a:rPr lang="zh-CN" altLang="en-US" sz="2800" b="1" dirty="0">
                <a:solidFill>
                  <a:srgbClr val="0000FF"/>
                </a:solidFill>
              </a:rPr>
              <a:t>斯基</a:t>
            </a:r>
            <a:r>
              <a:rPr lang="en-US" altLang="zh-CN" sz="2800" b="1" dirty="0">
                <a:solidFill>
                  <a:srgbClr val="0000FF"/>
                </a:solidFill>
                <a:latin typeface="楷体_GB2312" pitchFamily="49" charset="-122"/>
              </a:rPr>
              <a:t>(</a:t>
            </a:r>
            <a:r>
              <a:rPr lang="en-US" altLang="zh-CN" sz="2800" b="1" dirty="0" err="1">
                <a:solidFill>
                  <a:srgbClr val="FF0000"/>
                </a:solidFill>
              </a:rPr>
              <a:t>Minkowski</a:t>
            </a:r>
            <a:r>
              <a:rPr lang="en-US" altLang="zh-CN" sz="2800" b="1" dirty="0">
                <a:solidFill>
                  <a:srgbClr val="0000FF"/>
                </a:solidFill>
                <a:latin typeface="楷体_GB2312" pitchFamily="49" charset="-122"/>
              </a:rPr>
              <a:t>)</a:t>
            </a:r>
            <a:r>
              <a:rPr lang="zh-CN" altLang="en-US" sz="2800" b="1" dirty="0">
                <a:solidFill>
                  <a:srgbClr val="0000FF"/>
                </a:solidFill>
              </a:rPr>
              <a:t>不等式</a:t>
            </a:r>
            <a:r>
              <a:rPr lang="zh-CN" altLang="en-US" sz="2800" b="1" dirty="0">
                <a:solidFill>
                  <a:srgbClr val="0000FF"/>
                </a:solidFill>
                <a:latin typeface="楷体_GB2312" pitchFamily="49" charset="-122"/>
              </a:rPr>
              <a:t>：</a:t>
            </a:r>
          </a:p>
        </p:txBody>
      </p:sp>
      <p:graphicFrame>
        <p:nvGraphicFramePr>
          <p:cNvPr id="35" name="Object 79">
            <a:extLst>
              <a:ext uri="{FF2B5EF4-FFF2-40B4-BE49-F238E27FC236}">
                <a16:creationId xmlns:a16="http://schemas.microsoft.com/office/drawing/2014/main" id="{4BE329B6-1BA8-4BE4-8F5E-ACB49D5920B3}"/>
              </a:ext>
            </a:extLst>
          </p:cNvPr>
          <p:cNvGraphicFramePr>
            <a:graphicFrameLocks noChangeAspect="1"/>
          </p:cNvGraphicFramePr>
          <p:nvPr>
            <p:extLst>
              <p:ext uri="{D42A27DB-BD31-4B8C-83A1-F6EECF244321}">
                <p14:modId xmlns:p14="http://schemas.microsoft.com/office/powerpoint/2010/main" val="3623477768"/>
              </p:ext>
            </p:extLst>
          </p:nvPr>
        </p:nvGraphicFramePr>
        <p:xfrm>
          <a:off x="1310050" y="4854345"/>
          <a:ext cx="6308725" cy="1147763"/>
        </p:xfrm>
        <a:graphic>
          <a:graphicData uri="http://schemas.openxmlformats.org/presentationml/2006/ole">
            <mc:AlternateContent xmlns:mc="http://schemas.openxmlformats.org/markup-compatibility/2006">
              <mc:Choice xmlns:v="urn:schemas-microsoft-com:vml" Requires="v">
                <p:oleObj spid="_x0000_s338589" name="Equation" r:id="rId13" imgW="2882880" imgH="520560" progId="Equation.DSMT4">
                  <p:embed/>
                </p:oleObj>
              </mc:Choice>
              <mc:Fallback>
                <p:oleObj name="Equation" r:id="rId13" imgW="2882880" imgH="520560" progId="Equation.DSMT4">
                  <p:embed/>
                  <p:pic>
                    <p:nvPicPr>
                      <p:cNvPr id="58447" name="Object 79">
                        <a:extLst>
                          <a:ext uri="{FF2B5EF4-FFF2-40B4-BE49-F238E27FC236}">
                            <a16:creationId xmlns:a16="http://schemas.microsoft.com/office/drawing/2014/main" id="{42E42FBD-F20F-4FA5-99B7-7655C8944994}"/>
                          </a:ext>
                        </a:extLst>
                      </p:cNvPr>
                      <p:cNvPicPr>
                        <a:picLocks noChangeAspect="1" noChangeArrowheads="1"/>
                      </p:cNvPicPr>
                      <p:nvPr/>
                    </p:nvPicPr>
                    <p:blipFill>
                      <a:blip r:embed="rId14"/>
                      <a:srcRect/>
                      <a:stretch>
                        <a:fillRect/>
                      </a:stretch>
                    </p:blipFill>
                    <p:spPr bwMode="auto">
                      <a:xfrm>
                        <a:off x="1310050" y="4854345"/>
                        <a:ext cx="6308725" cy="1147763"/>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A8D54DDB-28B7-4DDE-9FC3-D0A7DB772E1F}"/>
              </a:ext>
            </a:extLst>
          </p:cNvPr>
          <p:cNvSpPr txBox="1"/>
          <p:nvPr/>
        </p:nvSpPr>
        <p:spPr>
          <a:xfrm>
            <a:off x="481086" y="819605"/>
            <a:ext cx="2635564" cy="523220"/>
          </a:xfrm>
          <a:prstGeom prst="rect">
            <a:avLst/>
          </a:prstGeom>
          <a:noFill/>
        </p:spPr>
        <p:txBody>
          <a:bodyPr wrap="square" rtlCol="0">
            <a:spAutoFit/>
          </a:bodyPr>
          <a:lstStyle/>
          <a:p>
            <a:pPr algn="l"/>
            <a:r>
              <a:rPr lang="en-US" altLang="zh-CN" sz="2800" dirty="0">
                <a:solidFill>
                  <a:srgbClr val="0000FF"/>
                </a:solidFill>
              </a:rPr>
              <a:t>1 </a:t>
            </a:r>
            <a:r>
              <a:rPr lang="zh-CN" altLang="en-US" sz="2800" dirty="0">
                <a:solidFill>
                  <a:srgbClr val="0000FF"/>
                </a:solidFill>
              </a:rPr>
              <a:t>三角不等式</a:t>
            </a:r>
          </a:p>
        </p:txBody>
      </p:sp>
    </p:spTree>
    <p:extLst>
      <p:ext uri="{BB962C8B-B14F-4D97-AF65-F5344CB8AC3E}">
        <p14:creationId xmlns:p14="http://schemas.microsoft.com/office/powerpoint/2010/main" val="164900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46" name="Rectangle 78">
            <a:extLst>
              <a:ext uri="{FF2B5EF4-FFF2-40B4-BE49-F238E27FC236}">
                <a16:creationId xmlns:a16="http://schemas.microsoft.com/office/drawing/2014/main" id="{05F6A370-94F3-4882-BE95-ED3E23F76C13}"/>
              </a:ext>
            </a:extLst>
          </p:cNvPr>
          <p:cNvSpPr>
            <a:spLocks noChangeArrowheads="1"/>
          </p:cNvSpPr>
          <p:nvPr/>
        </p:nvSpPr>
        <p:spPr bwMode="auto">
          <a:xfrm>
            <a:off x="190500" y="33476"/>
            <a:ext cx="7588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0000FF"/>
                </a:solidFill>
                <a:latin typeface="楷体_GB2312" pitchFamily="49" charset="-122"/>
                <a:sym typeface="Wingdings 2" panose="05020102010507070707" pitchFamily="18" charset="2"/>
              </a:rPr>
              <a:t>3 </a:t>
            </a:r>
            <a:r>
              <a:rPr lang="zh-CN" altLang="en-US" sz="2800" dirty="0">
                <a:solidFill>
                  <a:srgbClr val="0000FF"/>
                </a:solidFill>
                <a:latin typeface="楷体_GB2312" pitchFamily="49" charset="-122"/>
                <a:sym typeface="Wingdings 2" panose="05020102010507070707" pitchFamily="18" charset="2"/>
              </a:rPr>
              <a:t>柯西</a:t>
            </a:r>
            <a:r>
              <a:rPr lang="en-US" altLang="zh-CN" sz="2800" b="1" dirty="0">
                <a:solidFill>
                  <a:srgbClr val="0000FF"/>
                </a:solidFill>
                <a:latin typeface="楷体_GB2312" pitchFamily="49" charset="-122"/>
                <a:sym typeface="Wingdings 2" panose="05020102010507070707" pitchFamily="18" charset="2"/>
              </a:rPr>
              <a:t>-</a:t>
            </a:r>
            <a:r>
              <a:rPr lang="zh-CN" altLang="en-US" sz="2800" b="1" dirty="0">
                <a:solidFill>
                  <a:srgbClr val="0000FF"/>
                </a:solidFill>
                <a:latin typeface="楷体_GB2312" pitchFamily="49" charset="-122"/>
                <a:sym typeface="Wingdings 2" panose="05020102010507070707" pitchFamily="18" charset="2"/>
              </a:rPr>
              <a:t>施瓦茨</a:t>
            </a:r>
            <a:r>
              <a:rPr lang="en-US" altLang="zh-CN" sz="2800" b="1" dirty="0">
                <a:solidFill>
                  <a:srgbClr val="0000FF"/>
                </a:solidFill>
                <a:latin typeface="楷体_GB2312" pitchFamily="49" charset="-122"/>
                <a:sym typeface="Wingdings 2" panose="05020102010507070707" pitchFamily="18" charset="2"/>
              </a:rPr>
              <a:t>(</a:t>
            </a:r>
            <a:r>
              <a:rPr lang="en-US" altLang="zh-CN" sz="2800" b="1" dirty="0">
                <a:solidFill>
                  <a:srgbClr val="FF0000"/>
                </a:solidFill>
              </a:rPr>
              <a:t>Cauchy-Schwartz</a:t>
            </a:r>
            <a:r>
              <a:rPr lang="en-US" altLang="zh-CN" sz="2800" b="1" dirty="0">
                <a:solidFill>
                  <a:srgbClr val="0000FF"/>
                </a:solidFill>
                <a:latin typeface="楷体_GB2312" pitchFamily="49" charset="-122"/>
              </a:rPr>
              <a:t>)</a:t>
            </a:r>
            <a:r>
              <a:rPr lang="zh-CN" altLang="en-US" sz="2800" b="1" dirty="0">
                <a:solidFill>
                  <a:srgbClr val="0000FF"/>
                </a:solidFill>
              </a:rPr>
              <a:t>不等式</a:t>
            </a:r>
            <a:r>
              <a:rPr lang="zh-CN" altLang="en-US" sz="2800" b="1" dirty="0">
                <a:solidFill>
                  <a:srgbClr val="0000FF"/>
                </a:solidFill>
                <a:latin typeface="楷体_GB2312" pitchFamily="49" charset="-122"/>
              </a:rPr>
              <a:t>：</a:t>
            </a:r>
          </a:p>
        </p:txBody>
      </p:sp>
      <p:graphicFrame>
        <p:nvGraphicFramePr>
          <p:cNvPr id="58448" name="Object 80">
            <a:extLst>
              <a:ext uri="{FF2B5EF4-FFF2-40B4-BE49-F238E27FC236}">
                <a16:creationId xmlns:a16="http://schemas.microsoft.com/office/drawing/2014/main" id="{FFED8C23-61F4-4FBD-9DE7-A49077F40144}"/>
              </a:ext>
            </a:extLst>
          </p:cNvPr>
          <p:cNvGraphicFramePr>
            <a:graphicFrameLocks noChangeAspect="1"/>
          </p:cNvGraphicFramePr>
          <p:nvPr>
            <p:extLst>
              <p:ext uri="{D42A27DB-BD31-4B8C-83A1-F6EECF244321}">
                <p14:modId xmlns:p14="http://schemas.microsoft.com/office/powerpoint/2010/main" val="3656492578"/>
              </p:ext>
            </p:extLst>
          </p:nvPr>
        </p:nvGraphicFramePr>
        <p:xfrm>
          <a:off x="2195736" y="620688"/>
          <a:ext cx="4605886" cy="495268"/>
        </p:xfrm>
        <a:graphic>
          <a:graphicData uri="http://schemas.openxmlformats.org/presentationml/2006/ole">
            <mc:AlternateContent xmlns:mc="http://schemas.openxmlformats.org/markup-compatibility/2006">
              <mc:Choice xmlns:v="urn:schemas-microsoft-com:vml" Requires="v">
                <p:oleObj spid="_x0000_s362994" name="Equation" r:id="rId3" imgW="2120760" imgH="228600" progId="Equation.DSMT4">
                  <p:embed/>
                </p:oleObj>
              </mc:Choice>
              <mc:Fallback>
                <p:oleObj name="Equation" r:id="rId3" imgW="2120760" imgH="228600" progId="Equation.DSMT4">
                  <p:embed/>
                  <p:pic>
                    <p:nvPicPr>
                      <p:cNvPr id="58448" name="Object 80">
                        <a:extLst>
                          <a:ext uri="{FF2B5EF4-FFF2-40B4-BE49-F238E27FC236}">
                            <a16:creationId xmlns:a16="http://schemas.microsoft.com/office/drawing/2014/main" id="{FFED8C23-61F4-4FBD-9DE7-A49077F401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620688"/>
                        <a:ext cx="4605886" cy="495268"/>
                      </a:xfrm>
                      <a:prstGeom prst="rect">
                        <a:avLst/>
                      </a:prstGeom>
                      <a:noFill/>
                      <a:ln>
                        <a:noFill/>
                      </a:ln>
                      <a:effectLst/>
                    </p:spPr>
                  </p:pic>
                </p:oleObj>
              </mc:Fallback>
            </mc:AlternateContent>
          </a:graphicData>
        </a:graphic>
      </p:graphicFrame>
      <p:sp>
        <p:nvSpPr>
          <p:cNvPr id="58449" name="Rectangle 81">
            <a:extLst>
              <a:ext uri="{FF2B5EF4-FFF2-40B4-BE49-F238E27FC236}">
                <a16:creationId xmlns:a16="http://schemas.microsoft.com/office/drawing/2014/main" id="{2BDA4F0E-781A-45C3-A3BD-029131723719}"/>
              </a:ext>
            </a:extLst>
          </p:cNvPr>
          <p:cNvSpPr>
            <a:spLocks noChangeArrowheads="1"/>
          </p:cNvSpPr>
          <p:nvPr/>
        </p:nvSpPr>
        <p:spPr bwMode="auto">
          <a:xfrm>
            <a:off x="952882" y="1012578"/>
            <a:ext cx="1019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chemeClr val="tx1"/>
                </a:solidFill>
                <a:latin typeface="Arial" panose="020B0604020202020204" pitchFamily="34" charset="0"/>
              </a:rPr>
              <a:t>或者</a:t>
            </a:r>
          </a:p>
        </p:txBody>
      </p:sp>
      <p:graphicFrame>
        <p:nvGraphicFramePr>
          <p:cNvPr id="58450" name="Object 82">
            <a:extLst>
              <a:ext uri="{FF2B5EF4-FFF2-40B4-BE49-F238E27FC236}">
                <a16:creationId xmlns:a16="http://schemas.microsoft.com/office/drawing/2014/main" id="{2FEAEAE6-7B43-4CD9-88BB-E47C49441F67}"/>
              </a:ext>
            </a:extLst>
          </p:cNvPr>
          <p:cNvGraphicFramePr>
            <a:graphicFrameLocks noChangeAspect="1"/>
          </p:cNvGraphicFramePr>
          <p:nvPr>
            <p:extLst>
              <p:ext uri="{D42A27DB-BD31-4B8C-83A1-F6EECF244321}">
                <p14:modId xmlns:p14="http://schemas.microsoft.com/office/powerpoint/2010/main" val="2913422825"/>
              </p:ext>
            </p:extLst>
          </p:nvPr>
        </p:nvGraphicFramePr>
        <p:xfrm>
          <a:off x="2154238" y="1277938"/>
          <a:ext cx="4271962" cy="1044575"/>
        </p:xfrm>
        <a:graphic>
          <a:graphicData uri="http://schemas.openxmlformats.org/presentationml/2006/ole">
            <mc:AlternateContent xmlns:mc="http://schemas.openxmlformats.org/markup-compatibility/2006">
              <mc:Choice xmlns:v="urn:schemas-microsoft-com:vml" Requires="v">
                <p:oleObj spid="_x0000_s362995" name="Equation" r:id="rId5" imgW="2145960" imgH="520560" progId="Equation.DSMT4">
                  <p:embed/>
                </p:oleObj>
              </mc:Choice>
              <mc:Fallback>
                <p:oleObj name="Equation" r:id="rId5" imgW="2145960" imgH="520560" progId="Equation.DSMT4">
                  <p:embed/>
                  <p:pic>
                    <p:nvPicPr>
                      <p:cNvPr id="58450" name="Object 82">
                        <a:extLst>
                          <a:ext uri="{FF2B5EF4-FFF2-40B4-BE49-F238E27FC236}">
                            <a16:creationId xmlns:a16="http://schemas.microsoft.com/office/drawing/2014/main" id="{2FEAEAE6-7B43-4CD9-88BB-E47C49441F67}"/>
                          </a:ext>
                        </a:extLst>
                      </p:cNvPr>
                      <p:cNvPicPr>
                        <a:picLocks noChangeAspect="1" noChangeArrowheads="1"/>
                      </p:cNvPicPr>
                      <p:nvPr/>
                    </p:nvPicPr>
                    <p:blipFill>
                      <a:blip r:embed="rId6"/>
                      <a:srcRect/>
                      <a:stretch>
                        <a:fillRect/>
                      </a:stretch>
                    </p:blipFill>
                    <p:spPr bwMode="auto">
                      <a:xfrm>
                        <a:off x="2154238" y="1277938"/>
                        <a:ext cx="4271962" cy="1044575"/>
                      </a:xfrm>
                      <a:prstGeom prst="rect">
                        <a:avLst/>
                      </a:prstGeom>
                      <a:noFill/>
                      <a:ln>
                        <a:noFill/>
                      </a:ln>
                      <a:effectLst/>
                    </p:spPr>
                  </p:pic>
                </p:oleObj>
              </mc:Fallback>
            </mc:AlternateContent>
          </a:graphicData>
        </a:graphic>
      </p:graphicFrame>
      <p:sp>
        <p:nvSpPr>
          <p:cNvPr id="10" name="Rectangle 67">
            <a:extLst>
              <a:ext uri="{FF2B5EF4-FFF2-40B4-BE49-F238E27FC236}">
                <a16:creationId xmlns:a16="http://schemas.microsoft.com/office/drawing/2014/main" id="{5CC8E454-CF6D-4AD0-875D-A1E0CE5AAB88}"/>
              </a:ext>
            </a:extLst>
          </p:cNvPr>
          <p:cNvSpPr>
            <a:spLocks noChangeArrowheads="1"/>
          </p:cNvSpPr>
          <p:nvPr/>
        </p:nvSpPr>
        <p:spPr bwMode="auto">
          <a:xfrm>
            <a:off x="238670" y="2212065"/>
            <a:ext cx="5427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chemeClr val="tx1"/>
                </a:solidFill>
                <a:latin typeface="Arial" panose="020B0604020202020204" pitchFamily="34" charset="0"/>
              </a:rPr>
              <a:t>证明</a:t>
            </a:r>
          </a:p>
        </p:txBody>
      </p:sp>
      <p:grpSp>
        <p:nvGrpSpPr>
          <p:cNvPr id="11" name="Group 80">
            <a:extLst>
              <a:ext uri="{FF2B5EF4-FFF2-40B4-BE49-F238E27FC236}">
                <a16:creationId xmlns:a16="http://schemas.microsoft.com/office/drawing/2014/main" id="{EED4A651-7D81-4735-A085-658380589E51}"/>
              </a:ext>
            </a:extLst>
          </p:cNvPr>
          <p:cNvGrpSpPr>
            <a:grpSpLocks/>
          </p:cNvGrpSpPr>
          <p:nvPr/>
        </p:nvGrpSpPr>
        <p:grpSpPr bwMode="auto">
          <a:xfrm>
            <a:off x="1248449" y="2531058"/>
            <a:ext cx="3225135" cy="931861"/>
            <a:chOff x="141" y="-64"/>
            <a:chExt cx="2431" cy="970"/>
          </a:xfrm>
        </p:grpSpPr>
        <p:sp>
          <p:nvSpPr>
            <p:cNvPr id="12" name="Rectangle 68">
              <a:extLst>
                <a:ext uri="{FF2B5EF4-FFF2-40B4-BE49-F238E27FC236}">
                  <a16:creationId xmlns:a16="http://schemas.microsoft.com/office/drawing/2014/main" id="{9D90BD22-BA24-4521-B748-99614E5A79CD}"/>
                </a:ext>
              </a:extLst>
            </p:cNvPr>
            <p:cNvSpPr>
              <a:spLocks noChangeArrowheads="1"/>
            </p:cNvSpPr>
            <p:nvPr/>
          </p:nvSpPr>
          <p:spPr bwMode="auto">
            <a:xfrm>
              <a:off x="141" y="-2"/>
              <a:ext cx="373" cy="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0000FF"/>
                  </a:solidFill>
                  <a:latin typeface="Arial" panose="020B0604020202020204" pitchFamily="34" charset="0"/>
                </a:rPr>
                <a:t>令</a:t>
              </a:r>
            </a:p>
          </p:txBody>
        </p:sp>
        <p:graphicFrame>
          <p:nvGraphicFramePr>
            <p:cNvPr id="13" name="Object 69">
              <a:extLst>
                <a:ext uri="{FF2B5EF4-FFF2-40B4-BE49-F238E27FC236}">
                  <a16:creationId xmlns:a16="http://schemas.microsoft.com/office/drawing/2014/main" id="{A4D12687-742D-4DDD-9D7F-71F17426DAC1}"/>
                </a:ext>
              </a:extLst>
            </p:cNvPr>
            <p:cNvGraphicFramePr>
              <a:graphicFrameLocks noChangeAspect="1"/>
            </p:cNvGraphicFramePr>
            <p:nvPr>
              <p:extLst>
                <p:ext uri="{D42A27DB-BD31-4B8C-83A1-F6EECF244321}">
                  <p14:modId xmlns:p14="http://schemas.microsoft.com/office/powerpoint/2010/main" val="1833479404"/>
                </p:ext>
              </p:extLst>
            </p:nvPr>
          </p:nvGraphicFramePr>
          <p:xfrm>
            <a:off x="556" y="-64"/>
            <a:ext cx="2016" cy="970"/>
          </p:xfrm>
          <a:graphic>
            <a:graphicData uri="http://schemas.openxmlformats.org/presentationml/2006/ole">
              <mc:AlternateContent xmlns:mc="http://schemas.openxmlformats.org/markup-compatibility/2006">
                <mc:Choice xmlns:v="urn:schemas-microsoft-com:vml" Requires="v">
                  <p:oleObj spid="_x0000_s362996" name="Equation" r:id="rId7" imgW="1002960" imgH="482400" progId="Equation.DSMT4">
                    <p:embed/>
                  </p:oleObj>
                </mc:Choice>
                <mc:Fallback>
                  <p:oleObj name="Equation" r:id="rId7" imgW="1002960" imgH="482400" progId="Equation.DSMT4">
                    <p:embed/>
                    <p:pic>
                      <p:nvPicPr>
                        <p:cNvPr id="54341" name="Object 69">
                          <a:extLst>
                            <a:ext uri="{FF2B5EF4-FFF2-40B4-BE49-F238E27FC236}">
                              <a16:creationId xmlns:a16="http://schemas.microsoft.com/office/drawing/2014/main" id="{A59FBDA1-2392-46CC-ADC9-2DB27CDDDA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 y="-64"/>
                          <a:ext cx="2016" cy="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71">
            <a:extLst>
              <a:ext uri="{FF2B5EF4-FFF2-40B4-BE49-F238E27FC236}">
                <a16:creationId xmlns:a16="http://schemas.microsoft.com/office/drawing/2014/main" id="{F0698F93-162F-437E-96E2-AE443A122188}"/>
              </a:ext>
            </a:extLst>
          </p:cNvPr>
          <p:cNvGraphicFramePr>
            <a:graphicFrameLocks noChangeAspect="1"/>
          </p:cNvGraphicFramePr>
          <p:nvPr>
            <p:extLst>
              <p:ext uri="{D42A27DB-BD31-4B8C-83A1-F6EECF244321}">
                <p14:modId xmlns:p14="http://schemas.microsoft.com/office/powerpoint/2010/main" val="201028614"/>
              </p:ext>
            </p:extLst>
          </p:nvPr>
        </p:nvGraphicFramePr>
        <p:xfrm>
          <a:off x="1311142" y="3349735"/>
          <a:ext cx="4659064" cy="1179199"/>
        </p:xfrm>
        <a:graphic>
          <a:graphicData uri="http://schemas.openxmlformats.org/presentationml/2006/ole">
            <mc:AlternateContent xmlns:mc="http://schemas.openxmlformats.org/markup-compatibility/2006">
              <mc:Choice xmlns:v="urn:schemas-microsoft-com:vml" Requires="v">
                <p:oleObj spid="_x0000_s362997" name="Equation" r:id="rId9" imgW="1904760" imgH="482400" progId="Equation.DSMT4">
                  <p:embed/>
                </p:oleObj>
              </mc:Choice>
              <mc:Fallback>
                <p:oleObj name="Equation" r:id="rId9" imgW="1904760" imgH="482400" progId="Equation.DSMT4">
                  <p:embed/>
                  <p:pic>
                    <p:nvPicPr>
                      <p:cNvPr id="54343" name="Object 71">
                        <a:extLst>
                          <a:ext uri="{FF2B5EF4-FFF2-40B4-BE49-F238E27FC236}">
                            <a16:creationId xmlns:a16="http://schemas.microsoft.com/office/drawing/2014/main" id="{A80A8287-9F2A-4680-8F0D-1E3CB1F6BD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1142" y="3349735"/>
                        <a:ext cx="4659064" cy="1179199"/>
                      </a:xfrm>
                      <a:prstGeom prst="rect">
                        <a:avLst/>
                      </a:prstGeom>
                      <a:noFill/>
                      <a:ln>
                        <a:noFill/>
                      </a:ln>
                      <a:effectLst/>
                    </p:spPr>
                  </p:pic>
                </p:oleObj>
              </mc:Fallback>
            </mc:AlternateContent>
          </a:graphicData>
        </a:graphic>
      </p:graphicFrame>
      <p:grpSp>
        <p:nvGrpSpPr>
          <p:cNvPr id="15" name="Group 74">
            <a:extLst>
              <a:ext uri="{FF2B5EF4-FFF2-40B4-BE49-F238E27FC236}">
                <a16:creationId xmlns:a16="http://schemas.microsoft.com/office/drawing/2014/main" id="{080C6E6E-C88B-45C8-9B25-8852771F47AE}"/>
              </a:ext>
            </a:extLst>
          </p:cNvPr>
          <p:cNvGrpSpPr>
            <a:grpSpLocks/>
          </p:cNvGrpSpPr>
          <p:nvPr/>
        </p:nvGrpSpPr>
        <p:grpSpPr bwMode="auto">
          <a:xfrm>
            <a:off x="5349330" y="2562303"/>
            <a:ext cx="1722297" cy="618380"/>
            <a:chOff x="2631" y="2355"/>
            <a:chExt cx="1392" cy="507"/>
          </a:xfrm>
        </p:grpSpPr>
        <p:sp>
          <p:nvSpPr>
            <p:cNvPr id="16" name="Rectangle 73">
              <a:extLst>
                <a:ext uri="{FF2B5EF4-FFF2-40B4-BE49-F238E27FC236}">
                  <a16:creationId xmlns:a16="http://schemas.microsoft.com/office/drawing/2014/main" id="{198763BB-1952-4697-A26A-D022E2909397}"/>
                </a:ext>
              </a:extLst>
            </p:cNvPr>
            <p:cNvSpPr>
              <a:spLocks noChangeArrowheads="1"/>
            </p:cNvSpPr>
            <p:nvPr/>
          </p:nvSpPr>
          <p:spPr bwMode="auto">
            <a:xfrm>
              <a:off x="2631" y="2355"/>
              <a:ext cx="1392" cy="507"/>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endParaRPr lang="zh-CN" altLang="en-US" dirty="0"/>
            </a:p>
          </p:txBody>
        </p:sp>
        <p:graphicFrame>
          <p:nvGraphicFramePr>
            <p:cNvPr id="17" name="Object 72">
              <a:extLst>
                <a:ext uri="{FF2B5EF4-FFF2-40B4-BE49-F238E27FC236}">
                  <a16:creationId xmlns:a16="http://schemas.microsoft.com/office/drawing/2014/main" id="{6E5B4656-7D75-42A3-B4A1-894DB6A9B87E}"/>
                </a:ext>
              </a:extLst>
            </p:cNvPr>
            <p:cNvGraphicFramePr>
              <a:graphicFrameLocks noChangeAspect="1"/>
            </p:cNvGraphicFramePr>
            <p:nvPr/>
          </p:nvGraphicFramePr>
          <p:xfrm>
            <a:off x="2688" y="2400"/>
            <a:ext cx="1296" cy="423"/>
          </p:xfrm>
          <a:graphic>
            <a:graphicData uri="http://schemas.openxmlformats.org/presentationml/2006/ole">
              <mc:AlternateContent xmlns:mc="http://schemas.openxmlformats.org/markup-compatibility/2006">
                <mc:Choice xmlns:v="urn:schemas-microsoft-com:vml" Requires="v">
                  <p:oleObj spid="_x0000_s362998" name="Equation" r:id="rId11" imgW="622080" imgH="203040" progId="Equation.DSMT4">
                    <p:embed/>
                  </p:oleObj>
                </mc:Choice>
                <mc:Fallback>
                  <p:oleObj name="Equation" r:id="rId11" imgW="622080" imgH="203040" progId="Equation.DSMT4">
                    <p:embed/>
                    <p:pic>
                      <p:nvPicPr>
                        <p:cNvPr id="54344" name="Object 72">
                          <a:extLst>
                            <a:ext uri="{FF2B5EF4-FFF2-40B4-BE49-F238E27FC236}">
                              <a16:creationId xmlns:a16="http://schemas.microsoft.com/office/drawing/2014/main" id="{557A9106-5219-4E82-A13A-F2A67B145E5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8" y="2400"/>
                          <a:ext cx="1296"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75">
            <a:extLst>
              <a:ext uri="{FF2B5EF4-FFF2-40B4-BE49-F238E27FC236}">
                <a16:creationId xmlns:a16="http://schemas.microsoft.com/office/drawing/2014/main" id="{EB5395C2-20A2-4F52-B44D-DF083EBDB3CC}"/>
              </a:ext>
            </a:extLst>
          </p:cNvPr>
          <p:cNvGraphicFramePr>
            <a:graphicFrameLocks noChangeAspect="1"/>
          </p:cNvGraphicFramePr>
          <p:nvPr>
            <p:extLst>
              <p:ext uri="{D42A27DB-BD31-4B8C-83A1-F6EECF244321}">
                <p14:modId xmlns:p14="http://schemas.microsoft.com/office/powerpoint/2010/main" val="862668879"/>
              </p:ext>
            </p:extLst>
          </p:nvPr>
        </p:nvGraphicFramePr>
        <p:xfrm>
          <a:off x="5970206" y="3531474"/>
          <a:ext cx="1811338" cy="723900"/>
        </p:xfrm>
        <a:graphic>
          <a:graphicData uri="http://schemas.openxmlformats.org/presentationml/2006/ole">
            <mc:AlternateContent xmlns:mc="http://schemas.openxmlformats.org/markup-compatibility/2006">
              <mc:Choice xmlns:v="urn:schemas-microsoft-com:vml" Requires="v">
                <p:oleObj spid="_x0000_s362999" name="Equation" r:id="rId13" imgW="507960" imgH="203040" progId="Equation.DSMT4">
                  <p:embed/>
                </p:oleObj>
              </mc:Choice>
              <mc:Fallback>
                <p:oleObj name="Equation" r:id="rId13" imgW="507960" imgH="203040" progId="Equation.DSMT4">
                  <p:embed/>
                  <p:pic>
                    <p:nvPicPr>
                      <p:cNvPr id="54347" name="Object 75">
                        <a:extLst>
                          <a:ext uri="{FF2B5EF4-FFF2-40B4-BE49-F238E27FC236}">
                            <a16:creationId xmlns:a16="http://schemas.microsoft.com/office/drawing/2014/main" id="{77A81A48-C43B-4A29-9B16-F1779B215F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70206" y="3531474"/>
                        <a:ext cx="18113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76">
            <a:extLst>
              <a:ext uri="{FF2B5EF4-FFF2-40B4-BE49-F238E27FC236}">
                <a16:creationId xmlns:a16="http://schemas.microsoft.com/office/drawing/2014/main" id="{3356B0A4-910E-43E6-AF34-4BF40417061F}"/>
              </a:ext>
            </a:extLst>
          </p:cNvPr>
          <p:cNvGraphicFramePr>
            <a:graphicFrameLocks noChangeAspect="1"/>
          </p:cNvGraphicFramePr>
          <p:nvPr>
            <p:extLst>
              <p:ext uri="{D42A27DB-BD31-4B8C-83A1-F6EECF244321}">
                <p14:modId xmlns:p14="http://schemas.microsoft.com/office/powerpoint/2010/main" val="2301453963"/>
              </p:ext>
            </p:extLst>
          </p:nvPr>
        </p:nvGraphicFramePr>
        <p:xfrm>
          <a:off x="1979239" y="4428317"/>
          <a:ext cx="2614439" cy="1184555"/>
        </p:xfrm>
        <a:graphic>
          <a:graphicData uri="http://schemas.openxmlformats.org/presentationml/2006/ole">
            <mc:AlternateContent xmlns:mc="http://schemas.openxmlformats.org/markup-compatibility/2006">
              <mc:Choice xmlns:v="urn:schemas-microsoft-com:vml" Requires="v">
                <p:oleObj spid="_x0000_s363000" name="Equation" r:id="rId15" imgW="1091880" imgH="495000" progId="Equation.DSMT4">
                  <p:embed/>
                </p:oleObj>
              </mc:Choice>
              <mc:Fallback>
                <p:oleObj name="Equation" r:id="rId15" imgW="1091880" imgH="495000" progId="Equation.DSMT4">
                  <p:embed/>
                  <p:pic>
                    <p:nvPicPr>
                      <p:cNvPr id="54348" name="Object 76">
                        <a:extLst>
                          <a:ext uri="{FF2B5EF4-FFF2-40B4-BE49-F238E27FC236}">
                            <a16:creationId xmlns:a16="http://schemas.microsoft.com/office/drawing/2014/main" id="{0C47D355-90D7-4756-A200-8CAF253FBC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239" y="4428317"/>
                        <a:ext cx="2614439" cy="1184555"/>
                      </a:xfrm>
                      <a:prstGeom prst="rect">
                        <a:avLst/>
                      </a:prstGeom>
                      <a:noFill/>
                      <a:ln>
                        <a:noFill/>
                      </a:ln>
                      <a:effectLst/>
                    </p:spPr>
                  </p:pic>
                </p:oleObj>
              </mc:Fallback>
            </mc:AlternateContent>
          </a:graphicData>
        </a:graphic>
      </p:graphicFrame>
      <p:graphicFrame>
        <p:nvGraphicFramePr>
          <p:cNvPr id="20" name="Object 77">
            <a:extLst>
              <a:ext uri="{FF2B5EF4-FFF2-40B4-BE49-F238E27FC236}">
                <a16:creationId xmlns:a16="http://schemas.microsoft.com/office/drawing/2014/main" id="{565522B4-3C31-4808-B5E4-6A22C5BEE592}"/>
              </a:ext>
            </a:extLst>
          </p:cNvPr>
          <p:cNvGraphicFramePr>
            <a:graphicFrameLocks noChangeAspect="1"/>
          </p:cNvGraphicFramePr>
          <p:nvPr>
            <p:extLst>
              <p:ext uri="{D42A27DB-BD31-4B8C-83A1-F6EECF244321}">
                <p14:modId xmlns:p14="http://schemas.microsoft.com/office/powerpoint/2010/main" val="767997483"/>
              </p:ext>
            </p:extLst>
          </p:nvPr>
        </p:nvGraphicFramePr>
        <p:xfrm>
          <a:off x="4644008" y="4437112"/>
          <a:ext cx="2448272" cy="1222894"/>
        </p:xfrm>
        <a:graphic>
          <a:graphicData uri="http://schemas.openxmlformats.org/presentationml/2006/ole">
            <mc:AlternateContent xmlns:mc="http://schemas.openxmlformats.org/markup-compatibility/2006">
              <mc:Choice xmlns:v="urn:schemas-microsoft-com:vml" Requires="v">
                <p:oleObj spid="_x0000_s363001" name="Equation" r:id="rId17" imgW="990360" imgH="495000" progId="Equation.DSMT4">
                  <p:embed/>
                </p:oleObj>
              </mc:Choice>
              <mc:Fallback>
                <p:oleObj name="Equation" r:id="rId17" imgW="990360" imgH="495000" progId="Equation.DSMT4">
                  <p:embed/>
                  <p:pic>
                    <p:nvPicPr>
                      <p:cNvPr id="54349" name="Object 77">
                        <a:extLst>
                          <a:ext uri="{FF2B5EF4-FFF2-40B4-BE49-F238E27FC236}">
                            <a16:creationId xmlns:a16="http://schemas.microsoft.com/office/drawing/2014/main" id="{CF56DC20-A14D-4256-9A1D-5EA60B1E034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4008" y="4437112"/>
                        <a:ext cx="2448272" cy="1222894"/>
                      </a:xfrm>
                      <a:prstGeom prst="rect">
                        <a:avLst/>
                      </a:prstGeom>
                      <a:noFill/>
                      <a:ln>
                        <a:noFill/>
                      </a:ln>
                      <a:effectLst/>
                    </p:spPr>
                  </p:pic>
                </p:oleObj>
              </mc:Fallback>
            </mc:AlternateContent>
          </a:graphicData>
        </a:graphic>
      </p:graphicFrame>
      <p:graphicFrame>
        <p:nvGraphicFramePr>
          <p:cNvPr id="21" name="Object 78">
            <a:extLst>
              <a:ext uri="{FF2B5EF4-FFF2-40B4-BE49-F238E27FC236}">
                <a16:creationId xmlns:a16="http://schemas.microsoft.com/office/drawing/2014/main" id="{BA103033-8467-425B-9D06-4918878F5A3F}"/>
              </a:ext>
            </a:extLst>
          </p:cNvPr>
          <p:cNvGraphicFramePr>
            <a:graphicFrameLocks noChangeAspect="1"/>
          </p:cNvGraphicFramePr>
          <p:nvPr>
            <p:extLst>
              <p:ext uri="{D42A27DB-BD31-4B8C-83A1-F6EECF244321}">
                <p14:modId xmlns:p14="http://schemas.microsoft.com/office/powerpoint/2010/main" val="2253588470"/>
              </p:ext>
            </p:extLst>
          </p:nvPr>
        </p:nvGraphicFramePr>
        <p:xfrm>
          <a:off x="1352180" y="4165221"/>
          <a:ext cx="586022" cy="431123"/>
        </p:xfrm>
        <a:graphic>
          <a:graphicData uri="http://schemas.openxmlformats.org/presentationml/2006/ole">
            <mc:AlternateContent xmlns:mc="http://schemas.openxmlformats.org/markup-compatibility/2006">
              <mc:Choice xmlns:v="urn:schemas-microsoft-com:vml" Requires="v">
                <p:oleObj spid="_x0000_s363002" name="Equation" r:id="rId19" imgW="241200" imgH="177480" progId="Equation.DSMT4">
                  <p:embed/>
                </p:oleObj>
              </mc:Choice>
              <mc:Fallback>
                <p:oleObj name="Equation" r:id="rId19" imgW="241200" imgH="177480" progId="Equation.DSMT4">
                  <p:embed/>
                  <p:pic>
                    <p:nvPicPr>
                      <p:cNvPr id="54350" name="Object 78">
                        <a:extLst>
                          <a:ext uri="{FF2B5EF4-FFF2-40B4-BE49-F238E27FC236}">
                            <a16:creationId xmlns:a16="http://schemas.microsoft.com/office/drawing/2014/main" id="{E1CD9C0B-3E14-405D-85E7-45A6B2143E3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52180" y="4165221"/>
                        <a:ext cx="586022" cy="431123"/>
                      </a:xfrm>
                      <a:prstGeom prst="rect">
                        <a:avLst/>
                      </a:prstGeom>
                      <a:noFill/>
                      <a:ln>
                        <a:noFill/>
                      </a:ln>
                      <a:effectLst/>
                    </p:spPr>
                  </p:pic>
                </p:oleObj>
              </mc:Fallback>
            </mc:AlternateContent>
          </a:graphicData>
        </a:graphic>
      </p:graphicFrame>
      <p:graphicFrame>
        <p:nvGraphicFramePr>
          <p:cNvPr id="22" name="Object 79">
            <a:extLst>
              <a:ext uri="{FF2B5EF4-FFF2-40B4-BE49-F238E27FC236}">
                <a16:creationId xmlns:a16="http://schemas.microsoft.com/office/drawing/2014/main" id="{CB7C2B83-96B3-49DF-AA2B-51B04C56BC4B}"/>
              </a:ext>
            </a:extLst>
          </p:cNvPr>
          <p:cNvGraphicFramePr>
            <a:graphicFrameLocks noChangeAspect="1"/>
          </p:cNvGraphicFramePr>
          <p:nvPr>
            <p:extLst>
              <p:ext uri="{D42A27DB-BD31-4B8C-83A1-F6EECF244321}">
                <p14:modId xmlns:p14="http://schemas.microsoft.com/office/powerpoint/2010/main" val="3528386253"/>
              </p:ext>
            </p:extLst>
          </p:nvPr>
        </p:nvGraphicFramePr>
        <p:xfrm>
          <a:off x="1619672" y="5661248"/>
          <a:ext cx="5566167" cy="778067"/>
        </p:xfrm>
        <a:graphic>
          <a:graphicData uri="http://schemas.openxmlformats.org/presentationml/2006/ole">
            <mc:AlternateContent xmlns:mc="http://schemas.openxmlformats.org/markup-compatibility/2006">
              <mc:Choice xmlns:v="urn:schemas-microsoft-com:vml" Requires="v">
                <p:oleObj spid="_x0000_s363003" name="Equation" r:id="rId21" imgW="1993680" imgH="279360" progId="Equation.DSMT4">
                  <p:embed/>
                </p:oleObj>
              </mc:Choice>
              <mc:Fallback>
                <p:oleObj name="Equation" r:id="rId21" imgW="1993680" imgH="279360" progId="Equation.DSMT4">
                  <p:embed/>
                  <p:pic>
                    <p:nvPicPr>
                      <p:cNvPr id="54351" name="Object 79">
                        <a:extLst>
                          <a:ext uri="{FF2B5EF4-FFF2-40B4-BE49-F238E27FC236}">
                            <a16:creationId xmlns:a16="http://schemas.microsoft.com/office/drawing/2014/main" id="{4D8BF64A-410C-4D49-8AB7-1EBC5CD9451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19672" y="5661248"/>
                        <a:ext cx="5566167" cy="778067"/>
                      </a:xfrm>
                      <a:prstGeom prst="rect">
                        <a:avLst/>
                      </a:prstGeom>
                      <a:noFill/>
                      <a:ln>
                        <a:noFill/>
                      </a:ln>
                      <a:effectLst/>
                    </p:spPr>
                  </p:pic>
                </p:oleObj>
              </mc:Fallback>
            </mc:AlternateContent>
          </a:graphicData>
        </a:graphic>
      </p:graphicFrame>
      <p:sp>
        <p:nvSpPr>
          <p:cNvPr id="23" name="文本框 22">
            <a:extLst>
              <a:ext uri="{FF2B5EF4-FFF2-40B4-BE49-F238E27FC236}">
                <a16:creationId xmlns:a16="http://schemas.microsoft.com/office/drawing/2014/main" id="{3802FEE3-EC71-4118-8F56-F961E1F41B47}"/>
              </a:ext>
            </a:extLst>
          </p:cNvPr>
          <p:cNvSpPr txBox="1"/>
          <p:nvPr/>
        </p:nvSpPr>
        <p:spPr>
          <a:xfrm>
            <a:off x="4362516" y="2621200"/>
            <a:ext cx="947415"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由于</a:t>
            </a:r>
          </a:p>
        </p:txBody>
      </p:sp>
      <p:sp>
        <p:nvSpPr>
          <p:cNvPr id="24" name="文本框 23">
            <a:extLst>
              <a:ext uri="{FF2B5EF4-FFF2-40B4-BE49-F238E27FC236}">
                <a16:creationId xmlns:a16="http://schemas.microsoft.com/office/drawing/2014/main" id="{C4828E20-94A7-4EBA-A255-55DF06E3F4AF}"/>
              </a:ext>
            </a:extLst>
          </p:cNvPr>
          <p:cNvSpPr txBox="1"/>
          <p:nvPr/>
        </p:nvSpPr>
        <p:spPr>
          <a:xfrm>
            <a:off x="303357" y="3370325"/>
            <a:ext cx="1390769"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可知</a:t>
            </a:r>
          </a:p>
        </p:txBody>
      </p:sp>
      <p:sp>
        <p:nvSpPr>
          <p:cNvPr id="25" name="文本框 24">
            <a:extLst>
              <a:ext uri="{FF2B5EF4-FFF2-40B4-BE49-F238E27FC236}">
                <a16:creationId xmlns:a16="http://schemas.microsoft.com/office/drawing/2014/main" id="{AAAB64C0-D2F5-445C-A013-B6779C2BE50B}"/>
              </a:ext>
            </a:extLst>
          </p:cNvPr>
          <p:cNvSpPr txBox="1"/>
          <p:nvPr/>
        </p:nvSpPr>
        <p:spPr>
          <a:xfrm>
            <a:off x="270252" y="5490954"/>
            <a:ext cx="1743154" cy="523220"/>
          </a:xfrm>
          <a:prstGeom prst="rect">
            <a:avLst/>
          </a:prstGeom>
          <a:noFill/>
        </p:spPr>
        <p:txBody>
          <a:bodyPr wrap="square" rtlCol="0">
            <a:spAutoFit/>
          </a:bodyPr>
          <a:lstStyle/>
          <a:p>
            <a:pPr algn="l"/>
            <a:r>
              <a:rPr lang="zh-CN" altLang="en-US" sz="2800" dirty="0">
                <a:solidFill>
                  <a:schemeClr val="tx1">
                    <a:lumMod val="95000"/>
                    <a:lumOff val="5000"/>
                  </a:schemeClr>
                </a:solidFill>
                <a:latin typeface="+mn-ea"/>
                <a:ea typeface="+mn-ea"/>
              </a:rPr>
              <a:t>因此，</a:t>
            </a:r>
          </a:p>
        </p:txBody>
      </p:sp>
    </p:spTree>
    <p:extLst>
      <p:ext uri="{BB962C8B-B14F-4D97-AF65-F5344CB8AC3E}">
        <p14:creationId xmlns:p14="http://schemas.microsoft.com/office/powerpoint/2010/main" val="236319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0">
            <a:extLst>
              <a:ext uri="{FF2B5EF4-FFF2-40B4-BE49-F238E27FC236}">
                <a16:creationId xmlns:a16="http://schemas.microsoft.com/office/drawing/2014/main" id="{566577E8-0165-4AE8-AF0A-8681F8862E89}"/>
              </a:ext>
            </a:extLst>
          </p:cNvPr>
          <p:cNvSpPr txBox="1">
            <a:spLocks noChangeArrowheads="1"/>
          </p:cNvSpPr>
          <p:nvPr/>
        </p:nvSpPr>
        <p:spPr bwMode="auto">
          <a:xfrm>
            <a:off x="2339752" y="196296"/>
            <a:ext cx="472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0" dirty="0">
                <a:solidFill>
                  <a:srgbClr val="FF0000"/>
                </a:solidFill>
                <a:latin typeface="+mn-ea"/>
                <a:ea typeface="+mn-ea"/>
              </a:rPr>
              <a:t>§3.2  </a:t>
            </a:r>
            <a:r>
              <a:rPr lang="zh-CN" altLang="en-US" sz="2800" b="0" dirty="0">
                <a:solidFill>
                  <a:srgbClr val="FF0000"/>
                </a:solidFill>
                <a:latin typeface="+mn-ea"/>
                <a:ea typeface="+mn-ea"/>
              </a:rPr>
              <a:t>线性代数的基础知识</a:t>
            </a:r>
            <a:endParaRPr lang="zh-CN" altLang="en-US" sz="2800" b="0" dirty="0">
              <a:solidFill>
                <a:srgbClr val="008000"/>
              </a:solidFill>
              <a:latin typeface="+mn-ea"/>
              <a:ea typeface="+mn-ea"/>
            </a:endParaRPr>
          </a:p>
        </p:txBody>
      </p:sp>
      <p:sp>
        <p:nvSpPr>
          <p:cNvPr id="5" name="文本框 4">
            <a:extLst>
              <a:ext uri="{FF2B5EF4-FFF2-40B4-BE49-F238E27FC236}">
                <a16:creationId xmlns:a16="http://schemas.microsoft.com/office/drawing/2014/main" id="{2557AFC6-549C-4CAC-BBFD-EC32D23D9F31}"/>
              </a:ext>
            </a:extLst>
          </p:cNvPr>
          <p:cNvSpPr txBox="1"/>
          <p:nvPr/>
        </p:nvSpPr>
        <p:spPr>
          <a:xfrm>
            <a:off x="65872" y="886551"/>
            <a:ext cx="8970624"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        一个矩阵是数字按行列分布的矩形数组。一个矩阵有</a:t>
            </a:r>
            <a:r>
              <a:rPr lang="en-US" altLang="zh-CN" sz="2400" b="0" dirty="0">
                <a:solidFill>
                  <a:schemeClr val="tx1">
                    <a:lumMod val="95000"/>
                    <a:lumOff val="5000"/>
                  </a:schemeClr>
                </a:solidFill>
                <a:latin typeface="+mn-ea"/>
                <a:ea typeface="+mn-ea"/>
              </a:rPr>
              <a:t>M</a:t>
            </a:r>
            <a:r>
              <a:rPr lang="zh-CN" altLang="en-US" sz="2400" b="0" dirty="0">
                <a:solidFill>
                  <a:schemeClr val="tx1">
                    <a:lumMod val="95000"/>
                    <a:lumOff val="5000"/>
                  </a:schemeClr>
                </a:solidFill>
                <a:latin typeface="+mn-ea"/>
                <a:ea typeface="+mn-ea"/>
              </a:rPr>
              <a:t>行和</a:t>
            </a:r>
            <a:r>
              <a:rPr lang="en-US" altLang="zh-CN" sz="2400" b="0" dirty="0">
                <a:solidFill>
                  <a:schemeClr val="tx1">
                    <a:lumMod val="95000"/>
                    <a:lumOff val="5000"/>
                  </a:schemeClr>
                </a:solidFill>
                <a:latin typeface="+mn-ea"/>
                <a:ea typeface="+mn-ea"/>
              </a:rPr>
              <a:t>N</a:t>
            </a:r>
            <a:r>
              <a:rPr lang="zh-CN" altLang="en-US" sz="2400" b="0" dirty="0">
                <a:solidFill>
                  <a:schemeClr val="tx1">
                    <a:lumMod val="95000"/>
                    <a:lumOff val="5000"/>
                  </a:schemeClr>
                </a:solidFill>
                <a:latin typeface="+mn-ea"/>
                <a:ea typeface="+mn-ea"/>
              </a:rPr>
              <a:t>列，称为             矩阵。大写字母</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表示矩阵，小写带下标字母      表示构成矩阵的一个数。矩阵可表示为</a:t>
            </a:r>
            <a:r>
              <a:rPr lang="en-US" altLang="zh-CN" sz="2400" b="0" dirty="0">
                <a:solidFill>
                  <a:schemeClr val="tx1">
                    <a:lumMod val="95000"/>
                    <a:lumOff val="5000"/>
                  </a:schemeClr>
                </a:solidFill>
                <a:latin typeface="+mn-ea"/>
                <a:ea typeface="+mn-ea"/>
              </a:rPr>
              <a:t> </a:t>
            </a:r>
            <a:endParaRPr lang="zh-CN" altLang="en-US" sz="2400" b="0" dirty="0">
              <a:solidFill>
                <a:schemeClr val="tx1">
                  <a:lumMod val="95000"/>
                  <a:lumOff val="5000"/>
                </a:schemeClr>
              </a:solidFill>
              <a:latin typeface="+mn-ea"/>
              <a:ea typeface="+mn-ea"/>
            </a:endParaRPr>
          </a:p>
        </p:txBody>
      </p:sp>
      <p:pic>
        <p:nvPicPr>
          <p:cNvPr id="16" name="图片 15">
            <a:extLst>
              <a:ext uri="{FF2B5EF4-FFF2-40B4-BE49-F238E27FC236}">
                <a16:creationId xmlns:a16="http://schemas.microsoft.com/office/drawing/2014/main" id="{5DC4B708-E2F8-4650-A85A-9C831B696BCD}"/>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627784" y="2215800"/>
            <a:ext cx="5705104" cy="364198"/>
          </a:xfrm>
          <a:prstGeom prst="rect">
            <a:avLst/>
          </a:prstGeom>
        </p:spPr>
      </p:pic>
      <p:pic>
        <p:nvPicPr>
          <p:cNvPr id="3" name="图片 2">
            <a:extLst>
              <a:ext uri="{FF2B5EF4-FFF2-40B4-BE49-F238E27FC236}">
                <a16:creationId xmlns:a16="http://schemas.microsoft.com/office/drawing/2014/main" id="{CDDA230F-1E88-48B0-965C-289ECC2B6EEE}"/>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383290" y="1424663"/>
            <a:ext cx="956462" cy="206654"/>
          </a:xfrm>
          <a:prstGeom prst="rect">
            <a:avLst/>
          </a:prstGeom>
        </p:spPr>
      </p:pic>
      <p:pic>
        <p:nvPicPr>
          <p:cNvPr id="13" name="图片 12">
            <a:extLst>
              <a:ext uri="{FF2B5EF4-FFF2-40B4-BE49-F238E27FC236}">
                <a16:creationId xmlns:a16="http://schemas.microsoft.com/office/drawing/2014/main" id="{A3EC6CC7-73EB-459A-9F29-28CFB0935396}"/>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388424" y="1436550"/>
            <a:ext cx="329184" cy="182880"/>
          </a:xfrm>
          <a:prstGeom prst="rect">
            <a:avLst/>
          </a:prstGeom>
        </p:spPr>
      </p:pic>
      <p:sp>
        <p:nvSpPr>
          <p:cNvPr id="17" name="文本框 16">
            <a:extLst>
              <a:ext uri="{FF2B5EF4-FFF2-40B4-BE49-F238E27FC236}">
                <a16:creationId xmlns:a16="http://schemas.microsoft.com/office/drawing/2014/main" id="{1D0AE437-3A3B-4C5A-A313-307B0291CF17}"/>
              </a:ext>
            </a:extLst>
          </p:cNvPr>
          <p:cNvSpPr txBox="1"/>
          <p:nvPr/>
        </p:nvSpPr>
        <p:spPr>
          <a:xfrm>
            <a:off x="65872" y="2708919"/>
            <a:ext cx="570510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这里      表示位于</a:t>
            </a:r>
            <a:r>
              <a:rPr lang="zh-CN" altLang="en-US"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a:t>
            </a:r>
            <a:r>
              <a:rPr lang="en-US" altLang="zh-CN" sz="2400" b="0" i="1" dirty="0" err="1">
                <a:solidFill>
                  <a:schemeClr val="tx1">
                    <a:lumMod val="95000"/>
                    <a:lumOff val="5000"/>
                  </a:schemeClr>
                </a:solidFill>
                <a:latin typeface="Times New Roman" panose="02020603050405020304" pitchFamily="18" charset="0"/>
                <a:ea typeface="+mn-ea"/>
                <a:cs typeface="Times New Roman" panose="02020603050405020304" pitchFamily="18" charset="0"/>
              </a:rPr>
              <a:t>i</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 j</a:t>
            </a:r>
            <a:r>
              <a:rPr lang="zh-CN" altLang="en-US"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）的数。 </a:t>
            </a:r>
          </a:p>
        </p:txBody>
      </p:sp>
      <p:pic>
        <p:nvPicPr>
          <p:cNvPr id="18" name="图片 17">
            <a:extLst>
              <a:ext uri="{FF2B5EF4-FFF2-40B4-BE49-F238E27FC236}">
                <a16:creationId xmlns:a16="http://schemas.microsoft.com/office/drawing/2014/main" id="{766574DF-B376-49D4-8C3E-A623D5EFFF3A}"/>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27584" y="2899096"/>
            <a:ext cx="329184" cy="182880"/>
          </a:xfrm>
          <a:prstGeom prst="rect">
            <a:avLst/>
          </a:prstGeom>
        </p:spPr>
      </p:pic>
      <p:sp>
        <p:nvSpPr>
          <p:cNvPr id="19" name="文本框 18">
            <a:extLst>
              <a:ext uri="{FF2B5EF4-FFF2-40B4-BE49-F238E27FC236}">
                <a16:creationId xmlns:a16="http://schemas.microsoft.com/office/drawing/2014/main" id="{CBEB9987-870D-40DA-973F-517EE116D882}"/>
              </a:ext>
            </a:extLst>
          </p:cNvPr>
          <p:cNvSpPr txBox="1"/>
          <p:nvPr/>
        </p:nvSpPr>
        <p:spPr>
          <a:xfrm>
            <a:off x="128362" y="3449942"/>
            <a:ext cx="8712968" cy="118494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矩阵运算： </a:t>
            </a:r>
            <a:endParaRPr lang="en-US" altLang="zh-CN" sz="2800" b="0" dirty="0">
              <a:solidFill>
                <a:schemeClr val="tx1">
                  <a:lumMod val="95000"/>
                  <a:lumOff val="5000"/>
                </a:schemeClr>
              </a:solidFill>
              <a:latin typeface="+mn-ea"/>
              <a:ea typeface="+mn-ea"/>
            </a:endParaRPr>
          </a:p>
          <a:p>
            <a:pPr algn="l">
              <a:lnSpc>
                <a:spcPts val="1800"/>
              </a:lnSpc>
            </a:pPr>
            <a:endParaRPr lang="en-US" altLang="zh-CN" sz="2800" b="0" dirty="0">
              <a:solidFill>
                <a:schemeClr val="tx1">
                  <a:lumMod val="95000"/>
                  <a:lumOff val="5000"/>
                </a:schemeClr>
              </a:solidFill>
              <a:latin typeface="+mn-ea"/>
              <a:ea typeface="+mn-ea"/>
            </a:endParaRPr>
          </a:p>
          <a:p>
            <a:pPr algn="l"/>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相等、和、取负、差、标量乘积</a:t>
            </a:r>
            <a:r>
              <a:rPr lang="en-US" altLang="zh-CN" sz="2800" b="0" dirty="0" err="1">
                <a:solidFill>
                  <a:schemeClr val="tx1">
                    <a:lumMod val="95000"/>
                    <a:lumOff val="5000"/>
                  </a:schemeClr>
                </a:solidFill>
                <a:latin typeface="+mn-ea"/>
                <a:ea typeface="+mn-ea"/>
              </a:rPr>
              <a:t>cX</a:t>
            </a:r>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线性组合</a:t>
            </a:r>
          </a:p>
        </p:txBody>
      </p:sp>
      <p:pic>
        <p:nvPicPr>
          <p:cNvPr id="26" name="图片 25">
            <a:extLst>
              <a:ext uri="{FF2B5EF4-FFF2-40B4-BE49-F238E27FC236}">
                <a16:creationId xmlns:a16="http://schemas.microsoft.com/office/drawing/2014/main" id="{A7B7BC09-A19D-42DD-881A-BD85B34C5D61}"/>
              </a:ext>
            </a:extLst>
          </p:cNvPr>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03065" y="4988191"/>
            <a:ext cx="7838265" cy="1160630"/>
          </a:xfrm>
          <a:prstGeom prst="rect">
            <a:avLst/>
          </a:prstGeom>
        </p:spPr>
      </p:pic>
    </p:spTree>
    <p:extLst>
      <p:ext uri="{BB962C8B-B14F-4D97-AF65-F5344CB8AC3E}">
        <p14:creationId xmlns:p14="http://schemas.microsoft.com/office/powerpoint/2010/main" val="425495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1573A-0E75-4EE4-BC18-07A4BB29228B}"/>
              </a:ext>
            </a:extLst>
          </p:cNvPr>
          <p:cNvSpPr>
            <a:spLocks noGrp="1"/>
          </p:cNvSpPr>
          <p:nvPr>
            <p:ph type="title"/>
          </p:nvPr>
        </p:nvSpPr>
        <p:spPr>
          <a:xfrm>
            <a:off x="323528" y="265569"/>
            <a:ext cx="1639094" cy="471586"/>
          </a:xfrm>
        </p:spPr>
        <p:txBody>
          <a:bodyPr>
            <a:normAutofit/>
          </a:bodyPr>
          <a:lstStyle/>
          <a:p>
            <a:r>
              <a:rPr lang="zh-CN" altLang="en-US" sz="2400" dirty="0"/>
              <a:t>矩阵乘</a:t>
            </a:r>
          </a:p>
        </p:txBody>
      </p:sp>
      <p:sp>
        <p:nvSpPr>
          <p:cNvPr id="6" name="文本框 5">
            <a:extLst>
              <a:ext uri="{FF2B5EF4-FFF2-40B4-BE49-F238E27FC236}">
                <a16:creationId xmlns:a16="http://schemas.microsoft.com/office/drawing/2014/main" id="{EF8BDF56-1959-4FB6-B882-CE96F224E41F}"/>
              </a:ext>
            </a:extLst>
          </p:cNvPr>
          <p:cNvSpPr txBox="1"/>
          <p:nvPr/>
        </p:nvSpPr>
        <p:spPr>
          <a:xfrm>
            <a:off x="289925" y="3398913"/>
            <a:ext cx="8854075" cy="584775"/>
          </a:xfrm>
          <a:prstGeom prst="rect">
            <a:avLst/>
          </a:prstGeom>
          <a:noFill/>
        </p:spPr>
        <p:txBody>
          <a:bodyPr wrap="square" rtlCol="0">
            <a:spAutoFit/>
          </a:bodyPr>
          <a:lstStyle/>
          <a:p>
            <a:pPr algn="l"/>
            <a:r>
              <a:rPr lang="zh-CN" altLang="en-US" sz="3200" dirty="0">
                <a:solidFill>
                  <a:schemeClr val="tx1"/>
                </a:solidFill>
                <a:latin typeface="+mn-ea"/>
                <a:ea typeface="+mn-ea"/>
              </a:rPr>
              <a:t>矩阵满足分配率、结合率，</a:t>
            </a:r>
            <a:r>
              <a:rPr lang="zh-CN" altLang="en-US" sz="3200" dirty="0">
                <a:solidFill>
                  <a:srgbClr val="FF0000"/>
                </a:solidFill>
                <a:latin typeface="+mn-ea"/>
                <a:ea typeface="+mn-ea"/>
              </a:rPr>
              <a:t>但不满足交换率。</a:t>
            </a:r>
          </a:p>
        </p:txBody>
      </p:sp>
      <p:pic>
        <p:nvPicPr>
          <p:cNvPr id="10" name="图片 9">
            <a:extLst>
              <a:ext uri="{FF2B5EF4-FFF2-40B4-BE49-F238E27FC236}">
                <a16:creationId xmlns:a16="http://schemas.microsoft.com/office/drawing/2014/main" id="{A3AA2644-C40A-4158-AF96-24285D9FAED0}"/>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763688" y="4215901"/>
            <a:ext cx="6136234" cy="851306"/>
          </a:xfrm>
          <a:prstGeom prst="rect">
            <a:avLst/>
          </a:prstGeom>
        </p:spPr>
      </p:pic>
      <p:pic>
        <p:nvPicPr>
          <p:cNvPr id="15" name="图片 14">
            <a:extLst>
              <a:ext uri="{FF2B5EF4-FFF2-40B4-BE49-F238E27FC236}">
                <a16:creationId xmlns:a16="http://schemas.microsoft.com/office/drawing/2014/main" id="{8DCC4CDD-FBE6-4282-9936-45556EF6D12F}"/>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63688" y="5458542"/>
            <a:ext cx="2671267" cy="851306"/>
          </a:xfrm>
          <a:prstGeom prst="rect">
            <a:avLst/>
          </a:prstGeom>
        </p:spPr>
      </p:pic>
      <p:pic>
        <p:nvPicPr>
          <p:cNvPr id="17" name="图片 16">
            <a:extLst>
              <a:ext uri="{FF2B5EF4-FFF2-40B4-BE49-F238E27FC236}">
                <a16:creationId xmlns:a16="http://schemas.microsoft.com/office/drawing/2014/main" id="{20819731-0BEE-4135-948F-8343D64F2DC3}"/>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5331304" y="5458542"/>
            <a:ext cx="3074518" cy="851306"/>
          </a:xfrm>
          <a:prstGeom prst="rect">
            <a:avLst/>
          </a:prstGeom>
        </p:spPr>
      </p:pic>
      <p:pic>
        <p:nvPicPr>
          <p:cNvPr id="4" name="图片 3">
            <a:extLst>
              <a:ext uri="{FF2B5EF4-FFF2-40B4-BE49-F238E27FC236}">
                <a16:creationId xmlns:a16="http://schemas.microsoft.com/office/drawing/2014/main" id="{C5FE9CF7-63CF-4570-A5A6-80F7105B48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003" y="737155"/>
            <a:ext cx="8126409" cy="2429545"/>
          </a:xfrm>
          <a:prstGeom prst="rect">
            <a:avLst/>
          </a:prstGeom>
        </p:spPr>
      </p:pic>
      <p:sp>
        <p:nvSpPr>
          <p:cNvPr id="3" name="文本框 2">
            <a:extLst>
              <a:ext uri="{FF2B5EF4-FFF2-40B4-BE49-F238E27FC236}">
                <a16:creationId xmlns:a16="http://schemas.microsoft.com/office/drawing/2014/main" id="{CC12A52F-3775-402C-BC4B-A05FC6A43520}"/>
              </a:ext>
            </a:extLst>
          </p:cNvPr>
          <p:cNvSpPr txBox="1"/>
          <p:nvPr/>
        </p:nvSpPr>
        <p:spPr>
          <a:xfrm>
            <a:off x="289925" y="4428727"/>
            <a:ext cx="1440160" cy="584775"/>
          </a:xfrm>
          <a:prstGeom prst="rect">
            <a:avLst/>
          </a:prstGeom>
          <a:noFill/>
        </p:spPr>
        <p:txBody>
          <a:bodyPr wrap="square" rtlCol="0">
            <a:spAutoFit/>
          </a:bodyPr>
          <a:lstStyle/>
          <a:p>
            <a:pPr algn="l"/>
            <a:r>
              <a:rPr lang="zh-CN" altLang="en-US" sz="3200" b="0" dirty="0">
                <a:solidFill>
                  <a:schemeClr val="tx1">
                    <a:lumMod val="95000"/>
                    <a:lumOff val="5000"/>
                  </a:schemeClr>
                </a:solidFill>
                <a:latin typeface="+mn-ea"/>
                <a:ea typeface="+mn-ea"/>
              </a:rPr>
              <a:t>例如：</a:t>
            </a:r>
          </a:p>
        </p:txBody>
      </p:sp>
    </p:spTree>
    <p:extLst>
      <p:ext uri="{BB962C8B-B14F-4D97-AF65-F5344CB8AC3E}">
        <p14:creationId xmlns:p14="http://schemas.microsoft.com/office/powerpoint/2010/main" val="345534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DF1C092-39B8-4EFF-A001-1DA20C1AE2CF}"/>
              </a:ext>
            </a:extLst>
          </p:cNvPr>
          <p:cNvSpPr txBox="1"/>
          <p:nvPr/>
        </p:nvSpPr>
        <p:spPr>
          <a:xfrm>
            <a:off x="-19248" y="-34880"/>
            <a:ext cx="2808312" cy="461665"/>
          </a:xfrm>
          <a:prstGeom prst="rect">
            <a:avLst/>
          </a:prstGeom>
          <a:noFill/>
        </p:spPr>
        <p:txBody>
          <a:bodyPr wrap="square" rtlCol="0">
            <a:spAutoFit/>
          </a:bodyPr>
          <a:lstStyle/>
          <a:p>
            <a:pPr algn="l"/>
            <a:r>
              <a:rPr lang="zh-CN" altLang="en-US" sz="2400" b="0" dirty="0">
                <a:solidFill>
                  <a:srgbClr val="FF0000"/>
                </a:solidFill>
                <a:latin typeface="+mn-ea"/>
                <a:ea typeface="+mn-ea"/>
              </a:rPr>
              <a:t>行列式</a:t>
            </a:r>
          </a:p>
        </p:txBody>
      </p:sp>
      <p:pic>
        <p:nvPicPr>
          <p:cNvPr id="7" name="图片 6">
            <a:extLst>
              <a:ext uri="{FF2B5EF4-FFF2-40B4-BE49-F238E27FC236}">
                <a16:creationId xmlns:a16="http://schemas.microsoft.com/office/drawing/2014/main" id="{D2181BB2-1ED1-4285-8E9E-BA83B538E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09769"/>
            <a:ext cx="7374408" cy="3205926"/>
          </a:xfrm>
          <a:prstGeom prst="rect">
            <a:avLst/>
          </a:prstGeom>
        </p:spPr>
      </p:pic>
      <p:pic>
        <p:nvPicPr>
          <p:cNvPr id="10" name="图片 9">
            <a:extLst>
              <a:ext uri="{FF2B5EF4-FFF2-40B4-BE49-F238E27FC236}">
                <a16:creationId xmlns:a16="http://schemas.microsoft.com/office/drawing/2014/main" id="{D91C9E9B-C080-4D99-A1E4-4A433C82B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717032"/>
            <a:ext cx="8162429" cy="2930942"/>
          </a:xfrm>
          <a:prstGeom prst="rect">
            <a:avLst/>
          </a:prstGeom>
        </p:spPr>
      </p:pic>
    </p:spTree>
    <p:extLst>
      <p:ext uri="{BB962C8B-B14F-4D97-AF65-F5344CB8AC3E}">
        <p14:creationId xmlns:p14="http://schemas.microsoft.com/office/powerpoint/2010/main" val="134677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BA17D-522C-453F-9E4D-157254356753}"/>
              </a:ext>
            </a:extLst>
          </p:cNvPr>
          <p:cNvSpPr>
            <a:spLocks noGrp="1"/>
          </p:cNvSpPr>
          <p:nvPr>
            <p:ph type="title"/>
          </p:nvPr>
        </p:nvSpPr>
        <p:spPr>
          <a:xfrm>
            <a:off x="223668" y="221110"/>
            <a:ext cx="2647206" cy="471586"/>
          </a:xfrm>
        </p:spPr>
        <p:txBody>
          <a:bodyPr>
            <a:normAutofit fontScale="90000"/>
          </a:bodyPr>
          <a:lstStyle/>
          <a:p>
            <a:r>
              <a:rPr lang="en-US" altLang="zh-CN" dirty="0" err="1">
                <a:latin typeface="Times New Roman" panose="02020603050405020304" pitchFamily="18" charset="0"/>
                <a:cs typeface="Times New Roman" panose="02020603050405020304" pitchFamily="18" charset="0"/>
              </a:rPr>
              <a:t>Matlab</a:t>
            </a:r>
            <a:r>
              <a:rPr lang="zh-CN" altLang="en-US" dirty="0"/>
              <a:t>实现</a:t>
            </a:r>
          </a:p>
        </p:txBody>
      </p:sp>
      <p:pic>
        <p:nvPicPr>
          <p:cNvPr id="4" name="图片 3">
            <a:extLst>
              <a:ext uri="{FF2B5EF4-FFF2-40B4-BE49-F238E27FC236}">
                <a16:creationId xmlns:a16="http://schemas.microsoft.com/office/drawing/2014/main" id="{C0A4D5C4-7503-4A9B-8B0E-48F8D7361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 y="836712"/>
            <a:ext cx="9144000" cy="5552369"/>
          </a:xfrm>
          <a:prstGeom prst="rect">
            <a:avLst/>
          </a:prstGeom>
        </p:spPr>
      </p:pic>
    </p:spTree>
    <p:extLst>
      <p:ext uri="{BB962C8B-B14F-4D97-AF65-F5344CB8AC3E}">
        <p14:creationId xmlns:p14="http://schemas.microsoft.com/office/powerpoint/2010/main" val="505811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4" name="Rectangle 14">
            <a:extLst>
              <a:ext uri="{FF2B5EF4-FFF2-40B4-BE49-F238E27FC236}">
                <a16:creationId xmlns:a16="http://schemas.microsoft.com/office/drawing/2014/main" id="{4A1A7FAB-3F84-4ADA-8CD3-BFD24C81FAA8}"/>
              </a:ext>
            </a:extLst>
          </p:cNvPr>
          <p:cNvSpPr>
            <a:spLocks noChangeArrowheads="1"/>
          </p:cNvSpPr>
          <p:nvPr/>
        </p:nvSpPr>
        <p:spPr bwMode="auto">
          <a:xfrm>
            <a:off x="129345" y="307366"/>
            <a:ext cx="8151303" cy="46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chemeClr val="tx1"/>
                </a:solidFill>
                <a:latin typeface="+mn-ea"/>
                <a:ea typeface="+mn-ea"/>
              </a:rPr>
              <a:t>根据向量的</a:t>
            </a:r>
            <a:r>
              <a:rPr lang="en-US" altLang="zh-CN" sz="2400" b="1" dirty="0">
                <a:solidFill>
                  <a:schemeClr val="tx1"/>
                </a:solidFill>
                <a:latin typeface="+mn-ea"/>
                <a:ea typeface="+mn-ea"/>
              </a:rPr>
              <a:t>1</a:t>
            </a:r>
            <a:r>
              <a:rPr lang="zh-CN" altLang="en-US" sz="2400" b="1" dirty="0">
                <a:solidFill>
                  <a:schemeClr val="tx1"/>
                </a:solidFill>
                <a:latin typeface="+mn-ea"/>
                <a:ea typeface="+mn-ea"/>
              </a:rPr>
              <a:t>、</a:t>
            </a:r>
            <a:r>
              <a:rPr lang="en-US" altLang="zh-CN" sz="2400" b="1" dirty="0">
                <a:solidFill>
                  <a:schemeClr val="tx1"/>
                </a:solidFill>
                <a:latin typeface="+mn-ea"/>
                <a:ea typeface="+mn-ea"/>
              </a:rPr>
              <a:t>2</a:t>
            </a:r>
            <a:r>
              <a:rPr lang="zh-CN" altLang="en-US" sz="2400" b="1" dirty="0">
                <a:solidFill>
                  <a:schemeClr val="tx1"/>
                </a:solidFill>
                <a:latin typeface="+mn-ea"/>
                <a:ea typeface="+mn-ea"/>
              </a:rPr>
              <a:t>和     范数，可得到如下</a:t>
            </a:r>
            <a:r>
              <a:rPr lang="en-US" altLang="zh-CN" sz="2400" dirty="0">
                <a:solidFill>
                  <a:schemeClr val="tx1"/>
                </a:solidFill>
                <a:latin typeface="+mn-ea"/>
                <a:ea typeface="+mn-ea"/>
              </a:rPr>
              <a:t>3</a:t>
            </a:r>
            <a:r>
              <a:rPr lang="zh-CN" altLang="en-US" sz="2400" dirty="0">
                <a:solidFill>
                  <a:schemeClr val="tx1"/>
                </a:solidFill>
                <a:latin typeface="+mn-ea"/>
                <a:ea typeface="+mn-ea"/>
              </a:rPr>
              <a:t>种常用的矩阵范数</a:t>
            </a:r>
            <a:endParaRPr lang="zh-CN" altLang="en-US" sz="2400" dirty="0">
              <a:latin typeface="+mn-ea"/>
              <a:ea typeface="+mn-ea"/>
            </a:endParaRPr>
          </a:p>
        </p:txBody>
      </p:sp>
      <p:sp>
        <p:nvSpPr>
          <p:cNvPr id="102418" name="Rectangle 18">
            <a:extLst>
              <a:ext uri="{FF2B5EF4-FFF2-40B4-BE49-F238E27FC236}">
                <a16:creationId xmlns:a16="http://schemas.microsoft.com/office/drawing/2014/main" id="{ACB75CA9-DD9D-4FF4-BB84-23629EEC3075}"/>
              </a:ext>
            </a:extLst>
          </p:cNvPr>
          <p:cNvSpPr>
            <a:spLocks noChangeArrowheads="1"/>
          </p:cNvSpPr>
          <p:nvPr/>
        </p:nvSpPr>
        <p:spPr bwMode="auto">
          <a:xfrm>
            <a:off x="321310" y="1559719"/>
            <a:ext cx="2241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en-US" altLang="zh-CN" sz="2400" b="1" dirty="0">
                <a:solidFill>
                  <a:schemeClr val="tx1"/>
                </a:solidFill>
                <a:latin typeface="楷体_GB2312" pitchFamily="49" charset="-122"/>
              </a:rPr>
              <a:t>1</a:t>
            </a:r>
            <a:r>
              <a:rPr lang="zh-CN" altLang="en-US" sz="2400" b="1" dirty="0">
                <a:solidFill>
                  <a:schemeClr val="tx1"/>
                </a:solidFill>
                <a:latin typeface="楷体_GB2312" pitchFamily="49" charset="-122"/>
              </a:rPr>
              <a:t>范数：</a:t>
            </a:r>
          </a:p>
        </p:txBody>
      </p:sp>
      <p:graphicFrame>
        <p:nvGraphicFramePr>
          <p:cNvPr id="102419" name="Object 19">
            <a:extLst>
              <a:ext uri="{FF2B5EF4-FFF2-40B4-BE49-F238E27FC236}">
                <a16:creationId xmlns:a16="http://schemas.microsoft.com/office/drawing/2014/main" id="{A001E60D-D090-4CE4-BD67-60A331711339}"/>
              </a:ext>
            </a:extLst>
          </p:cNvPr>
          <p:cNvGraphicFramePr>
            <a:graphicFrameLocks noChangeAspect="1"/>
          </p:cNvGraphicFramePr>
          <p:nvPr>
            <p:extLst>
              <p:ext uri="{D42A27DB-BD31-4B8C-83A1-F6EECF244321}">
                <p14:modId xmlns:p14="http://schemas.microsoft.com/office/powerpoint/2010/main" val="3431668761"/>
              </p:ext>
            </p:extLst>
          </p:nvPr>
        </p:nvGraphicFramePr>
        <p:xfrm>
          <a:off x="1782363" y="1545115"/>
          <a:ext cx="2085960" cy="797343"/>
        </p:xfrm>
        <a:graphic>
          <a:graphicData uri="http://schemas.openxmlformats.org/presentationml/2006/ole">
            <mc:AlternateContent xmlns:mc="http://schemas.openxmlformats.org/markup-compatibility/2006">
              <mc:Choice xmlns:v="urn:schemas-microsoft-com:vml" Requires="v">
                <p:oleObj spid="_x0000_s381087" name="Equation" r:id="rId5" imgW="1130040" imgH="431640" progId="Equation.DSMT4">
                  <p:embed/>
                </p:oleObj>
              </mc:Choice>
              <mc:Fallback>
                <p:oleObj name="Equation" r:id="rId5" imgW="1130040" imgH="431640" progId="Equation.DSMT4">
                  <p:embed/>
                  <p:pic>
                    <p:nvPicPr>
                      <p:cNvPr id="102419" name="Object 19">
                        <a:extLst>
                          <a:ext uri="{FF2B5EF4-FFF2-40B4-BE49-F238E27FC236}">
                            <a16:creationId xmlns:a16="http://schemas.microsoft.com/office/drawing/2014/main" id="{A001E60D-D090-4CE4-BD67-60A3317113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363" y="1545115"/>
                        <a:ext cx="2085960" cy="797343"/>
                      </a:xfrm>
                      <a:prstGeom prst="rect">
                        <a:avLst/>
                      </a:prstGeom>
                      <a:noFill/>
                      <a:ln>
                        <a:noFill/>
                      </a:ln>
                      <a:effectLst/>
                    </p:spPr>
                  </p:pic>
                </p:oleObj>
              </mc:Fallback>
            </mc:AlternateContent>
          </a:graphicData>
        </a:graphic>
      </p:graphicFrame>
      <p:grpSp>
        <p:nvGrpSpPr>
          <p:cNvPr id="102420" name="Group 20">
            <a:extLst>
              <a:ext uri="{FF2B5EF4-FFF2-40B4-BE49-F238E27FC236}">
                <a16:creationId xmlns:a16="http://schemas.microsoft.com/office/drawing/2014/main" id="{43E739F9-0954-4A31-A0EE-A76D1067FA19}"/>
              </a:ext>
            </a:extLst>
          </p:cNvPr>
          <p:cNvGrpSpPr>
            <a:grpSpLocks/>
          </p:cNvGrpSpPr>
          <p:nvPr/>
        </p:nvGrpSpPr>
        <p:grpSpPr bwMode="auto">
          <a:xfrm>
            <a:off x="168035" y="954395"/>
            <a:ext cx="1933575" cy="519113"/>
            <a:chOff x="3696" y="1928"/>
            <a:chExt cx="1218" cy="327"/>
          </a:xfrm>
        </p:grpSpPr>
        <p:sp>
          <p:nvSpPr>
            <p:cNvPr id="102421" name="Text Box 21">
              <a:extLst>
                <a:ext uri="{FF2B5EF4-FFF2-40B4-BE49-F238E27FC236}">
                  <a16:creationId xmlns:a16="http://schemas.microsoft.com/office/drawing/2014/main" id="{FD3F16B5-D245-4AEC-B6B7-404FA1D59AA3}"/>
                </a:ext>
              </a:extLst>
            </p:cNvPr>
            <p:cNvSpPr txBox="1">
              <a:spLocks noChangeArrowheads="1"/>
            </p:cNvSpPr>
            <p:nvPr/>
          </p:nvSpPr>
          <p:spPr bwMode="auto">
            <a:xfrm>
              <a:off x="3696" y="1928"/>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楷体_GB2312" pitchFamily="49" charset="-122"/>
                </a:rPr>
                <a:t>记</a:t>
              </a:r>
            </a:p>
          </p:txBody>
        </p:sp>
        <p:graphicFrame>
          <p:nvGraphicFramePr>
            <p:cNvPr id="102422" name="Object 22">
              <a:extLst>
                <a:ext uri="{FF2B5EF4-FFF2-40B4-BE49-F238E27FC236}">
                  <a16:creationId xmlns:a16="http://schemas.microsoft.com/office/drawing/2014/main" id="{B0333D21-D054-45F5-B81E-8ECE72960A44}"/>
                </a:ext>
              </a:extLst>
            </p:cNvPr>
            <p:cNvGraphicFramePr>
              <a:graphicFrameLocks noChangeAspect="1"/>
            </p:cNvGraphicFramePr>
            <p:nvPr>
              <p:extLst>
                <p:ext uri="{D42A27DB-BD31-4B8C-83A1-F6EECF244321}">
                  <p14:modId xmlns:p14="http://schemas.microsoft.com/office/powerpoint/2010/main" val="4147943288"/>
                </p:ext>
              </p:extLst>
            </p:nvPr>
          </p:nvGraphicFramePr>
          <p:xfrm>
            <a:off x="3987" y="1946"/>
            <a:ext cx="927" cy="309"/>
          </p:xfrm>
          <a:graphic>
            <a:graphicData uri="http://schemas.openxmlformats.org/presentationml/2006/ole">
              <mc:AlternateContent xmlns:mc="http://schemas.openxmlformats.org/markup-compatibility/2006">
                <mc:Choice xmlns:v="urn:schemas-microsoft-com:vml" Requires="v">
                  <p:oleObj spid="_x0000_s381088" name="Equation" r:id="rId7" imgW="723600" imgH="241200" progId="Equation.DSMT4">
                    <p:embed/>
                  </p:oleObj>
                </mc:Choice>
                <mc:Fallback>
                  <p:oleObj name="Equation" r:id="rId7" imgW="723600" imgH="241200" progId="Equation.DSMT4">
                    <p:embed/>
                    <p:pic>
                      <p:nvPicPr>
                        <p:cNvPr id="102422" name="Object 22">
                          <a:extLst>
                            <a:ext uri="{FF2B5EF4-FFF2-40B4-BE49-F238E27FC236}">
                              <a16:creationId xmlns:a16="http://schemas.microsoft.com/office/drawing/2014/main" id="{B0333D21-D054-45F5-B81E-8ECE72960A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7" y="1946"/>
                          <a:ext cx="927" cy="309"/>
                        </a:xfrm>
                        <a:prstGeom prst="rect">
                          <a:avLst/>
                        </a:prstGeom>
                        <a:noFill/>
                        <a:ln>
                          <a:noFill/>
                        </a:ln>
                        <a:effectLst/>
                      </p:spPr>
                    </p:pic>
                  </p:oleObj>
                </mc:Fallback>
              </mc:AlternateContent>
            </a:graphicData>
          </a:graphic>
        </p:graphicFrame>
      </p:grpSp>
      <p:sp>
        <p:nvSpPr>
          <p:cNvPr id="102423" name="Rectangle 23">
            <a:extLst>
              <a:ext uri="{FF2B5EF4-FFF2-40B4-BE49-F238E27FC236}">
                <a16:creationId xmlns:a16="http://schemas.microsoft.com/office/drawing/2014/main" id="{56400C23-EC04-4C32-9221-673235BD5DF4}"/>
              </a:ext>
            </a:extLst>
          </p:cNvPr>
          <p:cNvSpPr>
            <a:spLocks noChangeArrowheads="1"/>
          </p:cNvSpPr>
          <p:nvPr/>
        </p:nvSpPr>
        <p:spPr bwMode="auto">
          <a:xfrm>
            <a:off x="272098" y="2583656"/>
            <a:ext cx="22907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zh-CN" altLang="en-US" sz="2400" b="1" dirty="0">
                <a:solidFill>
                  <a:schemeClr val="tx1"/>
                </a:solidFill>
                <a:latin typeface="楷体_GB2312" pitchFamily="49" charset="-122"/>
              </a:rPr>
              <a:t>    范数：</a:t>
            </a:r>
          </a:p>
        </p:txBody>
      </p:sp>
      <p:graphicFrame>
        <p:nvGraphicFramePr>
          <p:cNvPr id="102424" name="Object 24">
            <a:extLst>
              <a:ext uri="{FF2B5EF4-FFF2-40B4-BE49-F238E27FC236}">
                <a16:creationId xmlns:a16="http://schemas.microsoft.com/office/drawing/2014/main" id="{918E6D4A-549B-48FE-BD8E-B8EFEB18F238}"/>
              </a:ext>
            </a:extLst>
          </p:cNvPr>
          <p:cNvGraphicFramePr>
            <a:graphicFrameLocks noChangeAspect="1"/>
          </p:cNvGraphicFramePr>
          <p:nvPr>
            <p:extLst>
              <p:ext uri="{D42A27DB-BD31-4B8C-83A1-F6EECF244321}">
                <p14:modId xmlns:p14="http://schemas.microsoft.com/office/powerpoint/2010/main" val="3022496613"/>
              </p:ext>
            </p:extLst>
          </p:nvPr>
        </p:nvGraphicFramePr>
        <p:xfrm>
          <a:off x="1747835" y="2526441"/>
          <a:ext cx="2395538" cy="911850"/>
        </p:xfrm>
        <a:graphic>
          <a:graphicData uri="http://schemas.openxmlformats.org/presentationml/2006/ole">
            <mc:AlternateContent xmlns:mc="http://schemas.openxmlformats.org/markup-compatibility/2006">
              <mc:Choice xmlns:v="urn:schemas-microsoft-com:vml" Requires="v">
                <p:oleObj spid="_x0000_s381089" name="Equation" r:id="rId9" imgW="1168200" imgH="444240" progId="Equation.DSMT4">
                  <p:embed/>
                </p:oleObj>
              </mc:Choice>
              <mc:Fallback>
                <p:oleObj name="Equation" r:id="rId9" imgW="1168200" imgH="444240" progId="Equation.DSMT4">
                  <p:embed/>
                  <p:pic>
                    <p:nvPicPr>
                      <p:cNvPr id="102424" name="Object 24">
                        <a:extLst>
                          <a:ext uri="{FF2B5EF4-FFF2-40B4-BE49-F238E27FC236}">
                            <a16:creationId xmlns:a16="http://schemas.microsoft.com/office/drawing/2014/main" id="{918E6D4A-549B-48FE-BD8E-B8EFEB18F2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7835" y="2526441"/>
                        <a:ext cx="2395538" cy="911850"/>
                      </a:xfrm>
                      <a:prstGeom prst="rect">
                        <a:avLst/>
                      </a:prstGeom>
                      <a:noFill/>
                      <a:ln>
                        <a:noFill/>
                      </a:ln>
                      <a:effectLst/>
                    </p:spPr>
                  </p:pic>
                </p:oleObj>
              </mc:Fallback>
            </mc:AlternateContent>
          </a:graphicData>
        </a:graphic>
      </p:graphicFrame>
      <p:sp>
        <p:nvSpPr>
          <p:cNvPr id="102425" name="Rectangle 25">
            <a:extLst>
              <a:ext uri="{FF2B5EF4-FFF2-40B4-BE49-F238E27FC236}">
                <a16:creationId xmlns:a16="http://schemas.microsoft.com/office/drawing/2014/main" id="{8DAA43D0-DFA2-4447-B7A2-20694F99A444}"/>
              </a:ext>
            </a:extLst>
          </p:cNvPr>
          <p:cNvSpPr>
            <a:spLocks noChangeArrowheads="1"/>
          </p:cNvSpPr>
          <p:nvPr/>
        </p:nvSpPr>
        <p:spPr bwMode="auto">
          <a:xfrm>
            <a:off x="321310" y="3792538"/>
            <a:ext cx="2322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楷体_GB2312" pitchFamily="49" charset="-122"/>
                <a:sym typeface="Wingdings 2" panose="05020102010507070707" pitchFamily="18" charset="2"/>
              </a:rPr>
              <a:t></a:t>
            </a:r>
            <a:r>
              <a:rPr lang="en-US" altLang="zh-CN" sz="2400" b="1" dirty="0">
                <a:solidFill>
                  <a:schemeClr val="tx1"/>
                </a:solidFill>
                <a:latin typeface="楷体_GB2312" pitchFamily="49" charset="-122"/>
              </a:rPr>
              <a:t>2</a:t>
            </a:r>
            <a:r>
              <a:rPr lang="zh-CN" altLang="en-US" sz="2400" b="1" dirty="0">
                <a:solidFill>
                  <a:schemeClr val="tx1"/>
                </a:solidFill>
                <a:latin typeface="楷体_GB2312" pitchFamily="49" charset="-122"/>
              </a:rPr>
              <a:t>范数：</a:t>
            </a:r>
          </a:p>
        </p:txBody>
      </p:sp>
      <p:graphicFrame>
        <p:nvGraphicFramePr>
          <p:cNvPr id="102426" name="Object 26">
            <a:extLst>
              <a:ext uri="{FF2B5EF4-FFF2-40B4-BE49-F238E27FC236}">
                <a16:creationId xmlns:a16="http://schemas.microsoft.com/office/drawing/2014/main" id="{F79CAEE3-773B-480E-BFE8-884494EC6F6C}"/>
              </a:ext>
            </a:extLst>
          </p:cNvPr>
          <p:cNvGraphicFramePr>
            <a:graphicFrameLocks noChangeAspect="1"/>
          </p:cNvGraphicFramePr>
          <p:nvPr>
            <p:extLst>
              <p:ext uri="{D42A27DB-BD31-4B8C-83A1-F6EECF244321}">
                <p14:modId xmlns:p14="http://schemas.microsoft.com/office/powerpoint/2010/main" val="3157296877"/>
              </p:ext>
            </p:extLst>
          </p:nvPr>
        </p:nvGraphicFramePr>
        <p:xfrm>
          <a:off x="1901824" y="4099403"/>
          <a:ext cx="1806576" cy="677616"/>
        </p:xfrm>
        <a:graphic>
          <a:graphicData uri="http://schemas.openxmlformats.org/presentationml/2006/ole">
            <mc:AlternateContent xmlns:mc="http://schemas.openxmlformats.org/markup-compatibility/2006">
              <mc:Choice xmlns:v="urn:schemas-microsoft-com:vml" Requires="v">
                <p:oleObj spid="_x0000_s381090" name="Equation" r:id="rId11" imgW="711000" imgH="266400" progId="Equation.DSMT4">
                  <p:embed/>
                </p:oleObj>
              </mc:Choice>
              <mc:Fallback>
                <p:oleObj name="Equation" r:id="rId11" imgW="711000" imgH="266400" progId="Equation.DSMT4">
                  <p:embed/>
                  <p:pic>
                    <p:nvPicPr>
                      <p:cNvPr id="102426" name="Object 26">
                        <a:extLst>
                          <a:ext uri="{FF2B5EF4-FFF2-40B4-BE49-F238E27FC236}">
                            <a16:creationId xmlns:a16="http://schemas.microsoft.com/office/drawing/2014/main" id="{F79CAEE3-773B-480E-BFE8-884494EC6F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1824" y="4099403"/>
                        <a:ext cx="1806576" cy="677616"/>
                      </a:xfrm>
                      <a:prstGeom prst="rect">
                        <a:avLst/>
                      </a:prstGeom>
                      <a:noFill/>
                      <a:ln>
                        <a:noFill/>
                      </a:ln>
                      <a:effectLst/>
                    </p:spPr>
                  </p:pic>
                </p:oleObj>
              </mc:Fallback>
            </mc:AlternateContent>
          </a:graphicData>
        </a:graphic>
      </p:graphicFrame>
      <p:grpSp>
        <p:nvGrpSpPr>
          <p:cNvPr id="102436" name="Group 36">
            <a:extLst>
              <a:ext uri="{FF2B5EF4-FFF2-40B4-BE49-F238E27FC236}">
                <a16:creationId xmlns:a16="http://schemas.microsoft.com/office/drawing/2014/main" id="{20A67FCF-99BD-46B4-91F6-37D8589AA354}"/>
              </a:ext>
            </a:extLst>
          </p:cNvPr>
          <p:cNvGrpSpPr>
            <a:grpSpLocks/>
          </p:cNvGrpSpPr>
          <p:nvPr/>
        </p:nvGrpSpPr>
        <p:grpSpPr bwMode="auto">
          <a:xfrm>
            <a:off x="849226" y="4949441"/>
            <a:ext cx="3888432" cy="492295"/>
            <a:chOff x="1347" y="3680"/>
            <a:chExt cx="3347" cy="322"/>
          </a:xfrm>
        </p:grpSpPr>
        <p:sp>
          <p:nvSpPr>
            <p:cNvPr id="102427" name="Rectangle 27">
              <a:extLst>
                <a:ext uri="{FF2B5EF4-FFF2-40B4-BE49-F238E27FC236}">
                  <a16:creationId xmlns:a16="http://schemas.microsoft.com/office/drawing/2014/main" id="{7414F073-CD01-48BF-A26F-E92FCAFB88AC}"/>
                </a:ext>
              </a:extLst>
            </p:cNvPr>
            <p:cNvSpPr>
              <a:spLocks noChangeArrowheads="1"/>
            </p:cNvSpPr>
            <p:nvPr/>
          </p:nvSpPr>
          <p:spPr bwMode="auto">
            <a:xfrm>
              <a:off x="1347" y="3699"/>
              <a:ext cx="3347"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楷体_GB2312" pitchFamily="49" charset="-122"/>
                </a:rPr>
                <a:t>其中   是      的最大特征值</a:t>
              </a:r>
            </a:p>
          </p:txBody>
        </p:sp>
        <p:graphicFrame>
          <p:nvGraphicFramePr>
            <p:cNvPr id="102428" name="Object 28">
              <a:extLst>
                <a:ext uri="{FF2B5EF4-FFF2-40B4-BE49-F238E27FC236}">
                  <a16:creationId xmlns:a16="http://schemas.microsoft.com/office/drawing/2014/main" id="{05C119A0-05D6-436E-A4A6-DBD78D9C54DC}"/>
                </a:ext>
              </a:extLst>
            </p:cNvPr>
            <p:cNvGraphicFramePr>
              <a:graphicFrameLocks noChangeAspect="1"/>
            </p:cNvGraphicFramePr>
            <p:nvPr>
              <p:extLst>
                <p:ext uri="{D42A27DB-BD31-4B8C-83A1-F6EECF244321}">
                  <p14:modId xmlns:p14="http://schemas.microsoft.com/office/powerpoint/2010/main" val="1990430098"/>
                </p:ext>
              </p:extLst>
            </p:nvPr>
          </p:nvGraphicFramePr>
          <p:xfrm>
            <a:off x="1906" y="3690"/>
            <a:ext cx="342" cy="312"/>
          </p:xfrm>
          <a:graphic>
            <a:graphicData uri="http://schemas.openxmlformats.org/presentationml/2006/ole">
              <mc:AlternateContent xmlns:mc="http://schemas.openxmlformats.org/markup-compatibility/2006">
                <mc:Choice xmlns:v="urn:schemas-microsoft-com:vml" Requires="v">
                  <p:oleObj spid="_x0000_s381091" name="Equation" r:id="rId13" imgW="164880" imgH="228600" progId="Equation.DSMT4">
                    <p:embed/>
                  </p:oleObj>
                </mc:Choice>
                <mc:Fallback>
                  <p:oleObj name="Equation" r:id="rId13" imgW="164880" imgH="228600" progId="Equation.DSMT4">
                    <p:embed/>
                    <p:pic>
                      <p:nvPicPr>
                        <p:cNvPr id="102428" name="Object 28">
                          <a:extLst>
                            <a:ext uri="{FF2B5EF4-FFF2-40B4-BE49-F238E27FC236}">
                              <a16:creationId xmlns:a16="http://schemas.microsoft.com/office/drawing/2014/main" id="{05C119A0-05D6-436E-A4A6-DBD78D9C54D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6" y="3690"/>
                          <a:ext cx="342" cy="312"/>
                        </a:xfrm>
                        <a:prstGeom prst="rect">
                          <a:avLst/>
                        </a:prstGeom>
                        <a:noFill/>
                        <a:ln>
                          <a:noFill/>
                        </a:ln>
                        <a:effectLst/>
                      </p:spPr>
                    </p:pic>
                  </p:oleObj>
                </mc:Fallback>
              </mc:AlternateContent>
            </a:graphicData>
          </a:graphic>
        </p:graphicFrame>
        <p:graphicFrame>
          <p:nvGraphicFramePr>
            <p:cNvPr id="102429" name="Object 29">
              <a:extLst>
                <a:ext uri="{FF2B5EF4-FFF2-40B4-BE49-F238E27FC236}">
                  <a16:creationId xmlns:a16="http://schemas.microsoft.com/office/drawing/2014/main" id="{83CEE6E8-58E8-4080-A22C-02B7A39FFD71}"/>
                </a:ext>
              </a:extLst>
            </p:cNvPr>
            <p:cNvGraphicFramePr>
              <a:graphicFrameLocks noChangeAspect="1"/>
            </p:cNvGraphicFramePr>
            <p:nvPr>
              <p:extLst>
                <p:ext uri="{D42A27DB-BD31-4B8C-83A1-F6EECF244321}">
                  <p14:modId xmlns:p14="http://schemas.microsoft.com/office/powerpoint/2010/main" val="3790565332"/>
                </p:ext>
              </p:extLst>
            </p:nvPr>
          </p:nvGraphicFramePr>
          <p:xfrm>
            <a:off x="2410" y="3680"/>
            <a:ext cx="429" cy="262"/>
          </p:xfrm>
          <a:graphic>
            <a:graphicData uri="http://schemas.openxmlformats.org/presentationml/2006/ole">
              <mc:AlternateContent xmlns:mc="http://schemas.openxmlformats.org/markup-compatibility/2006">
                <mc:Choice xmlns:v="urn:schemas-microsoft-com:vml" Requires="v">
                  <p:oleObj spid="_x0000_s381092" name="Equation" r:id="rId15" imgW="368280" imgH="190440" progId="Equation.DSMT4">
                    <p:embed/>
                  </p:oleObj>
                </mc:Choice>
                <mc:Fallback>
                  <p:oleObj name="Equation" r:id="rId15" imgW="368280" imgH="190440" progId="Equation.DSMT4">
                    <p:embed/>
                    <p:pic>
                      <p:nvPicPr>
                        <p:cNvPr id="102429" name="Object 29">
                          <a:extLst>
                            <a:ext uri="{FF2B5EF4-FFF2-40B4-BE49-F238E27FC236}">
                              <a16:creationId xmlns:a16="http://schemas.microsoft.com/office/drawing/2014/main" id="{83CEE6E8-58E8-4080-A22C-02B7A39FFD71}"/>
                            </a:ext>
                          </a:extLst>
                        </p:cNvPr>
                        <p:cNvPicPr>
                          <a:picLocks noChangeAspect="1" noChangeArrowheads="1"/>
                        </p:cNvPicPr>
                        <p:nvPr/>
                      </p:nvPicPr>
                      <p:blipFill>
                        <a:blip r:embed="rId16"/>
                        <a:srcRect/>
                        <a:stretch>
                          <a:fillRect/>
                        </a:stretch>
                      </p:blipFill>
                      <p:spPr bwMode="auto">
                        <a:xfrm>
                          <a:off x="2410" y="3680"/>
                          <a:ext cx="429" cy="262"/>
                        </a:xfrm>
                        <a:prstGeom prst="rect">
                          <a:avLst/>
                        </a:prstGeom>
                        <a:noFill/>
                        <a:ln>
                          <a:noFill/>
                        </a:ln>
                        <a:effectLst/>
                      </p:spPr>
                    </p:pic>
                  </p:oleObj>
                </mc:Fallback>
              </mc:AlternateContent>
            </a:graphicData>
          </a:graphic>
        </p:graphicFrame>
      </p:grpSp>
      <p:grpSp>
        <p:nvGrpSpPr>
          <p:cNvPr id="102434" name="Group 34">
            <a:extLst>
              <a:ext uri="{FF2B5EF4-FFF2-40B4-BE49-F238E27FC236}">
                <a16:creationId xmlns:a16="http://schemas.microsoft.com/office/drawing/2014/main" id="{CBB08E77-2D44-4427-8018-9410F8F3D9EC}"/>
              </a:ext>
            </a:extLst>
          </p:cNvPr>
          <p:cNvGrpSpPr>
            <a:grpSpLocks/>
          </p:cNvGrpSpPr>
          <p:nvPr/>
        </p:nvGrpSpPr>
        <p:grpSpPr bwMode="auto">
          <a:xfrm>
            <a:off x="6228184" y="4331889"/>
            <a:ext cx="2808312" cy="702546"/>
            <a:chOff x="3888" y="1797"/>
            <a:chExt cx="1824" cy="576"/>
          </a:xfrm>
        </p:grpSpPr>
        <p:sp>
          <p:nvSpPr>
            <p:cNvPr id="102433" name="Rectangle 33">
              <a:extLst>
                <a:ext uri="{FF2B5EF4-FFF2-40B4-BE49-F238E27FC236}">
                  <a16:creationId xmlns:a16="http://schemas.microsoft.com/office/drawing/2014/main" id="{D59A5958-7DC5-4009-A271-AE0661A8D030}"/>
                </a:ext>
              </a:extLst>
            </p:cNvPr>
            <p:cNvSpPr>
              <a:spLocks noChangeArrowheads="1"/>
            </p:cNvSpPr>
            <p:nvPr/>
          </p:nvSpPr>
          <p:spPr bwMode="auto">
            <a:xfrm>
              <a:off x="3924" y="1797"/>
              <a:ext cx="1776" cy="576"/>
            </a:xfrm>
            <a:prstGeom prst="rect">
              <a:avLst/>
            </a:prstGeom>
            <a:solidFill>
              <a:schemeClr val="accent1">
                <a:alpha val="50000"/>
              </a:schemeClr>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endParaRPr>
            </a:p>
          </p:txBody>
        </p:sp>
        <p:graphicFrame>
          <p:nvGraphicFramePr>
            <p:cNvPr id="102432" name="Object 32">
              <a:extLst>
                <a:ext uri="{FF2B5EF4-FFF2-40B4-BE49-F238E27FC236}">
                  <a16:creationId xmlns:a16="http://schemas.microsoft.com/office/drawing/2014/main" id="{EA7B388D-B8AE-4DA0-8AE5-F81AC317C96A}"/>
                </a:ext>
              </a:extLst>
            </p:cNvPr>
            <p:cNvGraphicFramePr>
              <a:graphicFrameLocks noChangeAspect="1"/>
            </p:cNvGraphicFramePr>
            <p:nvPr/>
          </p:nvGraphicFramePr>
          <p:xfrm>
            <a:off x="3888" y="1824"/>
            <a:ext cx="1824" cy="531"/>
          </p:xfrm>
          <a:graphic>
            <a:graphicData uri="http://schemas.openxmlformats.org/presentationml/2006/ole">
              <mc:AlternateContent xmlns:mc="http://schemas.openxmlformats.org/markup-compatibility/2006">
                <mc:Choice xmlns:v="urn:schemas-microsoft-com:vml" Requires="v">
                  <p:oleObj spid="_x0000_s381093" name="Equation" r:id="rId17" imgW="1002960" imgH="291960" progId="Equation.DSMT4">
                    <p:embed/>
                  </p:oleObj>
                </mc:Choice>
                <mc:Fallback>
                  <p:oleObj name="Equation" r:id="rId17" imgW="1002960" imgH="291960" progId="Equation.DSMT4">
                    <p:embed/>
                    <p:pic>
                      <p:nvPicPr>
                        <p:cNvPr id="102432" name="Object 32">
                          <a:extLst>
                            <a:ext uri="{FF2B5EF4-FFF2-40B4-BE49-F238E27FC236}">
                              <a16:creationId xmlns:a16="http://schemas.microsoft.com/office/drawing/2014/main" id="{EA7B388D-B8AE-4DA0-8AE5-F81AC317C96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 y="1824"/>
                          <a:ext cx="1824"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435" name="Object 35">
            <a:extLst>
              <a:ext uri="{FF2B5EF4-FFF2-40B4-BE49-F238E27FC236}">
                <a16:creationId xmlns:a16="http://schemas.microsoft.com/office/drawing/2014/main" id="{1713B852-2011-49A4-BDB6-44B9CC3547D6}"/>
              </a:ext>
            </a:extLst>
          </p:cNvPr>
          <p:cNvGraphicFramePr>
            <a:graphicFrameLocks noChangeAspect="1"/>
          </p:cNvGraphicFramePr>
          <p:nvPr>
            <p:extLst>
              <p:ext uri="{D42A27DB-BD31-4B8C-83A1-F6EECF244321}">
                <p14:modId xmlns:p14="http://schemas.microsoft.com/office/powerpoint/2010/main" val="3720963325"/>
              </p:ext>
            </p:extLst>
          </p:nvPr>
        </p:nvGraphicFramePr>
        <p:xfrm>
          <a:off x="3708400" y="3947003"/>
          <a:ext cx="2159973" cy="769772"/>
        </p:xfrm>
        <a:graphic>
          <a:graphicData uri="http://schemas.openxmlformats.org/presentationml/2006/ole">
            <mc:AlternateContent xmlns:mc="http://schemas.openxmlformats.org/markup-compatibility/2006">
              <mc:Choice xmlns:v="urn:schemas-microsoft-com:vml" Requires="v">
                <p:oleObj spid="_x0000_s381094" name="Equation" r:id="rId19" imgW="927000" imgH="330120" progId="Equation.DSMT4">
                  <p:embed/>
                </p:oleObj>
              </mc:Choice>
              <mc:Fallback>
                <p:oleObj name="Equation" r:id="rId19" imgW="927000" imgH="330120" progId="Equation.DSMT4">
                  <p:embed/>
                  <p:pic>
                    <p:nvPicPr>
                      <p:cNvPr id="102435" name="Object 35">
                        <a:extLst>
                          <a:ext uri="{FF2B5EF4-FFF2-40B4-BE49-F238E27FC236}">
                            <a16:creationId xmlns:a16="http://schemas.microsoft.com/office/drawing/2014/main" id="{1713B852-2011-49A4-BDB6-44B9CC3547D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3947003"/>
                        <a:ext cx="2159973" cy="769772"/>
                      </a:xfrm>
                      <a:prstGeom prst="rect">
                        <a:avLst/>
                      </a:prstGeom>
                      <a:noFill/>
                      <a:ln>
                        <a:noFill/>
                      </a:ln>
                      <a:effectLst/>
                    </p:spPr>
                  </p:pic>
                </p:oleObj>
              </mc:Fallback>
            </mc:AlternateContent>
          </a:graphicData>
        </a:graphic>
      </p:graphicFrame>
      <p:sp>
        <p:nvSpPr>
          <p:cNvPr id="2" name="矩形 1">
            <a:extLst>
              <a:ext uri="{FF2B5EF4-FFF2-40B4-BE49-F238E27FC236}">
                <a16:creationId xmlns:a16="http://schemas.microsoft.com/office/drawing/2014/main" id="{6681E0EA-072F-4351-B970-83F8EC6A94C4}"/>
              </a:ext>
            </a:extLst>
          </p:cNvPr>
          <p:cNvSpPr/>
          <p:nvPr/>
        </p:nvSpPr>
        <p:spPr>
          <a:xfrm>
            <a:off x="4204997" y="1296987"/>
            <a:ext cx="184731" cy="369332"/>
          </a:xfrm>
          <a:prstGeom prst="rect">
            <a:avLst/>
          </a:prstGeom>
        </p:spPr>
        <p:txBody>
          <a:bodyPr wrap="none">
            <a:spAutoFit/>
          </a:bodyPr>
          <a:lstStyle/>
          <a:p>
            <a:endParaRPr lang="zh-CN" altLang="en-US" dirty="0"/>
          </a:p>
        </p:txBody>
      </p:sp>
      <p:pic>
        <p:nvPicPr>
          <p:cNvPr id="4" name="图片 3">
            <a:extLst>
              <a:ext uri="{FF2B5EF4-FFF2-40B4-BE49-F238E27FC236}">
                <a16:creationId xmlns:a16="http://schemas.microsoft.com/office/drawing/2014/main" id="{95A64335-08F0-4483-9354-5917F2EC1538}"/>
              </a:ext>
            </a:extLst>
          </p:cNvPr>
          <p:cNvPicPr>
            <a:picLocks noChangeAspect="1"/>
          </p:cNvPicPr>
          <p:nvPr>
            <p:custDataLst>
              <p:tags r:id="rId2"/>
            </p:custDataLst>
          </p:nvPr>
        </p:nvPicPr>
        <p:blipFill>
          <a:blip r:embed="rId21" cstate="print">
            <a:extLst>
              <a:ext uri="{28A0092B-C50C-407E-A947-70E740481C1C}">
                <a14:useLocalDpi xmlns:a14="http://schemas.microsoft.com/office/drawing/2010/main" val="0"/>
              </a:ext>
            </a:extLst>
          </a:blip>
          <a:stretch>
            <a:fillRect/>
          </a:stretch>
        </p:blipFill>
        <p:spPr>
          <a:xfrm>
            <a:off x="747727" y="2768601"/>
            <a:ext cx="202997" cy="104242"/>
          </a:xfrm>
          <a:prstGeom prst="rect">
            <a:avLst/>
          </a:prstGeom>
        </p:spPr>
      </p:pic>
      <p:sp>
        <p:nvSpPr>
          <p:cNvPr id="5" name="文本框 4">
            <a:extLst>
              <a:ext uri="{FF2B5EF4-FFF2-40B4-BE49-F238E27FC236}">
                <a16:creationId xmlns:a16="http://schemas.microsoft.com/office/drawing/2014/main" id="{62C28036-F964-424D-B163-2103DFD1327F}"/>
              </a:ext>
            </a:extLst>
          </p:cNvPr>
          <p:cNvSpPr txBox="1"/>
          <p:nvPr/>
        </p:nvSpPr>
        <p:spPr>
          <a:xfrm>
            <a:off x="4204996" y="1693216"/>
            <a:ext cx="1663377" cy="461665"/>
          </a:xfrm>
          <a:prstGeom prst="rect">
            <a:avLst/>
          </a:prstGeom>
          <a:noFill/>
        </p:spPr>
        <p:txBody>
          <a:bodyPr wrap="square" rtlCol="0">
            <a:spAutoFit/>
          </a:bodyPr>
          <a:lstStyle/>
          <a:p>
            <a:pPr algn="l"/>
            <a:r>
              <a:rPr lang="zh-CN" altLang="en-US" sz="2400" b="0" dirty="0">
                <a:solidFill>
                  <a:srgbClr val="FF0000"/>
                </a:solidFill>
                <a:latin typeface="+mn-ea"/>
                <a:ea typeface="+mn-ea"/>
              </a:rPr>
              <a:t>列和范数</a:t>
            </a:r>
          </a:p>
        </p:txBody>
      </p:sp>
      <p:sp>
        <p:nvSpPr>
          <p:cNvPr id="29" name="文本框 28">
            <a:extLst>
              <a:ext uri="{FF2B5EF4-FFF2-40B4-BE49-F238E27FC236}">
                <a16:creationId xmlns:a16="http://schemas.microsoft.com/office/drawing/2014/main" id="{D0DFE777-27CB-487D-A9F2-2CBF86D06E2C}"/>
              </a:ext>
            </a:extLst>
          </p:cNvPr>
          <p:cNvSpPr txBox="1"/>
          <p:nvPr/>
        </p:nvSpPr>
        <p:spPr>
          <a:xfrm>
            <a:off x="4306242" y="2848121"/>
            <a:ext cx="1663377" cy="461665"/>
          </a:xfrm>
          <a:prstGeom prst="rect">
            <a:avLst/>
          </a:prstGeom>
          <a:noFill/>
        </p:spPr>
        <p:txBody>
          <a:bodyPr wrap="square" rtlCol="0">
            <a:spAutoFit/>
          </a:bodyPr>
          <a:lstStyle/>
          <a:p>
            <a:pPr algn="l"/>
            <a:r>
              <a:rPr lang="zh-CN" altLang="en-US" sz="2400" b="0" dirty="0">
                <a:solidFill>
                  <a:srgbClr val="FF0000"/>
                </a:solidFill>
                <a:latin typeface="+mn-ea"/>
                <a:ea typeface="+mn-ea"/>
              </a:rPr>
              <a:t>行和范数</a:t>
            </a:r>
          </a:p>
        </p:txBody>
      </p:sp>
      <p:sp>
        <p:nvSpPr>
          <p:cNvPr id="6" name="文本框 5">
            <a:extLst>
              <a:ext uri="{FF2B5EF4-FFF2-40B4-BE49-F238E27FC236}">
                <a16:creationId xmlns:a16="http://schemas.microsoft.com/office/drawing/2014/main" id="{1FBF80D9-EC18-4D1F-82E3-00DC949C93E7}"/>
              </a:ext>
            </a:extLst>
          </p:cNvPr>
          <p:cNvSpPr txBox="1"/>
          <p:nvPr/>
        </p:nvSpPr>
        <p:spPr>
          <a:xfrm>
            <a:off x="6982913" y="5142216"/>
            <a:ext cx="1224136" cy="477006"/>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谱半径</a:t>
            </a:r>
          </a:p>
        </p:txBody>
      </p:sp>
      <p:pic>
        <p:nvPicPr>
          <p:cNvPr id="31" name="图片 30">
            <a:extLst>
              <a:ext uri="{FF2B5EF4-FFF2-40B4-BE49-F238E27FC236}">
                <a16:creationId xmlns:a16="http://schemas.microsoft.com/office/drawing/2014/main" id="{2E0C1D28-C1F0-4EF9-9397-DCB04D8BDBA2}"/>
              </a:ext>
            </a:extLst>
          </p:cNvPr>
          <p:cNvPicPr>
            <a:picLocks noChangeAspect="1"/>
          </p:cNvPicPr>
          <p:nvPr>
            <p:custDataLst>
              <p:tags r:id="rId3"/>
            </p:custDataLst>
          </p:nvPr>
        </p:nvPicPr>
        <p:blipFill>
          <a:blip r:embed="rId21" cstate="print">
            <a:extLst>
              <a:ext uri="{28A0092B-C50C-407E-A947-70E740481C1C}">
                <a14:useLocalDpi xmlns:a14="http://schemas.microsoft.com/office/drawing/2010/main" val="0"/>
              </a:ext>
            </a:extLst>
          </a:blip>
          <a:stretch>
            <a:fillRect/>
          </a:stretch>
        </p:blipFill>
        <p:spPr>
          <a:xfrm>
            <a:off x="2699792" y="494616"/>
            <a:ext cx="245508" cy="126072"/>
          </a:xfrm>
          <a:prstGeom prst="rect">
            <a:avLst/>
          </a:prstGeom>
        </p:spPr>
      </p:pic>
      <p:sp>
        <p:nvSpPr>
          <p:cNvPr id="26" name="文本框 25">
            <a:extLst>
              <a:ext uri="{FF2B5EF4-FFF2-40B4-BE49-F238E27FC236}">
                <a16:creationId xmlns:a16="http://schemas.microsoft.com/office/drawing/2014/main" id="{408CBB4A-6C43-4D18-AF16-FDEEEB365995}"/>
              </a:ext>
            </a:extLst>
          </p:cNvPr>
          <p:cNvSpPr txBox="1"/>
          <p:nvPr/>
        </p:nvSpPr>
        <p:spPr>
          <a:xfrm>
            <a:off x="7008251" y="1693216"/>
            <a:ext cx="141336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800" dirty="0">
                <a:solidFill>
                  <a:srgbClr val="FF0000"/>
                </a:solidFill>
                <a:latin typeface="+mn-ea"/>
                <a:ea typeface="+mn-ea"/>
              </a:rPr>
              <a:t>非常重要</a:t>
            </a:r>
          </a:p>
        </p:txBody>
      </p:sp>
    </p:spTree>
    <p:extLst>
      <p:ext uri="{BB962C8B-B14F-4D97-AF65-F5344CB8AC3E}">
        <p14:creationId xmlns:p14="http://schemas.microsoft.com/office/powerpoint/2010/main" val="25036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37" name="Group 13">
            <a:extLst>
              <a:ext uri="{FF2B5EF4-FFF2-40B4-BE49-F238E27FC236}">
                <a16:creationId xmlns:a16="http://schemas.microsoft.com/office/drawing/2014/main" id="{DD1BBD38-D642-4280-972F-CF86F28FB1D3}"/>
              </a:ext>
            </a:extLst>
          </p:cNvPr>
          <p:cNvGrpSpPr>
            <a:grpSpLocks/>
          </p:cNvGrpSpPr>
          <p:nvPr/>
        </p:nvGrpSpPr>
        <p:grpSpPr bwMode="auto">
          <a:xfrm>
            <a:off x="-34631" y="79201"/>
            <a:ext cx="4844667" cy="3003724"/>
            <a:chOff x="58" y="-8"/>
            <a:chExt cx="2945" cy="1841"/>
          </a:xfrm>
        </p:grpSpPr>
        <p:sp>
          <p:nvSpPr>
            <p:cNvPr id="103427" name="Text Box 3">
              <a:extLst>
                <a:ext uri="{FF2B5EF4-FFF2-40B4-BE49-F238E27FC236}">
                  <a16:creationId xmlns:a16="http://schemas.microsoft.com/office/drawing/2014/main" id="{7FE7CE24-A9EC-4B19-8C7C-794A2D4FCAE3}"/>
                </a:ext>
              </a:extLst>
            </p:cNvPr>
            <p:cNvSpPr txBox="1">
              <a:spLocks noChangeArrowheads="1"/>
            </p:cNvSpPr>
            <p:nvPr/>
          </p:nvSpPr>
          <p:spPr bwMode="auto">
            <a:xfrm>
              <a:off x="58" y="-8"/>
              <a:ext cx="1834"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solidFill>
                    <a:schemeClr val="tx1"/>
                  </a:solidFill>
                  <a:latin typeface="楷体_GB2312" pitchFamily="49" charset="-122"/>
                </a:rPr>
                <a:t>例</a:t>
              </a:r>
              <a:r>
                <a:rPr lang="en-US" altLang="zh-CN" sz="3200" b="1" dirty="0">
                  <a:solidFill>
                    <a:schemeClr val="tx1"/>
                  </a:solidFill>
                  <a:latin typeface="楷体_GB2312" pitchFamily="49" charset="-122"/>
                </a:rPr>
                <a:t>3.1</a:t>
              </a:r>
              <a:r>
                <a:rPr lang="zh-CN" altLang="en-US" sz="3200" b="1" dirty="0">
                  <a:solidFill>
                    <a:schemeClr val="tx1"/>
                  </a:solidFill>
                  <a:latin typeface="楷体_GB2312" pitchFamily="49" charset="-122"/>
                </a:rPr>
                <a:t>：</a:t>
              </a:r>
              <a:r>
                <a:rPr lang="zh-CN" altLang="en-US" sz="2400" b="1" dirty="0">
                  <a:solidFill>
                    <a:schemeClr val="tx1"/>
                  </a:solidFill>
                  <a:latin typeface="楷体_GB2312" pitchFamily="49" charset="-122"/>
                </a:rPr>
                <a:t>给定矩阵</a:t>
              </a:r>
            </a:p>
          </p:txBody>
        </p:sp>
        <p:graphicFrame>
          <p:nvGraphicFramePr>
            <p:cNvPr id="103432" name="Object 8">
              <a:extLst>
                <a:ext uri="{FF2B5EF4-FFF2-40B4-BE49-F238E27FC236}">
                  <a16:creationId xmlns:a16="http://schemas.microsoft.com/office/drawing/2014/main" id="{03201ADB-5F11-49F9-B9FE-D51CA14E6ADF}"/>
                </a:ext>
              </a:extLst>
            </p:cNvPr>
            <p:cNvGraphicFramePr>
              <a:graphicFrameLocks noChangeAspect="1"/>
            </p:cNvGraphicFramePr>
            <p:nvPr>
              <p:extLst>
                <p:ext uri="{D42A27DB-BD31-4B8C-83A1-F6EECF244321}">
                  <p14:modId xmlns:p14="http://schemas.microsoft.com/office/powerpoint/2010/main" val="1420663131"/>
                </p:ext>
              </p:extLst>
            </p:nvPr>
          </p:nvGraphicFramePr>
          <p:xfrm>
            <a:off x="1126" y="359"/>
            <a:ext cx="1532" cy="1108"/>
          </p:xfrm>
          <a:graphic>
            <a:graphicData uri="http://schemas.openxmlformats.org/presentationml/2006/ole">
              <mc:AlternateContent xmlns:mc="http://schemas.openxmlformats.org/markup-compatibility/2006">
                <mc:Choice xmlns:v="urn:schemas-microsoft-com:vml" Requires="v">
                  <p:oleObj spid="_x0000_s360891" name="Equation" r:id="rId4" imgW="965160" imgH="698400" progId="Equation.DSMT4">
                    <p:embed/>
                  </p:oleObj>
                </mc:Choice>
                <mc:Fallback>
                  <p:oleObj name="Equation" r:id="rId4" imgW="965160" imgH="698400" progId="Equation.DSMT4">
                    <p:embed/>
                    <p:pic>
                      <p:nvPicPr>
                        <p:cNvPr id="103432" name="Object 8">
                          <a:extLst>
                            <a:ext uri="{FF2B5EF4-FFF2-40B4-BE49-F238E27FC236}">
                              <a16:creationId xmlns:a16="http://schemas.microsoft.com/office/drawing/2014/main" id="{03201ADB-5F11-49F9-B9FE-D51CA14E6ADF}"/>
                            </a:ext>
                          </a:extLst>
                        </p:cNvPr>
                        <p:cNvPicPr>
                          <a:picLocks noChangeAspect="1" noChangeArrowheads="1"/>
                        </p:cNvPicPr>
                        <p:nvPr/>
                      </p:nvPicPr>
                      <p:blipFill>
                        <a:blip r:embed="rId5"/>
                        <a:srcRect/>
                        <a:stretch>
                          <a:fillRect/>
                        </a:stretch>
                      </p:blipFill>
                      <p:spPr bwMode="auto">
                        <a:xfrm>
                          <a:off x="1126" y="359"/>
                          <a:ext cx="1532" cy="1108"/>
                        </a:xfrm>
                        <a:prstGeom prst="rect">
                          <a:avLst/>
                        </a:prstGeom>
                        <a:noFill/>
                        <a:ln>
                          <a:noFill/>
                        </a:ln>
                        <a:effectLst/>
                      </p:spPr>
                    </p:pic>
                  </p:oleObj>
                </mc:Fallback>
              </mc:AlternateContent>
            </a:graphicData>
          </a:graphic>
        </p:graphicFrame>
        <p:grpSp>
          <p:nvGrpSpPr>
            <p:cNvPr id="103436" name="Group 12">
              <a:extLst>
                <a:ext uri="{FF2B5EF4-FFF2-40B4-BE49-F238E27FC236}">
                  <a16:creationId xmlns:a16="http://schemas.microsoft.com/office/drawing/2014/main" id="{7E2B62FC-C32C-49CC-BF72-26EC7BB11821}"/>
                </a:ext>
              </a:extLst>
            </p:cNvPr>
            <p:cNvGrpSpPr>
              <a:grpSpLocks/>
            </p:cNvGrpSpPr>
            <p:nvPr/>
          </p:nvGrpSpPr>
          <p:grpSpPr bwMode="auto">
            <a:xfrm>
              <a:off x="453" y="1542"/>
              <a:ext cx="2550" cy="291"/>
              <a:chOff x="1447" y="2010"/>
              <a:chExt cx="2550" cy="291"/>
            </a:xfrm>
          </p:grpSpPr>
          <p:sp>
            <p:nvSpPr>
              <p:cNvPr id="103433" name="Rectangle 9">
                <a:extLst>
                  <a:ext uri="{FF2B5EF4-FFF2-40B4-BE49-F238E27FC236}">
                    <a16:creationId xmlns:a16="http://schemas.microsoft.com/office/drawing/2014/main" id="{352EED01-78D9-4F90-8954-D4CA4A9B49F8}"/>
                  </a:ext>
                </a:extLst>
              </p:cNvPr>
              <p:cNvSpPr>
                <a:spLocks noChangeArrowheads="1"/>
              </p:cNvSpPr>
              <p:nvPr/>
            </p:nvSpPr>
            <p:spPr bwMode="auto">
              <a:xfrm>
                <a:off x="1447" y="2010"/>
                <a:ext cx="25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1"/>
                    </a:solidFill>
                    <a:latin typeface="楷体_GB2312" pitchFamily="49" charset="-122"/>
                  </a:rPr>
                  <a:t>求矩阵   的</a:t>
                </a:r>
                <a:r>
                  <a:rPr lang="en-US" altLang="zh-CN" sz="2400" b="1" dirty="0">
                    <a:solidFill>
                      <a:schemeClr val="tx1"/>
                    </a:solidFill>
                    <a:latin typeface="Arial" panose="020B0604020202020204" pitchFamily="34" charset="0"/>
                  </a:rPr>
                  <a:t>1</a:t>
                </a:r>
                <a:r>
                  <a:rPr lang="zh-CN" altLang="en-US" sz="2400" b="1" dirty="0">
                    <a:solidFill>
                      <a:schemeClr val="tx1"/>
                    </a:solidFill>
                    <a:latin typeface="Arial" panose="020B0604020202020204" pitchFamily="34" charset="0"/>
                  </a:rPr>
                  <a:t>、</a:t>
                </a:r>
                <a:r>
                  <a:rPr lang="en-US" altLang="zh-CN" sz="2400" b="1" dirty="0">
                    <a:solidFill>
                      <a:schemeClr val="tx1"/>
                    </a:solidFill>
                    <a:latin typeface="Arial" panose="020B0604020202020204" pitchFamily="34" charset="0"/>
                  </a:rPr>
                  <a:t>2</a:t>
                </a:r>
                <a:r>
                  <a:rPr lang="zh-CN" altLang="en-US" sz="2400" b="1" dirty="0">
                    <a:solidFill>
                      <a:schemeClr val="tx1"/>
                    </a:solidFill>
                    <a:latin typeface="Arial" panose="020B0604020202020204" pitchFamily="34" charset="0"/>
                  </a:rPr>
                  <a:t>、      </a:t>
                </a:r>
                <a:r>
                  <a:rPr lang="zh-CN" altLang="en-US" sz="2400" b="1" dirty="0">
                    <a:solidFill>
                      <a:schemeClr val="tx1"/>
                    </a:solidFill>
                    <a:latin typeface="楷体_GB2312" pitchFamily="49" charset="-122"/>
                  </a:rPr>
                  <a:t>范数。</a:t>
                </a:r>
              </a:p>
            </p:txBody>
          </p:sp>
          <p:graphicFrame>
            <p:nvGraphicFramePr>
              <p:cNvPr id="103434" name="Object 10">
                <a:extLst>
                  <a:ext uri="{FF2B5EF4-FFF2-40B4-BE49-F238E27FC236}">
                    <a16:creationId xmlns:a16="http://schemas.microsoft.com/office/drawing/2014/main" id="{DB7E19F8-BD2B-41E6-AB7A-63D58F481F26}"/>
                  </a:ext>
                </a:extLst>
              </p:cNvPr>
              <p:cNvGraphicFramePr>
                <a:graphicFrameLocks noChangeAspect="1"/>
              </p:cNvGraphicFramePr>
              <p:nvPr>
                <p:extLst>
                  <p:ext uri="{D42A27DB-BD31-4B8C-83A1-F6EECF244321}">
                    <p14:modId xmlns:p14="http://schemas.microsoft.com/office/powerpoint/2010/main" val="2800793278"/>
                  </p:ext>
                </p:extLst>
              </p:nvPr>
            </p:nvGraphicFramePr>
            <p:xfrm>
              <a:off x="2053" y="2019"/>
              <a:ext cx="232" cy="232"/>
            </p:xfrm>
            <a:graphic>
              <a:graphicData uri="http://schemas.openxmlformats.org/presentationml/2006/ole">
                <mc:AlternateContent xmlns:mc="http://schemas.openxmlformats.org/markup-compatibility/2006">
                  <mc:Choice xmlns:v="urn:schemas-microsoft-com:vml" Requires="v">
                    <p:oleObj spid="_x0000_s360892" name="Equation" r:id="rId6" imgW="164880" imgH="164880" progId="Equation.DSMT4">
                      <p:embed/>
                    </p:oleObj>
                  </mc:Choice>
                  <mc:Fallback>
                    <p:oleObj name="Equation" r:id="rId6" imgW="164880" imgH="164880" progId="Equation.DSMT4">
                      <p:embed/>
                      <p:pic>
                        <p:nvPicPr>
                          <p:cNvPr id="103434" name="Object 10">
                            <a:extLst>
                              <a:ext uri="{FF2B5EF4-FFF2-40B4-BE49-F238E27FC236}">
                                <a16:creationId xmlns:a16="http://schemas.microsoft.com/office/drawing/2014/main" id="{DB7E19F8-BD2B-41E6-AB7A-63D58F481F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3" y="2019"/>
                            <a:ext cx="232" cy="232"/>
                          </a:xfrm>
                          <a:prstGeom prst="rect">
                            <a:avLst/>
                          </a:prstGeom>
                          <a:noFill/>
                          <a:ln>
                            <a:noFill/>
                          </a:ln>
                          <a:effectLst/>
                        </p:spPr>
                      </p:pic>
                    </p:oleObj>
                  </mc:Fallback>
                </mc:AlternateContent>
              </a:graphicData>
            </a:graphic>
          </p:graphicFrame>
        </p:grpSp>
      </p:grpSp>
      <p:graphicFrame>
        <p:nvGraphicFramePr>
          <p:cNvPr id="103438" name="Object 14">
            <a:extLst>
              <a:ext uri="{FF2B5EF4-FFF2-40B4-BE49-F238E27FC236}">
                <a16:creationId xmlns:a16="http://schemas.microsoft.com/office/drawing/2014/main" id="{98FCE07B-7E1F-46EF-B3A2-A37CF22C206C}"/>
              </a:ext>
            </a:extLst>
          </p:cNvPr>
          <p:cNvGraphicFramePr>
            <a:graphicFrameLocks noChangeAspect="1"/>
          </p:cNvGraphicFramePr>
          <p:nvPr>
            <p:extLst>
              <p:ext uri="{D42A27DB-BD31-4B8C-83A1-F6EECF244321}">
                <p14:modId xmlns:p14="http://schemas.microsoft.com/office/powerpoint/2010/main" val="34368447"/>
              </p:ext>
            </p:extLst>
          </p:nvPr>
        </p:nvGraphicFramePr>
        <p:xfrm>
          <a:off x="844393" y="3694685"/>
          <a:ext cx="1287463" cy="614363"/>
        </p:xfrm>
        <a:graphic>
          <a:graphicData uri="http://schemas.openxmlformats.org/presentationml/2006/ole">
            <mc:AlternateContent xmlns:mc="http://schemas.openxmlformats.org/markup-compatibility/2006">
              <mc:Choice xmlns:v="urn:schemas-microsoft-com:vml" Requires="v">
                <p:oleObj spid="_x0000_s360893" name="Equation" r:id="rId8" imgW="533160" imgH="253800" progId="Equation.DSMT4">
                  <p:embed/>
                </p:oleObj>
              </mc:Choice>
              <mc:Fallback>
                <p:oleObj name="Equation" r:id="rId8" imgW="533160" imgH="253800" progId="Equation.DSMT4">
                  <p:embed/>
                  <p:pic>
                    <p:nvPicPr>
                      <p:cNvPr id="103438" name="Object 14">
                        <a:extLst>
                          <a:ext uri="{FF2B5EF4-FFF2-40B4-BE49-F238E27FC236}">
                            <a16:creationId xmlns:a16="http://schemas.microsoft.com/office/drawing/2014/main" id="{98FCE07B-7E1F-46EF-B3A2-A37CF22C206C}"/>
                          </a:ext>
                        </a:extLst>
                      </p:cNvPr>
                      <p:cNvPicPr>
                        <a:picLocks noChangeAspect="1" noChangeArrowheads="1"/>
                      </p:cNvPicPr>
                      <p:nvPr/>
                    </p:nvPicPr>
                    <p:blipFill>
                      <a:blip r:embed="rId9"/>
                      <a:srcRect/>
                      <a:stretch>
                        <a:fillRect/>
                      </a:stretch>
                    </p:blipFill>
                    <p:spPr bwMode="auto">
                      <a:xfrm>
                        <a:off x="844393" y="3694685"/>
                        <a:ext cx="1287463" cy="614363"/>
                      </a:xfrm>
                      <a:prstGeom prst="rect">
                        <a:avLst/>
                      </a:prstGeom>
                      <a:noFill/>
                      <a:ln>
                        <a:noFill/>
                      </a:ln>
                      <a:effectLst/>
                    </p:spPr>
                  </p:pic>
                </p:oleObj>
              </mc:Fallback>
            </mc:AlternateContent>
          </a:graphicData>
        </a:graphic>
      </p:graphicFrame>
      <p:graphicFrame>
        <p:nvGraphicFramePr>
          <p:cNvPr id="103439" name="Object 15">
            <a:extLst>
              <a:ext uri="{FF2B5EF4-FFF2-40B4-BE49-F238E27FC236}">
                <a16:creationId xmlns:a16="http://schemas.microsoft.com/office/drawing/2014/main" id="{8FA8774A-1EC1-4062-A8E7-5EA27C3893F4}"/>
              </a:ext>
            </a:extLst>
          </p:cNvPr>
          <p:cNvGraphicFramePr>
            <a:graphicFrameLocks noChangeAspect="1"/>
          </p:cNvGraphicFramePr>
          <p:nvPr>
            <p:extLst>
              <p:ext uri="{D42A27DB-BD31-4B8C-83A1-F6EECF244321}">
                <p14:modId xmlns:p14="http://schemas.microsoft.com/office/powerpoint/2010/main" val="2423769241"/>
              </p:ext>
            </p:extLst>
          </p:nvPr>
        </p:nvGraphicFramePr>
        <p:xfrm>
          <a:off x="2699792" y="3645024"/>
          <a:ext cx="1631741" cy="742951"/>
        </p:xfrm>
        <a:graphic>
          <a:graphicData uri="http://schemas.openxmlformats.org/presentationml/2006/ole">
            <mc:AlternateContent xmlns:mc="http://schemas.openxmlformats.org/markup-compatibility/2006">
              <mc:Choice xmlns:v="urn:schemas-microsoft-com:vml" Requires="v">
                <p:oleObj spid="_x0000_s360894" name="Equation" r:id="rId10" imgW="558720" imgH="253800" progId="Equation.DSMT4">
                  <p:embed/>
                </p:oleObj>
              </mc:Choice>
              <mc:Fallback>
                <p:oleObj name="Equation" r:id="rId10" imgW="558720" imgH="253800" progId="Equation.DSMT4">
                  <p:embed/>
                  <p:pic>
                    <p:nvPicPr>
                      <p:cNvPr id="103439" name="Object 15">
                        <a:extLst>
                          <a:ext uri="{FF2B5EF4-FFF2-40B4-BE49-F238E27FC236}">
                            <a16:creationId xmlns:a16="http://schemas.microsoft.com/office/drawing/2014/main" id="{8FA8774A-1EC1-4062-A8E7-5EA27C3893F4}"/>
                          </a:ext>
                        </a:extLst>
                      </p:cNvPr>
                      <p:cNvPicPr>
                        <a:picLocks noChangeAspect="1" noChangeArrowheads="1"/>
                      </p:cNvPicPr>
                      <p:nvPr/>
                    </p:nvPicPr>
                    <p:blipFill>
                      <a:blip r:embed="rId11"/>
                      <a:srcRect/>
                      <a:stretch>
                        <a:fillRect/>
                      </a:stretch>
                    </p:blipFill>
                    <p:spPr bwMode="auto">
                      <a:xfrm>
                        <a:off x="2699792" y="3645024"/>
                        <a:ext cx="1631741" cy="742951"/>
                      </a:xfrm>
                      <a:prstGeom prst="rect">
                        <a:avLst/>
                      </a:prstGeom>
                      <a:noFill/>
                      <a:ln>
                        <a:noFill/>
                      </a:ln>
                      <a:effectLst/>
                    </p:spPr>
                  </p:pic>
                </p:oleObj>
              </mc:Fallback>
            </mc:AlternateContent>
          </a:graphicData>
        </a:graphic>
      </p:graphicFrame>
      <p:grpSp>
        <p:nvGrpSpPr>
          <p:cNvPr id="103448" name="Group 24">
            <a:extLst>
              <a:ext uri="{FF2B5EF4-FFF2-40B4-BE49-F238E27FC236}">
                <a16:creationId xmlns:a16="http://schemas.microsoft.com/office/drawing/2014/main" id="{96808F2A-60F4-461F-B075-C4B4DBF3DBEC}"/>
              </a:ext>
            </a:extLst>
          </p:cNvPr>
          <p:cNvGrpSpPr>
            <a:grpSpLocks/>
          </p:cNvGrpSpPr>
          <p:nvPr/>
        </p:nvGrpSpPr>
        <p:grpSpPr bwMode="auto">
          <a:xfrm>
            <a:off x="5260763" y="572042"/>
            <a:ext cx="2851576" cy="1683926"/>
            <a:chOff x="3216" y="240"/>
            <a:chExt cx="2400" cy="1296"/>
          </a:xfrm>
        </p:grpSpPr>
        <p:sp>
          <p:nvSpPr>
            <p:cNvPr id="103447" name="Rectangle 23">
              <a:extLst>
                <a:ext uri="{FF2B5EF4-FFF2-40B4-BE49-F238E27FC236}">
                  <a16:creationId xmlns:a16="http://schemas.microsoft.com/office/drawing/2014/main" id="{96B46E71-9BDC-48B7-B09E-157BD0AB2519}"/>
                </a:ext>
              </a:extLst>
            </p:cNvPr>
            <p:cNvSpPr>
              <a:spLocks noChangeArrowheads="1"/>
            </p:cNvSpPr>
            <p:nvPr/>
          </p:nvSpPr>
          <p:spPr bwMode="auto">
            <a:xfrm>
              <a:off x="3216" y="240"/>
              <a:ext cx="2400" cy="1296"/>
            </a:xfrm>
            <a:prstGeom prst="rect">
              <a:avLst/>
            </a:prstGeom>
            <a:solidFill>
              <a:schemeClr val="accent1">
                <a:alpha val="5000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3442" name="Object 18">
              <a:extLst>
                <a:ext uri="{FF2B5EF4-FFF2-40B4-BE49-F238E27FC236}">
                  <a16:creationId xmlns:a16="http://schemas.microsoft.com/office/drawing/2014/main" id="{C3D84294-608E-4ED6-8540-63B9CF28E508}"/>
                </a:ext>
              </a:extLst>
            </p:cNvPr>
            <p:cNvGraphicFramePr>
              <a:graphicFrameLocks noChangeAspect="1"/>
            </p:cNvGraphicFramePr>
            <p:nvPr>
              <p:extLst>
                <p:ext uri="{D42A27DB-BD31-4B8C-83A1-F6EECF244321}">
                  <p14:modId xmlns:p14="http://schemas.microsoft.com/office/powerpoint/2010/main" val="262332558"/>
                </p:ext>
              </p:extLst>
            </p:nvPr>
          </p:nvGraphicFramePr>
          <p:xfrm>
            <a:off x="3442" y="259"/>
            <a:ext cx="1845" cy="1238"/>
          </p:xfrm>
          <a:graphic>
            <a:graphicData uri="http://schemas.openxmlformats.org/presentationml/2006/ole">
              <mc:AlternateContent xmlns:mc="http://schemas.openxmlformats.org/markup-compatibility/2006">
                <mc:Choice xmlns:v="urn:schemas-microsoft-com:vml" Requires="v">
                  <p:oleObj spid="_x0000_s360895" name="Equation" r:id="rId12" imgW="1041120" imgH="698400" progId="Equation.DSMT4">
                    <p:embed/>
                  </p:oleObj>
                </mc:Choice>
                <mc:Fallback>
                  <p:oleObj name="Equation" r:id="rId12" imgW="1041120" imgH="698400" progId="Equation.DSMT4">
                    <p:embed/>
                    <p:pic>
                      <p:nvPicPr>
                        <p:cNvPr id="103442" name="Object 18">
                          <a:extLst>
                            <a:ext uri="{FF2B5EF4-FFF2-40B4-BE49-F238E27FC236}">
                              <a16:creationId xmlns:a16="http://schemas.microsoft.com/office/drawing/2014/main" id="{C3D84294-608E-4ED6-8540-63B9CF28E508}"/>
                            </a:ext>
                          </a:extLst>
                        </p:cNvPr>
                        <p:cNvPicPr>
                          <a:picLocks noChangeAspect="1" noChangeArrowheads="1"/>
                        </p:cNvPicPr>
                        <p:nvPr/>
                      </p:nvPicPr>
                      <p:blipFill>
                        <a:blip r:embed="rId13"/>
                        <a:srcRect/>
                        <a:stretch>
                          <a:fillRect/>
                        </a:stretch>
                      </p:blipFill>
                      <p:spPr bwMode="auto">
                        <a:xfrm>
                          <a:off x="3442" y="259"/>
                          <a:ext cx="1845" cy="1238"/>
                        </a:xfrm>
                        <a:prstGeom prst="rect">
                          <a:avLst/>
                        </a:prstGeom>
                        <a:noFill/>
                        <a:ln>
                          <a:noFill/>
                        </a:ln>
                        <a:effectLst/>
                      </p:spPr>
                    </p:pic>
                  </p:oleObj>
                </mc:Fallback>
              </mc:AlternateContent>
            </a:graphicData>
          </a:graphic>
        </p:graphicFrame>
      </p:grpSp>
      <p:graphicFrame>
        <p:nvGraphicFramePr>
          <p:cNvPr id="103449" name="Object 25">
            <a:extLst>
              <a:ext uri="{FF2B5EF4-FFF2-40B4-BE49-F238E27FC236}">
                <a16:creationId xmlns:a16="http://schemas.microsoft.com/office/drawing/2014/main" id="{82ECD522-B105-47A1-A545-4331ECE3F146}"/>
              </a:ext>
            </a:extLst>
          </p:cNvPr>
          <p:cNvGraphicFramePr>
            <a:graphicFrameLocks noChangeAspect="1"/>
          </p:cNvGraphicFramePr>
          <p:nvPr>
            <p:extLst>
              <p:ext uri="{D42A27DB-BD31-4B8C-83A1-F6EECF244321}">
                <p14:modId xmlns:p14="http://schemas.microsoft.com/office/powerpoint/2010/main" val="2049682832"/>
              </p:ext>
            </p:extLst>
          </p:nvPr>
        </p:nvGraphicFramePr>
        <p:xfrm>
          <a:off x="4716016" y="3645024"/>
          <a:ext cx="2036762" cy="636587"/>
        </p:xfrm>
        <a:graphic>
          <a:graphicData uri="http://schemas.openxmlformats.org/presentationml/2006/ole">
            <mc:AlternateContent xmlns:mc="http://schemas.openxmlformats.org/markup-compatibility/2006">
              <mc:Choice xmlns:v="urn:schemas-microsoft-com:vml" Requires="v">
                <p:oleObj spid="_x0000_s360896" name="Equation" r:id="rId14" imgW="812520" imgH="253800" progId="Equation.DSMT4">
                  <p:embed/>
                </p:oleObj>
              </mc:Choice>
              <mc:Fallback>
                <p:oleObj name="Equation" r:id="rId14" imgW="812520" imgH="253800" progId="Equation.DSMT4">
                  <p:embed/>
                  <p:pic>
                    <p:nvPicPr>
                      <p:cNvPr id="103449" name="Object 25">
                        <a:extLst>
                          <a:ext uri="{FF2B5EF4-FFF2-40B4-BE49-F238E27FC236}">
                            <a16:creationId xmlns:a16="http://schemas.microsoft.com/office/drawing/2014/main" id="{82ECD522-B105-47A1-A545-4331ECE3F146}"/>
                          </a:ext>
                        </a:extLst>
                      </p:cNvPr>
                      <p:cNvPicPr>
                        <a:picLocks noChangeAspect="1" noChangeArrowheads="1"/>
                      </p:cNvPicPr>
                      <p:nvPr/>
                    </p:nvPicPr>
                    <p:blipFill>
                      <a:blip r:embed="rId15"/>
                      <a:srcRect/>
                      <a:stretch>
                        <a:fillRect/>
                      </a:stretch>
                    </p:blipFill>
                    <p:spPr bwMode="auto">
                      <a:xfrm>
                        <a:off x="4716016" y="3645024"/>
                        <a:ext cx="2036762" cy="636587"/>
                      </a:xfrm>
                      <a:prstGeom prst="rect">
                        <a:avLst/>
                      </a:prstGeom>
                      <a:noFill/>
                      <a:ln>
                        <a:noFill/>
                      </a:ln>
                      <a:effectLst/>
                    </p:spPr>
                  </p:pic>
                </p:oleObj>
              </mc:Fallback>
            </mc:AlternateContent>
          </a:graphicData>
        </a:graphic>
      </p:graphicFrame>
      <p:grpSp>
        <p:nvGrpSpPr>
          <p:cNvPr id="103454" name="Group 30">
            <a:extLst>
              <a:ext uri="{FF2B5EF4-FFF2-40B4-BE49-F238E27FC236}">
                <a16:creationId xmlns:a16="http://schemas.microsoft.com/office/drawing/2014/main" id="{70E8993A-8CFF-4217-8D14-79D4F6C83E0C}"/>
              </a:ext>
            </a:extLst>
          </p:cNvPr>
          <p:cNvGrpSpPr>
            <a:grpSpLocks/>
          </p:cNvGrpSpPr>
          <p:nvPr/>
        </p:nvGrpSpPr>
        <p:grpSpPr bwMode="auto">
          <a:xfrm>
            <a:off x="539552" y="4941168"/>
            <a:ext cx="6324600" cy="990600"/>
            <a:chOff x="1050" y="3055"/>
            <a:chExt cx="3984" cy="624"/>
          </a:xfrm>
        </p:grpSpPr>
        <p:sp>
          <p:nvSpPr>
            <p:cNvPr id="103453" name="Rectangle 29">
              <a:extLst>
                <a:ext uri="{FF2B5EF4-FFF2-40B4-BE49-F238E27FC236}">
                  <a16:creationId xmlns:a16="http://schemas.microsoft.com/office/drawing/2014/main" id="{363AE18B-E38D-4A30-AABF-5DDF3C27655A}"/>
                </a:ext>
              </a:extLst>
            </p:cNvPr>
            <p:cNvSpPr>
              <a:spLocks noChangeArrowheads="1"/>
            </p:cNvSpPr>
            <p:nvPr/>
          </p:nvSpPr>
          <p:spPr bwMode="auto">
            <a:xfrm>
              <a:off x="1050" y="3055"/>
              <a:ext cx="3984" cy="62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wrap="none" anchor="ctr"/>
            <a:lstStyle/>
            <a:p>
              <a:endParaRPr lang="zh-CN" altLang="en-US" dirty="0">
                <a:solidFill>
                  <a:srgbClr val="FFFF00"/>
                </a:solidFill>
              </a:endParaRPr>
            </a:p>
          </p:txBody>
        </p:sp>
        <p:sp>
          <p:nvSpPr>
            <p:cNvPr id="103450" name="Rectangle 26">
              <a:extLst>
                <a:ext uri="{FF2B5EF4-FFF2-40B4-BE49-F238E27FC236}">
                  <a16:creationId xmlns:a16="http://schemas.microsoft.com/office/drawing/2014/main" id="{1E749F5B-EA5E-4DB0-880A-FA712211F50F}"/>
                </a:ext>
              </a:extLst>
            </p:cNvPr>
            <p:cNvSpPr>
              <a:spLocks noChangeArrowheads="1"/>
            </p:cNvSpPr>
            <p:nvPr/>
          </p:nvSpPr>
          <p:spPr bwMode="auto">
            <a:xfrm>
              <a:off x="1179" y="3216"/>
              <a:ext cx="20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90A0B"/>
                  </a:solidFill>
                  <a:latin typeface="楷体_GB2312" pitchFamily="49" charset="-122"/>
                </a:rPr>
                <a:t>若   是实对称矩阵，则</a:t>
              </a:r>
            </a:p>
          </p:txBody>
        </p:sp>
        <p:graphicFrame>
          <p:nvGraphicFramePr>
            <p:cNvPr id="103451" name="Object 27">
              <a:extLst>
                <a:ext uri="{FF2B5EF4-FFF2-40B4-BE49-F238E27FC236}">
                  <a16:creationId xmlns:a16="http://schemas.microsoft.com/office/drawing/2014/main" id="{43AA8257-7050-48CA-B102-83CC50D104A3}"/>
                </a:ext>
              </a:extLst>
            </p:cNvPr>
            <p:cNvGraphicFramePr>
              <a:graphicFrameLocks noChangeAspect="1"/>
            </p:cNvGraphicFramePr>
            <p:nvPr>
              <p:extLst>
                <p:ext uri="{D42A27DB-BD31-4B8C-83A1-F6EECF244321}">
                  <p14:modId xmlns:p14="http://schemas.microsoft.com/office/powerpoint/2010/main" val="3133699361"/>
                </p:ext>
              </p:extLst>
            </p:nvPr>
          </p:nvGraphicFramePr>
          <p:xfrm>
            <a:off x="1378" y="3211"/>
            <a:ext cx="257" cy="257"/>
          </p:xfrm>
          <a:graphic>
            <a:graphicData uri="http://schemas.openxmlformats.org/presentationml/2006/ole">
              <mc:AlternateContent xmlns:mc="http://schemas.openxmlformats.org/markup-compatibility/2006">
                <mc:Choice xmlns:v="urn:schemas-microsoft-com:vml" Requires="v">
                  <p:oleObj spid="_x0000_s360897" name="Equation" r:id="rId16" imgW="164880" imgH="164880" progId="Equation.DSMT4">
                    <p:embed/>
                  </p:oleObj>
                </mc:Choice>
                <mc:Fallback>
                  <p:oleObj name="Equation" r:id="rId16" imgW="164880" imgH="164880" progId="Equation.DSMT4">
                    <p:embed/>
                    <p:pic>
                      <p:nvPicPr>
                        <p:cNvPr id="103451" name="Object 27">
                          <a:extLst>
                            <a:ext uri="{FF2B5EF4-FFF2-40B4-BE49-F238E27FC236}">
                              <a16:creationId xmlns:a16="http://schemas.microsoft.com/office/drawing/2014/main" id="{43AA8257-7050-48CA-B102-83CC50D104A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8" y="3211"/>
                          <a:ext cx="257" cy="257"/>
                        </a:xfrm>
                        <a:prstGeom prst="rect">
                          <a:avLst/>
                        </a:prstGeom>
                        <a:noFill/>
                        <a:ln>
                          <a:noFill/>
                        </a:ln>
                        <a:effectLst/>
                      </p:spPr>
                    </p:pic>
                  </p:oleObj>
                </mc:Fallback>
              </mc:AlternateContent>
            </a:graphicData>
          </a:graphic>
        </p:graphicFrame>
        <p:graphicFrame>
          <p:nvGraphicFramePr>
            <p:cNvPr id="103452" name="Object 28">
              <a:extLst>
                <a:ext uri="{FF2B5EF4-FFF2-40B4-BE49-F238E27FC236}">
                  <a16:creationId xmlns:a16="http://schemas.microsoft.com/office/drawing/2014/main" id="{B20C4A41-816D-44CA-805E-D9351CCABB06}"/>
                </a:ext>
              </a:extLst>
            </p:cNvPr>
            <p:cNvGraphicFramePr>
              <a:graphicFrameLocks noChangeAspect="1"/>
            </p:cNvGraphicFramePr>
            <p:nvPr>
              <p:extLst>
                <p:ext uri="{D42A27DB-BD31-4B8C-83A1-F6EECF244321}">
                  <p14:modId xmlns:p14="http://schemas.microsoft.com/office/powerpoint/2010/main" val="3446103062"/>
                </p:ext>
              </p:extLst>
            </p:nvPr>
          </p:nvGraphicFramePr>
          <p:xfrm>
            <a:off x="3402" y="3164"/>
            <a:ext cx="1271" cy="410"/>
          </p:xfrm>
          <a:graphic>
            <a:graphicData uri="http://schemas.openxmlformats.org/presentationml/2006/ole">
              <mc:AlternateContent xmlns:mc="http://schemas.openxmlformats.org/markup-compatibility/2006">
                <mc:Choice xmlns:v="urn:schemas-microsoft-com:vml" Requires="v">
                  <p:oleObj spid="_x0000_s360898" name="Equation" r:id="rId18" imgW="787320" imgH="253800" progId="Equation.DSMT4">
                    <p:embed/>
                  </p:oleObj>
                </mc:Choice>
                <mc:Fallback>
                  <p:oleObj name="Equation" r:id="rId18" imgW="787320" imgH="253800" progId="Equation.DSMT4">
                    <p:embed/>
                    <p:pic>
                      <p:nvPicPr>
                        <p:cNvPr id="103452" name="Object 28">
                          <a:extLst>
                            <a:ext uri="{FF2B5EF4-FFF2-40B4-BE49-F238E27FC236}">
                              <a16:creationId xmlns:a16="http://schemas.microsoft.com/office/drawing/2014/main" id="{B20C4A41-816D-44CA-805E-D9351CCABB0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2" y="3164"/>
                          <a:ext cx="1271" cy="410"/>
                        </a:xfrm>
                        <a:prstGeom prst="rect">
                          <a:avLst/>
                        </a:prstGeom>
                        <a:noFill/>
                        <a:ln>
                          <a:noFill/>
                        </a:ln>
                        <a:effectLst/>
                      </p:spPr>
                    </p:pic>
                  </p:oleObj>
                </mc:Fallback>
              </mc:AlternateContent>
            </a:graphicData>
          </a:graphic>
        </p:graphicFrame>
      </p:grpSp>
      <p:pic>
        <p:nvPicPr>
          <p:cNvPr id="26" name="图片 25">
            <a:extLst>
              <a:ext uri="{FF2B5EF4-FFF2-40B4-BE49-F238E27FC236}">
                <a16:creationId xmlns:a16="http://schemas.microsoft.com/office/drawing/2014/main" id="{F07A8538-C034-430C-996C-B956F9DA671E}"/>
              </a:ext>
            </a:extLst>
          </p:cNvPr>
          <p:cNvPicPr>
            <a:picLocks noChangeAspect="1"/>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3244575" y="2812084"/>
            <a:ext cx="245508" cy="126072"/>
          </a:xfrm>
          <a:prstGeom prst="rect">
            <a:avLst/>
          </a:prstGeom>
        </p:spPr>
      </p:pic>
    </p:spTree>
    <p:extLst>
      <p:ext uri="{BB962C8B-B14F-4D97-AF65-F5344CB8AC3E}">
        <p14:creationId xmlns:p14="http://schemas.microsoft.com/office/powerpoint/2010/main" val="356225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C701FC-78F1-43B8-8972-3AD9C2987B9E}"/>
              </a:ext>
            </a:extLst>
          </p:cNvPr>
          <p:cNvSpPr txBox="1"/>
          <p:nvPr/>
        </p:nvSpPr>
        <p:spPr>
          <a:xfrm>
            <a:off x="2047881" y="137446"/>
            <a:ext cx="5760640" cy="523220"/>
          </a:xfrm>
          <a:prstGeom prst="rect">
            <a:avLst/>
          </a:prstGeom>
          <a:noFill/>
        </p:spPr>
        <p:txBody>
          <a:bodyPr wrap="square" rtlCol="0">
            <a:spAutoFit/>
          </a:bodyPr>
          <a:lstStyle/>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3.3 </a:t>
            </a:r>
            <a:r>
              <a:rPr lang="zh-CN" altLang="en-US" sz="2800" b="0" dirty="0">
                <a:solidFill>
                  <a:schemeClr val="bg2">
                    <a:lumMod val="10000"/>
                  </a:schemeClr>
                </a:solidFill>
                <a:latin typeface="仿宋" panose="02010609060101010101" pitchFamily="49" charset="-122"/>
                <a:ea typeface="仿宋" panose="02010609060101010101" pitchFamily="49" charset="-122"/>
              </a:rPr>
              <a:t>直接解法</a:t>
            </a:r>
            <a:r>
              <a:rPr lang="en-US" altLang="zh-CN" sz="2800" b="0" dirty="0">
                <a:solidFill>
                  <a:schemeClr val="bg2">
                    <a:lumMod val="10000"/>
                  </a:schemeClr>
                </a:solidFill>
                <a:latin typeface="仿宋" panose="02010609060101010101" pitchFamily="49" charset="-122"/>
                <a:ea typeface="仿宋" panose="02010609060101010101" pitchFamily="49" charset="-122"/>
              </a:rPr>
              <a:t>--</a:t>
            </a:r>
            <a:r>
              <a:rPr lang="en-US" altLang="zh-CN" sz="2400" b="0" dirty="0">
                <a:solidFill>
                  <a:schemeClr val="bg2">
                    <a:lumMod val="10000"/>
                  </a:schemeClr>
                </a:solidFill>
                <a:latin typeface="仿宋" panose="02010609060101010101" pitchFamily="49" charset="-122"/>
                <a:ea typeface="仿宋" panose="02010609060101010101" pitchFamily="49" charset="-122"/>
              </a:rPr>
              <a:t>Gauss</a:t>
            </a:r>
            <a:r>
              <a:rPr lang="zh-CN" altLang="en-US" sz="2400" b="0" dirty="0">
                <a:solidFill>
                  <a:schemeClr val="bg2">
                    <a:lumMod val="10000"/>
                  </a:schemeClr>
                </a:solidFill>
                <a:latin typeface="仿宋" panose="02010609060101010101" pitchFamily="49" charset="-122"/>
                <a:ea typeface="仿宋" panose="02010609060101010101" pitchFamily="49" charset="-122"/>
              </a:rPr>
              <a:t>消去法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C9485BD1-D359-4ACF-B735-7CA13B7CF705}"/>
              </a:ext>
            </a:extLst>
          </p:cNvPr>
          <p:cNvSpPr txBox="1"/>
          <p:nvPr/>
        </p:nvSpPr>
        <p:spPr>
          <a:xfrm>
            <a:off x="1547664" y="815484"/>
            <a:ext cx="7344816" cy="1200329"/>
          </a:xfrm>
          <a:prstGeom prst="rect">
            <a:avLst/>
          </a:prstGeom>
          <a:noFill/>
        </p:spPr>
        <p:txBody>
          <a:bodyPr wrap="square" rtlCol="0">
            <a:spAutoFit/>
          </a:bodyPr>
          <a:lstStyle/>
          <a:p>
            <a:pPr algn="l"/>
            <a:r>
              <a:rPr lang="zh-CN" altLang="en-US" sz="2400" b="0" dirty="0">
                <a:solidFill>
                  <a:srgbClr val="0000FF"/>
                </a:solidFill>
                <a:latin typeface="+mn-ea"/>
                <a:ea typeface="+mn-ea"/>
              </a:rPr>
              <a:t>研究求解有</a:t>
            </a:r>
            <a:r>
              <a:rPr lang="en-US" altLang="zh-CN" sz="2400" b="0" dirty="0">
                <a:solidFill>
                  <a:srgbClr val="0000FF"/>
                </a:solidFill>
                <a:latin typeface="+mn-ea"/>
                <a:ea typeface="+mn-ea"/>
              </a:rPr>
              <a:t>N</a:t>
            </a:r>
            <a:r>
              <a:rPr lang="zh-CN" altLang="en-US" sz="2400" b="0" dirty="0">
                <a:solidFill>
                  <a:srgbClr val="0000FF"/>
                </a:solidFill>
                <a:latin typeface="+mn-ea"/>
                <a:ea typeface="+mn-ea"/>
              </a:rPr>
              <a:t>个方程和</a:t>
            </a:r>
            <a:r>
              <a:rPr lang="en-US" altLang="zh-CN" sz="2400" b="0" dirty="0">
                <a:solidFill>
                  <a:srgbClr val="0000FF"/>
                </a:solidFill>
                <a:latin typeface="+mn-ea"/>
                <a:ea typeface="+mn-ea"/>
              </a:rPr>
              <a:t>N</a:t>
            </a:r>
            <a:r>
              <a:rPr lang="zh-CN" altLang="en-US" sz="2400" b="0" dirty="0">
                <a:solidFill>
                  <a:srgbClr val="0000FF"/>
                </a:solidFill>
                <a:latin typeface="+mn-ea"/>
                <a:ea typeface="+mn-ea"/>
              </a:rPr>
              <a:t>个未知数的一般方程组</a:t>
            </a:r>
            <a:r>
              <a:rPr lang="en-US" altLang="zh-CN" sz="2400" b="0" dirty="0">
                <a:solidFill>
                  <a:srgbClr val="0000FF"/>
                </a:solidFill>
                <a:latin typeface="+mn-ea"/>
                <a:ea typeface="+mn-ea"/>
              </a:rPr>
              <a:t>Ax=b, </a:t>
            </a:r>
            <a:r>
              <a:rPr lang="zh-CN" altLang="en-US" sz="2400" b="0" dirty="0">
                <a:solidFill>
                  <a:srgbClr val="0000FF"/>
                </a:solidFill>
                <a:latin typeface="+mn-ea"/>
                <a:ea typeface="+mn-ea"/>
              </a:rPr>
              <a:t>目标是运用初等变换构造一个等价的上三角方程组</a:t>
            </a:r>
            <a:r>
              <a:rPr lang="en-US" altLang="zh-CN" sz="2400" b="0" dirty="0" err="1">
                <a:solidFill>
                  <a:srgbClr val="0000FF"/>
                </a:solidFill>
                <a:latin typeface="+mn-ea"/>
                <a:ea typeface="+mn-ea"/>
              </a:rPr>
              <a:t>Ux</a:t>
            </a:r>
            <a:r>
              <a:rPr lang="en-US" altLang="zh-CN" sz="2400" b="0" dirty="0">
                <a:solidFill>
                  <a:srgbClr val="0000FF"/>
                </a:solidFill>
                <a:latin typeface="+mn-ea"/>
                <a:ea typeface="+mn-ea"/>
              </a:rPr>
              <a:t>=y.</a:t>
            </a:r>
            <a:endParaRPr lang="zh-CN" altLang="en-US" sz="2400" b="0" dirty="0">
              <a:solidFill>
                <a:srgbClr val="0000FF"/>
              </a:solidFill>
              <a:latin typeface="+mn-ea"/>
              <a:ea typeface="+mn-ea"/>
            </a:endParaRPr>
          </a:p>
        </p:txBody>
      </p:sp>
      <p:sp>
        <p:nvSpPr>
          <p:cNvPr id="4" name="文本框 3">
            <a:extLst>
              <a:ext uri="{FF2B5EF4-FFF2-40B4-BE49-F238E27FC236}">
                <a16:creationId xmlns:a16="http://schemas.microsoft.com/office/drawing/2014/main" id="{1AE786E6-56BA-4118-8F77-8C237A451AEF}"/>
              </a:ext>
            </a:extLst>
          </p:cNvPr>
          <p:cNvSpPr txBox="1"/>
          <p:nvPr/>
        </p:nvSpPr>
        <p:spPr>
          <a:xfrm>
            <a:off x="288896" y="2250742"/>
            <a:ext cx="8723936"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如果两个             线性方程组的解相同，那么二者等价。根据线性代数中的定理可知，对一个给定方程组进行一定的变换，不能改变它的解。</a:t>
            </a:r>
          </a:p>
        </p:txBody>
      </p:sp>
      <p:pic>
        <p:nvPicPr>
          <p:cNvPr id="5" name="图片 4">
            <a:extLst>
              <a:ext uri="{FF2B5EF4-FFF2-40B4-BE49-F238E27FC236}">
                <a16:creationId xmlns:a16="http://schemas.microsoft.com/office/drawing/2014/main" id="{1A67B922-E759-4B09-BD06-A7D0F12202FC}"/>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614188" y="2397101"/>
            <a:ext cx="907085" cy="206654"/>
          </a:xfrm>
          <a:prstGeom prst="rect">
            <a:avLst/>
          </a:prstGeom>
        </p:spPr>
      </p:pic>
      <p:sp>
        <p:nvSpPr>
          <p:cNvPr id="6" name="文本框 5">
            <a:extLst>
              <a:ext uri="{FF2B5EF4-FFF2-40B4-BE49-F238E27FC236}">
                <a16:creationId xmlns:a16="http://schemas.microsoft.com/office/drawing/2014/main" id="{F6A9C678-42D6-4EF5-9EC3-7EBDB8186515}"/>
              </a:ext>
            </a:extLst>
          </p:cNvPr>
          <p:cNvSpPr txBox="1"/>
          <p:nvPr/>
        </p:nvSpPr>
        <p:spPr>
          <a:xfrm>
            <a:off x="143508" y="3890665"/>
            <a:ext cx="280831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初等变换</a:t>
            </a:r>
          </a:p>
        </p:txBody>
      </p:sp>
      <p:sp>
        <p:nvSpPr>
          <p:cNvPr id="7" name="文本框 6">
            <a:extLst>
              <a:ext uri="{FF2B5EF4-FFF2-40B4-BE49-F238E27FC236}">
                <a16:creationId xmlns:a16="http://schemas.microsoft.com/office/drawing/2014/main" id="{C67EFA57-A865-4829-A9C7-EBF55A8C11BD}"/>
              </a:ext>
            </a:extLst>
          </p:cNvPr>
          <p:cNvSpPr txBox="1"/>
          <p:nvPr/>
        </p:nvSpPr>
        <p:spPr>
          <a:xfrm>
            <a:off x="179512" y="4276316"/>
            <a:ext cx="8784976" cy="2255554"/>
          </a:xfrm>
          <a:prstGeom prst="rect">
            <a:avLst/>
          </a:prstGeom>
          <a:noFill/>
        </p:spPr>
        <p:txBody>
          <a:bodyPr wrap="square" rtlCol="0">
            <a:spAutoFit/>
          </a:bodyPr>
          <a:lstStyle/>
          <a:p>
            <a:pPr marL="457200" indent="-457200" algn="l">
              <a:lnSpc>
                <a:spcPct val="150000"/>
              </a:lnSpc>
              <a:buFont typeface="Wingdings" panose="05000000000000000000" pitchFamily="2" charset="2"/>
              <a:buChar char="Ø"/>
            </a:pPr>
            <a:r>
              <a:rPr lang="en-US" altLang="zh-CN" sz="2400" b="0" dirty="0">
                <a:solidFill>
                  <a:srgbClr val="0000FF"/>
                </a:solidFill>
                <a:latin typeface="+mn-ea"/>
                <a:ea typeface="+mn-ea"/>
              </a:rPr>
              <a:t>Interchanges </a:t>
            </a:r>
            <a:r>
              <a:rPr lang="zh-CN" altLang="en-US" sz="2400" b="0" dirty="0">
                <a:solidFill>
                  <a:srgbClr val="0000FF"/>
                </a:solidFill>
                <a:latin typeface="+mn-ea"/>
                <a:ea typeface="+mn-ea"/>
              </a:rPr>
              <a:t>（对调）交换： </a:t>
            </a:r>
            <a:r>
              <a:rPr lang="zh-CN" altLang="en-US" sz="2400" b="0" dirty="0">
                <a:solidFill>
                  <a:schemeClr val="tx1">
                    <a:lumMod val="95000"/>
                    <a:lumOff val="5000"/>
                  </a:schemeClr>
                </a:solidFill>
                <a:latin typeface="+mn-ea"/>
                <a:ea typeface="+mn-ea"/>
              </a:rPr>
              <a:t>对调方程组的两行；</a:t>
            </a:r>
            <a:endParaRPr lang="en-US" altLang="zh-CN" sz="2400" b="0" dirty="0">
              <a:solidFill>
                <a:schemeClr val="tx1">
                  <a:lumMod val="95000"/>
                  <a:lumOff val="5000"/>
                </a:schemeClr>
              </a:solidFill>
              <a:latin typeface="+mn-ea"/>
              <a:ea typeface="+mn-ea"/>
            </a:endParaRPr>
          </a:p>
          <a:p>
            <a:pPr marL="457200" indent="-457200" algn="l">
              <a:lnSpc>
                <a:spcPct val="150000"/>
              </a:lnSpc>
              <a:buFont typeface="Wingdings" panose="05000000000000000000" pitchFamily="2" charset="2"/>
              <a:buChar char="Ø"/>
            </a:pPr>
            <a:r>
              <a:rPr lang="en-US" altLang="zh-CN" sz="2400" b="0" dirty="0">
                <a:solidFill>
                  <a:srgbClr val="0000FF"/>
                </a:solidFill>
                <a:latin typeface="+mn-ea"/>
                <a:ea typeface="+mn-ea"/>
              </a:rPr>
              <a:t>Scaling</a:t>
            </a:r>
            <a:r>
              <a:rPr lang="zh-CN" altLang="en-US" sz="2400" b="0" dirty="0">
                <a:solidFill>
                  <a:srgbClr val="0000FF"/>
                </a:solidFill>
                <a:latin typeface="+mn-ea"/>
                <a:ea typeface="+mn-ea"/>
              </a:rPr>
              <a:t>（比例）交换：</a:t>
            </a:r>
            <a:r>
              <a:rPr lang="zh-CN" altLang="en-US" sz="2400" b="0" dirty="0">
                <a:solidFill>
                  <a:schemeClr val="tx1">
                    <a:lumMod val="95000"/>
                    <a:lumOff val="5000"/>
                  </a:schemeClr>
                </a:solidFill>
                <a:latin typeface="+mn-ea"/>
                <a:ea typeface="+mn-ea"/>
              </a:rPr>
              <a:t>用非零常数乘以方程组的某一行；</a:t>
            </a:r>
            <a:endParaRPr lang="en-US" altLang="zh-CN" sz="2400" b="0" dirty="0">
              <a:solidFill>
                <a:schemeClr val="tx1">
                  <a:lumMod val="95000"/>
                  <a:lumOff val="5000"/>
                </a:schemeClr>
              </a:solidFill>
              <a:latin typeface="+mn-ea"/>
              <a:ea typeface="+mn-ea"/>
            </a:endParaRPr>
          </a:p>
          <a:p>
            <a:pPr marL="457200" indent="-457200" algn="l">
              <a:lnSpc>
                <a:spcPct val="150000"/>
              </a:lnSpc>
              <a:buFont typeface="Wingdings" panose="05000000000000000000" pitchFamily="2" charset="2"/>
              <a:buChar char="Ø"/>
            </a:pPr>
            <a:r>
              <a:rPr lang="en-US" altLang="zh-CN" sz="2400" b="0" dirty="0">
                <a:solidFill>
                  <a:srgbClr val="0000FF"/>
                </a:solidFill>
                <a:latin typeface="+mn-ea"/>
                <a:ea typeface="+mn-ea"/>
              </a:rPr>
              <a:t>Replacement</a:t>
            </a:r>
            <a:r>
              <a:rPr lang="zh-CN" altLang="en-US" sz="2400" b="0" dirty="0">
                <a:solidFill>
                  <a:srgbClr val="0000FF"/>
                </a:solidFill>
                <a:latin typeface="+mn-ea"/>
                <a:ea typeface="+mn-ea"/>
              </a:rPr>
              <a:t>（置换）交换：</a:t>
            </a:r>
            <a:r>
              <a:rPr lang="zh-CN" altLang="en-US" sz="2400" b="0" dirty="0">
                <a:solidFill>
                  <a:schemeClr val="tx1">
                    <a:lumMod val="95000"/>
                    <a:lumOff val="5000"/>
                  </a:schemeClr>
                </a:solidFill>
                <a:latin typeface="+mn-ea"/>
                <a:ea typeface="+mn-ea"/>
              </a:rPr>
              <a:t>将方程组的某一行乘以一个非零</a:t>
            </a:r>
            <a:r>
              <a:rPr lang="en-US" altLang="zh-CN" sz="2400" b="0" dirty="0">
                <a:solidFill>
                  <a:schemeClr val="tx1">
                    <a:lumMod val="95000"/>
                    <a:lumOff val="5000"/>
                  </a:schemeClr>
                </a:solidFill>
                <a:latin typeface="+mn-ea"/>
                <a:ea typeface="+mn-ea"/>
              </a:rPr>
              <a:t>               </a:t>
            </a:r>
          </a:p>
          <a:p>
            <a:pPr algn="l">
              <a:lnSpc>
                <a:spcPct val="150000"/>
              </a:lnSpc>
            </a:pPr>
            <a:r>
              <a:rPr lang="en-US" altLang="zh-CN" sz="2400" b="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ea typeface="+mn-ea"/>
              </a:rPr>
              <a:t>常数，再加到另一行上。 </a:t>
            </a:r>
            <a:endParaRPr lang="en-US" altLang="zh-CN" sz="2400" b="0" dirty="0">
              <a:solidFill>
                <a:schemeClr val="tx1">
                  <a:lumMod val="95000"/>
                  <a:lumOff val="5000"/>
                </a:schemeClr>
              </a:solidFill>
              <a:latin typeface="+mn-ea"/>
              <a:ea typeface="+mn-ea"/>
            </a:endParaRPr>
          </a:p>
        </p:txBody>
      </p:sp>
      <p:sp>
        <p:nvSpPr>
          <p:cNvPr id="8" name="Litebulb">
            <a:extLst>
              <a:ext uri="{FF2B5EF4-FFF2-40B4-BE49-F238E27FC236}">
                <a16:creationId xmlns:a16="http://schemas.microsoft.com/office/drawing/2014/main" id="{571F590F-2EE3-43E6-8025-7E880CB28D11}"/>
              </a:ext>
            </a:extLst>
          </p:cNvPr>
          <p:cNvSpPr>
            <a:spLocks noEditPoints="1" noChangeArrowheads="1"/>
          </p:cNvSpPr>
          <p:nvPr/>
        </p:nvSpPr>
        <p:spPr bwMode="auto">
          <a:xfrm>
            <a:off x="256144" y="815484"/>
            <a:ext cx="1143000" cy="1072008"/>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99"/>
          </a:solidFill>
          <a:ln w="57150">
            <a:solidFill>
              <a:srgbClr val="FF00FF"/>
            </a:solidFill>
            <a:miter lim="800000"/>
            <a:headEnd/>
            <a:tailEnd/>
          </a:ln>
        </p:spPr>
        <p:txBody>
          <a:bodyPr/>
          <a:lstStyle/>
          <a:p>
            <a:r>
              <a:rPr kumimoji="0" lang="zh-CN" altLang="en-US" sz="2000" b="1" dirty="0">
                <a:solidFill>
                  <a:srgbClr val="0000FF"/>
                </a:solidFill>
              </a:rPr>
              <a:t>思想</a:t>
            </a:r>
          </a:p>
        </p:txBody>
      </p:sp>
      <p:sp>
        <p:nvSpPr>
          <p:cNvPr id="10" name="文本框 9">
            <a:extLst>
              <a:ext uri="{FF2B5EF4-FFF2-40B4-BE49-F238E27FC236}">
                <a16:creationId xmlns:a16="http://schemas.microsoft.com/office/drawing/2014/main" id="{EB71920D-9C2D-4230-8265-A85D849126A4}"/>
              </a:ext>
            </a:extLst>
          </p:cNvPr>
          <p:cNvSpPr txBox="1"/>
          <p:nvPr/>
        </p:nvSpPr>
        <p:spPr>
          <a:xfrm>
            <a:off x="2067730" y="3605889"/>
            <a:ext cx="6083175" cy="461665"/>
          </a:xfrm>
          <a:prstGeom prst="rect">
            <a:avLst/>
          </a:prstGeom>
          <a:noFill/>
        </p:spPr>
        <p:txBody>
          <a:bodyPr wrap="square" rtlCol="0">
            <a:spAutoFit/>
          </a:bodyPr>
          <a:lstStyle/>
          <a:p>
            <a:pPr algn="l"/>
            <a:r>
              <a:rPr lang="zh-CN" altLang="en-US" sz="2400" b="0" dirty="0">
                <a:solidFill>
                  <a:srgbClr val="FF0000"/>
                </a:solidFill>
                <a:latin typeface="+mn-ea"/>
                <a:ea typeface="+mn-ea"/>
              </a:rPr>
              <a:t>注意：行变换和列变换不能同时执行</a:t>
            </a:r>
          </a:p>
        </p:txBody>
      </p:sp>
      <p:sp>
        <p:nvSpPr>
          <p:cNvPr id="9" name="文本框 8">
            <a:extLst>
              <a:ext uri="{FF2B5EF4-FFF2-40B4-BE49-F238E27FC236}">
                <a16:creationId xmlns:a16="http://schemas.microsoft.com/office/drawing/2014/main" id="{9CE77A45-FE32-4DFA-A101-9A29648158F6}"/>
              </a:ext>
            </a:extLst>
          </p:cNvPr>
          <p:cNvSpPr txBox="1"/>
          <p:nvPr/>
        </p:nvSpPr>
        <p:spPr>
          <a:xfrm>
            <a:off x="6948264" y="45113"/>
            <a:ext cx="1404156"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000" b="0" dirty="0">
                <a:solidFill>
                  <a:srgbClr val="FF0000"/>
                </a:solidFill>
                <a:latin typeface="+mn-ea"/>
                <a:ea typeface="+mn-ea"/>
              </a:rPr>
              <a:t>重要</a:t>
            </a:r>
          </a:p>
        </p:txBody>
      </p:sp>
    </p:spTree>
    <p:extLst>
      <p:ext uri="{BB962C8B-B14F-4D97-AF65-F5344CB8AC3E}">
        <p14:creationId xmlns:p14="http://schemas.microsoft.com/office/powerpoint/2010/main" val="428821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a:extLst>
              <a:ext uri="{FF2B5EF4-FFF2-40B4-BE49-F238E27FC236}">
                <a16:creationId xmlns:a16="http://schemas.microsoft.com/office/drawing/2014/main" id="{C60103BF-7074-4CD5-B7D3-64B02381D463}"/>
              </a:ext>
            </a:extLst>
          </p:cNvPr>
          <p:cNvSpPr>
            <a:spLocks noChangeArrowheads="1"/>
          </p:cNvSpPr>
          <p:nvPr/>
        </p:nvSpPr>
        <p:spPr bwMode="auto">
          <a:xfrm>
            <a:off x="4479634" y="28109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1"/>
              </a:solidFill>
            </a:endParaRPr>
          </a:p>
        </p:txBody>
      </p:sp>
      <p:sp>
        <p:nvSpPr>
          <p:cNvPr id="79877" name="Rectangle 5">
            <a:extLst>
              <a:ext uri="{FF2B5EF4-FFF2-40B4-BE49-F238E27FC236}">
                <a16:creationId xmlns:a16="http://schemas.microsoft.com/office/drawing/2014/main" id="{6F0F2D4D-53A3-4185-9869-AE1AE3B90E77}"/>
              </a:ext>
            </a:extLst>
          </p:cNvPr>
          <p:cNvSpPr>
            <a:spLocks noChangeArrowheads="1"/>
          </p:cNvSpPr>
          <p:nvPr/>
        </p:nvSpPr>
        <p:spPr bwMode="auto">
          <a:xfrm>
            <a:off x="4479634" y="28109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1"/>
              </a:solidFill>
            </a:endParaRPr>
          </a:p>
        </p:txBody>
      </p:sp>
      <p:sp>
        <p:nvSpPr>
          <p:cNvPr id="79878" name="Rectangle 6">
            <a:extLst>
              <a:ext uri="{FF2B5EF4-FFF2-40B4-BE49-F238E27FC236}">
                <a16:creationId xmlns:a16="http://schemas.microsoft.com/office/drawing/2014/main" id="{07CE82EE-E40D-44B5-B18C-A8A64F8FAF73}"/>
              </a:ext>
            </a:extLst>
          </p:cNvPr>
          <p:cNvSpPr>
            <a:spLocks noChangeArrowheads="1"/>
          </p:cNvSpPr>
          <p:nvPr/>
        </p:nvSpPr>
        <p:spPr bwMode="auto">
          <a:xfrm>
            <a:off x="4479634" y="2772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1"/>
              </a:solidFill>
            </a:endParaRPr>
          </a:p>
        </p:txBody>
      </p:sp>
      <p:sp>
        <p:nvSpPr>
          <p:cNvPr id="79879" name="Text Box 7">
            <a:extLst>
              <a:ext uri="{FF2B5EF4-FFF2-40B4-BE49-F238E27FC236}">
                <a16:creationId xmlns:a16="http://schemas.microsoft.com/office/drawing/2014/main" id="{2931B086-D714-49F7-9228-2A174BC0E555}"/>
              </a:ext>
            </a:extLst>
          </p:cNvPr>
          <p:cNvSpPr txBox="1">
            <a:spLocks noChangeArrowheads="1"/>
          </p:cNvSpPr>
          <p:nvPr/>
        </p:nvSpPr>
        <p:spPr bwMode="auto">
          <a:xfrm>
            <a:off x="102393" y="233364"/>
            <a:ext cx="2879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chemeClr val="tx1"/>
                </a:solidFill>
              </a:rPr>
              <a:t>3.3.1 Gauss</a:t>
            </a:r>
            <a:r>
              <a:rPr lang="zh-CN" altLang="en-US" sz="2400" b="1" dirty="0">
                <a:solidFill>
                  <a:schemeClr val="tx1"/>
                </a:solidFill>
              </a:rPr>
              <a:t>消去法</a:t>
            </a:r>
            <a:endParaRPr lang="zh-CN" altLang="en-US" sz="2400" dirty="0">
              <a:solidFill>
                <a:schemeClr val="tx1"/>
              </a:solidFill>
            </a:endParaRPr>
          </a:p>
        </p:txBody>
      </p:sp>
      <p:sp>
        <p:nvSpPr>
          <p:cNvPr id="79882" name="Rectangle 10">
            <a:extLst>
              <a:ext uri="{FF2B5EF4-FFF2-40B4-BE49-F238E27FC236}">
                <a16:creationId xmlns:a16="http://schemas.microsoft.com/office/drawing/2014/main" id="{11353959-80BE-4F67-9B48-21E80F4A8E3C}"/>
              </a:ext>
            </a:extLst>
          </p:cNvPr>
          <p:cNvSpPr>
            <a:spLocks noChangeArrowheads="1"/>
          </p:cNvSpPr>
          <p:nvPr/>
        </p:nvSpPr>
        <p:spPr bwMode="auto">
          <a:xfrm>
            <a:off x="4479634" y="2934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solidFill>
                <a:schemeClr val="tx1"/>
              </a:solidFill>
            </a:endParaRPr>
          </a:p>
        </p:txBody>
      </p:sp>
      <p:graphicFrame>
        <p:nvGraphicFramePr>
          <p:cNvPr id="79881" name="Object 9">
            <a:extLst>
              <a:ext uri="{FF2B5EF4-FFF2-40B4-BE49-F238E27FC236}">
                <a16:creationId xmlns:a16="http://schemas.microsoft.com/office/drawing/2014/main" id="{896FCAA3-E2CD-40F3-9600-CFEB1951B39D}"/>
              </a:ext>
            </a:extLst>
          </p:cNvPr>
          <p:cNvGraphicFramePr>
            <a:graphicFrameLocks noChangeAspect="1"/>
          </p:cNvGraphicFramePr>
          <p:nvPr>
            <p:extLst>
              <p:ext uri="{D42A27DB-BD31-4B8C-83A1-F6EECF244321}">
                <p14:modId xmlns:p14="http://schemas.microsoft.com/office/powerpoint/2010/main" val="3852895103"/>
              </p:ext>
            </p:extLst>
          </p:nvPr>
        </p:nvGraphicFramePr>
        <p:xfrm>
          <a:off x="266619" y="871968"/>
          <a:ext cx="1802970" cy="1067520"/>
        </p:xfrm>
        <a:graphic>
          <a:graphicData uri="http://schemas.openxmlformats.org/presentationml/2006/ole">
            <mc:AlternateContent xmlns:mc="http://schemas.openxmlformats.org/markup-compatibility/2006">
              <mc:Choice xmlns:v="urn:schemas-microsoft-com:vml" Requires="v">
                <p:oleObj spid="_x0000_s184186" name="Equation" r:id="rId3" imgW="812520" imgH="482400" progId="Equation.DSMT4">
                  <p:embed/>
                </p:oleObj>
              </mc:Choice>
              <mc:Fallback>
                <p:oleObj name="Equation" r:id="rId3" imgW="812520" imgH="482400" progId="Equation.DSMT4">
                  <p:embed/>
                  <p:pic>
                    <p:nvPicPr>
                      <p:cNvPr id="79881" name="Object 9">
                        <a:extLst>
                          <a:ext uri="{FF2B5EF4-FFF2-40B4-BE49-F238E27FC236}">
                            <a16:creationId xmlns:a16="http://schemas.microsoft.com/office/drawing/2014/main" id="{896FCAA3-E2CD-40F3-9600-CFEB1951B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19" y="871968"/>
                        <a:ext cx="1802970" cy="1067520"/>
                      </a:xfrm>
                      <a:prstGeom prst="rect">
                        <a:avLst/>
                      </a:prstGeom>
                      <a:noFill/>
                    </p:spPr>
                  </p:pic>
                </p:oleObj>
              </mc:Fallback>
            </mc:AlternateContent>
          </a:graphicData>
        </a:graphic>
      </p:graphicFrame>
      <p:sp>
        <p:nvSpPr>
          <p:cNvPr id="79883" name="Text Box 11">
            <a:extLst>
              <a:ext uri="{FF2B5EF4-FFF2-40B4-BE49-F238E27FC236}">
                <a16:creationId xmlns:a16="http://schemas.microsoft.com/office/drawing/2014/main" id="{1BF7B58B-A156-46D5-856B-CFE5A4A09600}"/>
              </a:ext>
            </a:extLst>
          </p:cNvPr>
          <p:cNvSpPr txBox="1">
            <a:spLocks noChangeArrowheads="1"/>
          </p:cNvSpPr>
          <p:nvPr/>
        </p:nvSpPr>
        <p:spPr bwMode="auto">
          <a:xfrm>
            <a:off x="-208" y="2142338"/>
            <a:ext cx="25064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chemeClr val="tx1"/>
                </a:solidFill>
                <a:latin typeface="华文仿宋" panose="02010600040101010101" pitchFamily="2" charset="-122"/>
                <a:ea typeface="华文仿宋" panose="02010600040101010101" pitchFamily="2" charset="-122"/>
              </a:rPr>
              <a:t>消去法的思想</a:t>
            </a:r>
            <a:endParaRPr lang="zh-CN" altLang="en-US" sz="2800" dirty="0">
              <a:solidFill>
                <a:schemeClr val="tx1"/>
              </a:solidFill>
              <a:latin typeface="华文仿宋" panose="02010600040101010101" pitchFamily="2" charset="-122"/>
              <a:ea typeface="华文仿宋" panose="02010600040101010101" pitchFamily="2" charset="-122"/>
            </a:endParaRPr>
          </a:p>
        </p:txBody>
      </p:sp>
      <p:sp>
        <p:nvSpPr>
          <p:cNvPr id="79884" name="Text Box 12">
            <a:extLst>
              <a:ext uri="{FF2B5EF4-FFF2-40B4-BE49-F238E27FC236}">
                <a16:creationId xmlns:a16="http://schemas.microsoft.com/office/drawing/2014/main" id="{96B54BB9-84CB-4B35-AF41-0D65938F6A48}"/>
              </a:ext>
            </a:extLst>
          </p:cNvPr>
          <p:cNvSpPr txBox="1">
            <a:spLocks noChangeArrowheads="1"/>
          </p:cNvSpPr>
          <p:nvPr/>
        </p:nvSpPr>
        <p:spPr bwMode="auto">
          <a:xfrm>
            <a:off x="45558" y="2805019"/>
            <a:ext cx="9041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400" b="1" dirty="0">
                <a:solidFill>
                  <a:schemeClr val="tx1"/>
                </a:solidFill>
                <a:latin typeface="华文仿宋" panose="02010600040101010101" pitchFamily="2" charset="-122"/>
                <a:ea typeface="华文仿宋" panose="02010600040101010101" pitchFamily="2" charset="-122"/>
              </a:rPr>
              <a:t>1.</a:t>
            </a:r>
            <a:r>
              <a:rPr lang="zh-CN" altLang="en-US" sz="2400" b="1" dirty="0">
                <a:solidFill>
                  <a:schemeClr val="tx1"/>
                </a:solidFill>
                <a:latin typeface="华文仿宋" panose="02010600040101010101" pitchFamily="2" charset="-122"/>
                <a:ea typeface="华文仿宋" panose="02010600040101010101" pitchFamily="2" charset="-122"/>
              </a:rPr>
              <a:t>将</a:t>
            </a:r>
            <a:r>
              <a:rPr lang="en-US" altLang="zh-CN" sz="2400" b="1" dirty="0">
                <a:solidFill>
                  <a:schemeClr val="tx1"/>
                </a:solidFill>
                <a:latin typeface="华文仿宋" panose="02010600040101010101" pitchFamily="2" charset="-122"/>
                <a:ea typeface="华文仿宋" panose="02010600040101010101" pitchFamily="2" charset="-122"/>
              </a:rPr>
              <a:t>n</a:t>
            </a:r>
            <a:r>
              <a:rPr lang="zh-CN" altLang="en-US" sz="2400" b="1" dirty="0">
                <a:solidFill>
                  <a:schemeClr val="tx1"/>
                </a:solidFill>
                <a:latin typeface="华文仿宋" panose="02010600040101010101" pitchFamily="2" charset="-122"/>
                <a:ea typeface="华文仿宋" panose="02010600040101010101" pitchFamily="2" charset="-122"/>
              </a:rPr>
              <a:t>元方程组的</a:t>
            </a:r>
            <a:r>
              <a:rPr lang="en-US" altLang="zh-CN" sz="2400" b="1" dirty="0">
                <a:solidFill>
                  <a:schemeClr val="tx1"/>
                </a:solidFill>
                <a:latin typeface="华文仿宋" panose="02010600040101010101" pitchFamily="2" charset="-122"/>
                <a:ea typeface="华文仿宋" panose="02010600040101010101" pitchFamily="2" charset="-122"/>
              </a:rPr>
              <a:t>n-1</a:t>
            </a:r>
            <a:r>
              <a:rPr lang="zh-CN" altLang="en-US" sz="2400" b="1" dirty="0">
                <a:solidFill>
                  <a:schemeClr val="tx1"/>
                </a:solidFill>
                <a:latin typeface="华文仿宋" panose="02010600040101010101" pitchFamily="2" charset="-122"/>
                <a:ea typeface="华文仿宋" panose="02010600040101010101" pitchFamily="2" charset="-122"/>
              </a:rPr>
              <a:t>个方程通过“消元”，形成一个与原方程等价</a:t>
            </a:r>
            <a:endParaRPr lang="en-US" altLang="zh-CN" sz="2400" b="1" dirty="0">
              <a:solidFill>
                <a:schemeClr val="tx1"/>
              </a:solidFill>
              <a:latin typeface="华文仿宋" panose="02010600040101010101" pitchFamily="2" charset="-122"/>
              <a:ea typeface="华文仿宋" panose="02010600040101010101" pitchFamily="2" charset="-122"/>
            </a:endParaRPr>
          </a:p>
          <a:p>
            <a:pPr algn="l"/>
            <a:r>
              <a:rPr lang="en-US" altLang="zh-CN" sz="2400" dirty="0">
                <a:solidFill>
                  <a:schemeClr val="tx1"/>
                </a:solidFill>
                <a:latin typeface="华文仿宋" panose="02010600040101010101" pitchFamily="2" charset="-122"/>
                <a:ea typeface="华文仿宋" panose="02010600040101010101" pitchFamily="2" charset="-122"/>
              </a:rPr>
              <a:t>   </a:t>
            </a:r>
            <a:r>
              <a:rPr lang="zh-CN" altLang="en-US" sz="2400" b="1" dirty="0">
                <a:solidFill>
                  <a:schemeClr val="tx1"/>
                </a:solidFill>
                <a:latin typeface="华文仿宋" panose="02010600040101010101" pitchFamily="2" charset="-122"/>
                <a:ea typeface="华文仿宋" panose="02010600040101010101" pitchFamily="2" charset="-122"/>
              </a:rPr>
              <a:t>的新方程组</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9885" name="Text Box 13">
            <a:extLst>
              <a:ext uri="{FF2B5EF4-FFF2-40B4-BE49-F238E27FC236}">
                <a16:creationId xmlns:a16="http://schemas.microsoft.com/office/drawing/2014/main" id="{38FBC9FF-F0D5-4DF8-A8AF-6BB714019BC7}"/>
              </a:ext>
            </a:extLst>
          </p:cNvPr>
          <p:cNvSpPr txBox="1">
            <a:spLocks noChangeArrowheads="1"/>
          </p:cNvSpPr>
          <p:nvPr/>
        </p:nvSpPr>
        <p:spPr bwMode="auto">
          <a:xfrm>
            <a:off x="-19176" y="3674115"/>
            <a:ext cx="87863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chemeClr val="tx1"/>
                </a:solidFill>
                <a:latin typeface="华文仿宋" panose="02010600040101010101" pitchFamily="2" charset="-122"/>
                <a:ea typeface="华文仿宋" panose="02010600040101010101" pitchFamily="2" charset="-122"/>
              </a:rPr>
              <a:t>2.</a:t>
            </a:r>
            <a:r>
              <a:rPr lang="zh-CN" altLang="en-US" sz="2400" b="1" dirty="0">
                <a:solidFill>
                  <a:schemeClr val="tx1"/>
                </a:solidFill>
                <a:latin typeface="华文仿宋" panose="02010600040101010101" pitchFamily="2" charset="-122"/>
                <a:ea typeface="华文仿宋" panose="02010600040101010101" pitchFamily="2" charset="-122"/>
              </a:rPr>
              <a:t>继续将</a:t>
            </a:r>
            <a:r>
              <a:rPr lang="en-US" altLang="zh-CN" sz="2400" b="1" dirty="0">
                <a:solidFill>
                  <a:schemeClr val="tx1"/>
                </a:solidFill>
                <a:latin typeface="华文仿宋" panose="02010600040101010101" pitchFamily="2" charset="-122"/>
                <a:ea typeface="华文仿宋" panose="02010600040101010101" pitchFamily="2" charset="-122"/>
              </a:rPr>
              <a:t>n-1</a:t>
            </a:r>
            <a:r>
              <a:rPr lang="zh-CN" altLang="en-US" sz="2400" b="1" dirty="0">
                <a:solidFill>
                  <a:schemeClr val="tx1"/>
                </a:solidFill>
                <a:latin typeface="华文仿宋" panose="02010600040101010101" pitchFamily="2" charset="-122"/>
                <a:ea typeface="华文仿宋" panose="02010600040101010101" pitchFamily="2" charset="-122"/>
              </a:rPr>
              <a:t>个方程通过“消元”，形成一个与之等价的新方程组</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9886" name="Text Box 14">
            <a:extLst>
              <a:ext uri="{FF2B5EF4-FFF2-40B4-BE49-F238E27FC236}">
                <a16:creationId xmlns:a16="http://schemas.microsoft.com/office/drawing/2014/main" id="{BB7C268C-1D8D-4C14-A900-C2A083D9EECD}"/>
              </a:ext>
            </a:extLst>
          </p:cNvPr>
          <p:cNvSpPr txBox="1">
            <a:spLocks noChangeArrowheads="1"/>
          </p:cNvSpPr>
          <p:nvPr/>
        </p:nvSpPr>
        <p:spPr bwMode="auto">
          <a:xfrm>
            <a:off x="8253" y="4297864"/>
            <a:ext cx="6913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华文仿宋" panose="02010600040101010101" pitchFamily="2" charset="-122"/>
                <a:ea typeface="华文仿宋" panose="02010600040101010101" pitchFamily="2" charset="-122"/>
              </a:rPr>
              <a:t>3.</a:t>
            </a:r>
            <a:r>
              <a:rPr lang="zh-CN" altLang="en-US" sz="2400" b="1" dirty="0">
                <a:solidFill>
                  <a:schemeClr val="tx1"/>
                </a:solidFill>
                <a:latin typeface="华文仿宋" panose="02010600040101010101" pitchFamily="2" charset="-122"/>
                <a:ea typeface="华文仿宋" panose="02010600040101010101" pitchFamily="2" charset="-122"/>
              </a:rPr>
              <a:t>直到最后一个方程为一元一次方程为止</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9887" name="Text Box 15">
            <a:extLst>
              <a:ext uri="{FF2B5EF4-FFF2-40B4-BE49-F238E27FC236}">
                <a16:creationId xmlns:a16="http://schemas.microsoft.com/office/drawing/2014/main" id="{5DA5E03C-D8FE-4F09-8FA2-711BD17AB425}"/>
              </a:ext>
            </a:extLst>
          </p:cNvPr>
          <p:cNvSpPr txBox="1">
            <a:spLocks noChangeArrowheads="1"/>
          </p:cNvSpPr>
          <p:nvPr/>
        </p:nvSpPr>
        <p:spPr bwMode="auto">
          <a:xfrm>
            <a:off x="-19176" y="4992001"/>
            <a:ext cx="89499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chemeClr val="tx1"/>
                </a:solidFill>
                <a:latin typeface="华文仿宋" panose="02010600040101010101" pitchFamily="2" charset="-122"/>
                <a:ea typeface="华文仿宋" panose="02010600040101010101" pitchFamily="2" charset="-122"/>
              </a:rPr>
              <a:t>4.</a:t>
            </a:r>
            <a:r>
              <a:rPr lang="zh-CN" altLang="en-US" sz="2400" b="1" dirty="0">
                <a:solidFill>
                  <a:schemeClr val="tx1"/>
                </a:solidFill>
                <a:latin typeface="华文仿宋" panose="02010600040101010101" pitchFamily="2" charset="-122"/>
                <a:ea typeface="华文仿宋" panose="02010600040101010101" pitchFamily="2" charset="-122"/>
              </a:rPr>
              <a:t>从最后一个方程中解出最后一个未知量，然后回代得到其它的解</a:t>
            </a:r>
            <a:endParaRPr lang="zh-CN" altLang="en-US" sz="2400" dirty="0">
              <a:solidFill>
                <a:schemeClr val="tx1"/>
              </a:solidFill>
              <a:latin typeface="华文仿宋" panose="02010600040101010101" pitchFamily="2" charset="-122"/>
              <a:ea typeface="华文仿宋" panose="02010600040101010101" pitchFamily="2" charset="-122"/>
            </a:endParaRPr>
          </a:p>
        </p:txBody>
      </p:sp>
      <p:graphicFrame>
        <p:nvGraphicFramePr>
          <p:cNvPr id="79888" name="Object 16">
            <a:extLst>
              <a:ext uri="{FF2B5EF4-FFF2-40B4-BE49-F238E27FC236}">
                <a16:creationId xmlns:a16="http://schemas.microsoft.com/office/drawing/2014/main" id="{80E638E0-C90C-44F6-A2D6-5F642A159E89}"/>
              </a:ext>
            </a:extLst>
          </p:cNvPr>
          <p:cNvGraphicFramePr>
            <a:graphicFrameLocks noChangeAspect="1"/>
          </p:cNvGraphicFramePr>
          <p:nvPr>
            <p:extLst>
              <p:ext uri="{D42A27DB-BD31-4B8C-83A1-F6EECF244321}">
                <p14:modId xmlns:p14="http://schemas.microsoft.com/office/powerpoint/2010/main" val="2795856613"/>
              </p:ext>
            </p:extLst>
          </p:nvPr>
        </p:nvGraphicFramePr>
        <p:xfrm>
          <a:off x="2100603" y="847883"/>
          <a:ext cx="2593697" cy="1195190"/>
        </p:xfrm>
        <a:graphic>
          <a:graphicData uri="http://schemas.openxmlformats.org/presentationml/2006/ole">
            <mc:AlternateContent xmlns:mc="http://schemas.openxmlformats.org/markup-compatibility/2006">
              <mc:Choice xmlns:v="urn:schemas-microsoft-com:vml" Requires="v">
                <p:oleObj spid="_x0000_s184187" name="Equation" r:id="rId5" imgW="1371600" imgH="634680" progId="Equation.DSMT4">
                  <p:embed/>
                </p:oleObj>
              </mc:Choice>
              <mc:Fallback>
                <p:oleObj name="Equation" r:id="rId5" imgW="1371600" imgH="634680" progId="Equation.DSMT4">
                  <p:embed/>
                  <p:pic>
                    <p:nvPicPr>
                      <p:cNvPr id="79888" name="Object 16">
                        <a:extLst>
                          <a:ext uri="{FF2B5EF4-FFF2-40B4-BE49-F238E27FC236}">
                            <a16:creationId xmlns:a16="http://schemas.microsoft.com/office/drawing/2014/main" id="{80E638E0-C90C-44F6-A2D6-5F642A159E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603" y="847883"/>
                        <a:ext cx="2593697" cy="1195190"/>
                      </a:xfrm>
                      <a:prstGeom prst="rect">
                        <a:avLst/>
                      </a:prstGeom>
                      <a:noFill/>
                    </p:spPr>
                  </p:pic>
                </p:oleObj>
              </mc:Fallback>
            </mc:AlternateContent>
          </a:graphicData>
        </a:graphic>
      </p:graphicFrame>
      <p:graphicFrame>
        <p:nvGraphicFramePr>
          <p:cNvPr id="79889" name="Object 17">
            <a:extLst>
              <a:ext uri="{FF2B5EF4-FFF2-40B4-BE49-F238E27FC236}">
                <a16:creationId xmlns:a16="http://schemas.microsoft.com/office/drawing/2014/main" id="{DB4571CC-D7C0-4630-9540-84B0C11CD6DD}"/>
              </a:ext>
            </a:extLst>
          </p:cNvPr>
          <p:cNvGraphicFramePr>
            <a:graphicFrameLocks noChangeAspect="1"/>
          </p:cNvGraphicFramePr>
          <p:nvPr>
            <p:extLst>
              <p:ext uri="{D42A27DB-BD31-4B8C-83A1-F6EECF244321}">
                <p14:modId xmlns:p14="http://schemas.microsoft.com/office/powerpoint/2010/main" val="1004587058"/>
              </p:ext>
            </p:extLst>
          </p:nvPr>
        </p:nvGraphicFramePr>
        <p:xfrm>
          <a:off x="4725314" y="989372"/>
          <a:ext cx="3632768" cy="438806"/>
        </p:xfrm>
        <a:graphic>
          <a:graphicData uri="http://schemas.openxmlformats.org/presentationml/2006/ole">
            <mc:AlternateContent xmlns:mc="http://schemas.openxmlformats.org/markup-compatibility/2006">
              <mc:Choice xmlns:v="urn:schemas-microsoft-com:vml" Requires="v">
                <p:oleObj spid="_x0000_s184188" name="Equation" r:id="rId7" imgW="1879560" imgH="228600" progId="Equation.DSMT4">
                  <p:embed/>
                </p:oleObj>
              </mc:Choice>
              <mc:Fallback>
                <p:oleObj name="Equation" r:id="rId7" imgW="1879560" imgH="228600" progId="Equation.DSMT4">
                  <p:embed/>
                  <p:pic>
                    <p:nvPicPr>
                      <p:cNvPr id="79889" name="Object 17">
                        <a:extLst>
                          <a:ext uri="{FF2B5EF4-FFF2-40B4-BE49-F238E27FC236}">
                            <a16:creationId xmlns:a16="http://schemas.microsoft.com/office/drawing/2014/main" id="{DB4571CC-D7C0-4630-9540-84B0C11CD6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5314" y="989372"/>
                        <a:ext cx="3632768" cy="438806"/>
                      </a:xfrm>
                      <a:prstGeom prst="rect">
                        <a:avLst/>
                      </a:prstGeom>
                      <a:noFill/>
                    </p:spPr>
                  </p:pic>
                </p:oleObj>
              </mc:Fallback>
            </mc:AlternateContent>
          </a:graphicData>
        </a:graphic>
      </p:graphicFrame>
      <p:graphicFrame>
        <p:nvGraphicFramePr>
          <p:cNvPr id="79890" name="Object 18">
            <a:extLst>
              <a:ext uri="{FF2B5EF4-FFF2-40B4-BE49-F238E27FC236}">
                <a16:creationId xmlns:a16="http://schemas.microsoft.com/office/drawing/2014/main" id="{73A5B353-08D7-4064-805B-DC806D6471A4}"/>
              </a:ext>
            </a:extLst>
          </p:cNvPr>
          <p:cNvGraphicFramePr>
            <a:graphicFrameLocks noChangeAspect="1"/>
          </p:cNvGraphicFramePr>
          <p:nvPr>
            <p:extLst>
              <p:ext uri="{D42A27DB-BD31-4B8C-83A1-F6EECF244321}">
                <p14:modId xmlns:p14="http://schemas.microsoft.com/office/powerpoint/2010/main" val="420172641"/>
              </p:ext>
            </p:extLst>
          </p:nvPr>
        </p:nvGraphicFramePr>
        <p:xfrm>
          <a:off x="4740413" y="1520707"/>
          <a:ext cx="4031844" cy="436815"/>
        </p:xfrm>
        <a:graphic>
          <a:graphicData uri="http://schemas.openxmlformats.org/presentationml/2006/ole">
            <mc:AlternateContent xmlns:mc="http://schemas.openxmlformats.org/markup-compatibility/2006">
              <mc:Choice xmlns:v="urn:schemas-microsoft-com:vml" Requires="v">
                <p:oleObj spid="_x0000_s184189" name="Equation" r:id="rId9" imgW="2095200" imgH="228600" progId="Equation.DSMT4">
                  <p:embed/>
                </p:oleObj>
              </mc:Choice>
              <mc:Fallback>
                <p:oleObj name="Equation" r:id="rId9" imgW="2095200" imgH="228600" progId="Equation.DSMT4">
                  <p:embed/>
                  <p:pic>
                    <p:nvPicPr>
                      <p:cNvPr id="79890" name="Object 18">
                        <a:extLst>
                          <a:ext uri="{FF2B5EF4-FFF2-40B4-BE49-F238E27FC236}">
                            <a16:creationId xmlns:a16="http://schemas.microsoft.com/office/drawing/2014/main" id="{73A5B353-08D7-4064-805B-DC806D6471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0413" y="1520707"/>
                        <a:ext cx="4031844" cy="436815"/>
                      </a:xfrm>
                      <a:prstGeom prst="rect">
                        <a:avLst/>
                      </a:prstGeom>
                      <a:noFill/>
                    </p:spPr>
                  </p:pic>
                </p:oleObj>
              </mc:Fallback>
            </mc:AlternateContent>
          </a:graphicData>
        </a:graphic>
      </p:graphicFrame>
      <p:sp>
        <p:nvSpPr>
          <p:cNvPr id="19" name="Text Box 11">
            <a:extLst>
              <a:ext uri="{FF2B5EF4-FFF2-40B4-BE49-F238E27FC236}">
                <a16:creationId xmlns:a16="http://schemas.microsoft.com/office/drawing/2014/main" id="{6C8794CA-C525-4354-9925-D46E664D0022}"/>
              </a:ext>
            </a:extLst>
          </p:cNvPr>
          <p:cNvSpPr txBox="1">
            <a:spLocks noChangeArrowheads="1"/>
          </p:cNvSpPr>
          <p:nvPr/>
        </p:nvSpPr>
        <p:spPr bwMode="auto">
          <a:xfrm>
            <a:off x="56988" y="5667077"/>
            <a:ext cx="64087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solidFill>
                  <a:srgbClr val="0000FF"/>
                </a:solidFill>
              </a:rPr>
              <a:t>消去法的基本步骤：消去、回代</a:t>
            </a:r>
            <a:endParaRPr lang="zh-CN" altLang="en-US" sz="2800" dirty="0">
              <a:solidFill>
                <a:srgbClr val="0000FF"/>
              </a:solidFill>
            </a:endParaRPr>
          </a:p>
        </p:txBody>
      </p:sp>
      <p:sp>
        <p:nvSpPr>
          <p:cNvPr id="17" name="文本框 16">
            <a:extLst>
              <a:ext uri="{FF2B5EF4-FFF2-40B4-BE49-F238E27FC236}">
                <a16:creationId xmlns:a16="http://schemas.microsoft.com/office/drawing/2014/main" id="{DD49FD83-50E2-46E9-873C-899AA8CA42A0}"/>
              </a:ext>
            </a:extLst>
          </p:cNvPr>
          <p:cNvSpPr txBox="1"/>
          <p:nvPr/>
        </p:nvSpPr>
        <p:spPr>
          <a:xfrm>
            <a:off x="4374020" y="136336"/>
            <a:ext cx="3984062" cy="584775"/>
          </a:xfrm>
          <a:prstGeom prst="rect">
            <a:avLst/>
          </a:prstGeom>
          <a:noFill/>
        </p:spPr>
        <p:txBody>
          <a:bodyPr wrap="square" rtlCol="0">
            <a:spAutoFit/>
          </a:bodyPr>
          <a:lstStyle/>
          <a:p>
            <a:pPr algn="l"/>
            <a:r>
              <a:rPr lang="zh-CN" altLang="en-US" sz="3200" b="0" dirty="0">
                <a:solidFill>
                  <a:srgbClr val="FF0000"/>
                </a:solidFill>
                <a:latin typeface="+mn-ea"/>
                <a:ea typeface="+mn-ea"/>
              </a:rPr>
              <a:t>转化为回代算法</a:t>
            </a:r>
          </a:p>
        </p:txBody>
      </p:sp>
      <p:sp>
        <p:nvSpPr>
          <p:cNvPr id="18" name="文本框 17">
            <a:extLst>
              <a:ext uri="{FF2B5EF4-FFF2-40B4-BE49-F238E27FC236}">
                <a16:creationId xmlns:a16="http://schemas.microsoft.com/office/drawing/2014/main" id="{FBC47D52-B687-4ABF-B6CC-F83684A8EB1E}"/>
              </a:ext>
            </a:extLst>
          </p:cNvPr>
          <p:cNvSpPr txBox="1"/>
          <p:nvPr/>
        </p:nvSpPr>
        <p:spPr>
          <a:xfrm>
            <a:off x="6219737" y="5761571"/>
            <a:ext cx="1404156"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000" b="0" dirty="0">
                <a:solidFill>
                  <a:srgbClr val="FF0000"/>
                </a:solidFill>
                <a:latin typeface="+mn-ea"/>
                <a:ea typeface="+mn-ea"/>
              </a:rPr>
              <a:t>重要</a:t>
            </a:r>
          </a:p>
        </p:txBody>
      </p:sp>
    </p:spTree>
    <p:extLst>
      <p:ext uri="{BB962C8B-B14F-4D97-AF65-F5344CB8AC3E}">
        <p14:creationId xmlns:p14="http://schemas.microsoft.com/office/powerpoint/2010/main" val="2790571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81"/>
                                        </p:tgtEl>
                                        <p:attrNameLst>
                                          <p:attrName>style.visibility</p:attrName>
                                        </p:attrNameLst>
                                      </p:cBhvr>
                                      <p:to>
                                        <p:strVal val="visible"/>
                                      </p:to>
                                    </p:set>
                                    <p:animEffect transition="in" filter="blinds(horizontal)">
                                      <p:cBhvr>
                                        <p:cTn id="7" dur="500"/>
                                        <p:tgtEl>
                                          <p:spTgt spid="79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88"/>
                                        </p:tgtEl>
                                        <p:attrNameLst>
                                          <p:attrName>style.visibility</p:attrName>
                                        </p:attrNameLst>
                                      </p:cBhvr>
                                      <p:to>
                                        <p:strVal val="visible"/>
                                      </p:to>
                                    </p:set>
                                    <p:animEffect transition="in" filter="blinds(horizontal)">
                                      <p:cBhvr>
                                        <p:cTn id="12" dur="500"/>
                                        <p:tgtEl>
                                          <p:spTgt spid="798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889"/>
                                        </p:tgtEl>
                                        <p:attrNameLst>
                                          <p:attrName>style.visibility</p:attrName>
                                        </p:attrNameLst>
                                      </p:cBhvr>
                                      <p:to>
                                        <p:strVal val="visible"/>
                                      </p:to>
                                    </p:set>
                                    <p:animEffect transition="in" filter="blinds(horizontal)">
                                      <p:cBhvr>
                                        <p:cTn id="17" dur="500"/>
                                        <p:tgtEl>
                                          <p:spTgt spid="798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890"/>
                                        </p:tgtEl>
                                        <p:attrNameLst>
                                          <p:attrName>style.visibility</p:attrName>
                                        </p:attrNameLst>
                                      </p:cBhvr>
                                      <p:to>
                                        <p:strVal val="visible"/>
                                      </p:to>
                                    </p:set>
                                    <p:animEffect transition="in" filter="blinds(horizontal)">
                                      <p:cBhvr>
                                        <p:cTn id="22" dur="500"/>
                                        <p:tgtEl>
                                          <p:spTgt spid="798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transition="in" filter="blinds(horizontal)">
                                      <p:cBhvr>
                                        <p:cTn id="27" dur="500"/>
                                        <p:tgtEl>
                                          <p:spTgt spid="798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884"/>
                                        </p:tgtEl>
                                        <p:attrNameLst>
                                          <p:attrName>style.visibility</p:attrName>
                                        </p:attrNameLst>
                                      </p:cBhvr>
                                      <p:to>
                                        <p:strVal val="visible"/>
                                      </p:to>
                                    </p:set>
                                    <p:animEffect transition="in" filter="blinds(horizontal)">
                                      <p:cBhvr>
                                        <p:cTn id="32" dur="500"/>
                                        <p:tgtEl>
                                          <p:spTgt spid="798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885"/>
                                        </p:tgtEl>
                                        <p:attrNameLst>
                                          <p:attrName>style.visibility</p:attrName>
                                        </p:attrNameLst>
                                      </p:cBhvr>
                                      <p:to>
                                        <p:strVal val="visible"/>
                                      </p:to>
                                    </p:set>
                                    <p:animEffect transition="in" filter="blinds(horizontal)">
                                      <p:cBhvr>
                                        <p:cTn id="37" dur="500"/>
                                        <p:tgtEl>
                                          <p:spTgt spid="798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886"/>
                                        </p:tgtEl>
                                        <p:attrNameLst>
                                          <p:attrName>style.visibility</p:attrName>
                                        </p:attrNameLst>
                                      </p:cBhvr>
                                      <p:to>
                                        <p:strVal val="visible"/>
                                      </p:to>
                                    </p:set>
                                    <p:animEffect transition="in" filter="blinds(horizontal)">
                                      <p:cBhvr>
                                        <p:cTn id="42" dur="500"/>
                                        <p:tgtEl>
                                          <p:spTgt spid="798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887"/>
                                        </p:tgtEl>
                                        <p:attrNameLst>
                                          <p:attrName>style.visibility</p:attrName>
                                        </p:attrNameLst>
                                      </p:cBhvr>
                                      <p:to>
                                        <p:strVal val="visible"/>
                                      </p:to>
                                    </p:set>
                                    <p:animEffect transition="in" filter="blinds(horizontal)">
                                      <p:cBhvr>
                                        <p:cTn id="47" dur="500"/>
                                        <p:tgtEl>
                                          <p:spTgt spid="79887"/>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p:bldP spid="79884" grpId="0"/>
      <p:bldP spid="79885" grpId="0"/>
      <p:bldP spid="79886" grpId="0"/>
      <p:bldP spid="7988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6">
            <a:extLst>
              <a:ext uri="{FF2B5EF4-FFF2-40B4-BE49-F238E27FC236}">
                <a16:creationId xmlns:a16="http://schemas.microsoft.com/office/drawing/2014/main" id="{FB1096A9-6DA7-4010-AC26-48F60D2084E8}"/>
              </a:ext>
            </a:extLst>
          </p:cNvPr>
          <p:cNvGraphicFramePr>
            <a:graphicFrameLocks noChangeAspect="1"/>
          </p:cNvGraphicFramePr>
          <p:nvPr>
            <p:extLst>
              <p:ext uri="{D42A27DB-BD31-4B8C-83A1-F6EECF244321}">
                <p14:modId xmlns:p14="http://schemas.microsoft.com/office/powerpoint/2010/main" val="3695142544"/>
              </p:ext>
            </p:extLst>
          </p:nvPr>
        </p:nvGraphicFramePr>
        <p:xfrm>
          <a:off x="2087724" y="1335844"/>
          <a:ext cx="4968552" cy="3629937"/>
        </p:xfrm>
        <a:graphic>
          <a:graphicData uri="http://schemas.openxmlformats.org/presentationml/2006/ole">
            <mc:AlternateContent xmlns:mc="http://schemas.openxmlformats.org/markup-compatibility/2006">
              <mc:Choice xmlns:v="urn:schemas-microsoft-com:vml" Requires="v">
                <p:oleObj spid="_x0000_s340076" name="Equation" r:id="rId3" imgW="1384200" imgH="1015920" progId="Equation.DSMT4">
                  <p:embed/>
                </p:oleObj>
              </mc:Choice>
              <mc:Fallback>
                <p:oleObj name="Equation" r:id="rId3" imgW="1384200" imgH="1015920" progId="Equation.DSMT4">
                  <p:embed/>
                  <p:pic>
                    <p:nvPicPr>
                      <p:cNvPr id="79888" name="Object 16">
                        <a:extLst>
                          <a:ext uri="{FF2B5EF4-FFF2-40B4-BE49-F238E27FC236}">
                            <a16:creationId xmlns:a16="http://schemas.microsoft.com/office/drawing/2014/main" id="{80E638E0-C90C-44F6-A2D6-5F642A159E89}"/>
                          </a:ext>
                        </a:extLst>
                      </p:cNvPr>
                      <p:cNvPicPr>
                        <a:picLocks noChangeAspect="1" noChangeArrowheads="1"/>
                      </p:cNvPicPr>
                      <p:nvPr/>
                    </p:nvPicPr>
                    <p:blipFill>
                      <a:blip r:embed="rId4"/>
                      <a:srcRect/>
                      <a:stretch>
                        <a:fillRect/>
                      </a:stretch>
                    </p:blipFill>
                    <p:spPr bwMode="auto">
                      <a:xfrm>
                        <a:off x="2087724" y="1335844"/>
                        <a:ext cx="4968552" cy="3629937"/>
                      </a:xfrm>
                      <a:prstGeom prst="rect">
                        <a:avLst/>
                      </a:prstGeom>
                      <a:noFill/>
                    </p:spPr>
                  </p:pic>
                </p:oleObj>
              </mc:Fallback>
            </mc:AlternateContent>
          </a:graphicData>
        </a:graphic>
      </p:graphicFrame>
      <p:sp>
        <p:nvSpPr>
          <p:cNvPr id="3" name="内容占位符 2">
            <a:extLst>
              <a:ext uri="{FF2B5EF4-FFF2-40B4-BE49-F238E27FC236}">
                <a16:creationId xmlns:a16="http://schemas.microsoft.com/office/drawing/2014/main" id="{E9AF2684-AFC7-4E47-B86C-856CBE7FD6B9}"/>
              </a:ext>
            </a:extLst>
          </p:cNvPr>
          <p:cNvSpPr txBox="1">
            <a:spLocks/>
          </p:cNvSpPr>
          <p:nvPr/>
        </p:nvSpPr>
        <p:spPr>
          <a:xfrm>
            <a:off x="1331640" y="546938"/>
            <a:ext cx="6984776" cy="79208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sz="4400" b="1" dirty="0">
                <a:latin typeface="仿宋" panose="02010609060101010101" pitchFamily="49" charset="-122"/>
                <a:ea typeface="仿宋" panose="02010609060101010101" pitchFamily="49" charset="-122"/>
              </a:rPr>
              <a:t>多个非线性方程组情况呢？</a:t>
            </a:r>
            <a:endParaRPr lang="en-US" altLang="zh-CN" sz="4400" b="1" dirty="0">
              <a:latin typeface="仿宋" panose="02010609060101010101" pitchFamily="49" charset="-122"/>
              <a:ea typeface="仿宋" panose="02010609060101010101" pitchFamily="49" charset="-122"/>
            </a:endParaRPr>
          </a:p>
          <a:p>
            <a:pPr marL="0" indent="0" fontAlgn="auto">
              <a:spcAft>
                <a:spcPts val="0"/>
              </a:spcAft>
              <a:buFont typeface="Arial" panose="020B0604020202020204" pitchFamily="34" charset="0"/>
              <a:buNone/>
            </a:pPr>
            <a:r>
              <a:rPr lang="zh-CN" altLang="en-US" sz="4400" b="0" dirty="0"/>
              <a:t> </a:t>
            </a:r>
          </a:p>
        </p:txBody>
      </p:sp>
      <p:sp>
        <p:nvSpPr>
          <p:cNvPr id="4" name="文本框 3">
            <a:extLst>
              <a:ext uri="{FF2B5EF4-FFF2-40B4-BE49-F238E27FC236}">
                <a16:creationId xmlns:a16="http://schemas.microsoft.com/office/drawing/2014/main" id="{C9B589E3-23FF-4940-BDA6-0FF8EA8D5A21}"/>
              </a:ext>
            </a:extLst>
          </p:cNvPr>
          <p:cNvSpPr txBox="1"/>
          <p:nvPr/>
        </p:nvSpPr>
        <p:spPr>
          <a:xfrm>
            <a:off x="359532" y="5154522"/>
            <a:ext cx="8424936" cy="1200329"/>
          </a:xfrm>
          <a:prstGeom prst="rect">
            <a:avLst/>
          </a:prstGeom>
          <a:noFill/>
        </p:spPr>
        <p:txBody>
          <a:bodyPr wrap="square" rtlCol="0">
            <a:spAutoFit/>
          </a:bodyPr>
          <a:lstStyle/>
          <a:p>
            <a:pPr algn="l"/>
            <a:r>
              <a:rPr lang="zh-CN" altLang="en-US" sz="3600" dirty="0">
                <a:solidFill>
                  <a:srgbClr val="0000FF"/>
                </a:solidFill>
                <a:latin typeface="+mn-ea"/>
                <a:ea typeface="+mn-ea"/>
              </a:rPr>
              <a:t>本章先探讨最简单的情形</a:t>
            </a:r>
            <a:endParaRPr lang="en-US" altLang="zh-CN" sz="3600" dirty="0">
              <a:solidFill>
                <a:srgbClr val="0000FF"/>
              </a:solidFill>
              <a:latin typeface="+mn-ea"/>
              <a:ea typeface="+mn-ea"/>
            </a:endParaRPr>
          </a:p>
          <a:p>
            <a:pPr algn="l"/>
            <a:r>
              <a:rPr lang="en-US" altLang="zh-CN" sz="3600" dirty="0">
                <a:solidFill>
                  <a:srgbClr val="0000FF"/>
                </a:solidFill>
                <a:latin typeface="+mn-ea"/>
                <a:ea typeface="+mn-ea"/>
              </a:rPr>
              <a:t>                                   ----</a:t>
            </a:r>
            <a:r>
              <a:rPr lang="zh-CN" altLang="en-US" sz="3600" dirty="0">
                <a:solidFill>
                  <a:srgbClr val="0000FF"/>
                </a:solidFill>
                <a:latin typeface="+mn-ea"/>
                <a:ea typeface="+mn-ea"/>
              </a:rPr>
              <a:t>线性方程组的求解</a:t>
            </a:r>
          </a:p>
        </p:txBody>
      </p:sp>
    </p:spTree>
    <p:extLst>
      <p:ext uri="{BB962C8B-B14F-4D97-AF65-F5344CB8AC3E}">
        <p14:creationId xmlns:p14="http://schemas.microsoft.com/office/powerpoint/2010/main" val="4109717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a:extLst>
              <a:ext uri="{FF2B5EF4-FFF2-40B4-BE49-F238E27FC236}">
                <a16:creationId xmlns:a16="http://schemas.microsoft.com/office/drawing/2014/main" id="{31BF4760-5FFF-4A4B-BA65-521D5F6353FD}"/>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5" name="Rectangle 5">
            <a:extLst>
              <a:ext uri="{FF2B5EF4-FFF2-40B4-BE49-F238E27FC236}">
                <a16:creationId xmlns:a16="http://schemas.microsoft.com/office/drawing/2014/main" id="{185DD6B2-AE8F-4602-AE32-319CA77EDCEB}"/>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6" name="Rectangle 6">
            <a:extLst>
              <a:ext uri="{FF2B5EF4-FFF2-40B4-BE49-F238E27FC236}">
                <a16:creationId xmlns:a16="http://schemas.microsoft.com/office/drawing/2014/main" id="{BACF8158-5A53-414B-BBAD-AA09319FF6DE}"/>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9" name="Text Box 9">
            <a:extLst>
              <a:ext uri="{FF2B5EF4-FFF2-40B4-BE49-F238E27FC236}">
                <a16:creationId xmlns:a16="http://schemas.microsoft.com/office/drawing/2014/main" id="{921437C0-6CE1-4E1E-86E8-C5BEC565709C}"/>
              </a:ext>
            </a:extLst>
          </p:cNvPr>
          <p:cNvSpPr txBox="1">
            <a:spLocks noChangeArrowheads="1"/>
          </p:cNvSpPr>
          <p:nvPr/>
        </p:nvSpPr>
        <p:spPr bwMode="auto">
          <a:xfrm>
            <a:off x="611188" y="1773238"/>
            <a:ext cx="453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消去过程     对于以下的增广矩阵</a:t>
            </a:r>
            <a:endParaRPr lang="zh-CN" altLang="en-US" sz="2000"/>
          </a:p>
        </p:txBody>
      </p:sp>
      <p:graphicFrame>
        <p:nvGraphicFramePr>
          <p:cNvPr id="92170" name="Object 10">
            <a:extLst>
              <a:ext uri="{FF2B5EF4-FFF2-40B4-BE49-F238E27FC236}">
                <a16:creationId xmlns:a16="http://schemas.microsoft.com/office/drawing/2014/main" id="{AC729C73-C654-4446-9135-535EA50D1AF2}"/>
              </a:ext>
            </a:extLst>
          </p:cNvPr>
          <p:cNvGraphicFramePr>
            <a:graphicFrameLocks noChangeAspect="1"/>
          </p:cNvGraphicFramePr>
          <p:nvPr>
            <p:extLst>
              <p:ext uri="{D42A27DB-BD31-4B8C-83A1-F6EECF244321}">
                <p14:modId xmlns:p14="http://schemas.microsoft.com/office/powerpoint/2010/main" val="3777710828"/>
              </p:ext>
            </p:extLst>
          </p:nvPr>
        </p:nvGraphicFramePr>
        <p:xfrm>
          <a:off x="1475656" y="1260789"/>
          <a:ext cx="5184576" cy="2030136"/>
        </p:xfrm>
        <a:graphic>
          <a:graphicData uri="http://schemas.openxmlformats.org/presentationml/2006/ole">
            <mc:AlternateContent xmlns:mc="http://schemas.openxmlformats.org/markup-compatibility/2006">
              <mc:Choice xmlns:v="urn:schemas-microsoft-com:vml" Requires="v">
                <p:oleObj spid="_x0000_s382039" name="Equation" r:id="rId3" imgW="2984400" imgH="1168200" progId="Equation.DSMT4">
                  <p:embed/>
                </p:oleObj>
              </mc:Choice>
              <mc:Fallback>
                <p:oleObj name="Equation" r:id="rId3" imgW="2984400" imgH="1168200" progId="Equation.DSMT4">
                  <p:embed/>
                  <p:pic>
                    <p:nvPicPr>
                      <p:cNvPr id="92170" name="Object 10">
                        <a:extLst>
                          <a:ext uri="{FF2B5EF4-FFF2-40B4-BE49-F238E27FC236}">
                            <a16:creationId xmlns:a16="http://schemas.microsoft.com/office/drawing/2014/main" id="{AC729C73-C654-4446-9135-535EA50D1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260789"/>
                        <a:ext cx="5184576" cy="2030136"/>
                      </a:xfrm>
                      <a:prstGeom prst="rect">
                        <a:avLst/>
                      </a:prstGeom>
                      <a:noFill/>
                      <a:ln>
                        <a:noFill/>
                      </a:ln>
                      <a:effectLst/>
                    </p:spPr>
                  </p:pic>
                </p:oleObj>
              </mc:Fallback>
            </mc:AlternateContent>
          </a:graphicData>
        </a:graphic>
      </p:graphicFrame>
      <p:graphicFrame>
        <p:nvGraphicFramePr>
          <p:cNvPr id="92171" name="Object 11">
            <a:extLst>
              <a:ext uri="{FF2B5EF4-FFF2-40B4-BE49-F238E27FC236}">
                <a16:creationId xmlns:a16="http://schemas.microsoft.com/office/drawing/2014/main" id="{361E7664-D5EC-45A0-A690-84BD4FBBFF38}"/>
              </a:ext>
            </a:extLst>
          </p:cNvPr>
          <p:cNvGraphicFramePr>
            <a:graphicFrameLocks noChangeAspect="1"/>
          </p:cNvGraphicFramePr>
          <p:nvPr>
            <p:extLst>
              <p:ext uri="{D42A27DB-BD31-4B8C-83A1-F6EECF244321}">
                <p14:modId xmlns:p14="http://schemas.microsoft.com/office/powerpoint/2010/main" val="1707336183"/>
              </p:ext>
            </p:extLst>
          </p:nvPr>
        </p:nvGraphicFramePr>
        <p:xfrm>
          <a:off x="323528" y="3429000"/>
          <a:ext cx="6794500" cy="720725"/>
        </p:xfrm>
        <a:graphic>
          <a:graphicData uri="http://schemas.openxmlformats.org/presentationml/2006/ole">
            <mc:AlternateContent xmlns:mc="http://schemas.openxmlformats.org/markup-compatibility/2006">
              <mc:Choice xmlns:v="urn:schemas-microsoft-com:vml" Requires="v">
                <p:oleObj spid="_x0000_s382040" name="Equation" r:id="rId5" imgW="4140000" imgH="457200" progId="Equation.DSMT4">
                  <p:embed/>
                </p:oleObj>
              </mc:Choice>
              <mc:Fallback>
                <p:oleObj name="Equation" r:id="rId5" imgW="4140000" imgH="457200" progId="Equation.DSMT4">
                  <p:embed/>
                  <p:pic>
                    <p:nvPicPr>
                      <p:cNvPr id="92171" name="Object 11">
                        <a:extLst>
                          <a:ext uri="{FF2B5EF4-FFF2-40B4-BE49-F238E27FC236}">
                            <a16:creationId xmlns:a16="http://schemas.microsoft.com/office/drawing/2014/main" id="{361E7664-D5EC-45A0-A690-84BD4FBBFF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429000"/>
                        <a:ext cx="67945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2" name="Object 12">
            <a:extLst>
              <a:ext uri="{FF2B5EF4-FFF2-40B4-BE49-F238E27FC236}">
                <a16:creationId xmlns:a16="http://schemas.microsoft.com/office/drawing/2014/main" id="{68D02328-64F3-4A67-A005-A3D033245F80}"/>
              </a:ext>
            </a:extLst>
          </p:cNvPr>
          <p:cNvGraphicFramePr>
            <a:graphicFrameLocks noChangeAspect="1"/>
          </p:cNvGraphicFramePr>
          <p:nvPr>
            <p:extLst>
              <p:ext uri="{D42A27DB-BD31-4B8C-83A1-F6EECF244321}">
                <p14:modId xmlns:p14="http://schemas.microsoft.com/office/powerpoint/2010/main" val="2767443124"/>
              </p:ext>
            </p:extLst>
          </p:nvPr>
        </p:nvGraphicFramePr>
        <p:xfrm>
          <a:off x="451643" y="4312486"/>
          <a:ext cx="4854575" cy="1917700"/>
        </p:xfrm>
        <a:graphic>
          <a:graphicData uri="http://schemas.openxmlformats.org/presentationml/2006/ole">
            <mc:AlternateContent xmlns:mc="http://schemas.openxmlformats.org/markup-compatibility/2006">
              <mc:Choice xmlns:v="urn:schemas-microsoft-com:vml" Requires="v">
                <p:oleObj spid="_x0000_s382041" name="Equation" r:id="rId7" imgW="2958840" imgH="1168200" progId="Equation.DSMT4">
                  <p:embed/>
                </p:oleObj>
              </mc:Choice>
              <mc:Fallback>
                <p:oleObj name="Equation" r:id="rId7" imgW="2958840" imgH="1168200" progId="Equation.DSMT4">
                  <p:embed/>
                  <p:pic>
                    <p:nvPicPr>
                      <p:cNvPr id="92172" name="Object 12">
                        <a:extLst>
                          <a:ext uri="{FF2B5EF4-FFF2-40B4-BE49-F238E27FC236}">
                            <a16:creationId xmlns:a16="http://schemas.microsoft.com/office/drawing/2014/main" id="{68D02328-64F3-4A67-A005-A3D033245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643" y="4312486"/>
                        <a:ext cx="48545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3" name="Object 13">
            <a:extLst>
              <a:ext uri="{FF2B5EF4-FFF2-40B4-BE49-F238E27FC236}">
                <a16:creationId xmlns:a16="http://schemas.microsoft.com/office/drawing/2014/main" id="{A5E926A2-4409-411E-89C2-74BD7F80B808}"/>
              </a:ext>
            </a:extLst>
          </p:cNvPr>
          <p:cNvGraphicFramePr>
            <a:graphicFrameLocks noChangeAspect="1"/>
          </p:cNvGraphicFramePr>
          <p:nvPr>
            <p:extLst>
              <p:ext uri="{D42A27DB-BD31-4B8C-83A1-F6EECF244321}">
                <p14:modId xmlns:p14="http://schemas.microsoft.com/office/powerpoint/2010/main" val="2631459514"/>
              </p:ext>
            </p:extLst>
          </p:nvPr>
        </p:nvGraphicFramePr>
        <p:xfrm>
          <a:off x="6084168" y="4477269"/>
          <a:ext cx="1876425" cy="1881188"/>
        </p:xfrm>
        <a:graphic>
          <a:graphicData uri="http://schemas.openxmlformats.org/presentationml/2006/ole">
            <mc:AlternateContent xmlns:mc="http://schemas.openxmlformats.org/markup-compatibility/2006">
              <mc:Choice xmlns:v="urn:schemas-microsoft-com:vml" Requires="v">
                <p:oleObj spid="_x0000_s382042" name="Equation" r:id="rId9" imgW="1143000" imgH="1193760" progId="Equation.DSMT4">
                  <p:embed/>
                </p:oleObj>
              </mc:Choice>
              <mc:Fallback>
                <p:oleObj name="Equation" r:id="rId9" imgW="1143000" imgH="1193760" progId="Equation.DSMT4">
                  <p:embed/>
                  <p:pic>
                    <p:nvPicPr>
                      <p:cNvPr id="92173" name="Object 13">
                        <a:extLst>
                          <a:ext uri="{FF2B5EF4-FFF2-40B4-BE49-F238E27FC236}">
                            <a16:creationId xmlns:a16="http://schemas.microsoft.com/office/drawing/2014/main" id="{A5E926A2-4409-411E-89C2-74BD7F80B8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4477269"/>
                        <a:ext cx="1876425" cy="188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26">
            <a:extLst>
              <a:ext uri="{FF2B5EF4-FFF2-40B4-BE49-F238E27FC236}">
                <a16:creationId xmlns:a16="http://schemas.microsoft.com/office/drawing/2014/main" id="{9A55113B-E703-41C3-834B-FA25A5C863B9}"/>
              </a:ext>
            </a:extLst>
          </p:cNvPr>
          <p:cNvGrpSpPr>
            <a:grpSpLocks/>
          </p:cNvGrpSpPr>
          <p:nvPr/>
        </p:nvGrpSpPr>
        <p:grpSpPr bwMode="auto">
          <a:xfrm>
            <a:off x="107504" y="760333"/>
            <a:ext cx="4776787" cy="461963"/>
            <a:chOff x="294" y="262"/>
            <a:chExt cx="3009" cy="291"/>
          </a:xfrm>
        </p:grpSpPr>
        <p:sp>
          <p:nvSpPr>
            <p:cNvPr id="15" name="Rectangle 118">
              <a:extLst>
                <a:ext uri="{FF2B5EF4-FFF2-40B4-BE49-F238E27FC236}">
                  <a16:creationId xmlns:a16="http://schemas.microsoft.com/office/drawing/2014/main" id="{B6FA125B-E1F4-496D-A2A5-5E3709A5A636}"/>
                </a:ext>
              </a:extLst>
            </p:cNvPr>
            <p:cNvSpPr>
              <a:spLocks noChangeArrowheads="1"/>
            </p:cNvSpPr>
            <p:nvPr/>
          </p:nvSpPr>
          <p:spPr bwMode="auto">
            <a:xfrm>
              <a:off x="294" y="262"/>
              <a:ext cx="300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Arial" panose="020B0604020202020204" pitchFamily="34" charset="0"/>
                </a:rPr>
                <a:t>方程组              的</a:t>
              </a:r>
              <a:r>
                <a:rPr lang="zh-CN" altLang="en-US" sz="2400" b="1" dirty="0">
                  <a:solidFill>
                    <a:srgbClr val="FF0000"/>
                  </a:solidFill>
                  <a:latin typeface="Arial" panose="020B0604020202020204" pitchFamily="34" charset="0"/>
                </a:rPr>
                <a:t>增广</a:t>
              </a:r>
              <a:r>
                <a:rPr lang="zh-CN" altLang="en-US" sz="2400" b="1" dirty="0">
                  <a:solidFill>
                    <a:srgbClr val="0000FF"/>
                  </a:solidFill>
                  <a:latin typeface="Arial" panose="020B0604020202020204" pitchFamily="34" charset="0"/>
                </a:rPr>
                <a:t>矩阵记为：</a:t>
              </a:r>
            </a:p>
          </p:txBody>
        </p:sp>
        <p:graphicFrame>
          <p:nvGraphicFramePr>
            <p:cNvPr id="16" name="Object 119">
              <a:extLst>
                <a:ext uri="{FF2B5EF4-FFF2-40B4-BE49-F238E27FC236}">
                  <a16:creationId xmlns:a16="http://schemas.microsoft.com/office/drawing/2014/main" id="{B5942D78-47F4-47AD-B9C7-3E3D4056831C}"/>
                </a:ext>
              </a:extLst>
            </p:cNvPr>
            <p:cNvGraphicFramePr>
              <a:graphicFrameLocks noChangeAspect="1"/>
            </p:cNvGraphicFramePr>
            <p:nvPr>
              <p:extLst>
                <p:ext uri="{D42A27DB-BD31-4B8C-83A1-F6EECF244321}">
                  <p14:modId xmlns:p14="http://schemas.microsoft.com/office/powerpoint/2010/main" val="4257880503"/>
                </p:ext>
              </p:extLst>
            </p:nvPr>
          </p:nvGraphicFramePr>
          <p:xfrm>
            <a:off x="930" y="262"/>
            <a:ext cx="789" cy="291"/>
          </p:xfrm>
          <a:graphic>
            <a:graphicData uri="http://schemas.openxmlformats.org/presentationml/2006/ole">
              <mc:AlternateContent xmlns:mc="http://schemas.openxmlformats.org/markup-compatibility/2006">
                <mc:Choice xmlns:v="urn:schemas-microsoft-com:vml" Requires="v">
                  <p:oleObj spid="_x0000_s382043" name="Equation" r:id="rId11" imgW="482400" imgH="177480" progId="Equation.DSMT4">
                    <p:embed/>
                  </p:oleObj>
                </mc:Choice>
                <mc:Fallback>
                  <p:oleObj name="Equation" r:id="rId11" imgW="482400" imgH="177480" progId="Equation.DSMT4">
                    <p:embed/>
                    <p:pic>
                      <p:nvPicPr>
                        <p:cNvPr id="56439" name="Object 119">
                          <a:extLst>
                            <a:ext uri="{FF2B5EF4-FFF2-40B4-BE49-F238E27FC236}">
                              <a16:creationId xmlns:a16="http://schemas.microsoft.com/office/drawing/2014/main" id="{C0F0B934-773D-4DF2-B7AF-9539634D67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0" y="262"/>
                          <a:ext cx="789" cy="291"/>
                        </a:xfrm>
                        <a:prstGeom prst="rect">
                          <a:avLst/>
                        </a:prstGeom>
                        <a:noFill/>
                        <a:ln>
                          <a:noFill/>
                        </a:ln>
                        <a:effectLst/>
                      </p:spPr>
                    </p:pic>
                  </p:oleObj>
                </mc:Fallback>
              </mc:AlternateContent>
            </a:graphicData>
          </a:graphic>
        </p:graphicFrame>
      </p:grpSp>
      <p:sp>
        <p:nvSpPr>
          <p:cNvPr id="17" name="Text Box 7">
            <a:extLst>
              <a:ext uri="{FF2B5EF4-FFF2-40B4-BE49-F238E27FC236}">
                <a16:creationId xmlns:a16="http://schemas.microsoft.com/office/drawing/2014/main" id="{1B630873-6EEC-4CF1-B68D-4244967AFF81}"/>
              </a:ext>
            </a:extLst>
          </p:cNvPr>
          <p:cNvSpPr txBox="1">
            <a:spLocks noChangeArrowheads="1"/>
          </p:cNvSpPr>
          <p:nvPr/>
        </p:nvSpPr>
        <p:spPr bwMode="auto">
          <a:xfrm>
            <a:off x="107504" y="182026"/>
            <a:ext cx="3528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FF"/>
                </a:solidFill>
              </a:rPr>
              <a:t>3.3.1 Gauss</a:t>
            </a:r>
            <a:r>
              <a:rPr lang="zh-CN" altLang="en-US" sz="2400" b="1" dirty="0">
                <a:solidFill>
                  <a:srgbClr val="0000FF"/>
                </a:solidFill>
              </a:rPr>
              <a:t>消去法</a:t>
            </a:r>
            <a:r>
              <a:rPr lang="zh-CN" altLang="en-US" sz="2400" dirty="0">
                <a:solidFill>
                  <a:srgbClr val="0000FF"/>
                </a:solidFill>
              </a:rPr>
              <a:t>过程</a:t>
            </a:r>
          </a:p>
        </p:txBody>
      </p:sp>
    </p:spTree>
    <p:extLst>
      <p:ext uri="{BB962C8B-B14F-4D97-AF65-F5344CB8AC3E}">
        <p14:creationId xmlns:p14="http://schemas.microsoft.com/office/powerpoint/2010/main" val="529185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72"/>
                                        </p:tgtEl>
                                        <p:attrNameLst>
                                          <p:attrName>style.visibility</p:attrName>
                                        </p:attrNameLst>
                                      </p:cBhvr>
                                      <p:to>
                                        <p:strVal val="visible"/>
                                      </p:to>
                                    </p:set>
                                    <p:animEffect transition="in" filter="blinds(horizontal)">
                                      <p:cBhvr>
                                        <p:cTn id="7" dur="500"/>
                                        <p:tgtEl>
                                          <p:spTgt spid="92172"/>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2173"/>
                                        </p:tgtEl>
                                        <p:attrNameLst>
                                          <p:attrName>style.visibility</p:attrName>
                                        </p:attrNameLst>
                                      </p:cBhvr>
                                      <p:to>
                                        <p:strVal val="visible"/>
                                      </p:to>
                                    </p:set>
                                    <p:animEffect transition="in" filter="blinds(horizontal)">
                                      <p:cBhvr>
                                        <p:cTn id="11" dur="500"/>
                                        <p:tgtEl>
                                          <p:spTgt spid="92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a:extLst>
              <a:ext uri="{FF2B5EF4-FFF2-40B4-BE49-F238E27FC236}">
                <a16:creationId xmlns:a16="http://schemas.microsoft.com/office/drawing/2014/main" id="{BC953B2F-60FB-428F-986E-3263F2BB684D}"/>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89" name="Rectangle 5">
            <a:extLst>
              <a:ext uri="{FF2B5EF4-FFF2-40B4-BE49-F238E27FC236}">
                <a16:creationId xmlns:a16="http://schemas.microsoft.com/office/drawing/2014/main" id="{A2C2D97D-4F1E-4DF0-AEDD-979F3ED0E352}"/>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90" name="Rectangle 6">
            <a:extLst>
              <a:ext uri="{FF2B5EF4-FFF2-40B4-BE49-F238E27FC236}">
                <a16:creationId xmlns:a16="http://schemas.microsoft.com/office/drawing/2014/main" id="{24AA5A4B-A366-48FD-99FA-99A9183710FA}"/>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193" name="Text Box 9">
            <a:extLst>
              <a:ext uri="{FF2B5EF4-FFF2-40B4-BE49-F238E27FC236}">
                <a16:creationId xmlns:a16="http://schemas.microsoft.com/office/drawing/2014/main" id="{6CAB1E57-4B3F-468B-A695-9CD8F87C7546}"/>
              </a:ext>
            </a:extLst>
          </p:cNvPr>
          <p:cNvSpPr txBox="1">
            <a:spLocks noChangeArrowheads="1"/>
          </p:cNvSpPr>
          <p:nvPr/>
        </p:nvSpPr>
        <p:spPr bwMode="auto">
          <a:xfrm>
            <a:off x="611188" y="1773238"/>
            <a:ext cx="453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依此类推，消去的第</a:t>
            </a:r>
            <a:r>
              <a:rPr lang="en-US" altLang="zh-CN" sz="2000" b="1"/>
              <a:t>k</a:t>
            </a:r>
            <a:r>
              <a:rPr lang="zh-CN" altLang="en-US" sz="2000" b="1"/>
              <a:t>步，得到矩阵</a:t>
            </a:r>
            <a:endParaRPr lang="zh-CN" altLang="en-US" sz="2000"/>
          </a:p>
        </p:txBody>
      </p:sp>
      <p:graphicFrame>
        <p:nvGraphicFramePr>
          <p:cNvPr id="93194" name="Object 10">
            <a:extLst>
              <a:ext uri="{FF2B5EF4-FFF2-40B4-BE49-F238E27FC236}">
                <a16:creationId xmlns:a16="http://schemas.microsoft.com/office/drawing/2014/main" id="{55A4E930-6D53-4230-8B8A-D43A5890A673}"/>
              </a:ext>
            </a:extLst>
          </p:cNvPr>
          <p:cNvGraphicFramePr>
            <a:graphicFrameLocks noChangeAspect="1"/>
          </p:cNvGraphicFramePr>
          <p:nvPr>
            <p:extLst>
              <p:ext uri="{D42A27DB-BD31-4B8C-83A1-F6EECF244321}">
                <p14:modId xmlns:p14="http://schemas.microsoft.com/office/powerpoint/2010/main" val="1787217986"/>
              </p:ext>
            </p:extLst>
          </p:nvPr>
        </p:nvGraphicFramePr>
        <p:xfrm>
          <a:off x="971600" y="847725"/>
          <a:ext cx="6084887" cy="2335213"/>
        </p:xfrm>
        <a:graphic>
          <a:graphicData uri="http://schemas.openxmlformats.org/presentationml/2006/ole">
            <mc:AlternateContent xmlns:mc="http://schemas.openxmlformats.org/markup-compatibility/2006">
              <mc:Choice xmlns:v="urn:schemas-microsoft-com:vml" Requires="v">
                <p:oleObj spid="_x0000_s185788" name="Equation" r:id="rId3" imgW="3708360" imgH="1422360" progId="Equation.DSMT4">
                  <p:embed/>
                </p:oleObj>
              </mc:Choice>
              <mc:Fallback>
                <p:oleObj name="Equation" r:id="rId3" imgW="3708360" imgH="1422360" progId="Equation.DSMT4">
                  <p:embed/>
                  <p:pic>
                    <p:nvPicPr>
                      <p:cNvPr id="93194" name="Object 10">
                        <a:extLst>
                          <a:ext uri="{FF2B5EF4-FFF2-40B4-BE49-F238E27FC236}">
                            <a16:creationId xmlns:a16="http://schemas.microsoft.com/office/drawing/2014/main" id="{55A4E930-6D53-4230-8B8A-D43A5890A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847725"/>
                        <a:ext cx="6084887" cy="233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5" name="Object 11">
            <a:extLst>
              <a:ext uri="{FF2B5EF4-FFF2-40B4-BE49-F238E27FC236}">
                <a16:creationId xmlns:a16="http://schemas.microsoft.com/office/drawing/2014/main" id="{EB0577FE-AD3A-42E4-A617-A32B61E60891}"/>
              </a:ext>
            </a:extLst>
          </p:cNvPr>
          <p:cNvGraphicFramePr>
            <a:graphicFrameLocks noChangeAspect="1"/>
          </p:cNvGraphicFramePr>
          <p:nvPr>
            <p:extLst>
              <p:ext uri="{D42A27DB-BD31-4B8C-83A1-F6EECF244321}">
                <p14:modId xmlns:p14="http://schemas.microsoft.com/office/powerpoint/2010/main" val="819995921"/>
              </p:ext>
            </p:extLst>
          </p:nvPr>
        </p:nvGraphicFramePr>
        <p:xfrm>
          <a:off x="899592" y="3460772"/>
          <a:ext cx="5544616" cy="2303441"/>
        </p:xfrm>
        <a:graphic>
          <a:graphicData uri="http://schemas.openxmlformats.org/presentationml/2006/ole">
            <mc:AlternateContent xmlns:mc="http://schemas.openxmlformats.org/markup-compatibility/2006">
              <mc:Choice xmlns:v="urn:schemas-microsoft-com:vml" Requires="v">
                <p:oleObj spid="_x0000_s185789" name="Equation" r:id="rId5" imgW="2819160" imgH="1218960" progId="Equation.DSMT4">
                  <p:embed/>
                </p:oleObj>
              </mc:Choice>
              <mc:Fallback>
                <p:oleObj name="Equation" r:id="rId5" imgW="2819160" imgH="1218960" progId="Equation.DSMT4">
                  <p:embed/>
                  <p:pic>
                    <p:nvPicPr>
                      <p:cNvPr id="93195" name="Object 11">
                        <a:extLst>
                          <a:ext uri="{FF2B5EF4-FFF2-40B4-BE49-F238E27FC236}">
                            <a16:creationId xmlns:a16="http://schemas.microsoft.com/office/drawing/2014/main" id="{EB0577FE-AD3A-42E4-A617-A32B61E608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460772"/>
                        <a:ext cx="5544616" cy="2303441"/>
                      </a:xfrm>
                      <a:prstGeom prst="rect">
                        <a:avLst/>
                      </a:prstGeom>
                      <a:noFill/>
                      <a:ln>
                        <a:noFill/>
                      </a:ln>
                      <a:effectLst/>
                    </p:spPr>
                  </p:pic>
                </p:oleObj>
              </mc:Fallback>
            </mc:AlternateContent>
          </a:graphicData>
        </a:graphic>
      </p:graphicFrame>
      <p:sp>
        <p:nvSpPr>
          <p:cNvPr id="12" name="Text Box 7">
            <a:extLst>
              <a:ext uri="{FF2B5EF4-FFF2-40B4-BE49-F238E27FC236}">
                <a16:creationId xmlns:a16="http://schemas.microsoft.com/office/drawing/2014/main" id="{FF38F2A1-2284-4913-AB26-6C5A8CF49B15}"/>
              </a:ext>
            </a:extLst>
          </p:cNvPr>
          <p:cNvSpPr txBox="1">
            <a:spLocks noChangeArrowheads="1"/>
          </p:cNvSpPr>
          <p:nvPr/>
        </p:nvSpPr>
        <p:spPr bwMode="auto">
          <a:xfrm>
            <a:off x="0" y="198737"/>
            <a:ext cx="3779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FF"/>
                </a:solidFill>
              </a:rPr>
              <a:t>3.3.1 Gauss</a:t>
            </a:r>
            <a:r>
              <a:rPr lang="zh-CN" altLang="en-US" sz="2400" b="1" dirty="0">
                <a:solidFill>
                  <a:srgbClr val="0000FF"/>
                </a:solidFill>
              </a:rPr>
              <a:t>消去法</a:t>
            </a:r>
            <a:r>
              <a:rPr lang="zh-CN" altLang="en-US" sz="2400" dirty="0">
                <a:solidFill>
                  <a:srgbClr val="0000FF"/>
                </a:solidFill>
              </a:rPr>
              <a:t>过程</a:t>
            </a:r>
          </a:p>
        </p:txBody>
      </p:sp>
    </p:spTree>
    <p:extLst>
      <p:ext uri="{BB962C8B-B14F-4D97-AF65-F5344CB8AC3E}">
        <p14:creationId xmlns:p14="http://schemas.microsoft.com/office/powerpoint/2010/main" val="4146913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95"/>
                                        </p:tgtEl>
                                        <p:attrNameLst>
                                          <p:attrName>style.visibility</p:attrName>
                                        </p:attrNameLst>
                                      </p:cBhvr>
                                      <p:to>
                                        <p:strVal val="visible"/>
                                      </p:to>
                                    </p:set>
                                    <p:animEffect transition="in" filter="blinds(horizontal)">
                                      <p:cBhvr>
                                        <p:cTn id="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a:extLst>
              <a:ext uri="{FF2B5EF4-FFF2-40B4-BE49-F238E27FC236}">
                <a16:creationId xmlns:a16="http://schemas.microsoft.com/office/drawing/2014/main" id="{21004796-218B-41C8-BD37-81E80BAED63D}"/>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3" name="Rectangle 5">
            <a:extLst>
              <a:ext uri="{FF2B5EF4-FFF2-40B4-BE49-F238E27FC236}">
                <a16:creationId xmlns:a16="http://schemas.microsoft.com/office/drawing/2014/main" id="{509D3E1E-CEED-4ED4-B933-118914626035}"/>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4" name="Rectangle 6">
            <a:extLst>
              <a:ext uri="{FF2B5EF4-FFF2-40B4-BE49-F238E27FC236}">
                <a16:creationId xmlns:a16="http://schemas.microsoft.com/office/drawing/2014/main" id="{7C9FE571-B98E-48A4-99CE-353864C09790}"/>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7" name="Text Box 9">
            <a:extLst>
              <a:ext uri="{FF2B5EF4-FFF2-40B4-BE49-F238E27FC236}">
                <a16:creationId xmlns:a16="http://schemas.microsoft.com/office/drawing/2014/main" id="{EE9AEBD3-3665-4954-91A8-76BA28A8FCA6}"/>
              </a:ext>
            </a:extLst>
          </p:cNvPr>
          <p:cNvSpPr txBox="1">
            <a:spLocks noChangeArrowheads="1"/>
          </p:cNvSpPr>
          <p:nvPr/>
        </p:nvSpPr>
        <p:spPr bwMode="auto">
          <a:xfrm>
            <a:off x="611188" y="1773238"/>
            <a:ext cx="453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经过</a:t>
            </a:r>
            <a:r>
              <a:rPr lang="en-US" altLang="zh-CN" sz="2000" b="1"/>
              <a:t>n-1</a:t>
            </a:r>
            <a:r>
              <a:rPr lang="zh-CN" altLang="en-US" sz="2000" b="1"/>
              <a:t>步消去后，得到</a:t>
            </a:r>
            <a:endParaRPr lang="zh-CN" altLang="en-US" sz="2000"/>
          </a:p>
        </p:txBody>
      </p:sp>
      <p:graphicFrame>
        <p:nvGraphicFramePr>
          <p:cNvPr id="94219" name="Object 11">
            <a:extLst>
              <a:ext uri="{FF2B5EF4-FFF2-40B4-BE49-F238E27FC236}">
                <a16:creationId xmlns:a16="http://schemas.microsoft.com/office/drawing/2014/main" id="{D8096AF3-0CF7-497B-99D5-C41A5783FDB8}"/>
              </a:ext>
            </a:extLst>
          </p:cNvPr>
          <p:cNvGraphicFramePr>
            <a:graphicFrameLocks noChangeAspect="1"/>
          </p:cNvGraphicFramePr>
          <p:nvPr>
            <p:extLst>
              <p:ext uri="{D42A27DB-BD31-4B8C-83A1-F6EECF244321}">
                <p14:modId xmlns:p14="http://schemas.microsoft.com/office/powerpoint/2010/main" val="3117235337"/>
              </p:ext>
            </p:extLst>
          </p:nvPr>
        </p:nvGraphicFramePr>
        <p:xfrm>
          <a:off x="980473" y="1090886"/>
          <a:ext cx="6169816" cy="2158453"/>
        </p:xfrm>
        <a:graphic>
          <a:graphicData uri="http://schemas.openxmlformats.org/presentationml/2006/ole">
            <mc:AlternateContent xmlns:mc="http://schemas.openxmlformats.org/markup-compatibility/2006">
              <mc:Choice xmlns:v="urn:schemas-microsoft-com:vml" Requires="v">
                <p:oleObj spid="_x0000_s186812" name="Equation" r:id="rId3" imgW="3340080" imgH="1168200" progId="Equation.DSMT4">
                  <p:embed/>
                </p:oleObj>
              </mc:Choice>
              <mc:Fallback>
                <p:oleObj name="Equation" r:id="rId3" imgW="3340080" imgH="1168200" progId="Equation.DSMT4">
                  <p:embed/>
                  <p:pic>
                    <p:nvPicPr>
                      <p:cNvPr id="94219" name="Object 11">
                        <a:extLst>
                          <a:ext uri="{FF2B5EF4-FFF2-40B4-BE49-F238E27FC236}">
                            <a16:creationId xmlns:a16="http://schemas.microsoft.com/office/drawing/2014/main" id="{D8096AF3-0CF7-497B-99D5-C41A5783F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473" y="1090886"/>
                        <a:ext cx="6169816" cy="2158453"/>
                      </a:xfrm>
                      <a:prstGeom prst="rect">
                        <a:avLst/>
                      </a:prstGeom>
                      <a:noFill/>
                      <a:ln>
                        <a:noFill/>
                      </a:ln>
                      <a:effectLst/>
                    </p:spPr>
                  </p:pic>
                </p:oleObj>
              </mc:Fallback>
            </mc:AlternateContent>
          </a:graphicData>
        </a:graphic>
      </p:graphicFrame>
      <p:sp>
        <p:nvSpPr>
          <p:cNvPr id="94220" name="Text Box 12">
            <a:extLst>
              <a:ext uri="{FF2B5EF4-FFF2-40B4-BE49-F238E27FC236}">
                <a16:creationId xmlns:a16="http://schemas.microsoft.com/office/drawing/2014/main" id="{37F2407D-8255-445E-85D9-A4EC31212E4B}"/>
              </a:ext>
            </a:extLst>
          </p:cNvPr>
          <p:cNvSpPr txBox="1">
            <a:spLocks noChangeArrowheads="1"/>
          </p:cNvSpPr>
          <p:nvPr/>
        </p:nvSpPr>
        <p:spPr bwMode="auto">
          <a:xfrm>
            <a:off x="755650" y="4221163"/>
            <a:ext cx="4535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t>然后，经过回代，得到所有的解</a:t>
            </a:r>
            <a:endParaRPr lang="zh-CN" altLang="en-US" sz="2000"/>
          </a:p>
        </p:txBody>
      </p:sp>
      <p:graphicFrame>
        <p:nvGraphicFramePr>
          <p:cNvPr id="94221" name="Object 13">
            <a:extLst>
              <a:ext uri="{FF2B5EF4-FFF2-40B4-BE49-F238E27FC236}">
                <a16:creationId xmlns:a16="http://schemas.microsoft.com/office/drawing/2014/main" id="{A233C389-47B0-4EA5-8BB0-AC19E6C78BA7}"/>
              </a:ext>
            </a:extLst>
          </p:cNvPr>
          <p:cNvGraphicFramePr>
            <a:graphicFrameLocks noChangeAspect="1"/>
          </p:cNvGraphicFramePr>
          <p:nvPr>
            <p:extLst>
              <p:ext uri="{D42A27DB-BD31-4B8C-83A1-F6EECF244321}">
                <p14:modId xmlns:p14="http://schemas.microsoft.com/office/powerpoint/2010/main" val="3057021443"/>
              </p:ext>
            </p:extLst>
          </p:nvPr>
        </p:nvGraphicFramePr>
        <p:xfrm>
          <a:off x="1259633" y="3744914"/>
          <a:ext cx="5904656" cy="1932397"/>
        </p:xfrm>
        <a:graphic>
          <a:graphicData uri="http://schemas.openxmlformats.org/presentationml/2006/ole">
            <mc:AlternateContent xmlns:mc="http://schemas.openxmlformats.org/markup-compatibility/2006">
              <mc:Choice xmlns:v="urn:schemas-microsoft-com:vml" Requires="v">
                <p:oleObj spid="_x0000_s186813" name="Equation" r:id="rId5" imgW="2869920" imgH="939600" progId="Equation.DSMT4">
                  <p:embed/>
                </p:oleObj>
              </mc:Choice>
              <mc:Fallback>
                <p:oleObj name="Equation" r:id="rId5" imgW="2869920" imgH="939600" progId="Equation.DSMT4">
                  <p:embed/>
                  <p:pic>
                    <p:nvPicPr>
                      <p:cNvPr id="94221" name="Object 13">
                        <a:extLst>
                          <a:ext uri="{FF2B5EF4-FFF2-40B4-BE49-F238E27FC236}">
                            <a16:creationId xmlns:a16="http://schemas.microsoft.com/office/drawing/2014/main" id="{A233C389-47B0-4EA5-8BB0-AC19E6C78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3" y="3744914"/>
                        <a:ext cx="5904656" cy="1932397"/>
                      </a:xfrm>
                      <a:prstGeom prst="rect">
                        <a:avLst/>
                      </a:prstGeom>
                      <a:noFill/>
                      <a:ln>
                        <a:noFill/>
                      </a:ln>
                      <a:effectLst/>
                    </p:spPr>
                  </p:pic>
                </p:oleObj>
              </mc:Fallback>
            </mc:AlternateContent>
          </a:graphicData>
        </a:graphic>
      </p:graphicFrame>
      <p:sp>
        <p:nvSpPr>
          <p:cNvPr id="14" name="Text Box 7">
            <a:extLst>
              <a:ext uri="{FF2B5EF4-FFF2-40B4-BE49-F238E27FC236}">
                <a16:creationId xmlns:a16="http://schemas.microsoft.com/office/drawing/2014/main" id="{F9957E35-DE18-4C7B-A1DF-5368728AC5ED}"/>
              </a:ext>
            </a:extLst>
          </p:cNvPr>
          <p:cNvSpPr txBox="1">
            <a:spLocks noChangeArrowheads="1"/>
          </p:cNvSpPr>
          <p:nvPr/>
        </p:nvSpPr>
        <p:spPr bwMode="auto">
          <a:xfrm>
            <a:off x="68262" y="361305"/>
            <a:ext cx="3783658" cy="47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FF"/>
                </a:solidFill>
              </a:rPr>
              <a:t>3.3.1 Gauss</a:t>
            </a:r>
            <a:r>
              <a:rPr lang="zh-CN" altLang="en-US" sz="2400" b="1" dirty="0">
                <a:solidFill>
                  <a:srgbClr val="0000FF"/>
                </a:solidFill>
              </a:rPr>
              <a:t>消去法</a:t>
            </a:r>
            <a:r>
              <a:rPr lang="zh-CN" altLang="en-US" sz="2400" dirty="0">
                <a:solidFill>
                  <a:srgbClr val="0000FF"/>
                </a:solidFill>
              </a:rPr>
              <a:t>过程</a:t>
            </a:r>
          </a:p>
        </p:txBody>
      </p:sp>
      <p:sp>
        <p:nvSpPr>
          <p:cNvPr id="2" name="文本框 1">
            <a:extLst>
              <a:ext uri="{FF2B5EF4-FFF2-40B4-BE49-F238E27FC236}">
                <a16:creationId xmlns:a16="http://schemas.microsoft.com/office/drawing/2014/main" id="{E5FEAA2E-58A1-4440-B77B-7E8ABBA8B04B}"/>
              </a:ext>
            </a:extLst>
          </p:cNvPr>
          <p:cNvSpPr txBox="1"/>
          <p:nvPr/>
        </p:nvSpPr>
        <p:spPr>
          <a:xfrm>
            <a:off x="319992" y="3339167"/>
            <a:ext cx="2376264" cy="523220"/>
          </a:xfrm>
          <a:prstGeom prst="rect">
            <a:avLst/>
          </a:prstGeom>
          <a:noFill/>
        </p:spPr>
        <p:txBody>
          <a:bodyPr wrap="square" rtlCol="0">
            <a:spAutoFit/>
          </a:bodyPr>
          <a:lstStyle/>
          <a:p>
            <a:pPr algn="l"/>
            <a:r>
              <a:rPr lang="zh-CN" altLang="en-US" sz="2800" b="0" dirty="0">
                <a:solidFill>
                  <a:srgbClr val="FF0000"/>
                </a:solidFill>
                <a:latin typeface="+mn-ea"/>
                <a:ea typeface="+mn-ea"/>
              </a:rPr>
              <a:t>回代</a:t>
            </a:r>
          </a:p>
        </p:txBody>
      </p:sp>
    </p:spTree>
    <p:extLst>
      <p:ext uri="{BB962C8B-B14F-4D97-AF65-F5344CB8AC3E}">
        <p14:creationId xmlns:p14="http://schemas.microsoft.com/office/powerpoint/2010/main" val="4163575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20"/>
                                        </p:tgtEl>
                                        <p:attrNameLst>
                                          <p:attrName>style.visibility</p:attrName>
                                        </p:attrNameLst>
                                      </p:cBhvr>
                                      <p:to>
                                        <p:strVal val="visible"/>
                                      </p:to>
                                    </p:set>
                                    <p:animEffect transition="in" filter="blinds(horizontal)">
                                      <p:cBhvr>
                                        <p:cTn id="7" dur="500"/>
                                        <p:tgtEl>
                                          <p:spTgt spid="94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21"/>
                                        </p:tgtEl>
                                        <p:attrNameLst>
                                          <p:attrName>style.visibility</p:attrName>
                                        </p:attrNameLst>
                                      </p:cBhvr>
                                      <p:to>
                                        <p:strVal val="visible"/>
                                      </p:to>
                                    </p:set>
                                    <p:animEffect transition="in" filter="blinds(horizontal)">
                                      <p:cBhvr>
                                        <p:cTn id="12" dur="500"/>
                                        <p:tgtEl>
                                          <p:spTgt spid="9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61" name="Group 9">
            <a:extLst>
              <a:ext uri="{FF2B5EF4-FFF2-40B4-BE49-F238E27FC236}">
                <a16:creationId xmlns:a16="http://schemas.microsoft.com/office/drawing/2014/main" id="{AD3AA634-8EAC-4315-90EB-FE2AC519ACB7}"/>
              </a:ext>
            </a:extLst>
          </p:cNvPr>
          <p:cNvGrpSpPr>
            <a:grpSpLocks/>
          </p:cNvGrpSpPr>
          <p:nvPr/>
        </p:nvGrpSpPr>
        <p:grpSpPr bwMode="auto">
          <a:xfrm>
            <a:off x="190500" y="342900"/>
            <a:ext cx="8763000" cy="6172200"/>
            <a:chOff x="96" y="125"/>
            <a:chExt cx="5520" cy="3888"/>
          </a:xfrm>
        </p:grpSpPr>
        <p:sp>
          <p:nvSpPr>
            <p:cNvPr id="125954" name="AutoShape 2">
              <a:extLst>
                <a:ext uri="{FF2B5EF4-FFF2-40B4-BE49-F238E27FC236}">
                  <a16:creationId xmlns:a16="http://schemas.microsoft.com/office/drawing/2014/main" id="{50D29492-F1D3-4646-A05F-059FCF1838E9}"/>
                </a:ext>
              </a:extLst>
            </p:cNvPr>
            <p:cNvSpPr>
              <a:spLocks noChangeArrowheads="1"/>
            </p:cNvSpPr>
            <p:nvPr/>
          </p:nvSpPr>
          <p:spPr bwMode="auto">
            <a:xfrm>
              <a:off x="96" y="125"/>
              <a:ext cx="5520" cy="3888"/>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en-US" altLang="zh-CN" sz="2800" b="1" dirty="0">
                  <a:solidFill>
                    <a:schemeClr val="tx1"/>
                  </a:solidFill>
                  <a:latin typeface="华文仿宋" panose="02010600040101010101" pitchFamily="2" charset="-122"/>
                  <a:ea typeface="华文仿宋" panose="02010600040101010101" pitchFamily="2" charset="-122"/>
                </a:rPr>
                <a:t>                  </a:t>
              </a:r>
              <a:r>
                <a:rPr kumimoji="0" lang="zh-CN" altLang="en-US" sz="2800" b="1" dirty="0">
                  <a:solidFill>
                    <a:schemeClr val="tx1"/>
                  </a:solidFill>
                  <a:latin typeface="华文仿宋" panose="02010600040101010101" pitchFamily="2" charset="-122"/>
                  <a:ea typeface="华文仿宋" panose="02010600040101010101" pitchFamily="2" charset="-122"/>
                </a:rPr>
                <a:t>算法</a:t>
              </a:r>
              <a:r>
                <a:rPr kumimoji="0" lang="en-US" altLang="zh-CN" sz="2800" b="1" dirty="0">
                  <a:solidFill>
                    <a:schemeClr val="tx1"/>
                  </a:solidFill>
                  <a:latin typeface="华文仿宋" panose="02010600040101010101" pitchFamily="2" charset="-122"/>
                  <a:ea typeface="华文仿宋" panose="02010600040101010101" pitchFamily="2" charset="-122"/>
                </a:rPr>
                <a:t>: </a:t>
              </a:r>
              <a:r>
                <a:rPr lang="en-US" altLang="zh-CN" sz="2800" b="1" dirty="0">
                  <a:solidFill>
                    <a:srgbClr val="FF0000"/>
                  </a:solidFill>
                  <a:latin typeface="华文仿宋" panose="02010600040101010101" pitchFamily="2" charset="-122"/>
                  <a:ea typeface="华文仿宋" panose="02010600040101010101" pitchFamily="2" charset="-122"/>
                </a:rPr>
                <a:t>Gauss</a:t>
              </a:r>
              <a:r>
                <a:rPr lang="zh-CN" altLang="en-US" sz="2800" b="1" dirty="0">
                  <a:solidFill>
                    <a:srgbClr val="FF0000"/>
                  </a:solidFill>
                  <a:latin typeface="华文仿宋" panose="02010600040101010101" pitchFamily="2" charset="-122"/>
                  <a:ea typeface="华文仿宋" panose="02010600040101010101" pitchFamily="2" charset="-122"/>
                </a:rPr>
                <a:t>消</a:t>
              </a:r>
              <a:r>
                <a:rPr lang="zh-CN" altLang="en-US" sz="2800" dirty="0">
                  <a:solidFill>
                    <a:srgbClr val="FF0000"/>
                  </a:solidFill>
                  <a:latin typeface="华文仿宋" panose="02010600040101010101" pitchFamily="2" charset="-122"/>
                  <a:ea typeface="华文仿宋" panose="02010600040101010101" pitchFamily="2" charset="-122"/>
                </a:rPr>
                <a:t>元</a:t>
              </a:r>
              <a:r>
                <a:rPr lang="zh-CN" altLang="en-US" sz="2800" b="1" dirty="0">
                  <a:solidFill>
                    <a:srgbClr val="FF0000"/>
                  </a:solidFill>
                  <a:latin typeface="华文仿宋" panose="02010600040101010101" pitchFamily="2" charset="-122"/>
                  <a:ea typeface="华文仿宋" panose="02010600040101010101" pitchFamily="2" charset="-122"/>
                </a:rPr>
                <a:t>法</a:t>
              </a:r>
              <a:endParaRPr kumimoji="0" lang="zh-CN" altLang="en-US" sz="2800" b="1" dirty="0">
                <a:solidFill>
                  <a:srgbClr val="FF0000"/>
                </a:solidFill>
                <a:latin typeface="华文仿宋" panose="02010600040101010101" pitchFamily="2" charset="-122"/>
                <a:ea typeface="华文仿宋" panose="02010600040101010101" pitchFamily="2" charset="-122"/>
              </a:endParaRPr>
            </a:p>
            <a:p>
              <a:pPr algn="l">
                <a:lnSpc>
                  <a:spcPct val="150000"/>
                </a:lnSpc>
              </a:pPr>
              <a:r>
                <a:rPr kumimoji="0" lang="zh-CN" altLang="en-US" sz="2800" b="1" dirty="0">
                  <a:solidFill>
                    <a:schemeClr val="tx1"/>
                  </a:solidFill>
                  <a:latin typeface="华文仿宋" panose="02010600040101010101" pitchFamily="2" charset="-122"/>
                  <a:ea typeface="华文仿宋" panose="02010600040101010101" pitchFamily="2" charset="-122"/>
                </a:rPr>
                <a:t>求方程组</a:t>
              </a:r>
              <a:r>
                <a:rPr kumimoji="0" lang="en-US" altLang="zh-CN" sz="2800" b="1" i="1" dirty="0">
                  <a:solidFill>
                    <a:srgbClr val="0000FF"/>
                  </a:solidFill>
                  <a:latin typeface="华文仿宋" panose="02010600040101010101" pitchFamily="2" charset="-122"/>
                  <a:ea typeface="华文仿宋" panose="02010600040101010101" pitchFamily="2" charset="-122"/>
                </a:rPr>
                <a:t>Ax</a:t>
              </a:r>
              <a:r>
                <a:rPr kumimoji="0" lang="en-US" altLang="zh-CN" sz="2800" b="1" dirty="0">
                  <a:solidFill>
                    <a:srgbClr val="0000FF"/>
                  </a:solidFill>
                  <a:latin typeface="华文仿宋" panose="02010600040101010101" pitchFamily="2" charset="-122"/>
                  <a:ea typeface="华文仿宋" panose="02010600040101010101" pitchFamily="2" charset="-122"/>
                </a:rPr>
                <a:t>=b </a:t>
              </a:r>
              <a:r>
                <a:rPr kumimoji="0" lang="zh-CN" altLang="en-US" sz="2800" b="1" dirty="0">
                  <a:solidFill>
                    <a:schemeClr val="tx1"/>
                  </a:solidFill>
                  <a:latin typeface="华文仿宋" panose="02010600040101010101" pitchFamily="2" charset="-122"/>
                  <a:ea typeface="华文仿宋" panose="02010600040101010101" pitchFamily="2" charset="-122"/>
                </a:rPr>
                <a:t>的解</a:t>
              </a:r>
              <a:r>
                <a:rPr kumimoji="0" lang="en-US" altLang="zh-CN" sz="2800" b="1" dirty="0">
                  <a:solidFill>
                    <a:schemeClr val="tx1"/>
                  </a:solidFill>
                  <a:latin typeface="华文仿宋" panose="02010600040101010101" pitchFamily="2" charset="-122"/>
                  <a:ea typeface="华文仿宋" panose="02010600040101010101" pitchFamily="2" charset="-122"/>
                </a:rPr>
                <a:t>.</a:t>
              </a:r>
            </a:p>
            <a:p>
              <a:pPr algn="l">
                <a:lnSpc>
                  <a:spcPct val="150000"/>
                </a:lnSpc>
              </a:pPr>
              <a:r>
                <a:rPr kumimoji="0" lang="zh-CN" altLang="en-US" sz="2800" b="1" dirty="0">
                  <a:solidFill>
                    <a:srgbClr val="0000FF"/>
                  </a:solidFill>
                  <a:latin typeface="华文仿宋" panose="02010600040101010101" pitchFamily="2" charset="-122"/>
                  <a:ea typeface="华文仿宋" panose="02010600040101010101" pitchFamily="2" charset="-122"/>
                </a:rPr>
                <a:t>输入</a:t>
              </a:r>
              <a:r>
                <a:rPr kumimoji="0" lang="en-US" altLang="zh-CN" sz="2800" b="1" dirty="0">
                  <a:solidFill>
                    <a:srgbClr val="0000FF"/>
                  </a:solidFill>
                  <a:latin typeface="华文仿宋" panose="02010600040101010101" pitchFamily="2" charset="-122"/>
                  <a:ea typeface="华文仿宋" panose="02010600040101010101" pitchFamily="2" charset="-122"/>
                </a:rPr>
                <a:t>:</a:t>
              </a:r>
              <a:r>
                <a:rPr kumimoji="0" lang="zh-CN" altLang="en-US" sz="2800" b="1" dirty="0">
                  <a:solidFill>
                    <a:schemeClr val="tx1"/>
                  </a:solidFill>
                  <a:latin typeface="华文仿宋" panose="02010600040101010101" pitchFamily="2" charset="-122"/>
                  <a:ea typeface="华文仿宋" panose="02010600040101010101" pitchFamily="2" charset="-122"/>
                </a:rPr>
                <a:t>增广矩阵</a:t>
              </a:r>
              <a:r>
                <a:rPr kumimoji="0" lang="en-US" altLang="zh-CN" sz="2800" b="1" i="1" dirty="0">
                  <a:solidFill>
                    <a:schemeClr val="tx1"/>
                  </a:solidFill>
                  <a:latin typeface="华文仿宋" panose="02010600040101010101" pitchFamily="2" charset="-122"/>
                  <a:ea typeface="华文仿宋" panose="02010600040101010101" pitchFamily="2" charset="-122"/>
                </a:rPr>
                <a:t>A</a:t>
              </a:r>
              <a:r>
                <a:rPr kumimoji="0" lang="en-US" altLang="zh-CN" sz="2800" b="1" baseline="-25000" dirty="0">
                  <a:solidFill>
                    <a:schemeClr val="tx1"/>
                  </a:solidFill>
                  <a:latin typeface="华文仿宋" panose="02010600040101010101" pitchFamily="2" charset="-122"/>
                  <a:ea typeface="华文仿宋" panose="02010600040101010101" pitchFamily="2" charset="-122"/>
                </a:rPr>
                <a:t>n</a:t>
              </a:r>
              <a:r>
                <a:rPr kumimoji="0" lang="en-US" altLang="zh-CN" sz="2800" b="1" baseline="-25000" dirty="0">
                  <a:solidFill>
                    <a:schemeClr val="tx1"/>
                  </a:solidFill>
                  <a:latin typeface="华文仿宋" panose="02010600040101010101" pitchFamily="2" charset="-122"/>
                  <a:ea typeface="华文仿宋" panose="02010600040101010101" pitchFamily="2" charset="-122"/>
                  <a:sym typeface="Wingdings 2" panose="05020102010507070707" pitchFamily="18" charset="2"/>
                </a:rPr>
                <a:t></a:t>
              </a:r>
              <a:r>
                <a:rPr kumimoji="0" lang="en-US" altLang="zh-CN" sz="2800" b="1" baseline="-25000" dirty="0">
                  <a:solidFill>
                    <a:schemeClr val="tx1"/>
                  </a:solidFill>
                  <a:latin typeface="华文仿宋" panose="02010600040101010101" pitchFamily="2" charset="-122"/>
                  <a:ea typeface="华文仿宋" panose="02010600040101010101" pitchFamily="2" charset="-122"/>
                </a:rPr>
                <a:t>(n+1)</a:t>
              </a:r>
              <a:r>
                <a:rPr kumimoji="0" lang="en-US" altLang="zh-CN" sz="2800" b="1" i="1" dirty="0">
                  <a:solidFill>
                    <a:schemeClr val="tx1"/>
                  </a:solidFill>
                  <a:latin typeface="华文仿宋" panose="02010600040101010101" pitchFamily="2" charset="-122"/>
                  <a:ea typeface="华文仿宋" panose="02010600040101010101" pitchFamily="2" charset="-122"/>
                </a:rPr>
                <a:t>=</a:t>
              </a:r>
              <a:r>
                <a:rPr kumimoji="0" lang="zh-CN" altLang="en-US" sz="2800" b="1" dirty="0">
                  <a:solidFill>
                    <a:schemeClr val="tx1"/>
                  </a:solidFill>
                  <a:latin typeface="华文仿宋" panose="02010600040101010101" pitchFamily="2" charset="-122"/>
                  <a:ea typeface="华文仿宋" panose="02010600040101010101" pitchFamily="2" charset="-122"/>
                </a:rPr>
                <a:t>（</a:t>
              </a:r>
              <a:r>
                <a:rPr kumimoji="0" lang="en-US" altLang="zh-CN" sz="2800" b="1" i="1" dirty="0" err="1">
                  <a:solidFill>
                    <a:schemeClr val="tx1"/>
                  </a:solidFill>
                  <a:latin typeface="华文仿宋" panose="02010600040101010101" pitchFamily="2" charset="-122"/>
                  <a:ea typeface="华文仿宋" panose="02010600040101010101" pitchFamily="2" charset="-122"/>
                </a:rPr>
                <a:t>A</a:t>
              </a:r>
              <a:r>
                <a:rPr kumimoji="0" lang="en-US" altLang="zh-CN" sz="2800" b="1" dirty="0" err="1">
                  <a:solidFill>
                    <a:schemeClr val="tx1"/>
                  </a:solidFill>
                  <a:latin typeface="华文仿宋" panose="02010600040101010101" pitchFamily="2" charset="-122"/>
                  <a:ea typeface="华文仿宋" panose="02010600040101010101" pitchFamily="2" charset="-122"/>
                </a:rPr>
                <a:t>|</a:t>
              </a:r>
              <a:r>
                <a:rPr kumimoji="0" lang="en-US" altLang="zh-CN" sz="2800" b="1" i="1" dirty="0" err="1">
                  <a:solidFill>
                    <a:schemeClr val="tx1"/>
                  </a:solidFill>
                  <a:latin typeface="华文仿宋" panose="02010600040101010101" pitchFamily="2" charset="-122"/>
                  <a:ea typeface="华文仿宋" panose="02010600040101010101" pitchFamily="2" charset="-122"/>
                </a:rPr>
                <a:t>b</a:t>
              </a:r>
              <a:r>
                <a:rPr kumimoji="0" lang="zh-CN" altLang="en-US" sz="2800" b="1" dirty="0">
                  <a:solidFill>
                    <a:schemeClr val="tx1"/>
                  </a:solidFill>
                  <a:latin typeface="华文仿宋" panose="02010600040101010101" pitchFamily="2" charset="-122"/>
                  <a:ea typeface="华文仿宋" panose="02010600040101010101" pitchFamily="2" charset="-122"/>
                </a:rPr>
                <a:t>）</a:t>
              </a:r>
              <a:r>
                <a:rPr kumimoji="0" lang="en-US" altLang="zh-CN" sz="2800" b="1" dirty="0">
                  <a:solidFill>
                    <a:schemeClr val="tx1"/>
                  </a:solidFill>
                  <a:latin typeface="华文仿宋" panose="02010600040101010101" pitchFamily="2" charset="-122"/>
                  <a:ea typeface="华文仿宋" panose="02010600040101010101" pitchFamily="2" charset="-122"/>
                </a:rPr>
                <a:t>.</a:t>
              </a:r>
            </a:p>
            <a:p>
              <a:pPr algn="l">
                <a:lnSpc>
                  <a:spcPct val="150000"/>
                </a:lnSpc>
              </a:pPr>
              <a:r>
                <a:rPr lang="zh-CN" altLang="en-US" sz="2800" b="1" dirty="0">
                  <a:solidFill>
                    <a:srgbClr val="0000FF"/>
                  </a:solidFill>
                  <a:latin typeface="华文仿宋" panose="02010600040101010101" pitchFamily="2" charset="-122"/>
                  <a:ea typeface="华文仿宋" panose="02010600040101010101" pitchFamily="2" charset="-122"/>
                </a:rPr>
                <a:t>输出</a:t>
              </a:r>
              <a:r>
                <a:rPr lang="en-US" altLang="zh-CN" sz="2800" b="1" dirty="0">
                  <a:solidFill>
                    <a:srgbClr val="0000FF"/>
                  </a:solidFill>
                  <a:latin typeface="华文仿宋" panose="02010600040101010101" pitchFamily="2" charset="-122"/>
                  <a:ea typeface="华文仿宋" panose="02010600040101010101" pitchFamily="2" charset="-122"/>
                </a:rPr>
                <a:t>: </a:t>
              </a:r>
              <a:r>
                <a:rPr lang="zh-CN" altLang="en-US" sz="2800" b="1" dirty="0">
                  <a:solidFill>
                    <a:schemeClr val="tx1"/>
                  </a:solidFill>
                  <a:latin typeface="华文仿宋" panose="02010600040101010101" pitchFamily="2" charset="-122"/>
                  <a:ea typeface="华文仿宋" panose="02010600040101010101" pitchFamily="2" charset="-122"/>
                </a:rPr>
                <a:t>近似解 </a:t>
              </a:r>
              <a:r>
                <a:rPr lang="en-US" altLang="zh-CN" sz="2800" b="1" i="1" dirty="0" err="1">
                  <a:solidFill>
                    <a:schemeClr val="tx1"/>
                  </a:solidFill>
                  <a:latin typeface="华文仿宋" panose="02010600040101010101" pitchFamily="2" charset="-122"/>
                  <a:ea typeface="华文仿宋" panose="02010600040101010101" pitchFamily="2" charset="-122"/>
                </a:rPr>
                <a:t>x</a:t>
              </a:r>
              <a:r>
                <a:rPr lang="en-US" altLang="zh-CN" sz="2800" b="1" i="1" baseline="-25000" dirty="0" err="1">
                  <a:solidFill>
                    <a:schemeClr val="tx1"/>
                  </a:solidFill>
                  <a:latin typeface="华文仿宋" panose="02010600040101010101" pitchFamily="2" charset="-122"/>
                  <a:ea typeface="华文仿宋" panose="02010600040101010101" pitchFamily="2" charset="-122"/>
                </a:rPr>
                <a:t>k</a:t>
              </a:r>
              <a:r>
                <a:rPr lang="en-US" altLang="zh-CN" sz="2800" b="1" i="1" dirty="0">
                  <a:solidFill>
                    <a:schemeClr val="tx1"/>
                  </a:solidFill>
                  <a:latin typeface="华文仿宋" panose="02010600040101010101" pitchFamily="2" charset="-122"/>
                  <a:ea typeface="华文仿宋" panose="02010600040101010101" pitchFamily="2" charset="-122"/>
                </a:rPr>
                <a:t>=a</a:t>
              </a:r>
              <a:r>
                <a:rPr lang="en-US" altLang="zh-CN" sz="2800" b="1" i="1" baseline="-25000" dirty="0">
                  <a:solidFill>
                    <a:schemeClr val="tx1"/>
                  </a:solidFill>
                  <a:latin typeface="华文仿宋" panose="02010600040101010101" pitchFamily="2" charset="-122"/>
                  <a:ea typeface="华文仿宋" panose="02010600040101010101" pitchFamily="2" charset="-122"/>
                </a:rPr>
                <a:t>k,n+</a:t>
              </a:r>
              <a:r>
                <a:rPr lang="en-US" altLang="zh-CN" sz="2800" b="1" baseline="-25000" dirty="0">
                  <a:solidFill>
                    <a:schemeClr val="tx1"/>
                  </a:solidFill>
                  <a:latin typeface="华文仿宋" panose="02010600040101010101" pitchFamily="2" charset="-122"/>
                  <a:ea typeface="华文仿宋" panose="02010600040101010101" pitchFamily="2" charset="-122"/>
                </a:rPr>
                <a:t>1</a:t>
              </a:r>
              <a:r>
                <a:rPr lang="en-US" altLang="zh-CN" sz="2800" b="1" dirty="0">
                  <a:solidFill>
                    <a:schemeClr val="tx1"/>
                  </a:solidFill>
                  <a:latin typeface="华文仿宋" panose="02010600040101010101" pitchFamily="2" charset="-122"/>
                  <a:ea typeface="华文仿宋" panose="02010600040101010101" pitchFamily="2" charset="-122"/>
                </a:rPr>
                <a:t>(</a:t>
              </a:r>
              <a:r>
                <a:rPr lang="en-US" altLang="zh-CN" sz="2800" b="1" i="1" dirty="0">
                  <a:solidFill>
                    <a:schemeClr val="tx1"/>
                  </a:solidFill>
                  <a:latin typeface="华文仿宋" panose="02010600040101010101" pitchFamily="2" charset="-122"/>
                  <a:ea typeface="华文仿宋" panose="02010600040101010101" pitchFamily="2" charset="-122"/>
                </a:rPr>
                <a:t>k</a:t>
              </a:r>
              <a:r>
                <a:rPr lang="en-US" altLang="zh-CN" sz="2800" b="1" dirty="0">
                  <a:solidFill>
                    <a:schemeClr val="tx1"/>
                  </a:solidFill>
                  <a:latin typeface="华文仿宋" panose="02010600040101010101" pitchFamily="2" charset="-122"/>
                  <a:ea typeface="华文仿宋" panose="02010600040101010101" pitchFamily="2" charset="-122"/>
                </a:rPr>
                <a:t>=1,2,…,n) </a:t>
              </a:r>
              <a:r>
                <a:rPr lang="zh-CN" altLang="en-US" sz="2800" b="1" dirty="0">
                  <a:solidFill>
                    <a:schemeClr val="tx1"/>
                  </a:solidFill>
                  <a:latin typeface="华文仿宋" panose="02010600040101010101" pitchFamily="2" charset="-122"/>
                  <a:ea typeface="华文仿宋" panose="02010600040101010101" pitchFamily="2" charset="-122"/>
                </a:rPr>
                <a:t>或失败信息</a:t>
              </a:r>
              <a:r>
                <a:rPr lang="en-US" altLang="zh-CN" sz="2800" b="1" dirty="0">
                  <a:solidFill>
                    <a:schemeClr val="tx1"/>
                  </a:solidFill>
                  <a:latin typeface="华文仿宋" panose="02010600040101010101" pitchFamily="2" charset="-122"/>
                  <a:ea typeface="华文仿宋" panose="02010600040101010101" pitchFamily="2" charset="-122"/>
                </a:rPr>
                <a:t>.</a:t>
              </a:r>
            </a:p>
            <a:p>
              <a:pPr algn="l">
                <a:lnSpc>
                  <a:spcPct val="150000"/>
                </a:lnSpc>
              </a:pPr>
              <a:r>
                <a:rPr lang="zh-CN" altLang="en-US" sz="2800" b="1" dirty="0">
                  <a:solidFill>
                    <a:srgbClr val="FF0000"/>
                  </a:solidFill>
                  <a:latin typeface="华文仿宋" panose="02010600040101010101" pitchFamily="2" charset="-122"/>
                  <a:ea typeface="华文仿宋" panose="02010600040101010101" pitchFamily="2" charset="-122"/>
                </a:rPr>
                <a:t>消元</a:t>
              </a:r>
              <a:r>
                <a:rPr lang="zh-CN" altLang="en-US" sz="2800" b="1" dirty="0">
                  <a:solidFill>
                    <a:srgbClr val="0000FF"/>
                  </a:solidFill>
                  <a:latin typeface="华文仿宋" panose="02010600040101010101" pitchFamily="2" charset="-122"/>
                  <a:ea typeface="华文仿宋" panose="02010600040101010101" pitchFamily="2" charset="-122"/>
                </a:rPr>
                <a:t>过程   </a:t>
              </a:r>
            </a:p>
            <a:p>
              <a:pPr algn="l">
                <a:lnSpc>
                  <a:spcPct val="150000"/>
                </a:lnSpc>
              </a:pPr>
              <a:r>
                <a:rPr lang="en-US" altLang="zh-CN" sz="2800" b="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for  k = 1,2,…,n-1   do </a:t>
              </a:r>
              <a:r>
                <a:rPr lang="en-US" altLang="zh-CN" sz="2800" b="1"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Step 1 - Step 4 </a:t>
              </a:r>
            </a:p>
            <a:p>
              <a:pPr algn="l">
                <a:lnSpc>
                  <a:spcPct val="150000"/>
                </a:lnSpc>
              </a:pPr>
              <a:r>
                <a:rPr lang="en-US" altLang="zh-CN" sz="2800" b="1"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Step 1</a:t>
              </a:r>
              <a:r>
                <a:rPr lang="en-US" altLang="zh-CN" sz="2800" b="1" i="1" dirty="0">
                  <a:solidFill>
                    <a:schemeClr val="tx1"/>
                  </a:solidFill>
                  <a:latin typeface="华文仿宋" panose="02010600040101010101" pitchFamily="2" charset="-122"/>
                  <a:ea typeface="华文仿宋" panose="02010600040101010101" pitchFamily="2" charset="-122"/>
                </a:rPr>
                <a:t>  </a:t>
              </a:r>
              <a:r>
                <a:rPr lang="zh-CN" altLang="en-US" sz="2800" b="1" dirty="0">
                  <a:solidFill>
                    <a:schemeClr val="tx1"/>
                  </a:solidFill>
                  <a:latin typeface="华文仿宋" panose="02010600040101010101" pitchFamily="2" charset="-122"/>
                  <a:ea typeface="华文仿宋" panose="02010600040101010101" pitchFamily="2" charset="-122"/>
                </a:rPr>
                <a:t>寻找行号 </a:t>
              </a:r>
              <a:r>
                <a:rPr lang="en-US" altLang="zh-CN" sz="2800" b="1" i="1" dirty="0" err="1">
                  <a:solidFill>
                    <a:schemeClr val="tx1"/>
                  </a:solidFill>
                  <a:latin typeface="华文仿宋" panose="02010600040101010101" pitchFamily="2" charset="-122"/>
                  <a:ea typeface="华文仿宋" panose="02010600040101010101" pitchFamily="2" charset="-122"/>
                </a:rPr>
                <a:t>i</a:t>
              </a:r>
              <a:r>
                <a:rPr lang="en-US" altLang="zh-CN" sz="2800" b="1" i="1" baseline="-25000" dirty="0" err="1">
                  <a:solidFill>
                    <a:schemeClr val="tx1"/>
                  </a:solidFill>
                  <a:latin typeface="华文仿宋" panose="02010600040101010101" pitchFamily="2" charset="-122"/>
                  <a:ea typeface="华文仿宋" panose="02010600040101010101" pitchFamily="2" charset="-122"/>
                </a:rPr>
                <a:t>k</a:t>
              </a:r>
              <a:r>
                <a:rPr lang="en-US" altLang="zh-CN" sz="2800" b="1" i="1" dirty="0">
                  <a:solidFill>
                    <a:schemeClr val="tx1"/>
                  </a:solidFill>
                  <a:latin typeface="华文仿宋" panose="02010600040101010101" pitchFamily="2" charset="-122"/>
                  <a:ea typeface="华文仿宋" panose="02010600040101010101" pitchFamily="2" charset="-122"/>
                </a:rPr>
                <a:t> </a:t>
              </a:r>
              <a:r>
                <a:rPr lang="en-US" altLang="zh-CN" sz="2800" b="1" dirty="0">
                  <a:solidFill>
                    <a:schemeClr val="tx1"/>
                  </a:solidFill>
                  <a:latin typeface="华文仿宋" panose="02010600040101010101" pitchFamily="2" charset="-122"/>
                  <a:ea typeface="华文仿宋" panose="02010600040101010101" pitchFamily="2" charset="-122"/>
                </a:rPr>
                <a:t>, </a:t>
              </a:r>
              <a:r>
                <a:rPr lang="zh-CN" altLang="en-US" sz="2800" b="1" dirty="0">
                  <a:solidFill>
                    <a:schemeClr val="tx1"/>
                  </a:solidFill>
                  <a:latin typeface="华文仿宋" panose="02010600040101010101" pitchFamily="2" charset="-122"/>
                  <a:ea typeface="华文仿宋" panose="02010600040101010101" pitchFamily="2" charset="-122"/>
                </a:rPr>
                <a:t>使得</a:t>
              </a:r>
            </a:p>
            <a:p>
              <a:pPr algn="l">
                <a:lnSpc>
                  <a:spcPct val="150000"/>
                </a:lnSpc>
              </a:pPr>
              <a:r>
                <a:rPr lang="en-US" altLang="zh-CN" sz="2800" b="1"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Step 2</a:t>
              </a:r>
              <a:r>
                <a:rPr lang="en-US" altLang="zh-CN" sz="2800" b="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kumimoji="0" lang="zh-CN" altLang="en-US" sz="2800" b="1" dirty="0">
                  <a:solidFill>
                    <a:schemeClr val="tx1"/>
                  </a:solidFill>
                  <a:latin typeface="华文仿宋" panose="02010600040101010101" pitchFamily="2" charset="-122"/>
                  <a:ea typeface="华文仿宋" panose="02010600040101010101" pitchFamily="2" charset="-122"/>
                </a:rPr>
                <a:t>如果                  ，则交换第</a:t>
              </a:r>
              <a:r>
                <a:rPr kumimoji="0" lang="en-US" altLang="zh-CN" sz="2800" b="1" i="1" dirty="0">
                  <a:solidFill>
                    <a:schemeClr val="tx1"/>
                  </a:solidFill>
                  <a:latin typeface="华文仿宋" panose="02010600040101010101" pitchFamily="2" charset="-122"/>
                  <a:ea typeface="华文仿宋" panose="02010600040101010101" pitchFamily="2" charset="-122"/>
                </a:rPr>
                <a:t>k</a:t>
              </a:r>
              <a:r>
                <a:rPr kumimoji="0" lang="zh-CN" altLang="en-US" sz="2800" b="1" dirty="0">
                  <a:solidFill>
                    <a:schemeClr val="tx1"/>
                  </a:solidFill>
                  <a:latin typeface="华文仿宋" panose="02010600040101010101" pitchFamily="2" charset="-122"/>
                  <a:ea typeface="华文仿宋" panose="02010600040101010101" pitchFamily="2" charset="-122"/>
                </a:rPr>
                <a:t>行和</a:t>
              </a:r>
              <a:r>
                <a:rPr lang="en-US" altLang="zh-CN" sz="2800" b="1" i="1" dirty="0" err="1">
                  <a:solidFill>
                    <a:schemeClr val="tx1"/>
                  </a:solidFill>
                  <a:latin typeface="华文仿宋" panose="02010600040101010101" pitchFamily="2" charset="-122"/>
                  <a:ea typeface="华文仿宋" panose="02010600040101010101" pitchFamily="2" charset="-122"/>
                </a:rPr>
                <a:t>i</a:t>
              </a:r>
              <a:r>
                <a:rPr lang="en-US" altLang="zh-CN" sz="2800" b="1" i="1" baseline="-25000" dirty="0" err="1">
                  <a:solidFill>
                    <a:schemeClr val="tx1"/>
                  </a:solidFill>
                  <a:latin typeface="华文仿宋" panose="02010600040101010101" pitchFamily="2" charset="-122"/>
                  <a:ea typeface="华文仿宋" panose="02010600040101010101" pitchFamily="2" charset="-122"/>
                </a:rPr>
                <a:t>k</a:t>
              </a:r>
              <a:r>
                <a:rPr kumimoji="0" lang="zh-CN" altLang="en-US" sz="2800" b="1" dirty="0">
                  <a:solidFill>
                    <a:schemeClr val="tx1"/>
                  </a:solidFill>
                  <a:latin typeface="华文仿宋" panose="02010600040101010101" pitchFamily="2" charset="-122"/>
                  <a:ea typeface="华文仿宋" panose="02010600040101010101" pitchFamily="2" charset="-122"/>
                </a:rPr>
                <a:t>行；</a:t>
              </a:r>
              <a:endParaRPr kumimoji="0" lang="zh-CN" altLang="en-US" sz="2800" b="1" dirty="0">
                <a:solidFill>
                  <a:schemeClr val="tx1"/>
                </a:solidFill>
                <a:latin typeface="华文仿宋" panose="02010600040101010101" pitchFamily="2" charset="-122"/>
                <a:ea typeface="华文仿宋" panose="02010600040101010101" pitchFamily="2" charset="-122"/>
                <a:sym typeface="Symbol" panose="05050102010706020507" pitchFamily="18" charset="2"/>
              </a:endParaRPr>
            </a:p>
            <a:p>
              <a:pPr algn="l">
                <a:lnSpc>
                  <a:spcPct val="150000"/>
                </a:lnSpc>
              </a:pPr>
              <a:r>
                <a:rPr kumimoji="0" lang="zh-CN" altLang="en-US" sz="2800" b="1"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	   </a:t>
              </a:r>
              <a:r>
                <a:rPr kumimoji="0" lang="zh-CN" altLang="en-US" sz="2800" b="1" dirty="0">
                  <a:solidFill>
                    <a:schemeClr val="tx1"/>
                  </a:solidFill>
                  <a:latin typeface="华文仿宋" panose="02010600040101010101" pitchFamily="2" charset="-122"/>
                  <a:ea typeface="华文仿宋" panose="02010600040101010101" pitchFamily="2" charset="-122"/>
                </a:rPr>
                <a:t>否则转</a:t>
              </a:r>
              <a:r>
                <a:rPr lang="en-US" altLang="zh-CN" sz="2800" b="1" i="1" dirty="0">
                  <a:solidFill>
                    <a:schemeClr val="tx1"/>
                  </a:solidFill>
                  <a:latin typeface="华文仿宋" panose="02010600040101010101" pitchFamily="2" charset="-122"/>
                  <a:ea typeface="华文仿宋" panose="02010600040101010101" pitchFamily="2" charset="-122"/>
                </a:rPr>
                <a:t>Step 7</a:t>
              </a:r>
              <a:r>
                <a:rPr lang="en-US" altLang="zh-CN" sz="2800" b="1" dirty="0">
                  <a:solidFill>
                    <a:schemeClr val="tx1"/>
                  </a:solidFill>
                  <a:latin typeface="华文仿宋" panose="02010600040101010101" pitchFamily="2" charset="-122"/>
                  <a:ea typeface="华文仿宋" panose="02010600040101010101" pitchFamily="2" charset="-122"/>
                </a:rPr>
                <a:t> </a:t>
              </a:r>
            </a:p>
          </p:txBody>
        </p:sp>
        <p:graphicFrame>
          <p:nvGraphicFramePr>
            <p:cNvPr id="125955" name="Object 3">
              <a:extLst>
                <a:ext uri="{FF2B5EF4-FFF2-40B4-BE49-F238E27FC236}">
                  <a16:creationId xmlns:a16="http://schemas.microsoft.com/office/drawing/2014/main" id="{DDC9B7CA-D612-4FD1-9701-35E3FBD18EFC}"/>
                </a:ext>
              </a:extLst>
            </p:cNvPr>
            <p:cNvGraphicFramePr>
              <a:graphicFrameLocks noChangeAspect="1"/>
            </p:cNvGraphicFramePr>
            <p:nvPr>
              <p:extLst>
                <p:ext uri="{D42A27DB-BD31-4B8C-83A1-F6EECF244321}">
                  <p14:modId xmlns:p14="http://schemas.microsoft.com/office/powerpoint/2010/main" val="3793052570"/>
                </p:ext>
              </p:extLst>
            </p:nvPr>
          </p:nvGraphicFramePr>
          <p:xfrm>
            <a:off x="2544" y="2590"/>
            <a:ext cx="2696" cy="406"/>
          </p:xfrm>
          <a:graphic>
            <a:graphicData uri="http://schemas.openxmlformats.org/presentationml/2006/ole">
              <mc:AlternateContent xmlns:mc="http://schemas.openxmlformats.org/markup-compatibility/2006">
                <mc:Choice xmlns:v="urn:schemas-microsoft-com:vml" Requires="v">
                  <p:oleObj spid="_x0000_s187832" name="Equation" r:id="rId3" imgW="2108160" imgH="317160" progId="Equation.DSMT4">
                    <p:embed/>
                  </p:oleObj>
                </mc:Choice>
                <mc:Fallback>
                  <p:oleObj name="Equation" r:id="rId3" imgW="2108160" imgH="317160" progId="Equation.DSMT4">
                    <p:embed/>
                    <p:pic>
                      <p:nvPicPr>
                        <p:cNvPr id="125955" name="Object 3">
                          <a:extLst>
                            <a:ext uri="{FF2B5EF4-FFF2-40B4-BE49-F238E27FC236}">
                              <a16:creationId xmlns:a16="http://schemas.microsoft.com/office/drawing/2014/main" id="{DDC9B7CA-D612-4FD1-9701-35E3FBD18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2590"/>
                          <a:ext cx="2696" cy="406"/>
                        </a:xfrm>
                        <a:prstGeom prst="rect">
                          <a:avLst/>
                        </a:prstGeom>
                        <a:noFill/>
                        <a:ln>
                          <a:noFill/>
                        </a:ln>
                        <a:effectLst/>
                      </p:spPr>
                    </p:pic>
                  </p:oleObj>
                </mc:Fallback>
              </mc:AlternateContent>
            </a:graphicData>
          </a:graphic>
        </p:graphicFrame>
        <p:graphicFrame>
          <p:nvGraphicFramePr>
            <p:cNvPr id="125956" name="Object 4">
              <a:extLst>
                <a:ext uri="{FF2B5EF4-FFF2-40B4-BE49-F238E27FC236}">
                  <a16:creationId xmlns:a16="http://schemas.microsoft.com/office/drawing/2014/main" id="{B5FBEE88-E21F-4556-BDC6-7B24540500B1}"/>
                </a:ext>
              </a:extLst>
            </p:cNvPr>
            <p:cNvGraphicFramePr>
              <a:graphicFrameLocks noChangeAspect="1"/>
            </p:cNvGraphicFramePr>
            <p:nvPr/>
          </p:nvGraphicFramePr>
          <p:xfrm>
            <a:off x="1296" y="2969"/>
            <a:ext cx="1008" cy="517"/>
          </p:xfrm>
          <a:graphic>
            <a:graphicData uri="http://schemas.openxmlformats.org/presentationml/2006/ole">
              <mc:AlternateContent xmlns:mc="http://schemas.openxmlformats.org/markup-compatibility/2006">
                <mc:Choice xmlns:v="urn:schemas-microsoft-com:vml" Requires="v">
                  <p:oleObj spid="_x0000_s187833" name="Equation" r:id="rId5" imgW="520560" imgH="266400" progId="Equation.DSMT4">
                    <p:embed/>
                  </p:oleObj>
                </mc:Choice>
                <mc:Fallback>
                  <p:oleObj name="Equation" r:id="rId5" imgW="520560" imgH="266400" progId="Equation.DSMT4">
                    <p:embed/>
                    <p:pic>
                      <p:nvPicPr>
                        <p:cNvPr id="125956" name="Object 4">
                          <a:extLst>
                            <a:ext uri="{FF2B5EF4-FFF2-40B4-BE49-F238E27FC236}">
                              <a16:creationId xmlns:a16="http://schemas.microsoft.com/office/drawing/2014/main" id="{B5FBEE88-E21F-4556-BDC6-7B2454050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2969"/>
                          <a:ext cx="1008"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AutoShape 12">
            <a:extLst>
              <a:ext uri="{FF2B5EF4-FFF2-40B4-BE49-F238E27FC236}">
                <a16:creationId xmlns:a16="http://schemas.microsoft.com/office/drawing/2014/main" id="{1C7B86FD-3D1D-4D96-A225-078A844A9A2A}"/>
              </a:ext>
            </a:extLst>
          </p:cNvPr>
          <p:cNvSpPr>
            <a:spLocks/>
          </p:cNvSpPr>
          <p:nvPr/>
        </p:nvSpPr>
        <p:spPr bwMode="auto">
          <a:xfrm>
            <a:off x="6444208" y="3429000"/>
            <a:ext cx="673563" cy="792089"/>
          </a:xfrm>
          <a:prstGeom prst="rightBracket">
            <a:avLst>
              <a:gd name="adj" fmla="val 1372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  </a:t>
            </a:r>
            <a:r>
              <a:rPr lang="en-US" altLang="zh-CN" sz="1400" dirty="0">
                <a:solidFill>
                  <a:srgbClr val="FF0000"/>
                </a:solidFill>
              </a:rPr>
              <a:t>N-1</a:t>
            </a:r>
            <a:r>
              <a:rPr lang="zh-CN" altLang="en-US" sz="1400" dirty="0">
                <a:solidFill>
                  <a:srgbClr val="FF0000"/>
                </a:solidFill>
              </a:rPr>
              <a:t>次</a:t>
            </a:r>
          </a:p>
        </p:txBody>
      </p:sp>
    </p:spTree>
    <p:extLst>
      <p:ext uri="{BB962C8B-B14F-4D97-AF65-F5344CB8AC3E}">
        <p14:creationId xmlns:p14="http://schemas.microsoft.com/office/powerpoint/2010/main" val="126797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50" name="Group 10">
            <a:extLst>
              <a:ext uri="{FF2B5EF4-FFF2-40B4-BE49-F238E27FC236}">
                <a16:creationId xmlns:a16="http://schemas.microsoft.com/office/drawing/2014/main" id="{2A96AC7B-82A7-4300-8A3D-C44A64A2D0D1}"/>
              </a:ext>
            </a:extLst>
          </p:cNvPr>
          <p:cNvGrpSpPr>
            <a:grpSpLocks/>
          </p:cNvGrpSpPr>
          <p:nvPr/>
        </p:nvGrpSpPr>
        <p:grpSpPr bwMode="auto">
          <a:xfrm>
            <a:off x="228600" y="190500"/>
            <a:ext cx="8686800" cy="6477000"/>
            <a:chOff x="144" y="33"/>
            <a:chExt cx="5472" cy="4080"/>
          </a:xfrm>
        </p:grpSpPr>
        <p:sp>
          <p:nvSpPr>
            <p:cNvPr id="138242" name="AutoShape 2">
              <a:extLst>
                <a:ext uri="{FF2B5EF4-FFF2-40B4-BE49-F238E27FC236}">
                  <a16:creationId xmlns:a16="http://schemas.microsoft.com/office/drawing/2014/main" id="{F8228EF7-A823-41BD-891F-35D381E3996F}"/>
                </a:ext>
              </a:extLst>
            </p:cNvPr>
            <p:cNvSpPr>
              <a:spLocks noChangeArrowheads="1"/>
            </p:cNvSpPr>
            <p:nvPr/>
          </p:nvSpPr>
          <p:spPr bwMode="auto">
            <a:xfrm>
              <a:off x="144" y="33"/>
              <a:ext cx="5472" cy="4080"/>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en-US" altLang="zh-CN" sz="2800" b="1" dirty="0">
                  <a:latin typeface="Times New Roman" panose="02020603050405020304" pitchFamily="18" charset="0"/>
                  <a:cs typeface="Times New Roman" panose="02020603050405020304" pitchFamily="18" charset="0"/>
                </a:rPr>
                <a:t>              </a:t>
              </a:r>
              <a:r>
                <a:rPr kumimoji="0" lang="zh-CN" altLang="en-US" sz="2800" b="1" dirty="0">
                  <a:solidFill>
                    <a:schemeClr val="tx1"/>
                  </a:solidFill>
                  <a:latin typeface="Times New Roman" panose="02020603050405020304" pitchFamily="18" charset="0"/>
                  <a:cs typeface="Times New Roman" panose="02020603050405020304" pitchFamily="18" charset="0"/>
                </a:rPr>
                <a:t>算法</a:t>
              </a:r>
              <a:r>
                <a:rPr kumimoji="0" lang="en-US" altLang="zh-CN" sz="2800" b="1" dirty="0">
                  <a:solidFill>
                    <a:schemeClr val="tx1"/>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Gauss</a:t>
              </a:r>
              <a:r>
                <a:rPr lang="zh-CN" altLang="en-US" sz="2800" b="1" dirty="0">
                  <a:solidFill>
                    <a:srgbClr val="FF0000"/>
                  </a:solidFill>
                  <a:latin typeface="Times New Roman" panose="02020603050405020304" pitchFamily="18" charset="0"/>
                  <a:cs typeface="Times New Roman" panose="02020603050405020304" pitchFamily="18" charset="0"/>
                </a:rPr>
                <a:t>消元法</a:t>
              </a:r>
              <a:r>
                <a:rPr lang="zh-CN" altLang="en-US" sz="2800" b="1" dirty="0">
                  <a:solidFill>
                    <a:schemeClr val="tx1"/>
                  </a:solidFill>
                  <a:latin typeface="Times New Roman" panose="02020603050405020304" pitchFamily="18" charset="0"/>
                  <a:cs typeface="Times New Roman" panose="02020603050405020304" pitchFamily="18" charset="0"/>
                </a:rPr>
                <a:t>（续）</a:t>
              </a:r>
              <a:endParaRPr kumimoji="0" lang="zh-CN" altLang="en-US" sz="2800" b="1"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3</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for </a:t>
              </a:r>
              <a:r>
                <a:rPr kumimoji="0" lang="en-US" altLang="zh-CN" sz="2800" b="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=k+1,…,n</a:t>
              </a:r>
              <a:r>
                <a:rPr kumimoji="0" lang="en-US" altLang="zh-CN"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kumimoji="0" lang="zh-CN" alt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计算</a:t>
              </a:r>
              <a:endParaRPr kumimoji="0"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endParaRPr kumimoji="0" lang="zh-CN" altLang="en-US"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4</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for j=k+1,…,n+1</a:t>
              </a:r>
              <a:r>
                <a:rPr kumimoji="0" lang="en-US" altLang="zh-CN"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kumimoji="0" lang="zh-CN" alt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计算</a:t>
              </a:r>
            </a:p>
            <a:p>
              <a:pPr algn="l"/>
              <a:r>
                <a:rPr kumimoji="0"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p>
            <a:p>
              <a:pPr algn="l"/>
              <a:r>
                <a:rPr lang="zh-CN" altLang="en-US" sz="2800" b="1" dirty="0">
                  <a:solidFill>
                    <a:srgbClr val="FF0000"/>
                  </a:solidFill>
                  <a:latin typeface="Times New Roman" panose="02020603050405020304" pitchFamily="18" charset="0"/>
                  <a:cs typeface="Times New Roman" panose="02020603050405020304" pitchFamily="18" charset="0"/>
                </a:rPr>
                <a:t>回代</a:t>
              </a:r>
              <a:r>
                <a:rPr lang="zh-CN" altLang="en-US" sz="2800" b="1" dirty="0">
                  <a:solidFill>
                    <a:srgbClr val="0000FF"/>
                  </a:solidFill>
                  <a:latin typeface="Times New Roman" panose="02020603050405020304" pitchFamily="18" charset="0"/>
                  <a:cs typeface="Times New Roman" panose="02020603050405020304" pitchFamily="18" charset="0"/>
                </a:rPr>
                <a:t>过程</a:t>
              </a:r>
            </a:p>
            <a:p>
              <a:pPr algn="l"/>
              <a:endParaRPr lang="zh-CN" altLang="en-US" sz="2800" b="1" dirty="0">
                <a:solidFill>
                  <a:srgbClr val="0000FF"/>
                </a:solidFill>
                <a:latin typeface="Times New Roman" panose="02020603050405020304" pitchFamily="18" charset="0"/>
                <a:cs typeface="Times New Roman" panose="02020603050405020304" pitchFamily="18" charset="0"/>
              </a:endParaRPr>
            </a:p>
            <a:p>
              <a:pPr algn="l"/>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5</a:t>
              </a:r>
            </a:p>
            <a:p>
              <a:pPr algn="l"/>
              <a:endParaRPr kumimoji="0" lang="en-US" altLang="zh-CN" sz="2800" b="1" i="1" dirty="0">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6</a:t>
              </a:r>
              <a:r>
                <a:rPr kumimoji="0" lang="en-US" altLang="zh-CN"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for </a:t>
              </a:r>
              <a:r>
                <a:rPr kumimoji="0" lang="en-US" altLang="zh-CN" sz="2800" b="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=n-1,…,1</a:t>
              </a:r>
              <a:r>
                <a:rPr kumimoji="0" lang="en-US" altLang="zh-CN"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kumimoji="0" lang="zh-CN" altLang="en-US"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计算</a:t>
              </a:r>
              <a:endParaRPr kumimoji="0" lang="zh-CN" altLang="en-US" sz="28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algn="l"/>
              <a:r>
                <a:rPr kumimoji="0" lang="zh-CN" altLang="en-US" sz="2800" b="1" dirty="0">
                  <a:latin typeface="Times New Roman" panose="02020603050405020304" pitchFamily="18" charset="0"/>
                  <a:cs typeface="Times New Roman" panose="02020603050405020304" pitchFamily="18" charset="0"/>
                  <a:sym typeface="Symbol" panose="05050102010706020507" pitchFamily="18" charset="2"/>
                </a:rPr>
                <a:t>            </a:t>
              </a:r>
              <a:endParaRPr kumimoji="0" lang="zh-CN" altLang="en-US"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l">
                <a:lnSpc>
                  <a:spcPct val="150000"/>
                </a:lnSpc>
              </a:pPr>
              <a:r>
                <a:rPr kumimoji="0" lang="en-US" altLang="zh-CN" sz="28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Step 7</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Output (</a:t>
              </a:r>
              <a:r>
                <a:rPr kumimoji="0" lang="zh-CN" altLang="en-US" sz="28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系数矩阵奇异</a:t>
              </a:r>
              <a:r>
                <a:rPr kumimoji="0"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kumimoji="0" lang="zh-CN" altLang="en-US"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不成功 *</a:t>
              </a:r>
              <a:r>
                <a:rPr kumimoji="0" lang="en-US" altLang="zh-CN" sz="2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STOP.	</a:t>
              </a:r>
            </a:p>
          </p:txBody>
        </p:sp>
        <p:graphicFrame>
          <p:nvGraphicFramePr>
            <p:cNvPr id="138245" name="Object 5">
              <a:extLst>
                <a:ext uri="{FF2B5EF4-FFF2-40B4-BE49-F238E27FC236}">
                  <a16:creationId xmlns:a16="http://schemas.microsoft.com/office/drawing/2014/main" id="{DFCF11CA-212E-4D51-A77F-EDD9E91B1A5B}"/>
                </a:ext>
              </a:extLst>
            </p:cNvPr>
            <p:cNvGraphicFramePr>
              <a:graphicFrameLocks noChangeAspect="1"/>
            </p:cNvGraphicFramePr>
            <p:nvPr>
              <p:extLst>
                <p:ext uri="{D42A27DB-BD31-4B8C-83A1-F6EECF244321}">
                  <p14:modId xmlns:p14="http://schemas.microsoft.com/office/powerpoint/2010/main" val="2941497110"/>
                </p:ext>
              </p:extLst>
            </p:nvPr>
          </p:nvGraphicFramePr>
          <p:xfrm>
            <a:off x="2880" y="566"/>
            <a:ext cx="962" cy="558"/>
          </p:xfrm>
          <a:graphic>
            <a:graphicData uri="http://schemas.openxmlformats.org/presentationml/2006/ole">
              <mc:AlternateContent xmlns:mc="http://schemas.openxmlformats.org/markup-compatibility/2006">
                <mc:Choice xmlns:v="urn:schemas-microsoft-com:vml" Requires="v">
                  <p:oleObj spid="_x0000_s189298" name="Equation" r:id="rId3" imgW="723600" imgH="419040" progId="Equation.DSMT4">
                    <p:embed/>
                  </p:oleObj>
                </mc:Choice>
                <mc:Fallback>
                  <p:oleObj name="Equation" r:id="rId3" imgW="723600" imgH="419040" progId="Equation.DSMT4">
                    <p:embed/>
                    <p:pic>
                      <p:nvPicPr>
                        <p:cNvPr id="138245" name="Object 5">
                          <a:extLst>
                            <a:ext uri="{FF2B5EF4-FFF2-40B4-BE49-F238E27FC236}">
                              <a16:creationId xmlns:a16="http://schemas.microsoft.com/office/drawing/2014/main" id="{DFCF11CA-212E-4D51-A77F-EDD9E91B1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566"/>
                          <a:ext cx="962" cy="558"/>
                        </a:xfrm>
                        <a:prstGeom prst="rect">
                          <a:avLst/>
                        </a:prstGeom>
                        <a:noFill/>
                        <a:ln>
                          <a:noFill/>
                        </a:ln>
                        <a:effectLst/>
                      </p:spPr>
                    </p:pic>
                  </p:oleObj>
                </mc:Fallback>
              </mc:AlternateContent>
            </a:graphicData>
          </a:graphic>
        </p:graphicFrame>
        <p:graphicFrame>
          <p:nvGraphicFramePr>
            <p:cNvPr id="138246" name="Object 6">
              <a:extLst>
                <a:ext uri="{FF2B5EF4-FFF2-40B4-BE49-F238E27FC236}">
                  <a16:creationId xmlns:a16="http://schemas.microsoft.com/office/drawing/2014/main" id="{92437BF9-4776-4FB0-9042-B5BED68CDE1B}"/>
                </a:ext>
              </a:extLst>
            </p:cNvPr>
            <p:cNvGraphicFramePr>
              <a:graphicFrameLocks noChangeAspect="1"/>
            </p:cNvGraphicFramePr>
            <p:nvPr>
              <p:extLst>
                <p:ext uri="{D42A27DB-BD31-4B8C-83A1-F6EECF244321}">
                  <p14:modId xmlns:p14="http://schemas.microsoft.com/office/powerpoint/2010/main" val="659117821"/>
                </p:ext>
              </p:extLst>
            </p:nvPr>
          </p:nvGraphicFramePr>
          <p:xfrm>
            <a:off x="3107" y="1179"/>
            <a:ext cx="1550" cy="436"/>
          </p:xfrm>
          <a:graphic>
            <a:graphicData uri="http://schemas.openxmlformats.org/presentationml/2006/ole">
              <mc:AlternateContent xmlns:mc="http://schemas.openxmlformats.org/markup-compatibility/2006">
                <mc:Choice xmlns:v="urn:schemas-microsoft-com:vml" Requires="v">
                  <p:oleObj spid="_x0000_s189299" name="Equation" r:id="rId5" imgW="914400" imgH="253800" progId="Equation.DSMT4">
                    <p:embed/>
                  </p:oleObj>
                </mc:Choice>
                <mc:Fallback>
                  <p:oleObj name="Equation" r:id="rId5" imgW="914400" imgH="253800" progId="Equation.DSMT4">
                    <p:embed/>
                    <p:pic>
                      <p:nvPicPr>
                        <p:cNvPr id="138246" name="Object 6">
                          <a:extLst>
                            <a:ext uri="{FF2B5EF4-FFF2-40B4-BE49-F238E27FC236}">
                              <a16:creationId xmlns:a16="http://schemas.microsoft.com/office/drawing/2014/main" id="{92437BF9-4776-4FB0-9042-B5BED68CDE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 y="1179"/>
                          <a:ext cx="1550" cy="436"/>
                        </a:xfrm>
                        <a:prstGeom prst="rect">
                          <a:avLst/>
                        </a:prstGeom>
                        <a:noFill/>
                        <a:ln>
                          <a:noFill/>
                        </a:ln>
                        <a:effectLst/>
                      </p:spPr>
                    </p:pic>
                  </p:oleObj>
                </mc:Fallback>
              </mc:AlternateContent>
            </a:graphicData>
          </a:graphic>
        </p:graphicFrame>
        <p:graphicFrame>
          <p:nvGraphicFramePr>
            <p:cNvPr id="138247" name="Object 7">
              <a:extLst>
                <a:ext uri="{FF2B5EF4-FFF2-40B4-BE49-F238E27FC236}">
                  <a16:creationId xmlns:a16="http://schemas.microsoft.com/office/drawing/2014/main" id="{A755E833-CBE3-437C-818D-6C2B816B6013}"/>
                </a:ext>
              </a:extLst>
            </p:cNvPr>
            <p:cNvGraphicFramePr>
              <a:graphicFrameLocks noChangeAspect="1"/>
            </p:cNvGraphicFramePr>
            <p:nvPr>
              <p:extLst>
                <p:ext uri="{D42A27DB-BD31-4B8C-83A1-F6EECF244321}">
                  <p14:modId xmlns:p14="http://schemas.microsoft.com/office/powerpoint/2010/main" val="1336504488"/>
                </p:ext>
              </p:extLst>
            </p:nvPr>
          </p:nvGraphicFramePr>
          <p:xfrm>
            <a:off x="849" y="2102"/>
            <a:ext cx="1200" cy="575"/>
          </p:xfrm>
          <a:graphic>
            <a:graphicData uri="http://schemas.openxmlformats.org/presentationml/2006/ole">
              <mc:AlternateContent xmlns:mc="http://schemas.openxmlformats.org/markup-compatibility/2006">
                <mc:Choice xmlns:v="urn:schemas-microsoft-com:vml" Requires="v">
                  <p:oleObj spid="_x0000_s189300" name="Equation" r:id="rId7" imgW="927000" imgH="444240" progId="Equation.DSMT4">
                    <p:embed/>
                  </p:oleObj>
                </mc:Choice>
                <mc:Fallback>
                  <p:oleObj name="Equation" r:id="rId7" imgW="927000" imgH="444240" progId="Equation.DSMT4">
                    <p:embed/>
                    <p:pic>
                      <p:nvPicPr>
                        <p:cNvPr id="138247" name="Object 7">
                          <a:extLst>
                            <a:ext uri="{FF2B5EF4-FFF2-40B4-BE49-F238E27FC236}">
                              <a16:creationId xmlns:a16="http://schemas.microsoft.com/office/drawing/2014/main" id="{A755E833-CBE3-437C-818D-6C2B816B6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 y="2102"/>
                          <a:ext cx="1200" cy="575"/>
                        </a:xfrm>
                        <a:prstGeom prst="rect">
                          <a:avLst/>
                        </a:prstGeom>
                        <a:noFill/>
                        <a:ln>
                          <a:noFill/>
                        </a:ln>
                        <a:effectLst/>
                      </p:spPr>
                    </p:pic>
                  </p:oleObj>
                </mc:Fallback>
              </mc:AlternateContent>
            </a:graphicData>
          </a:graphic>
        </p:graphicFrame>
        <p:graphicFrame>
          <p:nvGraphicFramePr>
            <p:cNvPr id="138248" name="Object 8">
              <a:extLst>
                <a:ext uri="{FF2B5EF4-FFF2-40B4-BE49-F238E27FC236}">
                  <a16:creationId xmlns:a16="http://schemas.microsoft.com/office/drawing/2014/main" id="{A5E04253-A590-45B6-ABEF-6BC0F51CC19C}"/>
                </a:ext>
              </a:extLst>
            </p:cNvPr>
            <p:cNvGraphicFramePr>
              <a:graphicFrameLocks noChangeAspect="1"/>
            </p:cNvGraphicFramePr>
            <p:nvPr>
              <p:extLst>
                <p:ext uri="{D42A27DB-BD31-4B8C-83A1-F6EECF244321}">
                  <p14:modId xmlns:p14="http://schemas.microsoft.com/office/powerpoint/2010/main" val="3734002424"/>
                </p:ext>
              </p:extLst>
            </p:nvPr>
          </p:nvGraphicFramePr>
          <p:xfrm>
            <a:off x="2780" y="2674"/>
            <a:ext cx="2283" cy="695"/>
          </p:xfrm>
          <a:graphic>
            <a:graphicData uri="http://schemas.openxmlformats.org/presentationml/2006/ole">
              <mc:AlternateContent xmlns:mc="http://schemas.openxmlformats.org/markup-compatibility/2006">
                <mc:Choice xmlns:v="urn:schemas-microsoft-com:vml" Requires="v">
                  <p:oleObj spid="_x0000_s189301" name="Equation" r:id="rId9" imgW="1726920" imgH="444240" progId="Equation.DSMT4">
                    <p:embed/>
                  </p:oleObj>
                </mc:Choice>
                <mc:Fallback>
                  <p:oleObj name="Equation" r:id="rId9" imgW="1726920" imgH="444240" progId="Equation.DSMT4">
                    <p:embed/>
                    <p:pic>
                      <p:nvPicPr>
                        <p:cNvPr id="138248" name="Object 8">
                          <a:extLst>
                            <a:ext uri="{FF2B5EF4-FFF2-40B4-BE49-F238E27FC236}">
                              <a16:creationId xmlns:a16="http://schemas.microsoft.com/office/drawing/2014/main" id="{A5E04253-A590-45B6-ABEF-6BC0F51CC1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0" y="2674"/>
                          <a:ext cx="2283" cy="695"/>
                        </a:xfrm>
                        <a:prstGeom prst="rect">
                          <a:avLst/>
                        </a:prstGeom>
                        <a:noFill/>
                        <a:ln>
                          <a:noFill/>
                        </a:ln>
                        <a:effectLst/>
                      </p:spPr>
                    </p:pic>
                  </p:oleObj>
                </mc:Fallback>
              </mc:AlternateContent>
            </a:graphicData>
          </a:graphic>
        </p:graphicFrame>
      </p:grpSp>
      <p:sp>
        <p:nvSpPr>
          <p:cNvPr id="8" name="AutoShape 13">
            <a:extLst>
              <a:ext uri="{FF2B5EF4-FFF2-40B4-BE49-F238E27FC236}">
                <a16:creationId xmlns:a16="http://schemas.microsoft.com/office/drawing/2014/main" id="{0A676DFF-7D2A-439D-ACEA-1D105208B12C}"/>
              </a:ext>
            </a:extLst>
          </p:cNvPr>
          <p:cNvSpPr>
            <a:spLocks/>
          </p:cNvSpPr>
          <p:nvPr/>
        </p:nvSpPr>
        <p:spPr bwMode="auto">
          <a:xfrm>
            <a:off x="7579233" y="1036005"/>
            <a:ext cx="649287" cy="713421"/>
          </a:xfrm>
          <a:prstGeom prst="rightBracket">
            <a:avLst>
              <a:gd name="adj" fmla="val 1570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FF0000"/>
                </a:solidFill>
              </a:rPr>
              <a:t>N-k</a:t>
            </a:r>
            <a:r>
              <a:rPr lang="zh-CN" altLang="en-US" sz="1400" dirty="0">
                <a:solidFill>
                  <a:srgbClr val="FF0000"/>
                </a:solidFill>
              </a:rPr>
              <a:t>次</a:t>
            </a:r>
          </a:p>
        </p:txBody>
      </p:sp>
      <p:sp>
        <p:nvSpPr>
          <p:cNvPr id="10" name="AutoShape 15">
            <a:extLst>
              <a:ext uri="{FF2B5EF4-FFF2-40B4-BE49-F238E27FC236}">
                <a16:creationId xmlns:a16="http://schemas.microsoft.com/office/drawing/2014/main" id="{1108A810-81E6-4A27-A1B3-F11A5C45014E}"/>
              </a:ext>
            </a:extLst>
          </p:cNvPr>
          <p:cNvSpPr>
            <a:spLocks/>
          </p:cNvSpPr>
          <p:nvPr/>
        </p:nvSpPr>
        <p:spPr bwMode="auto">
          <a:xfrm rot="19601448">
            <a:off x="7700149" y="3238590"/>
            <a:ext cx="1180087" cy="842825"/>
          </a:xfrm>
          <a:prstGeom prst="rightBracket">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solidFill>
                  <a:srgbClr val="FF0000"/>
                </a:solidFill>
              </a:rPr>
              <a:t>n-i+1</a:t>
            </a:r>
            <a:r>
              <a:rPr lang="zh-CN" altLang="en-US" dirty="0">
                <a:solidFill>
                  <a:srgbClr val="FF0000"/>
                </a:solidFill>
              </a:rPr>
              <a:t>次</a:t>
            </a:r>
          </a:p>
        </p:txBody>
      </p:sp>
      <p:sp>
        <p:nvSpPr>
          <p:cNvPr id="11" name="AutoShape 16">
            <a:extLst>
              <a:ext uri="{FF2B5EF4-FFF2-40B4-BE49-F238E27FC236}">
                <a16:creationId xmlns:a16="http://schemas.microsoft.com/office/drawing/2014/main" id="{B2B4D9E4-EB51-4D7F-A283-2E95AF6197BC}"/>
              </a:ext>
            </a:extLst>
          </p:cNvPr>
          <p:cNvSpPr>
            <a:spLocks/>
          </p:cNvSpPr>
          <p:nvPr/>
        </p:nvSpPr>
        <p:spPr bwMode="auto">
          <a:xfrm>
            <a:off x="7700731" y="2044437"/>
            <a:ext cx="673563" cy="657488"/>
          </a:xfrm>
          <a:prstGeom prst="rightBracket">
            <a:avLst>
              <a:gd name="adj" fmla="val 8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dirty="0">
                <a:solidFill>
                  <a:srgbClr val="FF0000"/>
                </a:solidFill>
              </a:rPr>
              <a:t>N-k+1</a:t>
            </a:r>
            <a:r>
              <a:rPr lang="zh-CN" altLang="en-US" sz="1400" dirty="0">
                <a:solidFill>
                  <a:srgbClr val="FF0000"/>
                </a:solidFill>
              </a:rPr>
              <a:t>次</a:t>
            </a:r>
          </a:p>
        </p:txBody>
      </p:sp>
    </p:spTree>
    <p:extLst>
      <p:ext uri="{BB962C8B-B14F-4D97-AF65-F5344CB8AC3E}">
        <p14:creationId xmlns:p14="http://schemas.microsoft.com/office/powerpoint/2010/main" val="470869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a:extLst>
              <a:ext uri="{FF2B5EF4-FFF2-40B4-BE49-F238E27FC236}">
                <a16:creationId xmlns:a16="http://schemas.microsoft.com/office/drawing/2014/main" id="{6E9C2F76-7B4B-4F35-B194-D74D0F9CDD6F}"/>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85" name="Rectangle 5">
            <a:extLst>
              <a:ext uri="{FF2B5EF4-FFF2-40B4-BE49-F238E27FC236}">
                <a16:creationId xmlns:a16="http://schemas.microsoft.com/office/drawing/2014/main" id="{6106E36E-E9FF-492C-A403-9DFFBCC0CA40}"/>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86" name="Rectangle 6">
            <a:extLst>
              <a:ext uri="{FF2B5EF4-FFF2-40B4-BE49-F238E27FC236}">
                <a16:creationId xmlns:a16="http://schemas.microsoft.com/office/drawing/2014/main" id="{8F9B0BD1-E650-4084-A733-C19100704DB2}"/>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7289" name="Text Box 9">
            <a:extLst>
              <a:ext uri="{FF2B5EF4-FFF2-40B4-BE49-F238E27FC236}">
                <a16:creationId xmlns:a16="http://schemas.microsoft.com/office/drawing/2014/main" id="{7AD9A1EB-808E-469B-B946-A143E5C72658}"/>
              </a:ext>
            </a:extLst>
          </p:cNvPr>
          <p:cNvSpPr txBox="1">
            <a:spLocks noChangeArrowheads="1"/>
          </p:cNvSpPr>
          <p:nvPr/>
        </p:nvSpPr>
        <p:spPr bwMode="auto">
          <a:xfrm>
            <a:off x="284956" y="309882"/>
            <a:ext cx="4287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Font typeface="Wingdings" panose="05000000000000000000" pitchFamily="2" charset="2"/>
              <a:buNone/>
            </a:pPr>
            <a:r>
              <a:rPr lang="zh-CN" altLang="en-US" sz="2400" b="1" dirty="0">
                <a:solidFill>
                  <a:schemeClr val="tx1"/>
                </a:solidFill>
                <a:latin typeface="华文仿宋" panose="02010600040101010101" pitchFamily="2" charset="-122"/>
                <a:ea typeface="华文仿宋" panose="02010600040101010101" pitchFamily="2" charset="-122"/>
              </a:rPr>
              <a:t>高斯消去法运算量估计</a:t>
            </a:r>
          </a:p>
        </p:txBody>
      </p:sp>
      <p:sp>
        <p:nvSpPr>
          <p:cNvPr id="97290" name="Text Box 10">
            <a:extLst>
              <a:ext uri="{FF2B5EF4-FFF2-40B4-BE49-F238E27FC236}">
                <a16:creationId xmlns:a16="http://schemas.microsoft.com/office/drawing/2014/main" id="{9516AB49-A39D-48A2-8E0D-BBDC8728404D}"/>
              </a:ext>
            </a:extLst>
          </p:cNvPr>
          <p:cNvSpPr txBox="1">
            <a:spLocks noChangeArrowheads="1"/>
          </p:cNvSpPr>
          <p:nvPr/>
        </p:nvSpPr>
        <p:spPr bwMode="auto">
          <a:xfrm>
            <a:off x="461620" y="1025141"/>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anose="05000000000000000000" pitchFamily="2" charset="2"/>
              <a:buNone/>
            </a:pPr>
            <a:r>
              <a:rPr lang="en-US" altLang="zh-CN" sz="2400" b="1" dirty="0">
                <a:solidFill>
                  <a:schemeClr val="tx1"/>
                </a:solidFill>
                <a:latin typeface="华文仿宋" panose="02010600040101010101" pitchFamily="2" charset="-122"/>
                <a:ea typeface="华文仿宋" panose="02010600040101010101" pitchFamily="2" charset="-122"/>
              </a:rPr>
              <a:t>1.</a:t>
            </a:r>
            <a:r>
              <a:rPr lang="zh-CN" altLang="en-US" sz="2400" b="1" dirty="0">
                <a:solidFill>
                  <a:schemeClr val="tx1"/>
                </a:solidFill>
                <a:latin typeface="华文仿宋" panose="02010600040101010101" pitchFamily="2" charset="-122"/>
                <a:ea typeface="华文仿宋" panose="02010600040101010101" pitchFamily="2" charset="-122"/>
              </a:rPr>
              <a:t>消去算法运算量</a:t>
            </a:r>
          </a:p>
        </p:txBody>
      </p:sp>
      <p:sp>
        <p:nvSpPr>
          <p:cNvPr id="97292" name="Text Box 12">
            <a:extLst>
              <a:ext uri="{FF2B5EF4-FFF2-40B4-BE49-F238E27FC236}">
                <a16:creationId xmlns:a16="http://schemas.microsoft.com/office/drawing/2014/main" id="{F6F10F4C-F35A-4605-813B-37599D56EA50}"/>
              </a:ext>
            </a:extLst>
          </p:cNvPr>
          <p:cNvSpPr txBox="1">
            <a:spLocks noChangeArrowheads="1"/>
          </p:cNvSpPr>
          <p:nvPr/>
        </p:nvSpPr>
        <p:spPr bwMode="auto">
          <a:xfrm>
            <a:off x="461620" y="3867409"/>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buFont typeface="Wingdings" panose="05000000000000000000" pitchFamily="2" charset="2"/>
              <a:buNone/>
              <a:defRPr sz="2400">
                <a:solidFill>
                  <a:schemeClr val="tx1"/>
                </a:solidFill>
                <a:latin typeface="华文仿宋" panose="02010600040101010101" pitchFamily="2" charset="-122"/>
                <a:ea typeface="华文仿宋" panose="02010600040101010101" pitchFamily="2" charset="-122"/>
              </a:defRPr>
            </a:lvl1pPr>
          </a:lstStyle>
          <a:p>
            <a:r>
              <a:rPr lang="en-US" altLang="zh-CN" dirty="0"/>
              <a:t>2.</a:t>
            </a:r>
            <a:r>
              <a:rPr lang="zh-CN" altLang="en-US" dirty="0"/>
              <a:t>回代运算量</a:t>
            </a:r>
          </a:p>
        </p:txBody>
      </p:sp>
      <p:graphicFrame>
        <p:nvGraphicFramePr>
          <p:cNvPr id="97293" name="Object 13">
            <a:extLst>
              <a:ext uri="{FF2B5EF4-FFF2-40B4-BE49-F238E27FC236}">
                <a16:creationId xmlns:a16="http://schemas.microsoft.com/office/drawing/2014/main" id="{3A3AFC0E-D9AE-4101-A4E7-79F9B681D929}"/>
              </a:ext>
            </a:extLst>
          </p:cNvPr>
          <p:cNvGraphicFramePr>
            <a:graphicFrameLocks noChangeAspect="1"/>
          </p:cNvGraphicFramePr>
          <p:nvPr>
            <p:extLst>
              <p:ext uri="{D42A27DB-BD31-4B8C-83A1-F6EECF244321}">
                <p14:modId xmlns:p14="http://schemas.microsoft.com/office/powerpoint/2010/main" val="1345984885"/>
              </p:ext>
            </p:extLst>
          </p:nvPr>
        </p:nvGraphicFramePr>
        <p:xfrm>
          <a:off x="420480" y="4381468"/>
          <a:ext cx="7681366" cy="830944"/>
        </p:xfrm>
        <a:graphic>
          <a:graphicData uri="http://schemas.openxmlformats.org/presentationml/2006/ole">
            <mc:AlternateContent xmlns:mc="http://schemas.openxmlformats.org/markup-compatibility/2006">
              <mc:Choice xmlns:v="urn:schemas-microsoft-com:vml" Requires="v">
                <p:oleObj spid="_x0000_s345832" name="Equation" r:id="rId6" imgW="4228920" imgH="457200" progId="Equation.DSMT4">
                  <p:embed/>
                </p:oleObj>
              </mc:Choice>
              <mc:Fallback>
                <p:oleObj name="Equation" r:id="rId6" imgW="4228920" imgH="457200" progId="Equation.DSMT4">
                  <p:embed/>
                  <p:pic>
                    <p:nvPicPr>
                      <p:cNvPr id="97293" name="Object 13">
                        <a:extLst>
                          <a:ext uri="{FF2B5EF4-FFF2-40B4-BE49-F238E27FC236}">
                            <a16:creationId xmlns:a16="http://schemas.microsoft.com/office/drawing/2014/main" id="{3A3AFC0E-D9AE-4101-A4E7-79F9B681D9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480" y="4381468"/>
                        <a:ext cx="7681366" cy="830944"/>
                      </a:xfrm>
                      <a:prstGeom prst="rect">
                        <a:avLst/>
                      </a:prstGeom>
                      <a:noFill/>
                      <a:ln>
                        <a:noFill/>
                      </a:ln>
                      <a:effectLst/>
                    </p:spPr>
                  </p:pic>
                </p:oleObj>
              </mc:Fallback>
            </mc:AlternateContent>
          </a:graphicData>
        </a:graphic>
      </p:graphicFrame>
      <p:graphicFrame>
        <p:nvGraphicFramePr>
          <p:cNvPr id="97295" name="Object 15">
            <a:extLst>
              <a:ext uri="{FF2B5EF4-FFF2-40B4-BE49-F238E27FC236}">
                <a16:creationId xmlns:a16="http://schemas.microsoft.com/office/drawing/2014/main" id="{3454A55C-2601-464C-AE7C-9F8B3E47717A}"/>
              </a:ext>
            </a:extLst>
          </p:cNvPr>
          <p:cNvGraphicFramePr>
            <a:graphicFrameLocks noChangeAspect="1"/>
          </p:cNvGraphicFramePr>
          <p:nvPr>
            <p:extLst>
              <p:ext uri="{D42A27DB-BD31-4B8C-83A1-F6EECF244321}">
                <p14:modId xmlns:p14="http://schemas.microsoft.com/office/powerpoint/2010/main" val="991169266"/>
              </p:ext>
            </p:extLst>
          </p:nvPr>
        </p:nvGraphicFramePr>
        <p:xfrm>
          <a:off x="5230515" y="5909190"/>
          <a:ext cx="2941885" cy="468943"/>
        </p:xfrm>
        <a:graphic>
          <a:graphicData uri="http://schemas.openxmlformats.org/presentationml/2006/ole">
            <mc:AlternateContent xmlns:mc="http://schemas.openxmlformats.org/markup-compatibility/2006">
              <mc:Choice xmlns:v="urn:schemas-microsoft-com:vml" Requires="v">
                <p:oleObj spid="_x0000_s345833" name="Equation" r:id="rId8" imgW="1434960" imgH="228600" progId="Equation.DSMT4">
                  <p:embed/>
                </p:oleObj>
              </mc:Choice>
              <mc:Fallback>
                <p:oleObj name="Equation" r:id="rId8" imgW="1434960" imgH="228600" progId="Equation.DSMT4">
                  <p:embed/>
                  <p:pic>
                    <p:nvPicPr>
                      <p:cNvPr id="97295" name="Object 15">
                        <a:extLst>
                          <a:ext uri="{FF2B5EF4-FFF2-40B4-BE49-F238E27FC236}">
                            <a16:creationId xmlns:a16="http://schemas.microsoft.com/office/drawing/2014/main" id="{3454A55C-2601-464C-AE7C-9F8B3E4771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0515" y="5909190"/>
                        <a:ext cx="2941885" cy="468943"/>
                      </a:xfrm>
                      <a:prstGeom prst="rect">
                        <a:avLst/>
                      </a:prstGeom>
                      <a:noFill/>
                      <a:ln>
                        <a:noFill/>
                      </a:ln>
                      <a:effectLst/>
                    </p:spPr>
                  </p:pic>
                </p:oleObj>
              </mc:Fallback>
            </mc:AlternateContent>
          </a:graphicData>
        </a:graphic>
      </p:graphicFrame>
      <p:graphicFrame>
        <p:nvGraphicFramePr>
          <p:cNvPr id="97303" name="Object 23">
            <a:extLst>
              <a:ext uri="{FF2B5EF4-FFF2-40B4-BE49-F238E27FC236}">
                <a16:creationId xmlns:a16="http://schemas.microsoft.com/office/drawing/2014/main" id="{39CB2A35-13EE-4A46-BB7A-85FE2FE07956}"/>
              </a:ext>
            </a:extLst>
          </p:cNvPr>
          <p:cNvGraphicFramePr>
            <a:graphicFrameLocks noChangeAspect="1"/>
          </p:cNvGraphicFramePr>
          <p:nvPr>
            <p:extLst>
              <p:ext uri="{D42A27DB-BD31-4B8C-83A1-F6EECF244321}">
                <p14:modId xmlns:p14="http://schemas.microsoft.com/office/powerpoint/2010/main" val="960517223"/>
              </p:ext>
            </p:extLst>
          </p:nvPr>
        </p:nvGraphicFramePr>
        <p:xfrm>
          <a:off x="3131955" y="5153817"/>
          <a:ext cx="3046412" cy="700088"/>
        </p:xfrm>
        <a:graphic>
          <a:graphicData uri="http://schemas.openxmlformats.org/presentationml/2006/ole">
            <mc:AlternateContent xmlns:mc="http://schemas.openxmlformats.org/markup-compatibility/2006">
              <mc:Choice xmlns:v="urn:schemas-microsoft-com:vml" Requires="v">
                <p:oleObj spid="_x0000_s345834" name="Equation" r:id="rId10" imgW="1714320" imgH="393480" progId="Equation.DSMT4">
                  <p:embed/>
                </p:oleObj>
              </mc:Choice>
              <mc:Fallback>
                <p:oleObj name="Equation" r:id="rId10" imgW="1714320" imgH="393480" progId="Equation.DSMT4">
                  <p:embed/>
                  <p:pic>
                    <p:nvPicPr>
                      <p:cNvPr id="97303" name="Object 23">
                        <a:extLst>
                          <a:ext uri="{FF2B5EF4-FFF2-40B4-BE49-F238E27FC236}">
                            <a16:creationId xmlns:a16="http://schemas.microsoft.com/office/drawing/2014/main" id="{39CB2A35-13EE-4A46-BB7A-85FE2FE0795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1955" y="5153817"/>
                        <a:ext cx="3046412"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AF915AA3-0AFD-4535-BAE6-239BB9F9839B}"/>
              </a:ext>
            </a:extLst>
          </p:cNvPr>
          <p:cNvSpPr txBox="1"/>
          <p:nvPr/>
        </p:nvSpPr>
        <p:spPr>
          <a:xfrm>
            <a:off x="2932870" y="1932154"/>
            <a:ext cx="4595289" cy="461665"/>
          </a:xfrm>
          <a:prstGeom prst="rect">
            <a:avLst/>
          </a:prstGeom>
          <a:noFill/>
        </p:spPr>
        <p:txBody>
          <a:bodyPr wrap="square" rtlCol="0">
            <a:spAutoFit/>
          </a:bodyPr>
          <a:lstStyle/>
          <a:p>
            <a:pPr algn="l"/>
            <a:r>
              <a:rPr lang="zh-CN" altLang="en-US" sz="2400" dirty="0">
                <a:solidFill>
                  <a:schemeClr val="tx1">
                    <a:lumMod val="95000"/>
                    <a:lumOff val="5000"/>
                  </a:schemeClr>
                </a:solidFill>
                <a:latin typeface="+mn-ea"/>
                <a:ea typeface="+mn-ea"/>
              </a:rPr>
              <a:t>因此，所需要的乘除次数为：</a:t>
            </a:r>
          </a:p>
        </p:txBody>
      </p:sp>
      <p:graphicFrame>
        <p:nvGraphicFramePr>
          <p:cNvPr id="27" name="Object 11">
            <a:extLst>
              <a:ext uri="{FF2B5EF4-FFF2-40B4-BE49-F238E27FC236}">
                <a16:creationId xmlns:a16="http://schemas.microsoft.com/office/drawing/2014/main" id="{5E034BE2-5D1B-4175-898B-8D5311031597}"/>
              </a:ext>
            </a:extLst>
          </p:cNvPr>
          <p:cNvGraphicFramePr>
            <a:graphicFrameLocks noChangeAspect="1"/>
          </p:cNvGraphicFramePr>
          <p:nvPr>
            <p:extLst>
              <p:ext uri="{D42A27DB-BD31-4B8C-83A1-F6EECF244321}">
                <p14:modId xmlns:p14="http://schemas.microsoft.com/office/powerpoint/2010/main" val="2655126299"/>
              </p:ext>
            </p:extLst>
          </p:nvPr>
        </p:nvGraphicFramePr>
        <p:xfrm>
          <a:off x="382290" y="1605777"/>
          <a:ext cx="1828800" cy="358775"/>
        </p:xfrm>
        <a:graphic>
          <a:graphicData uri="http://schemas.openxmlformats.org/presentationml/2006/ole">
            <mc:AlternateContent xmlns:mc="http://schemas.openxmlformats.org/markup-compatibility/2006">
              <mc:Choice xmlns:v="urn:schemas-microsoft-com:vml" Requires="v">
                <p:oleObj spid="_x0000_s345835" name="Equation" r:id="rId12" imgW="1028520" imgH="203040" progId="Equation.DSMT4">
                  <p:embed/>
                </p:oleObj>
              </mc:Choice>
              <mc:Fallback>
                <p:oleObj name="Equation" r:id="rId12" imgW="1028520" imgH="203040" progId="Equation.DSMT4">
                  <p:embed/>
                  <p:pic>
                    <p:nvPicPr>
                      <p:cNvPr id="97291" name="Object 11">
                        <a:extLst>
                          <a:ext uri="{FF2B5EF4-FFF2-40B4-BE49-F238E27FC236}">
                            <a16:creationId xmlns:a16="http://schemas.microsoft.com/office/drawing/2014/main" id="{4600F058-453B-47BB-9AD1-F4803876D2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290" y="1605777"/>
                        <a:ext cx="18288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7">
            <a:extLst>
              <a:ext uri="{FF2B5EF4-FFF2-40B4-BE49-F238E27FC236}">
                <a16:creationId xmlns:a16="http://schemas.microsoft.com/office/drawing/2014/main" id="{130FA8F3-F4E8-4086-A962-DED402352BC8}"/>
              </a:ext>
            </a:extLst>
          </p:cNvPr>
          <p:cNvGraphicFramePr>
            <a:graphicFrameLocks noChangeAspect="1"/>
          </p:cNvGraphicFramePr>
          <p:nvPr>
            <p:extLst>
              <p:ext uri="{D42A27DB-BD31-4B8C-83A1-F6EECF244321}">
                <p14:modId xmlns:p14="http://schemas.microsoft.com/office/powerpoint/2010/main" val="2807195065"/>
              </p:ext>
            </p:extLst>
          </p:nvPr>
        </p:nvGraphicFramePr>
        <p:xfrm>
          <a:off x="2149178" y="1620064"/>
          <a:ext cx="2098675" cy="382588"/>
        </p:xfrm>
        <a:graphic>
          <a:graphicData uri="http://schemas.openxmlformats.org/presentationml/2006/ole">
            <mc:AlternateContent xmlns:mc="http://schemas.openxmlformats.org/markup-compatibility/2006">
              <mc:Choice xmlns:v="urn:schemas-microsoft-com:vml" Requires="v">
                <p:oleObj spid="_x0000_s345836" name="Equation" r:id="rId14" imgW="1180800" imgH="215640" progId="Equation.DSMT4">
                  <p:embed/>
                </p:oleObj>
              </mc:Choice>
              <mc:Fallback>
                <p:oleObj name="Equation" r:id="rId14" imgW="1180800" imgH="215640" progId="Equation.DSMT4">
                  <p:embed/>
                  <p:pic>
                    <p:nvPicPr>
                      <p:cNvPr id="97297" name="Object 17">
                        <a:extLst>
                          <a:ext uri="{FF2B5EF4-FFF2-40B4-BE49-F238E27FC236}">
                            <a16:creationId xmlns:a16="http://schemas.microsoft.com/office/drawing/2014/main" id="{B90C81FE-D70E-4B1C-BDAD-FDDFE34DB10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9178" y="1620064"/>
                        <a:ext cx="20986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8">
            <a:extLst>
              <a:ext uri="{FF2B5EF4-FFF2-40B4-BE49-F238E27FC236}">
                <a16:creationId xmlns:a16="http://schemas.microsoft.com/office/drawing/2014/main" id="{AC5BA69E-4AD1-44EE-B0C9-C83B3D18222A}"/>
              </a:ext>
            </a:extLst>
          </p:cNvPr>
          <p:cNvGraphicFramePr>
            <a:graphicFrameLocks noChangeAspect="1"/>
          </p:cNvGraphicFramePr>
          <p:nvPr>
            <p:extLst>
              <p:ext uri="{D42A27DB-BD31-4B8C-83A1-F6EECF244321}">
                <p14:modId xmlns:p14="http://schemas.microsoft.com/office/powerpoint/2010/main" val="2106283796"/>
              </p:ext>
            </p:extLst>
          </p:nvPr>
        </p:nvGraphicFramePr>
        <p:xfrm>
          <a:off x="4238328" y="1629589"/>
          <a:ext cx="992187" cy="360363"/>
        </p:xfrm>
        <a:graphic>
          <a:graphicData uri="http://schemas.openxmlformats.org/presentationml/2006/ole">
            <mc:AlternateContent xmlns:mc="http://schemas.openxmlformats.org/markup-compatibility/2006">
              <mc:Choice xmlns:v="urn:schemas-microsoft-com:vml" Requires="v">
                <p:oleObj spid="_x0000_s345837" name="Equation" r:id="rId16" imgW="558720" imgH="203040" progId="Equation.DSMT4">
                  <p:embed/>
                </p:oleObj>
              </mc:Choice>
              <mc:Fallback>
                <p:oleObj name="Equation" r:id="rId16" imgW="558720" imgH="203040" progId="Equation.DSMT4">
                  <p:embed/>
                  <p:pic>
                    <p:nvPicPr>
                      <p:cNvPr id="97298" name="Object 18">
                        <a:extLst>
                          <a:ext uri="{FF2B5EF4-FFF2-40B4-BE49-F238E27FC236}">
                            <a16:creationId xmlns:a16="http://schemas.microsoft.com/office/drawing/2014/main" id="{E344F7AE-1B11-49E1-BAB8-2B90F2EC415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8328" y="1629589"/>
                        <a:ext cx="99218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9">
            <a:extLst>
              <a:ext uri="{FF2B5EF4-FFF2-40B4-BE49-F238E27FC236}">
                <a16:creationId xmlns:a16="http://schemas.microsoft.com/office/drawing/2014/main" id="{1CB54079-5CE9-4F63-883B-15F381E5170C}"/>
              </a:ext>
            </a:extLst>
          </p:cNvPr>
          <p:cNvGraphicFramePr>
            <a:graphicFrameLocks noChangeAspect="1"/>
          </p:cNvGraphicFramePr>
          <p:nvPr>
            <p:extLst>
              <p:ext uri="{D42A27DB-BD31-4B8C-83A1-F6EECF244321}">
                <p14:modId xmlns:p14="http://schemas.microsoft.com/office/powerpoint/2010/main" val="816196891"/>
              </p:ext>
            </p:extLst>
          </p:nvPr>
        </p:nvGraphicFramePr>
        <p:xfrm>
          <a:off x="5173365" y="1629589"/>
          <a:ext cx="3092450" cy="384175"/>
        </p:xfrm>
        <a:graphic>
          <a:graphicData uri="http://schemas.openxmlformats.org/presentationml/2006/ole">
            <mc:AlternateContent xmlns:mc="http://schemas.openxmlformats.org/markup-compatibility/2006">
              <mc:Choice xmlns:v="urn:schemas-microsoft-com:vml" Requires="v">
                <p:oleObj spid="_x0000_s345838" name="Equation" r:id="rId18" imgW="1739880" imgH="215640" progId="Equation.DSMT4">
                  <p:embed/>
                </p:oleObj>
              </mc:Choice>
              <mc:Fallback>
                <p:oleObj name="Equation" r:id="rId18" imgW="1739880" imgH="215640" progId="Equation.DSMT4">
                  <p:embed/>
                  <p:pic>
                    <p:nvPicPr>
                      <p:cNvPr id="97299" name="Object 19">
                        <a:extLst>
                          <a:ext uri="{FF2B5EF4-FFF2-40B4-BE49-F238E27FC236}">
                            <a16:creationId xmlns:a16="http://schemas.microsoft.com/office/drawing/2014/main" id="{DF2A3331-06FF-4CB0-AF62-16012B8AAB9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73365" y="1629589"/>
                        <a:ext cx="309245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0">
            <a:extLst>
              <a:ext uri="{FF2B5EF4-FFF2-40B4-BE49-F238E27FC236}">
                <a16:creationId xmlns:a16="http://schemas.microsoft.com/office/drawing/2014/main" id="{28B510CE-10B1-4A77-B0D3-11B7FB5DD412}"/>
              </a:ext>
            </a:extLst>
          </p:cNvPr>
          <p:cNvGraphicFramePr>
            <a:graphicFrameLocks noChangeAspect="1"/>
          </p:cNvGraphicFramePr>
          <p:nvPr>
            <p:extLst>
              <p:ext uri="{D42A27DB-BD31-4B8C-83A1-F6EECF244321}">
                <p14:modId xmlns:p14="http://schemas.microsoft.com/office/powerpoint/2010/main" val="3846613406"/>
              </p:ext>
            </p:extLst>
          </p:nvPr>
        </p:nvGraphicFramePr>
        <p:xfrm>
          <a:off x="421978" y="2026464"/>
          <a:ext cx="2370137" cy="361950"/>
        </p:xfrm>
        <a:graphic>
          <a:graphicData uri="http://schemas.openxmlformats.org/presentationml/2006/ole">
            <mc:AlternateContent xmlns:mc="http://schemas.openxmlformats.org/markup-compatibility/2006">
              <mc:Choice xmlns:v="urn:schemas-microsoft-com:vml" Requires="v">
                <p:oleObj spid="_x0000_s345839" name="Equation" r:id="rId20" imgW="1333440" imgH="203040" progId="Equation.DSMT4">
                  <p:embed/>
                </p:oleObj>
              </mc:Choice>
              <mc:Fallback>
                <p:oleObj name="Equation" r:id="rId20" imgW="1333440" imgH="203040" progId="Equation.DSMT4">
                  <p:embed/>
                  <p:pic>
                    <p:nvPicPr>
                      <p:cNvPr id="97300" name="Object 20">
                        <a:extLst>
                          <a:ext uri="{FF2B5EF4-FFF2-40B4-BE49-F238E27FC236}">
                            <a16:creationId xmlns:a16="http://schemas.microsoft.com/office/drawing/2014/main" id="{DE61B662-3F3E-4F43-BB0B-3307491C217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1978" y="2026464"/>
                        <a:ext cx="2370137"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图片 3">
            <a:extLst>
              <a:ext uri="{FF2B5EF4-FFF2-40B4-BE49-F238E27FC236}">
                <a16:creationId xmlns:a16="http://schemas.microsoft.com/office/drawing/2014/main" id="{8156A0D3-216E-4041-BCB9-5F63B14C02CA}"/>
              </a:ext>
            </a:extLst>
          </p:cNvPr>
          <p:cNvPicPr>
            <a:picLocks noChangeAspect="1"/>
          </p:cNvPicPr>
          <p:nvPr>
            <p:custDataLst>
              <p:tags r:id="rId2"/>
            </p:custDataLst>
          </p:nvPr>
        </p:nvPicPr>
        <p:blipFill>
          <a:blip r:embed="rId22" cstate="print">
            <a:extLst>
              <a:ext uri="{28A0092B-C50C-407E-A947-70E740481C1C}">
                <a14:useLocalDpi xmlns:a14="http://schemas.microsoft.com/office/drawing/2010/main" val="0"/>
              </a:ext>
            </a:extLst>
          </a:blip>
          <a:stretch>
            <a:fillRect/>
          </a:stretch>
        </p:blipFill>
        <p:spPr>
          <a:xfrm>
            <a:off x="1824336" y="2474298"/>
            <a:ext cx="5037330" cy="700184"/>
          </a:xfrm>
          <a:prstGeom prst="rect">
            <a:avLst/>
          </a:prstGeom>
        </p:spPr>
      </p:pic>
      <p:pic>
        <p:nvPicPr>
          <p:cNvPr id="8" name="图片 7">
            <a:extLst>
              <a:ext uri="{FF2B5EF4-FFF2-40B4-BE49-F238E27FC236}">
                <a16:creationId xmlns:a16="http://schemas.microsoft.com/office/drawing/2014/main" id="{0DC28677-1441-4363-B3C0-5BD7DEE90709}"/>
              </a:ext>
            </a:extLst>
          </p:cNvPr>
          <p:cNvPicPr>
            <a:picLocks noChangeAspect="1"/>
          </p:cNvPicPr>
          <p:nvPr>
            <p:custDataLst>
              <p:tags r:id="rId3"/>
            </p:custDataLst>
          </p:nvPr>
        </p:nvPicPr>
        <p:blipFill>
          <a:blip r:embed="rId23" cstate="print">
            <a:extLst>
              <a:ext uri="{28A0092B-C50C-407E-A947-70E740481C1C}">
                <a14:useLocalDpi xmlns:a14="http://schemas.microsoft.com/office/drawing/2010/main" val="0"/>
              </a:ext>
            </a:extLst>
          </a:blip>
          <a:stretch>
            <a:fillRect/>
          </a:stretch>
        </p:blipFill>
        <p:spPr>
          <a:xfrm>
            <a:off x="4261163" y="3326436"/>
            <a:ext cx="4523808" cy="377122"/>
          </a:xfrm>
          <a:prstGeom prst="rect">
            <a:avLst/>
          </a:prstGeom>
        </p:spPr>
      </p:pic>
      <p:sp>
        <p:nvSpPr>
          <p:cNvPr id="9" name="文本框 8">
            <a:extLst>
              <a:ext uri="{FF2B5EF4-FFF2-40B4-BE49-F238E27FC236}">
                <a16:creationId xmlns:a16="http://schemas.microsoft.com/office/drawing/2014/main" id="{9786398E-3391-404C-8D30-5A81FCDD3122}"/>
              </a:ext>
            </a:extLst>
          </p:cNvPr>
          <p:cNvSpPr txBox="1"/>
          <p:nvPr/>
        </p:nvSpPr>
        <p:spPr>
          <a:xfrm>
            <a:off x="3380691" y="3302796"/>
            <a:ext cx="864096" cy="461665"/>
          </a:xfrm>
          <a:prstGeom prst="rect">
            <a:avLst/>
          </a:prstGeom>
          <a:noFill/>
        </p:spPr>
        <p:txBody>
          <a:bodyPr wrap="square" rtlCol="0">
            <a:spAutoFit/>
          </a:bodyPr>
          <a:lstStyle/>
          <a:p>
            <a:pPr algn="l"/>
            <a:r>
              <a:rPr lang="zh-CN" altLang="en-US" sz="2400" b="0" dirty="0">
                <a:solidFill>
                  <a:srgbClr val="FF0000"/>
                </a:solidFill>
                <a:latin typeface="+mn-ea"/>
                <a:ea typeface="+mn-ea"/>
              </a:rPr>
              <a:t>已知</a:t>
            </a:r>
          </a:p>
        </p:txBody>
      </p:sp>
      <p:sp>
        <p:nvSpPr>
          <p:cNvPr id="12" name="文本框 11">
            <a:extLst>
              <a:ext uri="{FF2B5EF4-FFF2-40B4-BE49-F238E27FC236}">
                <a16:creationId xmlns:a16="http://schemas.microsoft.com/office/drawing/2014/main" id="{19C759D3-AD93-439F-957A-688C4A7BC246}"/>
              </a:ext>
            </a:extLst>
          </p:cNvPr>
          <p:cNvSpPr txBox="1"/>
          <p:nvPr/>
        </p:nvSpPr>
        <p:spPr>
          <a:xfrm>
            <a:off x="301130" y="5893442"/>
            <a:ext cx="304641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因此，</a:t>
            </a:r>
          </a:p>
        </p:txBody>
      </p:sp>
      <p:pic>
        <p:nvPicPr>
          <p:cNvPr id="14" name="图片 13">
            <a:extLst>
              <a:ext uri="{FF2B5EF4-FFF2-40B4-BE49-F238E27FC236}">
                <a16:creationId xmlns:a16="http://schemas.microsoft.com/office/drawing/2014/main" id="{693DB10B-BA7E-44CE-AC61-F3CF1AE5C387}"/>
              </a:ext>
            </a:extLst>
          </p:cNvPr>
          <p:cNvPicPr>
            <a:picLocks noChangeAspect="1"/>
          </p:cNvPicPr>
          <p:nvPr>
            <p:custDataLst>
              <p:tags r:id="rId4"/>
            </p:custDataLst>
          </p:nvPr>
        </p:nvPicPr>
        <p:blipFill>
          <a:blip r:embed="rId24" cstate="print">
            <a:extLst>
              <a:ext uri="{28A0092B-C50C-407E-A947-70E740481C1C}">
                <a14:useLocalDpi xmlns:a14="http://schemas.microsoft.com/office/drawing/2010/main" val="0"/>
              </a:ext>
            </a:extLst>
          </a:blip>
          <a:stretch>
            <a:fillRect/>
          </a:stretch>
        </p:blipFill>
        <p:spPr>
          <a:xfrm>
            <a:off x="1197789" y="5904955"/>
            <a:ext cx="4299506" cy="461665"/>
          </a:xfrm>
          <a:prstGeom prst="rect">
            <a:avLst/>
          </a:prstGeom>
        </p:spPr>
      </p:pic>
    </p:spTree>
    <p:extLst>
      <p:ext uri="{BB962C8B-B14F-4D97-AF65-F5344CB8AC3E}">
        <p14:creationId xmlns:p14="http://schemas.microsoft.com/office/powerpoint/2010/main" val="178623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7284"/>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97285"/>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972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2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9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3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5" grpId="0"/>
      <p:bldP spid="97286" grpId="0"/>
      <p:bldP spid="97290" grpId="0"/>
      <p:bldP spid="97292" grpId="0"/>
      <p:bldP spid="2" grpId="0"/>
      <p:bldP spid="9"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C3123B2-7EDF-4470-B31B-E4ECD4FF3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25" y="657228"/>
            <a:ext cx="4273575" cy="3671336"/>
          </a:xfrm>
          <a:prstGeom prst="rect">
            <a:avLst/>
          </a:prstGeom>
        </p:spPr>
      </p:pic>
      <p:sp>
        <p:nvSpPr>
          <p:cNvPr id="9" name="文本框 8">
            <a:extLst>
              <a:ext uri="{FF2B5EF4-FFF2-40B4-BE49-F238E27FC236}">
                <a16:creationId xmlns:a16="http://schemas.microsoft.com/office/drawing/2014/main" id="{6D138270-84A9-4D27-A68F-80673ABDB520}"/>
              </a:ext>
            </a:extLst>
          </p:cNvPr>
          <p:cNvSpPr txBox="1"/>
          <p:nvPr/>
        </p:nvSpPr>
        <p:spPr>
          <a:xfrm>
            <a:off x="150994" y="177293"/>
            <a:ext cx="97160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3.2</a:t>
            </a:r>
            <a:endParaRPr lang="zh-CN" altLang="en-US" sz="2400" b="0" dirty="0">
              <a:solidFill>
                <a:schemeClr val="tx1">
                  <a:lumMod val="95000"/>
                  <a:lumOff val="5000"/>
                </a:schemeClr>
              </a:solidFill>
              <a:latin typeface="+mn-ea"/>
              <a:ea typeface="+mn-ea"/>
            </a:endParaRPr>
          </a:p>
        </p:txBody>
      </p:sp>
      <p:pic>
        <p:nvPicPr>
          <p:cNvPr id="11" name="图片 10">
            <a:extLst>
              <a:ext uri="{FF2B5EF4-FFF2-40B4-BE49-F238E27FC236}">
                <a16:creationId xmlns:a16="http://schemas.microsoft.com/office/drawing/2014/main" id="{9429F0D6-1914-47F0-89BF-D1377B487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45" y="4365103"/>
            <a:ext cx="4189755" cy="2337857"/>
          </a:xfrm>
          <a:prstGeom prst="rect">
            <a:avLst/>
          </a:prstGeom>
        </p:spPr>
      </p:pic>
      <p:pic>
        <p:nvPicPr>
          <p:cNvPr id="13" name="图片 12">
            <a:extLst>
              <a:ext uri="{FF2B5EF4-FFF2-40B4-BE49-F238E27FC236}">
                <a16:creationId xmlns:a16="http://schemas.microsoft.com/office/drawing/2014/main" id="{6A7A12F6-8475-446F-A0BF-7AB9C10B3C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0782" y="210656"/>
            <a:ext cx="3816424" cy="2476615"/>
          </a:xfrm>
          <a:prstGeom prst="rect">
            <a:avLst/>
          </a:prstGeom>
        </p:spPr>
      </p:pic>
      <p:pic>
        <p:nvPicPr>
          <p:cNvPr id="15" name="图片 14">
            <a:extLst>
              <a:ext uri="{FF2B5EF4-FFF2-40B4-BE49-F238E27FC236}">
                <a16:creationId xmlns:a16="http://schemas.microsoft.com/office/drawing/2014/main" id="{5CC0C319-0A69-47C2-B109-4AFFCD875C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9564" y="2785624"/>
            <a:ext cx="3578860" cy="2155450"/>
          </a:xfrm>
          <a:prstGeom prst="rect">
            <a:avLst/>
          </a:prstGeom>
        </p:spPr>
      </p:pic>
      <p:sp>
        <p:nvSpPr>
          <p:cNvPr id="16" name="文本框 15">
            <a:extLst>
              <a:ext uri="{FF2B5EF4-FFF2-40B4-BE49-F238E27FC236}">
                <a16:creationId xmlns:a16="http://schemas.microsoft.com/office/drawing/2014/main" id="{914D2233-AAEF-4F09-A4C0-0DF58657C9EF}"/>
              </a:ext>
            </a:extLst>
          </p:cNvPr>
          <p:cNvSpPr txBox="1"/>
          <p:nvPr/>
        </p:nvSpPr>
        <p:spPr>
          <a:xfrm>
            <a:off x="5045891" y="5072367"/>
            <a:ext cx="3342533"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回代，可得准确解为</a:t>
            </a:r>
          </a:p>
        </p:txBody>
      </p:sp>
      <p:pic>
        <p:nvPicPr>
          <p:cNvPr id="30" name="图片 29">
            <a:extLst>
              <a:ext uri="{FF2B5EF4-FFF2-40B4-BE49-F238E27FC236}">
                <a16:creationId xmlns:a16="http://schemas.microsoft.com/office/drawing/2014/main" id="{A3363F16-E80B-4BA3-9729-0B0A7804E58E}"/>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77535" y="5688002"/>
            <a:ext cx="2479243" cy="823570"/>
          </a:xfrm>
          <a:prstGeom prst="rect">
            <a:avLst/>
          </a:prstGeom>
        </p:spPr>
      </p:pic>
    </p:spTree>
    <p:extLst>
      <p:ext uri="{BB962C8B-B14F-4D97-AF65-F5344CB8AC3E}">
        <p14:creationId xmlns:p14="http://schemas.microsoft.com/office/powerpoint/2010/main" val="48224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AB6C0A-0A57-4360-9C58-2F8CCFEF8C6F}"/>
              </a:ext>
            </a:extLst>
          </p:cNvPr>
          <p:cNvSpPr txBox="1"/>
          <p:nvPr/>
        </p:nvSpPr>
        <p:spPr>
          <a:xfrm>
            <a:off x="2843808" y="47866"/>
            <a:ext cx="3960440"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选主元以减少误差</a:t>
            </a:r>
          </a:p>
        </p:txBody>
      </p:sp>
      <p:sp>
        <p:nvSpPr>
          <p:cNvPr id="7" name="文本框 6">
            <a:extLst>
              <a:ext uri="{FF2B5EF4-FFF2-40B4-BE49-F238E27FC236}">
                <a16:creationId xmlns:a16="http://schemas.microsoft.com/office/drawing/2014/main" id="{F614391A-434A-4A7A-AC9A-7C9BA8C4A5BC}"/>
              </a:ext>
            </a:extLst>
          </p:cNvPr>
          <p:cNvSpPr txBox="1"/>
          <p:nvPr/>
        </p:nvSpPr>
        <p:spPr>
          <a:xfrm>
            <a:off x="130516" y="541455"/>
            <a:ext cx="8496944" cy="830997"/>
          </a:xfrm>
          <a:prstGeom prst="rect">
            <a:avLst/>
          </a:prstGeom>
          <a:noFill/>
        </p:spPr>
        <p:txBody>
          <a:bodyPr wrap="square" rtlCol="0">
            <a:spAutoFit/>
          </a:bodyPr>
          <a:lstStyle/>
          <a:p>
            <a:pPr algn="l"/>
            <a:r>
              <a:rPr lang="zh-CN" altLang="en-US" sz="2400" b="0" dirty="0">
                <a:solidFill>
                  <a:srgbClr val="0000FF"/>
                </a:solidFill>
                <a:latin typeface="+mn-ea"/>
                <a:ea typeface="+mn-ea"/>
              </a:rPr>
              <a:t>由于计算机使固定精度计算，这样在每次算术计算中可能引入微小的误差。</a:t>
            </a:r>
          </a:p>
        </p:txBody>
      </p:sp>
      <p:sp>
        <p:nvSpPr>
          <p:cNvPr id="8" name="文本框 7">
            <a:extLst>
              <a:ext uri="{FF2B5EF4-FFF2-40B4-BE49-F238E27FC236}">
                <a16:creationId xmlns:a16="http://schemas.microsoft.com/office/drawing/2014/main" id="{98AB3D79-31CD-4928-90C2-359029E22018}"/>
              </a:ext>
            </a:extLst>
          </p:cNvPr>
          <p:cNvSpPr txBox="1"/>
          <p:nvPr/>
        </p:nvSpPr>
        <p:spPr>
          <a:xfrm>
            <a:off x="103848" y="2529299"/>
            <a:ext cx="52383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使用</a:t>
            </a:r>
            <a:r>
              <a:rPr lang="en-US" altLang="zh-CN" sz="2400" b="0" dirty="0">
                <a:solidFill>
                  <a:schemeClr val="tx1">
                    <a:lumMod val="95000"/>
                    <a:lumOff val="5000"/>
                  </a:schemeClr>
                </a:solidFill>
                <a:latin typeface="+mn-ea"/>
                <a:ea typeface="+mn-ea"/>
              </a:rPr>
              <a:t>4</a:t>
            </a:r>
            <a:r>
              <a:rPr lang="zh-CN" altLang="en-US" sz="2400" b="0" dirty="0">
                <a:solidFill>
                  <a:schemeClr val="tx1">
                    <a:lumMod val="95000"/>
                    <a:lumOff val="5000"/>
                  </a:schemeClr>
                </a:solidFill>
                <a:latin typeface="+mn-ea"/>
                <a:ea typeface="+mn-ea"/>
              </a:rPr>
              <a:t>位有效数字精度求解其近似值。</a:t>
            </a:r>
          </a:p>
        </p:txBody>
      </p:sp>
      <p:sp>
        <p:nvSpPr>
          <p:cNvPr id="13" name="文本框 12">
            <a:extLst>
              <a:ext uri="{FF2B5EF4-FFF2-40B4-BE49-F238E27FC236}">
                <a16:creationId xmlns:a16="http://schemas.microsoft.com/office/drawing/2014/main" id="{A101FECD-20E8-4F02-B892-6950030CF88E}"/>
              </a:ext>
            </a:extLst>
          </p:cNvPr>
          <p:cNvSpPr txBox="1"/>
          <p:nvPr/>
        </p:nvSpPr>
        <p:spPr>
          <a:xfrm>
            <a:off x="103848" y="1302232"/>
            <a:ext cx="626469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3.3</a:t>
            </a:r>
            <a:r>
              <a:rPr lang="zh-CN" altLang="en-US" sz="2400" b="0" dirty="0">
                <a:solidFill>
                  <a:schemeClr val="tx1">
                    <a:lumMod val="95000"/>
                    <a:lumOff val="5000"/>
                  </a:schemeClr>
                </a:solidFill>
                <a:latin typeface="+mn-ea"/>
                <a:ea typeface="+mn-ea"/>
              </a:rPr>
              <a:t>： 值                             是如下方程组的解</a:t>
            </a:r>
          </a:p>
        </p:txBody>
      </p:sp>
      <p:pic>
        <p:nvPicPr>
          <p:cNvPr id="15" name="图片 14">
            <a:extLst>
              <a:ext uri="{FF2B5EF4-FFF2-40B4-BE49-F238E27FC236}">
                <a16:creationId xmlns:a16="http://schemas.microsoft.com/office/drawing/2014/main" id="{EF5DC9A0-8FF2-4424-8ED7-6CDD7F140201}"/>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47664" y="1404140"/>
            <a:ext cx="2103120" cy="248717"/>
          </a:xfrm>
          <a:prstGeom prst="rect">
            <a:avLst/>
          </a:prstGeom>
        </p:spPr>
      </p:pic>
      <p:pic>
        <p:nvPicPr>
          <p:cNvPr id="4" name="图片 3">
            <a:extLst>
              <a:ext uri="{FF2B5EF4-FFF2-40B4-BE49-F238E27FC236}">
                <a16:creationId xmlns:a16="http://schemas.microsoft.com/office/drawing/2014/main" id="{58710EE3-2DF3-473F-8D43-425B8E14F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04" y="2990324"/>
            <a:ext cx="9029700" cy="3724275"/>
          </a:xfrm>
          <a:prstGeom prst="rect">
            <a:avLst/>
          </a:prstGeom>
        </p:spPr>
      </p:pic>
      <p:pic>
        <p:nvPicPr>
          <p:cNvPr id="6" name="图片 5">
            <a:extLst>
              <a:ext uri="{FF2B5EF4-FFF2-40B4-BE49-F238E27FC236}">
                <a16:creationId xmlns:a16="http://schemas.microsoft.com/office/drawing/2014/main" id="{51AD3401-051B-4120-A377-C6DB74371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1523" y="1678980"/>
            <a:ext cx="3381375" cy="942975"/>
          </a:xfrm>
          <a:prstGeom prst="rect">
            <a:avLst/>
          </a:prstGeom>
        </p:spPr>
      </p:pic>
    </p:spTree>
    <p:extLst>
      <p:ext uri="{BB962C8B-B14F-4D97-AF65-F5344CB8AC3E}">
        <p14:creationId xmlns:p14="http://schemas.microsoft.com/office/powerpoint/2010/main" val="220560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6FAD0E-84C0-4D7D-92C5-9C0941AEB4CA}"/>
              </a:ext>
            </a:extLst>
          </p:cNvPr>
          <p:cNvSpPr txBox="1"/>
          <p:nvPr/>
        </p:nvSpPr>
        <p:spPr>
          <a:xfrm>
            <a:off x="74666" y="1391016"/>
            <a:ext cx="813690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使用</a:t>
            </a:r>
            <a:r>
              <a:rPr lang="en-US" altLang="zh-CN" sz="2400" b="0" dirty="0">
                <a:solidFill>
                  <a:schemeClr val="tx1">
                    <a:lumMod val="95000"/>
                    <a:lumOff val="5000"/>
                  </a:schemeClr>
                </a:solidFill>
                <a:latin typeface="+mn-ea"/>
                <a:ea typeface="+mn-ea"/>
              </a:rPr>
              <a:t>4</a:t>
            </a:r>
            <a:r>
              <a:rPr lang="zh-CN" altLang="en-US" sz="2400" b="0" dirty="0">
                <a:solidFill>
                  <a:schemeClr val="tx1">
                    <a:lumMod val="95000"/>
                    <a:lumOff val="5000"/>
                  </a:schemeClr>
                </a:solidFill>
                <a:latin typeface="+mn-ea"/>
                <a:ea typeface="+mn-ea"/>
              </a:rPr>
              <a:t>位有效数字精度计算和高斯消去法求解如下方程组</a:t>
            </a:r>
          </a:p>
        </p:txBody>
      </p:sp>
      <p:sp>
        <p:nvSpPr>
          <p:cNvPr id="5" name="文本框 4">
            <a:extLst>
              <a:ext uri="{FF2B5EF4-FFF2-40B4-BE49-F238E27FC236}">
                <a16:creationId xmlns:a16="http://schemas.microsoft.com/office/drawing/2014/main" id="{EDC78738-B124-478C-A3FE-2D48AB27EE2C}"/>
              </a:ext>
            </a:extLst>
          </p:cNvPr>
          <p:cNvSpPr txBox="1"/>
          <p:nvPr/>
        </p:nvSpPr>
        <p:spPr>
          <a:xfrm>
            <a:off x="109482" y="434729"/>
            <a:ext cx="9017109" cy="830997"/>
          </a:xfrm>
          <a:prstGeom prst="rect">
            <a:avLst/>
          </a:prstGeom>
          <a:noFill/>
        </p:spPr>
        <p:txBody>
          <a:bodyPr wrap="square" rtlCol="0">
            <a:spAutoFit/>
          </a:bodyPr>
          <a:lstStyle/>
          <a:p>
            <a:pPr algn="l"/>
            <a:r>
              <a:rPr lang="zh-CN" altLang="en-US" sz="2400" dirty="0">
                <a:solidFill>
                  <a:srgbClr val="0000FF"/>
                </a:solidFill>
                <a:latin typeface="+mn-ea"/>
                <a:ea typeface="+mn-ea"/>
              </a:rPr>
              <a:t>该误差是由于倍数                      的值。为改善该不足，尝试交换上述方程的第一行和第二行，来减少       的值。</a:t>
            </a:r>
          </a:p>
        </p:txBody>
      </p:sp>
      <p:pic>
        <p:nvPicPr>
          <p:cNvPr id="7" name="图片 6">
            <a:extLst>
              <a:ext uri="{FF2B5EF4-FFF2-40B4-BE49-F238E27FC236}">
                <a16:creationId xmlns:a16="http://schemas.microsoft.com/office/drawing/2014/main" id="{4105C35B-39F2-49AE-B68A-CAF89F0B466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699792" y="560019"/>
            <a:ext cx="1589227" cy="248717"/>
          </a:xfrm>
          <a:prstGeom prst="rect">
            <a:avLst/>
          </a:prstGeom>
        </p:spPr>
      </p:pic>
      <p:pic>
        <p:nvPicPr>
          <p:cNvPr id="10" name="图片 9">
            <a:extLst>
              <a:ext uri="{FF2B5EF4-FFF2-40B4-BE49-F238E27FC236}">
                <a16:creationId xmlns:a16="http://schemas.microsoft.com/office/drawing/2014/main" id="{E8422926-2579-4FD1-8110-CCC0ADCFEA26}"/>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788024" y="976933"/>
            <a:ext cx="480974" cy="179223"/>
          </a:xfrm>
          <a:prstGeom prst="rect">
            <a:avLst/>
          </a:prstGeom>
        </p:spPr>
      </p:pic>
      <p:pic>
        <p:nvPicPr>
          <p:cNvPr id="6" name="图片 5">
            <a:extLst>
              <a:ext uri="{FF2B5EF4-FFF2-40B4-BE49-F238E27FC236}">
                <a16:creationId xmlns:a16="http://schemas.microsoft.com/office/drawing/2014/main" id="{02B6052E-FE7B-453C-85EE-7AA223CC5D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34" y="1977971"/>
            <a:ext cx="8867886" cy="4187333"/>
          </a:xfrm>
          <a:prstGeom prst="rect">
            <a:avLst/>
          </a:prstGeom>
        </p:spPr>
      </p:pic>
    </p:spTree>
    <p:extLst>
      <p:ext uri="{BB962C8B-B14F-4D97-AF65-F5344CB8AC3E}">
        <p14:creationId xmlns:p14="http://schemas.microsoft.com/office/powerpoint/2010/main" val="35695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Litebulb">
            <a:extLst>
              <a:ext uri="{FF2B5EF4-FFF2-40B4-BE49-F238E27FC236}">
                <a16:creationId xmlns:a16="http://schemas.microsoft.com/office/drawing/2014/main" id="{AD00D554-BACB-4051-A865-89AA861383BB}"/>
              </a:ext>
            </a:extLst>
          </p:cNvPr>
          <p:cNvSpPr>
            <a:spLocks noEditPoints="1" noChangeArrowheads="1"/>
          </p:cNvSpPr>
          <p:nvPr/>
        </p:nvSpPr>
        <p:spPr bwMode="auto">
          <a:xfrm>
            <a:off x="108829" y="395286"/>
            <a:ext cx="1034653" cy="990601"/>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99"/>
          </a:solidFill>
          <a:ln w="57150">
            <a:solidFill>
              <a:srgbClr val="FF0000"/>
            </a:solidFill>
            <a:miter lim="800000"/>
            <a:headEnd/>
            <a:tailEnd/>
          </a:ln>
        </p:spPr>
        <p:txBody>
          <a:bodyPr/>
          <a:lstStyle/>
          <a:p>
            <a:pPr algn="l"/>
            <a:r>
              <a:rPr kumimoji="0" lang="zh-CN" altLang="en-US" sz="2000" b="1" dirty="0">
                <a:solidFill>
                  <a:srgbClr val="0000FF"/>
                </a:solidFill>
              </a:rPr>
              <a:t>思想</a:t>
            </a:r>
          </a:p>
        </p:txBody>
      </p:sp>
      <p:sp>
        <p:nvSpPr>
          <p:cNvPr id="122884" name="Rectangle 4">
            <a:extLst>
              <a:ext uri="{FF2B5EF4-FFF2-40B4-BE49-F238E27FC236}">
                <a16:creationId xmlns:a16="http://schemas.microsoft.com/office/drawing/2014/main" id="{3F93A0FC-4895-4A42-B29C-37D94835929E}"/>
              </a:ext>
            </a:extLst>
          </p:cNvPr>
          <p:cNvSpPr>
            <a:spLocks noChangeArrowheads="1"/>
          </p:cNvSpPr>
          <p:nvPr/>
        </p:nvSpPr>
        <p:spPr bwMode="auto">
          <a:xfrm>
            <a:off x="1251664" y="320046"/>
            <a:ext cx="7601352" cy="1365982"/>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a:r>
              <a:rPr lang="zh-CN" altLang="en-US" sz="2400" b="1" dirty="0">
                <a:solidFill>
                  <a:schemeClr val="tx1"/>
                </a:solidFill>
                <a:latin typeface="Arial" panose="020B0604020202020204" pitchFamily="34" charset="0"/>
              </a:rPr>
              <a:t>选主元策略的目的在于：每次</a:t>
            </a:r>
            <a:r>
              <a:rPr lang="zh-CN" altLang="en-US" sz="2400" b="1" dirty="0">
                <a:solidFill>
                  <a:srgbClr val="0000FF"/>
                </a:solidFill>
                <a:latin typeface="Arial" panose="020B0604020202020204" pitchFamily="34" charset="0"/>
              </a:rPr>
              <a:t>消元之前</a:t>
            </a:r>
            <a:r>
              <a:rPr lang="zh-CN" altLang="en-US" sz="2400" b="1" dirty="0">
                <a:solidFill>
                  <a:schemeClr val="tx1"/>
                </a:solidFill>
                <a:latin typeface="Arial" panose="020B0604020202020204" pitchFamily="34" charset="0"/>
              </a:rPr>
              <a:t>，在剩余元素中</a:t>
            </a:r>
            <a:endParaRPr lang="en-US" altLang="zh-CN" sz="2400" b="1" dirty="0">
              <a:solidFill>
                <a:schemeClr val="tx1"/>
              </a:solidFill>
              <a:latin typeface="Arial" panose="020B0604020202020204" pitchFamily="34" charset="0"/>
            </a:endParaRPr>
          </a:p>
          <a:p>
            <a:pPr algn="l"/>
            <a:r>
              <a:rPr lang="zh-CN" altLang="en-US" sz="2400" b="1" dirty="0">
                <a:solidFill>
                  <a:schemeClr val="tx1"/>
                </a:solidFill>
                <a:latin typeface="Arial" panose="020B0604020202020204" pitchFamily="34" charset="0"/>
              </a:rPr>
              <a:t>选择</a:t>
            </a:r>
            <a:r>
              <a:rPr lang="zh-CN" altLang="en-US" sz="2400" b="1" dirty="0">
                <a:solidFill>
                  <a:srgbClr val="0000FF"/>
                </a:solidFill>
                <a:latin typeface="Arial" panose="020B0604020202020204" pitchFamily="34" charset="0"/>
              </a:rPr>
              <a:t>绝对值最大</a:t>
            </a:r>
            <a:r>
              <a:rPr lang="zh-CN" altLang="en-US" sz="2400" b="1" dirty="0">
                <a:solidFill>
                  <a:schemeClr val="tx1"/>
                </a:solidFill>
                <a:latin typeface="Arial" panose="020B0604020202020204" pitchFamily="34" charset="0"/>
              </a:rPr>
              <a:t>的非零元素作为主元， 然后经过</a:t>
            </a:r>
            <a:r>
              <a:rPr lang="zh-CN" altLang="en-US" sz="2400" b="1" dirty="0">
                <a:solidFill>
                  <a:srgbClr val="0000FF"/>
                </a:solidFill>
                <a:latin typeface="Arial" panose="020B0604020202020204" pitchFamily="34" charset="0"/>
              </a:rPr>
              <a:t>换行</a:t>
            </a:r>
            <a:r>
              <a:rPr lang="zh-CN" altLang="en-US" sz="2400" b="1" dirty="0">
                <a:solidFill>
                  <a:schemeClr val="tx1"/>
                </a:solidFill>
                <a:latin typeface="Arial" panose="020B0604020202020204" pitchFamily="34" charset="0"/>
              </a:rPr>
              <a:t>换</a:t>
            </a:r>
            <a:endParaRPr lang="en-US" altLang="zh-CN" sz="2400" b="1" dirty="0">
              <a:solidFill>
                <a:schemeClr val="tx1"/>
              </a:solidFill>
              <a:latin typeface="Arial" panose="020B0604020202020204" pitchFamily="34" charset="0"/>
            </a:endParaRPr>
          </a:p>
          <a:p>
            <a:pPr algn="l"/>
            <a:r>
              <a:rPr lang="zh-CN" altLang="en-US" sz="2400" b="1" dirty="0">
                <a:solidFill>
                  <a:schemeClr val="tx1"/>
                </a:solidFill>
                <a:latin typeface="Arial" panose="020B0604020202020204" pitchFamily="34" charset="0"/>
              </a:rPr>
              <a:t>到</a:t>
            </a:r>
            <a:r>
              <a:rPr lang="zh-CN" altLang="en-US" sz="2400" b="1" dirty="0">
                <a:solidFill>
                  <a:srgbClr val="0000FF"/>
                </a:solidFill>
                <a:latin typeface="Arial" panose="020B0604020202020204" pitchFamily="34" charset="0"/>
              </a:rPr>
              <a:t>主对角线上，</a:t>
            </a:r>
            <a:r>
              <a:rPr lang="zh-CN" altLang="en-US" sz="2400" b="1" dirty="0">
                <a:solidFill>
                  <a:schemeClr val="tx1"/>
                </a:solidFill>
                <a:latin typeface="Arial" panose="020B0604020202020204" pitchFamily="34" charset="0"/>
              </a:rPr>
              <a:t>进而消去列中的剩余元素。</a:t>
            </a:r>
          </a:p>
        </p:txBody>
      </p:sp>
      <p:grpSp>
        <p:nvGrpSpPr>
          <p:cNvPr id="20" name="Group 9">
            <a:extLst>
              <a:ext uri="{FF2B5EF4-FFF2-40B4-BE49-F238E27FC236}">
                <a16:creationId xmlns:a16="http://schemas.microsoft.com/office/drawing/2014/main" id="{8AFCD710-4F3F-4018-87C8-353611776119}"/>
              </a:ext>
            </a:extLst>
          </p:cNvPr>
          <p:cNvGrpSpPr>
            <a:grpSpLocks/>
          </p:cNvGrpSpPr>
          <p:nvPr/>
        </p:nvGrpSpPr>
        <p:grpSpPr bwMode="auto">
          <a:xfrm>
            <a:off x="323528" y="2071558"/>
            <a:ext cx="7704856" cy="4391156"/>
            <a:chOff x="38" y="409"/>
            <a:chExt cx="5718" cy="4039"/>
          </a:xfrm>
        </p:grpSpPr>
        <p:sp>
          <p:nvSpPr>
            <p:cNvPr id="21" name="AutoShape 2">
              <a:extLst>
                <a:ext uri="{FF2B5EF4-FFF2-40B4-BE49-F238E27FC236}">
                  <a16:creationId xmlns:a16="http://schemas.microsoft.com/office/drawing/2014/main" id="{E684E96C-A320-405D-B733-60C73CF0B955}"/>
                </a:ext>
              </a:extLst>
            </p:cNvPr>
            <p:cNvSpPr>
              <a:spLocks noChangeArrowheads="1"/>
            </p:cNvSpPr>
            <p:nvPr/>
          </p:nvSpPr>
          <p:spPr bwMode="auto">
            <a:xfrm>
              <a:off x="38" y="409"/>
              <a:ext cx="5718" cy="4039"/>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zh-CN" altLang="en-US" sz="2400" b="1" dirty="0">
                  <a:solidFill>
                    <a:schemeClr val="tx1"/>
                  </a:solidFill>
                  <a:latin typeface="楷体_GB2312" pitchFamily="49" charset="-122"/>
                </a:rPr>
                <a:t>算法</a:t>
              </a:r>
              <a:r>
                <a:rPr kumimoji="0" lang="en-US" altLang="zh-CN" sz="2400" b="1" dirty="0">
                  <a:solidFill>
                    <a:schemeClr val="tx1"/>
                  </a:solidFill>
                  <a:latin typeface="楷体_GB2312" pitchFamily="49" charset="-122"/>
                </a:rPr>
                <a:t>: </a:t>
              </a:r>
              <a:r>
                <a:rPr lang="en-US" altLang="zh-CN" sz="2400" b="1" dirty="0">
                  <a:solidFill>
                    <a:schemeClr val="tx1"/>
                  </a:solidFill>
                  <a:latin typeface="Arial" panose="020B0604020202020204" pitchFamily="34" charset="0"/>
                </a:rPr>
                <a:t>Gauss</a:t>
              </a:r>
              <a:r>
                <a:rPr lang="zh-CN" altLang="en-US" sz="2400" b="1" dirty="0">
                  <a:solidFill>
                    <a:schemeClr val="tx1"/>
                  </a:solidFill>
                  <a:latin typeface="Arial" panose="020B0604020202020204" pitchFamily="34" charset="0"/>
                </a:rPr>
                <a:t>选主元</a:t>
              </a:r>
              <a:r>
                <a:rPr lang="zh-CN" altLang="en-US" sz="2400" b="1" dirty="0">
                  <a:solidFill>
                    <a:schemeClr val="tx1"/>
                  </a:solidFill>
                </a:rPr>
                <a:t>消去算法</a:t>
              </a:r>
              <a:endParaRPr kumimoji="0" lang="zh-CN" altLang="en-US" sz="2400" b="1" dirty="0">
                <a:solidFill>
                  <a:schemeClr val="tx1"/>
                </a:solidFill>
                <a:latin typeface="楷体_GB2312" pitchFamily="49" charset="-122"/>
              </a:endParaRPr>
            </a:p>
            <a:p>
              <a:pPr algn="l">
                <a:lnSpc>
                  <a:spcPct val="150000"/>
                </a:lnSpc>
              </a:pPr>
              <a:r>
                <a:rPr kumimoji="0" lang="zh-CN" altLang="en-US" sz="2000" b="1" dirty="0">
                  <a:solidFill>
                    <a:schemeClr val="tx1"/>
                  </a:solidFill>
                </a:rPr>
                <a:t>求方程组</a:t>
              </a:r>
              <a:r>
                <a:rPr kumimoji="0" lang="en-US" altLang="zh-CN" sz="2000" b="1" i="1" dirty="0">
                  <a:solidFill>
                    <a:schemeClr val="tx1"/>
                  </a:solidFill>
                  <a:ea typeface="宋体" panose="02010600030101010101" pitchFamily="2" charset="-122"/>
                </a:rPr>
                <a:t>Ax</a:t>
              </a:r>
              <a:r>
                <a:rPr kumimoji="0" lang="en-US" altLang="zh-CN" sz="2000" b="1" dirty="0">
                  <a:solidFill>
                    <a:schemeClr val="tx1"/>
                  </a:solidFill>
                  <a:ea typeface="宋体" panose="02010600030101010101" pitchFamily="2" charset="-122"/>
                </a:rPr>
                <a:t>=b </a:t>
              </a:r>
              <a:r>
                <a:rPr kumimoji="0" lang="zh-CN" altLang="en-US" sz="2000" b="1" dirty="0">
                  <a:solidFill>
                    <a:schemeClr val="tx1"/>
                  </a:solidFill>
                </a:rPr>
                <a:t>的解</a:t>
              </a:r>
              <a:r>
                <a:rPr kumimoji="0" lang="en-US" altLang="zh-CN" sz="2000" b="1" dirty="0">
                  <a:solidFill>
                    <a:schemeClr val="tx1"/>
                  </a:solidFill>
                  <a:latin typeface="楷体_GB2312" pitchFamily="49" charset="-122"/>
                </a:rPr>
                <a:t>.</a:t>
              </a:r>
            </a:p>
            <a:p>
              <a:pPr algn="l">
                <a:lnSpc>
                  <a:spcPct val="150000"/>
                </a:lnSpc>
              </a:pPr>
              <a:r>
                <a:rPr kumimoji="0" lang="zh-CN" altLang="en-US" sz="2000" b="1" dirty="0">
                  <a:solidFill>
                    <a:schemeClr val="tx1"/>
                  </a:solidFill>
                </a:rPr>
                <a:t>输入</a:t>
              </a:r>
              <a:r>
                <a:rPr kumimoji="0" lang="en-US" altLang="zh-CN" sz="2000" b="1" dirty="0">
                  <a:solidFill>
                    <a:schemeClr val="tx1"/>
                  </a:solidFill>
                  <a:latin typeface="楷体_GB2312" pitchFamily="49" charset="-122"/>
                </a:rPr>
                <a:t>:</a:t>
              </a:r>
              <a:r>
                <a:rPr kumimoji="0" lang="zh-CN" altLang="en-US" sz="2000" b="1" dirty="0">
                  <a:solidFill>
                    <a:schemeClr val="tx1"/>
                  </a:solidFill>
                  <a:latin typeface="Arial" panose="020B0604020202020204" pitchFamily="34" charset="0"/>
                </a:rPr>
                <a:t>增广矩阵</a:t>
              </a:r>
              <a:r>
                <a:rPr kumimoji="0" lang="en-US" altLang="zh-CN" sz="2000" b="1" i="1" dirty="0">
                  <a:solidFill>
                    <a:schemeClr val="tx1"/>
                  </a:solidFill>
                  <a:ea typeface="宋体" panose="02010600030101010101" pitchFamily="2" charset="-122"/>
                </a:rPr>
                <a:t>A</a:t>
              </a:r>
              <a:r>
                <a:rPr kumimoji="0" lang="en-US" altLang="zh-CN" sz="2000" b="1" baseline="-25000" dirty="0">
                  <a:solidFill>
                    <a:schemeClr val="tx1"/>
                  </a:solidFill>
                  <a:ea typeface="宋体" panose="02010600030101010101" pitchFamily="2" charset="-122"/>
                </a:rPr>
                <a:t>n</a:t>
              </a:r>
              <a:r>
                <a:rPr kumimoji="0" lang="en-US" altLang="zh-CN" sz="2000" b="1" baseline="-25000" dirty="0">
                  <a:solidFill>
                    <a:schemeClr val="tx1"/>
                  </a:solidFill>
                  <a:ea typeface="宋体" panose="02010600030101010101" pitchFamily="2" charset="-122"/>
                  <a:sym typeface="Wingdings 2" panose="05020102010507070707" pitchFamily="18" charset="2"/>
                </a:rPr>
                <a:t></a:t>
              </a:r>
              <a:r>
                <a:rPr kumimoji="0" lang="en-US" altLang="zh-CN" sz="2000" b="1" baseline="-25000" dirty="0">
                  <a:solidFill>
                    <a:schemeClr val="tx1"/>
                  </a:solidFill>
                  <a:ea typeface="宋体" panose="02010600030101010101" pitchFamily="2" charset="-122"/>
                </a:rPr>
                <a:t>(n+1)</a:t>
              </a:r>
              <a:r>
                <a:rPr kumimoji="0" lang="en-US" altLang="zh-CN" sz="2000" b="1" i="1" dirty="0">
                  <a:solidFill>
                    <a:schemeClr val="tx1"/>
                  </a:solidFill>
                  <a:ea typeface="宋体" panose="02010600030101010101" pitchFamily="2" charset="-122"/>
                </a:rPr>
                <a:t>=</a:t>
              </a:r>
              <a:r>
                <a:rPr kumimoji="0" lang="zh-CN" altLang="en-US" sz="2000" b="1" dirty="0">
                  <a:solidFill>
                    <a:schemeClr val="tx1"/>
                  </a:solidFill>
                  <a:latin typeface="Arial" panose="020B0604020202020204" pitchFamily="34" charset="0"/>
                </a:rPr>
                <a:t>（</a:t>
              </a:r>
              <a:r>
                <a:rPr kumimoji="0" lang="en-US" altLang="zh-CN" sz="2000" b="1" i="1" dirty="0" err="1">
                  <a:solidFill>
                    <a:schemeClr val="tx1"/>
                  </a:solidFill>
                  <a:ea typeface="宋体" panose="02010600030101010101" pitchFamily="2" charset="-122"/>
                </a:rPr>
                <a:t>A|b</a:t>
              </a:r>
              <a:r>
                <a:rPr kumimoji="0" lang="zh-CN" altLang="en-US" sz="2000" b="1" dirty="0">
                  <a:solidFill>
                    <a:schemeClr val="tx1"/>
                  </a:solidFill>
                  <a:latin typeface="Arial" panose="020B0604020202020204" pitchFamily="34" charset="0"/>
                </a:rPr>
                <a:t>）</a:t>
              </a:r>
              <a:r>
                <a:rPr kumimoji="0" lang="en-US" altLang="zh-CN" sz="2000" b="1" dirty="0">
                  <a:solidFill>
                    <a:schemeClr val="tx1"/>
                  </a:solidFill>
                  <a:ea typeface="宋体" panose="02010600030101010101" pitchFamily="2" charset="-122"/>
                </a:rPr>
                <a:t>.</a:t>
              </a:r>
            </a:p>
            <a:p>
              <a:pPr algn="l">
                <a:lnSpc>
                  <a:spcPct val="150000"/>
                </a:lnSpc>
              </a:pPr>
              <a:r>
                <a:rPr lang="zh-CN" altLang="en-US" sz="2000" b="1" dirty="0">
                  <a:solidFill>
                    <a:schemeClr val="tx1"/>
                  </a:solidFill>
                </a:rPr>
                <a:t>输出</a:t>
              </a:r>
              <a:r>
                <a:rPr lang="en-US" altLang="zh-CN" sz="2000" b="1" dirty="0">
                  <a:solidFill>
                    <a:schemeClr val="tx1"/>
                  </a:solidFill>
                </a:rPr>
                <a:t>: </a:t>
              </a:r>
              <a:r>
                <a:rPr lang="zh-CN" altLang="en-US" sz="2000" b="1" dirty="0">
                  <a:solidFill>
                    <a:schemeClr val="tx1"/>
                  </a:solidFill>
                </a:rPr>
                <a:t>近似解 </a:t>
              </a:r>
              <a:r>
                <a:rPr lang="en-US" altLang="zh-CN" sz="2000" b="1" i="1" dirty="0" err="1">
                  <a:solidFill>
                    <a:schemeClr val="tx1"/>
                  </a:solidFill>
                </a:rPr>
                <a:t>x</a:t>
              </a:r>
              <a:r>
                <a:rPr lang="en-US" altLang="zh-CN" sz="2000" b="1" i="1" baseline="-25000" dirty="0" err="1">
                  <a:solidFill>
                    <a:schemeClr val="tx1"/>
                  </a:solidFill>
                </a:rPr>
                <a:t>k</a:t>
              </a:r>
              <a:r>
                <a:rPr lang="en-US" altLang="zh-CN" sz="2000" b="1" i="1" dirty="0">
                  <a:solidFill>
                    <a:schemeClr val="tx1"/>
                  </a:solidFill>
                </a:rPr>
                <a:t>=a</a:t>
              </a:r>
              <a:r>
                <a:rPr lang="en-US" altLang="zh-CN" sz="2000" b="1" i="1" baseline="-25000" dirty="0">
                  <a:solidFill>
                    <a:schemeClr val="tx1"/>
                  </a:solidFill>
                </a:rPr>
                <a:t>k</a:t>
              </a:r>
              <a:r>
                <a:rPr lang="en-US" altLang="zh-CN" sz="2000" b="1" i="1" baseline="-25000" dirty="0">
                  <a:solidFill>
                    <a:schemeClr val="tx1"/>
                  </a:solidFill>
                  <a:latin typeface="Arial" panose="020B0604020202020204" pitchFamily="34" charset="0"/>
                </a:rPr>
                <a:t>,</a:t>
              </a:r>
              <a:r>
                <a:rPr lang="en-US" altLang="zh-CN" sz="2000" b="1" i="1" baseline="-25000" dirty="0">
                  <a:solidFill>
                    <a:schemeClr val="tx1"/>
                  </a:solidFill>
                </a:rPr>
                <a:t>n+</a:t>
              </a:r>
              <a:r>
                <a:rPr lang="en-US" altLang="zh-CN" sz="2000" b="1" baseline="-25000" dirty="0">
                  <a:solidFill>
                    <a:schemeClr val="tx1"/>
                  </a:solidFill>
                </a:rPr>
                <a:t>1</a:t>
              </a:r>
              <a:r>
                <a:rPr lang="en-US" altLang="zh-CN" sz="2000" b="1" dirty="0">
                  <a:solidFill>
                    <a:schemeClr val="tx1"/>
                  </a:solidFill>
                </a:rPr>
                <a:t>(</a:t>
              </a:r>
              <a:r>
                <a:rPr lang="en-US" altLang="zh-CN" sz="2000" b="1" i="1" dirty="0">
                  <a:solidFill>
                    <a:schemeClr val="tx1"/>
                  </a:solidFill>
                </a:rPr>
                <a:t>k</a:t>
              </a:r>
              <a:r>
                <a:rPr lang="en-US" altLang="zh-CN" sz="2000" b="1" dirty="0">
                  <a:solidFill>
                    <a:schemeClr val="tx1"/>
                  </a:solidFill>
                </a:rPr>
                <a:t>=1,2,…,n) </a:t>
              </a:r>
              <a:r>
                <a:rPr lang="zh-CN" altLang="en-US" sz="2000" b="1" dirty="0">
                  <a:solidFill>
                    <a:schemeClr val="tx1"/>
                  </a:solidFill>
                </a:rPr>
                <a:t>或失败信息</a:t>
              </a:r>
              <a:r>
                <a:rPr lang="en-US" altLang="zh-CN" sz="2000" b="1" dirty="0">
                  <a:solidFill>
                    <a:schemeClr val="tx1"/>
                  </a:solidFill>
                </a:rPr>
                <a:t>.</a:t>
              </a:r>
            </a:p>
            <a:p>
              <a:pPr algn="l">
                <a:lnSpc>
                  <a:spcPct val="150000"/>
                </a:lnSpc>
              </a:pPr>
              <a:r>
                <a:rPr lang="zh-CN" altLang="en-US" sz="2000" b="1" dirty="0">
                  <a:solidFill>
                    <a:schemeClr val="tx1"/>
                  </a:solidFill>
                  <a:latin typeface="Arial" panose="020B0604020202020204" pitchFamily="34" charset="0"/>
                </a:rPr>
                <a:t>消元过程   </a:t>
              </a:r>
            </a:p>
            <a:p>
              <a:pPr algn="l">
                <a:lnSpc>
                  <a:spcPct val="150000"/>
                </a:lnSpc>
              </a:pPr>
              <a:r>
                <a:rPr lang="en-US" altLang="zh-CN" sz="2000" b="1" dirty="0">
                  <a:solidFill>
                    <a:schemeClr val="tx1"/>
                  </a:solidFill>
                </a:rPr>
                <a:t>for  k = 1,2,…,n-1   do </a:t>
              </a:r>
              <a:r>
                <a:rPr lang="en-US" altLang="zh-CN" sz="2000" b="1" i="1" dirty="0">
                  <a:solidFill>
                    <a:schemeClr val="tx1"/>
                  </a:solidFill>
                </a:rPr>
                <a:t>Step 1 - Step 4 </a:t>
              </a:r>
            </a:p>
            <a:p>
              <a:pPr algn="l">
                <a:lnSpc>
                  <a:spcPct val="150000"/>
                </a:lnSpc>
              </a:pPr>
              <a:r>
                <a:rPr lang="en-US" altLang="zh-CN" sz="2000" b="1" i="1" dirty="0">
                  <a:solidFill>
                    <a:schemeClr val="tx1"/>
                  </a:solidFill>
                </a:rPr>
                <a:t>Step 1  </a:t>
              </a:r>
              <a:r>
                <a:rPr lang="zh-CN" altLang="en-US" sz="2000" b="1" dirty="0">
                  <a:solidFill>
                    <a:schemeClr val="tx1"/>
                  </a:solidFill>
                </a:rPr>
                <a:t>寻找行号 </a:t>
              </a:r>
              <a:r>
                <a:rPr lang="en-US" altLang="zh-CN" sz="2000" b="1" i="1" dirty="0" err="1">
                  <a:solidFill>
                    <a:schemeClr val="tx1"/>
                  </a:solidFill>
                </a:rPr>
                <a:t>i</a:t>
              </a:r>
              <a:r>
                <a:rPr lang="en-US" altLang="zh-CN" sz="2000" b="1" i="1" baseline="-25000" dirty="0" err="1">
                  <a:solidFill>
                    <a:schemeClr val="tx1"/>
                  </a:solidFill>
                </a:rPr>
                <a:t>k</a:t>
              </a:r>
              <a:r>
                <a:rPr lang="en-US" altLang="zh-CN" sz="2000" b="1" i="1" dirty="0">
                  <a:solidFill>
                    <a:schemeClr val="tx1"/>
                  </a:solidFill>
                </a:rPr>
                <a:t> </a:t>
              </a:r>
              <a:r>
                <a:rPr lang="en-US" altLang="zh-CN" sz="2000" b="1" dirty="0">
                  <a:solidFill>
                    <a:schemeClr val="tx1"/>
                  </a:solidFill>
                </a:rPr>
                <a:t>, </a:t>
              </a:r>
              <a:r>
                <a:rPr lang="zh-CN" altLang="en-US" sz="2000" b="1" dirty="0">
                  <a:solidFill>
                    <a:schemeClr val="tx1"/>
                  </a:solidFill>
                </a:rPr>
                <a:t>使得</a:t>
              </a:r>
            </a:p>
            <a:p>
              <a:pPr algn="l">
                <a:lnSpc>
                  <a:spcPct val="150000"/>
                </a:lnSpc>
              </a:pPr>
              <a:r>
                <a:rPr lang="en-US" altLang="zh-CN" sz="2000" b="1" i="1" dirty="0">
                  <a:solidFill>
                    <a:schemeClr val="tx1"/>
                  </a:solidFill>
                </a:rPr>
                <a:t>Step 2</a:t>
              </a:r>
              <a:r>
                <a:rPr lang="en-US" altLang="zh-CN" sz="2000" b="1" dirty="0">
                  <a:solidFill>
                    <a:schemeClr val="tx1"/>
                  </a:solidFill>
                </a:rPr>
                <a:t>  </a:t>
              </a:r>
              <a:r>
                <a:rPr kumimoji="0" lang="zh-CN" altLang="en-US" sz="2000" b="1" dirty="0">
                  <a:solidFill>
                    <a:schemeClr val="tx1"/>
                  </a:solidFill>
                </a:rPr>
                <a:t>如果               ，</a:t>
              </a:r>
              <a:endParaRPr lang="en-US" altLang="zh-CN" sz="2000" dirty="0">
                <a:solidFill>
                  <a:schemeClr val="tx1"/>
                </a:solidFill>
              </a:endParaRPr>
            </a:p>
            <a:p>
              <a:pPr algn="l">
                <a:lnSpc>
                  <a:spcPct val="150000"/>
                </a:lnSpc>
              </a:pPr>
              <a:r>
                <a:rPr kumimoji="0" lang="zh-CN" altLang="en-US" sz="2000" b="1" dirty="0">
                  <a:solidFill>
                    <a:schemeClr val="tx1"/>
                  </a:solidFill>
                </a:rPr>
                <a:t>则交换第</a:t>
              </a:r>
              <a:r>
                <a:rPr kumimoji="0" lang="en-US" altLang="zh-CN" sz="2000" b="1" i="1" dirty="0">
                  <a:solidFill>
                    <a:schemeClr val="tx1"/>
                  </a:solidFill>
                </a:rPr>
                <a:t>k</a:t>
              </a:r>
              <a:r>
                <a:rPr kumimoji="0" lang="zh-CN" altLang="en-US" sz="2000" b="1" dirty="0">
                  <a:solidFill>
                    <a:schemeClr val="tx1"/>
                  </a:solidFill>
                </a:rPr>
                <a:t>行和</a:t>
              </a:r>
              <a:r>
                <a:rPr lang="en-US" altLang="zh-CN" sz="2000" b="1" i="1" dirty="0" err="1">
                  <a:solidFill>
                    <a:schemeClr val="tx1"/>
                  </a:solidFill>
                </a:rPr>
                <a:t>i</a:t>
              </a:r>
              <a:r>
                <a:rPr lang="en-US" altLang="zh-CN" sz="2000" b="1" i="1" baseline="-25000" dirty="0" err="1">
                  <a:solidFill>
                    <a:schemeClr val="tx1"/>
                  </a:solidFill>
                </a:rPr>
                <a:t>k</a:t>
              </a:r>
              <a:r>
                <a:rPr kumimoji="0" lang="zh-CN" altLang="en-US" sz="2000" b="1" dirty="0">
                  <a:solidFill>
                    <a:schemeClr val="tx1"/>
                  </a:solidFill>
                </a:rPr>
                <a:t>行；否则转</a:t>
              </a:r>
              <a:r>
                <a:rPr lang="en-US" altLang="zh-CN" sz="2000" b="1" i="1" dirty="0">
                  <a:solidFill>
                    <a:schemeClr val="tx1"/>
                  </a:solidFill>
                </a:rPr>
                <a:t>Step 7</a:t>
              </a:r>
              <a:r>
                <a:rPr lang="en-US" altLang="zh-CN" sz="2000" b="1" dirty="0">
                  <a:solidFill>
                    <a:schemeClr val="tx1"/>
                  </a:solidFill>
                </a:rPr>
                <a:t> </a:t>
              </a:r>
            </a:p>
          </p:txBody>
        </p:sp>
        <p:graphicFrame>
          <p:nvGraphicFramePr>
            <p:cNvPr id="22" name="Object 3">
              <a:extLst>
                <a:ext uri="{FF2B5EF4-FFF2-40B4-BE49-F238E27FC236}">
                  <a16:creationId xmlns:a16="http://schemas.microsoft.com/office/drawing/2014/main" id="{C5FA85D5-501B-4E59-BC66-EB0BD3990FA8}"/>
                </a:ext>
              </a:extLst>
            </p:cNvPr>
            <p:cNvGraphicFramePr>
              <a:graphicFrameLocks noChangeAspect="1"/>
            </p:cNvGraphicFramePr>
            <p:nvPr>
              <p:extLst>
                <p:ext uri="{D42A27DB-BD31-4B8C-83A1-F6EECF244321}">
                  <p14:modId xmlns:p14="http://schemas.microsoft.com/office/powerpoint/2010/main" val="986611672"/>
                </p:ext>
              </p:extLst>
            </p:nvPr>
          </p:nvGraphicFramePr>
          <p:xfrm>
            <a:off x="2251" y="3357"/>
            <a:ext cx="2810" cy="493"/>
          </p:xfrm>
          <a:graphic>
            <a:graphicData uri="http://schemas.openxmlformats.org/presentationml/2006/ole">
              <mc:AlternateContent xmlns:mc="http://schemas.openxmlformats.org/markup-compatibility/2006">
                <mc:Choice xmlns:v="urn:schemas-microsoft-com:vml" Requires="v">
                  <p:oleObj spid="_x0000_s166731" name="Equation" r:id="rId4" imgW="2108160" imgH="317160" progId="Equation.DSMT4">
                    <p:embed/>
                  </p:oleObj>
                </mc:Choice>
                <mc:Fallback>
                  <p:oleObj name="Equation" r:id="rId4" imgW="2108160" imgH="317160" progId="Equation.DSMT4">
                    <p:embed/>
                    <p:pic>
                      <p:nvPicPr>
                        <p:cNvPr id="125955" name="Object 3">
                          <a:extLst>
                            <a:ext uri="{FF2B5EF4-FFF2-40B4-BE49-F238E27FC236}">
                              <a16:creationId xmlns:a16="http://schemas.microsoft.com/office/drawing/2014/main" id="{9B27E658-7F53-4C27-A9CA-850FE503DD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1" y="3357"/>
                          <a:ext cx="2810" cy="493"/>
                        </a:xfrm>
                        <a:prstGeom prst="rect">
                          <a:avLst/>
                        </a:prstGeom>
                        <a:noFill/>
                        <a:ln>
                          <a:noFill/>
                        </a:ln>
                        <a:effectLst/>
                      </p:spPr>
                    </p:pic>
                  </p:oleObj>
                </mc:Fallback>
              </mc:AlternateContent>
            </a:graphicData>
          </a:graphic>
        </p:graphicFrame>
        <p:graphicFrame>
          <p:nvGraphicFramePr>
            <p:cNvPr id="23" name="Object 4">
              <a:extLst>
                <a:ext uri="{FF2B5EF4-FFF2-40B4-BE49-F238E27FC236}">
                  <a16:creationId xmlns:a16="http://schemas.microsoft.com/office/drawing/2014/main" id="{0FB470AB-DB54-4D23-8A37-E836A9ED5984}"/>
                </a:ext>
              </a:extLst>
            </p:cNvPr>
            <p:cNvGraphicFramePr>
              <a:graphicFrameLocks noChangeAspect="1"/>
            </p:cNvGraphicFramePr>
            <p:nvPr>
              <p:extLst>
                <p:ext uri="{D42A27DB-BD31-4B8C-83A1-F6EECF244321}">
                  <p14:modId xmlns:p14="http://schemas.microsoft.com/office/powerpoint/2010/main" val="3065347892"/>
                </p:ext>
              </p:extLst>
            </p:nvPr>
          </p:nvGraphicFramePr>
          <p:xfrm>
            <a:off x="1214" y="3357"/>
            <a:ext cx="699" cy="493"/>
          </p:xfrm>
          <a:graphic>
            <a:graphicData uri="http://schemas.openxmlformats.org/presentationml/2006/ole">
              <mc:AlternateContent xmlns:mc="http://schemas.openxmlformats.org/markup-compatibility/2006">
                <mc:Choice xmlns:v="urn:schemas-microsoft-com:vml" Requires="v">
                  <p:oleObj spid="_x0000_s166732" name="Equation" r:id="rId6" imgW="520560" imgH="266400" progId="Equation.DSMT4">
                    <p:embed/>
                  </p:oleObj>
                </mc:Choice>
                <mc:Fallback>
                  <p:oleObj name="Equation" r:id="rId6" imgW="520560" imgH="266400" progId="Equation.DSMT4">
                    <p:embed/>
                    <p:pic>
                      <p:nvPicPr>
                        <p:cNvPr id="125956" name="Object 4">
                          <a:extLst>
                            <a:ext uri="{FF2B5EF4-FFF2-40B4-BE49-F238E27FC236}">
                              <a16:creationId xmlns:a16="http://schemas.microsoft.com/office/drawing/2014/main" id="{EF76998F-CEF1-4298-A459-F146A58C2E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 y="3357"/>
                          <a:ext cx="699" cy="49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116206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395536" y="721380"/>
            <a:ext cx="8064896" cy="524924"/>
          </a:xfrm>
        </p:spPr>
        <p:txBody>
          <a:bodyPr>
            <a:normAutofit fontScale="25000" lnSpcReduction="20000"/>
          </a:bodyPr>
          <a:lstStyle/>
          <a:p>
            <a:pPr marL="0" indent="0">
              <a:buNone/>
            </a:pPr>
            <a:r>
              <a:rPr lang="zh-CN" altLang="en-US" sz="14400" b="1" dirty="0">
                <a:latin typeface="仿宋" panose="02010609060101010101" pitchFamily="49" charset="-122"/>
                <a:ea typeface="仿宋" panose="02010609060101010101" pitchFamily="49" charset="-122"/>
              </a:rPr>
              <a:t>第三章 线性方程组      的数值解法</a:t>
            </a:r>
            <a:endParaRPr lang="en-US" altLang="zh-CN" sz="14400" b="1" dirty="0">
              <a:latin typeface="仿宋" panose="02010609060101010101" pitchFamily="49" charset="-122"/>
              <a:ea typeface="仿宋" panose="02010609060101010101" pitchFamily="49" charset="-122"/>
            </a:endParaRPr>
          </a:p>
          <a:p>
            <a:pPr marL="0" indent="0">
              <a:buNone/>
            </a:pPr>
            <a:r>
              <a:rPr lang="zh-CN" altLang="en-US" dirty="0"/>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123728" y="1378555"/>
            <a:ext cx="5760640" cy="4770537"/>
          </a:xfrm>
          <a:prstGeom prst="rect">
            <a:avLst/>
          </a:prstGeom>
          <a:noFill/>
        </p:spPr>
        <p:txBody>
          <a:bodyPr wrap="square" rtlCol="0">
            <a:spAutoFit/>
          </a:bodyPr>
          <a:lstStyle/>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3.2 </a:t>
            </a:r>
            <a:r>
              <a:rPr lang="zh-CN" altLang="en-US" sz="2800" b="0" dirty="0">
                <a:solidFill>
                  <a:schemeClr val="bg2">
                    <a:lumMod val="10000"/>
                  </a:schemeClr>
                </a:solidFill>
                <a:latin typeface="仿宋" panose="02010609060101010101" pitchFamily="49" charset="-122"/>
                <a:ea typeface="仿宋" panose="02010609060101010101" pitchFamily="49" charset="-122"/>
              </a:rPr>
              <a:t>线性代数的基础知识</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3.3 </a:t>
            </a:r>
            <a:r>
              <a:rPr lang="zh-CN" altLang="en-US" sz="2800" b="0" dirty="0">
                <a:solidFill>
                  <a:schemeClr val="bg2">
                    <a:lumMod val="10000"/>
                  </a:schemeClr>
                </a:solidFill>
                <a:latin typeface="仿宋" panose="02010609060101010101" pitchFamily="49" charset="-122"/>
                <a:ea typeface="仿宋" panose="02010609060101010101" pitchFamily="49" charset="-122"/>
              </a:rPr>
              <a:t>直接解法： </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3.3.1 Gauss</a:t>
            </a:r>
            <a:r>
              <a:rPr lang="zh-CN" altLang="en-US" sz="2400" b="0" dirty="0">
                <a:solidFill>
                  <a:schemeClr val="bg2">
                    <a:lumMod val="10000"/>
                  </a:schemeClr>
                </a:solidFill>
                <a:latin typeface="仿宋" panose="02010609060101010101" pitchFamily="49" charset="-122"/>
                <a:ea typeface="仿宋" panose="02010609060101010101" pitchFamily="49" charset="-122"/>
              </a:rPr>
              <a:t>消去法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3.3.2 </a:t>
            </a:r>
            <a:r>
              <a:rPr lang="zh-CN" altLang="en-US" sz="2400" b="0" dirty="0">
                <a:solidFill>
                  <a:schemeClr val="bg2">
                    <a:lumMod val="10000"/>
                  </a:schemeClr>
                </a:solidFill>
                <a:latin typeface="仿宋" panose="02010609060101010101" pitchFamily="49" charset="-122"/>
                <a:ea typeface="仿宋" panose="02010609060101010101" pitchFamily="49" charset="-122"/>
              </a:rPr>
              <a:t>三角分解法  </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3.3.3 </a:t>
            </a:r>
            <a:r>
              <a:rPr lang="zh-CN" altLang="en-US" sz="2400" b="0" dirty="0">
                <a:solidFill>
                  <a:schemeClr val="bg2">
                    <a:lumMod val="10000"/>
                  </a:schemeClr>
                </a:solidFill>
                <a:latin typeface="仿宋" panose="02010609060101010101" pitchFamily="49" charset="-122"/>
                <a:ea typeface="仿宋" panose="02010609060101010101" pitchFamily="49" charset="-122"/>
              </a:rPr>
              <a:t>直接解法的误差分析</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3.4 </a:t>
            </a:r>
            <a:r>
              <a:rPr lang="zh-CN" altLang="en-US" sz="2800" b="0" dirty="0">
                <a:solidFill>
                  <a:schemeClr val="bg2">
                    <a:lumMod val="10000"/>
                  </a:schemeClr>
                </a:solidFill>
                <a:latin typeface="仿宋" panose="02010609060101010101" pitchFamily="49" charset="-122"/>
                <a:ea typeface="仿宋" panose="02010609060101010101" pitchFamily="49" charset="-122"/>
              </a:rPr>
              <a:t>迭代解法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3.4.1 </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迭代法的基本概念</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3.4.2 Jacobi</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zh-CN" altLang="en-US" sz="2400" b="0" dirty="0">
                <a:solidFill>
                  <a:schemeClr val="bg2">
                    <a:lumMod val="10000"/>
                  </a:schemeClr>
                </a:solidFill>
                <a:latin typeface="仿宋" panose="02010609060101010101" pitchFamily="49" charset="-122"/>
                <a:ea typeface="仿宋" panose="02010609060101010101" pitchFamily="49" charset="-122"/>
              </a:rPr>
              <a:t>     </a:t>
            </a:r>
            <a:r>
              <a:rPr lang="en-US" altLang="zh-CN" sz="2400" b="0" dirty="0">
                <a:solidFill>
                  <a:schemeClr val="bg2">
                    <a:lumMod val="10000"/>
                  </a:schemeClr>
                </a:solidFill>
                <a:latin typeface="仿宋" panose="02010609060101010101" pitchFamily="49" charset="-122"/>
                <a:ea typeface="仿宋" panose="02010609060101010101" pitchFamily="49" charset="-122"/>
              </a:rPr>
              <a:t>3.4.3 Gauss-Seidel</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3.4.4 </a:t>
            </a:r>
            <a:r>
              <a:rPr lang="zh-CN" altLang="en-US" sz="2400" b="0" dirty="0">
                <a:solidFill>
                  <a:schemeClr val="bg2">
                    <a:lumMod val="10000"/>
                  </a:schemeClr>
                </a:solidFill>
                <a:latin typeface="仿宋" panose="02010609060101010101" pitchFamily="49" charset="-122"/>
                <a:ea typeface="仿宋" panose="02010609060101010101" pitchFamily="49" charset="-122"/>
              </a:rPr>
              <a:t>超松弛</a:t>
            </a:r>
            <a:r>
              <a:rPr lang="en-US" altLang="zh-CN" sz="2400" b="0" dirty="0">
                <a:solidFill>
                  <a:schemeClr val="bg2">
                    <a:lumMod val="10000"/>
                  </a:schemeClr>
                </a:solidFill>
                <a:latin typeface="仿宋" panose="02010609060101010101" pitchFamily="49" charset="-122"/>
                <a:ea typeface="仿宋" panose="02010609060101010101" pitchFamily="49" charset="-122"/>
              </a:rPr>
              <a:t>(SOR)</a:t>
            </a:r>
            <a:r>
              <a:rPr lang="zh-CN" altLang="en-US" sz="2400" b="0" dirty="0">
                <a:solidFill>
                  <a:schemeClr val="bg2">
                    <a:lumMod val="10000"/>
                  </a:schemeClr>
                </a:solidFill>
                <a:latin typeface="仿宋" panose="02010609060101010101" pitchFamily="49" charset="-122"/>
                <a:ea typeface="仿宋" panose="02010609060101010101" pitchFamily="49" charset="-122"/>
              </a:rPr>
              <a:t>迭代法（选讲）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     3.4.5 </a:t>
            </a:r>
            <a:r>
              <a:rPr lang="zh-CN" altLang="en-US" sz="2400" b="0" dirty="0">
                <a:solidFill>
                  <a:schemeClr val="bg2">
                    <a:lumMod val="10000"/>
                  </a:schemeClr>
                </a:solidFill>
                <a:latin typeface="仿宋" panose="02010609060101010101" pitchFamily="49" charset="-122"/>
                <a:ea typeface="仿宋" panose="02010609060101010101" pitchFamily="49" charset="-122"/>
              </a:rPr>
              <a:t>共轭梯度法（选讲）</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A155F3E5-5AC1-4F65-88F0-274E02E4B3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409765" y="764704"/>
            <a:ext cx="1314363" cy="314926"/>
          </a:xfrm>
          <a:prstGeom prst="rect">
            <a:avLst/>
          </a:prstGeom>
        </p:spPr>
      </p:pic>
    </p:spTree>
    <p:extLst>
      <p:ext uri="{BB962C8B-B14F-4D97-AF65-F5344CB8AC3E}">
        <p14:creationId xmlns:p14="http://schemas.microsoft.com/office/powerpoint/2010/main" val="1827237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50" name="Group 10">
            <a:extLst>
              <a:ext uri="{FF2B5EF4-FFF2-40B4-BE49-F238E27FC236}">
                <a16:creationId xmlns:a16="http://schemas.microsoft.com/office/drawing/2014/main" id="{BA513ED7-C592-4176-A494-EAA1F63A3832}"/>
              </a:ext>
            </a:extLst>
          </p:cNvPr>
          <p:cNvGrpSpPr>
            <a:grpSpLocks/>
          </p:cNvGrpSpPr>
          <p:nvPr/>
        </p:nvGrpSpPr>
        <p:grpSpPr bwMode="auto">
          <a:xfrm>
            <a:off x="323528" y="404664"/>
            <a:ext cx="8208912" cy="5040560"/>
            <a:chOff x="273" y="236"/>
            <a:chExt cx="4780" cy="3392"/>
          </a:xfrm>
        </p:grpSpPr>
        <p:sp>
          <p:nvSpPr>
            <p:cNvPr id="138242" name="AutoShape 2">
              <a:extLst>
                <a:ext uri="{FF2B5EF4-FFF2-40B4-BE49-F238E27FC236}">
                  <a16:creationId xmlns:a16="http://schemas.microsoft.com/office/drawing/2014/main" id="{02181719-BDBD-470D-A50B-5BC15D400F45}"/>
                </a:ext>
              </a:extLst>
            </p:cNvPr>
            <p:cNvSpPr>
              <a:spLocks noChangeArrowheads="1"/>
            </p:cNvSpPr>
            <p:nvPr/>
          </p:nvSpPr>
          <p:spPr bwMode="auto">
            <a:xfrm>
              <a:off x="273" y="236"/>
              <a:ext cx="4780" cy="3392"/>
            </a:xfrm>
            <a:prstGeom prst="foldedCorner">
              <a:avLst>
                <a:gd name="adj" fmla="val 7435"/>
              </a:avLst>
            </a:prstGeom>
            <a:gradFill rotWithShape="0">
              <a:gsLst>
                <a:gs pos="0">
                  <a:schemeClr val="bg1"/>
                </a:gs>
                <a:gs pos="100000">
                  <a:srgbClr val="FFFFCC"/>
                </a:gs>
              </a:gsLst>
              <a:lin ang="540000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lnSpc>
                  <a:spcPct val="150000"/>
                </a:lnSpc>
              </a:pPr>
              <a:r>
                <a:rPr kumimoji="0" lang="zh-CN" altLang="en-US" sz="2400" b="1" dirty="0">
                  <a:solidFill>
                    <a:schemeClr val="tx1"/>
                  </a:solidFill>
                  <a:latin typeface="楷体_GB2312" pitchFamily="49" charset="-122"/>
                </a:rPr>
                <a:t>算法</a:t>
              </a:r>
              <a:r>
                <a:rPr kumimoji="0" lang="en-US" altLang="zh-CN" sz="2400" b="1" dirty="0">
                  <a:solidFill>
                    <a:schemeClr val="tx1"/>
                  </a:solidFill>
                  <a:latin typeface="楷体_GB2312" pitchFamily="49" charset="-122"/>
                </a:rPr>
                <a:t>: </a:t>
              </a:r>
              <a:r>
                <a:rPr lang="en-US" altLang="zh-CN" sz="2400" b="1" dirty="0">
                  <a:solidFill>
                    <a:schemeClr val="tx1"/>
                  </a:solidFill>
                  <a:latin typeface="Arial" panose="020B0604020202020204" pitchFamily="34" charset="0"/>
                </a:rPr>
                <a:t>Gauss</a:t>
              </a:r>
              <a:r>
                <a:rPr lang="zh-CN" altLang="en-US" sz="2400" b="1" dirty="0">
                  <a:solidFill>
                    <a:schemeClr val="tx1"/>
                  </a:solidFill>
                  <a:latin typeface="Arial" panose="020B0604020202020204" pitchFamily="34" charset="0"/>
                </a:rPr>
                <a:t>列主元</a:t>
              </a:r>
              <a:r>
                <a:rPr lang="zh-CN" altLang="en-US" sz="2400" b="1" dirty="0">
                  <a:solidFill>
                    <a:schemeClr val="tx1"/>
                  </a:solidFill>
                </a:rPr>
                <a:t>消去算法（续）</a:t>
              </a:r>
              <a:endParaRPr kumimoji="0" lang="zh-CN" altLang="en-US" sz="2400" b="1" dirty="0">
                <a:solidFill>
                  <a:schemeClr val="tx1"/>
                </a:solidFill>
                <a:latin typeface="楷体_GB2312" pitchFamily="49" charset="-122"/>
              </a:endParaRPr>
            </a:p>
            <a:p>
              <a:pPr algn="l">
                <a:lnSpc>
                  <a:spcPct val="150000"/>
                </a:lnSpc>
              </a:pPr>
              <a:r>
                <a:rPr kumimoji="0" lang="en-US" altLang="zh-CN" sz="2400" b="1" i="1" dirty="0">
                  <a:solidFill>
                    <a:schemeClr val="tx1"/>
                  </a:solidFill>
                  <a:sym typeface="Symbol" panose="05050102010706020507" pitchFamily="18" charset="2"/>
                </a:rPr>
                <a:t>Step 3</a:t>
              </a:r>
              <a:r>
                <a:rPr kumimoji="0" lang="en-US" altLang="zh-CN" sz="2400" b="1" dirty="0">
                  <a:solidFill>
                    <a:schemeClr val="tx1"/>
                  </a:solidFill>
                  <a:sym typeface="Symbol" panose="05050102010706020507" pitchFamily="18" charset="2"/>
                </a:rPr>
                <a:t>  for </a:t>
              </a:r>
              <a:r>
                <a:rPr kumimoji="0" lang="en-US" altLang="zh-CN" sz="2400" b="1" dirty="0" err="1">
                  <a:solidFill>
                    <a:schemeClr val="tx1"/>
                  </a:solidFill>
                  <a:sym typeface="Symbol" panose="05050102010706020507" pitchFamily="18" charset="2"/>
                </a:rPr>
                <a:t>i</a:t>
              </a:r>
              <a:r>
                <a:rPr kumimoji="0" lang="en-US" altLang="zh-CN" sz="2400" b="1" dirty="0">
                  <a:solidFill>
                    <a:schemeClr val="tx1"/>
                  </a:solidFill>
                  <a:sym typeface="Symbol" panose="05050102010706020507" pitchFamily="18" charset="2"/>
                </a:rPr>
                <a:t>=k+1,…,n</a:t>
              </a:r>
              <a:r>
                <a:rPr kumimoji="0" lang="en-US" altLang="zh-CN" sz="2400" b="1" i="1" dirty="0">
                  <a:solidFill>
                    <a:schemeClr val="tx1"/>
                  </a:solidFill>
                  <a:sym typeface="Symbol" panose="05050102010706020507" pitchFamily="18" charset="2"/>
                </a:rPr>
                <a:t>  </a:t>
              </a:r>
              <a:r>
                <a:rPr kumimoji="0" lang="zh-CN" altLang="en-US" sz="2400" b="1" dirty="0">
                  <a:solidFill>
                    <a:schemeClr val="tx1"/>
                  </a:solidFill>
                  <a:latin typeface="楷体_GB2312" pitchFamily="49" charset="-122"/>
                  <a:sym typeface="Symbol" panose="05050102010706020507" pitchFamily="18" charset="2"/>
                </a:rPr>
                <a:t>计算</a:t>
              </a:r>
              <a:endParaRPr kumimoji="0" lang="zh-CN" altLang="en-US" sz="2400" b="1" i="1" dirty="0">
                <a:solidFill>
                  <a:schemeClr val="tx1"/>
                </a:solidFill>
                <a:sym typeface="Symbol" panose="05050102010706020507" pitchFamily="18" charset="2"/>
              </a:endParaRPr>
            </a:p>
            <a:p>
              <a:pPr algn="l"/>
              <a:r>
                <a:rPr kumimoji="0" lang="zh-CN" altLang="en-US" sz="2400" b="1" dirty="0">
                  <a:solidFill>
                    <a:schemeClr val="tx1"/>
                  </a:solidFill>
                  <a:latin typeface="楷体_GB2312" pitchFamily="49" charset="-122"/>
                  <a:sym typeface="Symbol" panose="05050102010706020507" pitchFamily="18" charset="2"/>
                </a:rPr>
                <a:t>              </a:t>
              </a:r>
            </a:p>
            <a:p>
              <a:pPr algn="l"/>
              <a:r>
                <a:rPr kumimoji="0" lang="en-US" altLang="zh-CN" sz="2400" b="1" i="1" dirty="0">
                  <a:solidFill>
                    <a:schemeClr val="tx1"/>
                  </a:solidFill>
                  <a:sym typeface="Symbol" panose="05050102010706020507" pitchFamily="18" charset="2"/>
                </a:rPr>
                <a:t>Step 4</a:t>
              </a:r>
              <a:r>
                <a:rPr kumimoji="0" lang="en-US" altLang="zh-CN" sz="2400" b="1" dirty="0">
                  <a:solidFill>
                    <a:schemeClr val="tx1"/>
                  </a:solidFill>
                  <a:sym typeface="Symbol" panose="05050102010706020507" pitchFamily="18" charset="2"/>
                </a:rPr>
                <a:t>  for j=k+1,…,n+1</a:t>
              </a:r>
              <a:r>
                <a:rPr kumimoji="0" lang="en-US" altLang="zh-CN" sz="2400" b="1" i="1" dirty="0">
                  <a:solidFill>
                    <a:schemeClr val="tx1"/>
                  </a:solidFill>
                  <a:sym typeface="Symbol" panose="05050102010706020507" pitchFamily="18" charset="2"/>
                </a:rPr>
                <a:t>   </a:t>
              </a:r>
              <a:r>
                <a:rPr kumimoji="0" lang="zh-CN" altLang="en-US" sz="2400" b="1" dirty="0">
                  <a:solidFill>
                    <a:schemeClr val="tx1"/>
                  </a:solidFill>
                  <a:latin typeface="楷体_GB2312" pitchFamily="49" charset="-122"/>
                  <a:sym typeface="Symbol" panose="05050102010706020507" pitchFamily="18" charset="2"/>
                </a:rPr>
                <a:t>计算</a:t>
              </a:r>
              <a:endParaRPr kumimoji="0" lang="zh-CN" altLang="en-US" sz="2400" b="1" dirty="0">
                <a:solidFill>
                  <a:schemeClr val="tx1"/>
                </a:solidFill>
                <a:sym typeface="Symbol" panose="05050102010706020507" pitchFamily="18" charset="2"/>
              </a:endParaRPr>
            </a:p>
            <a:p>
              <a:pPr algn="l"/>
              <a:r>
                <a:rPr kumimoji="0" lang="zh-CN" altLang="en-US" sz="2400" b="1" dirty="0">
                  <a:solidFill>
                    <a:schemeClr val="tx1"/>
                  </a:solidFill>
                  <a:sym typeface="Symbol" panose="05050102010706020507" pitchFamily="18" charset="2"/>
                </a:rPr>
                <a:t>		</a:t>
              </a:r>
            </a:p>
            <a:p>
              <a:pPr algn="l"/>
              <a:r>
                <a:rPr lang="zh-CN" altLang="en-US" sz="2400" b="1" dirty="0">
                  <a:solidFill>
                    <a:srgbClr val="0000FF"/>
                  </a:solidFill>
                  <a:latin typeface="Arial" panose="020B0604020202020204" pitchFamily="34" charset="0"/>
                </a:rPr>
                <a:t>回代过程</a:t>
              </a:r>
            </a:p>
            <a:p>
              <a:pPr algn="l"/>
              <a:endParaRPr lang="zh-CN" altLang="en-US" sz="2400" b="1" dirty="0">
                <a:solidFill>
                  <a:schemeClr val="tx1"/>
                </a:solidFill>
                <a:latin typeface="Arial" panose="020B0604020202020204" pitchFamily="34" charset="0"/>
              </a:endParaRPr>
            </a:p>
            <a:p>
              <a:pPr algn="l"/>
              <a:r>
                <a:rPr kumimoji="0" lang="en-US" altLang="zh-CN" sz="2400" b="1" i="1" dirty="0">
                  <a:solidFill>
                    <a:schemeClr val="tx1"/>
                  </a:solidFill>
                  <a:sym typeface="Symbol" panose="05050102010706020507" pitchFamily="18" charset="2"/>
                </a:rPr>
                <a:t>Step 5</a:t>
              </a:r>
            </a:p>
            <a:p>
              <a:pPr algn="l"/>
              <a:endParaRPr kumimoji="0" lang="en-US" altLang="zh-CN" sz="2400" b="1" i="1" dirty="0">
                <a:solidFill>
                  <a:schemeClr val="tx1"/>
                </a:solidFill>
                <a:sym typeface="Symbol" panose="05050102010706020507" pitchFamily="18" charset="2"/>
              </a:endParaRPr>
            </a:p>
            <a:p>
              <a:pPr algn="l"/>
              <a:r>
                <a:rPr kumimoji="0" lang="en-US" altLang="zh-CN" sz="2400" b="1" i="1" dirty="0">
                  <a:solidFill>
                    <a:schemeClr val="tx1"/>
                  </a:solidFill>
                  <a:sym typeface="Symbol" panose="05050102010706020507" pitchFamily="18" charset="2"/>
                </a:rPr>
                <a:t>Step 6</a:t>
              </a:r>
              <a:r>
                <a:rPr kumimoji="0" lang="en-US" altLang="zh-CN" sz="2400" b="1" dirty="0">
                  <a:solidFill>
                    <a:schemeClr val="tx1"/>
                  </a:solidFill>
                  <a:sym typeface="Symbol" panose="05050102010706020507" pitchFamily="18" charset="2"/>
                </a:rPr>
                <a:t>  for </a:t>
              </a:r>
              <a:r>
                <a:rPr kumimoji="0" lang="en-US" altLang="zh-CN" sz="2400" b="1" dirty="0" err="1">
                  <a:solidFill>
                    <a:schemeClr val="tx1"/>
                  </a:solidFill>
                  <a:sym typeface="Symbol" panose="05050102010706020507" pitchFamily="18" charset="2"/>
                </a:rPr>
                <a:t>i</a:t>
              </a:r>
              <a:r>
                <a:rPr kumimoji="0" lang="en-US" altLang="zh-CN" sz="2400" b="1" dirty="0">
                  <a:solidFill>
                    <a:schemeClr val="tx1"/>
                  </a:solidFill>
                  <a:sym typeface="Symbol" panose="05050102010706020507" pitchFamily="18" charset="2"/>
                </a:rPr>
                <a:t>=n-1,…,1</a:t>
              </a:r>
              <a:r>
                <a:rPr kumimoji="0" lang="en-US" altLang="zh-CN" sz="2400" b="1" i="1" dirty="0">
                  <a:solidFill>
                    <a:schemeClr val="tx1"/>
                  </a:solidFill>
                  <a:sym typeface="Symbol" panose="05050102010706020507" pitchFamily="18" charset="2"/>
                </a:rPr>
                <a:t>   </a:t>
              </a:r>
              <a:r>
                <a:rPr kumimoji="0" lang="zh-CN" altLang="en-US" sz="2400" b="1" dirty="0">
                  <a:solidFill>
                    <a:schemeClr val="tx1"/>
                  </a:solidFill>
                  <a:latin typeface="楷体_GB2312" pitchFamily="49" charset="-122"/>
                  <a:sym typeface="Symbol" panose="05050102010706020507" pitchFamily="18" charset="2"/>
                </a:rPr>
                <a:t>计算</a:t>
              </a:r>
              <a:endParaRPr kumimoji="0" lang="zh-CN" altLang="en-US" sz="2400" b="1" i="1" dirty="0">
                <a:solidFill>
                  <a:schemeClr val="tx1"/>
                </a:solidFill>
                <a:sym typeface="Symbol" panose="05050102010706020507" pitchFamily="18" charset="2"/>
              </a:endParaRPr>
            </a:p>
            <a:p>
              <a:pPr algn="l"/>
              <a:r>
                <a:rPr kumimoji="0" lang="zh-CN" altLang="en-US" sz="2400" b="1" dirty="0">
                  <a:solidFill>
                    <a:schemeClr val="tx1"/>
                  </a:solidFill>
                  <a:sym typeface="Symbol" panose="05050102010706020507" pitchFamily="18" charset="2"/>
                </a:rPr>
                <a:t>            </a:t>
              </a:r>
            </a:p>
            <a:p>
              <a:pPr algn="l">
                <a:lnSpc>
                  <a:spcPct val="150000"/>
                </a:lnSpc>
              </a:pPr>
              <a:r>
                <a:rPr kumimoji="0" lang="en-US" altLang="zh-CN" sz="2400" b="1" i="1" dirty="0">
                  <a:solidFill>
                    <a:schemeClr val="tx1"/>
                  </a:solidFill>
                  <a:sym typeface="Symbol" panose="05050102010706020507" pitchFamily="18" charset="2"/>
                </a:rPr>
                <a:t>Step 7</a:t>
              </a:r>
              <a:r>
                <a:rPr kumimoji="0" lang="en-US" altLang="zh-CN" sz="2400" b="1" dirty="0">
                  <a:solidFill>
                    <a:schemeClr val="tx1"/>
                  </a:solidFill>
                  <a:sym typeface="Symbol" panose="05050102010706020507" pitchFamily="18" charset="2"/>
                </a:rPr>
                <a:t>  Output (</a:t>
              </a:r>
              <a:r>
                <a:rPr kumimoji="0" lang="zh-CN" altLang="en-US" sz="2400" b="1" dirty="0">
                  <a:solidFill>
                    <a:schemeClr val="tx1"/>
                  </a:solidFill>
                  <a:sym typeface="Symbol" panose="05050102010706020507" pitchFamily="18" charset="2"/>
                </a:rPr>
                <a:t>系数矩阵奇异</a:t>
              </a:r>
              <a:r>
                <a:rPr kumimoji="0" lang="en-US" altLang="zh-CN" sz="2400" b="1" dirty="0">
                  <a:solidFill>
                    <a:schemeClr val="tx1"/>
                  </a:solidFill>
                  <a:sym typeface="Symbol" panose="05050102010706020507" pitchFamily="18" charset="2"/>
                </a:rPr>
                <a:t>);  /*</a:t>
              </a:r>
              <a:r>
                <a:rPr kumimoji="0" lang="zh-CN" altLang="en-US" sz="2400" b="1" dirty="0">
                  <a:solidFill>
                    <a:schemeClr val="tx1"/>
                  </a:solidFill>
                  <a:sym typeface="Symbol" panose="05050102010706020507" pitchFamily="18" charset="2"/>
                </a:rPr>
                <a:t>不成功 *</a:t>
              </a:r>
              <a:r>
                <a:rPr kumimoji="0" lang="en-US" altLang="zh-CN" sz="2400" b="1" dirty="0">
                  <a:solidFill>
                    <a:schemeClr val="tx1"/>
                  </a:solidFill>
                  <a:sym typeface="Symbol" panose="05050102010706020507" pitchFamily="18" charset="2"/>
                </a:rPr>
                <a:t>/ STOP.	</a:t>
              </a:r>
            </a:p>
          </p:txBody>
        </p:sp>
        <p:graphicFrame>
          <p:nvGraphicFramePr>
            <p:cNvPr id="138245" name="Object 5">
              <a:extLst>
                <a:ext uri="{FF2B5EF4-FFF2-40B4-BE49-F238E27FC236}">
                  <a16:creationId xmlns:a16="http://schemas.microsoft.com/office/drawing/2014/main" id="{41BA293F-814C-45AC-9113-8970932A8D7A}"/>
                </a:ext>
              </a:extLst>
            </p:cNvPr>
            <p:cNvGraphicFramePr>
              <a:graphicFrameLocks noChangeAspect="1"/>
            </p:cNvGraphicFramePr>
            <p:nvPr>
              <p:extLst>
                <p:ext uri="{D42A27DB-BD31-4B8C-83A1-F6EECF244321}">
                  <p14:modId xmlns:p14="http://schemas.microsoft.com/office/powerpoint/2010/main" val="3898740743"/>
                </p:ext>
              </p:extLst>
            </p:nvPr>
          </p:nvGraphicFramePr>
          <p:xfrm>
            <a:off x="2609" y="478"/>
            <a:ext cx="808" cy="469"/>
          </p:xfrm>
          <a:graphic>
            <a:graphicData uri="http://schemas.openxmlformats.org/presentationml/2006/ole">
              <mc:AlternateContent xmlns:mc="http://schemas.openxmlformats.org/markup-compatibility/2006">
                <mc:Choice xmlns:v="urn:schemas-microsoft-com:vml" Requires="v">
                  <p:oleObj spid="_x0000_s383010" name="Equation" r:id="rId3" imgW="723600" imgH="419040" progId="Equation.DSMT4">
                    <p:embed/>
                  </p:oleObj>
                </mc:Choice>
                <mc:Fallback>
                  <p:oleObj name="Equation" r:id="rId3" imgW="723600" imgH="419040" progId="Equation.DSMT4">
                    <p:embed/>
                    <p:pic>
                      <p:nvPicPr>
                        <p:cNvPr id="138245" name="Object 5">
                          <a:extLst>
                            <a:ext uri="{FF2B5EF4-FFF2-40B4-BE49-F238E27FC236}">
                              <a16:creationId xmlns:a16="http://schemas.microsoft.com/office/drawing/2014/main" id="{41BA293F-814C-45AC-9113-8970932A8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 y="478"/>
                          <a:ext cx="808" cy="469"/>
                        </a:xfrm>
                        <a:prstGeom prst="rect">
                          <a:avLst/>
                        </a:prstGeom>
                        <a:noFill/>
                        <a:ln>
                          <a:noFill/>
                        </a:ln>
                        <a:effectLst/>
                      </p:spPr>
                    </p:pic>
                  </p:oleObj>
                </mc:Fallback>
              </mc:AlternateContent>
            </a:graphicData>
          </a:graphic>
        </p:graphicFrame>
        <p:graphicFrame>
          <p:nvGraphicFramePr>
            <p:cNvPr id="138246" name="Object 6">
              <a:extLst>
                <a:ext uri="{FF2B5EF4-FFF2-40B4-BE49-F238E27FC236}">
                  <a16:creationId xmlns:a16="http://schemas.microsoft.com/office/drawing/2014/main" id="{816BF9E9-4DFF-4440-9FEE-F8C51BE010B3}"/>
                </a:ext>
              </a:extLst>
            </p:cNvPr>
            <p:cNvGraphicFramePr>
              <a:graphicFrameLocks noChangeAspect="1"/>
            </p:cNvGraphicFramePr>
            <p:nvPr>
              <p:extLst>
                <p:ext uri="{D42A27DB-BD31-4B8C-83A1-F6EECF244321}">
                  <p14:modId xmlns:p14="http://schemas.microsoft.com/office/powerpoint/2010/main" val="1979498273"/>
                </p:ext>
              </p:extLst>
            </p:nvPr>
          </p:nvGraphicFramePr>
          <p:xfrm>
            <a:off x="2789" y="1049"/>
            <a:ext cx="1493" cy="420"/>
          </p:xfrm>
          <a:graphic>
            <a:graphicData uri="http://schemas.openxmlformats.org/presentationml/2006/ole">
              <mc:AlternateContent xmlns:mc="http://schemas.openxmlformats.org/markup-compatibility/2006">
                <mc:Choice xmlns:v="urn:schemas-microsoft-com:vml" Requires="v">
                  <p:oleObj spid="_x0000_s383011" name="Equation" r:id="rId5" imgW="914400" imgH="253800" progId="Equation.DSMT4">
                    <p:embed/>
                  </p:oleObj>
                </mc:Choice>
                <mc:Fallback>
                  <p:oleObj name="Equation" r:id="rId5" imgW="914400" imgH="253800" progId="Equation.DSMT4">
                    <p:embed/>
                    <p:pic>
                      <p:nvPicPr>
                        <p:cNvPr id="138246" name="Object 6">
                          <a:extLst>
                            <a:ext uri="{FF2B5EF4-FFF2-40B4-BE49-F238E27FC236}">
                              <a16:creationId xmlns:a16="http://schemas.microsoft.com/office/drawing/2014/main" id="{816BF9E9-4DFF-4440-9FEE-F8C51BE010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 y="1049"/>
                          <a:ext cx="1493" cy="420"/>
                        </a:xfrm>
                        <a:prstGeom prst="rect">
                          <a:avLst/>
                        </a:prstGeom>
                        <a:noFill/>
                        <a:ln>
                          <a:noFill/>
                        </a:ln>
                        <a:effectLst/>
                      </p:spPr>
                    </p:pic>
                  </p:oleObj>
                </mc:Fallback>
              </mc:AlternateContent>
            </a:graphicData>
          </a:graphic>
        </p:graphicFrame>
        <p:graphicFrame>
          <p:nvGraphicFramePr>
            <p:cNvPr id="138247" name="Object 7">
              <a:extLst>
                <a:ext uri="{FF2B5EF4-FFF2-40B4-BE49-F238E27FC236}">
                  <a16:creationId xmlns:a16="http://schemas.microsoft.com/office/drawing/2014/main" id="{2E13E519-5E11-4417-A1F5-E63CB28848C1}"/>
                </a:ext>
              </a:extLst>
            </p:cNvPr>
            <p:cNvGraphicFramePr>
              <a:graphicFrameLocks noChangeAspect="1"/>
            </p:cNvGraphicFramePr>
            <p:nvPr>
              <p:extLst>
                <p:ext uri="{D42A27DB-BD31-4B8C-83A1-F6EECF244321}">
                  <p14:modId xmlns:p14="http://schemas.microsoft.com/office/powerpoint/2010/main" val="879509937"/>
                </p:ext>
              </p:extLst>
            </p:nvPr>
          </p:nvGraphicFramePr>
          <p:xfrm>
            <a:off x="986" y="1980"/>
            <a:ext cx="1125" cy="539"/>
          </p:xfrm>
          <a:graphic>
            <a:graphicData uri="http://schemas.openxmlformats.org/presentationml/2006/ole">
              <mc:AlternateContent xmlns:mc="http://schemas.openxmlformats.org/markup-compatibility/2006">
                <mc:Choice xmlns:v="urn:schemas-microsoft-com:vml" Requires="v">
                  <p:oleObj spid="_x0000_s383012" name="Equation" r:id="rId7" imgW="927000" imgH="444240" progId="Equation.DSMT4">
                    <p:embed/>
                  </p:oleObj>
                </mc:Choice>
                <mc:Fallback>
                  <p:oleObj name="Equation" r:id="rId7" imgW="927000" imgH="444240" progId="Equation.DSMT4">
                    <p:embed/>
                    <p:pic>
                      <p:nvPicPr>
                        <p:cNvPr id="138247" name="Object 7">
                          <a:extLst>
                            <a:ext uri="{FF2B5EF4-FFF2-40B4-BE49-F238E27FC236}">
                              <a16:creationId xmlns:a16="http://schemas.microsoft.com/office/drawing/2014/main" id="{2E13E519-5E11-4417-A1F5-E63CB2884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 y="1980"/>
                          <a:ext cx="1125" cy="539"/>
                        </a:xfrm>
                        <a:prstGeom prst="rect">
                          <a:avLst/>
                        </a:prstGeom>
                        <a:noFill/>
                        <a:ln>
                          <a:noFill/>
                        </a:ln>
                        <a:effectLst/>
                      </p:spPr>
                    </p:pic>
                  </p:oleObj>
                </mc:Fallback>
              </mc:AlternateContent>
            </a:graphicData>
          </a:graphic>
        </p:graphicFrame>
        <p:graphicFrame>
          <p:nvGraphicFramePr>
            <p:cNvPr id="138248" name="Object 8">
              <a:extLst>
                <a:ext uri="{FF2B5EF4-FFF2-40B4-BE49-F238E27FC236}">
                  <a16:creationId xmlns:a16="http://schemas.microsoft.com/office/drawing/2014/main" id="{4B25B5E3-5E22-4A53-B0D2-DAC6857B8605}"/>
                </a:ext>
              </a:extLst>
            </p:cNvPr>
            <p:cNvGraphicFramePr>
              <a:graphicFrameLocks noChangeAspect="1"/>
            </p:cNvGraphicFramePr>
            <p:nvPr>
              <p:extLst>
                <p:ext uri="{D42A27DB-BD31-4B8C-83A1-F6EECF244321}">
                  <p14:modId xmlns:p14="http://schemas.microsoft.com/office/powerpoint/2010/main" val="1151321723"/>
                </p:ext>
              </p:extLst>
            </p:nvPr>
          </p:nvGraphicFramePr>
          <p:xfrm>
            <a:off x="2609" y="2417"/>
            <a:ext cx="2293" cy="698"/>
          </p:xfrm>
          <a:graphic>
            <a:graphicData uri="http://schemas.openxmlformats.org/presentationml/2006/ole">
              <mc:AlternateContent xmlns:mc="http://schemas.openxmlformats.org/markup-compatibility/2006">
                <mc:Choice xmlns:v="urn:schemas-microsoft-com:vml" Requires="v">
                  <p:oleObj spid="_x0000_s383013" name="Equation" r:id="rId9" imgW="1726920" imgH="444240" progId="Equation.DSMT4">
                    <p:embed/>
                  </p:oleObj>
                </mc:Choice>
                <mc:Fallback>
                  <p:oleObj name="Equation" r:id="rId9" imgW="1726920" imgH="444240" progId="Equation.DSMT4">
                    <p:embed/>
                    <p:pic>
                      <p:nvPicPr>
                        <p:cNvPr id="138248" name="Object 8">
                          <a:extLst>
                            <a:ext uri="{FF2B5EF4-FFF2-40B4-BE49-F238E27FC236}">
                              <a16:creationId xmlns:a16="http://schemas.microsoft.com/office/drawing/2014/main" id="{4B25B5E3-5E22-4A53-B0D2-DAC6857B86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9" y="2417"/>
                          <a:ext cx="2293" cy="698"/>
                        </a:xfrm>
                        <a:prstGeom prst="rect">
                          <a:avLst/>
                        </a:prstGeom>
                        <a:noFill/>
                        <a:ln>
                          <a:noFill/>
                        </a:ln>
                        <a:effectLst/>
                      </p:spPr>
                    </p:pic>
                  </p:oleObj>
                </mc:Fallback>
              </mc:AlternateContent>
            </a:graphicData>
          </a:graphic>
        </p:graphicFrame>
      </p:grpSp>
      <p:sp>
        <p:nvSpPr>
          <p:cNvPr id="2" name="文本框 1">
            <a:extLst>
              <a:ext uri="{FF2B5EF4-FFF2-40B4-BE49-F238E27FC236}">
                <a16:creationId xmlns:a16="http://schemas.microsoft.com/office/drawing/2014/main" id="{2006759D-F1B1-46DB-9686-CA2FBE1AD6F0}"/>
              </a:ext>
            </a:extLst>
          </p:cNvPr>
          <p:cNvSpPr txBox="1"/>
          <p:nvPr/>
        </p:nvSpPr>
        <p:spPr>
          <a:xfrm>
            <a:off x="251520" y="5671960"/>
            <a:ext cx="7818638" cy="523220"/>
          </a:xfrm>
          <a:prstGeom prst="rect">
            <a:avLst/>
          </a:prstGeom>
          <a:noFill/>
        </p:spPr>
        <p:txBody>
          <a:bodyPr wrap="square" rtlCol="0">
            <a:spAutoFit/>
          </a:bodyPr>
          <a:lstStyle/>
          <a:p>
            <a:pPr algn="l"/>
            <a:r>
              <a:rPr lang="en-US" altLang="zh-CN" sz="2800" b="0" dirty="0" err="1">
                <a:solidFill>
                  <a:srgbClr val="0000FF"/>
                </a:solidFill>
                <a:latin typeface="+mn-ea"/>
                <a:ea typeface="+mn-ea"/>
              </a:rPr>
              <a:t>Matlab</a:t>
            </a:r>
            <a:r>
              <a:rPr lang="zh-CN" altLang="en-US" sz="2800" b="0" dirty="0">
                <a:solidFill>
                  <a:srgbClr val="0000FF"/>
                </a:solidFill>
                <a:latin typeface="+mn-ea"/>
                <a:ea typeface="+mn-ea"/>
              </a:rPr>
              <a:t>源程序</a:t>
            </a:r>
            <a:r>
              <a:rPr lang="en-US" altLang="zh-CN" sz="2800" b="0" dirty="0">
                <a:solidFill>
                  <a:srgbClr val="0000FF"/>
                </a:solidFill>
                <a:latin typeface="+mn-ea"/>
                <a:ea typeface="+mn-ea"/>
              </a:rPr>
              <a:t>: </a:t>
            </a:r>
            <a:r>
              <a:rPr lang="zh-CN" altLang="en-US" sz="2800" b="0" dirty="0">
                <a:solidFill>
                  <a:srgbClr val="0000FF"/>
                </a:solidFill>
                <a:latin typeface="+mn-ea"/>
                <a:ea typeface="+mn-ea"/>
              </a:rPr>
              <a:t> </a:t>
            </a:r>
            <a:r>
              <a:rPr lang="en-US" altLang="zh-CN" sz="2400" b="0" dirty="0" err="1">
                <a:solidFill>
                  <a:srgbClr val="FF0000"/>
                </a:solidFill>
                <a:latin typeface="+mn-ea"/>
                <a:ea typeface="+mn-ea"/>
              </a:rPr>
              <a:t>GaussXuanzhuyuan.m</a:t>
            </a:r>
            <a:r>
              <a:rPr lang="zh-CN" altLang="en-US" sz="2400" b="0" dirty="0">
                <a:solidFill>
                  <a:srgbClr val="FF0000"/>
                </a:solidFill>
                <a:latin typeface="+mn-ea"/>
                <a:ea typeface="+mn-ea"/>
              </a:rPr>
              <a:t> </a:t>
            </a:r>
          </a:p>
        </p:txBody>
      </p:sp>
    </p:spTree>
    <p:extLst>
      <p:ext uri="{BB962C8B-B14F-4D97-AF65-F5344CB8AC3E}">
        <p14:creationId xmlns:p14="http://schemas.microsoft.com/office/powerpoint/2010/main" val="941054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397076-A8E0-4B7C-AF96-1FFF0FF3E260}"/>
              </a:ext>
            </a:extLst>
          </p:cNvPr>
          <p:cNvSpPr txBox="1"/>
          <p:nvPr/>
        </p:nvSpPr>
        <p:spPr>
          <a:xfrm>
            <a:off x="179512" y="194503"/>
            <a:ext cx="5362416" cy="6396523"/>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function X =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GaussXuanzhuyuan</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(A,B)</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%Input    - A is an N x N nonsingular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B is an N x 1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%Output - X is an N x 1 matrix containing the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solution to AX=B.</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%Initialize X and the temporary storage matrix C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[N N]=size(A);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X=zeros(N,1);</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C=zeros(1,N+1);</a:t>
            </a:r>
          </a:p>
          <a:p>
            <a:pPr algn="l"/>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%Form the augmented matrix: Aug=[A|B]</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Aug=[A B];</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p=1:N-1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%Partial pivoting for column 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Y,j</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]=max(abs(Aug(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p:N,p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%Interchange row p and j</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C=Aug(p,:);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Aug(p,:)=Aug(j+p-1,:);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Aug(j+p-1,:)=C;</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3" name="文本框 2">
            <a:extLst>
              <a:ext uri="{FF2B5EF4-FFF2-40B4-BE49-F238E27FC236}">
                <a16:creationId xmlns:a16="http://schemas.microsoft.com/office/drawing/2014/main" id="{511FB172-1C31-406C-8090-93C1E8F3BB2B}"/>
              </a:ext>
            </a:extLst>
          </p:cNvPr>
          <p:cNvSpPr txBox="1"/>
          <p:nvPr/>
        </p:nvSpPr>
        <p:spPr>
          <a:xfrm>
            <a:off x="4716016" y="2145046"/>
            <a:ext cx="4248472" cy="4524315"/>
          </a:xfrm>
          <a:prstGeom prst="rect">
            <a:avLst/>
          </a:prstGeom>
          <a:noFill/>
        </p:spPr>
        <p:txBody>
          <a:bodyPr wrap="square" rtlCol="0">
            <a:spAutoFit/>
          </a:bodyPr>
          <a:lstStyle/>
          <a:p>
            <a:pPr algn="l"/>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if 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)==0</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 was singular.  No unique solution'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%Elimination process for column p</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for k=p+1:N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m=Aug(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k,p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)/Aug(</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Aug(k,p:N+1)=Aug(k,p:N+1)-m*Aug(p,p:N+1);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%Back Substitution on [U|Y] using Program 3.1</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X=backsub(Aug(1:N,1:N),Aug(1:N,N+1));</a:t>
            </a:r>
          </a:p>
        </p:txBody>
      </p:sp>
      <p:sp>
        <p:nvSpPr>
          <p:cNvPr id="4" name="文本框 3">
            <a:extLst>
              <a:ext uri="{FF2B5EF4-FFF2-40B4-BE49-F238E27FC236}">
                <a16:creationId xmlns:a16="http://schemas.microsoft.com/office/drawing/2014/main" id="{2FA04902-95F7-4957-8029-5605C89D789F}"/>
              </a:ext>
            </a:extLst>
          </p:cNvPr>
          <p:cNvSpPr txBox="1"/>
          <p:nvPr/>
        </p:nvSpPr>
        <p:spPr>
          <a:xfrm>
            <a:off x="5526648" y="548680"/>
            <a:ext cx="3312368" cy="892552"/>
          </a:xfrm>
          <a:prstGeom prst="rect">
            <a:avLst/>
          </a:prstGeom>
          <a:noFill/>
        </p:spPr>
        <p:txBody>
          <a:bodyPr wrap="square" rtlCol="0">
            <a:spAutoFit/>
          </a:bodyPr>
          <a:lstStyle/>
          <a:p>
            <a:pPr algn="l"/>
            <a:r>
              <a:rPr lang="en-US" altLang="zh-CN" sz="2800" b="0" dirty="0" err="1">
                <a:solidFill>
                  <a:srgbClr val="0000FF"/>
                </a:solidFill>
                <a:latin typeface="+mn-ea"/>
                <a:ea typeface="+mn-ea"/>
              </a:rPr>
              <a:t>Matlab</a:t>
            </a:r>
            <a:r>
              <a:rPr lang="zh-CN" altLang="en-US" sz="2800" b="0" dirty="0">
                <a:solidFill>
                  <a:srgbClr val="0000FF"/>
                </a:solidFill>
                <a:latin typeface="+mn-ea"/>
                <a:ea typeface="+mn-ea"/>
              </a:rPr>
              <a:t>源程序</a:t>
            </a:r>
            <a:r>
              <a:rPr lang="en-US" altLang="zh-CN" sz="2800" b="0" dirty="0">
                <a:solidFill>
                  <a:srgbClr val="0000FF"/>
                </a:solidFill>
                <a:latin typeface="+mn-ea"/>
                <a:ea typeface="+mn-ea"/>
              </a:rPr>
              <a:t>: </a:t>
            </a:r>
            <a:r>
              <a:rPr lang="zh-CN" altLang="en-US" sz="2800" b="0" dirty="0">
                <a:solidFill>
                  <a:srgbClr val="0000FF"/>
                </a:solidFill>
                <a:latin typeface="+mn-ea"/>
                <a:ea typeface="+mn-ea"/>
              </a:rPr>
              <a:t> </a:t>
            </a:r>
            <a:r>
              <a:rPr lang="en-US" altLang="zh-CN" sz="2400" b="0" dirty="0" err="1">
                <a:solidFill>
                  <a:srgbClr val="FF0000"/>
                </a:solidFill>
                <a:latin typeface="+mn-ea"/>
                <a:ea typeface="+mn-ea"/>
              </a:rPr>
              <a:t>GaussXuanzhuyuan.m</a:t>
            </a:r>
            <a:r>
              <a:rPr lang="zh-CN" altLang="en-US" sz="2400" b="0" dirty="0">
                <a:solidFill>
                  <a:srgbClr val="FF0000"/>
                </a:solidFill>
                <a:latin typeface="+mn-ea"/>
                <a:ea typeface="+mn-ea"/>
              </a:rPr>
              <a:t> </a:t>
            </a:r>
          </a:p>
        </p:txBody>
      </p:sp>
    </p:spTree>
    <p:extLst>
      <p:ext uri="{BB962C8B-B14F-4D97-AF65-F5344CB8AC3E}">
        <p14:creationId xmlns:p14="http://schemas.microsoft.com/office/powerpoint/2010/main" val="1500591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9B0F4D-E75D-46CD-95EC-831DBA44DFD7}"/>
              </a:ext>
            </a:extLst>
          </p:cNvPr>
          <p:cNvSpPr txBox="1"/>
          <p:nvPr/>
        </p:nvSpPr>
        <p:spPr>
          <a:xfrm>
            <a:off x="179512" y="494446"/>
            <a:ext cx="252028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求解方程组</a:t>
            </a:r>
          </a:p>
        </p:txBody>
      </p:sp>
      <p:pic>
        <p:nvPicPr>
          <p:cNvPr id="12" name="图片 11">
            <a:extLst>
              <a:ext uri="{FF2B5EF4-FFF2-40B4-BE49-F238E27FC236}">
                <a16:creationId xmlns:a16="http://schemas.microsoft.com/office/drawing/2014/main" id="{C8B5E51A-9D8E-46E8-9B63-DEF11E88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16" y="1070817"/>
            <a:ext cx="7994091" cy="1451343"/>
          </a:xfrm>
          <a:prstGeom prst="rect">
            <a:avLst/>
          </a:prstGeom>
        </p:spPr>
      </p:pic>
      <p:pic>
        <p:nvPicPr>
          <p:cNvPr id="16" name="图片 15">
            <a:extLst>
              <a:ext uri="{FF2B5EF4-FFF2-40B4-BE49-F238E27FC236}">
                <a16:creationId xmlns:a16="http://schemas.microsoft.com/office/drawing/2014/main" id="{5192D4EA-89C2-45F2-B0E7-B3C4E0DB4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76" y="2610450"/>
            <a:ext cx="8240696" cy="380032"/>
          </a:xfrm>
          <a:prstGeom prst="rect">
            <a:avLst/>
          </a:prstGeom>
        </p:spPr>
      </p:pic>
      <p:sp>
        <p:nvSpPr>
          <p:cNvPr id="19" name="文本框 18">
            <a:extLst>
              <a:ext uri="{FF2B5EF4-FFF2-40B4-BE49-F238E27FC236}">
                <a16:creationId xmlns:a16="http://schemas.microsoft.com/office/drawing/2014/main" id="{3F8BE058-D85B-4FFB-B5B5-5488604BC64C}"/>
              </a:ext>
            </a:extLst>
          </p:cNvPr>
          <p:cNvSpPr txBox="1"/>
          <p:nvPr/>
        </p:nvSpPr>
        <p:spPr>
          <a:xfrm>
            <a:off x="3419872" y="97456"/>
            <a:ext cx="3744416" cy="584775"/>
          </a:xfrm>
          <a:prstGeom prst="rect">
            <a:avLst/>
          </a:prstGeom>
          <a:noFill/>
        </p:spPr>
        <p:txBody>
          <a:bodyPr wrap="square" rtlCol="0">
            <a:spAutoFit/>
          </a:bodyPr>
          <a:lstStyle/>
          <a:p>
            <a:pPr algn="l"/>
            <a:r>
              <a:rPr lang="zh-CN" altLang="en-US" sz="3200" b="0" dirty="0">
                <a:solidFill>
                  <a:srgbClr val="FF0000"/>
                </a:solidFill>
                <a:latin typeface="+mn-ea"/>
                <a:ea typeface="+mn-ea"/>
              </a:rPr>
              <a:t>作业</a:t>
            </a:r>
            <a:r>
              <a:rPr lang="en-US" altLang="zh-CN" sz="3200" b="0" dirty="0">
                <a:solidFill>
                  <a:srgbClr val="FF0000"/>
                </a:solidFill>
                <a:latin typeface="+mn-ea"/>
                <a:ea typeface="+mn-ea"/>
              </a:rPr>
              <a:t>3.1</a:t>
            </a:r>
            <a:endParaRPr lang="zh-CN" altLang="en-US" sz="3200" b="0" dirty="0">
              <a:solidFill>
                <a:srgbClr val="FF0000"/>
              </a:solidFill>
              <a:latin typeface="+mn-ea"/>
              <a:ea typeface="+mn-ea"/>
            </a:endParaRPr>
          </a:p>
        </p:txBody>
      </p:sp>
      <p:sp>
        <p:nvSpPr>
          <p:cNvPr id="8" name="文本框 7">
            <a:extLst>
              <a:ext uri="{FF2B5EF4-FFF2-40B4-BE49-F238E27FC236}">
                <a16:creationId xmlns:a16="http://schemas.microsoft.com/office/drawing/2014/main" id="{6C0C5265-3752-44F0-9113-D64012038D48}"/>
              </a:ext>
            </a:extLst>
          </p:cNvPr>
          <p:cNvSpPr txBox="1"/>
          <p:nvPr/>
        </p:nvSpPr>
        <p:spPr>
          <a:xfrm>
            <a:off x="227244" y="3468237"/>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pic>
        <p:nvPicPr>
          <p:cNvPr id="9" name="图片 8">
            <a:extLst>
              <a:ext uri="{FF2B5EF4-FFF2-40B4-BE49-F238E27FC236}">
                <a16:creationId xmlns:a16="http://schemas.microsoft.com/office/drawing/2014/main" id="{89A2FEDC-5271-49CF-B0D8-7AE2600B7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4508267"/>
            <a:ext cx="8721248" cy="986487"/>
          </a:xfrm>
          <a:prstGeom prst="rect">
            <a:avLst/>
          </a:prstGeom>
        </p:spPr>
      </p:pic>
      <p:sp>
        <p:nvSpPr>
          <p:cNvPr id="3" name="文本框 2">
            <a:extLst>
              <a:ext uri="{FF2B5EF4-FFF2-40B4-BE49-F238E27FC236}">
                <a16:creationId xmlns:a16="http://schemas.microsoft.com/office/drawing/2014/main" id="{BF313A8A-DA84-4098-9B94-A1C8566DDFF2}"/>
              </a:ext>
            </a:extLst>
          </p:cNvPr>
          <p:cNvSpPr txBox="1"/>
          <p:nvPr/>
        </p:nvSpPr>
        <p:spPr>
          <a:xfrm>
            <a:off x="539552" y="4169713"/>
            <a:ext cx="2376264" cy="338554"/>
          </a:xfrm>
          <a:prstGeom prst="rect">
            <a:avLst/>
          </a:prstGeom>
          <a:noFill/>
        </p:spPr>
        <p:txBody>
          <a:bodyPr wrap="square" rtlCol="0">
            <a:spAutoFit/>
          </a:bodyPr>
          <a:lstStyle/>
          <a:p>
            <a:pPr algn="l"/>
            <a:r>
              <a:rPr lang="en-US" altLang="zh-CN" sz="1600" b="0" dirty="0" err="1">
                <a:solidFill>
                  <a:srgbClr val="FF0000"/>
                </a:solidFill>
                <a:latin typeface="+mn-ea"/>
              </a:rPr>
              <a:t>GaussXuanzhuyuan.m</a:t>
            </a:r>
            <a:endParaRPr lang="zh-CN" altLang="en-US" sz="16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295105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6" name="Text Box 100">
            <a:extLst>
              <a:ext uri="{FF2B5EF4-FFF2-40B4-BE49-F238E27FC236}">
                <a16:creationId xmlns:a16="http://schemas.microsoft.com/office/drawing/2014/main" id="{810B5509-F455-470B-8CC3-C23AA931AF60}"/>
              </a:ext>
            </a:extLst>
          </p:cNvPr>
          <p:cNvSpPr txBox="1">
            <a:spLocks noChangeArrowheads="1"/>
          </p:cNvSpPr>
          <p:nvPr/>
        </p:nvSpPr>
        <p:spPr bwMode="auto">
          <a:xfrm>
            <a:off x="1871576" y="57785"/>
            <a:ext cx="54008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dirty="0">
                <a:solidFill>
                  <a:srgbClr val="FF0000"/>
                </a:solidFill>
                <a:ea typeface="宋体" panose="02010600030101010101" pitchFamily="2" charset="-122"/>
              </a:rPr>
              <a:t>  </a:t>
            </a:r>
            <a:r>
              <a:rPr lang="en-US" altLang="zh-CN" sz="2800" dirty="0">
                <a:solidFill>
                  <a:schemeClr val="tx1"/>
                </a:solidFill>
                <a:latin typeface="+mn-ea"/>
                <a:ea typeface="+mn-ea"/>
              </a:rPr>
              <a:t>§3.3.2 </a:t>
            </a:r>
            <a:r>
              <a:rPr lang="zh-CN" altLang="en-US" sz="2800" dirty="0">
                <a:solidFill>
                  <a:schemeClr val="tx1"/>
                </a:solidFill>
                <a:latin typeface="+mn-ea"/>
                <a:ea typeface="+mn-ea"/>
              </a:rPr>
              <a:t>三角分解法 （</a:t>
            </a:r>
            <a:r>
              <a:rPr lang="en-US" altLang="zh-CN" sz="2800" dirty="0">
                <a:solidFill>
                  <a:schemeClr val="tx1"/>
                </a:solidFill>
                <a:latin typeface="+mn-ea"/>
                <a:ea typeface="+mn-ea"/>
              </a:rPr>
              <a:t>LU</a:t>
            </a:r>
            <a:r>
              <a:rPr lang="zh-CN" altLang="en-US" sz="2800" dirty="0">
                <a:solidFill>
                  <a:schemeClr val="tx1"/>
                </a:solidFill>
                <a:latin typeface="+mn-ea"/>
                <a:ea typeface="+mn-ea"/>
              </a:rPr>
              <a:t>分解） </a:t>
            </a:r>
            <a:endParaRPr lang="en-US" altLang="zh-CN" sz="2800" dirty="0">
              <a:solidFill>
                <a:schemeClr val="tx1"/>
              </a:solidFill>
              <a:latin typeface="+mn-ea"/>
              <a:ea typeface="+mn-ea"/>
            </a:endParaRPr>
          </a:p>
        </p:txBody>
      </p:sp>
      <p:sp>
        <p:nvSpPr>
          <p:cNvPr id="55474" name="Litebulb">
            <a:extLst>
              <a:ext uri="{FF2B5EF4-FFF2-40B4-BE49-F238E27FC236}">
                <a16:creationId xmlns:a16="http://schemas.microsoft.com/office/drawing/2014/main" id="{5F35CA30-1E3D-4FAD-B51C-D2E160C9F2C7}"/>
              </a:ext>
            </a:extLst>
          </p:cNvPr>
          <p:cNvSpPr>
            <a:spLocks noEditPoints="1" noChangeArrowheads="1"/>
          </p:cNvSpPr>
          <p:nvPr/>
        </p:nvSpPr>
        <p:spPr bwMode="auto">
          <a:xfrm>
            <a:off x="155403" y="412367"/>
            <a:ext cx="1143000" cy="1032008"/>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99"/>
          </a:solidFill>
          <a:ln w="57150">
            <a:solidFill>
              <a:srgbClr val="00FF00"/>
            </a:solidFill>
            <a:miter lim="800000"/>
            <a:headEnd/>
            <a:tailEnd/>
          </a:ln>
        </p:spPr>
        <p:txBody>
          <a:bodyPr/>
          <a:lstStyle/>
          <a:p>
            <a:r>
              <a:rPr kumimoji="0" lang="zh-CN" altLang="en-US" sz="2000" dirty="0">
                <a:solidFill>
                  <a:srgbClr val="0000FF"/>
                </a:solidFill>
              </a:rPr>
              <a:t>本质</a:t>
            </a:r>
          </a:p>
        </p:txBody>
      </p:sp>
      <p:sp>
        <p:nvSpPr>
          <p:cNvPr id="55476" name="Rectangle 180">
            <a:extLst>
              <a:ext uri="{FF2B5EF4-FFF2-40B4-BE49-F238E27FC236}">
                <a16:creationId xmlns:a16="http://schemas.microsoft.com/office/drawing/2014/main" id="{6C112165-3121-47CD-9EA8-1C1EFBD33523}"/>
              </a:ext>
            </a:extLst>
          </p:cNvPr>
          <p:cNvSpPr>
            <a:spLocks noChangeArrowheads="1"/>
          </p:cNvSpPr>
          <p:nvPr/>
        </p:nvSpPr>
        <p:spPr bwMode="auto">
          <a:xfrm>
            <a:off x="1442235" y="775300"/>
            <a:ext cx="5374639" cy="477897"/>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lstStyle/>
          <a:p>
            <a:pPr algn="l" eaLnBrk="0" hangingPunct="0"/>
            <a:r>
              <a:rPr lang="zh-CN" altLang="en-US" sz="2400" dirty="0">
                <a:solidFill>
                  <a:srgbClr val="0000FF"/>
                </a:solidFill>
                <a:latin typeface="+mn-ea"/>
                <a:ea typeface="+mn-ea"/>
              </a:rPr>
              <a:t>它是基本</a:t>
            </a:r>
            <a:r>
              <a:rPr lang="en-US" altLang="zh-CN" sz="2400" dirty="0">
                <a:solidFill>
                  <a:srgbClr val="FF0000"/>
                </a:solidFill>
                <a:latin typeface="+mn-ea"/>
                <a:ea typeface="+mn-ea"/>
              </a:rPr>
              <a:t>Gauss</a:t>
            </a:r>
            <a:r>
              <a:rPr lang="zh-CN" altLang="en-US" sz="2400" dirty="0">
                <a:solidFill>
                  <a:srgbClr val="0000FF"/>
                </a:solidFill>
                <a:latin typeface="+mn-ea"/>
                <a:ea typeface="+mn-ea"/>
              </a:rPr>
              <a:t>消元法的一种等价变形</a:t>
            </a:r>
          </a:p>
        </p:txBody>
      </p:sp>
      <p:sp>
        <p:nvSpPr>
          <p:cNvPr id="55480" name="Text Box 184">
            <a:extLst>
              <a:ext uri="{FF2B5EF4-FFF2-40B4-BE49-F238E27FC236}">
                <a16:creationId xmlns:a16="http://schemas.microsoft.com/office/drawing/2014/main" id="{84F4BFC9-479C-4B59-8FA1-3F968271371D}"/>
              </a:ext>
            </a:extLst>
          </p:cNvPr>
          <p:cNvSpPr txBox="1">
            <a:spLocks noChangeArrowheads="1"/>
          </p:cNvSpPr>
          <p:nvPr/>
        </p:nvSpPr>
        <p:spPr bwMode="auto">
          <a:xfrm>
            <a:off x="77701" y="1524763"/>
            <a:ext cx="89885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latin typeface="+mn-ea"/>
                <a:ea typeface="+mn-ea"/>
                <a:sym typeface="Wingdings" panose="05000000000000000000" pitchFamily="2" charset="2"/>
              </a:rPr>
              <a:t>在</a:t>
            </a:r>
            <a:r>
              <a:rPr lang="en-US" altLang="zh-CN" sz="2400" dirty="0">
                <a:solidFill>
                  <a:schemeClr val="tx1"/>
                </a:solidFill>
                <a:latin typeface="+mn-ea"/>
                <a:ea typeface="+mn-ea"/>
                <a:sym typeface="Wingdings" panose="05000000000000000000" pitchFamily="2" charset="2"/>
              </a:rPr>
              <a:t>3.3.1</a:t>
            </a:r>
            <a:r>
              <a:rPr lang="zh-CN" altLang="en-US" sz="2400" dirty="0">
                <a:solidFill>
                  <a:schemeClr val="tx1"/>
                </a:solidFill>
                <a:latin typeface="+mn-ea"/>
                <a:ea typeface="+mn-ea"/>
                <a:sym typeface="Wingdings" panose="05000000000000000000" pitchFamily="2" charset="2"/>
              </a:rPr>
              <a:t>节可以看到，求解上三角矩阵方程组很容易。现在介绍将给定矩阵</a:t>
            </a:r>
            <a:r>
              <a:rPr lang="en-US" altLang="zh-CN" sz="2400" dirty="0">
                <a:solidFill>
                  <a:schemeClr val="tx1"/>
                </a:solidFill>
                <a:latin typeface="+mn-ea"/>
                <a:ea typeface="+mn-ea"/>
                <a:sym typeface="Wingdings" panose="05000000000000000000" pitchFamily="2" charset="2"/>
              </a:rPr>
              <a:t>A</a:t>
            </a:r>
            <a:r>
              <a:rPr lang="zh-CN" altLang="en-US" sz="2400" dirty="0">
                <a:solidFill>
                  <a:schemeClr val="tx1"/>
                </a:solidFill>
                <a:latin typeface="+mn-ea"/>
                <a:ea typeface="+mn-ea"/>
                <a:sym typeface="Wingdings" panose="05000000000000000000" pitchFamily="2" charset="2"/>
              </a:rPr>
              <a:t>分解为下三角矩阵</a:t>
            </a:r>
            <a:r>
              <a:rPr lang="en-US" altLang="zh-CN" sz="2400" dirty="0">
                <a:solidFill>
                  <a:schemeClr val="tx1"/>
                </a:solidFill>
                <a:latin typeface="+mn-ea"/>
                <a:ea typeface="+mn-ea"/>
                <a:sym typeface="Wingdings" panose="05000000000000000000" pitchFamily="2" charset="2"/>
              </a:rPr>
              <a:t>L</a:t>
            </a:r>
            <a:r>
              <a:rPr lang="zh-CN" altLang="en-US" sz="2400" dirty="0">
                <a:solidFill>
                  <a:schemeClr val="tx1"/>
                </a:solidFill>
                <a:latin typeface="+mn-ea"/>
                <a:ea typeface="+mn-ea"/>
                <a:sym typeface="Wingdings" panose="05000000000000000000" pitchFamily="2" charset="2"/>
              </a:rPr>
              <a:t>和上三角矩阵</a:t>
            </a:r>
            <a:r>
              <a:rPr lang="en-US" altLang="zh-CN" sz="2400" dirty="0">
                <a:solidFill>
                  <a:schemeClr val="tx1"/>
                </a:solidFill>
                <a:latin typeface="+mn-ea"/>
                <a:ea typeface="+mn-ea"/>
                <a:sym typeface="Wingdings" panose="05000000000000000000" pitchFamily="2" charset="2"/>
              </a:rPr>
              <a:t>U</a:t>
            </a:r>
            <a:r>
              <a:rPr lang="zh-CN" altLang="en-US" sz="2400" dirty="0">
                <a:solidFill>
                  <a:schemeClr val="tx1"/>
                </a:solidFill>
                <a:latin typeface="+mn-ea"/>
                <a:ea typeface="+mn-ea"/>
                <a:sym typeface="Wingdings" panose="05000000000000000000" pitchFamily="2" charset="2"/>
              </a:rPr>
              <a:t>的乘积的概念，</a:t>
            </a:r>
            <a:r>
              <a:rPr lang="zh-CN" altLang="en-US" sz="2400" dirty="0">
                <a:solidFill>
                  <a:srgbClr val="0000FF"/>
                </a:solidFill>
                <a:latin typeface="+mn-ea"/>
                <a:ea typeface="+mn-ea"/>
                <a:sym typeface="Wingdings" panose="05000000000000000000" pitchFamily="2" charset="2"/>
              </a:rPr>
              <a:t>其中下三角矩阵</a:t>
            </a:r>
            <a:r>
              <a:rPr lang="en-US" altLang="zh-CN" sz="2400" dirty="0">
                <a:solidFill>
                  <a:srgbClr val="0000FF"/>
                </a:solidFill>
                <a:latin typeface="+mn-ea"/>
                <a:ea typeface="+mn-ea"/>
                <a:sym typeface="Wingdings" panose="05000000000000000000" pitchFamily="2" charset="2"/>
              </a:rPr>
              <a:t>L</a:t>
            </a:r>
            <a:r>
              <a:rPr lang="zh-CN" altLang="en-US" sz="2400" dirty="0">
                <a:solidFill>
                  <a:srgbClr val="0000FF"/>
                </a:solidFill>
                <a:latin typeface="+mn-ea"/>
                <a:ea typeface="+mn-ea"/>
                <a:sym typeface="Wingdings" panose="05000000000000000000" pitchFamily="2" charset="2"/>
              </a:rPr>
              <a:t>的主对角线为</a:t>
            </a:r>
            <a:r>
              <a:rPr lang="en-US" altLang="zh-CN" sz="2400" dirty="0">
                <a:solidFill>
                  <a:srgbClr val="0000FF"/>
                </a:solidFill>
                <a:latin typeface="+mn-ea"/>
                <a:ea typeface="+mn-ea"/>
                <a:sym typeface="Wingdings" panose="05000000000000000000" pitchFamily="2" charset="2"/>
              </a:rPr>
              <a:t>1</a:t>
            </a:r>
            <a:r>
              <a:rPr lang="zh-CN" altLang="en-US" sz="2400" dirty="0">
                <a:solidFill>
                  <a:srgbClr val="0000FF"/>
                </a:solidFill>
                <a:latin typeface="+mn-ea"/>
                <a:ea typeface="+mn-ea"/>
                <a:sym typeface="Wingdings" panose="05000000000000000000" pitchFamily="2" charset="2"/>
              </a:rPr>
              <a:t>，上三角矩阵</a:t>
            </a:r>
            <a:r>
              <a:rPr lang="en-US" altLang="zh-CN" sz="2400" dirty="0">
                <a:solidFill>
                  <a:srgbClr val="0000FF"/>
                </a:solidFill>
                <a:latin typeface="+mn-ea"/>
                <a:ea typeface="+mn-ea"/>
                <a:sym typeface="Wingdings" panose="05000000000000000000" pitchFamily="2" charset="2"/>
              </a:rPr>
              <a:t>U</a:t>
            </a:r>
            <a:r>
              <a:rPr lang="zh-CN" altLang="en-US" sz="2400" dirty="0">
                <a:solidFill>
                  <a:srgbClr val="0000FF"/>
                </a:solidFill>
                <a:latin typeface="+mn-ea"/>
                <a:ea typeface="+mn-ea"/>
                <a:sym typeface="Wingdings" panose="05000000000000000000" pitchFamily="2" charset="2"/>
              </a:rPr>
              <a:t>的对角线元素非零。</a:t>
            </a:r>
            <a:endParaRPr lang="en-US" altLang="zh-CN" sz="2400" dirty="0">
              <a:solidFill>
                <a:srgbClr val="0000FF"/>
              </a:solidFill>
              <a:latin typeface="+mn-ea"/>
              <a:ea typeface="+mn-ea"/>
            </a:endParaRPr>
          </a:p>
        </p:txBody>
      </p:sp>
      <p:sp>
        <p:nvSpPr>
          <p:cNvPr id="2" name="文本框 1">
            <a:extLst>
              <a:ext uri="{FF2B5EF4-FFF2-40B4-BE49-F238E27FC236}">
                <a16:creationId xmlns:a16="http://schemas.microsoft.com/office/drawing/2014/main" id="{9BE3C3D6-66AE-4883-99CC-3157AA4D64E0}"/>
              </a:ext>
            </a:extLst>
          </p:cNvPr>
          <p:cNvSpPr txBox="1"/>
          <p:nvPr/>
        </p:nvSpPr>
        <p:spPr>
          <a:xfrm>
            <a:off x="155403" y="2885869"/>
            <a:ext cx="8280920" cy="830997"/>
          </a:xfrm>
          <a:prstGeom prst="rect">
            <a:avLst/>
          </a:prstGeom>
          <a:noFill/>
        </p:spPr>
        <p:txBody>
          <a:bodyPr wrap="square" rtlCol="0">
            <a:spAutoFit/>
          </a:bodyPr>
          <a:lstStyle/>
          <a:p>
            <a:pPr algn="l"/>
            <a:r>
              <a:rPr lang="zh-CN" altLang="en-US" sz="2400" b="0" dirty="0">
                <a:solidFill>
                  <a:srgbClr val="FF0000"/>
                </a:solidFill>
                <a:latin typeface="+mn-ea"/>
                <a:ea typeface="+mn-ea"/>
              </a:rPr>
              <a:t>定义 </a:t>
            </a:r>
            <a:r>
              <a:rPr lang="en-US" altLang="zh-CN" sz="2400" b="0" dirty="0">
                <a:solidFill>
                  <a:srgbClr val="FF0000"/>
                </a:solidFill>
                <a:latin typeface="+mn-ea"/>
                <a:ea typeface="+mn-ea"/>
              </a:rPr>
              <a:t>3.4  </a:t>
            </a:r>
            <a:r>
              <a:rPr lang="zh-CN" altLang="en-US" sz="2400" b="0" dirty="0">
                <a:solidFill>
                  <a:srgbClr val="FF0000"/>
                </a:solidFill>
                <a:latin typeface="+mn-ea"/>
                <a:ea typeface="+mn-ea"/>
              </a:rPr>
              <a:t>如果非奇异矩阵</a:t>
            </a:r>
            <a:r>
              <a:rPr lang="en-US" altLang="zh-CN" sz="2400" b="0" dirty="0">
                <a:solidFill>
                  <a:srgbClr val="FF0000"/>
                </a:solidFill>
                <a:latin typeface="+mn-ea"/>
                <a:ea typeface="+mn-ea"/>
              </a:rPr>
              <a:t>A</a:t>
            </a:r>
            <a:r>
              <a:rPr lang="zh-CN" altLang="en-US" sz="2400" b="0" dirty="0">
                <a:solidFill>
                  <a:srgbClr val="FF0000"/>
                </a:solidFill>
                <a:latin typeface="+mn-ea"/>
                <a:ea typeface="+mn-ea"/>
              </a:rPr>
              <a:t>可表示为下三角矩阵</a:t>
            </a:r>
            <a:r>
              <a:rPr lang="en-US" altLang="zh-CN" sz="2400" b="0" dirty="0">
                <a:solidFill>
                  <a:srgbClr val="FF0000"/>
                </a:solidFill>
                <a:latin typeface="+mn-ea"/>
                <a:ea typeface="+mn-ea"/>
              </a:rPr>
              <a:t>L</a:t>
            </a:r>
            <a:r>
              <a:rPr lang="zh-CN" altLang="en-US" sz="2400" b="0" dirty="0">
                <a:solidFill>
                  <a:srgbClr val="FF0000"/>
                </a:solidFill>
                <a:latin typeface="+mn-ea"/>
                <a:ea typeface="+mn-ea"/>
              </a:rPr>
              <a:t>和上三角矩阵</a:t>
            </a:r>
            <a:r>
              <a:rPr lang="en-US" altLang="zh-CN" sz="2400" b="0" dirty="0">
                <a:solidFill>
                  <a:srgbClr val="FF0000"/>
                </a:solidFill>
                <a:latin typeface="+mn-ea"/>
                <a:ea typeface="+mn-ea"/>
              </a:rPr>
              <a:t>U</a:t>
            </a:r>
            <a:r>
              <a:rPr lang="zh-CN" altLang="en-US" sz="2400" b="0" dirty="0">
                <a:solidFill>
                  <a:srgbClr val="FF0000"/>
                </a:solidFill>
                <a:latin typeface="+mn-ea"/>
                <a:ea typeface="+mn-ea"/>
              </a:rPr>
              <a:t>的乘积</a:t>
            </a:r>
          </a:p>
        </p:txBody>
      </p:sp>
      <p:sp>
        <p:nvSpPr>
          <p:cNvPr id="3" name="文本框 2">
            <a:extLst>
              <a:ext uri="{FF2B5EF4-FFF2-40B4-BE49-F238E27FC236}">
                <a16:creationId xmlns:a16="http://schemas.microsoft.com/office/drawing/2014/main" id="{A082405D-AFC6-4665-A8B6-B23137FCDFE8}"/>
              </a:ext>
            </a:extLst>
          </p:cNvPr>
          <p:cNvSpPr txBox="1"/>
          <p:nvPr/>
        </p:nvSpPr>
        <p:spPr>
          <a:xfrm>
            <a:off x="155403" y="4075322"/>
            <a:ext cx="3960440" cy="461665"/>
          </a:xfrm>
          <a:prstGeom prst="rect">
            <a:avLst/>
          </a:prstGeom>
          <a:noFill/>
        </p:spPr>
        <p:txBody>
          <a:bodyPr wrap="square" rtlCol="0">
            <a:spAutoFit/>
          </a:bodyPr>
          <a:lstStyle/>
          <a:p>
            <a:pPr algn="l"/>
            <a:r>
              <a:rPr lang="zh-CN" altLang="en-US" sz="2400" b="0" dirty="0">
                <a:solidFill>
                  <a:srgbClr val="FF0000"/>
                </a:solidFill>
                <a:latin typeface="+mn-ea"/>
                <a:ea typeface="+mn-ea"/>
              </a:rPr>
              <a:t>则</a:t>
            </a:r>
            <a:r>
              <a:rPr lang="en-US" altLang="zh-CN" sz="2400" b="0" dirty="0">
                <a:solidFill>
                  <a:srgbClr val="FF0000"/>
                </a:solidFill>
                <a:latin typeface="+mn-ea"/>
                <a:ea typeface="+mn-ea"/>
              </a:rPr>
              <a:t>A</a:t>
            </a:r>
            <a:r>
              <a:rPr lang="zh-CN" altLang="en-US" sz="2400" b="0" dirty="0">
                <a:solidFill>
                  <a:srgbClr val="FF0000"/>
                </a:solidFill>
                <a:latin typeface="+mn-ea"/>
                <a:ea typeface="+mn-ea"/>
              </a:rPr>
              <a:t>存在一个三角分解。</a:t>
            </a:r>
          </a:p>
        </p:txBody>
      </p:sp>
      <p:sp>
        <p:nvSpPr>
          <p:cNvPr id="6" name="文本框 5">
            <a:extLst>
              <a:ext uri="{FF2B5EF4-FFF2-40B4-BE49-F238E27FC236}">
                <a16:creationId xmlns:a16="http://schemas.microsoft.com/office/drawing/2014/main" id="{E495B634-F1D3-4E72-894C-04F5DD53FF1C}"/>
              </a:ext>
            </a:extLst>
          </p:cNvPr>
          <p:cNvSpPr txBox="1"/>
          <p:nvPr/>
        </p:nvSpPr>
        <p:spPr>
          <a:xfrm>
            <a:off x="155403" y="4603942"/>
            <a:ext cx="7706744" cy="400110"/>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如果          </a:t>
            </a:r>
            <a:r>
              <a:rPr lang="en-US" altLang="zh-CN" sz="2000" b="0" dirty="0">
                <a:solidFill>
                  <a:schemeClr val="tx1">
                    <a:lumMod val="95000"/>
                    <a:lumOff val="5000"/>
                  </a:schemeClr>
                </a:solidFill>
                <a:latin typeface="+mn-ea"/>
                <a:ea typeface="+mn-ea"/>
              </a:rPr>
              <a:t>   </a:t>
            </a:r>
            <a:r>
              <a:rPr lang="zh-CN" altLang="en-US" sz="2000" b="0" dirty="0">
                <a:solidFill>
                  <a:schemeClr val="tx1">
                    <a:lumMod val="95000"/>
                    <a:lumOff val="5000"/>
                  </a:schemeClr>
                </a:solidFill>
                <a:latin typeface="+mn-ea"/>
                <a:ea typeface="+mn-ea"/>
              </a:rPr>
              <a:t>可三角分解，则</a:t>
            </a:r>
            <a:r>
              <a:rPr lang="en-US" altLang="zh-CN" sz="2000" b="0" dirty="0">
                <a:solidFill>
                  <a:schemeClr val="tx1">
                    <a:lumMod val="95000"/>
                    <a:lumOff val="5000"/>
                  </a:schemeClr>
                </a:solidFill>
                <a:latin typeface="+mn-ea"/>
                <a:ea typeface="+mn-ea"/>
              </a:rPr>
              <a:t>        </a:t>
            </a:r>
            <a:r>
              <a:rPr lang="zh-CN" altLang="en-US" sz="2000" b="0" dirty="0">
                <a:solidFill>
                  <a:schemeClr val="tx1">
                    <a:lumMod val="95000"/>
                    <a:lumOff val="5000"/>
                  </a:schemeClr>
                </a:solidFill>
                <a:latin typeface="+mn-ea"/>
                <a:ea typeface="+mn-ea"/>
              </a:rPr>
              <a:t>维矩阵表示如下，其中</a:t>
            </a:r>
            <a:r>
              <a:rPr lang="en-US" altLang="zh-CN" sz="2000" b="0" dirty="0">
                <a:solidFill>
                  <a:schemeClr val="tx1">
                    <a:lumMod val="95000"/>
                    <a:lumOff val="5000"/>
                  </a:schemeClr>
                </a:solidFill>
                <a:latin typeface="+mn-ea"/>
                <a:ea typeface="+mn-ea"/>
              </a:rPr>
              <a:t>    </a:t>
            </a:r>
            <a:endParaRPr lang="zh-CN" altLang="en-US" sz="2000" b="0" dirty="0">
              <a:solidFill>
                <a:schemeClr val="tx1">
                  <a:lumMod val="95000"/>
                  <a:lumOff val="5000"/>
                </a:schemeClr>
              </a:solidFill>
              <a:latin typeface="+mn-ea"/>
              <a:ea typeface="+mn-ea"/>
            </a:endParaRPr>
          </a:p>
        </p:txBody>
      </p:sp>
      <p:pic>
        <p:nvPicPr>
          <p:cNvPr id="8" name="图片 7">
            <a:extLst>
              <a:ext uri="{FF2B5EF4-FFF2-40B4-BE49-F238E27FC236}">
                <a16:creationId xmlns:a16="http://schemas.microsoft.com/office/drawing/2014/main" id="{7A41CA7B-ECE4-4C8D-A6D6-86FB5E68559B}"/>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347864" y="4720418"/>
            <a:ext cx="503432" cy="175025"/>
          </a:xfrm>
          <a:prstGeom prst="rect">
            <a:avLst/>
          </a:prstGeom>
        </p:spPr>
      </p:pic>
      <p:pic>
        <p:nvPicPr>
          <p:cNvPr id="10" name="图片 9">
            <a:extLst>
              <a:ext uri="{FF2B5EF4-FFF2-40B4-BE49-F238E27FC236}">
                <a16:creationId xmlns:a16="http://schemas.microsoft.com/office/drawing/2014/main" id="{5C900A9F-368D-4687-9EB4-048860EFEFA2}"/>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444208" y="4660641"/>
            <a:ext cx="1008112" cy="286711"/>
          </a:xfrm>
          <a:prstGeom prst="rect">
            <a:avLst/>
          </a:prstGeom>
        </p:spPr>
      </p:pic>
      <p:graphicFrame>
        <p:nvGraphicFramePr>
          <p:cNvPr id="59" name="Object 262">
            <a:extLst>
              <a:ext uri="{FF2B5EF4-FFF2-40B4-BE49-F238E27FC236}">
                <a16:creationId xmlns:a16="http://schemas.microsoft.com/office/drawing/2014/main" id="{B7C8E754-8E84-439E-869C-9B0F4C94E3D1}"/>
              </a:ext>
            </a:extLst>
          </p:cNvPr>
          <p:cNvGraphicFramePr>
            <a:graphicFrameLocks noChangeAspect="1"/>
          </p:cNvGraphicFramePr>
          <p:nvPr>
            <p:extLst>
              <p:ext uri="{D42A27DB-BD31-4B8C-83A1-F6EECF244321}">
                <p14:modId xmlns:p14="http://schemas.microsoft.com/office/powerpoint/2010/main" val="3314011138"/>
              </p:ext>
            </p:extLst>
          </p:nvPr>
        </p:nvGraphicFramePr>
        <p:xfrm>
          <a:off x="3810103" y="3507378"/>
          <a:ext cx="1421244" cy="461665"/>
        </p:xfrm>
        <a:graphic>
          <a:graphicData uri="http://schemas.openxmlformats.org/presentationml/2006/ole">
            <mc:AlternateContent xmlns:mc="http://schemas.openxmlformats.org/markup-compatibility/2006">
              <mc:Choice xmlns:v="urn:schemas-microsoft-com:vml" Requires="v">
                <p:oleObj spid="_x0000_s191707" name="Equation" r:id="rId9" imgW="545760" imgH="177480" progId="Equation.DSMT4">
                  <p:embed/>
                </p:oleObj>
              </mc:Choice>
              <mc:Fallback>
                <p:oleObj name="Equation" r:id="rId9" imgW="545760" imgH="177480" progId="Equation.DSMT4">
                  <p:embed/>
                  <p:pic>
                    <p:nvPicPr>
                      <p:cNvPr id="56582" name="Object 262">
                        <a:extLst>
                          <a:ext uri="{FF2B5EF4-FFF2-40B4-BE49-F238E27FC236}">
                            <a16:creationId xmlns:a16="http://schemas.microsoft.com/office/drawing/2014/main" id="{E69265F5-3686-45D0-AA40-55882A044C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103" y="3507378"/>
                        <a:ext cx="1421244" cy="461665"/>
                      </a:xfrm>
                      <a:prstGeom prst="rect">
                        <a:avLst/>
                      </a:prstGeom>
                      <a:noFill/>
                      <a:ln>
                        <a:noFill/>
                      </a:ln>
                      <a:effectLst/>
                    </p:spPr>
                  </p:pic>
                </p:oleObj>
              </mc:Fallback>
            </mc:AlternateContent>
          </a:graphicData>
        </a:graphic>
      </p:graphicFrame>
      <p:pic>
        <p:nvPicPr>
          <p:cNvPr id="12" name="图片 11">
            <a:extLst>
              <a:ext uri="{FF2B5EF4-FFF2-40B4-BE49-F238E27FC236}">
                <a16:creationId xmlns:a16="http://schemas.microsoft.com/office/drawing/2014/main" id="{EE0235F9-D536-4792-9545-26DF3DF26D7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9552" y="5056174"/>
            <a:ext cx="7706744" cy="1380620"/>
          </a:xfrm>
          <a:prstGeom prst="rect">
            <a:avLst/>
          </a:prstGeom>
        </p:spPr>
      </p:pic>
      <p:pic>
        <p:nvPicPr>
          <p:cNvPr id="5" name="图片 4">
            <a:extLst>
              <a:ext uri="{FF2B5EF4-FFF2-40B4-BE49-F238E27FC236}">
                <a16:creationId xmlns:a16="http://schemas.microsoft.com/office/drawing/2014/main" id="{FA02CBE2-BDFF-4213-AC17-00607DE28279}"/>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861849" y="4711641"/>
            <a:ext cx="685815" cy="229527"/>
          </a:xfrm>
          <a:prstGeom prst="rect">
            <a:avLst/>
          </a:prstGeom>
        </p:spPr>
      </p:pic>
      <p:sp>
        <p:nvSpPr>
          <p:cNvPr id="14" name="文本框 13">
            <a:extLst>
              <a:ext uri="{FF2B5EF4-FFF2-40B4-BE49-F238E27FC236}">
                <a16:creationId xmlns:a16="http://schemas.microsoft.com/office/drawing/2014/main" id="{1789F2E8-15E8-4786-A47C-6279CE28CE2E}"/>
              </a:ext>
            </a:extLst>
          </p:cNvPr>
          <p:cNvSpPr txBox="1"/>
          <p:nvPr/>
        </p:nvSpPr>
        <p:spPr>
          <a:xfrm>
            <a:off x="7272424" y="122784"/>
            <a:ext cx="1499517" cy="120032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366298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80" grpId="0"/>
      <p:bldP spid="2" grpId="0"/>
      <p:bldP spid="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689" name="Group 153">
            <a:extLst>
              <a:ext uri="{FF2B5EF4-FFF2-40B4-BE49-F238E27FC236}">
                <a16:creationId xmlns:a16="http://schemas.microsoft.com/office/drawing/2014/main" id="{1469C72A-37DB-4491-9C65-67DFC7972F0B}"/>
              </a:ext>
            </a:extLst>
          </p:cNvPr>
          <p:cNvGrpSpPr>
            <a:grpSpLocks/>
          </p:cNvGrpSpPr>
          <p:nvPr/>
        </p:nvGrpSpPr>
        <p:grpSpPr bwMode="auto">
          <a:xfrm>
            <a:off x="1192212" y="250668"/>
            <a:ext cx="7785102" cy="922338"/>
            <a:chOff x="1039" y="1551"/>
            <a:chExt cx="4904" cy="581"/>
          </a:xfrm>
        </p:grpSpPr>
        <p:sp>
          <p:nvSpPr>
            <p:cNvPr id="65681" name="Rectangle 145">
              <a:extLst>
                <a:ext uri="{FF2B5EF4-FFF2-40B4-BE49-F238E27FC236}">
                  <a16:creationId xmlns:a16="http://schemas.microsoft.com/office/drawing/2014/main" id="{F433E8B8-CF03-45B2-9BE5-098A0583EB0B}"/>
                </a:ext>
              </a:extLst>
            </p:cNvPr>
            <p:cNvSpPr>
              <a:spLocks noChangeArrowheads="1"/>
            </p:cNvSpPr>
            <p:nvPr/>
          </p:nvSpPr>
          <p:spPr bwMode="auto">
            <a:xfrm>
              <a:off x="1039" y="1551"/>
              <a:ext cx="49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0" dirty="0">
                  <a:solidFill>
                    <a:schemeClr val="tx1"/>
                  </a:solidFill>
                  <a:latin typeface="楷体_GB2312" pitchFamily="49" charset="-122"/>
                </a:rPr>
                <a:t>如果非奇异矩阵             存在三角分解，即存在矩阵</a:t>
              </a:r>
              <a:r>
                <a:rPr lang="en-US" altLang="zh-CN" sz="2400" b="0" dirty="0">
                  <a:solidFill>
                    <a:schemeClr val="tx1"/>
                  </a:solidFill>
                  <a:latin typeface="楷体_GB2312" pitchFamily="49" charset="-122"/>
                </a:rPr>
                <a:t>L</a:t>
              </a:r>
              <a:r>
                <a:rPr lang="zh-CN" altLang="en-US" sz="2400" b="0" dirty="0">
                  <a:solidFill>
                    <a:schemeClr val="tx1"/>
                  </a:solidFill>
                  <a:latin typeface="楷体_GB2312" pitchFamily="49" charset="-122"/>
                </a:rPr>
                <a:t>和</a:t>
              </a:r>
              <a:endParaRPr lang="zh-CN" altLang="en-US" sz="2400" b="0" dirty="0">
                <a:solidFill>
                  <a:schemeClr val="tx1"/>
                </a:solidFill>
              </a:endParaRPr>
            </a:p>
          </p:txBody>
        </p:sp>
        <p:graphicFrame>
          <p:nvGraphicFramePr>
            <p:cNvPr id="65682" name="Object 146">
              <a:extLst>
                <a:ext uri="{FF2B5EF4-FFF2-40B4-BE49-F238E27FC236}">
                  <a16:creationId xmlns:a16="http://schemas.microsoft.com/office/drawing/2014/main" id="{5FC49B20-405F-4A37-9E16-0E5B40D76686}"/>
                </a:ext>
              </a:extLst>
            </p:cNvPr>
            <p:cNvGraphicFramePr>
              <a:graphicFrameLocks noChangeAspect="1"/>
            </p:cNvGraphicFramePr>
            <p:nvPr>
              <p:extLst>
                <p:ext uri="{D42A27DB-BD31-4B8C-83A1-F6EECF244321}">
                  <p14:modId xmlns:p14="http://schemas.microsoft.com/office/powerpoint/2010/main" val="2785023624"/>
                </p:ext>
              </p:extLst>
            </p:nvPr>
          </p:nvGraphicFramePr>
          <p:xfrm>
            <a:off x="2430" y="1561"/>
            <a:ext cx="771" cy="257"/>
          </p:xfrm>
          <a:graphic>
            <a:graphicData uri="http://schemas.openxmlformats.org/presentationml/2006/ole">
              <mc:AlternateContent xmlns:mc="http://schemas.openxmlformats.org/markup-compatibility/2006">
                <mc:Choice xmlns:v="urn:schemas-microsoft-com:vml" Requires="v">
                  <p:oleObj spid="_x0000_s203179" name="Equation" r:id="rId3" imgW="571320" imgH="190440" progId="Equation.DSMT4">
                    <p:embed/>
                  </p:oleObj>
                </mc:Choice>
                <mc:Fallback>
                  <p:oleObj name="Equation" r:id="rId3" imgW="571320" imgH="190440" progId="Equation.DSMT4">
                    <p:embed/>
                    <p:pic>
                      <p:nvPicPr>
                        <p:cNvPr id="65682" name="Object 146">
                          <a:extLst>
                            <a:ext uri="{FF2B5EF4-FFF2-40B4-BE49-F238E27FC236}">
                              <a16:creationId xmlns:a16="http://schemas.microsoft.com/office/drawing/2014/main" id="{5FC49B20-405F-4A37-9E16-0E5B40D76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 y="1561"/>
                          <a:ext cx="771" cy="257"/>
                        </a:xfrm>
                        <a:prstGeom prst="rect">
                          <a:avLst/>
                        </a:prstGeom>
                        <a:noFill/>
                        <a:ln>
                          <a:noFill/>
                        </a:ln>
                        <a:effectLst/>
                      </p:spPr>
                    </p:pic>
                  </p:oleObj>
                </mc:Fallback>
              </mc:AlternateContent>
            </a:graphicData>
          </a:graphic>
        </p:graphicFrame>
        <p:sp>
          <p:nvSpPr>
            <p:cNvPr id="65684" name="Rectangle 148">
              <a:extLst>
                <a:ext uri="{FF2B5EF4-FFF2-40B4-BE49-F238E27FC236}">
                  <a16:creationId xmlns:a16="http://schemas.microsoft.com/office/drawing/2014/main" id="{BAC6EC5E-C5F5-4A31-ACE2-3A43C4820D2D}"/>
                </a:ext>
              </a:extLst>
            </p:cNvPr>
            <p:cNvSpPr>
              <a:spLocks noChangeArrowheads="1"/>
            </p:cNvSpPr>
            <p:nvPr/>
          </p:nvSpPr>
          <p:spPr bwMode="auto">
            <a:xfrm>
              <a:off x="1039" y="1841"/>
              <a:ext cx="6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0" dirty="0">
                  <a:solidFill>
                    <a:schemeClr val="tx1"/>
                  </a:solidFill>
                  <a:latin typeface="楷体_GB2312" pitchFamily="49" charset="-122"/>
                </a:rPr>
                <a:t>U</a:t>
              </a:r>
              <a:r>
                <a:rPr lang="zh-CN" altLang="en-US" sz="2400" b="0" dirty="0">
                  <a:solidFill>
                    <a:schemeClr val="tx1"/>
                  </a:solidFill>
                  <a:latin typeface="楷体_GB2312" pitchFamily="49" charset="-122"/>
                </a:rPr>
                <a:t>满足</a:t>
              </a:r>
              <a:endParaRPr lang="zh-CN" altLang="en-US" sz="2400" b="0" dirty="0">
                <a:solidFill>
                  <a:schemeClr val="tx1"/>
                </a:solidFill>
              </a:endParaRPr>
            </a:p>
          </p:txBody>
        </p:sp>
      </p:grpSp>
      <p:sp>
        <p:nvSpPr>
          <p:cNvPr id="2" name="文本框 1">
            <a:extLst>
              <a:ext uri="{FF2B5EF4-FFF2-40B4-BE49-F238E27FC236}">
                <a16:creationId xmlns:a16="http://schemas.microsoft.com/office/drawing/2014/main" id="{5E92D75D-2086-4808-983C-5863015CDB71}"/>
              </a:ext>
            </a:extLst>
          </p:cNvPr>
          <p:cNvSpPr txBox="1"/>
          <p:nvPr/>
        </p:nvSpPr>
        <p:spPr>
          <a:xfrm>
            <a:off x="164148" y="250667"/>
            <a:ext cx="12241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3.1</a:t>
            </a:r>
            <a:endParaRPr lang="zh-CN" altLang="en-US" sz="2400" b="0" dirty="0">
              <a:solidFill>
                <a:schemeClr val="tx1">
                  <a:lumMod val="95000"/>
                  <a:lumOff val="5000"/>
                </a:schemeClr>
              </a:solidFill>
              <a:latin typeface="+mn-ea"/>
              <a:ea typeface="+mn-ea"/>
            </a:endParaRPr>
          </a:p>
        </p:txBody>
      </p:sp>
      <p:graphicFrame>
        <p:nvGraphicFramePr>
          <p:cNvPr id="23" name="Object 262">
            <a:extLst>
              <a:ext uri="{FF2B5EF4-FFF2-40B4-BE49-F238E27FC236}">
                <a16:creationId xmlns:a16="http://schemas.microsoft.com/office/drawing/2014/main" id="{91DAF3E9-BEBC-4563-8896-D89C3C377034}"/>
              </a:ext>
            </a:extLst>
          </p:cNvPr>
          <p:cNvGraphicFramePr>
            <a:graphicFrameLocks noChangeAspect="1"/>
          </p:cNvGraphicFramePr>
          <p:nvPr>
            <p:extLst>
              <p:ext uri="{D42A27DB-BD31-4B8C-83A1-F6EECF244321}">
                <p14:modId xmlns:p14="http://schemas.microsoft.com/office/powerpoint/2010/main" val="87307109"/>
              </p:ext>
            </p:extLst>
          </p:nvPr>
        </p:nvGraphicFramePr>
        <p:xfrm>
          <a:off x="3861378" y="845225"/>
          <a:ext cx="1421244" cy="461665"/>
        </p:xfrm>
        <a:graphic>
          <a:graphicData uri="http://schemas.openxmlformats.org/presentationml/2006/ole">
            <mc:AlternateContent xmlns:mc="http://schemas.openxmlformats.org/markup-compatibility/2006">
              <mc:Choice xmlns:v="urn:schemas-microsoft-com:vml" Requires="v">
                <p:oleObj spid="_x0000_s203180" name="Equation" r:id="rId5" imgW="545760" imgH="177480" progId="Equation.DSMT4">
                  <p:embed/>
                </p:oleObj>
              </mc:Choice>
              <mc:Fallback>
                <p:oleObj name="Equation" r:id="rId5" imgW="545760" imgH="177480" progId="Equation.DSMT4">
                  <p:embed/>
                  <p:pic>
                    <p:nvPicPr>
                      <p:cNvPr id="59" name="Object 262">
                        <a:extLst>
                          <a:ext uri="{FF2B5EF4-FFF2-40B4-BE49-F238E27FC236}">
                            <a16:creationId xmlns:a16="http://schemas.microsoft.com/office/drawing/2014/main" id="{B7C8E754-8E84-439E-869C-9B0F4C94E3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1378" y="845225"/>
                        <a:ext cx="1421244" cy="461665"/>
                      </a:xfrm>
                      <a:prstGeom prst="rect">
                        <a:avLst/>
                      </a:prstGeom>
                      <a:noFill/>
                      <a:ln>
                        <a:noFill/>
                      </a:ln>
                      <a:effectLst/>
                    </p:spPr>
                  </p:pic>
                </p:oleObj>
              </mc:Fallback>
            </mc:AlternateContent>
          </a:graphicData>
        </a:graphic>
      </p:graphicFrame>
      <p:sp>
        <p:nvSpPr>
          <p:cNvPr id="3" name="文本框 2">
            <a:extLst>
              <a:ext uri="{FF2B5EF4-FFF2-40B4-BE49-F238E27FC236}">
                <a16:creationId xmlns:a16="http://schemas.microsoft.com/office/drawing/2014/main" id="{B6C307CC-F927-4E34-8748-9F53CE8DB071}"/>
              </a:ext>
            </a:extLst>
          </p:cNvPr>
          <p:cNvSpPr txBox="1"/>
          <p:nvPr/>
        </p:nvSpPr>
        <p:spPr>
          <a:xfrm>
            <a:off x="1116809" y="1306890"/>
            <a:ext cx="228361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则有</a:t>
            </a:r>
          </a:p>
        </p:txBody>
      </p:sp>
      <p:pic>
        <p:nvPicPr>
          <p:cNvPr id="5" name="图片 4">
            <a:extLst>
              <a:ext uri="{FF2B5EF4-FFF2-40B4-BE49-F238E27FC236}">
                <a16:creationId xmlns:a16="http://schemas.microsoft.com/office/drawing/2014/main" id="{6C93F8AA-D55E-47AA-A6A7-749DA9539D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5118" y="1383934"/>
            <a:ext cx="1817374" cy="1046715"/>
          </a:xfrm>
          <a:prstGeom prst="rect">
            <a:avLst/>
          </a:prstGeom>
        </p:spPr>
      </p:pic>
      <p:sp>
        <p:nvSpPr>
          <p:cNvPr id="6" name="文本框 5">
            <a:extLst>
              <a:ext uri="{FF2B5EF4-FFF2-40B4-BE49-F238E27FC236}">
                <a16:creationId xmlns:a16="http://schemas.microsoft.com/office/drawing/2014/main" id="{2173F481-736C-4649-9E4A-283EC16A9463}"/>
              </a:ext>
            </a:extLst>
          </p:cNvPr>
          <p:cNvSpPr txBox="1"/>
          <p:nvPr/>
        </p:nvSpPr>
        <p:spPr>
          <a:xfrm>
            <a:off x="187916" y="2534187"/>
            <a:ext cx="5184576" cy="461665"/>
          </a:xfrm>
          <a:prstGeom prst="rect">
            <a:avLst/>
          </a:prstGeom>
          <a:noFill/>
        </p:spPr>
        <p:txBody>
          <a:bodyPr wrap="square" rtlCol="0">
            <a:spAutoFit/>
          </a:bodyPr>
          <a:lstStyle/>
          <a:p>
            <a:pPr algn="l"/>
            <a:r>
              <a:rPr lang="zh-CN" altLang="en-US" sz="2400" b="0" dirty="0">
                <a:solidFill>
                  <a:srgbClr val="FF0000"/>
                </a:solidFill>
                <a:latin typeface="+mn-ea"/>
                <a:ea typeface="+mn-ea"/>
              </a:rPr>
              <a:t>下面讨论如何得到矩阵的三角分解。 </a:t>
            </a:r>
          </a:p>
        </p:txBody>
      </p:sp>
      <p:sp>
        <p:nvSpPr>
          <p:cNvPr id="7" name="文本框 6">
            <a:extLst>
              <a:ext uri="{FF2B5EF4-FFF2-40B4-BE49-F238E27FC236}">
                <a16:creationId xmlns:a16="http://schemas.microsoft.com/office/drawing/2014/main" id="{D2BC8E65-B4A8-43D3-A23B-CF32C63CF7F8}"/>
              </a:ext>
            </a:extLst>
          </p:cNvPr>
          <p:cNvSpPr txBox="1"/>
          <p:nvPr/>
        </p:nvSpPr>
        <p:spPr>
          <a:xfrm>
            <a:off x="189588" y="3072896"/>
            <a:ext cx="495752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构造下列矩阵的三角分解：</a:t>
            </a:r>
          </a:p>
        </p:txBody>
      </p:sp>
      <p:pic>
        <p:nvPicPr>
          <p:cNvPr id="9" name="图片 8">
            <a:extLst>
              <a:ext uri="{FF2B5EF4-FFF2-40B4-BE49-F238E27FC236}">
                <a16:creationId xmlns:a16="http://schemas.microsoft.com/office/drawing/2014/main" id="{BE255ECA-4CB1-499A-92C6-E08956D3B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3848" y="3428999"/>
            <a:ext cx="2520280" cy="1144669"/>
          </a:xfrm>
          <a:prstGeom prst="rect">
            <a:avLst/>
          </a:prstGeom>
        </p:spPr>
      </p:pic>
    </p:spTree>
    <p:extLst>
      <p:ext uri="{BB962C8B-B14F-4D97-AF65-F5344CB8AC3E}">
        <p14:creationId xmlns:p14="http://schemas.microsoft.com/office/powerpoint/2010/main" val="372987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FA9D79-C1D6-465C-8D4A-AF197D734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6" y="2204864"/>
            <a:ext cx="8650192" cy="3600400"/>
          </a:xfrm>
          <a:prstGeom prst="rect">
            <a:avLst/>
          </a:prstGeom>
        </p:spPr>
      </p:pic>
      <p:sp>
        <p:nvSpPr>
          <p:cNvPr id="4" name="文本框 3">
            <a:extLst>
              <a:ext uri="{FF2B5EF4-FFF2-40B4-BE49-F238E27FC236}">
                <a16:creationId xmlns:a16="http://schemas.microsoft.com/office/drawing/2014/main" id="{501E742B-7AAD-447C-9309-20824F5D6D59}"/>
              </a:ext>
            </a:extLst>
          </p:cNvPr>
          <p:cNvSpPr txBox="1"/>
          <p:nvPr/>
        </p:nvSpPr>
        <p:spPr>
          <a:xfrm>
            <a:off x="3707904" y="5805264"/>
            <a:ext cx="576064" cy="523220"/>
          </a:xfrm>
          <a:prstGeom prst="rect">
            <a:avLst/>
          </a:prstGeom>
          <a:noFill/>
        </p:spPr>
        <p:txBody>
          <a:bodyPr wrap="square" rtlCol="0">
            <a:spAutoFit/>
          </a:bodyPr>
          <a:lstStyle/>
          <a:p>
            <a:pPr algn="l"/>
            <a:r>
              <a:rPr lang="en-US" altLang="zh-CN" sz="2800" b="0" dirty="0">
                <a:solidFill>
                  <a:srgbClr val="FF0000"/>
                </a:solidFill>
                <a:latin typeface="+mn-ea"/>
                <a:ea typeface="+mn-ea"/>
              </a:rPr>
              <a:t>L</a:t>
            </a:r>
            <a:endParaRPr lang="zh-CN" altLang="en-US" sz="2800" b="0" dirty="0">
              <a:solidFill>
                <a:srgbClr val="FF0000"/>
              </a:solidFill>
              <a:latin typeface="+mn-ea"/>
              <a:ea typeface="+mn-ea"/>
            </a:endParaRPr>
          </a:p>
        </p:txBody>
      </p:sp>
      <p:sp>
        <p:nvSpPr>
          <p:cNvPr id="5" name="文本框 4">
            <a:extLst>
              <a:ext uri="{FF2B5EF4-FFF2-40B4-BE49-F238E27FC236}">
                <a16:creationId xmlns:a16="http://schemas.microsoft.com/office/drawing/2014/main" id="{A9EB5F30-F958-4471-87DE-3CDD19181DE3}"/>
              </a:ext>
            </a:extLst>
          </p:cNvPr>
          <p:cNvSpPr txBox="1"/>
          <p:nvPr/>
        </p:nvSpPr>
        <p:spPr>
          <a:xfrm>
            <a:off x="5508104" y="5805264"/>
            <a:ext cx="576064" cy="523220"/>
          </a:xfrm>
          <a:prstGeom prst="rect">
            <a:avLst/>
          </a:prstGeom>
          <a:noFill/>
        </p:spPr>
        <p:txBody>
          <a:bodyPr wrap="square" rtlCol="0">
            <a:spAutoFit/>
          </a:bodyPr>
          <a:lstStyle/>
          <a:p>
            <a:pPr algn="l"/>
            <a:r>
              <a:rPr lang="en-US" altLang="zh-CN" sz="2800" b="0" dirty="0">
                <a:solidFill>
                  <a:srgbClr val="FF0000"/>
                </a:solidFill>
                <a:latin typeface="+mn-ea"/>
                <a:ea typeface="+mn-ea"/>
              </a:rPr>
              <a:t>U</a:t>
            </a:r>
            <a:endParaRPr lang="zh-CN" altLang="en-US" sz="2800" b="0" dirty="0">
              <a:solidFill>
                <a:srgbClr val="FF0000"/>
              </a:solidFill>
              <a:latin typeface="+mn-ea"/>
              <a:ea typeface="+mn-ea"/>
            </a:endParaRPr>
          </a:p>
        </p:txBody>
      </p:sp>
      <p:pic>
        <p:nvPicPr>
          <p:cNvPr id="6" name="图片 5">
            <a:extLst>
              <a:ext uri="{FF2B5EF4-FFF2-40B4-BE49-F238E27FC236}">
                <a16:creationId xmlns:a16="http://schemas.microsoft.com/office/drawing/2014/main" id="{CB5DE995-2057-472F-9D38-F3C78FCCE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04664"/>
            <a:ext cx="8924925" cy="1781175"/>
          </a:xfrm>
          <a:prstGeom prst="rect">
            <a:avLst/>
          </a:prstGeom>
        </p:spPr>
      </p:pic>
    </p:spTree>
    <p:extLst>
      <p:ext uri="{BB962C8B-B14F-4D97-AF65-F5344CB8AC3E}">
        <p14:creationId xmlns:p14="http://schemas.microsoft.com/office/powerpoint/2010/main" val="91467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a:extLst>
              <a:ext uri="{FF2B5EF4-FFF2-40B4-BE49-F238E27FC236}">
                <a16:creationId xmlns:a16="http://schemas.microsoft.com/office/drawing/2014/main" id="{15C38B89-5DA4-4B99-812D-B66A36F9AED2}"/>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1" name="Rectangle 5">
            <a:extLst>
              <a:ext uri="{FF2B5EF4-FFF2-40B4-BE49-F238E27FC236}">
                <a16:creationId xmlns:a16="http://schemas.microsoft.com/office/drawing/2014/main" id="{EFEE1274-0A07-48C0-A908-8356506D174E}"/>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2" name="Rectangle 6">
            <a:extLst>
              <a:ext uri="{FF2B5EF4-FFF2-40B4-BE49-F238E27FC236}">
                <a16:creationId xmlns:a16="http://schemas.microsoft.com/office/drawing/2014/main" id="{083228D0-9C5A-4A00-B708-699E313448F3}"/>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1864" name="Text Box 8">
            <a:extLst>
              <a:ext uri="{FF2B5EF4-FFF2-40B4-BE49-F238E27FC236}">
                <a16:creationId xmlns:a16="http://schemas.microsoft.com/office/drawing/2014/main" id="{7EA34CD0-AF00-4388-8C9E-B030C766CA67}"/>
              </a:ext>
            </a:extLst>
          </p:cNvPr>
          <p:cNvSpPr txBox="1">
            <a:spLocks noChangeArrowheads="1"/>
          </p:cNvSpPr>
          <p:nvPr/>
        </p:nvSpPr>
        <p:spPr bwMode="auto">
          <a:xfrm>
            <a:off x="107504" y="188640"/>
            <a:ext cx="612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CC"/>
                </a:solidFill>
              </a:rPr>
              <a:t>带状矩阵的分解</a:t>
            </a:r>
            <a:endParaRPr lang="zh-CN" altLang="en-US" sz="2400" dirty="0"/>
          </a:p>
        </p:txBody>
      </p:sp>
      <p:graphicFrame>
        <p:nvGraphicFramePr>
          <p:cNvPr id="121871" name="Object 15">
            <a:extLst>
              <a:ext uri="{FF2B5EF4-FFF2-40B4-BE49-F238E27FC236}">
                <a16:creationId xmlns:a16="http://schemas.microsoft.com/office/drawing/2014/main" id="{17A145B6-C689-4B42-BA72-D070D698E6D9}"/>
              </a:ext>
            </a:extLst>
          </p:cNvPr>
          <p:cNvGraphicFramePr>
            <a:graphicFrameLocks noChangeAspect="1"/>
          </p:cNvGraphicFramePr>
          <p:nvPr>
            <p:extLst>
              <p:ext uri="{D42A27DB-BD31-4B8C-83A1-F6EECF244321}">
                <p14:modId xmlns:p14="http://schemas.microsoft.com/office/powerpoint/2010/main" val="4166226712"/>
              </p:ext>
            </p:extLst>
          </p:nvPr>
        </p:nvGraphicFramePr>
        <p:xfrm>
          <a:off x="-252536" y="1778169"/>
          <a:ext cx="6768752" cy="384724"/>
        </p:xfrm>
        <a:graphic>
          <a:graphicData uri="http://schemas.openxmlformats.org/presentationml/2006/ole">
            <mc:AlternateContent xmlns:mc="http://schemas.openxmlformats.org/markup-compatibility/2006">
              <mc:Choice xmlns:v="urn:schemas-microsoft-com:vml" Requires="v">
                <p:oleObj spid="_x0000_s221698" name="Equation" r:id="rId3" imgW="3581280" imgH="203040" progId="Equation.DSMT4">
                  <p:embed/>
                </p:oleObj>
              </mc:Choice>
              <mc:Fallback>
                <p:oleObj name="Equation" r:id="rId3" imgW="3581280" imgH="203040" progId="Equation.DSMT4">
                  <p:embed/>
                  <p:pic>
                    <p:nvPicPr>
                      <p:cNvPr id="121871" name="Object 15">
                        <a:extLst>
                          <a:ext uri="{FF2B5EF4-FFF2-40B4-BE49-F238E27FC236}">
                            <a16:creationId xmlns:a16="http://schemas.microsoft.com/office/drawing/2014/main" id="{17A145B6-C689-4B42-BA72-D070D698E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36" y="1778169"/>
                        <a:ext cx="6768752" cy="384724"/>
                      </a:xfrm>
                      <a:prstGeom prst="rect">
                        <a:avLst/>
                      </a:prstGeom>
                      <a:noFill/>
                      <a:ln>
                        <a:noFill/>
                      </a:ln>
                      <a:effectLst/>
                    </p:spPr>
                  </p:pic>
                </p:oleObj>
              </mc:Fallback>
            </mc:AlternateContent>
          </a:graphicData>
        </a:graphic>
      </p:graphicFrame>
      <p:graphicFrame>
        <p:nvGraphicFramePr>
          <p:cNvPr id="13" name="Object 9">
            <a:extLst>
              <a:ext uri="{FF2B5EF4-FFF2-40B4-BE49-F238E27FC236}">
                <a16:creationId xmlns:a16="http://schemas.microsoft.com/office/drawing/2014/main" id="{8101CF03-9F62-4BB6-8FFA-DBEA811EFD08}"/>
              </a:ext>
            </a:extLst>
          </p:cNvPr>
          <p:cNvGraphicFramePr>
            <a:graphicFrameLocks noChangeAspect="1"/>
          </p:cNvGraphicFramePr>
          <p:nvPr>
            <p:extLst>
              <p:ext uri="{D42A27DB-BD31-4B8C-83A1-F6EECF244321}">
                <p14:modId xmlns:p14="http://schemas.microsoft.com/office/powerpoint/2010/main" val="3065441561"/>
              </p:ext>
            </p:extLst>
          </p:nvPr>
        </p:nvGraphicFramePr>
        <p:xfrm>
          <a:off x="2054443" y="2267469"/>
          <a:ext cx="4479925" cy="2844800"/>
        </p:xfrm>
        <a:graphic>
          <a:graphicData uri="http://schemas.openxmlformats.org/presentationml/2006/ole">
            <mc:AlternateContent xmlns:mc="http://schemas.openxmlformats.org/markup-compatibility/2006">
              <mc:Choice xmlns:v="urn:schemas-microsoft-com:vml" Requires="v">
                <p:oleObj spid="_x0000_s221699" name="Equation" r:id="rId5" imgW="2565360" imgH="1625400" progId="Equation.DSMT4">
                  <p:embed/>
                </p:oleObj>
              </mc:Choice>
              <mc:Fallback>
                <p:oleObj name="Equation" r:id="rId5" imgW="2565360" imgH="1625400" progId="Equation.DSMT4">
                  <p:embed/>
                  <p:pic>
                    <p:nvPicPr>
                      <p:cNvPr id="123913" name="Object 9">
                        <a:extLst>
                          <a:ext uri="{FF2B5EF4-FFF2-40B4-BE49-F238E27FC236}">
                            <a16:creationId xmlns:a16="http://schemas.microsoft.com/office/drawing/2014/main" id="{94106CA5-B199-4924-BA79-A90B1759E4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4443" y="2267469"/>
                        <a:ext cx="4479925" cy="284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11C16C96-5EFF-428F-AD6B-749DE9C9E571}"/>
              </a:ext>
            </a:extLst>
          </p:cNvPr>
          <p:cNvSpPr txBox="1"/>
          <p:nvPr/>
        </p:nvSpPr>
        <p:spPr>
          <a:xfrm>
            <a:off x="90584" y="5188101"/>
            <a:ext cx="12241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3.2</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3B1D07DE-EF66-44F5-B66F-9B41EB9C0A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3229" y="809249"/>
            <a:ext cx="6248400" cy="428625"/>
          </a:xfrm>
          <a:prstGeom prst="rect">
            <a:avLst/>
          </a:prstGeom>
        </p:spPr>
      </p:pic>
      <p:sp>
        <p:nvSpPr>
          <p:cNvPr id="5" name="文本框 4">
            <a:extLst>
              <a:ext uri="{FF2B5EF4-FFF2-40B4-BE49-F238E27FC236}">
                <a16:creationId xmlns:a16="http://schemas.microsoft.com/office/drawing/2014/main" id="{676FB5A2-AAD0-4BA1-B8BD-CCCDC7845103}"/>
              </a:ext>
            </a:extLst>
          </p:cNvPr>
          <p:cNvSpPr txBox="1"/>
          <p:nvPr/>
        </p:nvSpPr>
        <p:spPr>
          <a:xfrm flipH="1">
            <a:off x="158064" y="757160"/>
            <a:ext cx="122027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定义</a:t>
            </a:r>
            <a:r>
              <a:rPr lang="en-US" altLang="zh-CN" sz="2400" b="0" dirty="0">
                <a:solidFill>
                  <a:schemeClr val="tx1">
                    <a:lumMod val="95000"/>
                    <a:lumOff val="5000"/>
                  </a:schemeClr>
                </a:solidFill>
                <a:latin typeface="+mn-ea"/>
                <a:ea typeface="+mn-ea"/>
              </a:rPr>
              <a:t>3.1</a:t>
            </a:r>
            <a:endParaRPr lang="zh-CN" altLang="en-US" sz="2400" b="0" dirty="0">
              <a:solidFill>
                <a:schemeClr val="tx1">
                  <a:lumMod val="95000"/>
                  <a:lumOff val="5000"/>
                </a:schemeClr>
              </a:solidFill>
              <a:latin typeface="+mn-ea"/>
              <a:ea typeface="+mn-ea"/>
            </a:endParaRPr>
          </a:p>
        </p:txBody>
      </p:sp>
      <p:pic>
        <p:nvPicPr>
          <p:cNvPr id="7" name="图片 6">
            <a:extLst>
              <a:ext uri="{FF2B5EF4-FFF2-40B4-BE49-F238E27FC236}">
                <a16:creationId xmlns:a16="http://schemas.microsoft.com/office/drawing/2014/main" id="{1017B652-4895-4B18-9386-0CE3B5996F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0296" y="1234223"/>
            <a:ext cx="7610475" cy="466725"/>
          </a:xfrm>
          <a:prstGeom prst="rect">
            <a:avLst/>
          </a:prstGeom>
        </p:spPr>
      </p:pic>
      <p:pic>
        <p:nvPicPr>
          <p:cNvPr id="9" name="图片 8">
            <a:extLst>
              <a:ext uri="{FF2B5EF4-FFF2-40B4-BE49-F238E27FC236}">
                <a16:creationId xmlns:a16="http://schemas.microsoft.com/office/drawing/2014/main" id="{123E4394-1571-4CB0-BC85-F30377AA03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3113" y="5228593"/>
            <a:ext cx="6429375" cy="371475"/>
          </a:xfrm>
          <a:prstGeom prst="rect">
            <a:avLst/>
          </a:prstGeom>
        </p:spPr>
      </p:pic>
      <p:pic>
        <p:nvPicPr>
          <p:cNvPr id="11" name="图片 10">
            <a:extLst>
              <a:ext uri="{FF2B5EF4-FFF2-40B4-BE49-F238E27FC236}">
                <a16:creationId xmlns:a16="http://schemas.microsoft.com/office/drawing/2014/main" id="{B0835B5D-E03C-4071-91A2-3DD66DC5CE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0296" y="5694705"/>
            <a:ext cx="7781925" cy="790575"/>
          </a:xfrm>
          <a:prstGeom prst="rect">
            <a:avLst/>
          </a:prstGeom>
        </p:spPr>
      </p:pic>
    </p:spTree>
    <p:extLst>
      <p:ext uri="{BB962C8B-B14F-4D97-AF65-F5344CB8AC3E}">
        <p14:creationId xmlns:p14="http://schemas.microsoft.com/office/powerpoint/2010/main" val="3700014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0 2">
            <a:extLst>
              <a:ext uri="{FF2B5EF4-FFF2-40B4-BE49-F238E27FC236}">
                <a16:creationId xmlns:a16="http://schemas.microsoft.com/office/drawing/2014/main" id="{349238DE-DED3-442D-8A9F-E94607F9B55A}"/>
              </a:ext>
            </a:extLst>
          </p:cNvPr>
          <p:cNvGraphicFramePr>
            <a:graphicFrameLocks noChangeAspect="1"/>
          </p:cNvGraphicFramePr>
          <p:nvPr>
            <p:extLst>
              <p:ext uri="{D42A27DB-BD31-4B8C-83A1-F6EECF244321}">
                <p14:modId xmlns:p14="http://schemas.microsoft.com/office/powerpoint/2010/main" val="350193945"/>
              </p:ext>
            </p:extLst>
          </p:nvPr>
        </p:nvGraphicFramePr>
        <p:xfrm>
          <a:off x="202826" y="3766499"/>
          <a:ext cx="4158155" cy="1431706"/>
        </p:xfrm>
        <a:graphic>
          <a:graphicData uri="http://schemas.openxmlformats.org/presentationml/2006/ole">
            <mc:AlternateContent xmlns:mc="http://schemas.openxmlformats.org/markup-compatibility/2006">
              <mc:Choice xmlns:v="urn:schemas-microsoft-com:vml" Requires="v">
                <p:oleObj spid="_x0000_s366862" name="Equation" r:id="rId4" imgW="2070000" imgH="711000" progId="Equation.DSMT4">
                  <p:embed/>
                </p:oleObj>
              </mc:Choice>
              <mc:Fallback>
                <p:oleObj name="Equation" r:id="rId4" imgW="2070000" imgH="711000" progId="Equation.DSMT4">
                  <p:embed/>
                  <p:pic>
                    <p:nvPicPr>
                      <p:cNvPr id="125962" name="Object 10">
                        <a:extLst>
                          <a:ext uri="{FF2B5EF4-FFF2-40B4-BE49-F238E27FC236}">
                            <a16:creationId xmlns:a16="http://schemas.microsoft.com/office/drawing/2014/main" id="{FE9A96C6-3D7D-45C3-9CC1-6098D8612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26" y="3766499"/>
                        <a:ext cx="4158155" cy="1431706"/>
                      </a:xfrm>
                      <a:prstGeom prst="rect">
                        <a:avLst/>
                      </a:prstGeom>
                      <a:noFill/>
                      <a:ln>
                        <a:noFill/>
                      </a:ln>
                      <a:effectLst/>
                    </p:spPr>
                  </p:pic>
                </p:oleObj>
              </mc:Fallback>
            </mc:AlternateContent>
          </a:graphicData>
        </a:graphic>
      </p:graphicFrame>
      <p:graphicFrame>
        <p:nvGraphicFramePr>
          <p:cNvPr id="7" name="Object 11">
            <a:extLst>
              <a:ext uri="{FF2B5EF4-FFF2-40B4-BE49-F238E27FC236}">
                <a16:creationId xmlns:a16="http://schemas.microsoft.com/office/drawing/2014/main" id="{85613402-3212-422A-8AF3-6377A2D7195C}"/>
              </a:ext>
            </a:extLst>
          </p:cNvPr>
          <p:cNvGraphicFramePr>
            <a:graphicFrameLocks noChangeAspect="1"/>
          </p:cNvGraphicFramePr>
          <p:nvPr>
            <p:extLst>
              <p:ext uri="{D42A27DB-BD31-4B8C-83A1-F6EECF244321}">
                <p14:modId xmlns:p14="http://schemas.microsoft.com/office/powerpoint/2010/main" val="867213534"/>
              </p:ext>
            </p:extLst>
          </p:nvPr>
        </p:nvGraphicFramePr>
        <p:xfrm>
          <a:off x="202826" y="3265447"/>
          <a:ext cx="6630987" cy="377825"/>
        </p:xfrm>
        <a:graphic>
          <a:graphicData uri="http://schemas.openxmlformats.org/presentationml/2006/ole">
            <mc:AlternateContent xmlns:mc="http://schemas.openxmlformats.org/markup-compatibility/2006">
              <mc:Choice xmlns:v="urn:schemas-microsoft-com:vml" Requires="v">
                <p:oleObj spid="_x0000_s366863" name="Equation" r:id="rId6" imgW="3797280" imgH="215640" progId="Equation.DSMT4">
                  <p:embed/>
                </p:oleObj>
              </mc:Choice>
              <mc:Fallback>
                <p:oleObj name="Equation" r:id="rId6" imgW="3797280" imgH="215640" progId="Equation.DSMT4">
                  <p:embed/>
                  <p:pic>
                    <p:nvPicPr>
                      <p:cNvPr id="125963" name="Object 11">
                        <a:extLst>
                          <a:ext uri="{FF2B5EF4-FFF2-40B4-BE49-F238E27FC236}">
                            <a16:creationId xmlns:a16="http://schemas.microsoft.com/office/drawing/2014/main" id="{DFF35A98-4FAC-4108-A295-C4C6077911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826" y="3265447"/>
                        <a:ext cx="663098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a:extLst>
              <a:ext uri="{FF2B5EF4-FFF2-40B4-BE49-F238E27FC236}">
                <a16:creationId xmlns:a16="http://schemas.microsoft.com/office/drawing/2014/main" id="{9D58D01F-6057-4275-9481-30042906C5C4}"/>
              </a:ext>
            </a:extLst>
          </p:cNvPr>
          <p:cNvGraphicFramePr>
            <a:graphicFrameLocks noChangeAspect="1"/>
          </p:cNvGraphicFramePr>
          <p:nvPr>
            <p:extLst>
              <p:ext uri="{D42A27DB-BD31-4B8C-83A1-F6EECF244321}">
                <p14:modId xmlns:p14="http://schemas.microsoft.com/office/powerpoint/2010/main" val="450907171"/>
              </p:ext>
            </p:extLst>
          </p:nvPr>
        </p:nvGraphicFramePr>
        <p:xfrm>
          <a:off x="122332" y="5293492"/>
          <a:ext cx="5813849" cy="1392230"/>
        </p:xfrm>
        <a:graphic>
          <a:graphicData uri="http://schemas.openxmlformats.org/presentationml/2006/ole">
            <mc:AlternateContent xmlns:mc="http://schemas.openxmlformats.org/markup-compatibility/2006">
              <mc:Choice xmlns:v="urn:schemas-microsoft-com:vml" Requires="v">
                <p:oleObj spid="_x0000_s366864" name="Equation" r:id="rId8" imgW="2869920" imgH="685800" progId="Equation.DSMT4">
                  <p:embed/>
                </p:oleObj>
              </mc:Choice>
              <mc:Fallback>
                <p:oleObj name="Equation" r:id="rId8" imgW="2869920" imgH="685800" progId="Equation.DSMT4">
                  <p:embed/>
                  <p:pic>
                    <p:nvPicPr>
                      <p:cNvPr id="125964" name="Object 12">
                        <a:extLst>
                          <a:ext uri="{FF2B5EF4-FFF2-40B4-BE49-F238E27FC236}">
                            <a16:creationId xmlns:a16="http://schemas.microsoft.com/office/drawing/2014/main" id="{D2C806AB-AFD6-4484-954B-4E9B58BCC7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32" y="5293492"/>
                        <a:ext cx="5813849" cy="1392230"/>
                      </a:xfrm>
                      <a:prstGeom prst="rect">
                        <a:avLst/>
                      </a:prstGeom>
                      <a:noFill/>
                      <a:ln>
                        <a:noFill/>
                      </a:ln>
                      <a:effectLst/>
                    </p:spPr>
                  </p:pic>
                </p:oleObj>
              </mc:Fallback>
            </mc:AlternateContent>
          </a:graphicData>
        </a:graphic>
      </p:graphicFrame>
      <p:graphicFrame>
        <p:nvGraphicFramePr>
          <p:cNvPr id="9" name="Object 13">
            <a:extLst>
              <a:ext uri="{FF2B5EF4-FFF2-40B4-BE49-F238E27FC236}">
                <a16:creationId xmlns:a16="http://schemas.microsoft.com/office/drawing/2014/main" id="{FAE3BE91-89AB-4368-8ABD-CE7DC414FD6E}"/>
              </a:ext>
            </a:extLst>
          </p:cNvPr>
          <p:cNvGraphicFramePr>
            <a:graphicFrameLocks noChangeAspect="1"/>
          </p:cNvGraphicFramePr>
          <p:nvPr>
            <p:extLst>
              <p:ext uri="{D42A27DB-BD31-4B8C-83A1-F6EECF244321}">
                <p14:modId xmlns:p14="http://schemas.microsoft.com/office/powerpoint/2010/main" val="3045764852"/>
              </p:ext>
            </p:extLst>
          </p:nvPr>
        </p:nvGraphicFramePr>
        <p:xfrm>
          <a:off x="4572000" y="4277059"/>
          <a:ext cx="1130300" cy="355600"/>
        </p:xfrm>
        <a:graphic>
          <a:graphicData uri="http://schemas.openxmlformats.org/presentationml/2006/ole">
            <mc:AlternateContent xmlns:mc="http://schemas.openxmlformats.org/markup-compatibility/2006">
              <mc:Choice xmlns:v="urn:schemas-microsoft-com:vml" Requires="v">
                <p:oleObj spid="_x0000_s366865" name="Equation" r:id="rId10" imgW="647640" imgH="203040" progId="Equation.DSMT4">
                  <p:embed/>
                </p:oleObj>
              </mc:Choice>
              <mc:Fallback>
                <p:oleObj name="Equation" r:id="rId10" imgW="647640" imgH="203040" progId="Equation.DSMT4">
                  <p:embed/>
                  <p:pic>
                    <p:nvPicPr>
                      <p:cNvPr id="125965" name="Object 13">
                        <a:extLst>
                          <a:ext uri="{FF2B5EF4-FFF2-40B4-BE49-F238E27FC236}">
                            <a16:creationId xmlns:a16="http://schemas.microsoft.com/office/drawing/2014/main" id="{7F57CC0E-7394-4B1D-9C9C-F009D4AA62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277059"/>
                        <a:ext cx="11303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a:extLst>
              <a:ext uri="{FF2B5EF4-FFF2-40B4-BE49-F238E27FC236}">
                <a16:creationId xmlns:a16="http://schemas.microsoft.com/office/drawing/2014/main" id="{9FDA6B77-A5BD-452A-822F-00DB74AB7E81}"/>
              </a:ext>
            </a:extLst>
          </p:cNvPr>
          <p:cNvGraphicFramePr>
            <a:graphicFrameLocks noChangeAspect="1"/>
          </p:cNvGraphicFramePr>
          <p:nvPr>
            <p:extLst>
              <p:ext uri="{D42A27DB-BD31-4B8C-83A1-F6EECF244321}">
                <p14:modId xmlns:p14="http://schemas.microsoft.com/office/powerpoint/2010/main" val="2341688346"/>
              </p:ext>
            </p:extLst>
          </p:nvPr>
        </p:nvGraphicFramePr>
        <p:xfrm>
          <a:off x="4572000" y="5429823"/>
          <a:ext cx="1130300" cy="355600"/>
        </p:xfrm>
        <a:graphic>
          <a:graphicData uri="http://schemas.openxmlformats.org/presentationml/2006/ole">
            <mc:AlternateContent xmlns:mc="http://schemas.openxmlformats.org/markup-compatibility/2006">
              <mc:Choice xmlns:v="urn:schemas-microsoft-com:vml" Requires="v">
                <p:oleObj spid="_x0000_s366866" name="Equation" r:id="rId12" imgW="647640" imgH="203040" progId="Equation.DSMT4">
                  <p:embed/>
                </p:oleObj>
              </mc:Choice>
              <mc:Fallback>
                <p:oleObj name="Equation" r:id="rId12" imgW="647640" imgH="203040" progId="Equation.DSMT4">
                  <p:embed/>
                  <p:pic>
                    <p:nvPicPr>
                      <p:cNvPr id="125966" name="Object 14">
                        <a:extLst>
                          <a:ext uri="{FF2B5EF4-FFF2-40B4-BE49-F238E27FC236}">
                            <a16:creationId xmlns:a16="http://schemas.microsoft.com/office/drawing/2014/main" id="{A7404286-98BA-40AD-BC00-ED233B462F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5429823"/>
                        <a:ext cx="11303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a:extLst>
              <a:ext uri="{FF2B5EF4-FFF2-40B4-BE49-F238E27FC236}">
                <a16:creationId xmlns:a16="http://schemas.microsoft.com/office/drawing/2014/main" id="{C8B70D95-AA82-429B-B7C6-2805EDB9C2A8}"/>
              </a:ext>
            </a:extLst>
          </p:cNvPr>
          <p:cNvGraphicFramePr>
            <a:graphicFrameLocks noChangeAspect="1"/>
          </p:cNvGraphicFramePr>
          <p:nvPr>
            <p:extLst>
              <p:ext uri="{D42A27DB-BD31-4B8C-83A1-F6EECF244321}">
                <p14:modId xmlns:p14="http://schemas.microsoft.com/office/powerpoint/2010/main" val="4220265532"/>
              </p:ext>
            </p:extLst>
          </p:nvPr>
        </p:nvGraphicFramePr>
        <p:xfrm>
          <a:off x="5855965" y="5015016"/>
          <a:ext cx="3165703" cy="461665"/>
        </p:xfrm>
        <a:graphic>
          <a:graphicData uri="http://schemas.openxmlformats.org/presentationml/2006/ole">
            <mc:AlternateContent xmlns:mc="http://schemas.openxmlformats.org/markup-compatibility/2006">
              <mc:Choice xmlns:v="urn:schemas-microsoft-com:vml" Requires="v">
                <p:oleObj spid="_x0000_s366867" name="Equation" r:id="rId14" imgW="1396800" imgH="203040" progId="Equation.DSMT4">
                  <p:embed/>
                </p:oleObj>
              </mc:Choice>
              <mc:Fallback>
                <p:oleObj name="Equation" r:id="rId14" imgW="1396800" imgH="203040" progId="Equation.DSMT4">
                  <p:embed/>
                  <p:pic>
                    <p:nvPicPr>
                      <p:cNvPr id="125967" name="Object 15">
                        <a:extLst>
                          <a:ext uri="{FF2B5EF4-FFF2-40B4-BE49-F238E27FC236}">
                            <a16:creationId xmlns:a16="http://schemas.microsoft.com/office/drawing/2014/main" id="{B12C8707-F0FC-4DD3-AE40-F595CAF43B3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55965" y="5015016"/>
                        <a:ext cx="3165703" cy="461665"/>
                      </a:xfrm>
                      <a:prstGeom prst="rect">
                        <a:avLst/>
                      </a:prstGeom>
                      <a:noFill/>
                      <a:ln>
                        <a:noFill/>
                      </a:ln>
                      <a:effectLst/>
                    </p:spPr>
                  </p:pic>
                </p:oleObj>
              </mc:Fallback>
            </mc:AlternateContent>
          </a:graphicData>
        </a:graphic>
      </p:graphicFrame>
      <p:sp>
        <p:nvSpPr>
          <p:cNvPr id="12" name="文本框 11">
            <a:extLst>
              <a:ext uri="{FF2B5EF4-FFF2-40B4-BE49-F238E27FC236}">
                <a16:creationId xmlns:a16="http://schemas.microsoft.com/office/drawing/2014/main" id="{1B97158D-DCD6-409B-968E-70BCA26BDDFD}"/>
              </a:ext>
            </a:extLst>
          </p:cNvPr>
          <p:cNvSpPr txBox="1"/>
          <p:nvPr/>
        </p:nvSpPr>
        <p:spPr>
          <a:xfrm>
            <a:off x="66422" y="2689676"/>
            <a:ext cx="763284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求解三对角方程组 </a:t>
            </a:r>
            <a:r>
              <a:rPr lang="en-US" altLang="zh-CN" sz="2400" b="0" dirty="0">
                <a:solidFill>
                  <a:schemeClr val="tx1">
                    <a:lumMod val="95000"/>
                    <a:lumOff val="5000"/>
                  </a:schemeClr>
                </a:solidFill>
                <a:latin typeface="+mn-ea"/>
                <a:ea typeface="+mn-ea"/>
              </a:rPr>
              <a:t>Tx=d, </a:t>
            </a:r>
            <a:r>
              <a:rPr lang="zh-CN" altLang="en-US" sz="2400" b="0" dirty="0">
                <a:solidFill>
                  <a:schemeClr val="tx1">
                    <a:lumMod val="95000"/>
                    <a:lumOff val="5000"/>
                  </a:schemeClr>
                </a:solidFill>
                <a:latin typeface="+mn-ea"/>
                <a:ea typeface="+mn-ea"/>
              </a:rPr>
              <a:t>其中 </a:t>
            </a:r>
          </a:p>
        </p:txBody>
      </p:sp>
      <p:pic>
        <p:nvPicPr>
          <p:cNvPr id="16" name="图片 15">
            <a:extLst>
              <a:ext uri="{FF2B5EF4-FFF2-40B4-BE49-F238E27FC236}">
                <a16:creationId xmlns:a16="http://schemas.microsoft.com/office/drawing/2014/main" id="{9B19B7BD-2088-43F7-A832-771C55AA708A}"/>
              </a:ext>
            </a:extLst>
          </p:cNvPr>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4211960" y="2734885"/>
            <a:ext cx="2644445" cy="371246"/>
          </a:xfrm>
          <a:prstGeom prst="rect">
            <a:avLst/>
          </a:prstGeom>
        </p:spPr>
      </p:pic>
      <p:sp>
        <p:nvSpPr>
          <p:cNvPr id="2" name="文本框 1">
            <a:extLst>
              <a:ext uri="{FF2B5EF4-FFF2-40B4-BE49-F238E27FC236}">
                <a16:creationId xmlns:a16="http://schemas.microsoft.com/office/drawing/2014/main" id="{535D7729-30A0-4F71-8F62-AD165BA1845B}"/>
              </a:ext>
            </a:extLst>
          </p:cNvPr>
          <p:cNvSpPr txBox="1"/>
          <p:nvPr/>
        </p:nvSpPr>
        <p:spPr>
          <a:xfrm>
            <a:off x="29880" y="20733"/>
            <a:ext cx="533316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由定理</a:t>
            </a:r>
            <a:r>
              <a:rPr lang="en-US" altLang="zh-CN" sz="2400" b="0" dirty="0">
                <a:solidFill>
                  <a:schemeClr val="tx1">
                    <a:lumMod val="95000"/>
                    <a:lumOff val="5000"/>
                  </a:schemeClr>
                </a:solidFill>
                <a:latin typeface="+mn-ea"/>
                <a:ea typeface="+mn-ea"/>
              </a:rPr>
              <a:t>3.2</a:t>
            </a:r>
            <a:r>
              <a:rPr lang="zh-CN" altLang="en-US" sz="2400" b="0" dirty="0">
                <a:solidFill>
                  <a:schemeClr val="tx1">
                    <a:lumMod val="95000"/>
                    <a:lumOff val="5000"/>
                  </a:schemeClr>
                </a:solidFill>
                <a:latin typeface="+mn-ea"/>
                <a:ea typeface="+mn-ea"/>
              </a:rPr>
              <a:t>知，存在分解</a:t>
            </a:r>
            <a:r>
              <a:rPr lang="en-US" altLang="zh-CN" sz="2400" b="0" dirty="0">
                <a:solidFill>
                  <a:schemeClr val="tx1">
                    <a:lumMod val="95000"/>
                    <a:lumOff val="5000"/>
                  </a:schemeClr>
                </a:solidFill>
                <a:latin typeface="+mn-ea"/>
                <a:ea typeface="+mn-ea"/>
              </a:rPr>
              <a:t>T=LU</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FA09EE90-DE49-4922-9FC5-D9F16B515FC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19672" y="490666"/>
            <a:ext cx="6322338" cy="2125614"/>
          </a:xfrm>
          <a:prstGeom prst="rect">
            <a:avLst/>
          </a:prstGeom>
        </p:spPr>
      </p:pic>
      <p:sp>
        <p:nvSpPr>
          <p:cNvPr id="13" name="文本框 12">
            <a:extLst>
              <a:ext uri="{FF2B5EF4-FFF2-40B4-BE49-F238E27FC236}">
                <a16:creationId xmlns:a16="http://schemas.microsoft.com/office/drawing/2014/main" id="{37EC60F7-D19D-4FE0-BF63-D92A0C7BEC61}"/>
              </a:ext>
            </a:extLst>
          </p:cNvPr>
          <p:cNvSpPr txBox="1"/>
          <p:nvPr/>
        </p:nvSpPr>
        <p:spPr>
          <a:xfrm>
            <a:off x="869152" y="1000791"/>
            <a:ext cx="12961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其中</a:t>
            </a:r>
          </a:p>
        </p:txBody>
      </p:sp>
      <p:sp>
        <p:nvSpPr>
          <p:cNvPr id="14" name="文本框 13">
            <a:extLst>
              <a:ext uri="{FF2B5EF4-FFF2-40B4-BE49-F238E27FC236}">
                <a16:creationId xmlns:a16="http://schemas.microsoft.com/office/drawing/2014/main" id="{A1BA90EB-96F0-4C77-A6E9-A75C2B415BE0}"/>
              </a:ext>
            </a:extLst>
          </p:cNvPr>
          <p:cNvSpPr txBox="1"/>
          <p:nvPr/>
        </p:nvSpPr>
        <p:spPr>
          <a:xfrm>
            <a:off x="7441657" y="2981669"/>
            <a:ext cx="1499517" cy="156966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800" dirty="0">
                <a:solidFill>
                  <a:srgbClr val="FF0000"/>
                </a:solidFill>
                <a:latin typeface="+mn-ea"/>
                <a:ea typeface="+mn-ea"/>
              </a:rPr>
              <a:t>非常重要</a:t>
            </a:r>
          </a:p>
        </p:txBody>
      </p:sp>
    </p:spTree>
    <p:extLst>
      <p:ext uri="{BB962C8B-B14F-4D97-AF65-F5344CB8AC3E}">
        <p14:creationId xmlns:p14="http://schemas.microsoft.com/office/powerpoint/2010/main" val="40878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CC6980A-AA6D-4D1C-A484-20A31BD41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548679"/>
            <a:ext cx="7344816" cy="2433785"/>
          </a:xfrm>
          <a:prstGeom prst="rect">
            <a:avLst/>
          </a:prstGeom>
        </p:spPr>
      </p:pic>
      <p:sp>
        <p:nvSpPr>
          <p:cNvPr id="2" name="文本框 1">
            <a:extLst>
              <a:ext uri="{FF2B5EF4-FFF2-40B4-BE49-F238E27FC236}">
                <a16:creationId xmlns:a16="http://schemas.microsoft.com/office/drawing/2014/main" id="{6618F6F3-F982-496A-A370-D35EEC1B9FAE}"/>
              </a:ext>
            </a:extLst>
          </p:cNvPr>
          <p:cNvSpPr txBox="1"/>
          <p:nvPr/>
        </p:nvSpPr>
        <p:spPr>
          <a:xfrm>
            <a:off x="35104" y="116632"/>
            <a:ext cx="6984776" cy="864096"/>
          </a:xfrm>
          <a:prstGeom prst="rect">
            <a:avLst/>
          </a:prstGeom>
          <a:noFill/>
        </p:spPr>
        <p:txBody>
          <a:bodyPr wrap="square" rtlCol="0">
            <a:spAutoFit/>
          </a:bodyPr>
          <a:lstStyle/>
          <a:p>
            <a:pPr algn="l"/>
            <a:r>
              <a:rPr lang="zh-CN" altLang="en-US" sz="2400" b="0" dirty="0">
                <a:solidFill>
                  <a:srgbClr val="FF0000"/>
                </a:solidFill>
                <a:latin typeface="+mn-ea"/>
                <a:ea typeface="+mn-ea"/>
              </a:rPr>
              <a:t>然而，存在非奇异矩阵</a:t>
            </a:r>
            <a:r>
              <a:rPr lang="en-US" altLang="zh-CN" sz="2400" b="0" dirty="0">
                <a:solidFill>
                  <a:srgbClr val="FF0000"/>
                </a:solidFill>
                <a:latin typeface="+mn-ea"/>
                <a:ea typeface="+mn-ea"/>
              </a:rPr>
              <a:t>A</a:t>
            </a:r>
            <a:r>
              <a:rPr lang="zh-CN" altLang="en-US" sz="2400" b="0" dirty="0">
                <a:solidFill>
                  <a:srgbClr val="FF0000"/>
                </a:solidFill>
                <a:latin typeface="+mn-ea"/>
                <a:ea typeface="+mn-ea"/>
              </a:rPr>
              <a:t>不能直接进行三角分解。</a:t>
            </a:r>
            <a:r>
              <a:rPr lang="zh-CN" altLang="en-US" sz="2400" b="0" dirty="0">
                <a:solidFill>
                  <a:schemeClr val="tx1">
                    <a:lumMod val="95000"/>
                    <a:lumOff val="5000"/>
                  </a:schemeClr>
                </a:solidFill>
                <a:latin typeface="+mn-ea"/>
                <a:ea typeface="+mn-ea"/>
              </a:rPr>
              <a:t>如下面的例</a:t>
            </a:r>
            <a:r>
              <a:rPr lang="en-US" altLang="zh-CN" sz="2400" b="0" dirty="0">
                <a:solidFill>
                  <a:schemeClr val="tx1">
                    <a:lumMod val="95000"/>
                    <a:lumOff val="5000"/>
                  </a:schemeClr>
                </a:solidFill>
                <a:latin typeface="+mn-ea"/>
                <a:ea typeface="+mn-ea"/>
              </a:rPr>
              <a:t>3.4</a:t>
            </a:r>
            <a:endParaRPr lang="zh-CN" altLang="en-US" sz="2400" b="0" dirty="0">
              <a:solidFill>
                <a:schemeClr val="tx1">
                  <a:lumMod val="95000"/>
                  <a:lumOff val="5000"/>
                </a:schemeClr>
              </a:solidFill>
              <a:latin typeface="+mn-ea"/>
              <a:ea typeface="+mn-ea"/>
            </a:endParaRPr>
          </a:p>
        </p:txBody>
      </p:sp>
      <p:sp>
        <p:nvSpPr>
          <p:cNvPr id="6" name="文本框 5">
            <a:extLst>
              <a:ext uri="{FF2B5EF4-FFF2-40B4-BE49-F238E27FC236}">
                <a16:creationId xmlns:a16="http://schemas.microsoft.com/office/drawing/2014/main" id="{90EB1EC1-C6F8-46E9-B322-190E97649ED7}"/>
              </a:ext>
            </a:extLst>
          </p:cNvPr>
          <p:cNvSpPr txBox="1"/>
          <p:nvPr/>
        </p:nvSpPr>
        <p:spPr>
          <a:xfrm>
            <a:off x="119003" y="3004775"/>
            <a:ext cx="890599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上式中右边的矩阵</a:t>
            </a:r>
            <a:r>
              <a:rPr lang="en-US" altLang="zh-CN" sz="2400" b="0" dirty="0">
                <a:solidFill>
                  <a:schemeClr val="tx1">
                    <a:lumMod val="95000"/>
                    <a:lumOff val="5000"/>
                  </a:schemeClr>
                </a:solidFill>
                <a:latin typeface="+mn-ea"/>
                <a:ea typeface="+mn-ea"/>
              </a:rPr>
              <a:t>L</a:t>
            </a:r>
            <a:r>
              <a:rPr lang="zh-CN" altLang="en-US" sz="2400" b="0" dirty="0">
                <a:solidFill>
                  <a:schemeClr val="tx1">
                    <a:lumMod val="95000"/>
                    <a:lumOff val="5000"/>
                  </a:schemeClr>
                </a:solidFill>
                <a:latin typeface="+mn-ea"/>
                <a:ea typeface="+mn-ea"/>
              </a:rPr>
              <a:t>和</a:t>
            </a:r>
            <a:r>
              <a:rPr lang="en-US" altLang="zh-CN" sz="2400" b="0" dirty="0">
                <a:solidFill>
                  <a:schemeClr val="tx1">
                    <a:lumMod val="95000"/>
                    <a:lumOff val="5000"/>
                  </a:schemeClr>
                </a:solidFill>
                <a:latin typeface="+mn-ea"/>
                <a:ea typeface="+mn-ea"/>
              </a:rPr>
              <a:t>U</a:t>
            </a:r>
            <a:r>
              <a:rPr lang="zh-CN" altLang="en-US" sz="2400" b="0" dirty="0">
                <a:solidFill>
                  <a:schemeClr val="tx1">
                    <a:lumMod val="95000"/>
                    <a:lumOff val="5000"/>
                  </a:schemeClr>
                </a:solidFill>
                <a:latin typeface="+mn-ea"/>
                <a:ea typeface="+mn-ea"/>
              </a:rPr>
              <a:t>相乘与对应的矩阵</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的元素进行比较</a:t>
            </a:r>
          </a:p>
        </p:txBody>
      </p:sp>
      <p:pic>
        <p:nvPicPr>
          <p:cNvPr id="8" name="图片 7">
            <a:extLst>
              <a:ext uri="{FF2B5EF4-FFF2-40B4-BE49-F238E27FC236}">
                <a16:creationId xmlns:a16="http://schemas.microsoft.com/office/drawing/2014/main" id="{CF6034B1-014D-4570-9FE2-1C156CAE3F0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19672" y="3645024"/>
            <a:ext cx="6264696" cy="2889009"/>
          </a:xfrm>
          <a:prstGeom prst="rect">
            <a:avLst/>
          </a:prstGeom>
        </p:spPr>
      </p:pic>
      <p:sp>
        <p:nvSpPr>
          <p:cNvPr id="7" name="文本框 6">
            <a:extLst>
              <a:ext uri="{FF2B5EF4-FFF2-40B4-BE49-F238E27FC236}">
                <a16:creationId xmlns:a16="http://schemas.microsoft.com/office/drawing/2014/main" id="{E2BE4EB8-3211-4382-BC87-516F9D9FE3B5}"/>
              </a:ext>
            </a:extLst>
          </p:cNvPr>
          <p:cNvSpPr txBox="1"/>
          <p:nvPr/>
        </p:nvSpPr>
        <p:spPr>
          <a:xfrm>
            <a:off x="7266331" y="203753"/>
            <a:ext cx="1499517" cy="156966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800" dirty="0">
                <a:solidFill>
                  <a:srgbClr val="FF0000"/>
                </a:solidFill>
                <a:latin typeface="+mn-ea"/>
                <a:ea typeface="+mn-ea"/>
              </a:rPr>
              <a:t>非常重要</a:t>
            </a:r>
          </a:p>
        </p:txBody>
      </p:sp>
    </p:spTree>
    <p:extLst>
      <p:ext uri="{BB962C8B-B14F-4D97-AF65-F5344CB8AC3E}">
        <p14:creationId xmlns:p14="http://schemas.microsoft.com/office/powerpoint/2010/main" val="82013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DA6AD8-D75D-4ED1-843F-E9FE3C6C37E8}"/>
              </a:ext>
            </a:extLst>
          </p:cNvPr>
          <p:cNvSpPr txBox="1"/>
          <p:nvPr/>
        </p:nvSpPr>
        <p:spPr>
          <a:xfrm>
            <a:off x="0" y="167130"/>
            <a:ext cx="424847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引入如下置换矩阵的概念</a:t>
            </a:r>
          </a:p>
        </p:txBody>
      </p:sp>
      <p:pic>
        <p:nvPicPr>
          <p:cNvPr id="4" name="图片 3">
            <a:extLst>
              <a:ext uri="{FF2B5EF4-FFF2-40B4-BE49-F238E27FC236}">
                <a16:creationId xmlns:a16="http://schemas.microsoft.com/office/drawing/2014/main" id="{3BD3324E-5839-4967-958F-AA00515E0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8" y="1060716"/>
            <a:ext cx="8920792" cy="512920"/>
          </a:xfrm>
          <a:prstGeom prst="rect">
            <a:avLst/>
          </a:prstGeom>
        </p:spPr>
      </p:pic>
      <p:sp>
        <p:nvSpPr>
          <p:cNvPr id="5" name="文本框 4">
            <a:extLst>
              <a:ext uri="{FF2B5EF4-FFF2-40B4-BE49-F238E27FC236}">
                <a16:creationId xmlns:a16="http://schemas.microsoft.com/office/drawing/2014/main" id="{097F507B-612F-43D6-B015-BF5BABEC9607}"/>
              </a:ext>
            </a:extLst>
          </p:cNvPr>
          <p:cNvSpPr txBox="1"/>
          <p:nvPr/>
        </p:nvSpPr>
        <p:spPr>
          <a:xfrm>
            <a:off x="107504" y="650306"/>
            <a:ext cx="172819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定义 </a:t>
            </a:r>
            <a:r>
              <a:rPr lang="en-US" altLang="zh-CN" sz="2400" b="0" dirty="0">
                <a:solidFill>
                  <a:schemeClr val="tx1">
                    <a:lumMod val="95000"/>
                    <a:lumOff val="5000"/>
                  </a:schemeClr>
                </a:solidFill>
                <a:latin typeface="+mn-ea"/>
                <a:ea typeface="+mn-ea"/>
              </a:rPr>
              <a:t>3.2 </a:t>
            </a:r>
            <a:endParaRPr lang="zh-CN" altLang="en-US" sz="2400" b="0" dirty="0">
              <a:solidFill>
                <a:schemeClr val="tx1">
                  <a:lumMod val="95000"/>
                  <a:lumOff val="5000"/>
                </a:schemeClr>
              </a:solidFill>
              <a:latin typeface="+mn-ea"/>
              <a:ea typeface="+mn-ea"/>
            </a:endParaRPr>
          </a:p>
        </p:txBody>
      </p:sp>
      <p:pic>
        <p:nvPicPr>
          <p:cNvPr id="7" name="图片 6">
            <a:extLst>
              <a:ext uri="{FF2B5EF4-FFF2-40B4-BE49-F238E27FC236}">
                <a16:creationId xmlns:a16="http://schemas.microsoft.com/office/drawing/2014/main" id="{6CF512CA-6003-42DB-A366-46FEED690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741158"/>
            <a:ext cx="2924175" cy="485775"/>
          </a:xfrm>
          <a:prstGeom prst="rect">
            <a:avLst/>
          </a:prstGeom>
        </p:spPr>
      </p:pic>
      <p:pic>
        <p:nvPicPr>
          <p:cNvPr id="9" name="图片 8">
            <a:extLst>
              <a:ext uri="{FF2B5EF4-FFF2-40B4-BE49-F238E27FC236}">
                <a16:creationId xmlns:a16="http://schemas.microsoft.com/office/drawing/2014/main" id="{B5331BB7-3627-4BCD-B294-DDE9FF814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1679" y="2027445"/>
            <a:ext cx="2686050" cy="828675"/>
          </a:xfrm>
          <a:prstGeom prst="rect">
            <a:avLst/>
          </a:prstGeom>
        </p:spPr>
      </p:pic>
      <p:pic>
        <p:nvPicPr>
          <p:cNvPr id="11" name="图片 10">
            <a:extLst>
              <a:ext uri="{FF2B5EF4-FFF2-40B4-BE49-F238E27FC236}">
                <a16:creationId xmlns:a16="http://schemas.microsoft.com/office/drawing/2014/main" id="{8BF30D33-63DF-4C1B-821A-8B69B2565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047" y="3053190"/>
            <a:ext cx="4382953" cy="1684236"/>
          </a:xfrm>
          <a:prstGeom prst="rect">
            <a:avLst/>
          </a:prstGeom>
        </p:spPr>
      </p:pic>
      <p:sp>
        <p:nvSpPr>
          <p:cNvPr id="12" name="文本框 11">
            <a:extLst>
              <a:ext uri="{FF2B5EF4-FFF2-40B4-BE49-F238E27FC236}">
                <a16:creationId xmlns:a16="http://schemas.microsoft.com/office/drawing/2014/main" id="{61FD2949-C28F-4CA0-9BBF-44EA93914444}"/>
              </a:ext>
            </a:extLst>
          </p:cNvPr>
          <p:cNvSpPr txBox="1"/>
          <p:nvPr/>
        </p:nvSpPr>
        <p:spPr>
          <a:xfrm>
            <a:off x="98416" y="4934496"/>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3.3 </a:t>
            </a:r>
            <a:endParaRPr lang="zh-CN" altLang="en-US" sz="2400" b="0" dirty="0">
              <a:solidFill>
                <a:schemeClr val="tx1">
                  <a:lumMod val="95000"/>
                  <a:lumOff val="5000"/>
                </a:schemeClr>
              </a:solidFill>
              <a:latin typeface="+mn-ea"/>
              <a:ea typeface="+mn-ea"/>
            </a:endParaRPr>
          </a:p>
        </p:txBody>
      </p:sp>
      <p:pic>
        <p:nvPicPr>
          <p:cNvPr id="14" name="图片 13">
            <a:extLst>
              <a:ext uri="{FF2B5EF4-FFF2-40B4-BE49-F238E27FC236}">
                <a16:creationId xmlns:a16="http://schemas.microsoft.com/office/drawing/2014/main" id="{ECCAD253-57C9-44E4-A031-E40A5F8EB1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2994" y="4906266"/>
            <a:ext cx="6130956" cy="472402"/>
          </a:xfrm>
          <a:prstGeom prst="rect">
            <a:avLst/>
          </a:prstGeom>
        </p:spPr>
      </p:pic>
      <p:pic>
        <p:nvPicPr>
          <p:cNvPr id="16" name="图片 15">
            <a:extLst>
              <a:ext uri="{FF2B5EF4-FFF2-40B4-BE49-F238E27FC236}">
                <a16:creationId xmlns:a16="http://schemas.microsoft.com/office/drawing/2014/main" id="{3EF044AF-19A2-44BD-AE83-754BF5BA0C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059" y="5449920"/>
            <a:ext cx="7105650" cy="1228725"/>
          </a:xfrm>
          <a:prstGeom prst="rect">
            <a:avLst/>
          </a:prstGeom>
        </p:spPr>
      </p:pic>
      <p:sp>
        <p:nvSpPr>
          <p:cNvPr id="17" name="文本框 16">
            <a:extLst>
              <a:ext uri="{FF2B5EF4-FFF2-40B4-BE49-F238E27FC236}">
                <a16:creationId xmlns:a16="http://schemas.microsoft.com/office/drawing/2014/main" id="{529FF03A-8384-490E-8D28-52AFDF246E4C}"/>
              </a:ext>
            </a:extLst>
          </p:cNvPr>
          <p:cNvSpPr txBox="1"/>
          <p:nvPr/>
        </p:nvSpPr>
        <p:spPr>
          <a:xfrm>
            <a:off x="107504" y="5406898"/>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3.4</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206399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7" name="Text Box 3">
            <a:extLst>
              <a:ext uri="{FF2B5EF4-FFF2-40B4-BE49-F238E27FC236}">
                <a16:creationId xmlns:a16="http://schemas.microsoft.com/office/drawing/2014/main" id="{6285E829-29F8-41D6-BF64-05D398FA2AE5}"/>
              </a:ext>
            </a:extLst>
          </p:cNvPr>
          <p:cNvSpPr txBox="1">
            <a:spLocks noChangeArrowheads="1"/>
          </p:cNvSpPr>
          <p:nvPr/>
        </p:nvSpPr>
        <p:spPr bwMode="auto">
          <a:xfrm>
            <a:off x="146137" y="488010"/>
            <a:ext cx="88517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hangingPunct="1"/>
            <a:r>
              <a:rPr lang="zh-CN" altLang="en-US" sz="2800" dirty="0">
                <a:latin typeface="+mn-ea"/>
                <a:ea typeface="+mn-ea"/>
              </a:rPr>
              <a:t>      </a:t>
            </a:r>
            <a:r>
              <a:rPr lang="zh-CN" altLang="en-US" sz="2800" b="0" dirty="0">
                <a:latin typeface="+mn-ea"/>
                <a:ea typeface="+mn-ea"/>
              </a:rPr>
              <a:t>大量的科学与工程实际问题常常可以归结为求解含有多个未知量                        的线性代数方程组求解。</a:t>
            </a:r>
          </a:p>
        </p:txBody>
      </p:sp>
      <p:sp>
        <p:nvSpPr>
          <p:cNvPr id="1028" name="Rectangle 10">
            <a:extLst>
              <a:ext uri="{FF2B5EF4-FFF2-40B4-BE49-F238E27FC236}">
                <a16:creationId xmlns:a16="http://schemas.microsoft.com/office/drawing/2014/main" id="{459D0073-F8D6-487B-8560-AE456FBB080B}"/>
              </a:ext>
            </a:extLst>
          </p:cNvPr>
          <p:cNvSpPr>
            <a:spLocks noChangeArrowheads="1"/>
          </p:cNvSpPr>
          <p:nvPr/>
        </p:nvSpPr>
        <p:spPr bwMode="auto">
          <a:xfrm>
            <a:off x="3131840" y="-4400"/>
            <a:ext cx="39084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fontAlgn="b" hangingPunct="1"/>
            <a:r>
              <a:rPr lang="en-US" altLang="zh-CN" dirty="0">
                <a:latin typeface="华文仿宋" panose="02010600040101010101" pitchFamily="2" charset="-122"/>
                <a:ea typeface="华文仿宋" panose="02010600040101010101" pitchFamily="2" charset="-122"/>
              </a:rPr>
              <a:t>§3.1 </a:t>
            </a:r>
            <a:r>
              <a:rPr lang="zh-CN" altLang="en-US" dirty="0">
                <a:latin typeface="华文仿宋" panose="02010600040101010101" pitchFamily="2" charset="-122"/>
                <a:ea typeface="华文仿宋" panose="02010600040101010101" pitchFamily="2" charset="-122"/>
              </a:rPr>
              <a:t>引言</a:t>
            </a:r>
          </a:p>
        </p:txBody>
      </p:sp>
      <p:grpSp>
        <p:nvGrpSpPr>
          <p:cNvPr id="2" name="Group 13">
            <a:extLst>
              <a:ext uri="{FF2B5EF4-FFF2-40B4-BE49-F238E27FC236}">
                <a16:creationId xmlns:a16="http://schemas.microsoft.com/office/drawing/2014/main" id="{3B0B70C7-CBC3-44C5-ABD8-5D3EAD779495}"/>
              </a:ext>
            </a:extLst>
          </p:cNvPr>
          <p:cNvGrpSpPr>
            <a:grpSpLocks/>
          </p:cNvGrpSpPr>
          <p:nvPr/>
        </p:nvGrpSpPr>
        <p:grpSpPr bwMode="auto">
          <a:xfrm>
            <a:off x="530882" y="1415428"/>
            <a:ext cx="7920038" cy="1511301"/>
            <a:chOff x="181" y="1874"/>
            <a:chExt cx="4989" cy="952"/>
          </a:xfrm>
        </p:grpSpPr>
        <p:sp>
          <p:nvSpPr>
            <p:cNvPr id="1032" name="Text Box 6">
              <a:extLst>
                <a:ext uri="{FF2B5EF4-FFF2-40B4-BE49-F238E27FC236}">
                  <a16:creationId xmlns:a16="http://schemas.microsoft.com/office/drawing/2014/main" id="{BDA8EDE0-7A84-47E1-800F-88A97D864414}"/>
                </a:ext>
              </a:extLst>
            </p:cNvPr>
            <p:cNvSpPr txBox="1">
              <a:spLocks noChangeArrowheads="1"/>
            </p:cNvSpPr>
            <p:nvPr/>
          </p:nvSpPr>
          <p:spPr bwMode="auto">
            <a:xfrm>
              <a:off x="181" y="1874"/>
              <a:ext cx="79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hangingPunct="1"/>
              <a:r>
                <a:rPr lang="zh-CN" altLang="en-US" sz="2800" b="0" dirty="0">
                  <a:latin typeface="华文仿宋" panose="02010600040101010101" pitchFamily="2" charset="-122"/>
                  <a:ea typeface="华文仿宋" panose="02010600040101010101" pitchFamily="2" charset="-122"/>
                </a:rPr>
                <a:t>即求：</a:t>
              </a:r>
            </a:p>
          </p:txBody>
        </p:sp>
        <p:sp>
          <p:nvSpPr>
            <p:cNvPr id="1031" name="Text Box 12">
              <a:extLst>
                <a:ext uri="{FF2B5EF4-FFF2-40B4-BE49-F238E27FC236}">
                  <a16:creationId xmlns:a16="http://schemas.microsoft.com/office/drawing/2014/main" id="{56DFBC35-5B93-4D5C-A178-9DFF510A9F53}"/>
                </a:ext>
              </a:extLst>
            </p:cNvPr>
            <p:cNvSpPr txBox="1">
              <a:spLocks noChangeArrowheads="1"/>
            </p:cNvSpPr>
            <p:nvPr/>
          </p:nvSpPr>
          <p:spPr bwMode="auto">
            <a:xfrm>
              <a:off x="4490" y="2496"/>
              <a:ext cx="6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800" b="0" dirty="0"/>
                <a:t>(3.1)</a:t>
              </a:r>
            </a:p>
          </p:txBody>
        </p:sp>
      </p:grpSp>
      <p:pic>
        <p:nvPicPr>
          <p:cNvPr id="4" name="图片 3">
            <a:extLst>
              <a:ext uri="{FF2B5EF4-FFF2-40B4-BE49-F238E27FC236}">
                <a16:creationId xmlns:a16="http://schemas.microsoft.com/office/drawing/2014/main" id="{F86B8A50-B5F7-43FB-8A1B-C850C6D40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1495548"/>
            <a:ext cx="4608512" cy="2170027"/>
          </a:xfrm>
          <a:prstGeom prst="rect">
            <a:avLst/>
          </a:prstGeom>
        </p:spPr>
      </p:pic>
      <p:sp>
        <p:nvSpPr>
          <p:cNvPr id="13" name="Text Box 43">
            <a:extLst>
              <a:ext uri="{FF2B5EF4-FFF2-40B4-BE49-F238E27FC236}">
                <a16:creationId xmlns:a16="http://schemas.microsoft.com/office/drawing/2014/main" id="{9CBF8B64-537C-4333-A8A1-E7AB1F49352C}"/>
              </a:ext>
            </a:extLst>
          </p:cNvPr>
          <p:cNvSpPr txBox="1">
            <a:spLocks noChangeArrowheads="1"/>
          </p:cNvSpPr>
          <p:nvPr/>
        </p:nvSpPr>
        <p:spPr bwMode="auto">
          <a:xfrm>
            <a:off x="146137" y="3699183"/>
            <a:ext cx="4344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0000CC"/>
                </a:solidFill>
              </a:rPr>
              <a:t>可以写为矩阵形式</a:t>
            </a:r>
            <a:r>
              <a:rPr lang="zh-CN" altLang="en-US" sz="2400" dirty="0"/>
              <a:t> </a:t>
            </a:r>
          </a:p>
        </p:txBody>
      </p:sp>
      <p:graphicFrame>
        <p:nvGraphicFramePr>
          <p:cNvPr id="14" name="Object 45">
            <a:extLst>
              <a:ext uri="{FF2B5EF4-FFF2-40B4-BE49-F238E27FC236}">
                <a16:creationId xmlns:a16="http://schemas.microsoft.com/office/drawing/2014/main" id="{4B965579-F687-40BF-9A02-3B0ED216BB8C}"/>
              </a:ext>
            </a:extLst>
          </p:cNvPr>
          <p:cNvGraphicFramePr>
            <a:graphicFrameLocks noChangeAspect="1"/>
          </p:cNvGraphicFramePr>
          <p:nvPr>
            <p:extLst>
              <p:ext uri="{D42A27DB-BD31-4B8C-83A1-F6EECF244321}">
                <p14:modId xmlns:p14="http://schemas.microsoft.com/office/powerpoint/2010/main" val="2740278665"/>
              </p:ext>
            </p:extLst>
          </p:nvPr>
        </p:nvGraphicFramePr>
        <p:xfrm>
          <a:off x="3347864" y="3892127"/>
          <a:ext cx="1413127" cy="538905"/>
        </p:xfrm>
        <a:graphic>
          <a:graphicData uri="http://schemas.openxmlformats.org/presentationml/2006/ole">
            <mc:AlternateContent xmlns:mc="http://schemas.openxmlformats.org/markup-compatibility/2006">
              <mc:Choice xmlns:v="urn:schemas-microsoft-com:vml" Requires="v">
                <p:oleObj spid="_x0000_s178696" name="Equation" r:id="rId5" imgW="469800" imgH="177480" progId="Equation.DSMT4">
                  <p:embed/>
                </p:oleObj>
              </mc:Choice>
              <mc:Fallback>
                <p:oleObj name="Equation" r:id="rId5" imgW="469800" imgH="177480" progId="Equation.DSMT4">
                  <p:embed/>
                  <p:pic>
                    <p:nvPicPr>
                      <p:cNvPr id="3" name="Object 45">
                        <a:extLst>
                          <a:ext uri="{FF2B5EF4-FFF2-40B4-BE49-F238E27FC236}">
                            <a16:creationId xmlns:a16="http://schemas.microsoft.com/office/drawing/2014/main" id="{C3BC24B5-A8D3-4B2C-BA59-3F3064A533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892127"/>
                        <a:ext cx="1413127" cy="538905"/>
                      </a:xfrm>
                      <a:prstGeom prst="rect">
                        <a:avLst/>
                      </a:prstGeom>
                      <a:noFill/>
                    </p:spPr>
                  </p:pic>
                </p:oleObj>
              </mc:Fallback>
            </mc:AlternateContent>
          </a:graphicData>
        </a:graphic>
      </p:graphicFrame>
      <p:sp>
        <p:nvSpPr>
          <p:cNvPr id="15" name="Text Box 47">
            <a:extLst>
              <a:ext uri="{FF2B5EF4-FFF2-40B4-BE49-F238E27FC236}">
                <a16:creationId xmlns:a16="http://schemas.microsoft.com/office/drawing/2014/main" id="{7C3EC2D5-E265-423F-85B0-E2B235D8A68B}"/>
              </a:ext>
            </a:extLst>
          </p:cNvPr>
          <p:cNvSpPr txBox="1">
            <a:spLocks noChangeArrowheads="1"/>
          </p:cNvSpPr>
          <p:nvPr/>
        </p:nvSpPr>
        <p:spPr bwMode="auto">
          <a:xfrm>
            <a:off x="165701" y="4430377"/>
            <a:ext cx="1065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CC"/>
                </a:solidFill>
              </a:rPr>
              <a:t>其中</a:t>
            </a:r>
            <a:r>
              <a:rPr lang="zh-CN" altLang="en-US" sz="2400" dirty="0"/>
              <a:t> </a:t>
            </a:r>
          </a:p>
        </p:txBody>
      </p:sp>
      <p:graphicFrame>
        <p:nvGraphicFramePr>
          <p:cNvPr id="16" name="Object 48">
            <a:extLst>
              <a:ext uri="{FF2B5EF4-FFF2-40B4-BE49-F238E27FC236}">
                <a16:creationId xmlns:a16="http://schemas.microsoft.com/office/drawing/2014/main" id="{DE34E1B8-2222-4AF0-93D5-57986701CB19}"/>
              </a:ext>
            </a:extLst>
          </p:cNvPr>
          <p:cNvGraphicFramePr>
            <a:graphicFrameLocks noChangeAspect="1"/>
          </p:cNvGraphicFramePr>
          <p:nvPr>
            <p:extLst>
              <p:ext uri="{D42A27DB-BD31-4B8C-83A1-F6EECF244321}">
                <p14:modId xmlns:p14="http://schemas.microsoft.com/office/powerpoint/2010/main" val="2625260253"/>
              </p:ext>
            </p:extLst>
          </p:nvPr>
        </p:nvGraphicFramePr>
        <p:xfrm>
          <a:off x="1173964" y="4689784"/>
          <a:ext cx="6364024" cy="1825808"/>
        </p:xfrm>
        <a:graphic>
          <a:graphicData uri="http://schemas.openxmlformats.org/presentationml/2006/ole">
            <mc:AlternateContent xmlns:mc="http://schemas.openxmlformats.org/markup-compatibility/2006">
              <mc:Choice xmlns:v="urn:schemas-microsoft-com:vml" Requires="v">
                <p:oleObj spid="_x0000_s178697" name="Equation" r:id="rId7" imgW="3289300" imgH="939800" progId="Equation.DSMT4">
                  <p:embed/>
                </p:oleObj>
              </mc:Choice>
              <mc:Fallback>
                <p:oleObj name="Equation" r:id="rId7" imgW="3289300" imgH="939800" progId="Equation.DSMT4">
                  <p:embed/>
                  <p:pic>
                    <p:nvPicPr>
                      <p:cNvPr id="5" name="Object 48">
                        <a:extLst>
                          <a:ext uri="{FF2B5EF4-FFF2-40B4-BE49-F238E27FC236}">
                            <a16:creationId xmlns:a16="http://schemas.microsoft.com/office/drawing/2014/main" id="{C89AF24F-22B3-4C30-877F-2B4F5BABA9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3964" y="4689784"/>
                        <a:ext cx="6364024" cy="1825808"/>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4E177357-3717-4B39-9B8E-CDFBBB489915}"/>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406374" y="1091521"/>
            <a:ext cx="2084527" cy="224028"/>
          </a:xfrm>
          <a:prstGeom prst="rect">
            <a:avLst/>
          </a:prstGeom>
        </p:spPr>
      </p:pic>
    </p:spTree>
    <p:extLst>
      <p:ext uri="{BB962C8B-B14F-4D97-AF65-F5344CB8AC3E}">
        <p14:creationId xmlns:p14="http://schemas.microsoft.com/office/powerpoint/2010/main" val="226639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D4F4A35-A895-4A83-AD81-EEF2FCECEA83}"/>
              </a:ext>
            </a:extLst>
          </p:cNvPr>
          <p:cNvSpPr txBox="1"/>
          <p:nvPr/>
        </p:nvSpPr>
        <p:spPr>
          <a:xfrm>
            <a:off x="125760" y="260648"/>
            <a:ext cx="8892480" cy="1569660"/>
          </a:xfrm>
          <a:prstGeom prst="rect">
            <a:avLst/>
          </a:prstGeom>
          <a:noFill/>
        </p:spPr>
        <p:txBody>
          <a:bodyPr wrap="square" rtlCol="0">
            <a:spAutoFit/>
          </a:bodyPr>
          <a:lstStyle/>
          <a:p>
            <a:pPr algn="l">
              <a:lnSpc>
                <a:spcPct val="150000"/>
              </a:lnSpc>
            </a:pPr>
            <a:r>
              <a:rPr lang="zh-CN" altLang="en-US" sz="2400" b="0" dirty="0">
                <a:solidFill>
                  <a:schemeClr val="tx1">
                    <a:lumMod val="95000"/>
                    <a:lumOff val="5000"/>
                  </a:schemeClr>
                </a:solidFill>
                <a:latin typeface="+mn-ea"/>
                <a:ea typeface="+mn-ea"/>
              </a:rPr>
              <a:t>如果将例</a:t>
            </a:r>
            <a:r>
              <a:rPr lang="en-US" altLang="zh-CN" sz="2400" b="0" dirty="0">
                <a:solidFill>
                  <a:schemeClr val="tx1">
                    <a:lumMod val="95000"/>
                    <a:lumOff val="5000"/>
                  </a:schemeClr>
                </a:solidFill>
                <a:latin typeface="+mn-ea"/>
                <a:ea typeface="+mn-ea"/>
              </a:rPr>
              <a:t>3.4</a:t>
            </a:r>
            <a:r>
              <a:rPr lang="zh-CN" altLang="en-US" sz="2400" b="0" dirty="0">
                <a:solidFill>
                  <a:schemeClr val="tx1">
                    <a:lumMod val="95000"/>
                    <a:lumOff val="5000"/>
                  </a:schemeClr>
                </a:solidFill>
                <a:latin typeface="+mn-ea"/>
                <a:ea typeface="+mn-ea"/>
              </a:rPr>
              <a:t>中的第</a:t>
            </a:r>
            <a:r>
              <a:rPr lang="en-US" altLang="zh-CN" sz="2400" b="0" dirty="0">
                <a:solidFill>
                  <a:schemeClr val="tx1">
                    <a:lumMod val="95000"/>
                    <a:lumOff val="5000"/>
                  </a:schemeClr>
                </a:solidFill>
                <a:latin typeface="+mn-ea"/>
                <a:ea typeface="+mn-ea"/>
              </a:rPr>
              <a:t>2</a:t>
            </a:r>
            <a:r>
              <a:rPr lang="zh-CN" altLang="en-US" sz="2400" b="0" dirty="0">
                <a:solidFill>
                  <a:schemeClr val="tx1">
                    <a:lumMod val="95000"/>
                    <a:lumOff val="5000"/>
                  </a:schemeClr>
                </a:solidFill>
                <a:latin typeface="+mn-ea"/>
                <a:ea typeface="+mn-ea"/>
              </a:rPr>
              <a:t>行和第</a:t>
            </a:r>
            <a:r>
              <a:rPr lang="en-US" altLang="zh-CN" sz="2400" b="0" dirty="0">
                <a:solidFill>
                  <a:schemeClr val="tx1">
                    <a:lumMod val="95000"/>
                    <a:lumOff val="5000"/>
                  </a:schemeClr>
                </a:solidFill>
                <a:latin typeface="+mn-ea"/>
                <a:ea typeface="+mn-ea"/>
              </a:rPr>
              <a:t>3</a:t>
            </a:r>
            <a:r>
              <a:rPr lang="zh-CN" altLang="en-US" sz="2400" b="0" dirty="0">
                <a:solidFill>
                  <a:schemeClr val="tx1">
                    <a:lumMod val="95000"/>
                    <a:lumOff val="5000"/>
                  </a:schemeClr>
                </a:solidFill>
                <a:latin typeface="+mn-ea"/>
                <a:ea typeface="+mn-ea"/>
              </a:rPr>
              <a:t>行进行交换，则得到的</a:t>
            </a:r>
            <a:r>
              <a:rPr lang="en-US" altLang="zh-CN" sz="2400" b="0" dirty="0">
                <a:solidFill>
                  <a:schemeClr val="tx1">
                    <a:lumMod val="95000"/>
                    <a:lumOff val="5000"/>
                  </a:schemeClr>
                </a:solidFill>
                <a:latin typeface="+mn-ea"/>
                <a:ea typeface="+mn-ea"/>
              </a:rPr>
              <a:t>PA</a:t>
            </a:r>
            <a:r>
              <a:rPr lang="zh-CN" altLang="en-US" sz="2400" b="0" dirty="0">
                <a:solidFill>
                  <a:schemeClr val="tx1">
                    <a:lumMod val="95000"/>
                    <a:lumOff val="5000"/>
                  </a:schemeClr>
                </a:solidFill>
                <a:latin typeface="+mn-ea"/>
                <a:ea typeface="+mn-ea"/>
              </a:rPr>
              <a:t>有一个三角分解</a:t>
            </a:r>
            <a:r>
              <a:rPr lang="en-US" altLang="zh-CN" sz="2400" b="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rPr>
              <a:t>此时，</a:t>
            </a:r>
            <a:r>
              <a:rPr lang="en-US" altLang="zh-CN" sz="2400" b="0" dirty="0">
                <a:solidFill>
                  <a:schemeClr val="tx1">
                    <a:lumMod val="95000"/>
                    <a:lumOff val="5000"/>
                  </a:schemeClr>
                </a:solidFill>
                <a:latin typeface="+mn-ea"/>
              </a:rPr>
              <a:t>P=                 </a:t>
            </a:r>
            <a:r>
              <a:rPr lang="zh-CN" altLang="en-US" sz="2400" b="0" dirty="0">
                <a:solidFill>
                  <a:schemeClr val="tx1">
                    <a:lumMod val="95000"/>
                    <a:lumOff val="5000"/>
                  </a:schemeClr>
                </a:solidFill>
                <a:latin typeface="+mn-ea"/>
              </a:rPr>
              <a:t>计算</a:t>
            </a:r>
            <a:r>
              <a:rPr lang="en-US" altLang="zh-CN" sz="2400" b="0" dirty="0">
                <a:solidFill>
                  <a:schemeClr val="tx1">
                    <a:lumMod val="95000"/>
                    <a:lumOff val="5000"/>
                  </a:schemeClr>
                </a:solidFill>
                <a:latin typeface="+mn-ea"/>
              </a:rPr>
              <a:t>PA </a:t>
            </a:r>
            <a:r>
              <a:rPr lang="zh-CN" altLang="en-US" sz="2400" b="0" dirty="0">
                <a:solidFill>
                  <a:schemeClr val="tx1">
                    <a:lumMod val="95000"/>
                    <a:lumOff val="5000"/>
                  </a:schemeClr>
                </a:solidFill>
                <a:latin typeface="+mn-ea"/>
              </a:rPr>
              <a:t>的乘积可得</a:t>
            </a:r>
          </a:p>
          <a:p>
            <a:pPr algn="l"/>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0283B15E-BB09-4CD9-8DC3-1B8B833B0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764704"/>
            <a:ext cx="1133475" cy="971550"/>
          </a:xfrm>
          <a:prstGeom prst="rect">
            <a:avLst/>
          </a:prstGeom>
        </p:spPr>
      </p:pic>
      <p:pic>
        <p:nvPicPr>
          <p:cNvPr id="7" name="图片 6">
            <a:extLst>
              <a:ext uri="{FF2B5EF4-FFF2-40B4-BE49-F238E27FC236}">
                <a16:creationId xmlns:a16="http://schemas.microsoft.com/office/drawing/2014/main" id="{0483CE22-E225-4524-8E6C-D468B7F98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664" y="1830308"/>
            <a:ext cx="5486400" cy="1066800"/>
          </a:xfrm>
          <a:prstGeom prst="rect">
            <a:avLst/>
          </a:prstGeom>
        </p:spPr>
      </p:pic>
      <p:sp>
        <p:nvSpPr>
          <p:cNvPr id="8" name="文本框 7">
            <a:extLst>
              <a:ext uri="{FF2B5EF4-FFF2-40B4-BE49-F238E27FC236}">
                <a16:creationId xmlns:a16="http://schemas.microsoft.com/office/drawing/2014/main" id="{C50133E8-C321-40F8-AA0B-C01C36AF0B9D}"/>
              </a:ext>
            </a:extLst>
          </p:cNvPr>
          <p:cNvSpPr txBox="1"/>
          <p:nvPr/>
        </p:nvSpPr>
        <p:spPr>
          <a:xfrm>
            <a:off x="125760" y="3075081"/>
            <a:ext cx="367240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对</a:t>
            </a:r>
            <a:r>
              <a:rPr lang="en-US" altLang="zh-CN" sz="2400" b="0" dirty="0">
                <a:solidFill>
                  <a:schemeClr val="tx1">
                    <a:lumMod val="95000"/>
                    <a:lumOff val="5000"/>
                  </a:schemeClr>
                </a:solidFill>
                <a:latin typeface="+mn-ea"/>
                <a:ea typeface="+mn-ea"/>
              </a:rPr>
              <a:t>PA</a:t>
            </a:r>
            <a:r>
              <a:rPr lang="zh-CN" altLang="en-US" sz="2400" b="0" dirty="0">
                <a:solidFill>
                  <a:schemeClr val="tx1">
                    <a:lumMod val="95000"/>
                    <a:lumOff val="5000"/>
                  </a:schemeClr>
                </a:solidFill>
                <a:latin typeface="+mn-ea"/>
                <a:ea typeface="+mn-ea"/>
              </a:rPr>
              <a:t>进行</a:t>
            </a:r>
            <a:r>
              <a:rPr lang="en-US" altLang="zh-CN" sz="2400" b="0" dirty="0">
                <a:solidFill>
                  <a:schemeClr val="tx1">
                    <a:lumMod val="95000"/>
                    <a:lumOff val="5000"/>
                  </a:schemeClr>
                </a:solidFill>
                <a:latin typeface="+mn-ea"/>
                <a:ea typeface="+mn-ea"/>
              </a:rPr>
              <a:t>LU</a:t>
            </a:r>
            <a:r>
              <a:rPr lang="zh-CN" altLang="en-US" sz="2400" b="0" dirty="0">
                <a:solidFill>
                  <a:schemeClr val="tx1">
                    <a:lumMod val="95000"/>
                    <a:lumOff val="5000"/>
                  </a:schemeClr>
                </a:solidFill>
                <a:latin typeface="+mn-ea"/>
                <a:ea typeface="+mn-ea"/>
              </a:rPr>
              <a:t>分解，可得</a:t>
            </a:r>
          </a:p>
        </p:txBody>
      </p:sp>
      <p:pic>
        <p:nvPicPr>
          <p:cNvPr id="12" name="图片 11">
            <a:extLst>
              <a:ext uri="{FF2B5EF4-FFF2-40B4-BE49-F238E27FC236}">
                <a16:creationId xmlns:a16="http://schemas.microsoft.com/office/drawing/2014/main" id="{7E7163B7-DF3F-4BA3-B42A-A249BDD8B3CA}"/>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87697" y="3624320"/>
            <a:ext cx="4908440" cy="1055085"/>
          </a:xfrm>
          <a:prstGeom prst="rect">
            <a:avLst/>
          </a:prstGeom>
        </p:spPr>
      </p:pic>
      <p:pic>
        <p:nvPicPr>
          <p:cNvPr id="14" name="图片 13">
            <a:extLst>
              <a:ext uri="{FF2B5EF4-FFF2-40B4-BE49-F238E27FC236}">
                <a16:creationId xmlns:a16="http://schemas.microsoft.com/office/drawing/2014/main" id="{8A662FAE-C56E-434D-8BFB-C571E94A9BFB}"/>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403649" y="5003609"/>
            <a:ext cx="5328592" cy="1037272"/>
          </a:xfrm>
          <a:prstGeom prst="rect">
            <a:avLst/>
          </a:prstGeom>
        </p:spPr>
      </p:pic>
    </p:spTree>
    <p:extLst>
      <p:ext uri="{BB962C8B-B14F-4D97-AF65-F5344CB8AC3E}">
        <p14:creationId xmlns:p14="http://schemas.microsoft.com/office/powerpoint/2010/main" val="2456140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2516B63-58D6-4D6C-A643-9B9856B967FA}"/>
              </a:ext>
            </a:extLst>
          </p:cNvPr>
          <p:cNvSpPr txBox="1"/>
          <p:nvPr/>
        </p:nvSpPr>
        <p:spPr>
          <a:xfrm>
            <a:off x="179512" y="116632"/>
            <a:ext cx="2880320"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实现</a:t>
            </a:r>
          </a:p>
        </p:txBody>
      </p:sp>
      <p:sp>
        <p:nvSpPr>
          <p:cNvPr id="3" name="文本框 2">
            <a:extLst>
              <a:ext uri="{FF2B5EF4-FFF2-40B4-BE49-F238E27FC236}">
                <a16:creationId xmlns:a16="http://schemas.microsoft.com/office/drawing/2014/main" id="{A6FD62CA-CE4B-4D66-B6D8-893B0D14250C}"/>
              </a:ext>
            </a:extLst>
          </p:cNvPr>
          <p:cNvSpPr txBox="1"/>
          <p:nvPr/>
        </p:nvSpPr>
        <p:spPr>
          <a:xfrm>
            <a:off x="179512" y="637580"/>
            <a:ext cx="8568952" cy="830997"/>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命令 </a:t>
            </a:r>
            <a:r>
              <a:rPr lang="en-US" altLang="zh-CN" sz="2400" b="0" dirty="0">
                <a:solidFill>
                  <a:schemeClr val="tx1">
                    <a:lumMod val="95000"/>
                    <a:lumOff val="5000"/>
                  </a:schemeClr>
                </a:solidFill>
                <a:latin typeface="+mn-ea"/>
                <a:ea typeface="+mn-ea"/>
              </a:rPr>
              <a:t>[L,U,P]=</a:t>
            </a:r>
            <a:r>
              <a:rPr lang="en-US" altLang="zh-CN" sz="2400" b="0" dirty="0" err="1">
                <a:solidFill>
                  <a:schemeClr val="tx1">
                    <a:lumMod val="95000"/>
                    <a:lumOff val="5000"/>
                  </a:schemeClr>
                </a:solidFill>
                <a:latin typeface="+mn-ea"/>
                <a:ea typeface="+mn-ea"/>
              </a:rPr>
              <a:t>lu</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可得到下三角矩阵</a:t>
            </a:r>
            <a:r>
              <a:rPr lang="en-US" altLang="zh-CN" sz="2400" b="0" dirty="0">
                <a:solidFill>
                  <a:schemeClr val="tx1">
                    <a:lumMod val="95000"/>
                    <a:lumOff val="5000"/>
                  </a:schemeClr>
                </a:solidFill>
                <a:latin typeface="+mn-ea"/>
                <a:ea typeface="+mn-ea"/>
              </a:rPr>
              <a:t>L</a:t>
            </a:r>
            <a:r>
              <a:rPr lang="zh-CN" altLang="en-US" sz="2400" b="0" dirty="0">
                <a:solidFill>
                  <a:schemeClr val="tx1">
                    <a:lumMod val="95000"/>
                    <a:lumOff val="5000"/>
                  </a:schemeClr>
                </a:solidFill>
                <a:latin typeface="+mn-ea"/>
                <a:ea typeface="+mn-ea"/>
              </a:rPr>
              <a:t>，上三角矩阵</a:t>
            </a:r>
            <a:r>
              <a:rPr lang="en-US" altLang="zh-CN" sz="2400" b="0" dirty="0">
                <a:solidFill>
                  <a:schemeClr val="tx1">
                    <a:lumMod val="95000"/>
                    <a:lumOff val="5000"/>
                  </a:schemeClr>
                </a:solidFill>
                <a:latin typeface="+mn-ea"/>
                <a:ea typeface="+mn-ea"/>
              </a:rPr>
              <a:t>U</a:t>
            </a:r>
            <a:r>
              <a:rPr lang="zh-CN" altLang="en-US" sz="2400" b="0" dirty="0">
                <a:solidFill>
                  <a:schemeClr val="tx1">
                    <a:lumMod val="95000"/>
                    <a:lumOff val="5000"/>
                  </a:schemeClr>
                </a:solidFill>
                <a:latin typeface="+mn-ea"/>
                <a:ea typeface="+mn-ea"/>
              </a:rPr>
              <a:t>和上述定理中的置换矩阵</a:t>
            </a:r>
            <a:r>
              <a:rPr lang="en-US" altLang="zh-CN" sz="2400" b="0" dirty="0">
                <a:solidFill>
                  <a:schemeClr val="tx1">
                    <a:lumMod val="95000"/>
                    <a:lumOff val="5000"/>
                  </a:schemeClr>
                </a:solidFill>
                <a:latin typeface="+mn-ea"/>
                <a:ea typeface="+mn-ea"/>
              </a:rPr>
              <a:t>P</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85B1DE61-99A3-4FCA-9798-67DBC72AA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527860"/>
            <a:ext cx="3657600" cy="5048250"/>
          </a:xfrm>
          <a:prstGeom prst="rect">
            <a:avLst/>
          </a:prstGeom>
        </p:spPr>
      </p:pic>
      <p:sp>
        <p:nvSpPr>
          <p:cNvPr id="6" name="文本框 5">
            <a:extLst>
              <a:ext uri="{FF2B5EF4-FFF2-40B4-BE49-F238E27FC236}">
                <a16:creationId xmlns:a16="http://schemas.microsoft.com/office/drawing/2014/main" id="{2AC54016-0B3B-452E-AE7C-5D674A3D4B72}"/>
              </a:ext>
            </a:extLst>
          </p:cNvPr>
          <p:cNvSpPr txBox="1"/>
          <p:nvPr/>
        </p:nvSpPr>
        <p:spPr>
          <a:xfrm>
            <a:off x="5364088" y="3861048"/>
            <a:ext cx="2808312" cy="830997"/>
          </a:xfrm>
          <a:prstGeom prst="rect">
            <a:avLst/>
          </a:prstGeom>
          <a:noFill/>
        </p:spPr>
        <p:txBody>
          <a:bodyPr wrap="square" rtlCol="0">
            <a:spAutoFit/>
          </a:bodyPr>
          <a:lstStyle/>
          <a:p>
            <a:pPr algn="l"/>
            <a:r>
              <a:rPr lang="en-US" altLang="zh-CN" sz="2400" b="0" dirty="0" err="1">
                <a:solidFill>
                  <a:srgbClr val="FF0000"/>
                </a:solidFill>
                <a:latin typeface="+mn-ea"/>
                <a:ea typeface="+mn-ea"/>
              </a:rPr>
              <a:t>Matlab</a:t>
            </a:r>
            <a:r>
              <a:rPr lang="zh-CN" altLang="en-US" sz="2400" b="0" dirty="0">
                <a:solidFill>
                  <a:srgbClr val="FF0000"/>
                </a:solidFill>
                <a:latin typeface="+mn-ea"/>
                <a:ea typeface="+mn-ea"/>
              </a:rPr>
              <a:t>源程序：</a:t>
            </a:r>
            <a:endParaRPr lang="en-US" altLang="zh-CN" sz="2400" b="0" dirty="0">
              <a:solidFill>
                <a:srgbClr val="FF0000"/>
              </a:solidFill>
              <a:latin typeface="+mn-ea"/>
              <a:ea typeface="+mn-ea"/>
            </a:endParaRPr>
          </a:p>
          <a:p>
            <a:pPr algn="l"/>
            <a:r>
              <a:rPr lang="en-US" altLang="zh-CN" sz="2400" b="0" dirty="0">
                <a:solidFill>
                  <a:srgbClr val="FF0000"/>
                </a:solidFill>
                <a:latin typeface="+mn-ea"/>
                <a:ea typeface="+mn-ea"/>
              </a:rPr>
              <a:t> </a:t>
            </a:r>
            <a:r>
              <a:rPr lang="en-US" altLang="zh-CN" sz="2400" b="0" dirty="0" err="1">
                <a:solidFill>
                  <a:schemeClr val="tx1"/>
                </a:solidFill>
                <a:latin typeface="+mn-ea"/>
                <a:ea typeface="+mn-ea"/>
              </a:rPr>
              <a:t>Sanjiaofenjiefa.m</a:t>
            </a:r>
            <a:endParaRPr lang="zh-CN" altLang="en-US" sz="2400" b="0" dirty="0">
              <a:solidFill>
                <a:schemeClr val="tx1"/>
              </a:solidFill>
              <a:latin typeface="+mn-ea"/>
              <a:ea typeface="+mn-ea"/>
            </a:endParaRPr>
          </a:p>
        </p:txBody>
      </p:sp>
    </p:spTree>
    <p:extLst>
      <p:ext uri="{BB962C8B-B14F-4D97-AF65-F5344CB8AC3E}">
        <p14:creationId xmlns:p14="http://schemas.microsoft.com/office/powerpoint/2010/main" val="3060445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8DB7FC1-D8D3-4842-A5EE-258B5B660AD5}"/>
              </a:ext>
            </a:extLst>
          </p:cNvPr>
          <p:cNvSpPr txBox="1"/>
          <p:nvPr/>
        </p:nvSpPr>
        <p:spPr>
          <a:xfrm>
            <a:off x="0" y="1636"/>
            <a:ext cx="5446856" cy="461665"/>
          </a:xfrm>
          <a:prstGeom prst="rect">
            <a:avLst/>
          </a:prstGeom>
          <a:noFill/>
        </p:spPr>
        <p:txBody>
          <a:bodyPr wrap="square" rtlCol="0">
            <a:spAutoFit/>
          </a:bodyPr>
          <a:lstStyle/>
          <a:p>
            <a:pPr algn="l"/>
            <a:r>
              <a:rPr lang="en-US" altLang="zh-CN" sz="2400" b="0" dirty="0" err="1">
                <a:solidFill>
                  <a:srgbClr val="FF0000"/>
                </a:solidFill>
                <a:latin typeface="+mn-ea"/>
                <a:ea typeface="+mn-ea"/>
              </a:rPr>
              <a:t>Matlab</a:t>
            </a:r>
            <a:r>
              <a:rPr lang="zh-CN" altLang="en-US" sz="2400" b="0" dirty="0">
                <a:solidFill>
                  <a:srgbClr val="FF0000"/>
                </a:solidFill>
                <a:latin typeface="+mn-ea"/>
                <a:ea typeface="+mn-ea"/>
              </a:rPr>
              <a:t>源程序：</a:t>
            </a:r>
            <a:r>
              <a:rPr lang="en-US" altLang="zh-CN" sz="2400" b="0" dirty="0" err="1">
                <a:solidFill>
                  <a:schemeClr val="tx1"/>
                </a:solidFill>
                <a:latin typeface="+mn-ea"/>
                <a:ea typeface="+mn-ea"/>
              </a:rPr>
              <a:t>Sanjiaofenjiefa.m</a:t>
            </a:r>
            <a:endParaRPr lang="zh-CN" altLang="en-US" sz="2400" b="0" dirty="0">
              <a:solidFill>
                <a:schemeClr val="tx1"/>
              </a:solidFill>
              <a:latin typeface="+mn-ea"/>
              <a:ea typeface="+mn-ea"/>
            </a:endParaRPr>
          </a:p>
        </p:txBody>
      </p:sp>
      <p:sp>
        <p:nvSpPr>
          <p:cNvPr id="3" name="文本框 2">
            <a:extLst>
              <a:ext uri="{FF2B5EF4-FFF2-40B4-BE49-F238E27FC236}">
                <a16:creationId xmlns:a16="http://schemas.microsoft.com/office/drawing/2014/main" id="{13602073-3ADB-4B65-AC08-71B7FFC02805}"/>
              </a:ext>
            </a:extLst>
          </p:cNvPr>
          <p:cNvSpPr txBox="1"/>
          <p:nvPr/>
        </p:nvSpPr>
        <p:spPr>
          <a:xfrm>
            <a:off x="484592" y="518756"/>
            <a:ext cx="3701896" cy="6186309"/>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function X =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Sanjiaofenjiefa</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(A,B)</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%Input    - A is an N x N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B is an N x 1 matrix</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%Output - X is an N x 1 matrix %containing the solution to AX = B.</a:t>
            </a:r>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[N,N]=size(A);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X=zeros(N,1);   Y=zeros(N,1);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C=zeros(1,N);  R=1:N;</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p=1:N-1</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%Find the pivot row for column p</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[max1,j]=max(abs(A(p:N,p)));</a:t>
            </a:r>
            <a:endPar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%Interchange row p and j</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C=A(p,:);</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A(p,:)=A(j+p-1,:);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A(j+p-1,:)=C;</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d=R(p);</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R(p)=R(j+p-1);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R(j+p-1)=d;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if 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)==0</a:t>
            </a:r>
          </a:p>
          <a:p>
            <a:pPr algn="l"/>
            <a:r>
              <a:rPr lang="en-US" altLang="zh-CN" b="0" dirty="0">
                <a:solidFill>
                  <a:srgbClr val="FF0000"/>
                </a:solidFill>
                <a:latin typeface="Times New Roman" panose="02020603050405020304" pitchFamily="18" charset="0"/>
                <a:cs typeface="Times New Roman" panose="02020603050405020304" pitchFamily="18" charset="0"/>
              </a:rPr>
              <a:t>      'A is singular.  No unique solution</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p:txBody>
      </p:sp>
      <p:sp>
        <p:nvSpPr>
          <p:cNvPr id="4" name="文本框 3">
            <a:extLst>
              <a:ext uri="{FF2B5EF4-FFF2-40B4-BE49-F238E27FC236}">
                <a16:creationId xmlns:a16="http://schemas.microsoft.com/office/drawing/2014/main" id="{60E87703-4418-43EB-92DD-0F52C1176FE8}"/>
              </a:ext>
            </a:extLst>
          </p:cNvPr>
          <p:cNvSpPr txBox="1"/>
          <p:nvPr/>
        </p:nvSpPr>
        <p:spPr>
          <a:xfrm>
            <a:off x="4671080" y="463301"/>
            <a:ext cx="4450640" cy="5972634"/>
          </a:xfrm>
          <a:prstGeom prst="rect">
            <a:avLst/>
          </a:prstGeom>
          <a:noFill/>
        </p:spPr>
        <p:txBody>
          <a:bodyPr wrap="square" rtlCol="0">
            <a:spAutoFit/>
          </a:bodyPr>
          <a:lstStyle/>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%Calculate multiplier and place in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subdiagonal</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portion of A</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for k=p+1:N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mult</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k,p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p,p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A(</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k,p</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US" altLang="zh-CN" b="0" dirty="0" err="1">
                <a:solidFill>
                  <a:schemeClr val="tx1">
                    <a:lumMod val="95000"/>
                    <a:lumOff val="5000"/>
                  </a:schemeClr>
                </a:solidFill>
                <a:latin typeface="Times New Roman" panose="02020603050405020304" pitchFamily="18" charset="0"/>
                <a:cs typeface="Times New Roman" panose="02020603050405020304" pitchFamily="18" charset="0"/>
              </a:rPr>
              <a:t>mult</a:t>
            </a:r>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A(k,p+1:N)=A(k,p+1:N)-mult*A(p,p+1:N);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      end</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%Solve for Y</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Y(1) = B(R(1));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k=2:N</a:t>
            </a:r>
          </a:p>
          <a:p>
            <a:pPr algn="l"/>
            <a:r>
              <a:rPr lang="es-ES" altLang="zh-CN" b="0" dirty="0">
                <a:solidFill>
                  <a:schemeClr val="tx1">
                    <a:lumMod val="95000"/>
                    <a:lumOff val="5000"/>
                  </a:schemeClr>
                </a:solidFill>
                <a:latin typeface="Times New Roman" panose="02020603050405020304" pitchFamily="18" charset="0"/>
                <a:cs typeface="Times New Roman" panose="02020603050405020304" pitchFamily="18" charset="0"/>
              </a:rPr>
              <a:t>   Y(k)= B(R(k))-A(k,1:k-1)*Y(1:k-1);</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a:p>
            <a:pPr algn="l"/>
            <a:r>
              <a:rPr lang="zh-CN" altLang="en-US" b="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%Solve for X</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X(N)=Y(N)/A(N,N);</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for k=N-1:-1:1</a:t>
            </a:r>
          </a:p>
          <a:p>
            <a:pPr algn="l"/>
            <a:r>
              <a:rPr lang="pt-BR" altLang="zh-CN" b="0" dirty="0">
                <a:solidFill>
                  <a:schemeClr val="tx1">
                    <a:lumMod val="95000"/>
                    <a:lumOff val="5000"/>
                  </a:schemeClr>
                </a:solidFill>
                <a:latin typeface="Times New Roman" panose="02020603050405020304" pitchFamily="18" charset="0"/>
                <a:cs typeface="Times New Roman" panose="02020603050405020304" pitchFamily="18" charset="0"/>
              </a:rPr>
              <a:t>   X(k)=(Y(k)-A(k,k+1:N)*X(k+1:N))/A(k,k);</a:t>
            </a:r>
          </a:p>
          <a:p>
            <a:pPr algn="l"/>
            <a:r>
              <a:rPr lang="en-US" altLang="zh-CN" b="0" dirty="0">
                <a:solidFill>
                  <a:schemeClr val="tx1">
                    <a:lumMod val="95000"/>
                    <a:lumOff val="5000"/>
                  </a:schemeClr>
                </a:solidFill>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922411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653C41-0637-4B2B-AD74-71AEAA51D636}"/>
              </a:ext>
            </a:extLst>
          </p:cNvPr>
          <p:cNvSpPr txBox="1"/>
          <p:nvPr/>
        </p:nvSpPr>
        <p:spPr>
          <a:xfrm>
            <a:off x="3680584" y="89456"/>
            <a:ext cx="2448272" cy="584775"/>
          </a:xfrm>
          <a:prstGeom prst="rect">
            <a:avLst/>
          </a:prstGeom>
          <a:noFill/>
        </p:spPr>
        <p:txBody>
          <a:bodyPr wrap="square" rtlCol="0">
            <a:spAutoFit/>
          </a:bodyPr>
          <a:lstStyle/>
          <a:p>
            <a:pPr algn="l"/>
            <a:r>
              <a:rPr lang="zh-CN" altLang="en-US" sz="3200" b="0" dirty="0">
                <a:solidFill>
                  <a:srgbClr val="FF0000"/>
                </a:solidFill>
                <a:latin typeface="+mn-ea"/>
                <a:ea typeface="+mn-ea"/>
              </a:rPr>
              <a:t>作业</a:t>
            </a:r>
            <a:r>
              <a:rPr lang="en-US" altLang="zh-CN" sz="3200" b="0" dirty="0">
                <a:solidFill>
                  <a:srgbClr val="FF0000"/>
                </a:solidFill>
                <a:latin typeface="+mn-ea"/>
                <a:ea typeface="+mn-ea"/>
              </a:rPr>
              <a:t>3.2</a:t>
            </a:r>
            <a:endParaRPr lang="zh-CN" altLang="en-US" sz="3200" b="0" dirty="0">
              <a:solidFill>
                <a:srgbClr val="FF0000"/>
              </a:solidFill>
              <a:latin typeface="+mn-ea"/>
              <a:ea typeface="+mn-ea"/>
            </a:endParaRPr>
          </a:p>
        </p:txBody>
      </p:sp>
      <p:pic>
        <p:nvPicPr>
          <p:cNvPr id="6" name="图片 5">
            <a:extLst>
              <a:ext uri="{FF2B5EF4-FFF2-40B4-BE49-F238E27FC236}">
                <a16:creationId xmlns:a16="http://schemas.microsoft.com/office/drawing/2014/main" id="{11A70606-C7EE-49B4-8944-C03CE6A9C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674231"/>
            <a:ext cx="6480720" cy="2902281"/>
          </a:xfrm>
          <a:prstGeom prst="rect">
            <a:avLst/>
          </a:prstGeom>
        </p:spPr>
      </p:pic>
      <p:sp>
        <p:nvSpPr>
          <p:cNvPr id="7" name="文本框 6">
            <a:extLst>
              <a:ext uri="{FF2B5EF4-FFF2-40B4-BE49-F238E27FC236}">
                <a16:creationId xmlns:a16="http://schemas.microsoft.com/office/drawing/2014/main" id="{7CC2B30C-8468-4A6A-8446-127863FC915E}"/>
              </a:ext>
            </a:extLst>
          </p:cNvPr>
          <p:cNvSpPr txBox="1"/>
          <p:nvPr/>
        </p:nvSpPr>
        <p:spPr>
          <a:xfrm>
            <a:off x="304800" y="3663422"/>
            <a:ext cx="2520280" cy="461665"/>
          </a:xfrm>
          <a:prstGeom prst="rect">
            <a:avLst/>
          </a:prstGeom>
          <a:noFill/>
        </p:spPr>
        <p:txBody>
          <a:bodyPr wrap="square" rtlCol="0">
            <a:spAutoFit/>
          </a:bodyPr>
          <a:lstStyle/>
          <a:p>
            <a:pPr algn="l"/>
            <a:r>
              <a:rPr lang="zh-CN" altLang="en-US" sz="2400" b="0" dirty="0">
                <a:solidFill>
                  <a:srgbClr val="FF0000"/>
                </a:solidFill>
                <a:latin typeface="+mn-ea"/>
                <a:ea typeface="+mn-ea"/>
              </a:rPr>
              <a:t>算法与程序</a:t>
            </a:r>
          </a:p>
        </p:txBody>
      </p:sp>
      <p:pic>
        <p:nvPicPr>
          <p:cNvPr id="8" name="图片 7">
            <a:extLst>
              <a:ext uri="{FF2B5EF4-FFF2-40B4-BE49-F238E27FC236}">
                <a16:creationId xmlns:a16="http://schemas.microsoft.com/office/drawing/2014/main" id="{4D129DED-63AB-4F7B-B7C8-8BB35677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4227341"/>
            <a:ext cx="7448550" cy="2038350"/>
          </a:xfrm>
          <a:prstGeom prst="rect">
            <a:avLst/>
          </a:prstGeom>
        </p:spPr>
      </p:pic>
    </p:spTree>
    <p:extLst>
      <p:ext uri="{BB962C8B-B14F-4D97-AF65-F5344CB8AC3E}">
        <p14:creationId xmlns:p14="http://schemas.microsoft.com/office/powerpoint/2010/main" val="986198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D9E79A-4814-4972-A0DA-646EE1D6ED50}"/>
              </a:ext>
            </a:extLst>
          </p:cNvPr>
          <p:cNvSpPr txBox="1"/>
          <p:nvPr/>
        </p:nvSpPr>
        <p:spPr>
          <a:xfrm>
            <a:off x="3311893" y="676740"/>
            <a:ext cx="2664296" cy="646331"/>
          </a:xfrm>
          <a:prstGeom prst="rect">
            <a:avLst/>
          </a:prstGeom>
          <a:noFill/>
        </p:spPr>
        <p:txBody>
          <a:bodyPr wrap="square" rtlCol="0">
            <a:spAutoFit/>
          </a:bodyPr>
          <a:lstStyle/>
          <a:p>
            <a:pPr algn="l"/>
            <a:r>
              <a:rPr lang="zh-CN" altLang="en-US" sz="3600" dirty="0">
                <a:solidFill>
                  <a:schemeClr val="tx1"/>
                </a:solidFill>
                <a:latin typeface="+mn-ea"/>
                <a:ea typeface="+mn-ea"/>
              </a:rPr>
              <a:t>课堂作业 </a:t>
            </a:r>
          </a:p>
        </p:txBody>
      </p:sp>
      <p:sp>
        <p:nvSpPr>
          <p:cNvPr id="3" name="文本框 2">
            <a:extLst>
              <a:ext uri="{FF2B5EF4-FFF2-40B4-BE49-F238E27FC236}">
                <a16:creationId xmlns:a16="http://schemas.microsoft.com/office/drawing/2014/main" id="{9C3A0072-9C7A-4B77-9490-4F628908524A}"/>
              </a:ext>
            </a:extLst>
          </p:cNvPr>
          <p:cNvSpPr txBox="1"/>
          <p:nvPr/>
        </p:nvSpPr>
        <p:spPr>
          <a:xfrm>
            <a:off x="183758" y="1700594"/>
            <a:ext cx="8640960" cy="523220"/>
          </a:xfrm>
          <a:prstGeom prst="rect">
            <a:avLst/>
          </a:prstGeom>
          <a:noFill/>
        </p:spPr>
        <p:txBody>
          <a:bodyPr wrap="square" rtlCol="0">
            <a:spAutoFit/>
          </a:bodyPr>
          <a:lstStyle/>
          <a:p>
            <a:pPr algn="l"/>
            <a:r>
              <a:rPr lang="zh-CN" altLang="zh-CN" sz="2800" dirty="0">
                <a:solidFill>
                  <a:schemeClr val="tx1"/>
                </a:solidFill>
                <a:latin typeface="+mn-ea"/>
                <a:ea typeface="+mn-ea"/>
              </a:rPr>
              <a:t>用</a:t>
            </a:r>
            <a:r>
              <a:rPr lang="en-US" altLang="zh-CN" sz="2800" dirty="0">
                <a:solidFill>
                  <a:schemeClr val="tx1"/>
                </a:solidFill>
                <a:latin typeface="+mn-ea"/>
                <a:ea typeface="+mn-ea"/>
              </a:rPr>
              <a:t>LU</a:t>
            </a:r>
            <a:r>
              <a:rPr lang="zh-CN" altLang="en-US" sz="2800" dirty="0">
                <a:solidFill>
                  <a:schemeClr val="tx1"/>
                </a:solidFill>
                <a:latin typeface="+mn-ea"/>
                <a:ea typeface="+mn-ea"/>
              </a:rPr>
              <a:t>分解法编程</a:t>
            </a:r>
            <a:r>
              <a:rPr lang="zh-CN" altLang="zh-CN" sz="2800" dirty="0">
                <a:solidFill>
                  <a:schemeClr val="tx1"/>
                </a:solidFill>
                <a:latin typeface="+mn-ea"/>
                <a:ea typeface="+mn-ea"/>
              </a:rPr>
              <a:t>求解下列方程组（</a:t>
            </a:r>
            <a:r>
              <a:rPr lang="zh-CN" altLang="en-US" sz="2800" dirty="0">
                <a:solidFill>
                  <a:schemeClr val="tx1"/>
                </a:solidFill>
                <a:latin typeface="+mn-ea"/>
                <a:ea typeface="+mn-ea"/>
              </a:rPr>
              <a:t>结果保留</a:t>
            </a:r>
            <a:r>
              <a:rPr lang="en-US" altLang="zh-CN" sz="2800" dirty="0">
                <a:solidFill>
                  <a:schemeClr val="tx1"/>
                </a:solidFill>
                <a:latin typeface="+mn-ea"/>
                <a:ea typeface="+mn-ea"/>
              </a:rPr>
              <a:t>4</a:t>
            </a:r>
            <a:r>
              <a:rPr lang="zh-CN" altLang="zh-CN" sz="2800" dirty="0">
                <a:solidFill>
                  <a:schemeClr val="tx1"/>
                </a:solidFill>
                <a:latin typeface="+mn-ea"/>
                <a:ea typeface="+mn-ea"/>
              </a:rPr>
              <a:t>位</a:t>
            </a:r>
            <a:r>
              <a:rPr lang="zh-CN" altLang="en-US" sz="2800" dirty="0">
                <a:solidFill>
                  <a:schemeClr val="tx1"/>
                </a:solidFill>
                <a:latin typeface="+mn-ea"/>
                <a:ea typeface="+mn-ea"/>
              </a:rPr>
              <a:t>小数</a:t>
            </a:r>
            <a:r>
              <a:rPr lang="zh-CN" altLang="zh-CN" sz="2800" dirty="0">
                <a:solidFill>
                  <a:schemeClr val="tx1"/>
                </a:solidFill>
                <a:latin typeface="+mn-ea"/>
                <a:ea typeface="+mn-ea"/>
              </a:rPr>
              <a:t>）</a:t>
            </a:r>
          </a:p>
        </p:txBody>
      </p:sp>
      <p:sp>
        <p:nvSpPr>
          <p:cNvPr id="4" name="文本框 3">
            <a:extLst>
              <a:ext uri="{FF2B5EF4-FFF2-40B4-BE49-F238E27FC236}">
                <a16:creationId xmlns:a16="http://schemas.microsoft.com/office/drawing/2014/main" id="{87AD3717-3151-4759-84DC-1C7C053F2B14}"/>
              </a:ext>
            </a:extLst>
          </p:cNvPr>
          <p:cNvSpPr txBox="1"/>
          <p:nvPr/>
        </p:nvSpPr>
        <p:spPr>
          <a:xfrm>
            <a:off x="378023" y="4634187"/>
            <a:ext cx="8532035" cy="1323439"/>
          </a:xfrm>
          <a:prstGeom prst="rect">
            <a:avLst/>
          </a:prstGeom>
          <a:noFill/>
        </p:spPr>
        <p:txBody>
          <a:bodyPr wrap="square" rtlCol="0">
            <a:spAutoFit/>
          </a:bodyPr>
          <a:lstStyle/>
          <a:p>
            <a:pPr algn="l">
              <a:lnSpc>
                <a:spcPct val="150000"/>
              </a:lnSpc>
            </a:pPr>
            <a:r>
              <a:rPr lang="zh-CN" altLang="en-US" sz="2800" dirty="0">
                <a:solidFill>
                  <a:schemeClr val="tx1">
                    <a:lumMod val="95000"/>
                    <a:lumOff val="5000"/>
                  </a:schemeClr>
                </a:solidFill>
                <a:latin typeface="+mn-ea"/>
                <a:ea typeface="+mn-ea"/>
              </a:rPr>
              <a:t>注：用</a:t>
            </a:r>
            <a:r>
              <a:rPr lang="en-US" altLang="zh-CN" sz="2800" dirty="0">
                <a:solidFill>
                  <a:schemeClr val="tx1">
                    <a:lumMod val="95000"/>
                    <a:lumOff val="5000"/>
                  </a:schemeClr>
                </a:solidFill>
                <a:latin typeface="+mn-ea"/>
                <a:ea typeface="+mn-ea"/>
              </a:rPr>
              <a:t>QQ</a:t>
            </a:r>
            <a:r>
              <a:rPr lang="zh-CN" altLang="en-US" sz="2800" dirty="0">
                <a:solidFill>
                  <a:schemeClr val="tx1">
                    <a:lumMod val="95000"/>
                    <a:lumOff val="5000"/>
                  </a:schemeClr>
                </a:solidFill>
                <a:latin typeface="+mn-ea"/>
                <a:ea typeface="+mn-ea"/>
              </a:rPr>
              <a:t>软件自带的作业功能上交课程作业</a:t>
            </a:r>
            <a:endParaRPr lang="en-US" altLang="zh-CN" sz="2800" dirty="0">
              <a:solidFill>
                <a:schemeClr val="tx1">
                  <a:lumMod val="95000"/>
                  <a:lumOff val="5000"/>
                </a:schemeClr>
              </a:solidFill>
              <a:latin typeface="+mn-ea"/>
              <a:ea typeface="+mn-ea"/>
            </a:endParaRPr>
          </a:p>
          <a:p>
            <a:pPr algn="l">
              <a:lnSpc>
                <a:spcPct val="150000"/>
              </a:lnSpc>
            </a:pPr>
            <a:r>
              <a:rPr lang="en-US" altLang="zh-CN" sz="2800" dirty="0">
                <a:solidFill>
                  <a:schemeClr val="tx1">
                    <a:lumMod val="95000"/>
                    <a:lumOff val="5000"/>
                  </a:schemeClr>
                </a:solidFill>
                <a:latin typeface="+mn-ea"/>
                <a:ea typeface="+mn-ea"/>
              </a:rPr>
              <a:t>        </a:t>
            </a:r>
            <a:r>
              <a:rPr lang="zh-CN" altLang="en-US" sz="2800" dirty="0">
                <a:solidFill>
                  <a:schemeClr val="tx1">
                    <a:lumMod val="95000"/>
                    <a:lumOff val="5000"/>
                  </a:schemeClr>
                </a:solidFill>
                <a:latin typeface="+mn-ea"/>
                <a:ea typeface="+mn-ea"/>
              </a:rPr>
              <a:t>作业上交需在下周一下午上课前完成</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A23D3D8-A441-4E7A-BACD-DC05DB2A7A25}"/>
                  </a:ext>
                </a:extLst>
              </p:cNvPr>
              <p:cNvSpPr txBox="1"/>
              <p:nvPr/>
            </p:nvSpPr>
            <p:spPr>
              <a:xfrm>
                <a:off x="2195736" y="2492896"/>
                <a:ext cx="4212477" cy="1572162"/>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pt-BR" altLang="zh-CN" sz="3200" b="0" i="1" smtClean="0">
                              <a:solidFill>
                                <a:schemeClr val="tx1">
                                  <a:lumMod val="95000"/>
                                  <a:lumOff val="5000"/>
                                </a:schemeClr>
                              </a:solidFill>
                              <a:latin typeface="Cambria Math" panose="02040503050406030204" pitchFamily="18" charset="0"/>
                              <a:ea typeface="+mn-ea"/>
                            </a:rPr>
                          </m:ctrlPr>
                        </m:dPr>
                        <m:e>
                          <m:eqArr>
                            <m:eqArrPr>
                              <m:ctrlPr>
                                <a:rPr lang="pt-BR" altLang="zh-CN" sz="3200" b="0" i="1" smtClean="0">
                                  <a:solidFill>
                                    <a:schemeClr val="tx1">
                                      <a:lumMod val="95000"/>
                                      <a:lumOff val="5000"/>
                                    </a:schemeClr>
                                  </a:solidFill>
                                  <a:latin typeface="Cambria Math" panose="02040503050406030204" pitchFamily="18" charset="0"/>
                                  <a:ea typeface="+mn-ea"/>
                                </a:rPr>
                              </m:ctrlPr>
                            </m:eqArrPr>
                            <m:e>
                              <m:r>
                                <a:rPr lang="en-US" altLang="zh-CN" sz="3200" b="0" i="1" smtClean="0">
                                  <a:solidFill>
                                    <a:schemeClr val="tx1">
                                      <a:lumMod val="95000"/>
                                      <a:lumOff val="5000"/>
                                    </a:schemeClr>
                                  </a:solidFill>
                                  <a:latin typeface="Cambria Math" panose="02040503050406030204" pitchFamily="18" charset="0"/>
                                  <a:ea typeface="+mn-ea"/>
                                </a:rPr>
                                <m:t>4</m:t>
                              </m:r>
                              <m:sSub>
                                <m:sSubPr>
                                  <m:ctrlPr>
                                    <a:rPr lang="en-US" altLang="zh-CN" sz="3200" b="0" i="1" smtClean="0">
                                      <a:solidFill>
                                        <a:schemeClr val="tx1">
                                          <a:lumMod val="95000"/>
                                          <a:lumOff val="5000"/>
                                        </a:schemeClr>
                                      </a:solidFill>
                                      <a:latin typeface="Cambria Math" panose="02040503050406030204" pitchFamily="18" charset="0"/>
                                      <a:ea typeface="+mn-ea"/>
                                    </a:rPr>
                                  </m:ctrlPr>
                                </m:sSubPr>
                                <m:e>
                                  <m:r>
                                    <a:rPr lang="en-US" altLang="zh-CN" sz="3200" b="0" i="1" smtClean="0">
                                      <a:solidFill>
                                        <a:schemeClr val="tx1">
                                          <a:lumMod val="95000"/>
                                          <a:lumOff val="5000"/>
                                        </a:schemeClr>
                                      </a:solidFill>
                                      <a:latin typeface="Cambria Math" panose="02040503050406030204" pitchFamily="18" charset="0"/>
                                      <a:ea typeface="+mn-ea"/>
                                    </a:rPr>
                                    <m:t>𝑥</m:t>
                                  </m:r>
                                </m:e>
                                <m:sub>
                                  <m:r>
                                    <a:rPr lang="en-US" altLang="zh-CN" sz="3200" b="0" i="1" smtClean="0">
                                      <a:solidFill>
                                        <a:schemeClr val="tx1">
                                          <a:lumMod val="95000"/>
                                          <a:lumOff val="5000"/>
                                        </a:schemeClr>
                                      </a:solidFill>
                                      <a:latin typeface="Cambria Math" panose="02040503050406030204" pitchFamily="18" charset="0"/>
                                      <a:ea typeface="+mn-ea"/>
                                    </a:rPr>
                                    <m:t>1</m:t>
                                  </m:r>
                                </m:sub>
                              </m:sSub>
                              <m:r>
                                <a:rPr lang="en-US" altLang="zh-CN" sz="3200" b="0" i="1" smtClean="0">
                                  <a:solidFill>
                                    <a:schemeClr val="tx1">
                                      <a:lumMod val="95000"/>
                                      <a:lumOff val="5000"/>
                                    </a:schemeClr>
                                  </a:solidFill>
                                  <a:latin typeface="Cambria Math" panose="02040503050406030204" pitchFamily="18" charset="0"/>
                                  <a:ea typeface="+mn-ea"/>
                                </a:rPr>
                                <m:t>+2</m:t>
                              </m:r>
                              <m:sSub>
                                <m:sSubPr>
                                  <m:ctrlPr>
                                    <a:rPr lang="en-US" altLang="zh-CN" sz="3200" b="0" i="1" smtClean="0">
                                      <a:solidFill>
                                        <a:schemeClr val="tx1">
                                          <a:lumMod val="95000"/>
                                          <a:lumOff val="5000"/>
                                        </a:schemeClr>
                                      </a:solidFill>
                                      <a:latin typeface="Cambria Math" panose="02040503050406030204" pitchFamily="18" charset="0"/>
                                      <a:ea typeface="+mn-ea"/>
                                    </a:rPr>
                                  </m:ctrlPr>
                                </m:sSubPr>
                                <m:e>
                                  <m:r>
                                    <a:rPr lang="en-US" altLang="zh-CN" sz="3200" b="0" i="1" smtClean="0">
                                      <a:solidFill>
                                        <a:schemeClr val="tx1">
                                          <a:lumMod val="95000"/>
                                          <a:lumOff val="5000"/>
                                        </a:schemeClr>
                                      </a:solidFill>
                                      <a:latin typeface="Cambria Math" panose="02040503050406030204" pitchFamily="18" charset="0"/>
                                      <a:ea typeface="+mn-ea"/>
                                    </a:rPr>
                                    <m:t>𝑥</m:t>
                                  </m:r>
                                </m:e>
                                <m:sub>
                                  <m:r>
                                    <a:rPr lang="en-US" altLang="zh-CN" sz="3200" b="0" i="1" smtClean="0">
                                      <a:solidFill>
                                        <a:schemeClr val="tx1">
                                          <a:lumMod val="95000"/>
                                          <a:lumOff val="5000"/>
                                        </a:schemeClr>
                                      </a:solidFill>
                                      <a:latin typeface="Cambria Math" panose="02040503050406030204" pitchFamily="18" charset="0"/>
                                      <a:ea typeface="+mn-ea"/>
                                    </a:rPr>
                                    <m:t>2</m:t>
                                  </m:r>
                                </m:sub>
                              </m:sSub>
                              <m:r>
                                <a:rPr lang="en-US" altLang="zh-CN" sz="3200" b="0" i="1" smtClean="0">
                                  <a:solidFill>
                                    <a:schemeClr val="tx1">
                                      <a:lumMod val="95000"/>
                                      <a:lumOff val="5000"/>
                                    </a:schemeClr>
                                  </a:solidFill>
                                  <a:latin typeface="Cambria Math" panose="02040503050406030204" pitchFamily="18" charset="0"/>
                                  <a:ea typeface="+mn-ea"/>
                                </a:rPr>
                                <m:t>+</m:t>
                              </m:r>
                              <m:sSub>
                                <m:sSubPr>
                                  <m:ctrlPr>
                                    <a:rPr lang="en-US" altLang="zh-CN" sz="3200" b="0" i="1" smtClean="0">
                                      <a:solidFill>
                                        <a:schemeClr val="tx1">
                                          <a:lumMod val="95000"/>
                                          <a:lumOff val="5000"/>
                                        </a:schemeClr>
                                      </a:solidFill>
                                      <a:latin typeface="Cambria Math" panose="02040503050406030204" pitchFamily="18" charset="0"/>
                                      <a:ea typeface="+mn-ea"/>
                                    </a:rPr>
                                  </m:ctrlPr>
                                </m:sSubPr>
                                <m:e>
                                  <m:r>
                                    <a:rPr lang="en-US" altLang="zh-CN" sz="3200" b="0" i="1" smtClean="0">
                                      <a:solidFill>
                                        <a:schemeClr val="tx1">
                                          <a:lumMod val="95000"/>
                                          <a:lumOff val="5000"/>
                                        </a:schemeClr>
                                      </a:solidFill>
                                      <a:latin typeface="Cambria Math" panose="02040503050406030204" pitchFamily="18" charset="0"/>
                                      <a:ea typeface="+mn-ea"/>
                                    </a:rPr>
                                    <m:t>𝑥</m:t>
                                  </m:r>
                                </m:e>
                                <m:sub>
                                  <m:r>
                                    <a:rPr lang="en-US" altLang="zh-CN" sz="3200" b="0" i="1" smtClean="0">
                                      <a:solidFill>
                                        <a:schemeClr val="tx1">
                                          <a:lumMod val="95000"/>
                                          <a:lumOff val="5000"/>
                                        </a:schemeClr>
                                      </a:solidFill>
                                      <a:latin typeface="Cambria Math" panose="02040503050406030204" pitchFamily="18" charset="0"/>
                                      <a:ea typeface="+mn-ea"/>
                                    </a:rPr>
                                    <m:t>3</m:t>
                                  </m:r>
                                </m:sub>
                              </m:sSub>
                              <m:r>
                                <a:rPr lang="en-US" altLang="zh-CN" sz="3200" b="0" i="1" smtClean="0">
                                  <a:solidFill>
                                    <a:schemeClr val="tx1">
                                      <a:lumMod val="95000"/>
                                      <a:lumOff val="5000"/>
                                    </a:schemeClr>
                                  </a:solidFill>
                                  <a:latin typeface="Cambria Math" panose="02040503050406030204" pitchFamily="18" charset="0"/>
                                  <a:ea typeface="+mn-ea"/>
                                </a:rPr>
                                <m:t>=23</m:t>
                              </m:r>
                            </m:e>
                            <m:e>
                              <m:r>
                                <a:rPr lang="en-US" altLang="zh-CN" sz="3200" b="0" i="1" smtClean="0">
                                  <a:solidFill>
                                    <a:schemeClr val="tx1">
                                      <a:lumMod val="95000"/>
                                      <a:lumOff val="5000"/>
                                    </a:schemeClr>
                                  </a:solidFill>
                                  <a:latin typeface="Cambria Math" panose="02040503050406030204" pitchFamily="18" charset="0"/>
                                  <a:ea typeface="+mn-ea"/>
                                </a:rPr>
                                <m:t>2</m:t>
                              </m:r>
                              <m:sSub>
                                <m:sSubPr>
                                  <m:ctrlPr>
                                    <a:rPr lang="en-US" altLang="zh-CN" sz="3200" b="0" i="1">
                                      <a:solidFill>
                                        <a:schemeClr val="tx1">
                                          <a:lumMod val="95000"/>
                                          <a:lumOff val="5000"/>
                                        </a:schemeClr>
                                      </a:solidFill>
                                      <a:latin typeface="Cambria Math" panose="02040503050406030204" pitchFamily="18" charset="0"/>
                                    </a:rPr>
                                  </m:ctrlPr>
                                </m:sSubPr>
                                <m:e>
                                  <m:r>
                                    <a:rPr lang="en-US" altLang="zh-CN" sz="3200" b="0" i="1">
                                      <a:solidFill>
                                        <a:schemeClr val="tx1">
                                          <a:lumMod val="95000"/>
                                          <a:lumOff val="5000"/>
                                        </a:schemeClr>
                                      </a:solidFill>
                                      <a:latin typeface="Cambria Math" panose="02040503050406030204" pitchFamily="18" charset="0"/>
                                    </a:rPr>
                                    <m:t>𝑥</m:t>
                                  </m:r>
                                </m:e>
                                <m:sub>
                                  <m:r>
                                    <a:rPr lang="en-US" altLang="zh-CN" sz="3200" b="0" i="1">
                                      <a:solidFill>
                                        <a:schemeClr val="tx1">
                                          <a:lumMod val="95000"/>
                                          <a:lumOff val="5000"/>
                                        </a:schemeClr>
                                      </a:solidFill>
                                      <a:latin typeface="Cambria Math" panose="02040503050406030204" pitchFamily="18" charset="0"/>
                                    </a:rPr>
                                    <m:t>1</m:t>
                                  </m:r>
                                </m:sub>
                              </m:sSub>
                              <m:r>
                                <a:rPr lang="en-US" altLang="zh-CN" sz="3200" b="0" i="1">
                                  <a:solidFill>
                                    <a:schemeClr val="tx1">
                                      <a:lumMod val="95000"/>
                                      <a:lumOff val="5000"/>
                                    </a:schemeClr>
                                  </a:solidFill>
                                  <a:latin typeface="Cambria Math" panose="02040503050406030204" pitchFamily="18" charset="0"/>
                                </a:rPr>
                                <m:t>+</m:t>
                              </m:r>
                              <m:r>
                                <a:rPr lang="en-US" altLang="zh-CN" sz="3200" b="0" i="1" smtClean="0">
                                  <a:solidFill>
                                    <a:schemeClr val="tx1">
                                      <a:lumMod val="95000"/>
                                      <a:lumOff val="5000"/>
                                    </a:schemeClr>
                                  </a:solidFill>
                                  <a:latin typeface="Cambria Math" panose="02040503050406030204" pitchFamily="18" charset="0"/>
                                </a:rPr>
                                <m:t>5</m:t>
                              </m:r>
                              <m:sSub>
                                <m:sSubPr>
                                  <m:ctrlPr>
                                    <a:rPr lang="en-US" altLang="zh-CN" sz="3200" b="0" i="1">
                                      <a:solidFill>
                                        <a:schemeClr val="tx1">
                                          <a:lumMod val="95000"/>
                                          <a:lumOff val="5000"/>
                                        </a:schemeClr>
                                      </a:solidFill>
                                      <a:latin typeface="Cambria Math" panose="02040503050406030204" pitchFamily="18" charset="0"/>
                                    </a:rPr>
                                  </m:ctrlPr>
                                </m:sSubPr>
                                <m:e>
                                  <m:r>
                                    <a:rPr lang="en-US" altLang="zh-CN" sz="3200" b="0" i="1">
                                      <a:solidFill>
                                        <a:schemeClr val="tx1">
                                          <a:lumMod val="95000"/>
                                          <a:lumOff val="5000"/>
                                        </a:schemeClr>
                                      </a:solidFill>
                                      <a:latin typeface="Cambria Math" panose="02040503050406030204" pitchFamily="18" charset="0"/>
                                    </a:rPr>
                                    <m:t>𝑥</m:t>
                                  </m:r>
                                </m:e>
                                <m:sub>
                                  <m:r>
                                    <a:rPr lang="en-US" altLang="zh-CN" sz="3200" b="0" i="1">
                                      <a:solidFill>
                                        <a:schemeClr val="tx1">
                                          <a:lumMod val="95000"/>
                                          <a:lumOff val="5000"/>
                                        </a:schemeClr>
                                      </a:solidFill>
                                      <a:latin typeface="Cambria Math" panose="02040503050406030204" pitchFamily="18" charset="0"/>
                                    </a:rPr>
                                    <m:t>2</m:t>
                                  </m:r>
                                </m:sub>
                              </m:sSub>
                              <m:r>
                                <a:rPr lang="en-US" altLang="zh-CN" sz="3200" b="0" i="1" smtClean="0">
                                  <a:solidFill>
                                    <a:schemeClr val="tx1">
                                      <a:lumMod val="95000"/>
                                      <a:lumOff val="5000"/>
                                    </a:schemeClr>
                                  </a:solidFill>
                                  <a:latin typeface="Cambria Math" panose="02040503050406030204" pitchFamily="18" charset="0"/>
                                </a:rPr>
                                <m:t>−2</m:t>
                              </m:r>
                              <m:sSub>
                                <m:sSubPr>
                                  <m:ctrlPr>
                                    <a:rPr lang="en-US" altLang="zh-CN" sz="3200" b="0" i="1">
                                      <a:solidFill>
                                        <a:schemeClr val="tx1">
                                          <a:lumMod val="95000"/>
                                          <a:lumOff val="5000"/>
                                        </a:schemeClr>
                                      </a:solidFill>
                                      <a:latin typeface="Cambria Math" panose="02040503050406030204" pitchFamily="18" charset="0"/>
                                    </a:rPr>
                                  </m:ctrlPr>
                                </m:sSubPr>
                                <m:e>
                                  <m:r>
                                    <a:rPr lang="en-US" altLang="zh-CN" sz="3200" b="0" i="1">
                                      <a:solidFill>
                                        <a:schemeClr val="tx1">
                                          <a:lumMod val="95000"/>
                                          <a:lumOff val="5000"/>
                                        </a:schemeClr>
                                      </a:solidFill>
                                      <a:latin typeface="Cambria Math" panose="02040503050406030204" pitchFamily="18" charset="0"/>
                                    </a:rPr>
                                    <m:t>𝑥</m:t>
                                  </m:r>
                                </m:e>
                                <m:sub>
                                  <m:r>
                                    <a:rPr lang="en-US" altLang="zh-CN" sz="3200" b="0" i="1">
                                      <a:solidFill>
                                        <a:schemeClr val="tx1">
                                          <a:lumMod val="95000"/>
                                          <a:lumOff val="5000"/>
                                        </a:schemeClr>
                                      </a:solidFill>
                                      <a:latin typeface="Cambria Math" panose="02040503050406030204" pitchFamily="18" charset="0"/>
                                    </a:rPr>
                                    <m:t>3</m:t>
                                  </m:r>
                                </m:sub>
                              </m:sSub>
                              <m:r>
                                <a:rPr lang="en-US" altLang="zh-CN" sz="3200" b="0" i="1">
                                  <a:solidFill>
                                    <a:schemeClr val="tx1">
                                      <a:lumMod val="95000"/>
                                      <a:lumOff val="5000"/>
                                    </a:schemeClr>
                                  </a:solidFill>
                                  <a:latin typeface="Cambria Math" panose="02040503050406030204" pitchFamily="18" charset="0"/>
                                </a:rPr>
                                <m:t>=2</m:t>
                              </m:r>
                              <m:r>
                                <a:rPr lang="en-US" altLang="zh-CN" sz="3200" b="0" i="1" smtClean="0">
                                  <a:solidFill>
                                    <a:schemeClr val="tx1">
                                      <a:lumMod val="95000"/>
                                      <a:lumOff val="5000"/>
                                    </a:schemeClr>
                                  </a:solidFill>
                                  <a:latin typeface="Cambria Math" panose="02040503050406030204" pitchFamily="18" charset="0"/>
                                </a:rPr>
                                <m:t>9</m:t>
                              </m:r>
                            </m:e>
                            <m:e>
                              <m:sSub>
                                <m:sSubPr>
                                  <m:ctrlPr>
                                    <a:rPr lang="en-US" altLang="zh-CN" sz="3200" b="0" i="1">
                                      <a:solidFill>
                                        <a:schemeClr val="tx1">
                                          <a:lumMod val="95000"/>
                                          <a:lumOff val="5000"/>
                                        </a:schemeClr>
                                      </a:solidFill>
                                      <a:latin typeface="Cambria Math" panose="02040503050406030204" pitchFamily="18" charset="0"/>
                                    </a:rPr>
                                  </m:ctrlPr>
                                </m:sSubPr>
                                <m:e>
                                  <m:r>
                                    <a:rPr lang="en-US" altLang="zh-CN" sz="3200" b="0" i="1">
                                      <a:solidFill>
                                        <a:schemeClr val="tx1">
                                          <a:lumMod val="95000"/>
                                          <a:lumOff val="5000"/>
                                        </a:schemeClr>
                                      </a:solidFill>
                                      <a:latin typeface="Cambria Math" panose="02040503050406030204" pitchFamily="18" charset="0"/>
                                    </a:rPr>
                                    <m:t>𝑥</m:t>
                                  </m:r>
                                </m:e>
                                <m:sub>
                                  <m:r>
                                    <a:rPr lang="en-US" altLang="zh-CN" sz="3200" b="0" i="1">
                                      <a:solidFill>
                                        <a:schemeClr val="tx1">
                                          <a:lumMod val="95000"/>
                                          <a:lumOff val="5000"/>
                                        </a:schemeClr>
                                      </a:solidFill>
                                      <a:latin typeface="Cambria Math" panose="02040503050406030204" pitchFamily="18" charset="0"/>
                                    </a:rPr>
                                    <m:t>1</m:t>
                                  </m:r>
                                </m:sub>
                              </m:sSub>
                              <m:r>
                                <a:rPr lang="en-US" altLang="zh-CN" sz="3200" b="0" i="1" smtClean="0">
                                  <a:solidFill>
                                    <a:schemeClr val="tx1">
                                      <a:lumMod val="95000"/>
                                      <a:lumOff val="5000"/>
                                    </a:schemeClr>
                                  </a:solidFill>
                                  <a:latin typeface="Cambria Math" panose="02040503050406030204" pitchFamily="18" charset="0"/>
                                </a:rPr>
                                <m:t>−</m:t>
                              </m:r>
                              <m:r>
                                <a:rPr lang="en-US" altLang="zh-CN" sz="3200" b="0" i="1">
                                  <a:solidFill>
                                    <a:schemeClr val="tx1">
                                      <a:lumMod val="95000"/>
                                      <a:lumOff val="5000"/>
                                    </a:schemeClr>
                                  </a:solidFill>
                                  <a:latin typeface="Cambria Math" panose="02040503050406030204" pitchFamily="18" charset="0"/>
                                </a:rPr>
                                <m:t>2</m:t>
                              </m:r>
                              <m:sSub>
                                <m:sSubPr>
                                  <m:ctrlPr>
                                    <a:rPr lang="en-US" altLang="zh-CN" sz="3200" b="0" i="1">
                                      <a:solidFill>
                                        <a:schemeClr val="tx1">
                                          <a:lumMod val="95000"/>
                                          <a:lumOff val="5000"/>
                                        </a:schemeClr>
                                      </a:solidFill>
                                      <a:latin typeface="Cambria Math" panose="02040503050406030204" pitchFamily="18" charset="0"/>
                                    </a:rPr>
                                  </m:ctrlPr>
                                </m:sSubPr>
                                <m:e>
                                  <m:r>
                                    <a:rPr lang="en-US" altLang="zh-CN" sz="3200" b="0" i="1">
                                      <a:solidFill>
                                        <a:schemeClr val="tx1">
                                          <a:lumMod val="95000"/>
                                          <a:lumOff val="5000"/>
                                        </a:schemeClr>
                                      </a:solidFill>
                                      <a:latin typeface="Cambria Math" panose="02040503050406030204" pitchFamily="18" charset="0"/>
                                    </a:rPr>
                                    <m:t>𝑥</m:t>
                                  </m:r>
                                </m:e>
                                <m:sub>
                                  <m:r>
                                    <a:rPr lang="en-US" altLang="zh-CN" sz="3200" b="0" i="1">
                                      <a:solidFill>
                                        <a:schemeClr val="tx1">
                                          <a:lumMod val="95000"/>
                                          <a:lumOff val="5000"/>
                                        </a:schemeClr>
                                      </a:solidFill>
                                      <a:latin typeface="Cambria Math" panose="02040503050406030204" pitchFamily="18" charset="0"/>
                                    </a:rPr>
                                    <m:t>2</m:t>
                                  </m:r>
                                </m:sub>
                              </m:sSub>
                              <m:r>
                                <a:rPr lang="en-US" altLang="zh-CN" sz="3200" b="0" i="1">
                                  <a:solidFill>
                                    <a:schemeClr val="tx1">
                                      <a:lumMod val="95000"/>
                                      <a:lumOff val="5000"/>
                                    </a:schemeClr>
                                  </a:solidFill>
                                  <a:latin typeface="Cambria Math" panose="02040503050406030204" pitchFamily="18" charset="0"/>
                                </a:rPr>
                                <m:t>+</m:t>
                              </m:r>
                              <m:r>
                                <a:rPr lang="en-US" altLang="zh-CN" sz="3200" b="0" i="1" smtClean="0">
                                  <a:solidFill>
                                    <a:schemeClr val="tx1">
                                      <a:lumMod val="95000"/>
                                      <a:lumOff val="5000"/>
                                    </a:schemeClr>
                                  </a:solidFill>
                                  <a:latin typeface="Cambria Math" panose="02040503050406030204" pitchFamily="18" charset="0"/>
                                </a:rPr>
                                <m:t>7</m:t>
                              </m:r>
                              <m:sSub>
                                <m:sSubPr>
                                  <m:ctrlPr>
                                    <a:rPr lang="en-US" altLang="zh-CN" sz="3200" b="0" i="1">
                                      <a:solidFill>
                                        <a:schemeClr val="tx1">
                                          <a:lumMod val="95000"/>
                                          <a:lumOff val="5000"/>
                                        </a:schemeClr>
                                      </a:solidFill>
                                      <a:latin typeface="Cambria Math" panose="02040503050406030204" pitchFamily="18" charset="0"/>
                                    </a:rPr>
                                  </m:ctrlPr>
                                </m:sSubPr>
                                <m:e>
                                  <m:r>
                                    <a:rPr lang="en-US" altLang="zh-CN" sz="3200" b="0" i="1">
                                      <a:solidFill>
                                        <a:schemeClr val="tx1">
                                          <a:lumMod val="95000"/>
                                          <a:lumOff val="5000"/>
                                        </a:schemeClr>
                                      </a:solidFill>
                                      <a:latin typeface="Cambria Math" panose="02040503050406030204" pitchFamily="18" charset="0"/>
                                    </a:rPr>
                                    <m:t>𝑥</m:t>
                                  </m:r>
                                </m:e>
                                <m:sub>
                                  <m:r>
                                    <a:rPr lang="en-US" altLang="zh-CN" sz="3200" b="0" i="1">
                                      <a:solidFill>
                                        <a:schemeClr val="tx1">
                                          <a:lumMod val="95000"/>
                                          <a:lumOff val="5000"/>
                                        </a:schemeClr>
                                      </a:solidFill>
                                      <a:latin typeface="Cambria Math" panose="02040503050406030204" pitchFamily="18" charset="0"/>
                                    </a:rPr>
                                    <m:t>3</m:t>
                                  </m:r>
                                </m:sub>
                              </m:sSub>
                              <m:r>
                                <a:rPr lang="en-US" altLang="zh-CN" sz="3200" b="0" i="1">
                                  <a:solidFill>
                                    <a:schemeClr val="tx1">
                                      <a:lumMod val="95000"/>
                                      <a:lumOff val="5000"/>
                                    </a:schemeClr>
                                  </a:solidFill>
                                  <a:latin typeface="Cambria Math" panose="02040503050406030204" pitchFamily="18" charset="0"/>
                                </a:rPr>
                                <m:t>=</m:t>
                              </m:r>
                              <m:r>
                                <a:rPr lang="en-US" altLang="zh-CN" sz="3200" b="0" i="1" smtClean="0">
                                  <a:solidFill>
                                    <a:schemeClr val="tx1">
                                      <a:lumMod val="95000"/>
                                      <a:lumOff val="5000"/>
                                    </a:schemeClr>
                                  </a:solidFill>
                                  <a:latin typeface="Cambria Math" panose="02040503050406030204" pitchFamily="18" charset="0"/>
                                </a:rPr>
                                <m:t>0</m:t>
                              </m:r>
                            </m:e>
                          </m:eqArr>
                        </m:e>
                      </m:d>
                    </m:oMath>
                  </m:oMathPara>
                </a14:m>
                <a:endParaRPr lang="zh-CN" altLang="en-US" sz="3200" b="0" dirty="0">
                  <a:solidFill>
                    <a:schemeClr val="tx1">
                      <a:lumMod val="95000"/>
                      <a:lumOff val="5000"/>
                    </a:schemeClr>
                  </a:solidFill>
                  <a:latin typeface="+mn-ea"/>
                  <a:ea typeface="+mn-ea"/>
                </a:endParaRPr>
              </a:p>
            </p:txBody>
          </p:sp>
        </mc:Choice>
        <mc:Fallback>
          <p:sp>
            <p:nvSpPr>
              <p:cNvPr id="5" name="文本框 4">
                <a:extLst>
                  <a:ext uri="{FF2B5EF4-FFF2-40B4-BE49-F238E27FC236}">
                    <a16:creationId xmlns:a16="http://schemas.microsoft.com/office/drawing/2014/main" id="{2A23D3D8-A441-4E7A-BACD-DC05DB2A7A25}"/>
                  </a:ext>
                </a:extLst>
              </p:cNvPr>
              <p:cNvSpPr txBox="1">
                <a:spLocks noRot="1" noChangeAspect="1" noMove="1" noResize="1" noEditPoints="1" noAdjustHandles="1" noChangeArrowheads="1" noChangeShapeType="1" noTextEdit="1"/>
              </p:cNvSpPr>
              <p:nvPr/>
            </p:nvSpPr>
            <p:spPr>
              <a:xfrm>
                <a:off x="2195736" y="2492896"/>
                <a:ext cx="4212477" cy="157216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009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6F07D2-680F-4624-A6EF-BE9BA6B68424}"/>
              </a:ext>
            </a:extLst>
          </p:cNvPr>
          <p:cNvSpPr txBox="1"/>
          <p:nvPr/>
        </p:nvSpPr>
        <p:spPr>
          <a:xfrm>
            <a:off x="112625" y="140519"/>
            <a:ext cx="8851726" cy="1200329"/>
          </a:xfrm>
          <a:prstGeom prst="rect">
            <a:avLst/>
          </a:prstGeom>
          <a:noFill/>
        </p:spPr>
        <p:txBody>
          <a:bodyPr wrap="square" rtlCol="0">
            <a:spAutoFit/>
          </a:bodyPr>
          <a:lstStyle/>
          <a:p>
            <a:pPr algn="l"/>
            <a:r>
              <a:rPr lang="zh-CN" altLang="en-US" sz="2400" b="0" dirty="0">
                <a:solidFill>
                  <a:schemeClr val="tx1"/>
                </a:solidFill>
              </a:rPr>
              <a:t>      </a:t>
            </a:r>
            <a:r>
              <a:rPr lang="zh-CN" altLang="en-US" sz="2400" b="0" dirty="0">
                <a:solidFill>
                  <a:schemeClr val="tx1"/>
                </a:solidFill>
                <a:latin typeface="华文仿宋" panose="02010600040101010101" pitchFamily="2" charset="-122"/>
                <a:ea typeface="华文仿宋" panose="02010600040101010101" pitchFamily="2" charset="-122"/>
              </a:rPr>
              <a:t>解线性代数方程组的有效方法在计算数学和科学计算中具有特殊的地位和作用，可有效解决如弹性力学、电路分析、热传导和振动、以及社会科学及定量分析商业经济中的各种问题。</a:t>
            </a:r>
            <a:endParaRPr lang="zh-CN" altLang="en-US" sz="2400" dirty="0">
              <a:solidFill>
                <a:schemeClr val="tx1"/>
              </a:solidFill>
              <a:latin typeface="华文仿宋" panose="02010600040101010101" pitchFamily="2" charset="-122"/>
              <a:ea typeface="华文仿宋" panose="02010600040101010101" pitchFamily="2" charset="-122"/>
            </a:endParaRPr>
          </a:p>
        </p:txBody>
      </p:sp>
      <p:sp>
        <p:nvSpPr>
          <p:cNvPr id="7" name="Text Box 13">
            <a:extLst>
              <a:ext uri="{FF2B5EF4-FFF2-40B4-BE49-F238E27FC236}">
                <a16:creationId xmlns:a16="http://schemas.microsoft.com/office/drawing/2014/main" id="{0394D03F-CAF7-4A05-A13A-16B1B77C6356}"/>
              </a:ext>
            </a:extLst>
          </p:cNvPr>
          <p:cNvSpPr txBox="1">
            <a:spLocks noChangeArrowheads="1"/>
          </p:cNvSpPr>
          <p:nvPr/>
        </p:nvSpPr>
        <p:spPr bwMode="auto">
          <a:xfrm>
            <a:off x="179512" y="1340768"/>
            <a:ext cx="2879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solidFill>
                  <a:srgbClr val="0000CC"/>
                </a:solidFill>
              </a:rPr>
              <a:t>精确求解方法</a:t>
            </a:r>
            <a:r>
              <a:rPr lang="zh-CN" altLang="en-US" sz="2800" dirty="0"/>
              <a:t> </a:t>
            </a:r>
          </a:p>
        </p:txBody>
      </p:sp>
      <p:sp>
        <p:nvSpPr>
          <p:cNvPr id="8" name="Text Box 14">
            <a:extLst>
              <a:ext uri="{FF2B5EF4-FFF2-40B4-BE49-F238E27FC236}">
                <a16:creationId xmlns:a16="http://schemas.microsoft.com/office/drawing/2014/main" id="{F3CEA4E9-0AFA-4BE0-89F7-5DCE84C59874}"/>
              </a:ext>
            </a:extLst>
          </p:cNvPr>
          <p:cNvSpPr txBox="1">
            <a:spLocks noChangeArrowheads="1"/>
          </p:cNvSpPr>
          <p:nvPr/>
        </p:nvSpPr>
        <p:spPr bwMode="auto">
          <a:xfrm>
            <a:off x="200122" y="1949226"/>
            <a:ext cx="935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CC"/>
                </a:solidFill>
              </a:rPr>
              <a:t>方法</a:t>
            </a:r>
            <a:r>
              <a:rPr lang="en-US" altLang="zh-CN" sz="2000" b="1" dirty="0">
                <a:solidFill>
                  <a:srgbClr val="0000CC"/>
                </a:solidFill>
              </a:rPr>
              <a:t>1 </a:t>
            </a:r>
            <a:r>
              <a:rPr lang="en-US" altLang="zh-CN" sz="2000" dirty="0"/>
              <a:t> </a:t>
            </a:r>
          </a:p>
        </p:txBody>
      </p:sp>
      <p:graphicFrame>
        <p:nvGraphicFramePr>
          <p:cNvPr id="9" name="Object 15">
            <a:extLst>
              <a:ext uri="{FF2B5EF4-FFF2-40B4-BE49-F238E27FC236}">
                <a16:creationId xmlns:a16="http://schemas.microsoft.com/office/drawing/2014/main" id="{77B5590E-30F2-411C-84D1-EBBEF517C95E}"/>
              </a:ext>
            </a:extLst>
          </p:cNvPr>
          <p:cNvGraphicFramePr>
            <a:graphicFrameLocks noChangeAspect="1"/>
          </p:cNvGraphicFramePr>
          <p:nvPr>
            <p:extLst>
              <p:ext uri="{D42A27DB-BD31-4B8C-83A1-F6EECF244321}">
                <p14:modId xmlns:p14="http://schemas.microsoft.com/office/powerpoint/2010/main" val="2807666942"/>
              </p:ext>
            </p:extLst>
          </p:nvPr>
        </p:nvGraphicFramePr>
        <p:xfrm>
          <a:off x="1096904" y="2349594"/>
          <a:ext cx="817563" cy="327025"/>
        </p:xfrm>
        <a:graphic>
          <a:graphicData uri="http://schemas.openxmlformats.org/presentationml/2006/ole">
            <mc:AlternateContent xmlns:mc="http://schemas.openxmlformats.org/markup-compatibility/2006">
              <mc:Choice xmlns:v="urn:schemas-microsoft-com:vml" Requires="v">
                <p:oleObj spid="_x0000_s384041" name="Equation" r:id="rId4" imgW="444240" imgH="177480" progId="Equation.DSMT4">
                  <p:embed/>
                </p:oleObj>
              </mc:Choice>
              <mc:Fallback>
                <p:oleObj name="Equation" r:id="rId4" imgW="444240" imgH="177480" progId="Equation.DSMT4">
                  <p:embed/>
                  <p:pic>
                    <p:nvPicPr>
                      <p:cNvPr id="78863" name="Object 15">
                        <a:extLst>
                          <a:ext uri="{FF2B5EF4-FFF2-40B4-BE49-F238E27FC236}">
                            <a16:creationId xmlns:a16="http://schemas.microsoft.com/office/drawing/2014/main" id="{35DFFFC7-6FBA-43F8-8FE4-6B6D0B47C7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6904" y="2349594"/>
                        <a:ext cx="81756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0">
            <a:extLst>
              <a:ext uri="{FF2B5EF4-FFF2-40B4-BE49-F238E27FC236}">
                <a16:creationId xmlns:a16="http://schemas.microsoft.com/office/drawing/2014/main" id="{DF92FA96-5D00-4661-9693-8BB9E4BAB197}"/>
              </a:ext>
            </a:extLst>
          </p:cNvPr>
          <p:cNvGraphicFramePr>
            <a:graphicFrameLocks noChangeAspect="1"/>
          </p:cNvGraphicFramePr>
          <p:nvPr>
            <p:extLst>
              <p:ext uri="{D42A27DB-BD31-4B8C-83A1-F6EECF244321}">
                <p14:modId xmlns:p14="http://schemas.microsoft.com/office/powerpoint/2010/main" val="2206148357"/>
              </p:ext>
            </p:extLst>
          </p:nvPr>
        </p:nvGraphicFramePr>
        <p:xfrm>
          <a:off x="2031941" y="2305362"/>
          <a:ext cx="1800225" cy="334962"/>
        </p:xfrm>
        <a:graphic>
          <a:graphicData uri="http://schemas.openxmlformats.org/presentationml/2006/ole">
            <mc:AlternateContent xmlns:mc="http://schemas.openxmlformats.org/markup-compatibility/2006">
              <mc:Choice xmlns:v="urn:schemas-microsoft-com:vml" Requires="v">
                <p:oleObj spid="_x0000_s384042" name="Equation" r:id="rId6" imgW="1091880" imgH="203040" progId="Equation.DSMT4">
                  <p:embed/>
                </p:oleObj>
              </mc:Choice>
              <mc:Fallback>
                <p:oleObj name="Equation" r:id="rId6" imgW="1091880" imgH="203040" progId="Equation.DSMT4">
                  <p:embed/>
                  <p:pic>
                    <p:nvPicPr>
                      <p:cNvPr id="78868" name="Object 20">
                        <a:extLst>
                          <a:ext uri="{FF2B5EF4-FFF2-40B4-BE49-F238E27FC236}">
                            <a16:creationId xmlns:a16="http://schemas.microsoft.com/office/drawing/2014/main" id="{8AB7236E-B970-4E0C-B58C-64B8E2443F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1941" y="2305362"/>
                        <a:ext cx="1800225"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2">
            <a:extLst>
              <a:ext uri="{FF2B5EF4-FFF2-40B4-BE49-F238E27FC236}">
                <a16:creationId xmlns:a16="http://schemas.microsoft.com/office/drawing/2014/main" id="{4A0FFF38-9548-41BF-BE2E-AAC85FEFCAE5}"/>
              </a:ext>
            </a:extLst>
          </p:cNvPr>
          <p:cNvGraphicFramePr>
            <a:graphicFrameLocks noChangeAspect="1"/>
          </p:cNvGraphicFramePr>
          <p:nvPr>
            <p:extLst>
              <p:ext uri="{D42A27DB-BD31-4B8C-83A1-F6EECF244321}">
                <p14:modId xmlns:p14="http://schemas.microsoft.com/office/powerpoint/2010/main" val="3306007225"/>
              </p:ext>
            </p:extLst>
          </p:nvPr>
        </p:nvGraphicFramePr>
        <p:xfrm>
          <a:off x="3966256" y="2315055"/>
          <a:ext cx="1360488" cy="334963"/>
        </p:xfrm>
        <a:graphic>
          <a:graphicData uri="http://schemas.openxmlformats.org/presentationml/2006/ole">
            <mc:AlternateContent xmlns:mc="http://schemas.openxmlformats.org/markup-compatibility/2006">
              <mc:Choice xmlns:v="urn:schemas-microsoft-com:vml" Requires="v">
                <p:oleObj spid="_x0000_s384043" name="Equation" r:id="rId8" imgW="825480" imgH="203040" progId="Equation.DSMT4">
                  <p:embed/>
                </p:oleObj>
              </mc:Choice>
              <mc:Fallback>
                <p:oleObj name="Equation" r:id="rId8" imgW="825480" imgH="203040" progId="Equation.DSMT4">
                  <p:embed/>
                  <p:pic>
                    <p:nvPicPr>
                      <p:cNvPr id="78870" name="Object 22">
                        <a:extLst>
                          <a:ext uri="{FF2B5EF4-FFF2-40B4-BE49-F238E27FC236}">
                            <a16:creationId xmlns:a16="http://schemas.microsoft.com/office/drawing/2014/main" id="{F328A94A-98B6-467F-B3FE-AEDA5A7C35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6256" y="2315055"/>
                        <a:ext cx="1360488"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0">
            <a:extLst>
              <a:ext uri="{FF2B5EF4-FFF2-40B4-BE49-F238E27FC236}">
                <a16:creationId xmlns:a16="http://schemas.microsoft.com/office/drawing/2014/main" id="{542E93BF-F6C1-4CD3-9569-5791ACE69ACD}"/>
              </a:ext>
            </a:extLst>
          </p:cNvPr>
          <p:cNvGraphicFramePr>
            <a:graphicFrameLocks noChangeAspect="1"/>
          </p:cNvGraphicFramePr>
          <p:nvPr>
            <p:extLst>
              <p:ext uri="{D42A27DB-BD31-4B8C-83A1-F6EECF244321}">
                <p14:modId xmlns:p14="http://schemas.microsoft.com/office/powerpoint/2010/main" val="3248563127"/>
              </p:ext>
            </p:extLst>
          </p:nvPr>
        </p:nvGraphicFramePr>
        <p:xfrm>
          <a:off x="217375" y="2826090"/>
          <a:ext cx="2303462" cy="376238"/>
        </p:xfrm>
        <a:graphic>
          <a:graphicData uri="http://schemas.openxmlformats.org/presentationml/2006/ole">
            <mc:AlternateContent xmlns:mc="http://schemas.openxmlformats.org/markup-compatibility/2006">
              <mc:Choice xmlns:v="urn:schemas-microsoft-com:vml" Requires="v">
                <p:oleObj spid="_x0000_s384044" name="Equation" r:id="rId10" imgW="1257120" imgH="203040" progId="Equation.DSMT4">
                  <p:embed/>
                </p:oleObj>
              </mc:Choice>
              <mc:Fallback>
                <p:oleObj name="Equation" r:id="rId10" imgW="1257120" imgH="203040" progId="Equation.DSMT4">
                  <p:embed/>
                  <p:pic>
                    <p:nvPicPr>
                      <p:cNvPr id="78908" name="Object 60">
                        <a:extLst>
                          <a:ext uri="{FF2B5EF4-FFF2-40B4-BE49-F238E27FC236}">
                            <a16:creationId xmlns:a16="http://schemas.microsoft.com/office/drawing/2014/main" id="{8225D40F-5477-4565-8397-47697C2672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375" y="2826090"/>
                        <a:ext cx="2303462"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1">
            <a:extLst>
              <a:ext uri="{FF2B5EF4-FFF2-40B4-BE49-F238E27FC236}">
                <a16:creationId xmlns:a16="http://schemas.microsoft.com/office/drawing/2014/main" id="{B0E1D6B3-5546-40FE-852C-CF81BFA32F6A}"/>
              </a:ext>
            </a:extLst>
          </p:cNvPr>
          <p:cNvGraphicFramePr>
            <a:graphicFrameLocks noChangeAspect="1"/>
          </p:cNvGraphicFramePr>
          <p:nvPr>
            <p:extLst>
              <p:ext uri="{D42A27DB-BD31-4B8C-83A1-F6EECF244321}">
                <p14:modId xmlns:p14="http://schemas.microsoft.com/office/powerpoint/2010/main" val="3794295031"/>
              </p:ext>
            </p:extLst>
          </p:nvPr>
        </p:nvGraphicFramePr>
        <p:xfrm>
          <a:off x="258997" y="3244207"/>
          <a:ext cx="7050087" cy="376238"/>
        </p:xfrm>
        <a:graphic>
          <a:graphicData uri="http://schemas.openxmlformats.org/presentationml/2006/ole">
            <mc:AlternateContent xmlns:mc="http://schemas.openxmlformats.org/markup-compatibility/2006">
              <mc:Choice xmlns:v="urn:schemas-microsoft-com:vml" Requires="v">
                <p:oleObj spid="_x0000_s384045" name="Equation" r:id="rId12" imgW="3848040" imgH="203040" progId="Equation.DSMT4">
                  <p:embed/>
                </p:oleObj>
              </mc:Choice>
              <mc:Fallback>
                <p:oleObj name="Equation" r:id="rId12" imgW="3848040" imgH="203040" progId="Equation.DSMT4">
                  <p:embed/>
                  <p:pic>
                    <p:nvPicPr>
                      <p:cNvPr id="78909" name="Object 61">
                        <a:extLst>
                          <a:ext uri="{FF2B5EF4-FFF2-40B4-BE49-F238E27FC236}">
                            <a16:creationId xmlns:a16="http://schemas.microsoft.com/office/drawing/2014/main" id="{7F8707B3-D51F-4109-9ACA-48AC56B077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8997" y="3244207"/>
                        <a:ext cx="7050087"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13">
            <a:extLst>
              <a:ext uri="{FF2B5EF4-FFF2-40B4-BE49-F238E27FC236}">
                <a16:creationId xmlns:a16="http://schemas.microsoft.com/office/drawing/2014/main" id="{493EEAED-6A39-42DD-8A1D-ACF5A87A8D73}"/>
              </a:ext>
            </a:extLst>
          </p:cNvPr>
          <p:cNvSpPr txBox="1">
            <a:spLocks noChangeArrowheads="1"/>
          </p:cNvSpPr>
          <p:nvPr/>
        </p:nvSpPr>
        <p:spPr bwMode="auto">
          <a:xfrm>
            <a:off x="203882" y="3908822"/>
            <a:ext cx="2678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CC"/>
                </a:solidFill>
              </a:rPr>
              <a:t>方法</a:t>
            </a:r>
            <a:r>
              <a:rPr lang="en-US" altLang="zh-CN" sz="2000" b="1" dirty="0">
                <a:solidFill>
                  <a:srgbClr val="0000CC"/>
                </a:solidFill>
              </a:rPr>
              <a:t>2  Crammer</a:t>
            </a:r>
            <a:r>
              <a:rPr lang="zh-CN" altLang="en-US" sz="2000" b="1" dirty="0">
                <a:solidFill>
                  <a:srgbClr val="0000CC"/>
                </a:solidFill>
              </a:rPr>
              <a:t>法则 </a:t>
            </a:r>
            <a:r>
              <a:rPr lang="zh-CN" altLang="en-US" sz="2000" dirty="0"/>
              <a:t> </a:t>
            </a:r>
          </a:p>
        </p:txBody>
      </p:sp>
      <p:graphicFrame>
        <p:nvGraphicFramePr>
          <p:cNvPr id="15" name="Object 15">
            <a:extLst>
              <a:ext uri="{FF2B5EF4-FFF2-40B4-BE49-F238E27FC236}">
                <a16:creationId xmlns:a16="http://schemas.microsoft.com/office/drawing/2014/main" id="{FDF97299-DC44-4860-A02D-822152D67F76}"/>
              </a:ext>
            </a:extLst>
          </p:cNvPr>
          <p:cNvGraphicFramePr>
            <a:graphicFrameLocks noChangeAspect="1"/>
          </p:cNvGraphicFramePr>
          <p:nvPr>
            <p:extLst>
              <p:ext uri="{D42A27DB-BD31-4B8C-83A1-F6EECF244321}">
                <p14:modId xmlns:p14="http://schemas.microsoft.com/office/powerpoint/2010/main" val="1402940967"/>
              </p:ext>
            </p:extLst>
          </p:nvPr>
        </p:nvGraphicFramePr>
        <p:xfrm>
          <a:off x="1075419" y="4225585"/>
          <a:ext cx="2890837" cy="974725"/>
        </p:xfrm>
        <a:graphic>
          <a:graphicData uri="http://schemas.openxmlformats.org/presentationml/2006/ole">
            <mc:AlternateContent xmlns:mc="http://schemas.openxmlformats.org/markup-compatibility/2006">
              <mc:Choice xmlns:v="urn:schemas-microsoft-com:vml" Requires="v">
                <p:oleObj spid="_x0000_s384046" name="Equation" r:id="rId14" imgW="1409400" imgH="469800" progId="Equation.DSMT4">
                  <p:embed/>
                </p:oleObj>
              </mc:Choice>
              <mc:Fallback>
                <p:oleObj name="Equation" r:id="rId14" imgW="1409400" imgH="469800" progId="Equation.DSMT4">
                  <p:embed/>
                  <p:pic>
                    <p:nvPicPr>
                      <p:cNvPr id="105487" name="Object 15">
                        <a:extLst>
                          <a:ext uri="{FF2B5EF4-FFF2-40B4-BE49-F238E27FC236}">
                            <a16:creationId xmlns:a16="http://schemas.microsoft.com/office/drawing/2014/main" id="{71A3A03A-D180-4CFC-B8A9-CFA956AE642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5419" y="4225585"/>
                        <a:ext cx="2890837"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a:extLst>
              <a:ext uri="{FF2B5EF4-FFF2-40B4-BE49-F238E27FC236}">
                <a16:creationId xmlns:a16="http://schemas.microsoft.com/office/drawing/2014/main" id="{1472EA46-46D6-49D6-AB61-875AB7A284E6}"/>
              </a:ext>
            </a:extLst>
          </p:cNvPr>
          <p:cNvGraphicFramePr>
            <a:graphicFrameLocks noChangeAspect="1"/>
          </p:cNvGraphicFramePr>
          <p:nvPr>
            <p:extLst>
              <p:ext uri="{D42A27DB-BD31-4B8C-83A1-F6EECF244321}">
                <p14:modId xmlns:p14="http://schemas.microsoft.com/office/powerpoint/2010/main" val="881764224"/>
              </p:ext>
            </p:extLst>
          </p:nvPr>
        </p:nvGraphicFramePr>
        <p:xfrm>
          <a:off x="236932" y="5268413"/>
          <a:ext cx="4743057" cy="444943"/>
        </p:xfrm>
        <a:graphic>
          <a:graphicData uri="http://schemas.openxmlformats.org/presentationml/2006/ole">
            <mc:AlternateContent xmlns:mc="http://schemas.openxmlformats.org/markup-compatibility/2006">
              <mc:Choice xmlns:v="urn:schemas-microsoft-com:vml" Requires="v">
                <p:oleObj spid="_x0000_s384047" name="Equation" r:id="rId16" imgW="2743200" imgH="253800" progId="Equation.DSMT4">
                  <p:embed/>
                </p:oleObj>
              </mc:Choice>
              <mc:Fallback>
                <p:oleObj name="Equation" r:id="rId16" imgW="2743200" imgH="253800" progId="Equation.DSMT4">
                  <p:embed/>
                  <p:pic>
                    <p:nvPicPr>
                      <p:cNvPr id="105488" name="Object 16">
                        <a:extLst>
                          <a:ext uri="{FF2B5EF4-FFF2-40B4-BE49-F238E27FC236}">
                            <a16:creationId xmlns:a16="http://schemas.microsoft.com/office/drawing/2014/main" id="{546EED9B-C360-4067-A2A8-E31263A773F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932" y="5268413"/>
                        <a:ext cx="4743057" cy="444943"/>
                      </a:xfrm>
                      <a:prstGeom prst="rect">
                        <a:avLst/>
                      </a:prstGeom>
                      <a:noFill/>
                    </p:spPr>
                  </p:pic>
                </p:oleObj>
              </mc:Fallback>
            </mc:AlternateContent>
          </a:graphicData>
        </a:graphic>
      </p:graphicFrame>
      <p:sp>
        <p:nvSpPr>
          <p:cNvPr id="19" name="文本框 18">
            <a:extLst>
              <a:ext uri="{FF2B5EF4-FFF2-40B4-BE49-F238E27FC236}">
                <a16:creationId xmlns:a16="http://schemas.microsoft.com/office/drawing/2014/main" id="{E8150709-35EC-44DC-B8FE-F7BBD75BA679}"/>
              </a:ext>
            </a:extLst>
          </p:cNvPr>
          <p:cNvSpPr txBox="1"/>
          <p:nvPr/>
        </p:nvSpPr>
        <p:spPr>
          <a:xfrm>
            <a:off x="755576" y="5661248"/>
            <a:ext cx="4549934" cy="892552"/>
          </a:xfrm>
          <a:prstGeom prst="rect">
            <a:avLst/>
          </a:prstGeom>
          <a:noFill/>
        </p:spPr>
        <p:txBody>
          <a:bodyPr wrap="square" rtlCol="0">
            <a:spAutoFit/>
          </a:bodyPr>
          <a:lstStyle/>
          <a:p>
            <a:pPr algn="l"/>
            <a:r>
              <a:rPr lang="en-US" altLang="zh-CN" sz="280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ea typeface="+mn-ea"/>
              </a:rPr>
              <a:t>是以右端变量向量</a:t>
            </a:r>
            <a:r>
              <a:rPr lang="en-US" altLang="zh-CN" sz="2400" b="0" dirty="0">
                <a:solidFill>
                  <a:schemeClr val="tx1">
                    <a:lumMod val="95000"/>
                    <a:lumOff val="5000"/>
                  </a:schemeClr>
                </a:solidFill>
                <a:latin typeface="+mn-ea"/>
                <a:ea typeface="+mn-ea"/>
              </a:rPr>
              <a:t>b</a:t>
            </a:r>
            <a:r>
              <a:rPr lang="zh-CN" altLang="en-US" sz="2400" b="0" dirty="0">
                <a:solidFill>
                  <a:schemeClr val="tx1">
                    <a:lumMod val="95000"/>
                    <a:lumOff val="5000"/>
                  </a:schemeClr>
                </a:solidFill>
                <a:latin typeface="+mn-ea"/>
                <a:ea typeface="+mn-ea"/>
              </a:rPr>
              <a:t>替代</a:t>
            </a:r>
            <a:r>
              <a:rPr lang="en-US" altLang="zh-CN" sz="2400" b="0" dirty="0">
                <a:solidFill>
                  <a:schemeClr val="tx1">
                    <a:lumMod val="95000"/>
                    <a:lumOff val="5000"/>
                  </a:schemeClr>
                </a:solidFill>
                <a:latin typeface="+mn-ea"/>
                <a:ea typeface="+mn-ea"/>
              </a:rPr>
              <a:t>A</a:t>
            </a:r>
            <a:r>
              <a:rPr lang="zh-CN" altLang="en-US" sz="2400" b="0" dirty="0">
                <a:solidFill>
                  <a:schemeClr val="tx1">
                    <a:lumMod val="95000"/>
                    <a:lumOff val="5000"/>
                  </a:schemeClr>
                </a:solidFill>
                <a:latin typeface="+mn-ea"/>
                <a:ea typeface="+mn-ea"/>
              </a:rPr>
              <a:t>的第</a:t>
            </a:r>
            <a:r>
              <a:rPr lang="en-US" altLang="zh-CN" sz="2400" b="0" dirty="0" err="1">
                <a:solidFill>
                  <a:schemeClr val="tx1">
                    <a:lumMod val="95000"/>
                    <a:lumOff val="5000"/>
                  </a:schemeClr>
                </a:solidFill>
                <a:latin typeface="+mn-ea"/>
                <a:ea typeface="+mn-ea"/>
              </a:rPr>
              <a:t>i</a:t>
            </a:r>
            <a:r>
              <a:rPr lang="zh-CN" altLang="en-US" sz="2400" b="0" dirty="0">
                <a:solidFill>
                  <a:schemeClr val="tx1">
                    <a:lumMod val="95000"/>
                    <a:lumOff val="5000"/>
                  </a:schemeClr>
                </a:solidFill>
                <a:latin typeface="+mn-ea"/>
                <a:ea typeface="+mn-ea"/>
              </a:rPr>
              <a:t>列所得矩阵的行列式</a:t>
            </a:r>
            <a:r>
              <a:rPr lang="en-US" altLang="zh-CN" sz="2400" b="0" dirty="0">
                <a:solidFill>
                  <a:schemeClr val="tx1">
                    <a:lumMod val="95000"/>
                    <a:lumOff val="5000"/>
                  </a:schemeClr>
                </a:solidFill>
                <a:latin typeface="+mn-ea"/>
                <a:ea typeface="+mn-ea"/>
              </a:rPr>
              <a:t>   </a:t>
            </a:r>
            <a:endParaRPr lang="zh-CN" altLang="en-US" sz="2400" b="0" dirty="0">
              <a:solidFill>
                <a:schemeClr val="tx1">
                  <a:lumMod val="95000"/>
                  <a:lumOff val="5000"/>
                </a:schemeClr>
              </a:solidFill>
              <a:latin typeface="+mn-ea"/>
              <a:ea typeface="+mn-ea"/>
            </a:endParaRPr>
          </a:p>
        </p:txBody>
      </p:sp>
      <p:pic>
        <p:nvPicPr>
          <p:cNvPr id="21" name="图片 20">
            <a:extLst>
              <a:ext uri="{FF2B5EF4-FFF2-40B4-BE49-F238E27FC236}">
                <a16:creationId xmlns:a16="http://schemas.microsoft.com/office/drawing/2014/main" id="{7BC6C901-24D7-4F02-8DA6-E4CC0BFA69D9}"/>
              </a:ext>
            </a:extLst>
          </p:cNvPr>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879252" y="5790524"/>
            <a:ext cx="392333" cy="278322"/>
          </a:xfrm>
          <a:prstGeom prst="rect">
            <a:avLst/>
          </a:prstGeom>
        </p:spPr>
      </p:pic>
      <p:pic>
        <p:nvPicPr>
          <p:cNvPr id="23" name="图片 22">
            <a:extLst>
              <a:ext uri="{FF2B5EF4-FFF2-40B4-BE49-F238E27FC236}">
                <a16:creationId xmlns:a16="http://schemas.microsoft.com/office/drawing/2014/main" id="{52977C3B-7D09-4CF5-A18D-F26CD9DC192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20072" y="3861048"/>
            <a:ext cx="3752850" cy="2781300"/>
          </a:xfrm>
          <a:prstGeom prst="rect">
            <a:avLst/>
          </a:prstGeom>
        </p:spPr>
      </p:pic>
      <p:grpSp>
        <p:nvGrpSpPr>
          <p:cNvPr id="24" name="Group 118">
            <a:extLst>
              <a:ext uri="{FF2B5EF4-FFF2-40B4-BE49-F238E27FC236}">
                <a16:creationId xmlns:a16="http://schemas.microsoft.com/office/drawing/2014/main" id="{60CF5D12-969C-4FB7-A50A-CD491DCCC33F}"/>
              </a:ext>
            </a:extLst>
          </p:cNvPr>
          <p:cNvGrpSpPr>
            <a:grpSpLocks/>
          </p:cNvGrpSpPr>
          <p:nvPr/>
        </p:nvGrpSpPr>
        <p:grpSpPr bwMode="auto">
          <a:xfrm>
            <a:off x="3613518" y="3871795"/>
            <a:ext cx="1661720" cy="489404"/>
            <a:chOff x="2574" y="2034"/>
            <a:chExt cx="1488" cy="480"/>
          </a:xfrm>
        </p:grpSpPr>
        <p:sp>
          <p:nvSpPr>
            <p:cNvPr id="25" name="Rectangle 117">
              <a:extLst>
                <a:ext uri="{FF2B5EF4-FFF2-40B4-BE49-F238E27FC236}">
                  <a16:creationId xmlns:a16="http://schemas.microsoft.com/office/drawing/2014/main" id="{A58CE845-2869-47DB-8944-EBFB2E9900FE}"/>
                </a:ext>
              </a:extLst>
            </p:cNvPr>
            <p:cNvSpPr>
              <a:spLocks noChangeArrowheads="1"/>
            </p:cNvSpPr>
            <p:nvPr/>
          </p:nvSpPr>
          <p:spPr bwMode="auto">
            <a:xfrm>
              <a:off x="2574" y="2034"/>
              <a:ext cx="1488" cy="480"/>
            </a:xfrm>
            <a:prstGeom prst="rect">
              <a:avLst/>
            </a:prstGeom>
            <a:solidFill>
              <a:schemeClr val="accent1">
                <a:alpha val="5000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Object 116">
              <a:extLst>
                <a:ext uri="{FF2B5EF4-FFF2-40B4-BE49-F238E27FC236}">
                  <a16:creationId xmlns:a16="http://schemas.microsoft.com/office/drawing/2014/main" id="{1D69EA85-0D52-4FD2-8AD1-A8C6C3A3D5FC}"/>
                </a:ext>
              </a:extLst>
            </p:cNvPr>
            <p:cNvGraphicFramePr>
              <a:graphicFrameLocks noChangeAspect="1"/>
            </p:cNvGraphicFramePr>
            <p:nvPr/>
          </p:nvGraphicFramePr>
          <p:xfrm>
            <a:off x="2660" y="2096"/>
            <a:ext cx="1324" cy="385"/>
          </p:xfrm>
          <a:graphic>
            <a:graphicData uri="http://schemas.openxmlformats.org/presentationml/2006/ole">
              <mc:AlternateContent xmlns:mc="http://schemas.openxmlformats.org/markup-compatibility/2006">
                <mc:Choice xmlns:v="urn:schemas-microsoft-com:vml" Requires="v">
                  <p:oleObj spid="_x0000_s384048" name="Equation" r:id="rId20" imgW="698400" imgH="203040" progId="Equation.DSMT4">
                    <p:embed/>
                  </p:oleObj>
                </mc:Choice>
                <mc:Fallback>
                  <p:oleObj name="Equation" r:id="rId20" imgW="698400" imgH="203040" progId="Equation.DSMT4">
                    <p:embed/>
                    <p:pic>
                      <p:nvPicPr>
                        <p:cNvPr id="32884" name="Object 116">
                          <a:extLst>
                            <a:ext uri="{FF2B5EF4-FFF2-40B4-BE49-F238E27FC236}">
                              <a16:creationId xmlns:a16="http://schemas.microsoft.com/office/drawing/2014/main" id="{7A6433A2-9F03-4737-B0AB-4E12877BBD7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60" y="2096"/>
                          <a:ext cx="1324"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3499E90A-B312-4F5F-8B63-9D97186F7178}"/>
              </a:ext>
            </a:extLst>
          </p:cNvPr>
          <p:cNvSpPr txBox="1"/>
          <p:nvPr/>
        </p:nvSpPr>
        <p:spPr>
          <a:xfrm>
            <a:off x="6656945" y="2044868"/>
            <a:ext cx="2088232" cy="523220"/>
          </a:xfrm>
          <a:prstGeom prst="rect">
            <a:avLst/>
          </a:prstGeom>
          <a:noFill/>
        </p:spPr>
        <p:txBody>
          <a:bodyPr wrap="square" rtlCol="0">
            <a:spAutoFit/>
          </a:bodyPr>
          <a:lstStyle/>
          <a:p>
            <a:pPr algn="l"/>
            <a:r>
              <a:rPr lang="zh-CN" altLang="en-US" sz="2800" b="0" dirty="0">
                <a:solidFill>
                  <a:srgbClr val="FF0000"/>
                </a:solidFill>
                <a:latin typeface="+mn-ea"/>
                <a:ea typeface="+mn-ea"/>
              </a:rPr>
              <a:t>举例说明</a:t>
            </a:r>
          </a:p>
        </p:txBody>
      </p:sp>
    </p:spTree>
    <p:extLst>
      <p:ext uri="{BB962C8B-B14F-4D97-AF65-F5344CB8AC3E}">
        <p14:creationId xmlns:p14="http://schemas.microsoft.com/office/powerpoint/2010/main" val="385385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67C8B4B-F73D-4B59-A8D9-DA4015214F33}"/>
              </a:ext>
            </a:extLst>
          </p:cNvPr>
          <p:cNvSpPr>
            <a:spLocks noChangeArrowheads="1"/>
          </p:cNvSpPr>
          <p:nvPr/>
        </p:nvSpPr>
        <p:spPr bwMode="auto">
          <a:xfrm>
            <a:off x="42012" y="5285400"/>
            <a:ext cx="8964488" cy="10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buClr>
                <a:schemeClr val="hlink"/>
              </a:buClr>
              <a:buFont typeface="Wingdings" panose="05000000000000000000" pitchFamily="2" charset="2"/>
              <a:buChar char="q"/>
            </a:pPr>
            <a:r>
              <a:rPr lang="zh-CN" altLang="en-US" sz="2600" dirty="0">
                <a:solidFill>
                  <a:srgbClr val="0000CC"/>
                </a:solidFill>
                <a:ea typeface="楷体_GB2312" pitchFamily="49" charset="-122"/>
              </a:rPr>
              <a:t> </a:t>
            </a:r>
            <a:r>
              <a:rPr lang="zh-CN" altLang="en-US" sz="2600" dirty="0">
                <a:solidFill>
                  <a:srgbClr val="0000CC"/>
                </a:solidFill>
              </a:rPr>
              <a:t>快速、高效地数值求解线性方程组是数值线性代数研究中的</a:t>
            </a:r>
            <a:r>
              <a:rPr lang="zh-CN" altLang="en-US" sz="2600" dirty="0">
                <a:solidFill>
                  <a:srgbClr val="006600"/>
                </a:solidFill>
              </a:rPr>
              <a:t>核心问题</a:t>
            </a:r>
            <a:r>
              <a:rPr lang="zh-CN" altLang="en-US" sz="2600" dirty="0">
                <a:solidFill>
                  <a:srgbClr val="0000CC"/>
                </a:solidFill>
              </a:rPr>
              <a:t>，也是目前科学计算中的</a:t>
            </a:r>
            <a:r>
              <a:rPr lang="zh-CN" altLang="en-US" sz="2600" dirty="0">
                <a:solidFill>
                  <a:srgbClr val="006600"/>
                </a:solidFill>
              </a:rPr>
              <a:t>重大研究课题之一</a:t>
            </a:r>
            <a:r>
              <a:rPr lang="zh-CN" altLang="en-US" sz="2600" dirty="0">
                <a:solidFill>
                  <a:srgbClr val="0000CC"/>
                </a:solidFill>
              </a:rPr>
              <a:t>。</a:t>
            </a:r>
          </a:p>
        </p:txBody>
      </p:sp>
      <p:sp>
        <p:nvSpPr>
          <p:cNvPr id="6" name="Rectangle 122">
            <a:extLst>
              <a:ext uri="{FF2B5EF4-FFF2-40B4-BE49-F238E27FC236}">
                <a16:creationId xmlns:a16="http://schemas.microsoft.com/office/drawing/2014/main" id="{AB52D126-FEAF-4A26-9695-6F7D357CEA29}"/>
              </a:ext>
            </a:extLst>
          </p:cNvPr>
          <p:cNvSpPr>
            <a:spLocks noChangeArrowheads="1"/>
          </p:cNvSpPr>
          <p:nvPr/>
        </p:nvSpPr>
        <p:spPr bwMode="auto">
          <a:xfrm>
            <a:off x="175568" y="532700"/>
            <a:ext cx="8597160" cy="184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dirty="0">
                <a:solidFill>
                  <a:schemeClr val="tx1"/>
                </a:solidFill>
                <a:latin typeface="华文仿宋" panose="02010600040101010101" pitchFamily="2" charset="-122"/>
                <a:ea typeface="华文仿宋" panose="02010600040101010101" pitchFamily="2" charset="-122"/>
              </a:rPr>
              <a:t>运用</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Crammer</a:t>
            </a:r>
            <a:r>
              <a:rPr lang="zh-CN" altLang="en-US" sz="2400" dirty="0">
                <a:solidFill>
                  <a:schemeClr val="tx1"/>
                </a:solidFill>
                <a:latin typeface="华文仿宋" panose="02010600040101010101" pitchFamily="2" charset="-122"/>
                <a:ea typeface="华文仿宋" panose="02010600040101010101" pitchFamily="2" charset="-122"/>
              </a:rPr>
              <a:t>法则，</a:t>
            </a:r>
            <a:r>
              <a:rPr lang="zh-CN" altLang="en-US" sz="2400" b="0" dirty="0">
                <a:solidFill>
                  <a:schemeClr val="tx1"/>
                </a:solidFill>
                <a:latin typeface="+mn-ea"/>
                <a:ea typeface="+mn-ea"/>
              </a:rPr>
              <a:t>计算一个</a:t>
            </a:r>
            <a:r>
              <a:rPr lang="en-US" altLang="zh-CN" sz="2400" b="0" i="1" dirty="0">
                <a:solidFill>
                  <a:schemeClr val="tx1"/>
                </a:solidFill>
                <a:latin typeface="+mn-ea"/>
                <a:ea typeface="+mn-ea"/>
              </a:rPr>
              <a:t>n </a:t>
            </a:r>
            <a:r>
              <a:rPr lang="zh-CN" altLang="en-US" sz="2400" b="0" dirty="0">
                <a:solidFill>
                  <a:schemeClr val="tx1"/>
                </a:solidFill>
                <a:latin typeface="+mn-ea"/>
                <a:ea typeface="+mn-ea"/>
              </a:rPr>
              <a:t>阶行列式需要做</a:t>
            </a:r>
            <a:r>
              <a:rPr lang="en-US" altLang="zh-CN" sz="2400" b="0" dirty="0">
                <a:solidFill>
                  <a:schemeClr val="tx1"/>
                </a:solidFill>
                <a:latin typeface="+mn-ea"/>
                <a:ea typeface="+mn-ea"/>
              </a:rPr>
              <a:t>(</a:t>
            </a:r>
            <a:r>
              <a:rPr lang="en-US" altLang="zh-CN" sz="2400" b="0" i="1" dirty="0">
                <a:solidFill>
                  <a:schemeClr val="tx1"/>
                </a:solidFill>
                <a:latin typeface="+mn-ea"/>
                <a:ea typeface="+mn-ea"/>
              </a:rPr>
              <a:t>n</a:t>
            </a:r>
            <a:r>
              <a:rPr lang="en-US" altLang="zh-CN" sz="2400" b="0" dirty="0">
                <a:solidFill>
                  <a:schemeClr val="tx1"/>
                </a:solidFill>
                <a:latin typeface="+mn-ea"/>
                <a:ea typeface="+mn-ea"/>
              </a:rPr>
              <a:t>-1)(</a:t>
            </a:r>
            <a:r>
              <a:rPr lang="en-US" altLang="zh-CN" sz="2400" b="0" i="1" dirty="0">
                <a:solidFill>
                  <a:schemeClr val="tx1"/>
                </a:solidFill>
                <a:latin typeface="+mn-ea"/>
                <a:ea typeface="+mn-ea"/>
              </a:rPr>
              <a:t>n</a:t>
            </a:r>
            <a:r>
              <a:rPr lang="en-US" altLang="zh-CN" sz="2400" b="0" dirty="0">
                <a:solidFill>
                  <a:schemeClr val="tx1"/>
                </a:solidFill>
                <a:latin typeface="+mn-ea"/>
                <a:ea typeface="+mn-ea"/>
              </a:rPr>
              <a:t>!)</a:t>
            </a:r>
            <a:r>
              <a:rPr lang="zh-CN" altLang="en-US" sz="2400" b="0" dirty="0">
                <a:solidFill>
                  <a:schemeClr val="tx1"/>
                </a:solidFill>
                <a:latin typeface="+mn-ea"/>
                <a:ea typeface="+mn-ea"/>
              </a:rPr>
              <a:t>次个乘法，求解</a:t>
            </a:r>
            <a:r>
              <a:rPr lang="zh-CN" altLang="pt-BR" sz="2400" b="0" dirty="0">
                <a:solidFill>
                  <a:schemeClr val="tx1"/>
                </a:solidFill>
                <a:latin typeface="+mn-ea"/>
                <a:ea typeface="+mn-ea"/>
              </a:rPr>
              <a:t>上述方程</a:t>
            </a:r>
            <a:r>
              <a:rPr lang="zh-CN" altLang="en-US" sz="2400" b="1" dirty="0">
                <a:solidFill>
                  <a:schemeClr val="tx1"/>
                </a:solidFill>
                <a:latin typeface="+mn-ea"/>
                <a:ea typeface="+mn-ea"/>
              </a:rPr>
              <a:t>所需乘除法的运算量大约为</a:t>
            </a:r>
            <a:endParaRPr lang="en-US" altLang="zh-CN" sz="2400" b="1" dirty="0">
              <a:solidFill>
                <a:schemeClr val="tx1"/>
              </a:solidFill>
              <a:latin typeface="+mn-ea"/>
              <a:ea typeface="+mn-ea"/>
            </a:endParaRPr>
          </a:p>
          <a:p>
            <a:pPr algn="l">
              <a:lnSpc>
                <a:spcPct val="150000"/>
              </a:lnSpc>
            </a:pPr>
            <a:r>
              <a:rPr lang="pt-BR" altLang="zh-CN" sz="3200" dirty="0">
                <a:solidFill>
                  <a:srgbClr val="FF0000"/>
                </a:solidFill>
              </a:rPr>
              <a:t>               N=(n+1)×(n-1)(n!)+n</a:t>
            </a:r>
            <a:endParaRPr lang="en-US" altLang="zh-CN" sz="3200" b="1" dirty="0">
              <a:solidFill>
                <a:srgbClr val="FF0000"/>
              </a:solidFill>
              <a:latin typeface="Arial" panose="020B0604020202020204" pitchFamily="34" charset="0"/>
            </a:endParaRPr>
          </a:p>
        </p:txBody>
      </p:sp>
      <p:sp>
        <p:nvSpPr>
          <p:cNvPr id="7" name="文本框 6">
            <a:extLst>
              <a:ext uri="{FF2B5EF4-FFF2-40B4-BE49-F238E27FC236}">
                <a16:creationId xmlns:a16="http://schemas.microsoft.com/office/drawing/2014/main" id="{C335F9D4-AE15-49E2-81E4-D82564E9B015}"/>
              </a:ext>
            </a:extLst>
          </p:cNvPr>
          <p:cNvSpPr txBox="1"/>
          <p:nvPr/>
        </p:nvSpPr>
        <p:spPr>
          <a:xfrm>
            <a:off x="225676" y="2345130"/>
            <a:ext cx="8597160" cy="2894703"/>
          </a:xfrm>
          <a:prstGeom prst="rect">
            <a:avLst/>
          </a:prstGeom>
          <a:noFill/>
        </p:spPr>
        <p:txBody>
          <a:bodyPr wrap="square" rtlCol="0">
            <a:spAutoFit/>
          </a:bodyPr>
          <a:lstStyle/>
          <a:p>
            <a:pPr algn="l">
              <a:lnSpc>
                <a:spcPct val="150000"/>
              </a:lnSpc>
            </a:pPr>
            <a:r>
              <a:rPr lang="zh-CN" altLang="en-US" sz="2400" b="0" dirty="0">
                <a:solidFill>
                  <a:schemeClr val="tx1"/>
                </a:solidFill>
                <a:latin typeface="华文仿宋" panose="02010600040101010101" pitchFamily="2" charset="-122"/>
                <a:ea typeface="华文仿宋" panose="02010600040101010101" pitchFamily="2" charset="-122"/>
              </a:rPr>
              <a:t>因此</a:t>
            </a:r>
            <a:r>
              <a:rPr lang="en-US" altLang="zh-CN" sz="2400" b="0" dirty="0">
                <a:solidFill>
                  <a:schemeClr val="tx1"/>
                </a:solidFill>
                <a:latin typeface="华文仿宋" panose="02010600040101010101" pitchFamily="2" charset="-122"/>
                <a:ea typeface="华文仿宋" panose="02010600040101010101" pitchFamily="2" charset="-122"/>
              </a:rPr>
              <a:t>,</a:t>
            </a:r>
            <a:r>
              <a:rPr lang="zh-CN" altLang="en-US" sz="2400" b="0" dirty="0">
                <a:solidFill>
                  <a:schemeClr val="tx1"/>
                </a:solidFill>
                <a:latin typeface="华文仿宋" panose="02010600040101010101" pitchFamily="2" charset="-122"/>
                <a:ea typeface="华文仿宋" panose="02010600040101010101" pitchFamily="2" charset="-122"/>
              </a:rPr>
              <a:t>当线性方程组的阶数</a:t>
            </a:r>
            <a:r>
              <a:rPr lang="en-US" altLang="zh-CN" sz="2400" b="0" dirty="0">
                <a:solidFill>
                  <a:schemeClr val="tx1"/>
                </a:solidFill>
                <a:latin typeface="华文仿宋" panose="02010600040101010101" pitchFamily="2" charset="-122"/>
                <a:ea typeface="华文仿宋" panose="02010600040101010101" pitchFamily="2" charset="-122"/>
              </a:rPr>
              <a:t>n</a:t>
            </a:r>
            <a:r>
              <a:rPr lang="zh-CN" altLang="en-US" sz="2400" b="0" dirty="0">
                <a:solidFill>
                  <a:schemeClr val="tx1"/>
                </a:solidFill>
                <a:latin typeface="华文仿宋" panose="02010600040101010101" pitchFamily="2" charset="-122"/>
                <a:ea typeface="华文仿宋" panose="02010600040101010101" pitchFamily="2" charset="-122"/>
              </a:rPr>
              <a:t>较高时</a:t>
            </a:r>
            <a:r>
              <a:rPr lang="en-US" altLang="zh-CN" sz="2400" b="0" dirty="0">
                <a:solidFill>
                  <a:schemeClr val="tx1"/>
                </a:solidFill>
                <a:latin typeface="华文仿宋" panose="02010600040101010101" pitchFamily="2" charset="-122"/>
                <a:ea typeface="华文仿宋" panose="02010600040101010101" pitchFamily="2" charset="-122"/>
              </a:rPr>
              <a:t>,</a:t>
            </a:r>
          </a:p>
          <a:p>
            <a:pPr algn="l">
              <a:lnSpc>
                <a:spcPct val="150000"/>
              </a:lnSpc>
            </a:pPr>
            <a:r>
              <a:rPr lang="en-US" altLang="zh-CN" sz="2400" b="0" dirty="0">
                <a:solidFill>
                  <a:schemeClr val="tx1"/>
                </a:solidFill>
                <a:latin typeface="华文仿宋" panose="02010600040101010101" pitchFamily="2" charset="-122"/>
                <a:ea typeface="华文仿宋" panose="02010600040101010101" pitchFamily="2" charset="-122"/>
              </a:rPr>
              <a:t>                        </a:t>
            </a:r>
            <a:r>
              <a:rPr lang="zh-CN" altLang="en-US" sz="2800" dirty="0">
                <a:solidFill>
                  <a:schemeClr val="tx1"/>
                </a:solidFill>
                <a:latin typeface="黑体" panose="02010609060101010101" pitchFamily="49" charset="-122"/>
                <a:ea typeface="黑体" panose="02010609060101010101" pitchFamily="49" charset="-122"/>
              </a:rPr>
              <a:t>计算量太大，现实上不可行</a:t>
            </a:r>
            <a:r>
              <a:rPr lang="zh-CN" altLang="en-US" sz="2800" b="0" dirty="0">
                <a:solidFill>
                  <a:schemeClr val="tx1"/>
                </a:solidFill>
                <a:latin typeface="黑体" panose="02010609060101010101" pitchFamily="49" charset="-122"/>
                <a:ea typeface="黑体" panose="02010609060101010101" pitchFamily="49" charset="-122"/>
              </a:rPr>
              <a:t>，</a:t>
            </a:r>
            <a:endParaRPr lang="en-US" altLang="zh-CN" sz="2800" b="0" dirty="0">
              <a:solidFill>
                <a:schemeClr val="tx1"/>
              </a:solidFill>
              <a:latin typeface="黑体" panose="02010609060101010101" pitchFamily="49" charset="-122"/>
              <a:ea typeface="黑体" panose="02010609060101010101" pitchFamily="49" charset="-122"/>
            </a:endParaRPr>
          </a:p>
          <a:p>
            <a:pPr algn="l">
              <a:lnSpc>
                <a:spcPct val="150000"/>
              </a:lnSpc>
            </a:pPr>
            <a:r>
              <a:rPr lang="zh-CN" altLang="en-US" sz="2400" b="0" dirty="0">
                <a:solidFill>
                  <a:schemeClr val="tx1"/>
                </a:solidFill>
                <a:latin typeface="+mn-ea"/>
              </a:rPr>
              <a:t>例如</a:t>
            </a:r>
            <a:r>
              <a:rPr lang="en-US" altLang="zh-CN" sz="2400" b="0" dirty="0">
                <a:solidFill>
                  <a:schemeClr val="tx1"/>
                </a:solidFill>
                <a:latin typeface="+mn-ea"/>
              </a:rPr>
              <a:t>, n=20</a:t>
            </a:r>
            <a:r>
              <a:rPr lang="zh-CN" altLang="en-US" sz="2400" b="0" dirty="0">
                <a:solidFill>
                  <a:schemeClr val="tx1"/>
                </a:solidFill>
                <a:latin typeface="+mn-ea"/>
              </a:rPr>
              <a:t>时，</a:t>
            </a:r>
            <a:r>
              <a:rPr lang="en-US" altLang="zh-CN" sz="2400" b="0" dirty="0">
                <a:solidFill>
                  <a:srgbClr val="FF0000"/>
                </a:solidFill>
                <a:latin typeface="+mn-ea"/>
              </a:rPr>
              <a:t>N</a:t>
            </a:r>
            <a:r>
              <a:rPr lang="en-US" altLang="zh-CN" sz="2400" b="0" dirty="0">
                <a:solidFill>
                  <a:srgbClr val="FF0000"/>
                </a:solidFill>
              </a:rPr>
              <a:t>≈9.7×1020</a:t>
            </a:r>
            <a:r>
              <a:rPr lang="zh-CN" altLang="en-US" sz="2400" b="0" dirty="0">
                <a:solidFill>
                  <a:schemeClr val="tx1"/>
                </a:solidFill>
                <a:latin typeface="+mn-ea"/>
              </a:rPr>
              <a:t>，如果采用每秒</a:t>
            </a:r>
            <a:r>
              <a:rPr lang="zh-CN" altLang="en-US" sz="2400" b="0" dirty="0">
                <a:solidFill>
                  <a:srgbClr val="FF0000"/>
                </a:solidFill>
                <a:latin typeface="+mn-ea"/>
              </a:rPr>
              <a:t>十亿</a:t>
            </a:r>
            <a:r>
              <a:rPr lang="zh-CN" altLang="en-US" sz="2400" b="0" dirty="0">
                <a:solidFill>
                  <a:schemeClr val="tx1"/>
                </a:solidFill>
                <a:latin typeface="+mn-ea"/>
              </a:rPr>
              <a:t>次的个人计算机，按每天工作</a:t>
            </a:r>
            <a:r>
              <a:rPr lang="en-US" altLang="zh-CN" sz="2400" b="0" dirty="0">
                <a:solidFill>
                  <a:schemeClr val="tx1"/>
                </a:solidFill>
                <a:latin typeface="+mn-ea"/>
              </a:rPr>
              <a:t>24</a:t>
            </a:r>
            <a:r>
              <a:rPr lang="zh-CN" altLang="en-US" sz="2400" b="0" dirty="0">
                <a:solidFill>
                  <a:schemeClr val="tx1"/>
                </a:solidFill>
                <a:latin typeface="+mn-ea"/>
              </a:rPr>
              <a:t>小时，大约需要</a:t>
            </a:r>
            <a:r>
              <a:rPr lang="en-US" altLang="zh-CN" sz="2400" b="0" dirty="0">
                <a:solidFill>
                  <a:srgbClr val="FF0000"/>
                </a:solidFill>
                <a:latin typeface="+mn-ea"/>
              </a:rPr>
              <a:t>3</a:t>
            </a:r>
            <a:r>
              <a:rPr lang="zh-CN" altLang="en-US" sz="2400" b="0" dirty="0">
                <a:solidFill>
                  <a:srgbClr val="FF0000"/>
                </a:solidFill>
                <a:latin typeface="+mn-ea"/>
              </a:rPr>
              <a:t>万年</a:t>
            </a:r>
            <a:r>
              <a:rPr lang="zh-CN" altLang="en-US" sz="2400" b="0" dirty="0">
                <a:solidFill>
                  <a:schemeClr val="tx1"/>
                </a:solidFill>
                <a:latin typeface="+mn-ea"/>
              </a:rPr>
              <a:t>。因此，需要采用实用的数值计算方法来求解。</a:t>
            </a:r>
            <a:endParaRPr lang="en-US" altLang="zh-CN" sz="2400" b="0" dirty="0">
              <a:solidFill>
                <a:schemeClr val="tx1"/>
              </a:solidFill>
              <a:latin typeface="+mn-ea"/>
            </a:endParaRPr>
          </a:p>
        </p:txBody>
      </p:sp>
      <p:sp>
        <p:nvSpPr>
          <p:cNvPr id="8" name="Rectangle 10">
            <a:extLst>
              <a:ext uri="{FF2B5EF4-FFF2-40B4-BE49-F238E27FC236}">
                <a16:creationId xmlns:a16="http://schemas.microsoft.com/office/drawing/2014/main" id="{484E316B-5D51-47AB-8BD6-0CA4FDC6B8B5}"/>
              </a:ext>
            </a:extLst>
          </p:cNvPr>
          <p:cNvSpPr>
            <a:spLocks noChangeArrowheads="1"/>
          </p:cNvSpPr>
          <p:nvPr/>
        </p:nvSpPr>
        <p:spPr bwMode="auto">
          <a:xfrm>
            <a:off x="2987824" y="111753"/>
            <a:ext cx="39084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fontAlgn="b" hangingPunct="1"/>
            <a:r>
              <a:rPr lang="en-US" altLang="zh-CN" dirty="0">
                <a:latin typeface="华文仿宋" panose="02010600040101010101" pitchFamily="2" charset="-122"/>
                <a:ea typeface="华文仿宋" panose="02010600040101010101" pitchFamily="2" charset="-122"/>
              </a:rPr>
              <a:t>§3.1 </a:t>
            </a:r>
            <a:r>
              <a:rPr lang="zh-CN" altLang="en-US" dirty="0">
                <a:latin typeface="华文仿宋" panose="02010600040101010101" pitchFamily="2" charset="-122"/>
                <a:ea typeface="华文仿宋" panose="02010600040101010101" pitchFamily="2" charset="-122"/>
              </a:rPr>
              <a:t>引言</a:t>
            </a:r>
          </a:p>
        </p:txBody>
      </p:sp>
      <p:pic>
        <p:nvPicPr>
          <p:cNvPr id="9" name="图片 8">
            <a:extLst>
              <a:ext uri="{FF2B5EF4-FFF2-40B4-BE49-F238E27FC236}">
                <a16:creationId xmlns:a16="http://schemas.microsoft.com/office/drawing/2014/main" id="{807C2460-4F2D-4F31-BA9E-FFECFDFC4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107" y="1228657"/>
            <a:ext cx="2592913" cy="1921651"/>
          </a:xfrm>
          <a:prstGeom prst="rect">
            <a:avLst/>
          </a:prstGeom>
        </p:spPr>
      </p:pic>
    </p:spTree>
    <p:extLst>
      <p:ext uri="{BB962C8B-B14F-4D97-AF65-F5344CB8AC3E}">
        <p14:creationId xmlns:p14="http://schemas.microsoft.com/office/powerpoint/2010/main" val="18284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23" name="Rectangle 7">
            <a:extLst>
              <a:ext uri="{FF2B5EF4-FFF2-40B4-BE49-F238E27FC236}">
                <a16:creationId xmlns:a16="http://schemas.microsoft.com/office/drawing/2014/main" id="{2C787771-2334-4FF1-8501-A9CC9510DE4E}"/>
              </a:ext>
            </a:extLst>
          </p:cNvPr>
          <p:cNvSpPr>
            <a:spLocks noChangeArrowheads="1"/>
          </p:cNvSpPr>
          <p:nvPr/>
        </p:nvSpPr>
        <p:spPr bwMode="auto">
          <a:xfrm>
            <a:off x="179512" y="2703370"/>
            <a:ext cx="885316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
                <a:schemeClr val="hlink"/>
              </a:buClr>
            </a:pPr>
            <a:r>
              <a:rPr lang="zh-CN" altLang="en-US" sz="2600" dirty="0">
                <a:solidFill>
                  <a:srgbClr val="006600"/>
                </a:solidFill>
              </a:rPr>
              <a:t>迭代法</a:t>
            </a:r>
            <a:r>
              <a:rPr lang="zh-CN" altLang="en-US" sz="28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把方程组的解向量看作是某种极限过程的极限，从一个初始向量出发，</a:t>
            </a:r>
            <a:r>
              <a:rPr lang="zh-CN" altLang="en-US" sz="2400" b="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按照一定的迭代格式，</a:t>
            </a:r>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构造出一个趋向于真解的无穷序列。</a:t>
            </a:r>
          </a:p>
        </p:txBody>
      </p:sp>
      <p:sp>
        <p:nvSpPr>
          <p:cNvPr id="7" name="Rectangle 6">
            <a:extLst>
              <a:ext uri="{FF2B5EF4-FFF2-40B4-BE49-F238E27FC236}">
                <a16:creationId xmlns:a16="http://schemas.microsoft.com/office/drawing/2014/main" id="{85F3F70C-59A6-49F4-93BE-7B0D05683433}"/>
              </a:ext>
            </a:extLst>
          </p:cNvPr>
          <p:cNvSpPr>
            <a:spLocks noChangeArrowheads="1"/>
          </p:cNvSpPr>
          <p:nvPr/>
        </p:nvSpPr>
        <p:spPr bwMode="auto">
          <a:xfrm>
            <a:off x="139356" y="712648"/>
            <a:ext cx="900464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600" dirty="0">
                <a:solidFill>
                  <a:srgbClr val="006600"/>
                </a:solidFill>
              </a:rPr>
              <a:t>直接法</a:t>
            </a:r>
            <a:r>
              <a:rPr lang="zh-CN" altLang="en-US" sz="28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只包含有限次四则运算。若在计算过程中都不发生舍 </a:t>
            </a:r>
            <a:endParaRPr lang="en-US" altLang="zh-CN"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endParaRPr>
          </a:p>
          <a:p>
            <a:pPr algn="l"/>
            <a:r>
              <a:rPr lang="zh-CN" altLang="en-US" sz="2400" b="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入误差的假定下，计算结果就是原方程组的精确解。包括</a:t>
            </a:r>
            <a:r>
              <a:rPr lang="en-US" altLang="zh-CN" sz="2400" b="0" dirty="0">
                <a:solidFill>
                  <a:schemeClr val="bg2">
                    <a:lumMod val="10000"/>
                  </a:schemeClr>
                </a:solidFill>
                <a:latin typeface="仿宋" panose="02010609060101010101" pitchFamily="49" charset="-122"/>
                <a:ea typeface="仿宋" panose="02010609060101010101" pitchFamily="49" charset="-122"/>
              </a:rPr>
              <a:t> </a:t>
            </a:r>
          </a:p>
        </p:txBody>
      </p:sp>
      <p:sp>
        <p:nvSpPr>
          <p:cNvPr id="2" name="文本框 1">
            <a:extLst>
              <a:ext uri="{FF2B5EF4-FFF2-40B4-BE49-F238E27FC236}">
                <a16:creationId xmlns:a16="http://schemas.microsoft.com/office/drawing/2014/main" id="{3DE20D40-E1AB-42CC-9ECF-22C3AAB51D37}"/>
              </a:ext>
            </a:extLst>
          </p:cNvPr>
          <p:cNvSpPr txBox="1"/>
          <p:nvPr/>
        </p:nvSpPr>
        <p:spPr>
          <a:xfrm>
            <a:off x="2735796" y="1727465"/>
            <a:ext cx="3672408" cy="954107"/>
          </a:xfrm>
          <a:prstGeom prst="rect">
            <a:avLst/>
          </a:prstGeom>
          <a:noFill/>
        </p:spPr>
        <p:txBody>
          <a:bodyPr wrap="square" rtlCol="0">
            <a:spAutoFit/>
          </a:bodyPr>
          <a:lstStyle/>
          <a:p>
            <a:pPr marL="457200" indent="-457200" algn="l">
              <a:buFont typeface="Wingdings" panose="05000000000000000000" pitchFamily="2" charset="2"/>
              <a:buChar char="ü"/>
            </a:pPr>
            <a:r>
              <a:rPr lang="en-US" altLang="zh-CN" sz="2800" b="0" dirty="0">
                <a:solidFill>
                  <a:schemeClr val="bg2">
                    <a:lumMod val="10000"/>
                  </a:schemeClr>
                </a:solidFill>
                <a:latin typeface="仿宋" panose="02010609060101010101" pitchFamily="49" charset="-122"/>
                <a:ea typeface="仿宋" panose="02010609060101010101" pitchFamily="49" charset="-122"/>
              </a:rPr>
              <a:t>Gauss</a:t>
            </a:r>
            <a:r>
              <a:rPr lang="zh-CN" altLang="en-US" sz="2800" b="0" dirty="0">
                <a:solidFill>
                  <a:schemeClr val="bg2">
                    <a:lumMod val="10000"/>
                  </a:schemeClr>
                </a:solidFill>
                <a:latin typeface="仿宋" panose="02010609060101010101" pitchFamily="49" charset="-122"/>
                <a:ea typeface="仿宋" panose="02010609060101010101" pitchFamily="49" charset="-122"/>
              </a:rPr>
              <a:t>消元法</a:t>
            </a:r>
            <a:r>
              <a:rPr lang="en-US" altLang="zh-CN" sz="2800" dirty="0">
                <a:solidFill>
                  <a:srgbClr val="0000CC"/>
                </a:solidFill>
                <a:ea typeface="楷体_GB2312" pitchFamily="49" charset="-122"/>
              </a:rPr>
              <a:t> </a:t>
            </a:r>
            <a:endParaRPr lang="zh-CN" altLang="en-US" sz="2800" dirty="0">
              <a:solidFill>
                <a:srgbClr val="0000CC"/>
              </a:solidFill>
              <a:ea typeface="楷体_GB2312" pitchFamily="49" charset="-122"/>
            </a:endParaRPr>
          </a:p>
          <a:p>
            <a:pPr marL="457200" indent="-457200" algn="l">
              <a:buFont typeface="Wingdings" panose="05000000000000000000" pitchFamily="2" charset="2"/>
              <a:buChar char="ü"/>
            </a:pPr>
            <a:r>
              <a:rPr lang="zh-CN" altLang="en-US" sz="2800" b="0" dirty="0">
                <a:solidFill>
                  <a:schemeClr val="bg2">
                    <a:lumMod val="10000"/>
                  </a:schemeClr>
                </a:solidFill>
                <a:latin typeface="仿宋" panose="02010609060101010101" pitchFamily="49" charset="-122"/>
                <a:ea typeface="仿宋" panose="02010609060101010101" pitchFamily="49" charset="-122"/>
              </a:rPr>
              <a:t>三角分解法  </a:t>
            </a:r>
            <a:endParaRPr lang="zh-CN" altLang="en-US" sz="2800" dirty="0">
              <a:solidFill>
                <a:schemeClr val="tx1">
                  <a:lumMod val="95000"/>
                  <a:lumOff val="5000"/>
                </a:schemeClr>
              </a:solidFill>
              <a:latin typeface="+mn-ea"/>
              <a:ea typeface="+mn-ea"/>
            </a:endParaRPr>
          </a:p>
        </p:txBody>
      </p:sp>
      <p:sp>
        <p:nvSpPr>
          <p:cNvPr id="9" name="文本框 8">
            <a:extLst>
              <a:ext uri="{FF2B5EF4-FFF2-40B4-BE49-F238E27FC236}">
                <a16:creationId xmlns:a16="http://schemas.microsoft.com/office/drawing/2014/main" id="{0CDBD1C0-3A4C-40BD-816A-06ECA6AF7CD7}"/>
              </a:ext>
            </a:extLst>
          </p:cNvPr>
          <p:cNvSpPr txBox="1"/>
          <p:nvPr/>
        </p:nvSpPr>
        <p:spPr>
          <a:xfrm>
            <a:off x="2339752" y="3837272"/>
            <a:ext cx="5123224" cy="1815882"/>
          </a:xfrm>
          <a:prstGeom prst="rect">
            <a:avLst/>
          </a:prstGeom>
          <a:noFill/>
        </p:spPr>
        <p:txBody>
          <a:bodyPr wrap="square" rtlCol="0">
            <a:spAutoFit/>
          </a:bodyPr>
          <a:lstStyle/>
          <a:p>
            <a:pPr marL="457200" indent="-457200" algn="l">
              <a:buFont typeface="Wingdings" panose="05000000000000000000" pitchFamily="2" charset="2"/>
              <a:buChar char="ü"/>
            </a:pPr>
            <a:r>
              <a:rPr lang="en-US" altLang="zh-CN" sz="2800" b="0" dirty="0">
                <a:solidFill>
                  <a:schemeClr val="bg2">
                    <a:lumMod val="10000"/>
                  </a:schemeClr>
                </a:solidFill>
                <a:latin typeface="仿宋" panose="02010609060101010101" pitchFamily="49" charset="-122"/>
                <a:ea typeface="仿宋" panose="02010609060101010101" pitchFamily="49" charset="-122"/>
              </a:rPr>
              <a:t>Jacobi</a:t>
            </a:r>
            <a:r>
              <a:rPr lang="zh-CN" altLang="en-US" sz="28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ü"/>
            </a:pPr>
            <a:r>
              <a:rPr lang="en-US" altLang="zh-CN" sz="2800" b="0" dirty="0">
                <a:solidFill>
                  <a:schemeClr val="bg2">
                    <a:lumMod val="10000"/>
                  </a:schemeClr>
                </a:solidFill>
                <a:latin typeface="仿宋" panose="02010609060101010101" pitchFamily="49" charset="-122"/>
                <a:ea typeface="仿宋" panose="02010609060101010101" pitchFamily="49" charset="-122"/>
              </a:rPr>
              <a:t>Gauss-Seidel</a:t>
            </a:r>
            <a:r>
              <a:rPr lang="zh-CN" altLang="en-US" sz="2800" b="0" dirty="0">
                <a:solidFill>
                  <a:schemeClr val="bg2">
                    <a:lumMod val="10000"/>
                  </a:schemeClr>
                </a:solidFill>
                <a:latin typeface="仿宋" panose="02010609060101010101" pitchFamily="49" charset="-122"/>
                <a:ea typeface="仿宋" panose="02010609060101010101" pitchFamily="49" charset="-122"/>
              </a:rPr>
              <a:t>迭代法</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ü"/>
            </a:pPr>
            <a:r>
              <a:rPr lang="zh-CN" altLang="en-US" sz="2800" b="0" dirty="0">
                <a:solidFill>
                  <a:schemeClr val="bg2">
                    <a:lumMod val="10000"/>
                  </a:schemeClr>
                </a:solidFill>
                <a:latin typeface="仿宋" panose="02010609060101010101" pitchFamily="49" charset="-122"/>
                <a:ea typeface="仿宋" panose="02010609060101010101" pitchFamily="49" charset="-122"/>
              </a:rPr>
              <a:t>超松弛</a:t>
            </a:r>
            <a:r>
              <a:rPr lang="en-US" altLang="zh-CN" sz="2800" b="0" dirty="0">
                <a:solidFill>
                  <a:schemeClr val="bg2">
                    <a:lumMod val="10000"/>
                  </a:schemeClr>
                </a:solidFill>
                <a:latin typeface="仿宋" panose="02010609060101010101" pitchFamily="49" charset="-122"/>
                <a:ea typeface="仿宋" panose="02010609060101010101" pitchFamily="49" charset="-122"/>
              </a:rPr>
              <a:t>(SOR)</a:t>
            </a:r>
            <a:r>
              <a:rPr lang="zh-CN" altLang="en-US" sz="2800" b="0" dirty="0">
                <a:solidFill>
                  <a:schemeClr val="bg2">
                    <a:lumMod val="10000"/>
                  </a:schemeClr>
                </a:solidFill>
                <a:latin typeface="仿宋" panose="02010609060101010101" pitchFamily="49" charset="-122"/>
                <a:ea typeface="仿宋" panose="02010609060101010101" pitchFamily="49" charset="-122"/>
              </a:rPr>
              <a:t>迭代法 </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a:p>
            <a:pPr marL="457200" indent="-457200" algn="l">
              <a:buFont typeface="Wingdings" panose="05000000000000000000" pitchFamily="2" charset="2"/>
              <a:buChar char="ü"/>
            </a:pPr>
            <a:r>
              <a:rPr lang="zh-CN" altLang="en-US" sz="2800" b="0" dirty="0">
                <a:solidFill>
                  <a:schemeClr val="bg2">
                    <a:lumMod val="10000"/>
                  </a:schemeClr>
                </a:solidFill>
                <a:latin typeface="仿宋" panose="02010609060101010101" pitchFamily="49" charset="-122"/>
                <a:ea typeface="仿宋" panose="02010609060101010101" pitchFamily="49" charset="-122"/>
              </a:rPr>
              <a:t>共轭梯度法 </a:t>
            </a:r>
          </a:p>
        </p:txBody>
      </p:sp>
      <p:sp>
        <p:nvSpPr>
          <p:cNvPr id="10" name="Text Box 5">
            <a:extLst>
              <a:ext uri="{FF2B5EF4-FFF2-40B4-BE49-F238E27FC236}">
                <a16:creationId xmlns:a16="http://schemas.microsoft.com/office/drawing/2014/main" id="{81920609-D3E5-4642-8ADB-9B4F631F9E3A}"/>
              </a:ext>
            </a:extLst>
          </p:cNvPr>
          <p:cNvSpPr txBox="1">
            <a:spLocks noChangeArrowheads="1"/>
          </p:cNvSpPr>
          <p:nvPr/>
        </p:nvSpPr>
        <p:spPr bwMode="auto">
          <a:xfrm>
            <a:off x="294166" y="5699076"/>
            <a:ext cx="869502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b="1">
                <a:solidFill>
                  <a:schemeClr val="tx1"/>
                </a:solidFill>
                <a:latin typeface="Times New Roman" panose="02020603050405020304" pitchFamily="18" charset="0"/>
                <a:ea typeface="隶书" panose="02010509060101010101" pitchFamily="49" charset="-122"/>
              </a:defRPr>
            </a:lvl1pPr>
            <a:lvl2pPr marL="742950" indent="-285750">
              <a:defRPr kumimoji="1" sz="3200" b="1">
                <a:solidFill>
                  <a:schemeClr val="tx1"/>
                </a:solidFill>
                <a:latin typeface="Times New Roman" panose="02020603050405020304" pitchFamily="18" charset="0"/>
                <a:ea typeface="隶书" panose="02010509060101010101" pitchFamily="49" charset="-122"/>
              </a:defRPr>
            </a:lvl2pPr>
            <a:lvl3pPr marL="1143000" indent="-228600">
              <a:defRPr kumimoji="1" sz="3200" b="1">
                <a:solidFill>
                  <a:schemeClr val="tx1"/>
                </a:solidFill>
                <a:latin typeface="Times New Roman" panose="02020603050405020304" pitchFamily="18" charset="0"/>
                <a:ea typeface="隶书" panose="02010509060101010101" pitchFamily="49" charset="-122"/>
              </a:defRPr>
            </a:lvl3pPr>
            <a:lvl4pPr marL="1600200" indent="-228600">
              <a:defRPr kumimoji="1" sz="3200" b="1">
                <a:solidFill>
                  <a:schemeClr val="tx1"/>
                </a:solidFill>
                <a:latin typeface="Times New Roman" panose="02020603050405020304" pitchFamily="18" charset="0"/>
                <a:ea typeface="隶书" panose="02010509060101010101" pitchFamily="49" charset="-122"/>
              </a:defRPr>
            </a:lvl4pPr>
            <a:lvl5pPr marL="2057400" indent="-228600">
              <a:defRPr kumimoji="1" sz="3200" b="1">
                <a:solidFill>
                  <a:schemeClr val="tx1"/>
                </a:solidFill>
                <a:latin typeface="Times New Roman" panose="02020603050405020304" pitchFamily="18" charset="0"/>
                <a:ea typeface="隶书" panose="02010509060101010101" pitchFamily="49" charset="-122"/>
              </a:defRPr>
            </a:lvl5pPr>
            <a:lvl6pPr marL="25146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6pPr>
            <a:lvl7pPr marL="29718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7pPr>
            <a:lvl8pPr marL="34290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8pPr>
            <a:lvl9pPr marL="3886200" indent="-228600" algn="ctr" eaLnBrk="0" fontAlgn="base" hangingPunct="0">
              <a:spcBef>
                <a:spcPct val="0"/>
              </a:spcBef>
              <a:spcAft>
                <a:spcPct val="0"/>
              </a:spcAft>
              <a:defRPr kumimoji="1" sz="3200" b="1">
                <a:solidFill>
                  <a:schemeClr val="tx1"/>
                </a:solidFill>
                <a:latin typeface="Times New Roman" panose="02020603050405020304" pitchFamily="18" charset="0"/>
                <a:ea typeface="隶书" panose="02010509060101010101" pitchFamily="49" charset="-122"/>
              </a:defRPr>
            </a:lvl9pPr>
          </a:lstStyle>
          <a:p>
            <a:pPr algn="l" eaLnBrk="1" hangingPunct="1">
              <a:spcBef>
                <a:spcPct val="50000"/>
              </a:spcBef>
            </a:pPr>
            <a:r>
              <a:rPr lang="en-US" altLang="zh-CN" sz="2800" b="0" dirty="0">
                <a:solidFill>
                  <a:srgbClr val="FF0000"/>
                </a:solidFill>
                <a:latin typeface="Tahoma" panose="020B0604030504040204" pitchFamily="34" charset="0"/>
                <a:ea typeface="宋体" panose="02010600030101010101" pitchFamily="2" charset="-122"/>
              </a:rPr>
              <a:t>Remark</a:t>
            </a:r>
            <a:r>
              <a:rPr lang="zh-CN" altLang="en-US" sz="2800" b="0" dirty="0">
                <a:solidFill>
                  <a:srgbClr val="FF0000"/>
                </a:solidFill>
                <a:latin typeface="Tahoma" panose="020B0604030504040204" pitchFamily="34" charset="0"/>
                <a:ea typeface="宋体" panose="02010600030101010101" pitchFamily="2" charset="-122"/>
              </a:rPr>
              <a:t>：</a:t>
            </a:r>
            <a:r>
              <a:rPr lang="zh-CN" altLang="en-US" sz="2400" b="0" dirty="0">
                <a:latin typeface="华文仿宋" panose="02010600040101010101" pitchFamily="2" charset="-122"/>
                <a:ea typeface="华文仿宋" panose="02010600040101010101" pitchFamily="2" charset="-122"/>
              </a:rPr>
              <a:t>由于运算过程中舍入误差的存在，实际上直接方法得到的解也是方程组的近始解。</a:t>
            </a:r>
          </a:p>
        </p:txBody>
      </p:sp>
      <p:sp>
        <p:nvSpPr>
          <p:cNvPr id="11" name="Rectangle 5">
            <a:extLst>
              <a:ext uri="{FF2B5EF4-FFF2-40B4-BE49-F238E27FC236}">
                <a16:creationId xmlns:a16="http://schemas.microsoft.com/office/drawing/2014/main" id="{2D1D5714-254A-4DF2-AAEB-FD251BAB2CE4}"/>
              </a:ext>
            </a:extLst>
          </p:cNvPr>
          <p:cNvSpPr>
            <a:spLocks noChangeArrowheads="1"/>
          </p:cNvSpPr>
          <p:nvPr/>
        </p:nvSpPr>
        <p:spPr bwMode="auto">
          <a:xfrm>
            <a:off x="179512" y="65840"/>
            <a:ext cx="8229600" cy="5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buClr>
                <a:schemeClr val="hlink"/>
              </a:buClr>
              <a:buFont typeface="Wingdings" panose="05000000000000000000" pitchFamily="2" charset="2"/>
              <a:buChar char="q"/>
            </a:pPr>
            <a:r>
              <a:rPr lang="zh-CN" altLang="en-US" sz="2600" dirty="0">
                <a:solidFill>
                  <a:srgbClr val="0000CC"/>
                </a:solidFill>
              </a:rPr>
              <a:t> 线性方程组的数值解法有：</a:t>
            </a:r>
            <a:r>
              <a:rPr lang="zh-CN" altLang="en-US" sz="2600" dirty="0">
                <a:solidFill>
                  <a:srgbClr val="006600"/>
                </a:solidFill>
              </a:rPr>
              <a:t>直接法</a:t>
            </a:r>
            <a:r>
              <a:rPr lang="zh-CN" altLang="en-US" sz="2600" dirty="0">
                <a:solidFill>
                  <a:srgbClr val="0000CC"/>
                </a:solidFill>
              </a:rPr>
              <a:t>和</a:t>
            </a:r>
            <a:r>
              <a:rPr lang="zh-CN" altLang="en-US" sz="2600" dirty="0">
                <a:solidFill>
                  <a:srgbClr val="006600"/>
                </a:solidFill>
              </a:rPr>
              <a:t>迭代法</a:t>
            </a:r>
            <a:r>
              <a:rPr lang="zh-CN" altLang="en-US" sz="2600" dirty="0">
                <a:solidFill>
                  <a:srgbClr val="0000CC"/>
                </a:solidFill>
              </a:rPr>
              <a:t>。</a:t>
            </a:r>
          </a:p>
        </p:txBody>
      </p:sp>
    </p:spTree>
    <p:extLst>
      <p:ext uri="{BB962C8B-B14F-4D97-AF65-F5344CB8AC3E}">
        <p14:creationId xmlns:p14="http://schemas.microsoft.com/office/powerpoint/2010/main" val="8510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64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3"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0">
            <a:extLst>
              <a:ext uri="{FF2B5EF4-FFF2-40B4-BE49-F238E27FC236}">
                <a16:creationId xmlns:a16="http://schemas.microsoft.com/office/drawing/2014/main" id="{566577E8-0165-4AE8-AF0A-8681F8862E89}"/>
              </a:ext>
            </a:extLst>
          </p:cNvPr>
          <p:cNvSpPr txBox="1">
            <a:spLocks noChangeArrowheads="1"/>
          </p:cNvSpPr>
          <p:nvPr/>
        </p:nvSpPr>
        <p:spPr bwMode="auto">
          <a:xfrm>
            <a:off x="2209800" y="589752"/>
            <a:ext cx="472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0" dirty="0">
                <a:solidFill>
                  <a:srgbClr val="FF0000"/>
                </a:solidFill>
                <a:latin typeface="+mn-ea"/>
                <a:ea typeface="+mn-ea"/>
              </a:rPr>
              <a:t>§3.2  </a:t>
            </a:r>
            <a:r>
              <a:rPr lang="zh-CN" altLang="en-US" sz="2800" b="0" dirty="0">
                <a:solidFill>
                  <a:srgbClr val="FF0000"/>
                </a:solidFill>
                <a:latin typeface="+mn-ea"/>
                <a:ea typeface="+mn-ea"/>
              </a:rPr>
              <a:t>线性代数的基础知识</a:t>
            </a:r>
            <a:endParaRPr lang="zh-CN" altLang="en-US" sz="2800" b="0" dirty="0">
              <a:solidFill>
                <a:srgbClr val="008000"/>
              </a:solidFill>
              <a:latin typeface="+mn-ea"/>
              <a:ea typeface="+mn-ea"/>
            </a:endParaRPr>
          </a:p>
        </p:txBody>
      </p:sp>
      <p:sp>
        <p:nvSpPr>
          <p:cNvPr id="5" name="文本框 4">
            <a:extLst>
              <a:ext uri="{FF2B5EF4-FFF2-40B4-BE49-F238E27FC236}">
                <a16:creationId xmlns:a16="http://schemas.microsoft.com/office/drawing/2014/main" id="{2557AFC6-549C-4CAC-BBFD-EC32D23D9F31}"/>
              </a:ext>
            </a:extLst>
          </p:cNvPr>
          <p:cNvSpPr txBox="1"/>
          <p:nvPr/>
        </p:nvSpPr>
        <p:spPr>
          <a:xfrm>
            <a:off x="53648" y="1410567"/>
            <a:ext cx="86409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一个</a:t>
            </a:r>
            <a:r>
              <a:rPr lang="en-US" altLang="zh-CN" sz="2400" b="0" dirty="0">
                <a:solidFill>
                  <a:schemeClr val="tx1">
                    <a:lumMod val="95000"/>
                    <a:lumOff val="5000"/>
                  </a:schemeClr>
                </a:solidFill>
                <a:latin typeface="+mn-ea"/>
                <a:ea typeface="+mn-ea"/>
              </a:rPr>
              <a:t>N</a:t>
            </a:r>
            <a:r>
              <a:rPr lang="zh-CN" altLang="en-US" sz="2400" b="0" dirty="0">
                <a:solidFill>
                  <a:schemeClr val="tx1">
                    <a:lumMod val="95000"/>
                    <a:lumOff val="5000"/>
                  </a:schemeClr>
                </a:solidFill>
                <a:latin typeface="+mn-ea"/>
                <a:ea typeface="+mn-ea"/>
              </a:rPr>
              <a:t>维实数向量</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x</a:t>
            </a:r>
            <a:r>
              <a:rPr lang="zh-CN" altLang="en-US" sz="2400" b="0" dirty="0">
                <a:solidFill>
                  <a:schemeClr val="tx1">
                    <a:lumMod val="95000"/>
                    <a:lumOff val="5000"/>
                  </a:schemeClr>
                </a:solidFill>
                <a:latin typeface="+mn-ea"/>
                <a:ea typeface="+mn-ea"/>
              </a:rPr>
              <a:t>是</a:t>
            </a:r>
            <a:r>
              <a:rPr lang="en-US" altLang="zh-CN" sz="2400" b="0" dirty="0">
                <a:solidFill>
                  <a:schemeClr val="tx1">
                    <a:lumMod val="95000"/>
                    <a:lumOff val="5000"/>
                  </a:schemeClr>
                </a:solidFill>
                <a:latin typeface="+mn-ea"/>
                <a:ea typeface="+mn-ea"/>
              </a:rPr>
              <a:t>n</a:t>
            </a:r>
            <a:r>
              <a:rPr lang="zh-CN" altLang="en-US" sz="2400" b="0" dirty="0">
                <a:solidFill>
                  <a:schemeClr val="tx1">
                    <a:lumMod val="95000"/>
                    <a:lumOff val="5000"/>
                  </a:schemeClr>
                </a:solidFill>
                <a:latin typeface="+mn-ea"/>
                <a:ea typeface="+mn-ea"/>
              </a:rPr>
              <a:t>个实数的有序集合，通常写成坐标形式</a:t>
            </a:r>
          </a:p>
        </p:txBody>
      </p:sp>
      <p:pic>
        <p:nvPicPr>
          <p:cNvPr id="3" name="图片 2">
            <a:extLst>
              <a:ext uri="{FF2B5EF4-FFF2-40B4-BE49-F238E27FC236}">
                <a16:creationId xmlns:a16="http://schemas.microsoft.com/office/drawing/2014/main" id="{09BC0960-A908-4F9F-A0E7-AE95E950BFC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63260" y="2162474"/>
            <a:ext cx="3027578" cy="354178"/>
          </a:xfrm>
          <a:prstGeom prst="rect">
            <a:avLst/>
          </a:prstGeom>
        </p:spPr>
      </p:pic>
      <p:sp>
        <p:nvSpPr>
          <p:cNvPr id="9" name="文本框 8">
            <a:extLst>
              <a:ext uri="{FF2B5EF4-FFF2-40B4-BE49-F238E27FC236}">
                <a16:creationId xmlns:a16="http://schemas.microsoft.com/office/drawing/2014/main" id="{806BAD6C-950B-405E-9ECB-465117C57507}"/>
              </a:ext>
            </a:extLst>
          </p:cNvPr>
          <p:cNvSpPr txBox="1"/>
          <p:nvPr/>
        </p:nvSpPr>
        <p:spPr>
          <a:xfrm>
            <a:off x="114608" y="2719744"/>
            <a:ext cx="6680080" cy="461666"/>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其中                             称为</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x</a:t>
            </a:r>
            <a:r>
              <a:rPr lang="zh-CN" altLang="en-US" sz="2400" b="0" dirty="0">
                <a:solidFill>
                  <a:schemeClr val="tx1">
                    <a:lumMod val="95000"/>
                    <a:lumOff val="5000"/>
                  </a:schemeClr>
                </a:solidFill>
                <a:latin typeface="+mn-ea"/>
                <a:ea typeface="+mn-ea"/>
              </a:rPr>
              <a:t>的坐标或分量。</a:t>
            </a:r>
          </a:p>
        </p:txBody>
      </p:sp>
      <p:pic>
        <p:nvPicPr>
          <p:cNvPr id="7" name="图片 6">
            <a:extLst>
              <a:ext uri="{FF2B5EF4-FFF2-40B4-BE49-F238E27FC236}">
                <a16:creationId xmlns:a16="http://schemas.microsoft.com/office/drawing/2014/main" id="{7B3FFE25-0E24-4762-8240-0CD96958F07E}"/>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899592" y="2899818"/>
            <a:ext cx="2084527" cy="224028"/>
          </a:xfrm>
          <a:prstGeom prst="rect">
            <a:avLst/>
          </a:prstGeom>
        </p:spPr>
      </p:pic>
      <p:sp>
        <p:nvSpPr>
          <p:cNvPr id="12" name="文本框 11">
            <a:extLst>
              <a:ext uri="{FF2B5EF4-FFF2-40B4-BE49-F238E27FC236}">
                <a16:creationId xmlns:a16="http://schemas.microsoft.com/office/drawing/2014/main" id="{4329DF31-A862-4B67-A824-D5CEBADCDEBE}"/>
              </a:ext>
            </a:extLst>
          </p:cNvPr>
          <p:cNvSpPr txBox="1"/>
          <p:nvPr/>
        </p:nvSpPr>
        <p:spPr>
          <a:xfrm>
            <a:off x="62320" y="3676590"/>
            <a:ext cx="8712968" cy="954107"/>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向量运算： </a:t>
            </a:r>
            <a:endParaRPr lang="en-US" altLang="zh-CN" sz="2800" b="0" dirty="0">
              <a:solidFill>
                <a:schemeClr val="tx1">
                  <a:lumMod val="95000"/>
                  <a:lumOff val="5000"/>
                </a:schemeClr>
              </a:solidFill>
              <a:latin typeface="+mn-ea"/>
              <a:ea typeface="+mn-ea"/>
            </a:endParaRPr>
          </a:p>
          <a:p>
            <a:pPr algn="l"/>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相等、和、取负、差、标量乘积</a:t>
            </a:r>
            <a:r>
              <a:rPr lang="en-US" altLang="zh-CN" sz="2800" b="0" dirty="0" err="1">
                <a:solidFill>
                  <a:schemeClr val="tx1">
                    <a:lumMod val="95000"/>
                    <a:lumOff val="5000"/>
                  </a:schemeClr>
                </a:solidFill>
                <a:latin typeface="+mn-ea"/>
                <a:ea typeface="+mn-ea"/>
              </a:rPr>
              <a:t>cX</a:t>
            </a:r>
            <a:r>
              <a:rPr lang="en-US" altLang="zh-CN" sz="2800" b="0" dirty="0">
                <a:solidFill>
                  <a:schemeClr val="tx1">
                    <a:lumMod val="95000"/>
                    <a:lumOff val="5000"/>
                  </a:schemeClr>
                </a:solidFill>
                <a:latin typeface="+mn-ea"/>
                <a:ea typeface="+mn-ea"/>
              </a:rPr>
              <a:t>, </a:t>
            </a:r>
            <a:r>
              <a:rPr lang="zh-CN" altLang="en-US" sz="2800" b="0" dirty="0">
                <a:solidFill>
                  <a:schemeClr val="tx1">
                    <a:lumMod val="95000"/>
                    <a:lumOff val="5000"/>
                  </a:schemeClr>
                </a:solidFill>
                <a:latin typeface="+mn-ea"/>
                <a:ea typeface="+mn-ea"/>
              </a:rPr>
              <a:t>线性组合</a:t>
            </a:r>
          </a:p>
        </p:txBody>
      </p:sp>
    </p:spTree>
    <p:extLst>
      <p:ext uri="{BB962C8B-B14F-4D97-AF65-F5344CB8AC3E}">
        <p14:creationId xmlns:p14="http://schemas.microsoft.com/office/powerpoint/2010/main" val="96187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16" name="Rectangle 96">
            <a:extLst>
              <a:ext uri="{FF2B5EF4-FFF2-40B4-BE49-F238E27FC236}">
                <a16:creationId xmlns:a16="http://schemas.microsoft.com/office/drawing/2014/main" id="{3B8CB80A-F8EB-4211-A6F6-22F07080BEE2}"/>
              </a:ext>
            </a:extLst>
          </p:cNvPr>
          <p:cNvSpPr>
            <a:spLocks noChangeArrowheads="1"/>
          </p:cNvSpPr>
          <p:nvPr/>
        </p:nvSpPr>
        <p:spPr bwMode="auto">
          <a:xfrm>
            <a:off x="-108520" y="159689"/>
            <a:ext cx="4059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chemeClr val="tx1"/>
                </a:solidFill>
                <a:sym typeface="Wingdings" panose="05000000000000000000" pitchFamily="2" charset="2"/>
              </a:rPr>
              <a:t></a:t>
            </a:r>
            <a:r>
              <a:rPr lang="zh-CN" altLang="en-US" sz="2400" b="1" dirty="0">
                <a:solidFill>
                  <a:schemeClr val="tx1"/>
                </a:solidFill>
                <a:sym typeface="Wingdings" panose="05000000000000000000" pitchFamily="2" charset="2"/>
              </a:rPr>
              <a:t>常用的几种</a:t>
            </a:r>
            <a:r>
              <a:rPr lang="zh-CN" altLang="en-US" sz="2400" b="1" dirty="0">
                <a:solidFill>
                  <a:schemeClr val="tx1"/>
                </a:solidFill>
              </a:rPr>
              <a:t>向量范数：</a:t>
            </a:r>
          </a:p>
        </p:txBody>
      </p:sp>
      <p:grpSp>
        <p:nvGrpSpPr>
          <p:cNvPr id="56419" name="Group 99">
            <a:extLst>
              <a:ext uri="{FF2B5EF4-FFF2-40B4-BE49-F238E27FC236}">
                <a16:creationId xmlns:a16="http://schemas.microsoft.com/office/drawing/2014/main" id="{7AEFAC86-787A-4E3A-B0B8-E34E4155BA5A}"/>
              </a:ext>
            </a:extLst>
          </p:cNvPr>
          <p:cNvGrpSpPr>
            <a:grpSpLocks/>
          </p:cNvGrpSpPr>
          <p:nvPr/>
        </p:nvGrpSpPr>
        <p:grpSpPr bwMode="auto">
          <a:xfrm>
            <a:off x="5220072" y="620688"/>
            <a:ext cx="3463924" cy="588963"/>
            <a:chOff x="2367" y="1532"/>
            <a:chExt cx="2182" cy="371"/>
          </a:xfrm>
        </p:grpSpPr>
        <p:sp>
          <p:nvSpPr>
            <p:cNvPr id="56417" name="Rectangle 97">
              <a:extLst>
                <a:ext uri="{FF2B5EF4-FFF2-40B4-BE49-F238E27FC236}">
                  <a16:creationId xmlns:a16="http://schemas.microsoft.com/office/drawing/2014/main" id="{34F0BA6B-EFEA-4E8F-86DA-5EBB75D8452B}"/>
                </a:ext>
              </a:extLst>
            </p:cNvPr>
            <p:cNvSpPr>
              <a:spLocks noChangeArrowheads="1"/>
            </p:cNvSpPr>
            <p:nvPr/>
          </p:nvSpPr>
          <p:spPr bwMode="auto">
            <a:xfrm>
              <a:off x="2367" y="1565"/>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latin typeface="Arial" panose="020B0604020202020204" pitchFamily="34" charset="0"/>
                </a:rPr>
                <a:t>设</a:t>
              </a:r>
            </a:p>
          </p:txBody>
        </p:sp>
        <p:graphicFrame>
          <p:nvGraphicFramePr>
            <p:cNvPr id="56418" name="Object 98">
              <a:extLst>
                <a:ext uri="{FF2B5EF4-FFF2-40B4-BE49-F238E27FC236}">
                  <a16:creationId xmlns:a16="http://schemas.microsoft.com/office/drawing/2014/main" id="{3E486841-C939-4449-8E6C-8043768FED74}"/>
                </a:ext>
              </a:extLst>
            </p:cNvPr>
            <p:cNvGraphicFramePr>
              <a:graphicFrameLocks noChangeAspect="1"/>
            </p:cNvGraphicFramePr>
            <p:nvPr>
              <p:extLst>
                <p:ext uri="{D42A27DB-BD31-4B8C-83A1-F6EECF244321}">
                  <p14:modId xmlns:p14="http://schemas.microsoft.com/office/powerpoint/2010/main" val="1409269746"/>
                </p:ext>
              </p:extLst>
            </p:nvPr>
          </p:nvGraphicFramePr>
          <p:xfrm>
            <a:off x="2658" y="1532"/>
            <a:ext cx="1891" cy="371"/>
          </p:xfrm>
          <a:graphic>
            <a:graphicData uri="http://schemas.openxmlformats.org/presentationml/2006/ole">
              <mc:AlternateContent xmlns:mc="http://schemas.openxmlformats.org/markup-compatibility/2006">
                <mc:Choice xmlns:v="urn:schemas-microsoft-com:vml" Requires="v">
                  <p:oleObj spid="_x0000_s343637" name="Equation" r:id="rId3" imgW="1231560" imgH="241200" progId="Equation.DSMT4">
                    <p:embed/>
                  </p:oleObj>
                </mc:Choice>
                <mc:Fallback>
                  <p:oleObj name="Equation" r:id="rId3" imgW="1231560" imgH="241200" progId="Equation.DSMT4">
                    <p:embed/>
                    <p:pic>
                      <p:nvPicPr>
                        <p:cNvPr id="56418" name="Object 98">
                          <a:extLst>
                            <a:ext uri="{FF2B5EF4-FFF2-40B4-BE49-F238E27FC236}">
                              <a16:creationId xmlns:a16="http://schemas.microsoft.com/office/drawing/2014/main" id="{3E486841-C939-4449-8E6C-8043768FE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 y="1532"/>
                          <a:ext cx="1891" cy="371"/>
                        </a:xfrm>
                        <a:prstGeom prst="rect">
                          <a:avLst/>
                        </a:prstGeom>
                        <a:noFill/>
                        <a:ln>
                          <a:noFill/>
                        </a:ln>
                        <a:effectLst/>
                      </p:spPr>
                    </p:pic>
                  </p:oleObj>
                </mc:Fallback>
              </mc:AlternateContent>
            </a:graphicData>
          </a:graphic>
        </p:graphicFrame>
      </p:grpSp>
      <p:sp>
        <p:nvSpPr>
          <p:cNvPr id="56420" name="Rectangle 100">
            <a:extLst>
              <a:ext uri="{FF2B5EF4-FFF2-40B4-BE49-F238E27FC236}">
                <a16:creationId xmlns:a16="http://schemas.microsoft.com/office/drawing/2014/main" id="{EF7CDE04-D3FF-4D82-9DBF-A1A0A9EA71CC}"/>
              </a:ext>
            </a:extLst>
          </p:cNvPr>
          <p:cNvSpPr>
            <a:spLocks noChangeArrowheads="1"/>
          </p:cNvSpPr>
          <p:nvPr/>
        </p:nvSpPr>
        <p:spPr bwMode="auto">
          <a:xfrm>
            <a:off x="250992" y="775195"/>
            <a:ext cx="23669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 </a:t>
            </a:r>
            <a:r>
              <a:rPr lang="en-US" altLang="zh-CN" b="1" dirty="0">
                <a:solidFill>
                  <a:srgbClr val="FF00FF"/>
                </a:solidFill>
                <a:latin typeface="Arial" panose="020B0604020202020204" pitchFamily="34" charset="0"/>
              </a:rPr>
              <a:t>1</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sp>
        <p:nvSpPr>
          <p:cNvPr id="56421" name="Rectangle 101">
            <a:extLst>
              <a:ext uri="{FF2B5EF4-FFF2-40B4-BE49-F238E27FC236}">
                <a16:creationId xmlns:a16="http://schemas.microsoft.com/office/drawing/2014/main" id="{C14E2C65-FAE6-47FE-B4A1-E787D540D31B}"/>
              </a:ext>
            </a:extLst>
          </p:cNvPr>
          <p:cNvSpPr>
            <a:spLocks noChangeArrowheads="1"/>
          </p:cNvSpPr>
          <p:nvPr/>
        </p:nvSpPr>
        <p:spPr bwMode="auto">
          <a:xfrm>
            <a:off x="152400" y="1922165"/>
            <a:ext cx="2474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 </a:t>
            </a:r>
            <a:r>
              <a:rPr lang="en-US" altLang="zh-CN" b="1" dirty="0">
                <a:solidFill>
                  <a:srgbClr val="FF00FF"/>
                </a:solidFill>
                <a:latin typeface="Arial" panose="020B0604020202020204" pitchFamily="34" charset="0"/>
              </a:rPr>
              <a:t>2</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grpSp>
        <p:nvGrpSpPr>
          <p:cNvPr id="56424" name="Group 104">
            <a:extLst>
              <a:ext uri="{FF2B5EF4-FFF2-40B4-BE49-F238E27FC236}">
                <a16:creationId xmlns:a16="http://schemas.microsoft.com/office/drawing/2014/main" id="{F6A93579-30E7-44FC-AE68-C584EC156A57}"/>
              </a:ext>
            </a:extLst>
          </p:cNvPr>
          <p:cNvGrpSpPr>
            <a:grpSpLocks/>
          </p:cNvGrpSpPr>
          <p:nvPr/>
        </p:nvGrpSpPr>
        <p:grpSpPr bwMode="auto">
          <a:xfrm>
            <a:off x="152175" y="3124201"/>
            <a:ext cx="2682875" cy="641350"/>
            <a:chOff x="96" y="1590"/>
            <a:chExt cx="1629" cy="404"/>
          </a:xfrm>
        </p:grpSpPr>
        <p:sp>
          <p:nvSpPr>
            <p:cNvPr id="56422" name="Rectangle 102">
              <a:extLst>
                <a:ext uri="{FF2B5EF4-FFF2-40B4-BE49-F238E27FC236}">
                  <a16:creationId xmlns:a16="http://schemas.microsoft.com/office/drawing/2014/main" id="{46246F72-3159-4529-93C8-9216A4BB6BF1}"/>
                </a:ext>
              </a:extLst>
            </p:cNvPr>
            <p:cNvSpPr>
              <a:spLocks noChangeArrowheads="1"/>
            </p:cNvSpPr>
            <p:nvPr/>
          </p:nvSpPr>
          <p:spPr bwMode="auto">
            <a:xfrm>
              <a:off x="96" y="1590"/>
              <a:ext cx="16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FF0000"/>
                  </a:solidFill>
                  <a:latin typeface="楷体_GB2312" pitchFamily="49" charset="-122"/>
                  <a:sym typeface="Wingdings 2" panose="05020102010507070707" pitchFamily="18" charset="2"/>
                </a:rPr>
                <a:t></a:t>
              </a:r>
              <a:r>
                <a:rPr lang="en-US" altLang="zh-CN" b="1" dirty="0">
                  <a:solidFill>
                    <a:srgbClr val="0000FF"/>
                  </a:solidFill>
                  <a:latin typeface="楷体_GB2312" pitchFamily="49" charset="-122"/>
                </a:rPr>
                <a:t>      </a:t>
              </a:r>
              <a:r>
                <a:rPr lang="en-US" altLang="zh-CN" sz="3200" b="1" dirty="0">
                  <a:solidFill>
                    <a:srgbClr val="0000FF"/>
                  </a:solidFill>
                  <a:latin typeface="楷体_GB2312" pitchFamily="49" charset="-122"/>
                </a:rPr>
                <a:t>-</a:t>
              </a:r>
              <a:r>
                <a:rPr lang="zh-CN" altLang="en-US" b="1" dirty="0">
                  <a:solidFill>
                    <a:srgbClr val="0000FF"/>
                  </a:solidFill>
                  <a:latin typeface="楷体_GB2312" pitchFamily="49" charset="-122"/>
                </a:rPr>
                <a:t>范数：</a:t>
              </a:r>
            </a:p>
          </p:txBody>
        </p:sp>
        <p:graphicFrame>
          <p:nvGraphicFramePr>
            <p:cNvPr id="56423" name="Object 103">
              <a:extLst>
                <a:ext uri="{FF2B5EF4-FFF2-40B4-BE49-F238E27FC236}">
                  <a16:creationId xmlns:a16="http://schemas.microsoft.com/office/drawing/2014/main" id="{CDDED2EF-BF05-4D14-9CCB-3FF84C68619F}"/>
                </a:ext>
              </a:extLst>
            </p:cNvPr>
            <p:cNvGraphicFramePr>
              <a:graphicFrameLocks noChangeAspect="1"/>
            </p:cNvGraphicFramePr>
            <p:nvPr>
              <p:extLst>
                <p:ext uri="{D42A27DB-BD31-4B8C-83A1-F6EECF244321}">
                  <p14:modId xmlns:p14="http://schemas.microsoft.com/office/powerpoint/2010/main" val="2959107928"/>
                </p:ext>
              </p:extLst>
            </p:nvPr>
          </p:nvGraphicFramePr>
          <p:xfrm>
            <a:off x="677" y="1692"/>
            <a:ext cx="280" cy="216"/>
          </p:xfrm>
          <a:graphic>
            <a:graphicData uri="http://schemas.openxmlformats.org/presentationml/2006/ole">
              <mc:AlternateContent xmlns:mc="http://schemas.openxmlformats.org/markup-compatibility/2006">
                <mc:Choice xmlns:v="urn:schemas-microsoft-com:vml" Requires="v">
                  <p:oleObj spid="_x0000_s343638" name="Equation" r:id="rId5" imgW="164880" imgH="126720" progId="Equation.DSMT4">
                    <p:embed/>
                  </p:oleObj>
                </mc:Choice>
                <mc:Fallback>
                  <p:oleObj name="Equation" r:id="rId5" imgW="164880" imgH="126720" progId="Equation.DSMT4">
                    <p:embed/>
                    <p:pic>
                      <p:nvPicPr>
                        <p:cNvPr id="56423" name="Object 103">
                          <a:extLst>
                            <a:ext uri="{FF2B5EF4-FFF2-40B4-BE49-F238E27FC236}">
                              <a16:creationId xmlns:a16="http://schemas.microsoft.com/office/drawing/2014/main" id="{CDDED2EF-BF05-4D14-9CCB-3FF84C6861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 y="1692"/>
                          <a:ext cx="280" cy="216"/>
                        </a:xfrm>
                        <a:prstGeom prst="rect">
                          <a:avLst/>
                        </a:prstGeom>
                        <a:noFill/>
                        <a:ln>
                          <a:noFill/>
                        </a:ln>
                        <a:effectLst/>
                      </p:spPr>
                    </p:pic>
                  </p:oleObj>
                </mc:Fallback>
              </mc:AlternateContent>
            </a:graphicData>
          </a:graphic>
        </p:graphicFrame>
      </p:grpSp>
      <p:graphicFrame>
        <p:nvGraphicFramePr>
          <p:cNvPr id="56425" name="Object 105">
            <a:extLst>
              <a:ext uri="{FF2B5EF4-FFF2-40B4-BE49-F238E27FC236}">
                <a16:creationId xmlns:a16="http://schemas.microsoft.com/office/drawing/2014/main" id="{C5AD12FB-6B51-497D-A8D3-9D83787C418D}"/>
              </a:ext>
            </a:extLst>
          </p:cNvPr>
          <p:cNvGraphicFramePr>
            <a:graphicFrameLocks noChangeAspect="1"/>
          </p:cNvGraphicFramePr>
          <p:nvPr>
            <p:extLst>
              <p:ext uri="{D42A27DB-BD31-4B8C-83A1-F6EECF244321}">
                <p14:modId xmlns:p14="http://schemas.microsoft.com/office/powerpoint/2010/main" val="1866129628"/>
              </p:ext>
            </p:extLst>
          </p:nvPr>
        </p:nvGraphicFramePr>
        <p:xfrm>
          <a:off x="2280809" y="627667"/>
          <a:ext cx="1983680" cy="1052410"/>
        </p:xfrm>
        <a:graphic>
          <a:graphicData uri="http://schemas.openxmlformats.org/presentationml/2006/ole">
            <mc:AlternateContent xmlns:mc="http://schemas.openxmlformats.org/markup-compatibility/2006">
              <mc:Choice xmlns:v="urn:schemas-microsoft-com:vml" Requires="v">
                <p:oleObj spid="_x0000_s343639" name="Equation" r:id="rId7" imgW="812520" imgH="431640" progId="Equation.DSMT4">
                  <p:embed/>
                </p:oleObj>
              </mc:Choice>
              <mc:Fallback>
                <p:oleObj name="Equation" r:id="rId7" imgW="812520" imgH="431640" progId="Equation.DSMT4">
                  <p:embed/>
                  <p:pic>
                    <p:nvPicPr>
                      <p:cNvPr id="56425" name="Object 105">
                        <a:extLst>
                          <a:ext uri="{FF2B5EF4-FFF2-40B4-BE49-F238E27FC236}">
                            <a16:creationId xmlns:a16="http://schemas.microsoft.com/office/drawing/2014/main" id="{C5AD12FB-6B51-497D-A8D3-9D83787C41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0809" y="627667"/>
                        <a:ext cx="1983680" cy="1052410"/>
                      </a:xfrm>
                      <a:prstGeom prst="rect">
                        <a:avLst/>
                      </a:prstGeom>
                      <a:noFill/>
                      <a:ln>
                        <a:noFill/>
                      </a:ln>
                      <a:effectLst/>
                    </p:spPr>
                  </p:pic>
                </p:oleObj>
              </mc:Fallback>
            </mc:AlternateContent>
          </a:graphicData>
        </a:graphic>
      </p:graphicFrame>
      <p:graphicFrame>
        <p:nvGraphicFramePr>
          <p:cNvPr id="56426" name="Object 106">
            <a:extLst>
              <a:ext uri="{FF2B5EF4-FFF2-40B4-BE49-F238E27FC236}">
                <a16:creationId xmlns:a16="http://schemas.microsoft.com/office/drawing/2014/main" id="{2E69943A-A0D8-40DF-B121-555BA208A88B}"/>
              </a:ext>
            </a:extLst>
          </p:cNvPr>
          <p:cNvGraphicFramePr>
            <a:graphicFrameLocks noChangeAspect="1"/>
          </p:cNvGraphicFramePr>
          <p:nvPr>
            <p:extLst>
              <p:ext uri="{D42A27DB-BD31-4B8C-83A1-F6EECF244321}">
                <p14:modId xmlns:p14="http://schemas.microsoft.com/office/powerpoint/2010/main" val="2268273694"/>
              </p:ext>
            </p:extLst>
          </p:nvPr>
        </p:nvGraphicFramePr>
        <p:xfrm>
          <a:off x="2179638" y="1685925"/>
          <a:ext cx="4170362" cy="1265238"/>
        </p:xfrm>
        <a:graphic>
          <a:graphicData uri="http://schemas.openxmlformats.org/presentationml/2006/ole">
            <mc:AlternateContent xmlns:mc="http://schemas.openxmlformats.org/markup-compatibility/2006">
              <mc:Choice xmlns:v="urn:schemas-microsoft-com:vml" Requires="v">
                <p:oleObj spid="_x0000_s343640" name="Equation" r:id="rId9" imgW="1714320" imgH="520560" progId="Equation.DSMT4">
                  <p:embed/>
                </p:oleObj>
              </mc:Choice>
              <mc:Fallback>
                <p:oleObj name="Equation" r:id="rId9" imgW="1714320" imgH="520560" progId="Equation.DSMT4">
                  <p:embed/>
                  <p:pic>
                    <p:nvPicPr>
                      <p:cNvPr id="56426" name="Object 106">
                        <a:extLst>
                          <a:ext uri="{FF2B5EF4-FFF2-40B4-BE49-F238E27FC236}">
                            <a16:creationId xmlns:a16="http://schemas.microsoft.com/office/drawing/2014/main" id="{2E69943A-A0D8-40DF-B121-555BA208A88B}"/>
                          </a:ext>
                        </a:extLst>
                      </p:cNvPr>
                      <p:cNvPicPr>
                        <a:picLocks noChangeAspect="1" noChangeArrowheads="1"/>
                      </p:cNvPicPr>
                      <p:nvPr/>
                    </p:nvPicPr>
                    <p:blipFill>
                      <a:blip r:embed="rId10"/>
                      <a:srcRect/>
                      <a:stretch>
                        <a:fillRect/>
                      </a:stretch>
                    </p:blipFill>
                    <p:spPr bwMode="auto">
                      <a:xfrm>
                        <a:off x="2179638" y="1685925"/>
                        <a:ext cx="4170362" cy="1265238"/>
                      </a:xfrm>
                      <a:prstGeom prst="rect">
                        <a:avLst/>
                      </a:prstGeom>
                      <a:noFill/>
                      <a:ln>
                        <a:noFill/>
                      </a:ln>
                      <a:effectLst/>
                    </p:spPr>
                  </p:pic>
                </p:oleObj>
              </mc:Fallback>
            </mc:AlternateContent>
          </a:graphicData>
        </a:graphic>
      </p:graphicFrame>
      <p:graphicFrame>
        <p:nvGraphicFramePr>
          <p:cNvPr id="56428" name="Object 108">
            <a:extLst>
              <a:ext uri="{FF2B5EF4-FFF2-40B4-BE49-F238E27FC236}">
                <a16:creationId xmlns:a16="http://schemas.microsoft.com/office/drawing/2014/main" id="{FE119B76-D286-4283-836E-7735EF22C4E9}"/>
              </a:ext>
            </a:extLst>
          </p:cNvPr>
          <p:cNvGraphicFramePr>
            <a:graphicFrameLocks noChangeAspect="1"/>
          </p:cNvGraphicFramePr>
          <p:nvPr>
            <p:extLst>
              <p:ext uri="{D42A27DB-BD31-4B8C-83A1-F6EECF244321}">
                <p14:modId xmlns:p14="http://schemas.microsoft.com/office/powerpoint/2010/main" val="631135355"/>
              </p:ext>
            </p:extLst>
          </p:nvPr>
        </p:nvGraphicFramePr>
        <p:xfrm>
          <a:off x="2258500" y="3109329"/>
          <a:ext cx="2699423" cy="815466"/>
        </p:xfrm>
        <a:graphic>
          <a:graphicData uri="http://schemas.openxmlformats.org/presentationml/2006/ole">
            <mc:AlternateContent xmlns:mc="http://schemas.openxmlformats.org/markup-compatibility/2006">
              <mc:Choice xmlns:v="urn:schemas-microsoft-com:vml" Requires="v">
                <p:oleObj spid="_x0000_s343641" name="Equation" r:id="rId11" imgW="965160" imgH="291960" progId="Equation.DSMT4">
                  <p:embed/>
                </p:oleObj>
              </mc:Choice>
              <mc:Fallback>
                <p:oleObj name="Equation" r:id="rId11" imgW="965160" imgH="291960" progId="Equation.DSMT4">
                  <p:embed/>
                  <p:pic>
                    <p:nvPicPr>
                      <p:cNvPr id="56428" name="Object 108">
                        <a:extLst>
                          <a:ext uri="{FF2B5EF4-FFF2-40B4-BE49-F238E27FC236}">
                            <a16:creationId xmlns:a16="http://schemas.microsoft.com/office/drawing/2014/main" id="{FE119B76-D286-4283-836E-7735EF22C4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8500" y="3109329"/>
                        <a:ext cx="2699423" cy="815466"/>
                      </a:xfrm>
                      <a:prstGeom prst="rect">
                        <a:avLst/>
                      </a:prstGeom>
                      <a:noFill/>
                      <a:ln>
                        <a:noFill/>
                      </a:ln>
                      <a:effectLst/>
                    </p:spPr>
                  </p:pic>
                </p:oleObj>
              </mc:Fallback>
            </mc:AlternateContent>
          </a:graphicData>
        </a:graphic>
      </p:graphicFrame>
      <p:sp>
        <p:nvSpPr>
          <p:cNvPr id="56429" name="Rectangle 109">
            <a:extLst>
              <a:ext uri="{FF2B5EF4-FFF2-40B4-BE49-F238E27FC236}">
                <a16:creationId xmlns:a16="http://schemas.microsoft.com/office/drawing/2014/main" id="{02B5D4C7-35CB-47B1-B787-C93C25F5DA67}"/>
              </a:ext>
            </a:extLst>
          </p:cNvPr>
          <p:cNvSpPr>
            <a:spLocks noChangeArrowheads="1"/>
          </p:cNvSpPr>
          <p:nvPr/>
        </p:nvSpPr>
        <p:spPr bwMode="auto">
          <a:xfrm>
            <a:off x="152175" y="4190742"/>
            <a:ext cx="686117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Arial" panose="020B0604020202020204" pitchFamily="34" charset="0"/>
              </a:rPr>
              <a:t>上述</a:t>
            </a:r>
            <a:r>
              <a:rPr lang="en-US" altLang="zh-CN" sz="2400" b="1" dirty="0">
                <a:solidFill>
                  <a:srgbClr val="FF0000"/>
                </a:solidFill>
                <a:latin typeface="Arial" panose="020B0604020202020204" pitchFamily="34" charset="0"/>
              </a:rPr>
              <a:t>3</a:t>
            </a:r>
            <a:r>
              <a:rPr lang="zh-CN" altLang="en-US" sz="2400" b="1" dirty="0">
                <a:solidFill>
                  <a:schemeClr val="tx1"/>
                </a:solidFill>
                <a:latin typeface="Arial" panose="020B0604020202020204" pitchFamily="34" charset="0"/>
              </a:rPr>
              <a:t>种向量范数统称为</a:t>
            </a:r>
            <a:r>
              <a:rPr lang="en-US" altLang="zh-CN" sz="2400" b="1" dirty="0">
                <a:solidFill>
                  <a:srgbClr val="FF0000"/>
                </a:solidFill>
                <a:latin typeface="Arial" panose="020B0604020202020204" pitchFamily="34" charset="0"/>
              </a:rPr>
              <a:t>P</a:t>
            </a:r>
            <a:r>
              <a:rPr lang="en-US" altLang="zh-CN" sz="2400" b="1" dirty="0">
                <a:solidFill>
                  <a:schemeClr val="tx1"/>
                </a:solidFill>
                <a:latin typeface="楷体_GB2312" pitchFamily="49" charset="-122"/>
              </a:rPr>
              <a:t>-</a:t>
            </a:r>
            <a:r>
              <a:rPr lang="zh-CN" altLang="en-US" sz="2400" b="1" dirty="0">
                <a:solidFill>
                  <a:schemeClr val="tx1"/>
                </a:solidFill>
                <a:latin typeface="Arial" panose="020B0604020202020204" pitchFamily="34" charset="0"/>
              </a:rPr>
              <a:t>范数</a:t>
            </a:r>
            <a:r>
              <a:rPr lang="en-US" altLang="zh-CN" sz="2400" b="1" dirty="0">
                <a:solidFill>
                  <a:schemeClr val="tx1"/>
                </a:solidFill>
                <a:latin typeface="楷体_GB2312" pitchFamily="49" charset="-122"/>
              </a:rPr>
              <a:t>(</a:t>
            </a:r>
            <a:r>
              <a:rPr lang="zh-CN" altLang="en-US" sz="2400" b="1" dirty="0">
                <a:solidFill>
                  <a:schemeClr val="tx1"/>
                </a:solidFill>
                <a:latin typeface="楷体_GB2312" pitchFamily="49" charset="-122"/>
              </a:rPr>
              <a:t>或者</a:t>
            </a:r>
            <a:r>
              <a:rPr lang="en-US" altLang="zh-CN" sz="2400" b="1" dirty="0">
                <a:solidFill>
                  <a:schemeClr val="tx1"/>
                </a:solidFill>
                <a:latin typeface="Arial" panose="020B0604020202020204" pitchFamily="34" charset="0"/>
              </a:rPr>
              <a:t>Holder</a:t>
            </a:r>
            <a:r>
              <a:rPr lang="zh-CN" altLang="en-US" sz="2400" b="1" dirty="0">
                <a:solidFill>
                  <a:schemeClr val="tx1"/>
                </a:solidFill>
                <a:latin typeface="楷体_GB2312" pitchFamily="49" charset="-122"/>
              </a:rPr>
              <a:t>范数</a:t>
            </a:r>
            <a:r>
              <a:rPr lang="en-US" altLang="zh-CN" sz="2400" b="1" dirty="0">
                <a:solidFill>
                  <a:schemeClr val="tx1"/>
                </a:solidFill>
                <a:latin typeface="楷体_GB2312" pitchFamily="49" charset="-122"/>
              </a:rPr>
              <a:t>)</a:t>
            </a:r>
          </a:p>
        </p:txBody>
      </p:sp>
      <p:grpSp>
        <p:nvGrpSpPr>
          <p:cNvPr id="56437" name="Group 117">
            <a:extLst>
              <a:ext uri="{FF2B5EF4-FFF2-40B4-BE49-F238E27FC236}">
                <a16:creationId xmlns:a16="http://schemas.microsoft.com/office/drawing/2014/main" id="{A0586BD0-1CDB-4EE7-95E1-78622BAFFE23}"/>
              </a:ext>
            </a:extLst>
          </p:cNvPr>
          <p:cNvGrpSpPr>
            <a:grpSpLocks/>
          </p:cNvGrpSpPr>
          <p:nvPr/>
        </p:nvGrpSpPr>
        <p:grpSpPr bwMode="auto">
          <a:xfrm>
            <a:off x="2051720" y="4654637"/>
            <a:ext cx="5291085" cy="1301372"/>
            <a:chOff x="900" y="3029"/>
            <a:chExt cx="4013" cy="1069"/>
          </a:xfrm>
        </p:grpSpPr>
        <p:sp>
          <p:nvSpPr>
            <p:cNvPr id="56433" name="Rectangle 113">
              <a:extLst>
                <a:ext uri="{FF2B5EF4-FFF2-40B4-BE49-F238E27FC236}">
                  <a16:creationId xmlns:a16="http://schemas.microsoft.com/office/drawing/2014/main" id="{5AC14E59-637E-431F-AF9B-396ACC655466}"/>
                </a:ext>
              </a:extLst>
            </p:cNvPr>
            <p:cNvSpPr>
              <a:spLocks noChangeArrowheads="1"/>
            </p:cNvSpPr>
            <p:nvPr/>
          </p:nvSpPr>
          <p:spPr bwMode="auto">
            <a:xfrm>
              <a:off x="900" y="3120"/>
              <a:ext cx="3984" cy="86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endParaRPr lang="zh-CN" altLang="en-US"/>
            </a:p>
          </p:txBody>
        </p:sp>
        <p:graphicFrame>
          <p:nvGraphicFramePr>
            <p:cNvPr id="56432" name="Object 112">
              <a:extLst>
                <a:ext uri="{FF2B5EF4-FFF2-40B4-BE49-F238E27FC236}">
                  <a16:creationId xmlns:a16="http://schemas.microsoft.com/office/drawing/2014/main" id="{08BC2EF4-094C-4B2D-AB4C-6C47C9A308C2}"/>
                </a:ext>
              </a:extLst>
            </p:cNvPr>
            <p:cNvGraphicFramePr>
              <a:graphicFrameLocks noChangeAspect="1"/>
            </p:cNvGraphicFramePr>
            <p:nvPr>
              <p:extLst>
                <p:ext uri="{D42A27DB-BD31-4B8C-83A1-F6EECF244321}">
                  <p14:modId xmlns:p14="http://schemas.microsoft.com/office/powerpoint/2010/main" val="204585418"/>
                </p:ext>
              </p:extLst>
            </p:nvPr>
          </p:nvGraphicFramePr>
          <p:xfrm>
            <a:off x="914" y="3029"/>
            <a:ext cx="3999" cy="1069"/>
          </p:xfrm>
          <a:graphic>
            <a:graphicData uri="http://schemas.openxmlformats.org/presentationml/2006/ole">
              <mc:AlternateContent xmlns:mc="http://schemas.openxmlformats.org/markup-compatibility/2006">
                <mc:Choice xmlns:v="urn:schemas-microsoft-com:vml" Requires="v">
                  <p:oleObj spid="_x0000_s343642" name="Equation" r:id="rId13" imgW="1942920" imgH="520560" progId="Equation.DSMT4">
                    <p:embed/>
                  </p:oleObj>
                </mc:Choice>
                <mc:Fallback>
                  <p:oleObj name="Equation" r:id="rId13" imgW="1942920" imgH="520560" progId="Equation.DSMT4">
                    <p:embed/>
                    <p:pic>
                      <p:nvPicPr>
                        <p:cNvPr id="56432" name="Object 112">
                          <a:extLst>
                            <a:ext uri="{FF2B5EF4-FFF2-40B4-BE49-F238E27FC236}">
                              <a16:creationId xmlns:a16="http://schemas.microsoft.com/office/drawing/2014/main" id="{08BC2EF4-094C-4B2D-AB4C-6C47C9A308C2}"/>
                            </a:ext>
                          </a:extLst>
                        </p:cNvPr>
                        <p:cNvPicPr>
                          <a:picLocks noChangeAspect="1" noChangeArrowheads="1"/>
                        </p:cNvPicPr>
                        <p:nvPr/>
                      </p:nvPicPr>
                      <p:blipFill>
                        <a:blip r:embed="rId14"/>
                        <a:srcRect/>
                        <a:stretch>
                          <a:fillRect/>
                        </a:stretch>
                      </p:blipFill>
                      <p:spPr bwMode="auto">
                        <a:xfrm>
                          <a:off x="914" y="3029"/>
                          <a:ext cx="3999" cy="1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E3FC405F-61CA-4AAD-9DA3-C39D854934B9}"/>
              </a:ext>
            </a:extLst>
          </p:cNvPr>
          <p:cNvSpPr txBox="1"/>
          <p:nvPr/>
        </p:nvSpPr>
        <p:spPr>
          <a:xfrm>
            <a:off x="7304569" y="2147314"/>
            <a:ext cx="1499517" cy="156966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800" dirty="0">
                <a:solidFill>
                  <a:srgbClr val="FF0000"/>
                </a:solidFill>
                <a:latin typeface="+mn-ea"/>
                <a:ea typeface="+mn-ea"/>
              </a:rPr>
              <a:t>非常重要</a:t>
            </a:r>
          </a:p>
        </p:txBody>
      </p:sp>
    </p:spTree>
    <p:extLst>
      <p:ext uri="{BB962C8B-B14F-4D97-AF65-F5344CB8AC3E}">
        <p14:creationId xmlns:p14="http://schemas.microsoft.com/office/powerpoint/2010/main" val="206284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4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4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4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9"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60.5"/>
  <p:tag name="LATEXADDIN" val="\documentclass{article}&#10;\usepackage{amsmath}&#10;\pagestyle{empty}&#10;\begin{document}&#10;&#10;&#10;$f(x)=0$&#10;&#10;\end{document}"/>
  <p:tag name="IGUANATEXSIZE" val="40"/>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1.5"/>
  <p:tag name="ORIGINALWIDTH" val="135"/>
  <p:tag name="LATEXADDIN" val="\documentclass{article}&#10;\usepackage{amsmath}&#10;\pagestyle{empty}&#10;\begin{document}&#10;&#10;&#10;$a_{ij}$&#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435"/>
  <p:tag name="ORIGINALWIDTH" val="2937.75"/>
  <p:tag name="LATEXADDIN" val="\documentclass{article}&#10;\usepackage{amsmath}&#10;\pagestyle{empty}&#10;\begin{document}&#10;&#10;&#10;$cA=\left[ca_{ij}\right]_{M\times N},$~~  $1\leq i\leq M,$ $1\leq j\leq N$\\&#10;&#10;$pA+qB=\left[pa_{ij}+qb_{ij}\right]_{M\times N},$~~  $1\leq i\leq M,$ $1\leq j\leq N$&#10;\end{document}"/>
  <p:tag name="IGUANATEXSIZE" val="28"/>
  <p:tag name="IGUANATEXCURSOR" val="158"/>
  <p:tag name="TRANSPARENCY" val="True"/>
  <p:tag name="FILENAME" val=""/>
  <p:tag name="LATEXENGINEID" val="0"/>
  <p:tag name="TEMPFOLDER" val="d:\Soft\charul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2157"/>
  <p:tag name="LATEXADDIN" val="\documentclass{article}&#10;\usepackage{amsmath}&#10;\pagestyle{empty}&#10;\begin{document}&#10;&#10;&#10;$A=\left(&#10;  \begin{array}{cc}&#10;    1 &amp; 1\\&#10;    -1 &amp; -1 \\&#10;  \end{array}&#10;\right)$,~~&#10;$B=\left(&#10;  \begin{array}{cc}&#10;    1 &amp; -1\\&#10;    -1 &amp; 1 \\&#10;  \end{array}&#10;\right)$&#10;&#10;\end{document}"/>
  <p:tag name="IGUANATEXSIZE" val="28"/>
  <p:tag name="IGUANATEXCURSOR" val="162"/>
  <p:tag name="TRANSPARENCY" val="True"/>
  <p:tag name="FILENAME" val=""/>
  <p:tag name="LATEXENGINEID" val="0"/>
  <p:tag name="TEMPFOLDER" val="d:\Soft\charul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939"/>
  <p:tag name="LATEXADDIN" val="\documentclass{article}&#10;\usepackage{amsmath}&#10;\pagestyle{empty}&#10;\begin{document}&#10;&#10;&#10;$AB=\left(&#10;  \begin{array}{cc}&#10;    0 &amp; 0\\&#10;    0 &amp; 0 \\&#10;  \end{array}&#10;\right)$,&#10;&#10;\end{document}"/>
  <p:tag name="IGUANATEXSIZE" val="28"/>
  <p:tag name="IGUANATEXCURSOR" val="161"/>
  <p:tag name="TRANSPARENCY" val="True"/>
  <p:tag name="FILENAME" val=""/>
  <p:tag name="LATEXENGINEID" val="0"/>
  <p:tag name="TEMPFOLDER" val="d:\Soft\charulatex\"/>
  <p:tag name="LATEXFORMHEIGHT" val="468.75"/>
  <p:tag name="LATEXFORMWIDTH" val="545.2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1080.75"/>
  <p:tag name="LATEXADDIN" val="\documentclass{article}&#10;\usepackage{amsmath}&#10;\pagestyle{empty}&#10;\begin{document}&#10;&#10;&#10; &#10;$BA=\left(&#10;  \begin{array}{cc}&#10;    2 &amp; 2\\&#10;    -2&amp; -2 \\&#10;  \end{array}&#10;\right)$&#10;&#10;\end{document}"/>
  <p:tag name="IGUANATEXSIZE" val="28"/>
  <p:tag name="IGUANATEXCURSOR" val="83"/>
  <p:tag name="TRANSPARENCY" val="True"/>
  <p:tag name="FILENAME" val=""/>
  <p:tag name="LATEXENGINEID" val="0"/>
  <p:tag name="TEMPFOLDER" val="d:\Soft\charulatex\"/>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111"/>
  <p:tag name="LATEXADDIN" val="\documentclass{article}&#10;\usepackage{amsmath}&#10;\pagestyle{empty}&#10;\begin{document}&#10;&#10;&#10;$\infty$&#10;&#10;\end{document}"/>
  <p:tag name="IGUANATEXSIZE" val="1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111"/>
  <p:tag name="LATEXADDIN" val="\documentclass{article}&#10;\usepackage{amsmath}&#10;\pagestyle{empty}&#10;\begin{document}&#10;&#10;&#10;$\infty$&#10;&#10;\end{document}"/>
  <p:tag name="IGUANATEXSIZE" val="1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111"/>
  <p:tag name="LATEXADDIN" val="\documentclass{article}&#10;\usepackage{amsmath}&#10;\pagestyle{empty}&#10;\begin{document}&#10;&#10;&#10;$\infty$&#10;&#10;\end{document}"/>
  <p:tag name="IGUANATEXSIZE" val="1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372"/>
  <p:tag name="LATEXADDIN" val="\documentclass{article}&#10;\usepackage{amsmath}&#10;\pagestyle{empty}&#10;\begin{document}&#10;&#10;&#10;$N\times N$&#10;&#10;\end{document}"/>
  <p:tag name="IGUANATEXSIZE" val="24"/>
  <p:tag name="IGUANATEXCURSOR" val="92"/>
  <p:tag name="TRANSPARENCY" val="True"/>
  <p:tag name="FILENAME" val=""/>
  <p:tag name="LATEXENGINEID" val="0"/>
  <p:tag name="TEMPFOLDER" val="d:\Soft\charulatex\"/>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89.5"/>
  <p:tag name="ORIGINALWIDTH" val="2082.75"/>
  <p:tag name="LATEXADDIN" val="\documentclass{article}&#10;\usepackage{amsmath}&#10;\pagestyle{empty}&#10;\begin{document}&#10;&#10;&#10;$N_1=\sum\limits_{k=1}^{n-1} \left(n-k \right)\left(n-k +1\right)=\frac{n^3}{3}-\frac{n}{3}$&#10;&#10;\end{document}"/>
  <p:tag name="IGUANATEXSIZE" val="28"/>
  <p:tag name="IGUANATEXCURSOR" val="110"/>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0.75"/>
  <p:tag name="ORIGINALWIDTH" val="378.75"/>
  <p:tag name="LATEXADDIN" val="\documentclass{article}&#10;\usepackage{amsmath}&#10;\pagestyle{empty}&#10;\begin{document}&#10;&#10;&#10;$Ax=b$&#10;&#10;\end{document}"/>
  <p:tag name="IGUANATEXSIZE" val="40"/>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71"/>
  <p:tag name="ORIGINALWIDTH" val="2051.25"/>
  <p:tag name="LATEXADDIN" val="\documentclass{article}&#10;\usepackage{amsmath}&#10;\pagestyle{empty}&#10;\begin{document}&#10;&#10;&#10;$1^2+2^2+3^2+\cdots+n^2=\frac{n(n+1)(2n+1)}{6}$&#10;&#10;\end{document}"/>
  <p:tag name="IGUANATEXSIZE" val="28"/>
  <p:tag name="IGUANATEXCURSOR" val="124"/>
  <p:tag name="TRANSPARENCY" val="True"/>
  <p:tag name="FILENAME" val=""/>
  <p:tag name="LATEXENGINEID" val="0"/>
  <p:tag name="TEMPFOLDER" val="d:\Soft\charulatex\"/>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72.5"/>
  <p:tag name="ORIGINALWIDTH" val="1606.5"/>
  <p:tag name="LATEXADDIN" val="\documentclass{article}&#10;\usepackage{amsmath}&#10;\pagestyle{empty}&#10;\begin{document}&#10;&#10;&#10;$N=N_1+N_2=\frac{n^3}{3}+\frac{n^2}{2}-\frac{n}{6}$,&#10;&#10;\end{document}"/>
  <p:tag name="IGUANATEXSIZE" val="28"/>
  <p:tag name="IGUANATEXCURSOR" val="134"/>
  <p:tag name="TRANSPARENCY" val="True"/>
  <p:tag name="FILENAME" val=""/>
  <p:tag name="LATEXENGINEID" val="0"/>
  <p:tag name="TEMPFOLDER" val="d:\Soft\charulatex\"/>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289.5"/>
  <p:tag name="ORIGINALWIDTH" val="871.5"/>
  <p:tag name="LATEXADDIN" val="\documentclass{article}&#10;\usepackage{amsmath}&#10;\pagestyle{empty}&#10;\begin{document}&#10;&#10;&#10;$\left[x_1, x_2, x_3,x_4\right]$\\&#10;$~~~=\left[1,-3 ,-2,1 \right]^T$&#10;&#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862.5"/>
  <p:tag name="LATEXADDIN" val="\documentclass{article}&#10;\usepackage{amsmath}&#10;\pagestyle{empty}&#10;\begin{document}&#10;&#10;&#10;$x_1=x_2=1.000$&#10;&#10;\end{document}"/>
  <p:tag name="IGUANATEXSIZE" val="24"/>
  <p:tag name="IGUANATEXCURSOR" val="96"/>
  <p:tag name="TRANSPARENCY" val="True"/>
  <p:tag name="FILENAME" val=""/>
  <p:tag name="LATEXENGINEID" val="0"/>
  <p:tag name="TEMPFOLDER" val="d:\Soft\charulatex\"/>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02"/>
  <p:tag name="ORIGINALWIDTH" val="651.75"/>
  <p:tag name="LATEXADDIN" val="\documentclass{article}&#10;\usepackage{amsmath}&#10;\pagestyle{empty}&#10;\begin{document}&#10;&#10;&#10;$m_{21}=21.31$&#10;&#10;\end{document}"/>
  <p:tag name="IGUANATEXSIZE" val="24"/>
  <p:tag name="IGUANATEXCURSOR" val="95"/>
  <p:tag name="TRANSPARENCY" val="True"/>
  <p:tag name="FILENAME" val=""/>
  <p:tag name="LATEXENGINEID" val="0"/>
  <p:tag name="TEMPFOLDER" val="d:\Soft\charulatex\"/>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73.5"/>
  <p:tag name="ORIGINALWIDTH" val="197.25"/>
  <p:tag name="LATEXADDIN" val="\documentclass{article}&#10;\usepackage{amsmath}&#10;\pagestyle{empty}&#10;\begin{document}&#10;&#10;&#10;$m_{21}$&#10;&#10;\end{document}"/>
  <p:tag name="IGUANATEXSIZE" val="24"/>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270.75"/>
  <p:tag name="LATEXADDIN" val="\documentclass{article}&#10;\usepackage{amsmath}&#10;\pagestyle{empty}&#10;\begin{document}&#10;&#10;&#10;$4\times 4$&#10;&#10;\end{document}"/>
  <p:tag name="IGUANATEXSIZE" val="24"/>
  <p:tag name="IGUANATEXCURSOR" val="85"/>
  <p:tag name="TRANSPARENCY" val="True"/>
  <p:tag name="FILENAME" val=""/>
  <p:tag name="LATEXENGINEID" val="0"/>
  <p:tag name="TEMPFOLDER" val="d:\Soft\charulatex\"/>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16.25"/>
  <p:tag name="ORIGINALWIDTH" val="408.75"/>
  <p:tag name="LATEXADDIN" val="\documentclass{article}&#10;\usepackage{amsmath}&#10;\pagestyle{empty}&#10;\begin{document}&#10;&#10;&#10;$u_{kk}\neq 0$&#10;&#10;\end{document}"/>
  <p:tag name="IGUANATEXSIZE" val="28"/>
  <p:tag name="IGUANATEXCURSOR" val="95"/>
  <p:tag name="TRANSPARENCY" val="True"/>
  <p:tag name="FILENAME" val=""/>
  <p:tag name="LATEXENGINEID" val="0"/>
  <p:tag name="TEMPFOLDER" val="d:\Soft\charulatex\"/>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372"/>
  <p:tag name="LATEXADDIN" val="\documentclass{article}&#10;\usepackage{amsmath}&#10;\pagestyle{empty}&#10;\begin{document}&#10;&#10;&#10;$|A|\neq 0$&#10;&#10;\end{document}"/>
  <p:tag name="IGUANATEXSIZE" val="28"/>
  <p:tag name="IGUANATEXCURSOR" val="92"/>
  <p:tag name="TRANSPARENCY" val="True"/>
  <p:tag name="FILENAME" val=""/>
  <p:tag name="LATEXENGINEID" val="0"/>
  <p:tag name="TEMPFOLDER" val="d:\Soft\charulatex\"/>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52.25"/>
  <p:tag name="ORIGINALWIDTH" val="1084.5"/>
  <p:tag name="LATEXADDIN" val="\documentclass{article}&#10;\usepackage{amsmath}&#10;\pagestyle{empty}&#10;\begin{document}&#10;&#10;&#10;$d=\left( d_1,d_2，\cdots, d_n\right)^T$&#10;&#10;\end{document}"/>
  <p:tag name="IGUANATEXSIZE" val="24"/>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78.75"/>
  <p:tag name="ORIGINALWIDTH" val="732.75"/>
  <p:tag name="LATEXADDIN" val="\documentclass{article}&#10;\usepackage{amsmath}&#10;\pagestyle{empty}&#10;\begin{document}&#10;&#10;&#10;$x_1, x_2,\cdots, x_n$&#10;&#10;\end{document}"/>
  <p:tag name="IGUANATEXSIZE" val="28"/>
  <p:tag name="IGUANATEXCURSOR" val="103"/>
  <p:tag name="TRANSPARENCY" val="True"/>
  <p:tag name="FILENAME" val=""/>
  <p:tag name="LATEXENGINEID" val="0"/>
  <p:tag name="TEMPFOLDER" val="d:\Soft\charulatex\"/>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6.25"/>
  <p:tag name="ORIGINALWIDTH" val="2268.75"/>
  <p:tag name="LATEXADDIN" val="\documentclass{article}&#10;\usepackage{amsmath}&#10;\usepackage{color}&#10;\pagestyle{empty}&#10;\begin{document}&#10;&#10;\begin{eqnarray*} &#10;\left\{{\begin{array}{*{20}{l}}&#10;{u_{11}=1; ~u_{12}=2,~u_{13}=6;}\\&#10;{m_{21} u_{11} =m_{21} =4,}\\&#10;{m_{21} u_{12}+ u_{22} =8\Rightarrow u_{22}=0,}\\&#10;{m_{21} u_{13}+ u_{23} =-1\Rightarrow u_{23}=-25;}\\&#10;{m_{31} u_{11} =m_{31}=-2,}\\&#10;{m_{31} u_{12}+ m_{32}u_{22} =3\Rightarrow  -4=3 ~~\mbox{\textcolor[rgb]{1.00,0.00,0.00}{error}},}\\&#10;{m_{31} u_{13}+ m_{32}u_{23}+ u_{33} =5;}\\&#10;\end{array}}&#10;\right. &#10;\end{eqnarray*}&#10;\end{document}"/>
  <p:tag name="IGUANATEXSIZE" val="28"/>
  <p:tag name="IGUANATEXCURSOR" val="62"/>
  <p:tag name="TRANSPARENCY" val="True"/>
  <p:tag name="FILENAME" val=""/>
  <p:tag name="LATEXENGINEID" val="0"/>
  <p:tag name="TEMPFOLDER" val="d:\Soft\charulatex\"/>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448.5"/>
  <p:tag name="ORIGINALWIDTH" val="2086.5"/>
  <p:tag name="LATEXADDIN" val="\documentclass{article}&#10;\usepackage{amsmath}&#10;\pagestyle{empty}&#10;\begin{document}&#10;&#10; $PA=\left(&#10;       \begin{array}{ccc}&#10;         1 &amp; 0&amp; 0 \\&#10;         0 &amp; 1 &amp; 0 \\&#10;         0&amp; 0&amp; 1\\&#10;       \end{array}&#10;     \right)&#10;     \left(&#10;       \begin{array}{ccc}&#10;         1 &amp; 2&amp; 6 \\&#10;         -2 &amp; 3 &amp; 5\\&#10;        4&amp; 8&amp; -1\\&#10;       \end{array}&#10;     \right) $&#10;\end{document}"/>
  <p:tag name="IGUANATEXSIZE" val="28"/>
  <p:tag name="IGUANATEXCURSOR" val="81"/>
  <p:tag name="TRANSPARENCY" val="True"/>
  <p:tag name="FILENAME" val=""/>
  <p:tag name="LATEXENGINEID" val="0"/>
  <p:tag name="TEMPFOLDER" val="d:\Soft\charulatex\"/>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448.5"/>
  <p:tag name="ORIGINALWIDTH" val="2304"/>
  <p:tag name="LATEXADDIN" val="\documentclass{article}&#10;\usepackage{amsmath}&#10;\pagestyle{empty}&#10;\begin{document}&#10;&#10;&#10;  $&#10;     = \left(&#10;       \begin{array}{ccc}&#10;         1 &amp; 0&amp; 0 \\&#10;         2&amp; 1 &amp; 0 \\&#10;         -4&amp; 0&amp; 1\\&#10;       \end{array}&#10;     \right)&#10;     \left(&#10;       \begin{array}{ccc}&#10;         1 &amp; 2&amp; 6 \\&#10;        0&amp; 7 &amp; 17\\&#10;       0&amp; 0&amp; -25\\&#10;       \end{array}&#10;     \right)=LU $&#10;&#10;\end{document}"/>
  <p:tag name="IGUANATEXSIZE" val="28"/>
  <p:tag name="IGUANATEXCURSOR" val="354"/>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75.5"/>
  <p:tag name="LATEXADDIN" val="\documentclass{article}&#10;\usepackage{amsmath}&#10;\pagestyle{empty}&#10;\begin{document}&#10;&#10;&#10;$|A_i|$&#10;&#10;\end{document}"/>
  <p:tag name="IGUANATEXSIZE" val="28"/>
  <p:tag name="IGUANATEXCURSOR" val="87"/>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064.25"/>
  <p:tag name="LATEXADDIN" val="\documentclass{article}&#10;\usepackage{amsmath}&#10;\pagestyle{empty}&#10;\begin{document}&#10;&#10;&#10;$x=\left(x_1,x_2,\cdots,x_n   \right)$&#10;&#10;\end{document}"/>
  <p:tag name="IGUANATEXSIZE" val="28"/>
  <p:tag name="IGUANATEXCURSOR" val="109"/>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78.75"/>
  <p:tag name="ORIGINALWIDTH" val="732.75"/>
  <p:tag name="LATEXADDIN" val="\documentclass{article}&#10;\usepackage{amsmath}&#10;\pagestyle{empty}&#10;\begin{document}&#10;&#10;&#10;$x_1, x_2, \cdots, x_n$&#10;&#10;\end{document}"/>
  <p:tag name="IGUANATEXSIZE" val="28"/>
  <p:tag name="IGUANATEXCURSOR" val="104"/>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6.5"/>
  <p:tag name="ORIGINALWIDTH" val="2138.25"/>
  <p:tag name="LATEXADDIN" val="\documentclass{article}&#10;\usepackage{amsmath}&#10;\pagestyle{empty}&#10;\begin{document}&#10;&#10;&#10;$A=\left[a_{ij}\right]_{M\times N},$~~  $1\leq i\leq M,$ $1\leq j\leq N$&#10; &#10;\end{document}"/>
  <p:tag name="IGUANATEXSIZE" val="28"/>
  <p:tag name="IGUANATEXCURSOR" val="120"/>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4.75"/>
  <p:tag name="ORIGINALWIDTH" val="392.25"/>
  <p:tag name="LATEXADDIN" val="\documentclass{article}&#10;\usepackage{amsmath}&#10;\pagestyle{empty}&#10;\begin{document}&#10;&#10;&#10;$M\times N$&#10;&#10;\end{document}"/>
  <p:tag name="IGUANATEXSIZE" val="24"/>
  <p:tag name="IGUANATEXCURSOR" val="85"/>
  <p:tag name="TRANSPARENCY" val="True"/>
  <p:tag name="FILENAME" val=""/>
  <p:tag name="LATEXENGINEID" val="0"/>
  <p:tag name="TEMPFOLDER" val="d:\Soft\charul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1.5"/>
  <p:tag name="ORIGINALWIDTH" val="135"/>
  <p:tag name="LATEXADDIN" val="\documentclass{article}&#10;\usepackage{amsmath}&#10;\pagestyle{empty}&#10;\begin{document}&#10;&#10;&#10;$a_{ij}$&#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14924</TotalTime>
  <Words>2673</Words>
  <Application>Microsoft Office PowerPoint</Application>
  <PresentationFormat>全屏显示(4:3)</PresentationFormat>
  <Paragraphs>327</Paragraphs>
  <Slides>44</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44</vt:i4>
      </vt:variant>
    </vt:vector>
  </HeadingPairs>
  <TitlesOfParts>
    <vt:vector size="59" baseType="lpstr">
      <vt:lpstr>仿宋</vt:lpstr>
      <vt:lpstr>黑体</vt:lpstr>
      <vt:lpstr>华文仿宋</vt:lpstr>
      <vt:lpstr>楷体_GB2312</vt:lpstr>
      <vt:lpstr>Arial</vt:lpstr>
      <vt:lpstr>Calibri</vt:lpstr>
      <vt:lpstr>Cambria Math</vt:lpstr>
      <vt:lpstr>Tahoma</vt:lpstr>
      <vt:lpstr>Times New Roman</vt:lpstr>
      <vt:lpstr>Tw Cen MT</vt:lpstr>
      <vt:lpstr>Verdana</vt:lpstr>
      <vt:lpstr>Wingdings</vt:lpstr>
      <vt:lpstr>1_很不错的模版</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矩阵乘</vt:lpstr>
      <vt:lpstr>PowerPoint 演示文稿</vt:lpstr>
      <vt:lpstr>Matlab实现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1971</cp:revision>
  <dcterms:created xsi:type="dcterms:W3CDTF">2008-11-26T09:45:55Z</dcterms:created>
  <dcterms:modified xsi:type="dcterms:W3CDTF">2020-02-19T02:49:29Z</dcterms:modified>
</cp:coreProperties>
</file>