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28"/>
  </p:notesMasterIdLst>
  <p:handoutMasterIdLst>
    <p:handoutMasterId r:id="rId29"/>
  </p:handoutMasterIdLst>
  <p:sldIdLst>
    <p:sldId id="631" r:id="rId3"/>
    <p:sldId id="437" r:id="rId4"/>
    <p:sldId id="573" r:id="rId5"/>
    <p:sldId id="598" r:id="rId6"/>
    <p:sldId id="441" r:id="rId7"/>
    <p:sldId id="443" r:id="rId8"/>
    <p:sldId id="444" r:id="rId9"/>
    <p:sldId id="445" r:id="rId10"/>
    <p:sldId id="446" r:id="rId11"/>
    <p:sldId id="448" r:id="rId12"/>
    <p:sldId id="450" r:id="rId13"/>
    <p:sldId id="451" r:id="rId14"/>
    <p:sldId id="605" r:id="rId15"/>
    <p:sldId id="452" r:id="rId16"/>
    <p:sldId id="600" r:id="rId17"/>
    <p:sldId id="453" r:id="rId18"/>
    <p:sldId id="599" r:id="rId19"/>
    <p:sldId id="625" r:id="rId20"/>
    <p:sldId id="601" r:id="rId21"/>
    <p:sldId id="463" r:id="rId22"/>
    <p:sldId id="464" r:id="rId23"/>
    <p:sldId id="468" r:id="rId24"/>
    <p:sldId id="470" r:id="rId25"/>
    <p:sldId id="469" r:id="rId26"/>
    <p:sldId id="807" r:id="rId2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86272" autoAdjust="0"/>
  </p:normalViewPr>
  <p:slideViewPr>
    <p:cSldViewPr>
      <p:cViewPr varScale="1">
        <p:scale>
          <a:sx n="74" d="100"/>
          <a:sy n="74" d="100"/>
        </p:scale>
        <p:origin x="16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08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5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48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8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1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3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84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5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92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9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43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84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00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77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5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97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5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1871CB-7AB2-4C99-959A-307EC178E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03DBD0-8482-4B83-8385-C7B9779BFA3D}" type="slidenum">
              <a:rPr lang="zh-CN" altLang="en-US" sz="12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817154" name="Rectangle 2">
            <a:extLst>
              <a:ext uri="{FF2B5EF4-FFF2-40B4-BE49-F238E27FC236}">
                <a16:creationId xmlns:a16="http://schemas.microsoft.com/office/drawing/2014/main" id="{8314CF34-BFDD-4B95-A933-E14CA8069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7155" name="Rectangle 3">
            <a:extLst>
              <a:ext uri="{FF2B5EF4-FFF2-40B4-BE49-F238E27FC236}">
                <a16:creationId xmlns:a16="http://schemas.microsoft.com/office/drawing/2014/main" id="{528DB518-0741-41D9-B94B-F3C5A09CB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35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8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5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2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7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27784" y="828845"/>
            <a:ext cx="3744416" cy="531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第四章 插值法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3059832" y="1340768"/>
            <a:ext cx="3744416" cy="361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4.1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4.2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多项式插值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4.3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拉格朗日插值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4.4 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均差与牛顿插值</a:t>
            </a:r>
            <a:endParaRPr lang="en-US" altLang="zh-CN" sz="2400" b="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4.5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埃尔米特插值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分段插值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4.7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三次样条插值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724AF-170B-4A3F-971D-C7D5C03BE484}"/>
              </a:ext>
            </a:extLst>
          </p:cNvPr>
          <p:cNvSpPr txBox="1"/>
          <p:nvPr/>
        </p:nvSpPr>
        <p:spPr>
          <a:xfrm>
            <a:off x="3347864" y="1166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rgbClr val="FF0000"/>
                </a:solidFill>
                <a:latin typeface="+mn-ea"/>
                <a:ea typeface="+mn-ea"/>
              </a:rPr>
              <a:t>回 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AE0C22-7845-43FD-A92B-CBE3CD4F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0" y="5229200"/>
            <a:ext cx="8622704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+mn-ea"/>
                <a:ea typeface="+mn-ea"/>
              </a:rPr>
              <a:t>在生产和科研中出现的函数是多种多样的。常遇到这样的情况：</a:t>
            </a:r>
            <a:endParaRPr lang="en-US" altLang="zh-CN" sz="2000" b="0" dirty="0">
              <a:latin typeface="+mn-ea"/>
              <a:ea typeface="+mn-ea"/>
            </a:endParaRPr>
          </a:p>
          <a:p>
            <a:pPr marL="342900" indent="-342900" algn="l" eaLnBrk="1" hangingPunct="1">
              <a:lnSpc>
                <a:spcPts val="14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20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函数表达式过于复杂不便于计算</a:t>
            </a:r>
            <a:r>
              <a:rPr lang="en-US" altLang="zh-CN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而又需要计算许多点处的函数值</a:t>
            </a:r>
            <a:endParaRPr lang="en-US" altLang="zh-CN" sz="20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仅有几个采样点处的函数值（即函数表）</a:t>
            </a:r>
            <a:r>
              <a:rPr lang="en-US" altLang="zh-CN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而又需要知道非采样点处的函数值</a:t>
            </a:r>
          </a:p>
        </p:txBody>
      </p:sp>
    </p:spTree>
    <p:extLst>
      <p:ext uri="{BB962C8B-B14F-4D97-AF65-F5344CB8AC3E}">
        <p14:creationId xmlns:p14="http://schemas.microsoft.com/office/powerpoint/2010/main" val="27895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副标题 199682">
            <a:extLst>
              <a:ext uri="{FF2B5EF4-FFF2-40B4-BE49-F238E27FC236}">
                <a16:creationId xmlns:a16="http://schemas.microsoft.com/office/drawing/2014/main" id="{0A7315CB-42AD-4365-89D1-B81C91B966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848" y="260648"/>
            <a:ext cx="8826792" cy="3168352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次多项式，则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f[x,x0,x1,…,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恒为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证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f(x)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次多项式，则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f[x,x0]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次多项式，</a:t>
            </a:r>
          </a:p>
          <a:p>
            <a:pPr algn="l">
              <a:lnSpc>
                <a:spcPct val="9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f[x,x0,x1]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n-2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次多项式，依次递推，</a:t>
            </a:r>
          </a:p>
          <a:p>
            <a:pPr algn="l">
              <a:lnSpc>
                <a:spcPct val="9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f[x,x0,x1,…,xn-1]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是零次多项式，所以</a:t>
            </a:r>
          </a:p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	     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f[x,x0,x1,…,</a:t>
            </a:r>
            <a:r>
              <a:rPr lang="en-US" altLang="zh-CN" sz="3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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" name="副标题 200706">
            <a:extLst>
              <a:ext uri="{FF2B5EF4-FFF2-40B4-BE49-F238E27FC236}">
                <a16:creationId xmlns:a16="http://schemas.microsoft.com/office/drawing/2014/main" id="{822FA79C-3BC8-44EA-A7A2-38F349A0E207}"/>
              </a:ext>
            </a:extLst>
          </p:cNvPr>
          <p:cNvSpPr txBox="1">
            <a:spLocks noChangeArrowheads="1"/>
          </p:cNvSpPr>
          <p:nvPr/>
        </p:nvSpPr>
        <p:spPr>
          <a:xfrm>
            <a:off x="68848" y="3732252"/>
            <a:ext cx="9006304" cy="929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阶均差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3200" b="1" i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阶导数之间有下列关系：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A71BE0-F37E-4ED5-B6B5-5CB0A05E3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89240"/>
            <a:ext cx="8172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这个性质可直接用罗尔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(Rolle)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定理证明。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90669576-60B5-4179-AC0F-720DC6D8B7A6}"/>
                  </a:ext>
                </a:extLst>
              </p:cNvPr>
              <p:cNvSpPr txBox="1"/>
              <p:nvPr/>
            </p:nvSpPr>
            <p:spPr bwMode="auto">
              <a:xfrm>
                <a:off x="1259632" y="4451195"/>
                <a:ext cx="7344920" cy="10270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∈(</m:t>
                            </m:r>
                            <m:limLow>
                              <m:limLow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limLow>
                              <m:limLow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90669576-60B5-4179-AC0F-720DC6D8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451195"/>
                <a:ext cx="7344920" cy="1027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11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标题 201729">
            <a:extLst>
              <a:ext uri="{FF2B5EF4-FFF2-40B4-BE49-F238E27FC236}">
                <a16:creationId xmlns:a16="http://schemas.microsoft.com/office/drawing/2014/main" id="{94C6861E-9EB9-46F0-B2B8-43FCC44884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664" y="223043"/>
            <a:ext cx="5724128" cy="433387"/>
          </a:xfrm>
        </p:spPr>
        <p:txBody>
          <a:bodyPr anchor="ctr">
            <a:noAutofit/>
          </a:bodyPr>
          <a:lstStyle/>
          <a:p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4.4.2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牛顿插值公式</a:t>
            </a:r>
          </a:p>
        </p:txBody>
      </p:sp>
      <p:sp>
        <p:nvSpPr>
          <p:cNvPr id="201731" name="副标题 201730">
            <a:extLst>
              <a:ext uri="{FF2B5EF4-FFF2-40B4-BE49-F238E27FC236}">
                <a16:creationId xmlns:a16="http://schemas.microsoft.com/office/drawing/2014/main" id="{7D030FA0-2390-4A96-99E5-BA62D16661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264" y="736204"/>
            <a:ext cx="3923928" cy="504825"/>
          </a:xfrm>
        </p:spPr>
        <p:txBody>
          <a:bodyPr>
            <a:norm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牛顿插值多项式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732" name="对象 201731">
                <a:extLst>
                  <a:ext uri="{FF2B5EF4-FFF2-40B4-BE49-F238E27FC236}">
                    <a16:creationId xmlns:a16="http://schemas.microsoft.com/office/drawing/2014/main" id="{19EBA2C7-06A6-4276-9B65-F14DE9B9D066}"/>
                  </a:ext>
                </a:extLst>
              </p:cNvPr>
              <p:cNvSpPr txBox="1"/>
              <p:nvPr/>
            </p:nvSpPr>
            <p:spPr bwMode="auto">
              <a:xfrm>
                <a:off x="99264" y="1248488"/>
                <a:ext cx="88392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1732" name="对象 201731">
                <a:extLst>
                  <a:ext uri="{FF2B5EF4-FFF2-40B4-BE49-F238E27FC236}">
                    <a16:creationId xmlns:a16="http://schemas.microsoft.com/office/drawing/2014/main" id="{19EBA2C7-06A6-4276-9B65-F14DE9B9D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264" y="1248488"/>
                <a:ext cx="8839200" cy="581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733" name="矩形 201732">
            <a:extLst>
              <a:ext uri="{FF2B5EF4-FFF2-40B4-BE49-F238E27FC236}">
                <a16:creationId xmlns:a16="http://schemas.microsoft.com/office/drawing/2014/main" id="{FB975DFB-AB3F-418D-A1CB-F83F611C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" y="1888728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的系数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,…,a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可根据插值条件推出，即由</a:t>
            </a:r>
          </a:p>
        </p:txBody>
      </p:sp>
      <p:sp>
        <p:nvSpPr>
          <p:cNvPr id="201734" name="矩形 201733">
            <a:extLst>
              <a:ext uri="{FF2B5EF4-FFF2-40B4-BE49-F238E27FC236}">
                <a16:creationId xmlns:a16="http://schemas.microsoft.com/office/drawing/2014/main" id="{27CE22A3-F5A9-42F3-8009-B1389992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6" y="2849563"/>
            <a:ext cx="6842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735" name="对象 201734">
                <a:extLst>
                  <a:ext uri="{FF2B5EF4-FFF2-40B4-BE49-F238E27FC236}">
                    <a16:creationId xmlns:a16="http://schemas.microsoft.com/office/drawing/2014/main" id="{06F57E33-8E2E-4E08-9D41-9C4621E92AD0}"/>
                  </a:ext>
                </a:extLst>
              </p:cNvPr>
              <p:cNvSpPr txBox="1"/>
              <p:nvPr/>
            </p:nvSpPr>
            <p:spPr bwMode="auto">
              <a:xfrm>
                <a:off x="2555776" y="2628821"/>
                <a:ext cx="4419600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=0,1,⋯,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01735" name="对象 201734">
                <a:extLst>
                  <a:ext uri="{FF2B5EF4-FFF2-40B4-BE49-F238E27FC236}">
                    <a16:creationId xmlns:a16="http://schemas.microsoft.com/office/drawing/2014/main" id="{06F57E33-8E2E-4E08-9D41-9C4621E9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2628821"/>
                <a:ext cx="4419600" cy="531812"/>
              </a:xfrm>
              <a:prstGeom prst="rect">
                <a:avLst/>
              </a:prstGeom>
              <a:blipFill>
                <a:blip r:embed="rId4"/>
                <a:stretch>
                  <a:fillRect l="-276" b="-459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736" name="对象 201735">
                <a:extLst>
                  <a:ext uri="{FF2B5EF4-FFF2-40B4-BE49-F238E27FC236}">
                    <a16:creationId xmlns:a16="http://schemas.microsoft.com/office/drawing/2014/main" id="{EE48B8AB-E11B-464C-A9D5-CE629A8B380C}"/>
                  </a:ext>
                </a:extLst>
              </p:cNvPr>
              <p:cNvSpPr txBox="1"/>
              <p:nvPr/>
            </p:nvSpPr>
            <p:spPr bwMode="auto">
              <a:xfrm>
                <a:off x="748349" y="3441936"/>
                <a:ext cx="3305224" cy="531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01736" name="对象 201735">
                <a:extLst>
                  <a:ext uri="{FF2B5EF4-FFF2-40B4-BE49-F238E27FC236}">
                    <a16:creationId xmlns:a16="http://schemas.microsoft.com/office/drawing/2014/main" id="{EE48B8AB-E11B-464C-A9D5-CE629A8B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349" y="3441936"/>
                <a:ext cx="3305224" cy="531811"/>
              </a:xfrm>
              <a:prstGeom prst="rect">
                <a:avLst/>
              </a:prstGeom>
              <a:blipFill>
                <a:blip r:embed="rId5"/>
                <a:stretch>
                  <a:fillRect l="-554" b="-4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737" name="对象 201736">
                <a:extLst>
                  <a:ext uri="{FF2B5EF4-FFF2-40B4-BE49-F238E27FC236}">
                    <a16:creationId xmlns:a16="http://schemas.microsoft.com/office/drawing/2014/main" id="{78735D25-D347-4963-ADB5-D1DBBCE18986}"/>
                  </a:ext>
                </a:extLst>
              </p:cNvPr>
              <p:cNvSpPr txBox="1"/>
              <p:nvPr/>
            </p:nvSpPr>
            <p:spPr bwMode="auto">
              <a:xfrm>
                <a:off x="4183455" y="3429000"/>
                <a:ext cx="4896544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01737" name="对象 201736">
                <a:extLst>
                  <a:ext uri="{FF2B5EF4-FFF2-40B4-BE49-F238E27FC236}">
                    <a16:creationId xmlns:a16="http://schemas.microsoft.com/office/drawing/2014/main" id="{78735D25-D347-4963-ADB5-D1DBBCE1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455" y="3429000"/>
                <a:ext cx="4896544" cy="531812"/>
              </a:xfrm>
              <a:prstGeom prst="rect">
                <a:avLst/>
              </a:prstGeom>
              <a:blipFill>
                <a:blip r:embed="rId6"/>
                <a:stretch>
                  <a:fillRect l="-249"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738" name="对象 201737">
                <a:extLst>
                  <a:ext uri="{FF2B5EF4-FFF2-40B4-BE49-F238E27FC236}">
                    <a16:creationId xmlns:a16="http://schemas.microsoft.com/office/drawing/2014/main" id="{B78F3CBD-D081-4722-8364-9C0E091A02A8}"/>
                  </a:ext>
                </a:extLst>
              </p:cNvPr>
              <p:cNvSpPr txBox="1"/>
              <p:nvPr/>
            </p:nvSpPr>
            <p:spPr bwMode="auto">
              <a:xfrm>
                <a:off x="937464" y="4273089"/>
                <a:ext cx="7162800" cy="590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01738" name="对象 201737">
                <a:extLst>
                  <a:ext uri="{FF2B5EF4-FFF2-40B4-BE49-F238E27FC236}">
                    <a16:creationId xmlns:a16="http://schemas.microsoft.com/office/drawing/2014/main" id="{B78F3CBD-D081-4722-8364-9C0E091A0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464" y="4273089"/>
                <a:ext cx="7162800" cy="590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739" name="对象 201738">
                <a:extLst>
                  <a:ext uri="{FF2B5EF4-FFF2-40B4-BE49-F238E27FC236}">
                    <a16:creationId xmlns:a16="http://schemas.microsoft.com/office/drawing/2014/main" id="{731454EA-8CCF-43EB-AD69-160FB6767D45}"/>
                  </a:ext>
                </a:extLst>
              </p:cNvPr>
              <p:cNvSpPr txBox="1"/>
              <p:nvPr/>
            </p:nvSpPr>
            <p:spPr bwMode="auto">
              <a:xfrm>
                <a:off x="304800" y="4966811"/>
                <a:ext cx="8534400" cy="55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1739" name="对象 201738">
                <a:extLst>
                  <a:ext uri="{FF2B5EF4-FFF2-40B4-BE49-F238E27FC236}">
                    <a16:creationId xmlns:a16="http://schemas.microsoft.com/office/drawing/2014/main" id="{731454EA-8CCF-43EB-AD69-160FB6767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966811"/>
                <a:ext cx="8534400" cy="555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740" name="文本框 201739">
            <a:extLst>
              <a:ext uri="{FF2B5EF4-FFF2-40B4-BE49-F238E27FC236}">
                <a16:creationId xmlns:a16="http://schemas.microsoft.com/office/drawing/2014/main" id="{60819512-9F35-47B7-AC45-5CBF8724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64" y="5861527"/>
            <a:ext cx="91440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这是关于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a0,a1,…,an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的下三角方程组，可求得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097AEB-F4A3-41EB-8A79-080CA8E21B1B}"/>
              </a:ext>
            </a:extLst>
          </p:cNvPr>
          <p:cNvSpPr txBox="1"/>
          <p:nvPr/>
        </p:nvSpPr>
        <p:spPr>
          <a:xfrm>
            <a:off x="7254366" y="-12463"/>
            <a:ext cx="1151193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30202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/>
      <p:bldP spid="201734" grpId="0"/>
      <p:bldP spid="201735" grpId="0"/>
      <p:bldP spid="201736" grpId="0"/>
      <p:bldP spid="201737" grpId="0"/>
      <p:bldP spid="201738" grpId="0"/>
      <p:bldP spid="201739" grpId="0"/>
      <p:bldP spid="2017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文本框 202755">
            <a:extLst>
              <a:ext uri="{FF2B5EF4-FFF2-40B4-BE49-F238E27FC236}">
                <a16:creationId xmlns:a16="http://schemas.microsoft.com/office/drawing/2014/main" id="{0D674A87-125D-4563-818D-7CC33D93B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80" y="3033720"/>
            <a:ext cx="9144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ea typeface="黑体" panose="02010609060101010101" pitchFamily="49" charset="-122"/>
              </a:rPr>
              <a:t>一般，用</a:t>
            </a:r>
            <a:r>
              <a:rPr lang="zh-CN" altLang="en-US" sz="3600" b="0" dirty="0">
                <a:ea typeface="黑体" panose="02010609060101010101" pitchFamily="49" charset="-122"/>
              </a:rPr>
              <a:t>数学归纳法</a:t>
            </a:r>
            <a:r>
              <a:rPr lang="zh-CN" altLang="en-US" sz="3600" b="1" dirty="0">
                <a:ea typeface="黑体" panose="02010609060101010101" pitchFamily="49" charset="-122"/>
              </a:rPr>
              <a:t>可证明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757" name="对象 202756">
                <a:extLst>
                  <a:ext uri="{FF2B5EF4-FFF2-40B4-BE49-F238E27FC236}">
                    <a16:creationId xmlns:a16="http://schemas.microsoft.com/office/drawing/2014/main" id="{A8432C7E-8BF8-4B26-B1A2-63548E33E260}"/>
                  </a:ext>
                </a:extLst>
              </p:cNvPr>
              <p:cNvSpPr txBox="1"/>
              <p:nvPr/>
            </p:nvSpPr>
            <p:spPr bwMode="auto">
              <a:xfrm>
                <a:off x="179512" y="217968"/>
                <a:ext cx="1828800" cy="50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57" name="对象 202756">
                <a:extLst>
                  <a:ext uri="{FF2B5EF4-FFF2-40B4-BE49-F238E27FC236}">
                    <a16:creationId xmlns:a16="http://schemas.microsoft.com/office/drawing/2014/main" id="{A8432C7E-8BF8-4B26-B1A2-63548E33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17968"/>
                <a:ext cx="1828800" cy="503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58" name="对象 202757">
                <a:extLst>
                  <a:ext uri="{FF2B5EF4-FFF2-40B4-BE49-F238E27FC236}">
                    <a16:creationId xmlns:a16="http://schemas.microsoft.com/office/drawing/2014/main" id="{3E65666E-16E2-4D49-9768-E73F4FFCC0C2}"/>
                  </a:ext>
                </a:extLst>
              </p:cNvPr>
              <p:cNvSpPr txBox="1"/>
              <p:nvPr/>
            </p:nvSpPr>
            <p:spPr bwMode="auto">
              <a:xfrm>
                <a:off x="266700" y="838441"/>
                <a:ext cx="6019800" cy="925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58" name="对象 202757">
                <a:extLst>
                  <a:ext uri="{FF2B5EF4-FFF2-40B4-BE49-F238E27FC236}">
                    <a16:creationId xmlns:a16="http://schemas.microsoft.com/office/drawing/2014/main" id="{3E65666E-16E2-4D49-9768-E73F4FFCC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838441"/>
                <a:ext cx="6019800" cy="925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59" name="对象 202758">
                <a:extLst>
                  <a:ext uri="{FF2B5EF4-FFF2-40B4-BE49-F238E27FC236}">
                    <a16:creationId xmlns:a16="http://schemas.microsoft.com/office/drawing/2014/main" id="{FEF016FD-F89D-466C-8EFC-7CCDCE7510DE}"/>
                  </a:ext>
                </a:extLst>
              </p:cNvPr>
              <p:cNvSpPr txBox="1"/>
              <p:nvPr/>
            </p:nvSpPr>
            <p:spPr bwMode="auto">
              <a:xfrm>
                <a:off x="266700" y="1866507"/>
                <a:ext cx="8610600" cy="95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2759" name="对象 202758">
                <a:extLst>
                  <a:ext uri="{FF2B5EF4-FFF2-40B4-BE49-F238E27FC236}">
                    <a16:creationId xmlns:a16="http://schemas.microsoft.com/office/drawing/2014/main" id="{FEF016FD-F89D-466C-8EFC-7CCDCE751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1866507"/>
                <a:ext cx="8610600" cy="950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0" name="对象 202759">
                <a:extLst>
                  <a:ext uri="{FF2B5EF4-FFF2-40B4-BE49-F238E27FC236}">
                    <a16:creationId xmlns:a16="http://schemas.microsoft.com/office/drawing/2014/main" id="{2C2824E1-E4F2-4F16-859D-4E2F3A20A67D}"/>
                  </a:ext>
                </a:extLst>
              </p:cNvPr>
              <p:cNvSpPr txBox="1"/>
              <p:nvPr/>
            </p:nvSpPr>
            <p:spPr bwMode="auto">
              <a:xfrm>
                <a:off x="950610" y="3586964"/>
                <a:ext cx="6553200" cy="576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=0,1,⋯,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60" name="对象 202759">
                <a:extLst>
                  <a:ext uri="{FF2B5EF4-FFF2-40B4-BE49-F238E27FC236}">
                    <a16:creationId xmlns:a16="http://schemas.microsoft.com/office/drawing/2014/main" id="{2C2824E1-E4F2-4F16-859D-4E2F3A20A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610" y="3586964"/>
                <a:ext cx="6553200" cy="5762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761" name="文本框 202760">
            <a:extLst>
              <a:ext uri="{FF2B5EF4-FFF2-40B4-BE49-F238E27FC236}">
                <a16:creationId xmlns:a16="http://schemas.microsoft.com/office/drawing/2014/main" id="{AB5C8538-1F2D-4A14-A8C7-939B0BD8B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" y="4365104"/>
            <a:ext cx="7617668" cy="5355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0" dirty="0">
                <a:ea typeface="黑体" panose="02010609060101010101" pitchFamily="49" charset="-122"/>
              </a:rPr>
              <a:t>所以</a:t>
            </a:r>
            <a:r>
              <a:rPr lang="en-US" altLang="zh-CN" sz="3600" b="0" dirty="0">
                <a:ea typeface="黑体" panose="02010609060101010101" pitchFamily="49" charset="-122"/>
              </a:rPr>
              <a:t>n</a:t>
            </a:r>
            <a:r>
              <a:rPr lang="zh-CN" altLang="en-US" sz="3600" b="0" dirty="0">
                <a:ea typeface="黑体" panose="02010609060101010101" pitchFamily="49" charset="-122"/>
              </a:rPr>
              <a:t>次牛顿</a:t>
            </a:r>
            <a:r>
              <a:rPr lang="en-US" altLang="zh-CN" sz="3600" b="0" dirty="0">
                <a:ea typeface="黑体" panose="02010609060101010101" pitchFamily="49" charset="-122"/>
              </a:rPr>
              <a:t>(Newton)</a:t>
            </a:r>
            <a:r>
              <a:rPr lang="zh-CN" altLang="en-US" sz="3600" b="0" dirty="0">
                <a:ea typeface="黑体" panose="02010609060101010101" pitchFamily="49" charset="-122"/>
              </a:rPr>
              <a:t>插值公式为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762" name="对象 202761">
                <a:extLst>
                  <a:ext uri="{FF2B5EF4-FFF2-40B4-BE49-F238E27FC236}">
                    <a16:creationId xmlns:a16="http://schemas.microsoft.com/office/drawing/2014/main" id="{790313FB-A715-4A31-B65F-6C633E3CD7EB}"/>
                  </a:ext>
                </a:extLst>
              </p:cNvPr>
              <p:cNvSpPr txBox="1"/>
              <p:nvPr/>
            </p:nvSpPr>
            <p:spPr bwMode="auto">
              <a:xfrm>
                <a:off x="211684" y="5083500"/>
                <a:ext cx="8665616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62" name="对象 202761">
                <a:extLst>
                  <a:ext uri="{FF2B5EF4-FFF2-40B4-BE49-F238E27FC236}">
                    <a16:creationId xmlns:a16="http://schemas.microsoft.com/office/drawing/2014/main" id="{790313FB-A715-4A31-B65F-6C633E3C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84" y="5083500"/>
                <a:ext cx="8665616" cy="433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763" name="文本框 202762">
            <a:extLst>
              <a:ext uri="{FF2B5EF4-FFF2-40B4-BE49-F238E27FC236}">
                <a16:creationId xmlns:a16="http://schemas.microsoft.com/office/drawing/2014/main" id="{D57787CD-9AA4-47AB-97D8-17F626CF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536" y="5661248"/>
            <a:ext cx="222250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其余项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764" name="对象 202763">
                <a:extLst>
                  <a:ext uri="{FF2B5EF4-FFF2-40B4-BE49-F238E27FC236}">
                    <a16:creationId xmlns:a16="http://schemas.microsoft.com/office/drawing/2014/main" id="{B2569CFA-31A9-49E6-AD3A-2453B46838A5}"/>
                  </a:ext>
                </a:extLst>
              </p:cNvPr>
              <p:cNvSpPr txBox="1"/>
              <p:nvPr/>
            </p:nvSpPr>
            <p:spPr bwMode="auto">
              <a:xfrm>
                <a:off x="1259632" y="6081870"/>
                <a:ext cx="6840760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64" name="对象 202763">
                <a:extLst>
                  <a:ext uri="{FF2B5EF4-FFF2-40B4-BE49-F238E27FC236}">
                    <a16:creationId xmlns:a16="http://schemas.microsoft.com/office/drawing/2014/main" id="{B2569CFA-31A9-49E6-AD3A-2453B468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6081870"/>
                <a:ext cx="6840760" cy="433387"/>
              </a:xfrm>
              <a:prstGeom prst="rect">
                <a:avLst/>
              </a:prstGeom>
              <a:blipFill>
                <a:blip r:embed="rId8"/>
                <a:stretch>
                  <a:fillRect b="-8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970AB29-06E3-494D-BA5F-1E97AA0720F1}"/>
              </a:ext>
            </a:extLst>
          </p:cNvPr>
          <p:cNvSpPr txBox="1"/>
          <p:nvPr/>
        </p:nvSpPr>
        <p:spPr>
          <a:xfrm>
            <a:off x="6898135" y="146270"/>
            <a:ext cx="1499517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14443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/>
      <p:bldP spid="202760" grpId="0"/>
      <p:bldP spid="202761" grpId="0" animBg="1"/>
      <p:bldP spid="202762" grpId="0"/>
      <p:bldP spid="202763" grpId="0"/>
      <p:bldP spid="2027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9EF37F-7DB0-443C-AED9-79358BCD7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7" y="1256566"/>
            <a:ext cx="8872946" cy="38164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357101-603B-4288-98FA-46A2A50B3623}"/>
              </a:ext>
            </a:extLst>
          </p:cNvPr>
          <p:cNvSpPr txBox="1"/>
          <p:nvPr/>
        </p:nvSpPr>
        <p:spPr>
          <a:xfrm>
            <a:off x="135527" y="548680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4.5</a:t>
            </a:r>
            <a:endParaRPr lang="zh-CN" altLang="en-US" sz="40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73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203777">
            <a:extLst>
              <a:ext uri="{FF2B5EF4-FFF2-40B4-BE49-F238E27FC236}">
                <a16:creationId xmlns:a16="http://schemas.microsoft.com/office/drawing/2014/main" id="{DCB69EDE-F098-4623-877C-E60277A33D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78974"/>
            <a:ext cx="7812360" cy="476672"/>
          </a:xfrm>
        </p:spPr>
        <p:txBody>
          <a:bodyPr anchor="ctr">
            <a:norm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4.4.3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牛顿插值误差分析</a:t>
            </a:r>
          </a:p>
        </p:txBody>
      </p:sp>
      <p:sp>
        <p:nvSpPr>
          <p:cNvPr id="203779" name="副标题 203778">
            <a:extLst>
              <a:ext uri="{FF2B5EF4-FFF2-40B4-BE49-F238E27FC236}">
                <a16:creationId xmlns:a16="http://schemas.microsoft.com/office/drawing/2014/main" id="{AA3CED72-82B6-4301-BD70-C2A907EA38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225" y="913500"/>
            <a:ext cx="8784976" cy="2275703"/>
          </a:xfrm>
        </p:spPr>
        <p:txBody>
          <a:bodyPr>
            <a:noAutofit/>
          </a:bodyPr>
          <a:lstStyle/>
          <a:p>
            <a:pPr algn="l" eaLnBrk="0" hangingPunct="0">
              <a:lnSpc>
                <a:spcPts val="3900"/>
              </a:lnSpc>
              <a:buClr>
                <a:srgbClr val="27305F"/>
              </a:buClr>
              <a:buSzPct val="60000"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由插值多项式的唯一性可知：满足同一组插值条件的拉格朗日插值多项式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与牛顿插值多项式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</a:rPr>
              <a:t>而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</a:rPr>
              <a:t>N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华文仿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</a:rPr>
              <a:t>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实际上是同一个多项式，仅是同一插值多项式的不同表达形式而已。因此，他们误差也完全相等。故有：</a:t>
            </a:r>
          </a:p>
        </p:txBody>
      </p:sp>
      <p:sp>
        <p:nvSpPr>
          <p:cNvPr id="203780" name="矩形 203779">
            <a:extLst>
              <a:ext uri="{FF2B5EF4-FFF2-40B4-BE49-F238E27FC236}">
                <a16:creationId xmlns:a16="http://schemas.microsoft.com/office/drawing/2014/main" id="{12D2A76E-1251-4A9A-9062-FE593795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76" y="5294732"/>
            <a:ext cx="8352668" cy="129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可以看出，牛顿插值公式计算方便，增加一个插值点，只要多计算一项，而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的各项系数恰好是各阶均差值，很有规律。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781" name="对象 203780">
                <a:extLst>
                  <a:ext uri="{FF2B5EF4-FFF2-40B4-BE49-F238E27FC236}">
                    <a16:creationId xmlns:a16="http://schemas.microsoft.com/office/drawing/2014/main" id="{3E4F412B-F4D8-46F6-A2B0-C06A88E8B804}"/>
                  </a:ext>
                </a:extLst>
              </p:cNvPr>
              <p:cNvSpPr txBox="1"/>
              <p:nvPr/>
            </p:nvSpPr>
            <p:spPr bwMode="auto">
              <a:xfrm>
                <a:off x="971600" y="3212976"/>
                <a:ext cx="7924800" cy="1008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3781" name="对象 203780">
                <a:extLst>
                  <a:ext uri="{FF2B5EF4-FFF2-40B4-BE49-F238E27FC236}">
                    <a16:creationId xmlns:a16="http://schemas.microsoft.com/office/drawing/2014/main" id="{3E4F412B-F4D8-46F6-A2B0-C06A88E8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212976"/>
                <a:ext cx="7924800" cy="100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782" name="对象 203781">
                <a:extLst>
                  <a:ext uri="{FF2B5EF4-FFF2-40B4-BE49-F238E27FC236}">
                    <a16:creationId xmlns:a16="http://schemas.microsoft.com/office/drawing/2014/main" id="{563251D5-3159-472C-9BFF-7E1032004044}"/>
                  </a:ext>
                </a:extLst>
              </p:cNvPr>
              <p:cNvSpPr txBox="1"/>
              <p:nvPr/>
            </p:nvSpPr>
            <p:spPr bwMode="auto">
              <a:xfrm>
                <a:off x="2051720" y="4365104"/>
                <a:ext cx="5029200" cy="1009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782" name="对象 203781">
                <a:extLst>
                  <a:ext uri="{FF2B5EF4-FFF2-40B4-BE49-F238E27FC236}">
                    <a16:creationId xmlns:a16="http://schemas.microsoft.com/office/drawing/2014/main" id="{563251D5-3159-472C-9BFF-7E1032004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4365104"/>
                <a:ext cx="5029200" cy="1009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5AE5ED2-D8F2-4F3D-BA0A-44240643CBAF}"/>
              </a:ext>
            </a:extLst>
          </p:cNvPr>
          <p:cNvSpPr txBox="1"/>
          <p:nvPr/>
        </p:nvSpPr>
        <p:spPr>
          <a:xfrm>
            <a:off x="7465586" y="3926888"/>
            <a:ext cx="1499517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252673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66D8CD-F6F0-40B8-A22B-B231D51BD4B5}"/>
              </a:ext>
            </a:extLst>
          </p:cNvPr>
          <p:cNvSpPr txBox="1"/>
          <p:nvPr/>
        </p:nvSpPr>
        <p:spPr>
          <a:xfrm>
            <a:off x="1619672" y="90872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拉格朗日插值与牛顿插值的比较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51DF04-281C-4211-8BE8-53F105443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2" y="1808820"/>
            <a:ext cx="8867387" cy="32403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E9741B-B55F-4517-9074-FFC794EAACB5}"/>
              </a:ext>
            </a:extLst>
          </p:cNvPr>
          <p:cNvSpPr txBox="1"/>
          <p:nvPr/>
        </p:nvSpPr>
        <p:spPr>
          <a:xfrm>
            <a:off x="7578533" y="123890"/>
            <a:ext cx="1499517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219898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标题 204801">
            <a:extLst>
              <a:ext uri="{FF2B5EF4-FFF2-40B4-BE49-F238E27FC236}">
                <a16:creationId xmlns:a16="http://schemas.microsoft.com/office/drawing/2014/main" id="{3FF9FF80-E436-4947-AFFE-ED5465354F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69876" y="274702"/>
            <a:ext cx="6804248" cy="404664"/>
          </a:xfrm>
        </p:spPr>
        <p:txBody>
          <a:bodyPr anchor="ctr">
            <a:noAutofit/>
          </a:bodyPr>
          <a:lstStyle/>
          <a:p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4.4.4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牛顿插值的算法实现</a:t>
            </a:r>
          </a:p>
        </p:txBody>
      </p:sp>
      <p:sp>
        <p:nvSpPr>
          <p:cNvPr id="204803" name="副标题 204802">
            <a:extLst>
              <a:ext uri="{FF2B5EF4-FFF2-40B4-BE49-F238E27FC236}">
                <a16:creationId xmlns:a16="http://schemas.microsoft.com/office/drawing/2014/main" id="{61497677-41ED-4B93-9DFA-CC9DA55DBB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800435"/>
            <a:ext cx="8892480" cy="5257130"/>
          </a:xfrm>
        </p:spPr>
        <p:txBody>
          <a:bodyPr/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计算公式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用一维数组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),y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存放插值点和对应的函数值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,y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sz="3200" b="1" baseline="-25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计算各阶均差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</a:p>
          <a:p>
            <a:pPr algn="just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F[i,0]=y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	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=0,1,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,n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F[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]=[f[i,j-1]-f[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]]/[x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)-x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-j)]  j=1,2,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n;i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=j,j+1,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,n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按式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(5.13)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计算出所求插值点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处的函数值</a:t>
            </a:r>
          </a:p>
          <a:p>
            <a:pPr algn="just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P=F(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n,n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P=P*[x-x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(k)]+F(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k,k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),k=n-1,n-2,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,0</a:t>
            </a:r>
          </a:p>
        </p:txBody>
      </p:sp>
    </p:spTree>
    <p:extLst>
      <p:ext uri="{BB962C8B-B14F-4D97-AF65-F5344CB8AC3E}">
        <p14:creationId xmlns:p14="http://schemas.microsoft.com/office/powerpoint/2010/main" val="164610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CE84B-081F-44F2-BA4C-A2B3A840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877108"/>
            <a:ext cx="6192688" cy="100811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程序实现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r>
              <a:rPr lang="en-US" altLang="zh-CN" sz="3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newtonChazhi.m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B89C1B-BF12-4B95-8CAB-A16773AAB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78111"/>
            <a:ext cx="8280920" cy="6169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2D92FC-FEEE-4DC6-9902-60D2D76C9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76836"/>
            <a:ext cx="8543980" cy="2767459"/>
          </a:xfrm>
          <a:prstGeom prst="rect">
            <a:avLst/>
          </a:prstGeom>
        </p:spPr>
      </p:pic>
      <p:sp>
        <p:nvSpPr>
          <p:cNvPr id="9" name="标题 204801">
            <a:extLst>
              <a:ext uri="{FF2B5EF4-FFF2-40B4-BE49-F238E27FC236}">
                <a16:creationId xmlns:a16="http://schemas.microsoft.com/office/drawing/2014/main" id="{7CD79490-94EF-49E3-9BC6-D350A686E5D4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2" y="278934"/>
            <a:ext cx="5400600" cy="616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4.4.4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牛顿插值法的算法实现</a:t>
            </a:r>
          </a:p>
        </p:txBody>
      </p:sp>
    </p:spTree>
    <p:extLst>
      <p:ext uri="{BB962C8B-B14F-4D97-AF65-F5344CB8AC3E}">
        <p14:creationId xmlns:p14="http://schemas.microsoft.com/office/powerpoint/2010/main" val="76656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E2581F-7BBA-4522-9786-FD597C0712DC}"/>
              </a:ext>
            </a:extLst>
          </p:cNvPr>
          <p:cNvSpPr txBox="1"/>
          <p:nvPr/>
        </p:nvSpPr>
        <p:spPr>
          <a:xfrm>
            <a:off x="179512" y="116632"/>
            <a:ext cx="53285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newtonChazhi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 - X is a vector that contains a list of abscissas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Y is a vector that contains a list of ordinates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 - C is a vector that contains the coefficients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 of the Newton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intepolatory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polynomial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D is the divided difference table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X=[0,1,2,4];  Y=[1,9,23,3];  C=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newtonChazhi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</a:p>
          <a:p>
            <a:pPr algn="l"/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n=length(X);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D=zeros(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D(:,1)=Y';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%form the divided difference table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j=2:n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k=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)=(D(k,j-1)-D(k-1,j-1))/(X(k)-X(k-j+1));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%Determine the coefficients of the Newton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interpolatory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polynomial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C=D(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A5D828-9CDD-4DBB-A769-987B163CA168}"/>
              </a:ext>
            </a:extLst>
          </p:cNvPr>
          <p:cNvSpPr txBox="1"/>
          <p:nvPr/>
        </p:nvSpPr>
        <p:spPr>
          <a:xfrm>
            <a:off x="5748992" y="2564904"/>
            <a:ext cx="3215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k=(n-1):-1:1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C=conv(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C,poly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(X(k)));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m=length(C);</a:t>
            </a:r>
          </a:p>
          <a:p>
            <a:pPr algn="l"/>
            <a:r>
              <a:rPr lang="nn-NO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C(m)=C(m)+D(k,k);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6D690B-652C-48E5-926C-5039E33DD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36" y="5085184"/>
            <a:ext cx="4364832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2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D493-D6BD-4257-AE72-3B0A9064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764704"/>
            <a:ext cx="2223703" cy="44042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27E3AC-6594-401F-A375-D71F5006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470576" cy="27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0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标题 188417">
            <a:extLst>
              <a:ext uri="{FF2B5EF4-FFF2-40B4-BE49-F238E27FC236}">
                <a16:creationId xmlns:a16="http://schemas.microsoft.com/office/drawing/2014/main" id="{FDD7368D-C200-4CFA-892E-E7E406C510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08520" y="404664"/>
            <a:ext cx="9144000" cy="692150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均差与牛顿插值</a:t>
            </a:r>
          </a:p>
        </p:txBody>
      </p:sp>
      <p:sp>
        <p:nvSpPr>
          <p:cNvPr id="188419" name="副标题 188418">
            <a:extLst>
              <a:ext uri="{FF2B5EF4-FFF2-40B4-BE49-F238E27FC236}">
                <a16:creationId xmlns:a16="http://schemas.microsoft.com/office/drawing/2014/main" id="{138AF1BB-C4A3-45CD-9647-745779138A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1124744"/>
            <a:ext cx="8694712" cy="446449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拉格朗日插值多项式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公式结构紧凑，在理论分析中非常方便。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但当插值点增加时，全部插值基函数</a:t>
            </a:r>
            <a:endParaRPr lang="en-US" altLang="zh-CN" sz="2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均要随之变化，整个公式也要发生变化，这在实际计算中是很不方便的，还造成计算量的浪费。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为解决这一缺陷，我们可尝试构造一种具有承袭性的插值多项式，也就是说，每增加一个节点时，只需增加相应的一项即可。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这就是牛顿插值多项式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C5824F-1607-4078-BB57-2468237E1F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60848"/>
            <a:ext cx="2488441" cy="2880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9E4C1F-8B84-4CE2-96E5-1C50958F4E9B}"/>
              </a:ext>
            </a:extLst>
          </p:cNvPr>
          <p:cNvSpPr txBox="1"/>
          <p:nvPr/>
        </p:nvSpPr>
        <p:spPr>
          <a:xfrm>
            <a:off x="7092280" y="4935423"/>
            <a:ext cx="1499517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425030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标题 215041">
            <a:extLst>
              <a:ext uri="{FF2B5EF4-FFF2-40B4-BE49-F238E27FC236}">
                <a16:creationId xmlns:a16="http://schemas.microsoft.com/office/drawing/2014/main" id="{B899CBAA-5D88-488E-822D-CBAA3E1DC2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584" y="443546"/>
            <a:ext cx="6912769" cy="466070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埃尔米特（</a:t>
            </a:r>
            <a:r>
              <a:rPr lang="en-US" altLang="zh-CN" sz="3600" dirty="0"/>
              <a:t>Hermite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）插值</a:t>
            </a:r>
          </a:p>
        </p:txBody>
      </p:sp>
      <p:sp>
        <p:nvSpPr>
          <p:cNvPr id="215043" name="副标题 215042">
            <a:extLst>
              <a:ext uri="{FF2B5EF4-FFF2-40B4-BE49-F238E27FC236}">
                <a16:creationId xmlns:a16="http://schemas.microsoft.com/office/drawing/2014/main" id="{C4A40DFE-AA23-4DBA-BDF5-F6F6E959B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512" y="1268760"/>
            <a:ext cx="8604448" cy="432048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拉格朗日和牛顿插值多项式的插值条件只要求在插值节点上，插值函数与被插值函数的函数值相等，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即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)=f(x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32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)=f(x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>
              <a:lnSpc>
                <a:spcPct val="60000"/>
              </a:lnSpc>
              <a:buFont typeface="Wingdings" panose="05000000000000000000" pitchFamily="2" charset="2"/>
              <a:buChar char="Ø"/>
            </a:pP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有时，为保证插值函数能更好地和原来的函数相重合，不但要求“过点”，即两者在节点上有相同的函数值，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且要求“相切”，即在节点上还有相同的导数值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或者更高阶导数也相等。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这类插值称为埃尔米特插值。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27DD92-77C9-42EF-BBC9-07F4A8E9E62C}"/>
              </a:ext>
            </a:extLst>
          </p:cNvPr>
          <p:cNvSpPr txBox="1"/>
          <p:nvPr/>
        </p:nvSpPr>
        <p:spPr>
          <a:xfrm>
            <a:off x="395536" y="5517232"/>
            <a:ext cx="8100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我们这里仅介绍满足条件                           和                            </a:t>
            </a: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的插值多项式。                         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735189-3979-49CF-A1B3-6B33FE6D5C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83" y="5589240"/>
            <a:ext cx="1903453" cy="298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FD03FA-B9B5-491D-8A3B-901D347E3D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96" y="5622590"/>
            <a:ext cx="1977077" cy="2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4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标题 216065">
            <a:extLst>
              <a:ext uri="{FF2B5EF4-FFF2-40B4-BE49-F238E27FC236}">
                <a16:creationId xmlns:a16="http://schemas.microsoft.com/office/drawing/2014/main" id="{8E84B2BA-AC67-4C84-AE3A-1FFCC6E5D8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80020" y="315645"/>
            <a:ext cx="9144000" cy="692150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埃尔米特插值</a:t>
            </a:r>
          </a:p>
        </p:txBody>
      </p:sp>
      <p:sp>
        <p:nvSpPr>
          <p:cNvPr id="216067" name="副标题 216066">
            <a:extLst>
              <a:ext uri="{FF2B5EF4-FFF2-40B4-BE49-F238E27FC236}">
                <a16:creationId xmlns:a16="http://schemas.microsoft.com/office/drawing/2014/main" id="{099E32F3-90BF-4D11-8DA2-9AFE4F32C9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1124744"/>
            <a:ext cx="8820980" cy="417646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定义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4.4.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已知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n+1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个互异点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a=x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&lt;…&lt;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=b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上的函数值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和导数值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，若存在一个次数不超过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的多项式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H(x)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，满足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                                        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4.5.1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则称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H(x)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次埃尔米特插值多项式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式中给出了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2n+2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个条件，可唯一确定一个次数不超过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的多项式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，采用类似于拉格朗日插值多项式基函数的方法，求出埃尔米特多项式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A839F0-F36B-4CF2-BE41-2E38936342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68" y="2074084"/>
            <a:ext cx="720080" cy="2980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950703-86F6-4210-8A83-3425028209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4" y="3321512"/>
            <a:ext cx="6696744" cy="3080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9729D4-7D3D-4A6F-B688-4F46D96DA943}"/>
              </a:ext>
            </a:extLst>
          </p:cNvPr>
          <p:cNvSpPr txBox="1"/>
          <p:nvPr/>
        </p:nvSpPr>
        <p:spPr>
          <a:xfrm>
            <a:off x="7308304" y="85060"/>
            <a:ext cx="1347261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391593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标题 220161">
            <a:extLst>
              <a:ext uri="{FF2B5EF4-FFF2-40B4-BE49-F238E27FC236}">
                <a16:creationId xmlns:a16="http://schemas.microsoft.com/office/drawing/2014/main" id="{824FD08F-DFB0-4AA1-BEDC-EC0EAF5EDF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埃尔米特插值</a:t>
            </a:r>
          </a:p>
        </p:txBody>
      </p:sp>
      <p:sp>
        <p:nvSpPr>
          <p:cNvPr id="220163" name="副标题 220162">
            <a:extLst>
              <a:ext uri="{FF2B5EF4-FFF2-40B4-BE49-F238E27FC236}">
                <a16:creationId xmlns:a16="http://schemas.microsoft.com/office/drawing/2014/main" id="{00A55972-DC2C-4173-B406-B5B14A6FA4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92150"/>
            <a:ext cx="9144000" cy="1081088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满足插值条件（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4.5.1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）的埃尔米特多项式是唯一的。</a:t>
            </a:r>
          </a:p>
        </p:txBody>
      </p:sp>
      <p:sp>
        <p:nvSpPr>
          <p:cNvPr id="220164" name="矩形 220163">
            <a:extLst>
              <a:ext uri="{FF2B5EF4-FFF2-40B4-BE49-F238E27FC236}">
                <a16:creationId xmlns:a16="http://schemas.microsoft.com/office/drawing/2014/main" id="{6877DB47-063C-4F09-8FA5-B26CB76C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1916113"/>
            <a:ext cx="5076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都满足上述插值条件，令</a:t>
            </a:r>
          </a:p>
        </p:txBody>
      </p:sp>
      <p:sp>
        <p:nvSpPr>
          <p:cNvPr id="220165" name="矩形 220164">
            <a:extLst>
              <a:ext uri="{FF2B5EF4-FFF2-40B4-BE49-F238E27FC236}">
                <a16:creationId xmlns:a16="http://schemas.microsoft.com/office/drawing/2014/main" id="{3D7EAE4D-4050-4F94-AF7B-C747C1A3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1258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166" name="对象 220165">
                <a:extLst>
                  <a:ext uri="{FF2B5EF4-FFF2-40B4-BE49-F238E27FC236}">
                    <a16:creationId xmlns:a16="http://schemas.microsoft.com/office/drawing/2014/main" id="{27F8923B-821B-4C48-9D30-8298AF101660}"/>
                  </a:ext>
                </a:extLst>
              </p:cNvPr>
              <p:cNvSpPr txBox="1"/>
              <p:nvPr/>
            </p:nvSpPr>
            <p:spPr bwMode="auto">
              <a:xfrm>
                <a:off x="1043583" y="1988840"/>
                <a:ext cx="1219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20166" name="对象 220165">
                <a:extLst>
                  <a:ext uri="{FF2B5EF4-FFF2-40B4-BE49-F238E27FC236}">
                    <a16:creationId xmlns:a16="http://schemas.microsoft.com/office/drawing/2014/main" id="{27F8923B-821B-4C48-9D30-8298AF10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583" y="1988840"/>
                <a:ext cx="1219200" cy="487362"/>
              </a:xfrm>
              <a:prstGeom prst="rect">
                <a:avLst/>
              </a:prstGeom>
              <a:blipFill>
                <a:blip r:embed="rId3"/>
                <a:stretch>
                  <a:fillRect l="-500" r="-9000" b="-5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167" name="矩形 220166">
            <a:extLst>
              <a:ext uri="{FF2B5EF4-FFF2-40B4-BE49-F238E27FC236}">
                <a16:creationId xmlns:a16="http://schemas.microsoft.com/office/drawing/2014/main" id="{B31CB759-8401-4DD3-8CD3-B4CBB27A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916113"/>
            <a:ext cx="647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168" name="对象 220167">
                <a:extLst>
                  <a:ext uri="{FF2B5EF4-FFF2-40B4-BE49-F238E27FC236}">
                    <a16:creationId xmlns:a16="http://schemas.microsoft.com/office/drawing/2014/main" id="{A154063B-C7A9-44F4-8E7E-8632071EB699}"/>
                  </a:ext>
                </a:extLst>
              </p:cNvPr>
              <p:cNvSpPr txBox="1"/>
              <p:nvPr/>
            </p:nvSpPr>
            <p:spPr bwMode="auto">
              <a:xfrm>
                <a:off x="2843808" y="1988840"/>
                <a:ext cx="1143000" cy="468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ba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20168" name="对象 220167">
                <a:extLst>
                  <a:ext uri="{FF2B5EF4-FFF2-40B4-BE49-F238E27FC236}">
                    <a16:creationId xmlns:a16="http://schemas.microsoft.com/office/drawing/2014/main" id="{A154063B-C7A9-44F4-8E7E-8632071EB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1988840"/>
                <a:ext cx="1143000" cy="468312"/>
              </a:xfrm>
              <a:prstGeom prst="rect">
                <a:avLst/>
              </a:prstGeom>
              <a:blipFill>
                <a:blip r:embed="rId4"/>
                <a:stretch>
                  <a:fillRect r="-8021" b="-779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169" name="矩形 220168">
            <a:extLst>
              <a:ext uri="{FF2B5EF4-FFF2-40B4-BE49-F238E27FC236}">
                <a16:creationId xmlns:a16="http://schemas.microsoft.com/office/drawing/2014/main" id="{7E1A16B8-8172-4E68-A8EA-71D3CAE261D9}"/>
              </a:ext>
            </a:extLst>
          </p:cNvPr>
          <p:cNvSpPr/>
          <p:nvPr/>
        </p:nvSpPr>
        <p:spPr>
          <a:xfrm>
            <a:off x="0" y="3213100"/>
            <a:ext cx="9144000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则每个节点</a:t>
            </a:r>
            <a:r>
              <a:rPr lang="en-US" altLang="zh-CN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(k=0,1,…n)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均为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(x)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的二重根，即</a:t>
            </a:r>
          </a:p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2n+2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个根，但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(x)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是不高于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2n+1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次的多项式，所以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(x)</a:t>
            </a:r>
            <a:r>
              <a:rPr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≡0</a:t>
            </a:r>
            <a:r>
              <a:rPr lang="zh-CN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170" name="对象 220169">
                <a:extLst>
                  <a:ext uri="{FF2B5EF4-FFF2-40B4-BE49-F238E27FC236}">
                    <a16:creationId xmlns:a16="http://schemas.microsoft.com/office/drawing/2014/main" id="{4723E5FA-C3CA-4120-B91B-929D83FF3097}"/>
                  </a:ext>
                </a:extLst>
              </p:cNvPr>
              <p:cNvSpPr txBox="1"/>
              <p:nvPr/>
            </p:nvSpPr>
            <p:spPr bwMode="auto">
              <a:xfrm>
                <a:off x="2627362" y="2636614"/>
                <a:ext cx="4191000" cy="633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ba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20170" name="对象 220169">
                <a:extLst>
                  <a:ext uri="{FF2B5EF4-FFF2-40B4-BE49-F238E27FC236}">
                    <a16:creationId xmlns:a16="http://schemas.microsoft.com/office/drawing/2014/main" id="{4723E5FA-C3CA-4120-B91B-929D83FF3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62" y="2636614"/>
                <a:ext cx="4191000" cy="6334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171" name="矩形 220170">
            <a:extLst>
              <a:ext uri="{FF2B5EF4-FFF2-40B4-BE49-F238E27FC236}">
                <a16:creationId xmlns:a16="http://schemas.microsoft.com/office/drawing/2014/main" id="{20CB5F5B-A074-4473-9C4E-66116C0C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2" y="5657244"/>
            <a:ext cx="9144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唯一性得证。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172" name="对象 220171">
                <a:extLst>
                  <a:ext uri="{FF2B5EF4-FFF2-40B4-BE49-F238E27FC236}">
                    <a16:creationId xmlns:a16="http://schemas.microsoft.com/office/drawing/2014/main" id="{3C27AB80-E44D-459A-8448-D20D825EC380}"/>
                  </a:ext>
                </a:extLst>
              </p:cNvPr>
              <p:cNvSpPr txBox="1"/>
              <p:nvPr/>
            </p:nvSpPr>
            <p:spPr bwMode="auto">
              <a:xfrm>
                <a:off x="2592388" y="5013325"/>
                <a:ext cx="4211860" cy="791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ba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0172" name="对象 220171">
                <a:extLst>
                  <a:ext uri="{FF2B5EF4-FFF2-40B4-BE49-F238E27FC236}">
                    <a16:creationId xmlns:a16="http://schemas.microsoft.com/office/drawing/2014/main" id="{3C27AB80-E44D-459A-8448-D20D825E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2388" y="5013325"/>
                <a:ext cx="4211860" cy="791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7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副标题 222210">
            <a:extLst>
              <a:ext uri="{FF2B5EF4-FFF2-40B4-BE49-F238E27FC236}">
                <a16:creationId xmlns:a16="http://schemas.microsoft.com/office/drawing/2014/main" id="{568F7AD6-245D-4F46-B11C-1FBCD1B320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608" y="93662"/>
            <a:ext cx="8388350" cy="504826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4.7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已知函数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在两个节点上的函数值及导数值如表：</a:t>
            </a: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222213" name="表格 222212">
            <a:extLst>
              <a:ext uri="{FF2B5EF4-FFF2-40B4-BE49-F238E27FC236}">
                <a16:creationId xmlns:a16="http://schemas.microsoft.com/office/drawing/2014/main" id="{E539D31D-6FC9-433D-8ADA-AC1BA3A34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455338"/>
              </p:ext>
            </p:extLst>
          </p:nvPr>
        </p:nvGraphicFramePr>
        <p:xfrm>
          <a:off x="3135967" y="622777"/>
          <a:ext cx="2444145" cy="1410651"/>
        </p:xfrm>
        <a:graphic>
          <a:graphicData uri="http://schemas.openxmlformats.org/drawingml/2006/table">
            <a:tbl>
              <a:tblPr/>
              <a:tblGrid>
                <a:gridCol w="81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21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i</a:t>
                      </a:r>
                      <a:endParaRPr lang="zh-CN" altLang="en-US" sz="2400" baseline="-25000" dirty="0"/>
                    </a:p>
                  </a:txBody>
                  <a:tcPr marT="51805" marB="518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1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 err="1"/>
                        <a:t>f(x</a:t>
                      </a:r>
                      <a:r>
                        <a:rPr lang="en-US" altLang="zh-CN" sz="2400" baseline="-25000" dirty="0" err="1"/>
                        <a:t>i</a:t>
                      </a:r>
                      <a:r>
                        <a:rPr lang="en-US" altLang="zh-CN" sz="2400"/>
                        <a:t>)</a:t>
                      </a:r>
                      <a:endParaRPr lang="zh-CN" altLang="en-US" sz="2400"/>
                    </a:p>
                  </a:txBody>
                  <a:tcPr marT="51805" marB="518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1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 err="1"/>
                        <a:t>f’(x</a:t>
                      </a:r>
                      <a:r>
                        <a:rPr lang="en-US" altLang="zh-CN" sz="2400" baseline="-25000" dirty="0" err="1"/>
                        <a:t>i</a:t>
                      </a:r>
                      <a:r>
                        <a:rPr lang="en-US" altLang="zh-CN" sz="2400"/>
                        <a:t>)</a:t>
                      </a:r>
                      <a:endParaRPr lang="zh-CN" altLang="en-US" sz="2400"/>
                    </a:p>
                  </a:txBody>
                  <a:tcPr marT="51805" marB="518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2232" name="矩形 222231">
            <a:extLst>
              <a:ext uri="{FF2B5EF4-FFF2-40B4-BE49-F238E27FC236}">
                <a16:creationId xmlns:a16="http://schemas.microsoft.com/office/drawing/2014/main" id="{8DBB0FAD-E7EF-4871-ABDD-995AFACE8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8" y="2153047"/>
            <a:ext cx="7352704" cy="41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的三次埃尔米特插值多项式。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373065-1AEA-410C-89A8-D190C761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" y="4009352"/>
            <a:ext cx="2359689" cy="47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由插值条件有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BA77A9E2-E2B4-49C3-8712-CDDAFCBFD617}"/>
                  </a:ext>
                </a:extLst>
              </p:cNvPr>
              <p:cNvSpPr txBox="1"/>
              <p:nvPr/>
            </p:nvSpPr>
            <p:spPr bwMode="auto">
              <a:xfrm>
                <a:off x="1763688" y="6237312"/>
                <a:ext cx="4308112" cy="5404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)=−3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+13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−17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BA77A9E2-E2B4-49C3-8712-CDDAFCBF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6237312"/>
                <a:ext cx="4308112" cy="540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EB134BE9-E184-4D75-8BC2-3CBCB56BE5C4}"/>
                  </a:ext>
                </a:extLst>
              </p:cNvPr>
              <p:cNvSpPr txBox="1"/>
              <p:nvPr/>
            </p:nvSpPr>
            <p:spPr bwMode="auto">
              <a:xfrm>
                <a:off x="1848064" y="3149839"/>
                <a:ext cx="5183981" cy="505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EB134BE9-E184-4D75-8BC2-3CBCB56BE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064" y="3149839"/>
                <a:ext cx="5183981" cy="505362"/>
              </a:xfrm>
              <a:prstGeom prst="rect">
                <a:avLst/>
              </a:prstGeom>
              <a:blipFill>
                <a:blip r:embed="rId4"/>
                <a:stretch>
                  <a:fillRect l="-235" b="-963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FF6AC436-AE19-49EE-BB55-E6C457DAF3DD}"/>
                  </a:ext>
                </a:extLst>
              </p:cNvPr>
              <p:cNvSpPr txBox="1"/>
              <p:nvPr/>
            </p:nvSpPr>
            <p:spPr bwMode="auto">
              <a:xfrm>
                <a:off x="2195736" y="3789040"/>
                <a:ext cx="4933293" cy="1733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(2)=8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(1)=3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(2)=12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FF6AC436-AE19-49EE-BB55-E6C457DAF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3789040"/>
                <a:ext cx="4933293" cy="1733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29F06F81-EB7B-4A54-8AFF-027255127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6" y="5218431"/>
            <a:ext cx="1308101" cy="47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解之得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16">
                <a:extLst>
                  <a:ext uri="{FF2B5EF4-FFF2-40B4-BE49-F238E27FC236}">
                    <a16:creationId xmlns:a16="http://schemas.microsoft.com/office/drawing/2014/main" id="{7309B0AE-3FBF-4420-8F23-2492A027F504}"/>
                  </a:ext>
                </a:extLst>
              </p:cNvPr>
              <p:cNvSpPr txBox="1"/>
              <p:nvPr/>
            </p:nvSpPr>
            <p:spPr bwMode="auto">
              <a:xfrm>
                <a:off x="1763688" y="5589240"/>
                <a:ext cx="4537275" cy="471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=−3,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=13,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=−17,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7" name="对象 16">
                <a:extLst>
                  <a:ext uri="{FF2B5EF4-FFF2-40B4-BE49-F238E27FC236}">
                    <a16:creationId xmlns:a16="http://schemas.microsoft.com/office/drawing/2014/main" id="{7309B0AE-3FBF-4420-8F23-2492A027F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5589240"/>
                <a:ext cx="4537275" cy="471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1C9B1267-AEB7-4525-B218-7A8B4D40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0" y="2678035"/>
            <a:ext cx="6019800" cy="47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 令所求的埃尔米特插值多项式为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B41E48-E9FE-4043-A4CA-52FEE7AB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6" y="6145095"/>
            <a:ext cx="1449389" cy="47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所以有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B827A5-D3EA-48DF-975A-0B731FEECEFF}"/>
              </a:ext>
            </a:extLst>
          </p:cNvPr>
          <p:cNvSpPr txBox="1"/>
          <p:nvPr/>
        </p:nvSpPr>
        <p:spPr>
          <a:xfrm>
            <a:off x="7236296" y="1109172"/>
            <a:ext cx="1499517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6367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标题 221185">
            <a:extLst>
              <a:ext uri="{FF2B5EF4-FFF2-40B4-BE49-F238E27FC236}">
                <a16:creationId xmlns:a16="http://schemas.microsoft.com/office/drawing/2014/main" id="{4250D48A-17A7-4B73-9600-CAF5793A46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54260" y="143887"/>
            <a:ext cx="9144000" cy="692150"/>
          </a:xfrm>
        </p:spPr>
        <p:txBody>
          <a:bodyPr anchor="ctr">
            <a:norm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4.5 </a:t>
            </a:r>
            <a:r>
              <a:rPr lang="zh-CN" altLang="en-US" sz="32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埃尔米特插值误差分析</a:t>
            </a:r>
          </a:p>
        </p:txBody>
      </p:sp>
      <p:sp>
        <p:nvSpPr>
          <p:cNvPr id="221187" name="副标题 221186">
            <a:extLst>
              <a:ext uri="{FF2B5EF4-FFF2-40B4-BE49-F238E27FC236}">
                <a16:creationId xmlns:a16="http://schemas.microsoft.com/office/drawing/2014/main" id="{37E8F405-8E6D-45C7-9A34-2B052D6AD7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836037"/>
            <a:ext cx="8820472" cy="1200716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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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上存在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2n+2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阶导数，则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2n+1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次埃尔米特插值多项式的余项为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21188" name="矩形 221187">
            <a:extLst>
              <a:ext uri="{FF2B5EF4-FFF2-40B4-BE49-F238E27FC236}">
                <a16:creationId xmlns:a16="http://schemas.microsoft.com/office/drawing/2014/main" id="{FA1DBB24-F5C7-4868-88BA-712382F7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8" y="4461308"/>
            <a:ext cx="882047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定理的证明，可仿照拉格朗日插值余项的证明方法。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189" name="对象 221188">
                <a:extLst>
                  <a:ext uri="{FF2B5EF4-FFF2-40B4-BE49-F238E27FC236}">
                    <a16:creationId xmlns:a16="http://schemas.microsoft.com/office/drawing/2014/main" id="{34F3B771-0499-4A68-8CA3-3FE823D4D024}"/>
                  </a:ext>
                </a:extLst>
              </p:cNvPr>
              <p:cNvSpPr txBox="1"/>
              <p:nvPr/>
            </p:nvSpPr>
            <p:spPr bwMode="auto">
              <a:xfrm>
                <a:off x="1187624" y="2132856"/>
                <a:ext cx="6862392" cy="1008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+2)!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1189" name="对象 221188">
                <a:extLst>
                  <a:ext uri="{FF2B5EF4-FFF2-40B4-BE49-F238E27FC236}">
                    <a16:creationId xmlns:a16="http://schemas.microsoft.com/office/drawing/2014/main" id="{34F3B771-0499-4A68-8CA3-3FE823D4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2132856"/>
                <a:ext cx="6862392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190" name="矩形 221189">
            <a:extLst>
              <a:ext uri="{FF2B5EF4-FFF2-40B4-BE49-F238E27FC236}">
                <a16:creationId xmlns:a16="http://schemas.microsoft.com/office/drawing/2014/main" id="{F01EFA8B-76FF-41F0-86C9-938B06C6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8" y="3104570"/>
            <a:ext cx="1476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191" name="对象 221190">
                <a:extLst>
                  <a:ext uri="{FF2B5EF4-FFF2-40B4-BE49-F238E27FC236}">
                    <a16:creationId xmlns:a16="http://schemas.microsoft.com/office/drawing/2014/main" id="{341EC7BE-E85E-43AC-A452-D31E4523568E}"/>
                  </a:ext>
                </a:extLst>
              </p:cNvPr>
              <p:cNvSpPr txBox="1"/>
              <p:nvPr/>
            </p:nvSpPr>
            <p:spPr bwMode="auto">
              <a:xfrm>
                <a:off x="755576" y="3789040"/>
                <a:ext cx="8208912" cy="576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221191" name="对象 221190">
                <a:extLst>
                  <a:ext uri="{FF2B5EF4-FFF2-40B4-BE49-F238E27FC236}">
                    <a16:creationId xmlns:a16="http://schemas.microsoft.com/office/drawing/2014/main" id="{341EC7BE-E85E-43AC-A452-D31E45235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3789040"/>
                <a:ext cx="8208912" cy="576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3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9E79A-4814-4972-A0DA-646EE1D6ED50}"/>
              </a:ext>
            </a:extLst>
          </p:cNvPr>
          <p:cNvSpPr txBox="1"/>
          <p:nvPr/>
        </p:nvSpPr>
        <p:spPr>
          <a:xfrm>
            <a:off x="3311893" y="67674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课堂作业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AD3717-3151-4759-84DC-1C7C053F2B14}"/>
              </a:ext>
            </a:extLst>
          </p:cNvPr>
          <p:cNvSpPr txBox="1"/>
          <p:nvPr/>
        </p:nvSpPr>
        <p:spPr>
          <a:xfrm>
            <a:off x="252488" y="4730792"/>
            <a:ext cx="853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注：用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QQ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软件自带的作业功能上交课程作业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作业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上交需要求在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周三下午上课前完成</a:t>
            </a:r>
          </a:p>
        </p:txBody>
      </p:sp>
      <p:sp>
        <p:nvSpPr>
          <p:cNvPr id="7" name="副标题 180226">
            <a:extLst>
              <a:ext uri="{FF2B5EF4-FFF2-40B4-BE49-F238E27FC236}">
                <a16:creationId xmlns:a16="http://schemas.microsoft.com/office/drawing/2014/main" id="{18FE4CEE-6E84-4C78-A1D5-06295C11673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358456"/>
            <a:ext cx="9144000" cy="72072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auto" hangingPunct="0">
              <a:lnSpc>
                <a:spcPct val="120000"/>
              </a:lnSpc>
              <a:spcBef>
                <a:spcPct val="5000"/>
              </a:spcBef>
              <a:spcAft>
                <a:spcPts val="0"/>
              </a:spcAft>
              <a:buNone/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已知</a:t>
            </a:r>
            <a:r>
              <a:rPr lang="en-US" altLang="zh-CN" sz="32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y=f(x)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的函数表 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830C0A-072E-42D7-B12C-2D3979A38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32" y="3874908"/>
            <a:ext cx="8810336" cy="7207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685800" fontAlgn="auto">
              <a:lnSpc>
                <a:spcPct val="120000"/>
              </a:lnSpc>
              <a:spcBef>
                <a:spcPct val="5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构造牛顿插值多项式。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D9E99FF-2AB3-4B18-A94E-6E5306DE3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525048"/>
              </p:ext>
            </p:extLst>
          </p:nvPr>
        </p:nvGraphicFramePr>
        <p:xfrm>
          <a:off x="2544124" y="2316988"/>
          <a:ext cx="3948761" cy="1332208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10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b="1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34" marB="4573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>
                          <a:latin typeface="+mn-ea"/>
                          <a:ea typeface="+mn-ea"/>
                        </a:rPr>
                        <a:t>0</a:t>
                      </a:r>
                      <a:endParaRPr lang="zh-CN" altLang="en-US" sz="3600" b="1">
                        <a:latin typeface="+mn-ea"/>
                        <a:ea typeface="+mn-ea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>
                          <a:latin typeface="+mn-ea"/>
                          <a:ea typeface="+mn-ea"/>
                        </a:rPr>
                        <a:t>1</a:t>
                      </a:r>
                      <a:endParaRPr lang="zh-CN" altLang="en-US" sz="3600" b="1">
                        <a:latin typeface="+mn-ea"/>
                        <a:ea typeface="+mn-ea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>
                          <a:latin typeface="+mn-ea"/>
                          <a:ea typeface="+mn-ea"/>
                        </a:rPr>
                        <a:t>2</a:t>
                      </a:r>
                      <a:endParaRPr lang="zh-CN" altLang="en-US" sz="3600" b="1">
                        <a:latin typeface="+mn-ea"/>
                        <a:ea typeface="+mn-ea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>
                          <a:latin typeface="+mn-ea"/>
                          <a:ea typeface="+mn-ea"/>
                        </a:rPr>
                        <a:t>4</a:t>
                      </a:r>
                      <a:endParaRPr lang="zh-CN" altLang="en-US" sz="3600" b="1">
                        <a:latin typeface="+mn-ea"/>
                        <a:ea typeface="+mn-ea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0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f(x)</a:t>
                      </a:r>
                      <a:endParaRPr lang="zh-CN" altLang="en-US" sz="3600" b="1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34" marB="4573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3600" b="1" dirty="0">
                        <a:latin typeface="+mn-ea"/>
                        <a:ea typeface="+mn-ea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 dirty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3600" b="1" dirty="0">
                        <a:latin typeface="+mn-ea"/>
                        <a:ea typeface="+mn-ea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 dirty="0">
                          <a:latin typeface="+mn-ea"/>
                          <a:ea typeface="+mn-ea"/>
                        </a:rPr>
                        <a:t>23</a:t>
                      </a:r>
                      <a:endParaRPr lang="zh-CN" altLang="en-US" sz="3600" b="1" dirty="0">
                        <a:latin typeface="+mn-ea"/>
                        <a:ea typeface="+mn-ea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600" b="1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3600" b="1" dirty="0">
                        <a:latin typeface="+mn-ea"/>
                        <a:ea typeface="+mn-ea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9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5" name="Rectangle 7">
            <a:extLst>
              <a:ext uri="{FF2B5EF4-FFF2-40B4-BE49-F238E27FC236}">
                <a16:creationId xmlns:a16="http://schemas.microsoft.com/office/drawing/2014/main" id="{9CFE839F-12BD-40E2-AA94-B336E8397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305" y="224200"/>
            <a:ext cx="4615408" cy="72196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均差与牛顿插值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49606" name="Rectangle 38">
            <a:extLst>
              <a:ext uri="{FF2B5EF4-FFF2-40B4-BE49-F238E27FC236}">
                <a16:creationId xmlns:a16="http://schemas.microsoft.com/office/drawing/2014/main" id="{41130145-42F8-413F-BA5A-59E9838BD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36" y="2334537"/>
            <a:ext cx="8742452" cy="5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为保证它是满足插值条件</a:t>
            </a:r>
            <a:r>
              <a:rPr lang="en-US" altLang="zh-CN" sz="2800" b="1" i="1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-250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，需且只需满足</a:t>
            </a:r>
          </a:p>
        </p:txBody>
      </p:sp>
      <p:grpSp>
        <p:nvGrpSpPr>
          <p:cNvPr id="749637" name="Group 69">
            <a:extLst>
              <a:ext uri="{FF2B5EF4-FFF2-40B4-BE49-F238E27FC236}">
                <a16:creationId xmlns:a16="http://schemas.microsoft.com/office/drawing/2014/main" id="{7139479C-0586-49C4-8390-6D5819622D7E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2969722"/>
            <a:ext cx="7462837" cy="2954337"/>
            <a:chOff x="431" y="1797"/>
            <a:chExt cx="4701" cy="1861"/>
          </a:xfrm>
        </p:grpSpPr>
        <p:graphicFrame>
          <p:nvGraphicFramePr>
            <p:cNvPr id="17417" name="Object 64">
              <a:extLst>
                <a:ext uri="{FF2B5EF4-FFF2-40B4-BE49-F238E27FC236}">
                  <a16:creationId xmlns:a16="http://schemas.microsoft.com/office/drawing/2014/main" id="{96FD4102-14A4-4C7B-BF58-5566E2C473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4026618"/>
                </p:ext>
              </p:extLst>
            </p:nvPr>
          </p:nvGraphicFramePr>
          <p:xfrm>
            <a:off x="729" y="1797"/>
            <a:ext cx="4403" cy="1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60" name="Microsoft Equation 3.0" r:id="rId4" imgW="3213100" imgH="1358900" progId="Equation.3">
                    <p:embed/>
                  </p:oleObj>
                </mc:Choice>
                <mc:Fallback>
                  <p:oleObj name="Microsoft Equation 3.0" r:id="rId4" imgW="3213100" imgH="1358900" progId="Equation.3">
                    <p:embed/>
                    <p:pic>
                      <p:nvPicPr>
                        <p:cNvPr id="17417" name="Object 64">
                          <a:extLst>
                            <a:ext uri="{FF2B5EF4-FFF2-40B4-BE49-F238E27FC236}">
                              <a16:creationId xmlns:a16="http://schemas.microsoft.com/office/drawing/2014/main" id="{96FD4102-14A4-4C7B-BF58-5566E2C473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797"/>
                          <a:ext cx="4403" cy="18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9633" name="AutoShape 65">
              <a:extLst>
                <a:ext uri="{FF2B5EF4-FFF2-40B4-BE49-F238E27FC236}">
                  <a16:creationId xmlns:a16="http://schemas.microsoft.com/office/drawing/2014/main" id="{126E0811-7D82-4619-862D-F96BBF10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1888"/>
              <a:ext cx="181" cy="1633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</p:grpSp>
      <p:sp>
        <p:nvSpPr>
          <p:cNvPr id="12" name="Text Box 11">
            <a:extLst>
              <a:ext uri="{FF2B5EF4-FFF2-40B4-BE49-F238E27FC236}">
                <a16:creationId xmlns:a16="http://schemas.microsoft.com/office/drawing/2014/main" id="{9369140F-C479-4A8A-A21F-BA4484F8D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00368"/>
            <a:ext cx="8077200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sz="2800" b="0" i="1" dirty="0">
                <a:ea typeface="华文仿宋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插值公式改写成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0997504C-0839-41B6-84DA-325EA6C21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785172"/>
              </p:ext>
            </p:extLst>
          </p:nvPr>
        </p:nvGraphicFramePr>
        <p:xfrm>
          <a:off x="542131" y="1436699"/>
          <a:ext cx="79009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61" name="Equation" r:id="rId6" imgW="3632200" imgH="457200" progId="Equation.3">
                  <p:embed/>
                </p:oleObj>
              </mc:Choice>
              <mc:Fallback>
                <p:oleObj name="Equation" r:id="rId6" imgW="3632200" imgH="457200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0997504C-0839-41B6-84DA-325EA6C21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" y="1436699"/>
                        <a:ext cx="790098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3">
            <a:extLst>
              <a:ext uri="{FF2B5EF4-FFF2-40B4-BE49-F238E27FC236}">
                <a16:creationId xmlns:a16="http://schemas.microsoft.com/office/drawing/2014/main" id="{1C5F710E-B39B-4C39-92D4-7982D6B9C4D8}"/>
              </a:ext>
            </a:extLst>
          </p:cNvPr>
          <p:cNvGrpSpPr>
            <a:grpSpLocks/>
          </p:cNvGrpSpPr>
          <p:nvPr/>
        </p:nvGrpSpPr>
        <p:grpSpPr bwMode="auto">
          <a:xfrm>
            <a:off x="285736" y="6016500"/>
            <a:ext cx="7010400" cy="609600"/>
            <a:chOff x="288" y="816"/>
            <a:chExt cx="4416" cy="384"/>
          </a:xfrm>
        </p:grpSpPr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987274CF-CF27-4DF3-BBCB-2FEEBCDE9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816"/>
              <a:ext cx="374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ea typeface="楷体_GB2312" pitchFamily="49" charset="-122"/>
                </a:rPr>
                <a:t>怎样确定参数 </a:t>
              </a:r>
              <a:r>
                <a:rPr lang="en-US" altLang="zh-CN" sz="2800" b="1" i="1" dirty="0">
                  <a:solidFill>
                    <a:srgbClr val="990000"/>
                  </a:solidFill>
                  <a:ea typeface="楷体_GB2312" pitchFamily="49" charset="-122"/>
                </a:rPr>
                <a:t>a</a:t>
              </a:r>
              <a:r>
                <a:rPr lang="en-US" altLang="zh-CN" sz="2800" b="1" baseline="-25000" dirty="0">
                  <a:solidFill>
                    <a:srgbClr val="990000"/>
                  </a:solidFill>
                  <a:ea typeface="楷体_GB2312" pitchFamily="49" charset="-122"/>
                </a:rPr>
                <a:t>0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, … , </a:t>
              </a:r>
              <a:r>
                <a:rPr lang="en-US" altLang="zh-CN" sz="2800" b="1" i="1" dirty="0">
                  <a:solidFill>
                    <a:srgbClr val="990000"/>
                  </a:solidFill>
                  <a:ea typeface="楷体_GB2312" pitchFamily="49" charset="-122"/>
                </a:rPr>
                <a:t>a</a:t>
              </a:r>
              <a:r>
                <a:rPr lang="en-US" altLang="zh-CN" sz="2800" b="1" i="1" baseline="-25000" dirty="0">
                  <a:solidFill>
                    <a:srgbClr val="990000"/>
                  </a:solidFill>
                  <a:ea typeface="楷体_GB2312" pitchFamily="49" charset="-122"/>
                </a:rPr>
                <a:t>n</a:t>
              </a:r>
              <a:r>
                <a:rPr lang="en-US" altLang="zh-CN" sz="2800" b="1" dirty="0">
                  <a:solidFill>
                    <a:srgbClr val="0000CC"/>
                  </a:solidFill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solidFill>
                    <a:srgbClr val="0000CC"/>
                  </a:solidFill>
                  <a:ea typeface="楷体_GB2312" pitchFamily="49" charset="-122"/>
                </a:rPr>
                <a:t>？</a:t>
              </a:r>
            </a:p>
          </p:txBody>
        </p:sp>
        <p:sp>
          <p:nvSpPr>
            <p:cNvPr id="17" name="AutoShape 15" descr="白色大理石">
              <a:extLst>
                <a:ext uri="{FF2B5EF4-FFF2-40B4-BE49-F238E27FC236}">
                  <a16:creationId xmlns:a16="http://schemas.microsoft.com/office/drawing/2014/main" id="{B720FA67-0348-4D37-A107-B0240E917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720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r>
                <a:rPr kumimoji="0" lang="zh-CN" altLang="en-US" sz="2800" b="1" dirty="0">
                  <a:solidFill>
                    <a:srgbClr val="0000FF"/>
                  </a:solidFill>
                  <a:latin typeface="Times New Roman" charset="0"/>
                  <a:ea typeface="楷体_GB2312" charset="0"/>
                  <a:cs typeface="楷体_GB2312" charset="0"/>
                </a:rPr>
                <a:t>问题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46BD91-B82C-48BA-963E-DB1906D23A96}"/>
              </a:ext>
            </a:extLst>
          </p:cNvPr>
          <p:cNvSpPr txBox="1"/>
          <p:nvPr/>
        </p:nvSpPr>
        <p:spPr>
          <a:xfrm>
            <a:off x="7283496" y="169681"/>
            <a:ext cx="15581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牛顿插值的格式</a:t>
            </a:r>
          </a:p>
        </p:txBody>
      </p:sp>
      <p:sp>
        <p:nvSpPr>
          <p:cNvPr id="4" name="箭头: 直角上 3">
            <a:extLst>
              <a:ext uri="{FF2B5EF4-FFF2-40B4-BE49-F238E27FC236}">
                <a16:creationId xmlns:a16="http://schemas.microsoft.com/office/drawing/2014/main" id="{26491094-15CB-4DC4-A3B7-83DCE131ECDB}"/>
              </a:ext>
            </a:extLst>
          </p:cNvPr>
          <p:cNvSpPr/>
          <p:nvPr/>
        </p:nvSpPr>
        <p:spPr bwMode="auto">
          <a:xfrm rot="10800000">
            <a:off x="6588224" y="536150"/>
            <a:ext cx="682864" cy="1044376"/>
          </a:xfrm>
          <a:prstGeom prst="bentUpArrow">
            <a:avLst>
              <a:gd name="adj1" fmla="val 12301"/>
              <a:gd name="adj2" fmla="val 19356"/>
              <a:gd name="adj3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CA632A-BCD9-4A5F-AF7C-18235D28531B}"/>
              </a:ext>
            </a:extLst>
          </p:cNvPr>
          <p:cNvSpPr txBox="1"/>
          <p:nvPr/>
        </p:nvSpPr>
        <p:spPr>
          <a:xfrm>
            <a:off x="4283968" y="4077072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B72B5C-58D6-4641-8AB6-233FFD5E7826}"/>
              </a:ext>
            </a:extLst>
          </p:cNvPr>
          <p:cNvSpPr txBox="1"/>
          <p:nvPr/>
        </p:nvSpPr>
        <p:spPr>
          <a:xfrm>
            <a:off x="4355976" y="501317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3B6D71-9088-4374-B32A-DD6386B701DB}"/>
              </a:ext>
            </a:extLst>
          </p:cNvPr>
          <p:cNvSpPr txBox="1"/>
          <p:nvPr/>
        </p:nvSpPr>
        <p:spPr>
          <a:xfrm>
            <a:off x="5940152" y="501317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23CA94-FCF8-41EC-8108-9CB7142A8AF1}"/>
              </a:ext>
            </a:extLst>
          </p:cNvPr>
          <p:cNvSpPr txBox="1"/>
          <p:nvPr/>
        </p:nvSpPr>
        <p:spPr>
          <a:xfrm>
            <a:off x="7020272" y="501317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6D7F44-1EB6-4ED7-8FE7-982F208CB35D}"/>
              </a:ext>
            </a:extLst>
          </p:cNvPr>
          <p:cNvSpPr txBox="1"/>
          <p:nvPr/>
        </p:nvSpPr>
        <p:spPr>
          <a:xfrm>
            <a:off x="2183839" y="5517232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D068F6-47F3-4EE2-981F-CC88E1E60417}"/>
              </a:ext>
            </a:extLst>
          </p:cNvPr>
          <p:cNvSpPr txBox="1"/>
          <p:nvPr/>
        </p:nvSpPr>
        <p:spPr>
          <a:xfrm>
            <a:off x="3161895" y="5517232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E3269C-8A52-4150-9D13-2C8ABEF930E6}"/>
              </a:ext>
            </a:extLst>
          </p:cNvPr>
          <p:cNvSpPr txBox="1"/>
          <p:nvPr/>
        </p:nvSpPr>
        <p:spPr>
          <a:xfrm>
            <a:off x="4427984" y="552435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7C8F576-F736-47D2-9C69-44ABE3CB68C3}"/>
              </a:ext>
            </a:extLst>
          </p:cNvPr>
          <p:cNvSpPr txBox="1"/>
          <p:nvPr/>
        </p:nvSpPr>
        <p:spPr>
          <a:xfrm>
            <a:off x="7404106" y="5497835"/>
            <a:ext cx="1142166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28729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06" grpId="0"/>
      <p:bldP spid="3" grpId="0"/>
      <p:bldP spid="5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 descr="再生纸">
            <a:extLst>
              <a:ext uri="{FF2B5EF4-FFF2-40B4-BE49-F238E27FC236}">
                <a16:creationId xmlns:a16="http://schemas.microsoft.com/office/drawing/2014/main" id="{18A04A48-49FA-4E3E-B950-684C3C9E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620688"/>
            <a:ext cx="8856984" cy="317439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可见，牛顿插值多项式是插值多项式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p(x)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的另一种表示形式，与拉格朗日多项式相比。当增加一个节点时，牛顿插值公式只需在原来的基础上增加一项，前面的计算结果仍然可以使用。与拉格朗日插值相比，牛顿插值具有</a:t>
            </a:r>
            <a:r>
              <a:rPr lang="zh-CN" altLang="en-US" sz="2600" b="1" dirty="0">
                <a:solidFill>
                  <a:srgbClr val="990000"/>
                </a:solidFill>
                <a:ea typeface="楷体_GB2312" pitchFamily="49" charset="-122"/>
              </a:rPr>
              <a:t>灵活增加节点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的优点，且克服了“增加一个节点时整个计算工作重新开始”的缺点。</a:t>
            </a:r>
            <a:endParaRPr lang="zh-CN" altLang="en-US" sz="26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5" name="副标题 190466">
            <a:extLst>
              <a:ext uri="{FF2B5EF4-FFF2-40B4-BE49-F238E27FC236}">
                <a16:creationId xmlns:a16="http://schemas.microsoft.com/office/drawing/2014/main" id="{D6A955E0-900B-45E3-8A1C-7C613FFD6B36}"/>
              </a:ext>
            </a:extLst>
          </p:cNvPr>
          <p:cNvSpPr txBox="1">
            <a:spLocks noChangeArrowheads="1"/>
          </p:cNvSpPr>
          <p:nvPr/>
        </p:nvSpPr>
        <p:spPr>
          <a:xfrm>
            <a:off x="273524" y="4221088"/>
            <a:ext cx="8726968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lnSpc>
                <a:spcPct val="100000"/>
              </a:lnSpc>
              <a:spcAft>
                <a:spcPts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为了确定牛顿插值多项式</a:t>
            </a:r>
            <a:r>
              <a:rPr lang="en-US" altLang="zh-CN" sz="32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(x)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中的系数			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4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…, a</a:t>
            </a:r>
            <a:r>
              <a:rPr lang="en-US" altLang="zh-CN" sz="4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eaLnBrk="0" fontAlgn="auto" hangingPunct="0">
              <a:lnSpc>
                <a:spcPct val="100000"/>
              </a:lnSpc>
              <a:spcAft>
                <a:spcPts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的计算公式，先介绍均差的概念。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9A1F50-B711-4A88-B766-12B09B30067B}"/>
              </a:ext>
            </a:extLst>
          </p:cNvPr>
          <p:cNvSpPr txBox="1"/>
          <p:nvPr/>
        </p:nvSpPr>
        <p:spPr>
          <a:xfrm>
            <a:off x="467544" y="495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DFD2F-6F95-4358-8973-07E8870C54F1}"/>
              </a:ext>
            </a:extLst>
          </p:cNvPr>
          <p:cNvSpPr txBox="1"/>
          <p:nvPr/>
        </p:nvSpPr>
        <p:spPr>
          <a:xfrm>
            <a:off x="7399783" y="4667652"/>
            <a:ext cx="1499517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159766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标题 192513">
            <a:extLst>
              <a:ext uri="{FF2B5EF4-FFF2-40B4-BE49-F238E27FC236}">
                <a16:creationId xmlns:a16="http://schemas.microsoft.com/office/drawing/2014/main" id="{C226EE47-2271-45BF-BEEF-150DAF7658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82797" y="74166"/>
            <a:ext cx="3532398" cy="5540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800" b="1" dirty="0">
                <a:latin typeface="+mn-ea"/>
                <a:ea typeface="+mn-ea"/>
              </a:rPr>
              <a:t>4.4.1 </a:t>
            </a:r>
            <a:r>
              <a:rPr lang="zh-CN" altLang="en-US" sz="2800" b="1" dirty="0">
                <a:latin typeface="+mn-ea"/>
                <a:ea typeface="+mn-ea"/>
              </a:rPr>
              <a:t>均差及其性质</a:t>
            </a:r>
          </a:p>
        </p:txBody>
      </p:sp>
      <p:sp>
        <p:nvSpPr>
          <p:cNvPr id="192515" name="副标题 192514">
            <a:extLst>
              <a:ext uri="{FF2B5EF4-FFF2-40B4-BE49-F238E27FC236}">
                <a16:creationId xmlns:a16="http://schemas.microsoft.com/office/drawing/2014/main" id="{3C091162-4AE1-4EFC-82A2-32088EDF29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962" y="1225908"/>
            <a:ext cx="6311237" cy="456965"/>
          </a:xfrm>
        </p:spPr>
        <p:txBody>
          <a:bodyPr>
            <a:normAutofit lnSpcReduction="10000"/>
          </a:bodyPr>
          <a:lstStyle/>
          <a:p>
            <a:pPr algn="l" eaLnBrk="0" hangingPunct="0">
              <a:lnSpc>
                <a:spcPct val="90000"/>
              </a:lnSpc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y=f(x)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在区间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i+1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上的平均变化率</a:t>
            </a:r>
          </a:p>
        </p:txBody>
      </p:sp>
      <p:sp>
        <p:nvSpPr>
          <p:cNvPr id="192516" name="矩形 192515">
            <a:extLst>
              <a:ext uri="{FF2B5EF4-FFF2-40B4-BE49-F238E27FC236}">
                <a16:creationId xmlns:a16="http://schemas.microsoft.com/office/drawing/2014/main" id="{BC60074D-630C-4CAF-B71D-EE8FD9DA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399" y="2834615"/>
            <a:ext cx="45005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一阶均差的平均变化率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517" name="对象 192516">
                <a:extLst>
                  <a:ext uri="{FF2B5EF4-FFF2-40B4-BE49-F238E27FC236}">
                    <a16:creationId xmlns:a16="http://schemas.microsoft.com/office/drawing/2014/main" id="{9B6D8B2A-B97E-4184-9596-C378010568FA}"/>
                  </a:ext>
                </a:extLst>
              </p:cNvPr>
              <p:cNvSpPr txBox="1"/>
              <p:nvPr/>
            </p:nvSpPr>
            <p:spPr bwMode="auto">
              <a:xfrm>
                <a:off x="6338199" y="1146273"/>
                <a:ext cx="2402212" cy="916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2517" name="对象 192516">
                <a:extLst>
                  <a:ext uri="{FF2B5EF4-FFF2-40B4-BE49-F238E27FC236}">
                    <a16:creationId xmlns:a16="http://schemas.microsoft.com/office/drawing/2014/main" id="{9B6D8B2A-B97E-4184-9596-C37801056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8199" y="1146273"/>
                <a:ext cx="2402212" cy="916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518" name="对象 192517">
                <a:extLst>
                  <a:ext uri="{FF2B5EF4-FFF2-40B4-BE49-F238E27FC236}">
                    <a16:creationId xmlns:a16="http://schemas.microsoft.com/office/drawing/2014/main" id="{D3A5249C-CF5C-4921-B41F-3A650436FC31}"/>
                  </a:ext>
                </a:extLst>
              </p:cNvPr>
              <p:cNvSpPr txBox="1"/>
              <p:nvPr/>
            </p:nvSpPr>
            <p:spPr bwMode="auto">
              <a:xfrm>
                <a:off x="3743701" y="2827044"/>
                <a:ext cx="3923928" cy="853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518" name="对象 192517">
                <a:extLst>
                  <a:ext uri="{FF2B5EF4-FFF2-40B4-BE49-F238E27FC236}">
                    <a16:creationId xmlns:a16="http://schemas.microsoft.com/office/drawing/2014/main" id="{D3A5249C-CF5C-4921-B41F-3A650436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3701" y="2827044"/>
                <a:ext cx="3923928" cy="853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519" name="矩形 192518">
            <a:extLst>
              <a:ext uri="{FF2B5EF4-FFF2-40B4-BE49-F238E27FC236}">
                <a16:creationId xmlns:a16="http://schemas.microsoft.com/office/drawing/2014/main" id="{5EE38A5A-F643-4AE2-99F5-78DDF1F3E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9" y="4281854"/>
            <a:ext cx="8712968" cy="102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一般地，在定义了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m-1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阶均差后，可定义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阶均差为</a:t>
            </a:r>
          </a:p>
        </p:txBody>
      </p:sp>
      <p:sp>
        <p:nvSpPr>
          <p:cNvPr id="192520" name="矩形 192519">
            <a:extLst>
              <a:ext uri="{FF2B5EF4-FFF2-40B4-BE49-F238E27FC236}">
                <a16:creationId xmlns:a16="http://schemas.microsoft.com/office/drawing/2014/main" id="{54DB336A-A85B-4551-91E9-52689B285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2" y="2085901"/>
            <a:ext cx="8342496" cy="61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i+1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的一阶均差，并记为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f[x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i+1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。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521" name="对象 192520">
                <a:extLst>
                  <a:ext uri="{FF2B5EF4-FFF2-40B4-BE49-F238E27FC236}">
                    <a16:creationId xmlns:a16="http://schemas.microsoft.com/office/drawing/2014/main" id="{F868A6F2-8742-4930-A015-E0265C51AE5F}"/>
                  </a:ext>
                </a:extLst>
              </p:cNvPr>
              <p:cNvSpPr txBox="1"/>
              <p:nvPr/>
            </p:nvSpPr>
            <p:spPr bwMode="auto">
              <a:xfrm>
                <a:off x="876300" y="5035707"/>
                <a:ext cx="7391400" cy="1001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2521" name="对象 192520">
                <a:extLst>
                  <a:ext uri="{FF2B5EF4-FFF2-40B4-BE49-F238E27FC236}">
                    <a16:creationId xmlns:a16="http://schemas.microsoft.com/office/drawing/2014/main" id="{F868A6F2-8742-4930-A015-E0265C51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" y="5035707"/>
                <a:ext cx="7391400" cy="1001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522" name="矩形 192521">
            <a:extLst>
              <a:ext uri="{FF2B5EF4-FFF2-40B4-BE49-F238E27FC236}">
                <a16:creationId xmlns:a16="http://schemas.microsoft.com/office/drawing/2014/main" id="{AA5879F5-E27C-42B9-BAEA-959A9CD9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3" y="3713789"/>
            <a:ext cx="7270249" cy="48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的二阶均差，并记为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f[x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i+1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i+2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。  </a:t>
            </a:r>
          </a:p>
        </p:txBody>
      </p:sp>
      <p:sp>
        <p:nvSpPr>
          <p:cNvPr id="192523" name="矩形 192522">
            <a:extLst>
              <a:ext uri="{FF2B5EF4-FFF2-40B4-BE49-F238E27FC236}">
                <a16:creationId xmlns:a16="http://schemas.microsoft.com/office/drawing/2014/main" id="{FF9CD766-E624-41AE-8EF0-B57450B6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3" y="5962038"/>
            <a:ext cx="7704856" cy="56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即高阶均差可由低一阶的两个均差组合而得到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D4E55E-FE3B-4CA8-AE79-9F1A0E9B9A58}"/>
              </a:ext>
            </a:extLst>
          </p:cNvPr>
          <p:cNvSpPr txBox="1"/>
          <p:nvPr/>
        </p:nvSpPr>
        <p:spPr>
          <a:xfrm>
            <a:off x="26962" y="665896"/>
            <a:ext cx="1263597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rgbClr val="27305F"/>
              </a:buClr>
              <a:buSzPct val="60000"/>
            </a:pPr>
            <a:r>
              <a:rPr lang="zh-CN" altLang="en-US" sz="2400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定义</a:t>
            </a:r>
            <a:r>
              <a:rPr lang="en-US" altLang="zh-CN" sz="2400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4.3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BF3621-8948-48ED-921E-8B9A0E252DAA}"/>
              </a:ext>
            </a:extLst>
          </p:cNvPr>
          <p:cNvSpPr txBox="1"/>
          <p:nvPr/>
        </p:nvSpPr>
        <p:spPr>
          <a:xfrm>
            <a:off x="971600" y="569486"/>
            <a:ext cx="8258281" cy="53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在点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处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零阶均差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定义为函数值本身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f[x</a:t>
            </a:r>
            <a:r>
              <a:rPr lang="en-US" altLang="zh-CN" sz="280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]=f(x</a:t>
            </a:r>
            <a:r>
              <a:rPr lang="en-US" altLang="zh-CN" sz="280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56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  <p:bldP spid="192516" grpId="0"/>
      <p:bldP spid="192517" grpId="0"/>
      <p:bldP spid="192518" grpId="0"/>
      <p:bldP spid="192519" grpId="0"/>
      <p:bldP spid="192520" grpId="0"/>
      <p:bldP spid="192521" grpId="0"/>
      <p:bldP spid="192522" grpId="0"/>
      <p:bldP spid="1925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副标题 194562">
            <a:extLst>
              <a:ext uri="{FF2B5EF4-FFF2-40B4-BE49-F238E27FC236}">
                <a16:creationId xmlns:a16="http://schemas.microsoft.com/office/drawing/2014/main" id="{50B886CA-36E7-4659-99B9-75B60C3A56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276140"/>
            <a:ext cx="8281491" cy="425193"/>
          </a:xfrm>
        </p:spPr>
        <p:txBody>
          <a:bodyPr>
            <a:normAutofit fontScale="92500" lnSpcReduction="10000"/>
          </a:bodyPr>
          <a:lstStyle/>
          <a:p>
            <a:pPr algn="l" eaLnBrk="0" hangingPunct="0"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给定函数表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4.1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，相应的一、二、三阶均差如表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4.2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graphicFrame>
        <p:nvGraphicFramePr>
          <p:cNvPr id="194564" name="表格 194563">
            <a:extLst>
              <a:ext uri="{FF2B5EF4-FFF2-40B4-BE49-F238E27FC236}">
                <a16:creationId xmlns:a16="http://schemas.microsoft.com/office/drawing/2014/main" id="{ACFBC357-FA10-4E64-82B2-1252F7910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667079"/>
              </p:ext>
            </p:extLst>
          </p:nvPr>
        </p:nvGraphicFramePr>
        <p:xfrm>
          <a:off x="2195736" y="851828"/>
          <a:ext cx="5040560" cy="1624090"/>
        </p:xfrm>
        <a:graphic>
          <a:graphicData uri="http://schemas.openxmlformats.org/drawingml/2006/table">
            <a:tbl>
              <a:tblPr/>
              <a:tblGrid>
                <a:gridCol w="8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690">
                <a:tc grid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b="1" dirty="0">
                          <a:solidFill>
                            <a:srgbClr val="FF0066"/>
                          </a:solidFill>
                          <a:latin typeface="黑体" pitchFamily="2" charset="-122"/>
                          <a:ea typeface="黑体" pitchFamily="2" charset="-122"/>
                        </a:rPr>
                        <a:t>表</a:t>
                      </a:r>
                      <a:r>
                        <a:rPr lang="en-US" altLang="zh-CN" sz="2600" b="1" dirty="0">
                          <a:solidFill>
                            <a:srgbClr val="FF0066"/>
                          </a:solidFill>
                          <a:latin typeface="黑体" pitchFamily="2" charset="-122"/>
                          <a:ea typeface="黑体" pitchFamily="2" charset="-122"/>
                        </a:rPr>
                        <a:t>4.1 </a:t>
                      </a:r>
                      <a:endParaRPr lang="zh-CN" altLang="en-US" sz="2600" b="1" dirty="0">
                        <a:solidFill>
                          <a:srgbClr val="FF0066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9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endParaRPr lang="zh-CN" altLang="en-US" sz="2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600" b="1" baseline="-25000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600" b="1" baseline="-25000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600" b="1" baseline="-25000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600" b="1" baseline="-2500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dirty="0" err="1"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6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6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6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6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4586" name="表格 194585">
            <a:extLst>
              <a:ext uri="{FF2B5EF4-FFF2-40B4-BE49-F238E27FC236}">
                <a16:creationId xmlns:a16="http://schemas.microsoft.com/office/drawing/2014/main" id="{3048EC84-0098-4708-A0EA-0752A470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318032"/>
              </p:ext>
            </p:extLst>
          </p:nvPr>
        </p:nvGraphicFramePr>
        <p:xfrm>
          <a:off x="349250" y="2708920"/>
          <a:ext cx="8445499" cy="3620160"/>
        </p:xfrm>
        <a:graphic>
          <a:graphicData uri="http://schemas.openxmlformats.org/drawingml/2006/table">
            <a:tbl>
              <a:tblPr/>
              <a:tblGrid>
                <a:gridCol w="468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9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7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542">
                <a:tc gridSpan="6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700" b="1" dirty="0">
                          <a:solidFill>
                            <a:srgbClr val="FF0066"/>
                          </a:solidFill>
                          <a:latin typeface="黑体" pitchFamily="2" charset="-122"/>
                          <a:ea typeface="黑体" pitchFamily="2" charset="-122"/>
                        </a:rPr>
                        <a:t>表</a:t>
                      </a:r>
                      <a:r>
                        <a:rPr lang="en-US" altLang="zh-CN" sz="2700" b="1" dirty="0">
                          <a:solidFill>
                            <a:srgbClr val="FF0066"/>
                          </a:solidFill>
                          <a:latin typeface="黑体" pitchFamily="2" charset="-122"/>
                          <a:ea typeface="黑体" pitchFamily="2" charset="-122"/>
                        </a:rPr>
                        <a:t>4.2</a:t>
                      </a:r>
                      <a:endParaRPr lang="zh-CN" altLang="en-US" sz="2700" b="1" dirty="0">
                        <a:solidFill>
                          <a:srgbClr val="FF0066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31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endParaRPr lang="zh-CN" altLang="en-US" sz="27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 err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 dirty="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,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 dirty="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latin typeface="黑体" pitchFamily="2" charset="-122"/>
                          <a:ea typeface="黑体" pitchFamily="2" charset="-122"/>
                        </a:rPr>
                        <a:t>i+3</a:t>
                      </a: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7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CE4ADE1-F137-4528-B33D-852EA13726ED}"/>
              </a:ext>
            </a:extLst>
          </p:cNvPr>
          <p:cNvSpPr txBox="1"/>
          <p:nvPr/>
        </p:nvSpPr>
        <p:spPr>
          <a:xfrm>
            <a:off x="7534211" y="701333"/>
            <a:ext cx="1499517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18231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副标题 195586">
            <a:extLst>
              <a:ext uri="{FF2B5EF4-FFF2-40B4-BE49-F238E27FC236}">
                <a16:creationId xmlns:a16="http://schemas.microsoft.com/office/drawing/2014/main" id="{6DE74594-9001-4998-9876-C831877A2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512" y="404664"/>
            <a:ext cx="8784976" cy="150078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 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在节点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=0, 2, 3, 5, 6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上的各阶均差值。</a:t>
            </a:r>
          </a:p>
          <a:p>
            <a:pPr algn="l">
              <a:lnSpc>
                <a:spcPct val="9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由于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，可得到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阶均差，如下表：</a:t>
            </a:r>
          </a:p>
        </p:txBody>
      </p:sp>
      <p:graphicFrame>
        <p:nvGraphicFramePr>
          <p:cNvPr id="195588" name="表格 195587">
            <a:extLst>
              <a:ext uri="{FF2B5EF4-FFF2-40B4-BE49-F238E27FC236}">
                <a16:creationId xmlns:a16="http://schemas.microsoft.com/office/drawing/2014/main" id="{269713BC-E402-442D-A330-3AB464CBB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151281"/>
              </p:ext>
            </p:extLst>
          </p:nvPr>
        </p:nvGraphicFramePr>
        <p:xfrm>
          <a:off x="503039" y="2132856"/>
          <a:ext cx="8137921" cy="4172691"/>
        </p:xfrm>
        <a:graphic>
          <a:graphicData uri="http://schemas.openxmlformats.org/drawingml/2006/table">
            <a:tbl>
              <a:tblPr/>
              <a:tblGrid>
                <a:gridCol w="28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064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endParaRPr lang="zh-CN" altLang="en-US" sz="1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endParaRPr lang="zh-CN" altLang="en-US" sz="1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 dirty="0" err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i+3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i+32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i+4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2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4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(8-0)/(2-0)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=4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27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(27-8)/(3-2)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=19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(19-4)/(3-0)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=5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125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(125-27)/(5-3)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=49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(49-19)/(5-2)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=10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(10-5)/(5-0)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233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216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(216-125)/(6-5)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=91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(91-49)/(6-3)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=14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(14-10)/(6-2)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(1-1)/(6-0)=0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2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标题 196609">
            <a:extLst>
              <a:ext uri="{FF2B5EF4-FFF2-40B4-BE49-F238E27FC236}">
                <a16:creationId xmlns:a16="http://schemas.microsoft.com/office/drawing/2014/main" id="{5FDD4ABA-2F91-4DF7-B37E-21492C4509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59632" y="229922"/>
            <a:ext cx="6372200" cy="332656"/>
          </a:xfrm>
        </p:spPr>
        <p:txBody>
          <a:bodyPr anchor="ctr">
            <a:normAutofit fontScale="90000"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4.4.1 </a:t>
            </a:r>
            <a:r>
              <a:rPr lang="zh-CN" altLang="en-US" sz="28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均差及其性质</a:t>
            </a:r>
          </a:p>
        </p:txBody>
      </p:sp>
      <p:sp>
        <p:nvSpPr>
          <p:cNvPr id="196611" name="副标题 196610">
            <a:extLst>
              <a:ext uri="{FF2B5EF4-FFF2-40B4-BE49-F238E27FC236}">
                <a16:creationId xmlns:a16="http://schemas.microsoft.com/office/drawing/2014/main" id="{11E9B2DF-E34C-4E96-BACE-84B4CB1B3F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764704"/>
            <a:ext cx="8964488" cy="1224682"/>
          </a:xfrm>
        </p:spPr>
        <p:txBody>
          <a:bodyPr>
            <a:normAutofit fontScale="92500" lnSpcReduction="20000"/>
          </a:bodyPr>
          <a:lstStyle/>
          <a:p>
            <a:pPr algn="l" eaLnBrk="0" hangingPunct="0">
              <a:lnSpc>
                <a:spcPct val="150000"/>
              </a:lnSpc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阶均差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32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可由函数值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),…,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线性组合表示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612" name="对象 196611">
                <a:extLst>
                  <a:ext uri="{FF2B5EF4-FFF2-40B4-BE49-F238E27FC236}">
                    <a16:creationId xmlns:a16="http://schemas.microsoft.com/office/drawing/2014/main" id="{5F31E100-0FF6-49FC-A6EC-F1C7E64EF3CE}"/>
                  </a:ext>
                </a:extLst>
              </p:cNvPr>
              <p:cNvSpPr txBox="1"/>
              <p:nvPr/>
            </p:nvSpPr>
            <p:spPr bwMode="auto">
              <a:xfrm>
                <a:off x="755576" y="2132856"/>
                <a:ext cx="7848600" cy="18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)⋯(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)⋯(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612" name="对象 196611">
                <a:extLst>
                  <a:ext uri="{FF2B5EF4-FFF2-40B4-BE49-F238E27FC236}">
                    <a16:creationId xmlns:a16="http://schemas.microsoft.com/office/drawing/2014/main" id="{5F31E100-0FF6-49FC-A6EC-F1C7E64E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132856"/>
                <a:ext cx="7848600" cy="1800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613" name="对象 196612">
                <a:extLst>
                  <a:ext uri="{FF2B5EF4-FFF2-40B4-BE49-F238E27FC236}">
                    <a16:creationId xmlns:a16="http://schemas.microsoft.com/office/drawing/2014/main" id="{6F219011-7D3E-4790-B5BE-1E237F17A464}"/>
                  </a:ext>
                </a:extLst>
              </p:cNvPr>
              <p:cNvSpPr txBox="1"/>
              <p:nvPr/>
            </p:nvSpPr>
            <p:spPr bwMode="auto">
              <a:xfrm>
                <a:off x="1691680" y="4077072"/>
                <a:ext cx="3017837" cy="1316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613" name="对象 196612">
                <a:extLst>
                  <a:ext uri="{FF2B5EF4-FFF2-40B4-BE49-F238E27FC236}">
                    <a16:creationId xmlns:a16="http://schemas.microsoft.com/office/drawing/2014/main" id="{6F219011-7D3E-4790-B5BE-1E237F17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4077072"/>
                <a:ext cx="3017837" cy="1316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614" name="矩形 196613">
            <a:extLst>
              <a:ext uri="{FF2B5EF4-FFF2-40B4-BE49-F238E27FC236}">
                <a16:creationId xmlns:a16="http://schemas.microsoft.com/office/drawing/2014/main" id="{42682E4B-C200-4443-A5D0-D1CFD35F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01" y="4353769"/>
            <a:ext cx="15478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其中，</a:t>
            </a:r>
          </a:p>
        </p:txBody>
      </p:sp>
      <p:sp>
        <p:nvSpPr>
          <p:cNvPr id="196615" name="矩形 196614">
            <a:extLst>
              <a:ext uri="{FF2B5EF4-FFF2-40B4-BE49-F238E27FC236}">
                <a16:creationId xmlns:a16="http://schemas.microsoft.com/office/drawing/2014/main" id="{EEE3D359-35B6-4AF9-8729-F5D3FD6A6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5445224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这个性质可用数学归纳法证明。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985A7-8910-4D68-8895-91B3E91E0544}"/>
              </a:ext>
            </a:extLst>
          </p:cNvPr>
          <p:cNvSpPr txBox="1"/>
          <p:nvPr/>
        </p:nvSpPr>
        <p:spPr>
          <a:xfrm>
            <a:off x="7236296" y="4453116"/>
            <a:ext cx="1499517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191537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副标题 197634">
            <a:extLst>
              <a:ext uri="{FF2B5EF4-FFF2-40B4-BE49-F238E27FC236}">
                <a16:creationId xmlns:a16="http://schemas.microsoft.com/office/drawing/2014/main" id="{E6903777-1598-475C-A6D3-E9586E63C6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9756" y="260648"/>
            <a:ext cx="8841034" cy="2304256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均差具有对称性，与节点的顺序无关。</a:t>
            </a:r>
          </a:p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</a:p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 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]=……</a:t>
            </a:r>
          </a:p>
        </p:txBody>
      </p:sp>
      <p:sp>
        <p:nvSpPr>
          <p:cNvPr id="6" name="副标题 198658">
            <a:extLst>
              <a:ext uri="{FF2B5EF4-FFF2-40B4-BE49-F238E27FC236}">
                <a16:creationId xmlns:a16="http://schemas.microsoft.com/office/drawing/2014/main" id="{313CC7EF-E21A-471E-B8BE-8F7038C0692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20810"/>
            <a:ext cx="8841034" cy="1716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3200" b="1" i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次多项式，则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阶均差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次多项式。</a:t>
            </a:r>
          </a:p>
          <a:p>
            <a:pPr algn="l"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由均差定义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FD18F647-0007-4069-BB60-E98C0112BC9C}"/>
                  </a:ext>
                </a:extLst>
              </p:cNvPr>
              <p:cNvSpPr txBox="1"/>
              <p:nvPr/>
            </p:nvSpPr>
            <p:spPr bwMode="auto">
              <a:xfrm>
                <a:off x="107504" y="4221088"/>
                <a:ext cx="8892480" cy="1150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FD18F647-0007-4069-BB60-E98C0112B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221088"/>
                <a:ext cx="8892480" cy="1150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FD57ED2-6BA3-47DD-BCCC-5907B72F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39" y="5227745"/>
            <a:ext cx="9278277" cy="9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右端分子为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次多项式，且当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时分子为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，故分子含有因子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与分母相消后， 右端为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次多项式。</a:t>
            </a:r>
          </a:p>
        </p:txBody>
      </p:sp>
    </p:spTree>
    <p:extLst>
      <p:ext uri="{BB962C8B-B14F-4D97-AF65-F5344CB8AC3E}">
        <p14:creationId xmlns:p14="http://schemas.microsoft.com/office/powerpoint/2010/main" val="8632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5"/>
  <p:tag name="ORIGINALWIDTH" val="952.5"/>
  <p:tag name="LATEXADDIN" val="\documentclass{article}&#10;\usepackage{amsmath}&#10;\pagestyle{empty}&#10;\begin{document}&#10;&#10;&#10;$l_k$, $k=1,2,\cdots, n$&#10;&#10;\end{document}"/>
  <p:tag name="IGUANATEXSIZE" val="28"/>
  <p:tag name="IGUANATEXCURSOR" val="10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795"/>
  <p:tag name="LATEXADDIN" val="\documentclass{article}&#10;\usepackage{amsmath}&#10;\pagestyle{empty}&#10;\begin{document}&#10;&#10;$H(x_i)=H(x_i)$&#10;\end{document}"/>
  <p:tag name="IGUANATEXSIZE" val="28"/>
  <p:tag name="IGUANATEXCURSOR" val="90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825.75"/>
  <p:tag name="LATEXADDIN" val="\documentclass{article}&#10;\usepackage{amsmath}&#10;\pagestyle{empty}&#10;\begin{document}&#10;&#10;$H'(x_i)=f'(x_i)$&#10;\end{document}"/>
  <p:tag name="IGUANATEXSIZE" val="28"/>
  <p:tag name="IGUANATEXCURSOR" val="8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300.75"/>
  <p:tag name="LATEXADDIN" val="\documentclass{article}&#10;\usepackage{amsmath}&#10;\pagestyle{empty}&#10;\begin{document}&#10;&#10;$f'(x_i)$&#10;\end{document}"/>
  <p:tag name="IGUANATEXSIZE" val="28"/>
  <p:tag name="IGUANATEXCURSOR" val="90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706.75"/>
  <p:tag name="LATEXADDIN" val="\documentclass{article}&#10;\usepackage{amsmath}&#10;\pagestyle{empty}&#10;\begin{document}&#10;&#10;$H(x_i)=H(x_i)$,  $H'(x_i)=f'(x_i)$, $i=0,1,2,\cdots, n,$&#10;\end{document}"/>
  <p:tag name="IGUANATEXSIZE" val="28"/>
  <p:tag name="IGUANATEXCURSOR" val="12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15940</TotalTime>
  <Words>2746</Words>
  <Application>Microsoft Office PowerPoint</Application>
  <PresentationFormat>全屏显示(4:3)</PresentationFormat>
  <Paragraphs>316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仿宋</vt:lpstr>
      <vt:lpstr>黑体</vt:lpstr>
      <vt:lpstr>华文仿宋</vt:lpstr>
      <vt:lpstr>Arial</vt:lpstr>
      <vt:lpstr>Calibri</vt:lpstr>
      <vt:lpstr>Cambria Math</vt:lpstr>
      <vt:lpstr>Courier New</vt:lpstr>
      <vt:lpstr>Tahoma</vt:lpstr>
      <vt:lpstr>Times New Roman</vt:lpstr>
      <vt:lpstr>Tw Cen MT</vt:lpstr>
      <vt:lpstr>Verdana</vt:lpstr>
      <vt:lpstr>Wingdings</vt:lpstr>
      <vt:lpstr>1_很不错的模版</vt:lpstr>
      <vt:lpstr>Office 主题​​</vt:lpstr>
      <vt:lpstr>Microsoft Equation 3.0</vt:lpstr>
      <vt:lpstr>Equation</vt:lpstr>
      <vt:lpstr>PowerPoint 演示文稿</vt:lpstr>
      <vt:lpstr>4.4 均差与牛顿插值</vt:lpstr>
      <vt:lpstr>4.4 均差与牛顿插值</vt:lpstr>
      <vt:lpstr>PowerPoint 演示文稿</vt:lpstr>
      <vt:lpstr>4.4.1 均差及其性质</vt:lpstr>
      <vt:lpstr>PowerPoint 演示文稿</vt:lpstr>
      <vt:lpstr>PowerPoint 演示文稿</vt:lpstr>
      <vt:lpstr>4.4.1 均差及其性质</vt:lpstr>
      <vt:lpstr>PowerPoint 演示文稿</vt:lpstr>
      <vt:lpstr>PowerPoint 演示文稿</vt:lpstr>
      <vt:lpstr>4.4.2 牛顿插值公式</vt:lpstr>
      <vt:lpstr>PowerPoint 演示文稿</vt:lpstr>
      <vt:lpstr>PowerPoint 演示文稿</vt:lpstr>
      <vt:lpstr>4.4.3 牛顿插值误差分析</vt:lpstr>
      <vt:lpstr>PowerPoint 演示文稿</vt:lpstr>
      <vt:lpstr>4.4.4 牛顿插值的算法实现</vt:lpstr>
      <vt:lpstr>程序实现:  newtonChazhi.m</vt:lpstr>
      <vt:lpstr>PowerPoint 演示文稿</vt:lpstr>
      <vt:lpstr>作业4.2</vt:lpstr>
      <vt:lpstr>4.5 埃尔米特（Hermite）插值</vt:lpstr>
      <vt:lpstr>4.5 埃尔米特插值</vt:lpstr>
      <vt:lpstr>4.5 埃尔米特插值</vt:lpstr>
      <vt:lpstr>PowerPoint 演示文稿</vt:lpstr>
      <vt:lpstr>4.5 埃尔米特插值误差分析</vt:lpstr>
      <vt:lpstr>PowerPoint 演示文稿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Fudong Ge</cp:lastModifiedBy>
  <cp:revision>2093</cp:revision>
  <dcterms:created xsi:type="dcterms:W3CDTF">2008-11-26T09:45:55Z</dcterms:created>
  <dcterms:modified xsi:type="dcterms:W3CDTF">2020-03-02T06:40:09Z</dcterms:modified>
</cp:coreProperties>
</file>