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82" r:id="rId2"/>
  </p:sldMasterIdLst>
  <p:notesMasterIdLst>
    <p:notesMasterId r:id="rId22"/>
  </p:notesMasterIdLst>
  <p:handoutMasterIdLst>
    <p:handoutMasterId r:id="rId23"/>
  </p:handoutMasterIdLst>
  <p:sldIdLst>
    <p:sldId id="616" r:id="rId3"/>
    <p:sldId id="555" r:id="rId4"/>
    <p:sldId id="565" r:id="rId5"/>
    <p:sldId id="617" r:id="rId6"/>
    <p:sldId id="397" r:id="rId7"/>
    <p:sldId id="597" r:id="rId8"/>
    <p:sldId id="610" r:id="rId9"/>
    <p:sldId id="598" r:id="rId10"/>
    <p:sldId id="599" r:id="rId11"/>
    <p:sldId id="600" r:id="rId12"/>
    <p:sldId id="460" r:id="rId13"/>
    <p:sldId id="515" r:id="rId14"/>
    <p:sldId id="516" r:id="rId15"/>
    <p:sldId id="517" r:id="rId16"/>
    <p:sldId id="518" r:id="rId17"/>
    <p:sldId id="577" r:id="rId18"/>
    <p:sldId id="520" r:id="rId19"/>
    <p:sldId id="521" r:id="rId20"/>
    <p:sldId id="807" r:id="rId2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  <a:srgbClr val="090A0B"/>
    <a:srgbClr val="02058C"/>
    <a:srgbClr val="660066"/>
    <a:srgbClr val="FFCC00"/>
    <a:srgbClr val="990000"/>
    <a:srgbClr val="009999"/>
    <a:srgbClr val="6D6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93281" autoAdjust="0"/>
  </p:normalViewPr>
  <p:slideViewPr>
    <p:cSldViewPr>
      <p:cViewPr varScale="1">
        <p:scale>
          <a:sx n="80" d="100"/>
          <a:sy n="80" d="100"/>
        </p:scale>
        <p:origin x="15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3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78B8324-74B6-472E-9B2D-DAF2F9541692}" type="datetimeFigureOut">
              <a:rPr lang="zh-CN" altLang="en-US"/>
              <a:pPr>
                <a:defRPr/>
              </a:pPr>
              <a:t>2020/3/9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B95043-7C99-4038-B5DC-BD4050676D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AF7394C-7A88-4663-9E2C-D3107622A224}" type="datetimeFigureOut">
              <a:rPr lang="zh-CN" altLang="en-US"/>
              <a:pPr>
                <a:defRPr/>
              </a:pPr>
              <a:t>2020/3/9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6D11E-7338-4CDA-8C9A-60AD196E8F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30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8C8F9CC-2A71-43F7-A8B9-A9A587690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DA33D2-02C3-4EE9-BBA5-C81EA2A73E2E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C3F87EF-F34C-48D1-A1C9-31DE89EE3E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B0EB259-6874-4FB3-B6E2-9F3224BB2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54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0FDC9A03-099D-4197-84E6-F111D2DF4A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065B6D-75B9-4CAD-9DD4-D2EC658FF093}" type="slidenum">
              <a:rPr lang="zh-CN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9893DF6-D9D5-4E63-B3DE-FEC323D0F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2EC133D-4DA7-40A5-8323-46F57A91C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72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C2C1BA-C47C-44FB-A332-F64EB027C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6527F-3AF2-40B9-9288-C861A4D91765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70338" name="Rectangle 2">
            <a:extLst>
              <a:ext uri="{FF2B5EF4-FFF2-40B4-BE49-F238E27FC236}">
                <a16:creationId xmlns:a16="http://schemas.microsoft.com/office/drawing/2014/main" id="{2A1A5E5F-84BB-4515-87A2-172D1DFC2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59B650E1-4693-4CCE-A999-DC622A14F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2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5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9E528-8105-4E29-B640-5FBB839C2F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25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1375A-7CF1-43C0-B4C7-B782C6D7685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14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E3DFD-4A80-4105-AB7F-712AAEE959B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21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FB13D-F7F8-41C2-86B7-FE77A285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D4B4AD-23D3-47F5-9457-F43195D5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4EA96-C951-497A-B5F9-1551731A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40641-35C4-4AD2-92B2-821DBCE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226F-1891-4F6B-8E24-89254B8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E528-8105-4E29-B640-5FBB839C2FCC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35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3721-8322-480F-9234-E1813D4F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BC726-C1C3-40FD-8730-7FADD973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ED740-6D1A-4BCA-9468-A4C076C3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4F344-E121-49E8-8518-1B87E149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3ED28-A60B-4581-8BF8-217547DB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3DCF-2C93-4580-871F-2CF3AD984C8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13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C741-3890-411B-97C4-DF160921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DC89E-3806-4EED-921A-F1354027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7936A-117B-4989-B666-41A9F14D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C06AC-1B6F-4E33-AEC9-38F29463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E1246-4E79-45D5-92A4-87DABB62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5916-8665-4B86-B4E4-279D0D2B4A6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13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0159A-82EC-4250-A369-6D8DEABE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A7EF6-7B48-43D6-8C3F-0240E69C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6E701-6A66-43AC-89EB-737C2A25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A61AA-D161-414A-BC2B-34B09CDC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118E4-0AF0-411B-9A02-1A42CAFA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C38DE-7978-4796-B677-985FD94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07B3-63AA-4B47-95E3-AE55904DD8E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520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9E3A0-E3F4-490A-BCF0-9808387E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44E73-79F9-4A87-A5E5-8895D75C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6DB71-AB12-4F81-9A66-4BBF05AA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0529E5-4C7F-4453-BCBE-2754B6862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B0D1C-1CE5-4AA8-9E95-9D755CC04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12E6F-C70D-451D-A00C-C9C385A9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162A4-0629-4FBE-989A-A8F0C675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29F01-BB0C-4720-ABB6-056ECA6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837-3C42-4163-B9FF-0F5271014470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28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39300-E04A-42BA-AEA2-026D7307F2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lIns="72000" bIns="36000" anchor="t" anchorCtr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262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2D85AC-FAFC-48DD-82C0-E51D8285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059C9-1A85-4508-B1A0-2191A75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C2CC4A-FB9C-431B-9200-A4F8A8E1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B4A-A96A-4D35-9195-14CEB66CEFA5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0204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28F40-240A-4654-A494-8DC0C8E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D83A3-87A9-4828-9502-74481649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1D5CC-A2E7-4C45-9B55-205041BE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9227F-689C-4053-A376-57BA8E25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A7D46-FC2B-43A9-8E72-3DDB7034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3C36E-C7C6-40B7-97F9-84925210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9340-544A-4913-AA86-7D197D90BAA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1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3DCF-2C93-4580-871F-2CF3AD984C8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92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E79F9-2F07-4C49-B426-D03D595A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304341-5045-4700-B83E-A681C36EB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E80D1-9F19-4CF5-8024-B982317F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7B198-E7DE-4598-97AF-3AE0AA7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274BA-1BFA-4D51-8253-1E034C7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CCE0F-B8CB-4DE6-ADAE-7B0D2DD4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C8B8-9D62-48F7-8E35-1339B3F6646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691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2EBFB-BFEB-4A5A-AB12-15FF0DA8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8469F9-EA53-4854-ADFB-0CF7E4AD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674A2-50A6-4F12-BABF-275E40AF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A56CF-5955-4CB9-B33E-7AF95C50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17421-2738-47AC-9839-850A5FD3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375A-7CF1-43C0-B4C7-B782C6D7685E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292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6F64CC-2BB8-425E-A3A7-894902853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777D8-3D52-46AD-8349-D32BAF69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952D4-B07D-4A1E-AA6C-AEBDD34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00930-A6C4-4C87-A55B-A578194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5F9DA-779D-4B7C-90BA-42B6D904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4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55916-8665-4B86-B4E4-279D0D2B4A6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6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A07B3-63AA-4B47-95E3-AE55904DD8E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422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11837-3C42-4163-B9FF-0F527101447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11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0A0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9D2EF960-DAB6-4688-A9F2-A643B11AB05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0DBDF-8B30-4034-80E7-4FB75501CD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2500" y="1484313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17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22B4A-A96A-4D35-9195-14CEB66CEFA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0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99340-544A-4913-AA86-7D197D90BAA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7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3C8B8-9D62-48F7-8E35-1339B3F6646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79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6838"/>
            <a:ext cx="8229600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E7AFCD57-BADE-4B45-B9D6-2562B9FBD952}" type="slidenum">
              <a:rPr lang="zh-CN" altLang="en-US"/>
              <a:pPr/>
              <a:t>‹#›</a:t>
            </a:fld>
            <a:endParaRPr lang="en-US" altLang="zh-CN" dirty="0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ltGray">
          <a:xfrm>
            <a:off x="-9525" y="0"/>
            <a:ext cx="188913" cy="6858000"/>
          </a:xfrm>
          <a:prstGeom prst="rect">
            <a:avLst/>
          </a:prstGeom>
          <a:solidFill>
            <a:srgbClr val="BABA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ltGray">
          <a:xfrm>
            <a:off x="0" y="404813"/>
            <a:ext cx="184150" cy="7207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ltGray">
          <a:xfrm>
            <a:off x="-14288" y="1128713"/>
            <a:ext cx="184151" cy="7207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ltGray">
          <a:xfrm>
            <a:off x="-14288" y="1847850"/>
            <a:ext cx="184151" cy="720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ltGray">
          <a:xfrm>
            <a:off x="-14288" y="2552700"/>
            <a:ext cx="184151" cy="720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rgbClr val="02058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02058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2058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2058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B6F2EE-C635-428D-BB17-27ECB2AB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8C6F9-925F-4029-8260-3E904758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F3229-F86A-435B-957F-9A96486E4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23F3-7AD8-468E-8B60-6B3993A63701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BF9F5-8EF9-4DEE-A6DF-82F915C03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3643E-4A24-4B25-89A2-ADB9DDEB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185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9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w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E98A5-1F54-4EC8-AE0D-6733A4C07F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83768" y="1340768"/>
            <a:ext cx="3744416" cy="531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b="1" dirty="0">
                <a:latin typeface="+mn-ea"/>
              </a:rPr>
              <a:t>第四章 插值法</a:t>
            </a:r>
            <a:endParaRPr lang="en-US" altLang="zh-CN" sz="36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latin typeface="+mn-ea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28846-C7DA-44BD-98AF-B7EA86C41592}"/>
              </a:ext>
            </a:extLst>
          </p:cNvPr>
          <p:cNvSpPr txBox="1"/>
          <p:nvPr/>
        </p:nvSpPr>
        <p:spPr>
          <a:xfrm>
            <a:off x="2771800" y="2132856"/>
            <a:ext cx="5832648" cy="3672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4.1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引言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4.2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多项式插值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4.3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拉格朗日插值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4.4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牛顿插值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4.5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埃尔米特插值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4.6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分段插值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4.7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三次样条插值</a:t>
            </a: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课本在第五章</a:t>
            </a: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0CDE3-0A5D-460A-A3A2-6E0A04E9386B}"/>
              </a:ext>
            </a:extLst>
          </p:cNvPr>
          <p:cNvSpPr txBox="1"/>
          <p:nvPr/>
        </p:nvSpPr>
        <p:spPr>
          <a:xfrm>
            <a:off x="3635896" y="548680"/>
            <a:ext cx="1368152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63384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220" name="对象 265219">
            <a:extLst>
              <a:ext uri="{FF2B5EF4-FFF2-40B4-BE49-F238E27FC236}">
                <a16:creationId xmlns:a16="http://schemas.microsoft.com/office/drawing/2014/main" id="{7E3EE76B-7535-41DC-BB7E-7DFBE59699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809165"/>
              </p:ext>
            </p:extLst>
          </p:nvPr>
        </p:nvGraphicFramePr>
        <p:xfrm>
          <a:off x="347927" y="1348761"/>
          <a:ext cx="4785256" cy="77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86" r:id="rId3" imgW="1968500" imgH="431800" progId="Equation.3">
                  <p:embed/>
                </p:oleObj>
              </mc:Choice>
              <mc:Fallback>
                <p:oleObj r:id="rId3" imgW="1968500" imgH="431800" progId="Equation.3">
                  <p:embed/>
                  <p:pic>
                    <p:nvPicPr>
                      <p:cNvPr id="265220" name="对象 265219">
                        <a:extLst>
                          <a:ext uri="{FF2B5EF4-FFF2-40B4-BE49-F238E27FC236}">
                            <a16:creationId xmlns:a16="http://schemas.microsoft.com/office/drawing/2014/main" id="{7E3EE76B-7535-41DC-BB7E-7DFBE596998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27" y="1348761"/>
                        <a:ext cx="4785256" cy="778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2" name="对象 265221">
            <a:extLst>
              <a:ext uri="{FF2B5EF4-FFF2-40B4-BE49-F238E27FC236}">
                <a16:creationId xmlns:a16="http://schemas.microsoft.com/office/drawing/2014/main" id="{9698E920-30E2-4A05-8F1B-F9CA10B201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36041"/>
              </p:ext>
            </p:extLst>
          </p:nvPr>
        </p:nvGraphicFramePr>
        <p:xfrm>
          <a:off x="126124" y="2337816"/>
          <a:ext cx="5657606" cy="60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87" r:id="rId5" imgW="2184400" imgH="292100" progId="Equation.3">
                  <p:embed/>
                </p:oleObj>
              </mc:Choice>
              <mc:Fallback>
                <p:oleObj r:id="rId5" imgW="2184400" imgH="292100" progId="Equation.3">
                  <p:embed/>
                  <p:pic>
                    <p:nvPicPr>
                      <p:cNvPr id="265222" name="对象 265221">
                        <a:extLst>
                          <a:ext uri="{FF2B5EF4-FFF2-40B4-BE49-F238E27FC236}">
                            <a16:creationId xmlns:a16="http://schemas.microsoft.com/office/drawing/2014/main" id="{9698E920-30E2-4A05-8F1B-F9CA10B2016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24" y="2337816"/>
                        <a:ext cx="5657606" cy="609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9EEDD857-181F-49C8-98D7-DFD9656358B3}"/>
              </a:ext>
            </a:extLst>
          </p:cNvPr>
          <p:cNvSpPr txBox="1">
            <a:spLocks noChangeArrowheads="1"/>
          </p:cNvSpPr>
          <p:nvPr/>
        </p:nvSpPr>
        <p:spPr>
          <a:xfrm>
            <a:off x="2483768" y="244502"/>
            <a:ext cx="3919904" cy="4832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5.2  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最小二乘拟合曲线</a:t>
            </a: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2" name="Group 30">
            <a:extLst>
              <a:ext uri="{FF2B5EF4-FFF2-40B4-BE49-F238E27FC236}">
                <a16:creationId xmlns:a16="http://schemas.microsoft.com/office/drawing/2014/main" id="{710C23EA-9E8E-4805-9C16-3F95CEC4937F}"/>
              </a:ext>
            </a:extLst>
          </p:cNvPr>
          <p:cNvGrpSpPr>
            <a:grpSpLocks/>
          </p:cNvGrpSpPr>
          <p:nvPr/>
        </p:nvGrpSpPr>
        <p:grpSpPr bwMode="auto">
          <a:xfrm>
            <a:off x="274732" y="753089"/>
            <a:ext cx="2514600" cy="523875"/>
            <a:chOff x="480" y="2736"/>
            <a:chExt cx="1584" cy="330"/>
          </a:xfrm>
        </p:grpSpPr>
        <p:sp>
          <p:nvSpPr>
            <p:cNvPr id="13" name="Text Box 31">
              <a:extLst>
                <a:ext uri="{FF2B5EF4-FFF2-40B4-BE49-F238E27FC236}">
                  <a16:creationId xmlns:a16="http://schemas.microsoft.com/office/drawing/2014/main" id="{B4F69FF5-A18F-4082-889E-7730192A1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36"/>
              <a:ext cx="12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CC"/>
                  </a:solidFill>
                  <a:ea typeface="宋体" panose="02010600030101010101" pitchFamily="2" charset="-122"/>
                </a:rPr>
                <a:t>常见做法：</a:t>
              </a:r>
            </a:p>
          </p:txBody>
        </p:sp>
        <p:pic>
          <p:nvPicPr>
            <p:cNvPr id="14" name="Picture 32" descr="toolbox">
              <a:extLst>
                <a:ext uri="{FF2B5EF4-FFF2-40B4-BE49-F238E27FC236}">
                  <a16:creationId xmlns:a16="http://schemas.microsoft.com/office/drawing/2014/main" id="{51847C4F-C705-4B25-B5BC-8E57D91D8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736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AutoShape 36">
            <a:extLst>
              <a:ext uri="{FF2B5EF4-FFF2-40B4-BE49-F238E27FC236}">
                <a16:creationId xmlns:a16="http://schemas.microsoft.com/office/drawing/2014/main" id="{A3A333AE-0586-4000-A032-24B497DBA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002" y="836954"/>
            <a:ext cx="1981200" cy="609600"/>
          </a:xfrm>
          <a:prstGeom prst="wedgeEllipseCallout">
            <a:avLst>
              <a:gd name="adj1" fmla="val -77005"/>
              <a:gd name="adj2" fmla="val 73699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太复杂</a:t>
            </a:r>
            <a:r>
              <a:rPr lang="zh-CN" altLang="en-US" sz="2400" dirty="0">
                <a:solidFill>
                  <a:srgbClr val="FF3300"/>
                </a:solidFill>
                <a:sym typeface="Wingdings" panose="05000000000000000000" pitchFamily="2" charset="2"/>
              </a:rPr>
              <a:t></a:t>
            </a:r>
            <a:endParaRPr lang="zh-CN" altLang="en-US" sz="2400" dirty="0">
              <a:solidFill>
                <a:srgbClr val="FF3300"/>
              </a:solidFill>
            </a:endParaRPr>
          </a:p>
        </p:txBody>
      </p:sp>
      <p:sp>
        <p:nvSpPr>
          <p:cNvPr id="22" name="AutoShape 40">
            <a:extLst>
              <a:ext uri="{FF2B5EF4-FFF2-40B4-BE49-F238E27FC236}">
                <a16:creationId xmlns:a16="http://schemas.microsoft.com/office/drawing/2014/main" id="{E858735A-D1A2-497C-AB16-84634848A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256" y="1700808"/>
            <a:ext cx="2057400" cy="1090422"/>
          </a:xfrm>
          <a:prstGeom prst="wedgeEllipseCallout">
            <a:avLst>
              <a:gd name="adj1" fmla="val -70359"/>
              <a:gd name="adj2" fmla="val 2858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不可导，</a:t>
            </a:r>
          </a:p>
          <a:p>
            <a:pPr algn="l"/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求解困难</a:t>
            </a:r>
            <a:r>
              <a:rPr lang="zh-CN" altLang="en-US" sz="2400" dirty="0">
                <a:solidFill>
                  <a:srgbClr val="FF3300"/>
                </a:solidFill>
                <a:sym typeface="Wingdings" panose="05000000000000000000" pitchFamily="2" charset="2"/>
              </a:rPr>
              <a:t></a:t>
            </a:r>
            <a:endParaRPr lang="zh-CN" altLang="en-US" sz="2400" dirty="0">
              <a:solidFill>
                <a:srgbClr val="FF3300"/>
              </a:solidFill>
            </a:endParaRPr>
          </a:p>
        </p:txBody>
      </p:sp>
      <p:grpSp>
        <p:nvGrpSpPr>
          <p:cNvPr id="26" name="Group 44">
            <a:extLst>
              <a:ext uri="{FF2B5EF4-FFF2-40B4-BE49-F238E27FC236}">
                <a16:creationId xmlns:a16="http://schemas.microsoft.com/office/drawing/2014/main" id="{1CCD8E14-65A9-4AF8-A844-001A0BECB6DD}"/>
              </a:ext>
            </a:extLst>
          </p:cNvPr>
          <p:cNvGrpSpPr>
            <a:grpSpLocks/>
          </p:cNvGrpSpPr>
          <p:nvPr/>
        </p:nvGrpSpPr>
        <p:grpSpPr bwMode="auto">
          <a:xfrm>
            <a:off x="5657176" y="4857447"/>
            <a:ext cx="2798763" cy="954088"/>
            <a:chOff x="3243" y="2755"/>
            <a:chExt cx="1763" cy="601"/>
          </a:xfrm>
        </p:grpSpPr>
        <p:sp>
          <p:nvSpPr>
            <p:cNvPr id="27" name="Line 45">
              <a:extLst>
                <a:ext uri="{FF2B5EF4-FFF2-40B4-BE49-F238E27FC236}">
                  <a16:creationId xmlns:a16="http://schemas.microsoft.com/office/drawing/2014/main" id="{78F50030-8A08-4A9A-8111-5E68AB3FB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2755"/>
              <a:ext cx="381" cy="400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/>
              <a:endParaRPr lang="zh-CN" altLang="en-US"/>
            </a:p>
          </p:txBody>
        </p:sp>
        <p:sp>
          <p:nvSpPr>
            <p:cNvPr id="28" name="Rectangle 46">
              <a:extLst>
                <a:ext uri="{FF2B5EF4-FFF2-40B4-BE49-F238E27FC236}">
                  <a16:creationId xmlns:a16="http://schemas.microsoft.com/office/drawing/2014/main" id="{6A1BEDC4-9981-4747-8BF1-F00727C1E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026"/>
              <a:ext cx="1344" cy="330"/>
            </a:xfrm>
            <a:prstGeom prst="rect">
              <a:avLst/>
            </a:prstGeom>
            <a:noFill/>
            <a:ln w="38100" cmpd="dbl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FF3300"/>
                  </a:solidFill>
                  <a:ea typeface="黑体" panose="02010609060101010101" pitchFamily="49" charset="-122"/>
                </a:rPr>
                <a:t>最小二乘法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EEE35A64-4D9D-491C-A822-69ED7BEE7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781" y="1457125"/>
            <a:ext cx="942789" cy="69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最小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A2C78AA-211B-4950-B608-01EE9284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176" y="2352110"/>
            <a:ext cx="942789" cy="42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最小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5C90B63-F18D-467C-8270-5D50E09382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730512"/>
              </p:ext>
            </p:extLst>
          </p:nvPr>
        </p:nvGraphicFramePr>
        <p:xfrm>
          <a:off x="126124" y="3018478"/>
          <a:ext cx="6103346" cy="99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88" r:id="rId8" imgW="2540000" imgH="596900" progId="Equation.3">
                  <p:embed/>
                </p:oleObj>
              </mc:Choice>
              <mc:Fallback>
                <p:oleObj r:id="rId8" imgW="2540000" imgH="596900" progId="Equation.3">
                  <p:embed/>
                  <p:pic>
                    <p:nvPicPr>
                      <p:cNvPr id="266246" name="对象 266245">
                        <a:extLst>
                          <a:ext uri="{FF2B5EF4-FFF2-40B4-BE49-F238E27FC236}">
                            <a16:creationId xmlns:a16="http://schemas.microsoft.com/office/drawing/2014/main" id="{41CD0EC1-4BCA-4DB3-BC9D-7E701D13544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24" y="3018478"/>
                        <a:ext cx="6103346" cy="991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C56F2375-1239-4192-838D-91A96CB53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220649"/>
              </p:ext>
            </p:extLst>
          </p:nvPr>
        </p:nvGraphicFramePr>
        <p:xfrm>
          <a:off x="407888" y="4105723"/>
          <a:ext cx="5895340" cy="86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89" r:id="rId10" imgW="2057400" imgH="457200" progId="Equation.3">
                  <p:embed/>
                </p:oleObj>
              </mc:Choice>
              <mc:Fallback>
                <p:oleObj r:id="rId10" imgW="2057400" imgH="457200" progId="Equation.3">
                  <p:embed/>
                  <p:pic>
                    <p:nvPicPr>
                      <p:cNvPr id="266247" name="对象 266246">
                        <a:extLst>
                          <a:ext uri="{FF2B5EF4-FFF2-40B4-BE49-F238E27FC236}">
                            <a16:creationId xmlns:a16="http://schemas.microsoft.com/office/drawing/2014/main" id="{54A5E691-7D24-48A0-B28A-0D3B5ECA90C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88" y="4105723"/>
                        <a:ext cx="5895340" cy="860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C34A708-D8DB-4169-B145-C32E961A0C79}"/>
              </a:ext>
            </a:extLst>
          </p:cNvPr>
          <p:cNvSpPr txBox="1"/>
          <p:nvPr/>
        </p:nvSpPr>
        <p:spPr>
          <a:xfrm>
            <a:off x="-46040" y="422007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即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9BA09D2-32DF-4E4A-A227-2124FAD8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645" y="3286287"/>
            <a:ext cx="942789" cy="56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F769842-BDB7-449C-846E-782BF145B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244" y="4255195"/>
            <a:ext cx="942789" cy="56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4DA35B-8A22-4359-90A1-8A8F1E2E0EAD}"/>
              </a:ext>
            </a:extLst>
          </p:cNvPr>
          <p:cNvSpPr txBox="1"/>
          <p:nvPr/>
        </p:nvSpPr>
        <p:spPr>
          <a:xfrm>
            <a:off x="731932" y="5381364"/>
            <a:ext cx="4461389" cy="8603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FF0000"/>
                </a:solidFill>
                <a:latin typeface="+mn-ea"/>
                <a:ea typeface="+mn-ea"/>
              </a:rPr>
              <a:t>非常非常重要！</a:t>
            </a:r>
          </a:p>
        </p:txBody>
      </p:sp>
    </p:spTree>
    <p:extLst>
      <p:ext uri="{BB962C8B-B14F-4D97-AF65-F5344CB8AC3E}">
        <p14:creationId xmlns:p14="http://schemas.microsoft.com/office/powerpoint/2010/main" val="15557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D4C9CC55-61DB-415C-B8CC-57786D361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20" y="541710"/>
            <a:ext cx="2520280" cy="57922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）直线拟合</a:t>
            </a:r>
          </a:p>
        </p:txBody>
      </p:sp>
      <p:sp>
        <p:nvSpPr>
          <p:cNvPr id="251910" name="Rectangle 6" descr="再生纸">
            <a:extLst>
              <a:ext uri="{FF2B5EF4-FFF2-40B4-BE49-F238E27FC236}">
                <a16:creationId xmlns:a16="http://schemas.microsoft.com/office/drawing/2014/main" id="{3E71ADC9-043A-4C2C-AFAE-5729941A0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9" y="1024996"/>
            <a:ext cx="9143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kumimoji="0" lang="zh-CN" altLang="en-US" sz="24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问题  </a:t>
            </a:r>
            <a:r>
              <a:rPr kumimoji="0"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对于给定的数据点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(x</a:t>
            </a:r>
            <a:r>
              <a:rPr lang="en-US" altLang="zh-CN" sz="2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(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=1,2,…,m), 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求拟合直线</a:t>
            </a:r>
          </a:p>
        </p:txBody>
      </p:sp>
      <p:sp>
        <p:nvSpPr>
          <p:cNvPr id="251912" name="Rectangle 8" descr="再生纸">
            <a:extLst>
              <a:ext uri="{FF2B5EF4-FFF2-40B4-BE49-F238E27FC236}">
                <a16:creationId xmlns:a16="http://schemas.microsoft.com/office/drawing/2014/main" id="{D7913A7E-1C6C-4CC0-A676-9CF17E29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6" y="2428247"/>
            <a:ext cx="51443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kumimoji="0"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使总误差为最小，即在二元函数式中</a:t>
            </a:r>
            <a:r>
              <a:rPr kumimoji="0" lang="zh-CN" altLang="en-US" sz="11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kumimoji="0" lang="zh-CN" altLang="en-US" sz="2400" b="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1915" name="Rectangle 11" descr="再生纸">
            <a:extLst>
              <a:ext uri="{FF2B5EF4-FFF2-40B4-BE49-F238E27FC236}">
                <a16:creationId xmlns:a16="http://schemas.microsoft.com/office/drawing/2014/main" id="{BC95130B-4988-4C64-8A0F-D23DB2E35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79" y="27847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1916" name="Rectangle 12" descr="再生纸">
            <a:extLst>
              <a:ext uri="{FF2B5EF4-FFF2-40B4-BE49-F238E27FC236}">
                <a16:creationId xmlns:a16="http://schemas.microsoft.com/office/drawing/2014/main" id="{8AA54A21-0F7B-41E5-978E-601FCBEA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54549"/>
            <a:ext cx="8712968" cy="3003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095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80000"/>
              </a:lnSpc>
            </a:pPr>
            <a:r>
              <a:rPr kumimoji="0"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这里</a:t>
            </a:r>
            <a:r>
              <a:rPr kumimoji="0" lang="en-US" altLang="zh-CN" sz="2800" b="0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kumimoji="0"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是关于未知数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kumimoji="0"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kumimoji="0"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的二元函数，这一问题就</a:t>
            </a:r>
            <a:endParaRPr kumimoji="0" lang="en-US" altLang="zh-CN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80000"/>
              </a:lnSpc>
            </a:pPr>
            <a:r>
              <a:rPr kumimoji="0"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是要确定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kumimoji="0"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kumimoji="0"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取何值时，二元函数               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的值</a:t>
            </a:r>
            <a:endParaRPr lang="en-US" altLang="zh-CN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80000"/>
              </a:lnSpc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最小</a:t>
            </a: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?</a:t>
            </a:r>
          </a:p>
          <a:p>
            <a:pPr algn="l">
              <a:lnSpc>
                <a:spcPct val="180000"/>
              </a:lnSpc>
            </a:pPr>
            <a:endParaRPr kumimoji="0" lang="zh-CN" altLang="en-US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388E044-BE5B-4F07-A7B9-8538E84C6706}"/>
              </a:ext>
            </a:extLst>
          </p:cNvPr>
          <p:cNvSpPr txBox="1">
            <a:spLocks noChangeArrowheads="1"/>
          </p:cNvSpPr>
          <p:nvPr/>
        </p:nvSpPr>
        <p:spPr>
          <a:xfrm>
            <a:off x="2323248" y="184551"/>
            <a:ext cx="3919904" cy="4832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5.2  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最小二乘拟合曲线</a:t>
            </a: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BBDC32-AC18-4004-A759-512C400CA76D}"/>
              </a:ext>
            </a:extLst>
          </p:cNvPr>
          <p:cNvSpPr/>
          <p:nvPr/>
        </p:nvSpPr>
        <p:spPr>
          <a:xfrm>
            <a:off x="3286336" y="1765634"/>
            <a:ext cx="2571327" cy="52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y(x)=a</a:t>
            </a:r>
            <a:r>
              <a:rPr lang="en-US" altLang="zh-CN" sz="2800" baseline="-250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+a</a:t>
            </a:r>
            <a:r>
              <a:rPr lang="en-US" altLang="zh-CN" sz="2800" baseline="-250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endParaRPr lang="zh-CN" altLang="en-US" sz="28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94C7F92-CEB6-40FD-8592-1F8ED4C55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200148"/>
              </p:ext>
            </p:extLst>
          </p:nvPr>
        </p:nvGraphicFramePr>
        <p:xfrm>
          <a:off x="1979712" y="3068960"/>
          <a:ext cx="439261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4" r:id="rId6" imgW="1955800" imgH="431800" progId="Equation.3">
                  <p:embed/>
                </p:oleObj>
              </mc:Choice>
              <mc:Fallback>
                <p:oleObj r:id="rId6" imgW="1955800" imgH="431800" progId="Equation.3">
                  <p:embed/>
                  <p:pic>
                    <p:nvPicPr>
                      <p:cNvPr id="267269" name="对象 267268">
                        <a:extLst>
                          <a:ext uri="{FF2B5EF4-FFF2-40B4-BE49-F238E27FC236}">
                            <a16:creationId xmlns:a16="http://schemas.microsoft.com/office/drawing/2014/main" id="{862462ED-DCF6-4C6D-855B-EF34A16A3F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068960"/>
                        <a:ext cx="4392612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710FAA9-D7B6-418D-8D2E-938538C4B6E9}"/>
              </a:ext>
            </a:extLst>
          </p:cNvPr>
          <p:cNvSpPr txBox="1"/>
          <p:nvPr/>
        </p:nvSpPr>
        <p:spPr>
          <a:xfrm>
            <a:off x="6300192" y="3284984"/>
            <a:ext cx="14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AA2A17-0987-4B1A-9C0F-704B6FCE53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013176"/>
            <a:ext cx="1161288" cy="3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3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2" grpId="0"/>
      <p:bldP spid="251915" grpId="0"/>
      <p:bldP spid="25191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副标题 268290">
            <a:extLst>
              <a:ext uri="{FF2B5EF4-FFF2-40B4-BE49-F238E27FC236}">
                <a16:creationId xmlns:a16="http://schemas.microsoft.com/office/drawing/2014/main" id="{19136EAB-9D8E-4A00-8AD8-DA06650046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9500" y="665136"/>
            <a:ext cx="4362500" cy="48320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故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应满足下列条件：</a:t>
            </a:r>
          </a:p>
        </p:txBody>
      </p:sp>
      <p:sp>
        <p:nvSpPr>
          <p:cNvPr id="268292" name="矩形 268291">
            <a:extLst>
              <a:ext uri="{FF2B5EF4-FFF2-40B4-BE49-F238E27FC236}">
                <a16:creationId xmlns:a16="http://schemas.microsoft.com/office/drawing/2014/main" id="{705F6E62-F53B-4F1E-86B3-49F1805B8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00" y="3153331"/>
            <a:ext cx="3426396" cy="48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即得如下正规方程组</a:t>
            </a:r>
          </a:p>
        </p:txBody>
      </p:sp>
      <p:graphicFrame>
        <p:nvGraphicFramePr>
          <p:cNvPr id="268293" name="对象 268292">
            <a:extLst>
              <a:ext uri="{FF2B5EF4-FFF2-40B4-BE49-F238E27FC236}">
                <a16:creationId xmlns:a16="http://schemas.microsoft.com/office/drawing/2014/main" id="{0E5CC759-9A7D-45D1-81A4-5484CF2B9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673651"/>
              </p:ext>
            </p:extLst>
          </p:nvPr>
        </p:nvGraphicFramePr>
        <p:xfrm>
          <a:off x="1390600" y="1423989"/>
          <a:ext cx="634322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3" r:id="rId3" imgW="2476500" imgH="914400" progId="Equation.3">
                  <p:embed/>
                </p:oleObj>
              </mc:Choice>
              <mc:Fallback>
                <p:oleObj r:id="rId3" imgW="2476500" imgH="914400" progId="Equation.3">
                  <p:embed/>
                  <p:pic>
                    <p:nvPicPr>
                      <p:cNvPr id="268293" name="对象 268292">
                        <a:extLst>
                          <a:ext uri="{FF2B5EF4-FFF2-40B4-BE49-F238E27FC236}">
                            <a16:creationId xmlns:a16="http://schemas.microsoft.com/office/drawing/2014/main" id="{0E5CC759-9A7D-45D1-81A4-5484CF2B952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00" y="1423989"/>
                        <a:ext cx="634322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5" name="矩形 268294">
            <a:extLst>
              <a:ext uri="{FF2B5EF4-FFF2-40B4-BE49-F238E27FC236}">
                <a16:creationId xmlns:a16="http://schemas.microsoft.com/office/drawing/2014/main" id="{2E689540-7560-4E60-B38B-6E55EC007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00" y="5614739"/>
            <a:ext cx="7524328" cy="110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求解此正规方程组，得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，即可求出直线拟合方程：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y(x)=a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+a</a:t>
            </a:r>
            <a:r>
              <a:rPr lang="en-US" altLang="zh-CN" sz="2800" b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3CB7BCA-516C-44BC-BFBA-7B6E5E5CAE40}"/>
              </a:ext>
            </a:extLst>
          </p:cNvPr>
          <p:cNvSpPr txBox="1">
            <a:spLocks noChangeArrowheads="1"/>
          </p:cNvSpPr>
          <p:nvPr/>
        </p:nvSpPr>
        <p:spPr>
          <a:xfrm>
            <a:off x="2505294" y="157480"/>
            <a:ext cx="3919904" cy="4832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5.2  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最小二乘拟合曲线</a:t>
            </a: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227E2F-F8CC-4366-B541-B09F197A8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94" y="3705621"/>
            <a:ext cx="4182049" cy="16391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5D3842F-E77F-4056-835D-C2EC000435A1}"/>
              </a:ext>
            </a:extLst>
          </p:cNvPr>
          <p:cNvSpPr txBox="1"/>
          <p:nvPr/>
        </p:nvSpPr>
        <p:spPr>
          <a:xfrm>
            <a:off x="7572350" y="38070"/>
            <a:ext cx="1475656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A48B4C-4CAC-4DA3-94B8-E43441DC36AA}"/>
              </a:ext>
            </a:extLst>
          </p:cNvPr>
          <p:cNvSpPr txBox="1"/>
          <p:nvPr/>
        </p:nvSpPr>
        <p:spPr>
          <a:xfrm>
            <a:off x="7092280" y="3907940"/>
            <a:ext cx="184509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要求：会推导或者背过这个公式</a:t>
            </a:r>
          </a:p>
        </p:txBody>
      </p:sp>
    </p:spTree>
    <p:extLst>
      <p:ext uri="{BB962C8B-B14F-4D97-AF65-F5344CB8AC3E}">
        <p14:creationId xmlns:p14="http://schemas.microsoft.com/office/powerpoint/2010/main" val="99505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/>
      <p:bldP spid="2682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副标题 269314">
            <a:extLst>
              <a:ext uri="{FF2B5EF4-FFF2-40B4-BE49-F238E27FC236}">
                <a16:creationId xmlns:a16="http://schemas.microsoft.com/office/drawing/2014/main" id="{9305B5E5-66E1-4F6D-8D11-105B9DC4FE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462" y="225425"/>
            <a:ext cx="7235825" cy="541339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设有某实验数据如下：</a:t>
            </a:r>
          </a:p>
        </p:txBody>
      </p:sp>
      <p:graphicFrame>
        <p:nvGraphicFramePr>
          <p:cNvPr id="269316" name="表格 269315">
            <a:extLst>
              <a:ext uri="{FF2B5EF4-FFF2-40B4-BE49-F238E27FC236}">
                <a16:creationId xmlns:a16="http://schemas.microsoft.com/office/drawing/2014/main" id="{48FEB0BC-C990-4CC4-A250-50CEE43C4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200003"/>
              </p:ext>
            </p:extLst>
          </p:nvPr>
        </p:nvGraphicFramePr>
        <p:xfrm>
          <a:off x="2429669" y="886608"/>
          <a:ext cx="4643438" cy="1303680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i</a:t>
                      </a:r>
                      <a:endParaRPr lang="zh-CN" altLang="en-US" sz="2200" b="1"/>
                    </a:p>
                  </a:txBody>
                  <a:tcPr marT="49640" marB="496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1</a:t>
                      </a:r>
                      <a:endParaRPr lang="zh-CN" altLang="en-US" sz="2200" b="1"/>
                    </a:p>
                  </a:txBody>
                  <a:tcPr marT="49640" marB="49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2</a:t>
                      </a:r>
                      <a:endParaRPr lang="zh-CN" altLang="en-US" sz="2200" b="1"/>
                    </a:p>
                  </a:txBody>
                  <a:tcPr marT="49640" marB="49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3</a:t>
                      </a:r>
                      <a:endParaRPr lang="zh-CN" altLang="en-US" sz="2200" b="1"/>
                    </a:p>
                  </a:txBody>
                  <a:tcPr marT="49640" marB="49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4</a:t>
                      </a:r>
                      <a:endParaRPr lang="zh-CN" altLang="en-US" sz="2200" b="1"/>
                    </a:p>
                  </a:txBody>
                  <a:tcPr marT="49640" marB="49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/>
                        <a:t>x</a:t>
                      </a:r>
                      <a:r>
                        <a:rPr lang="en-US" altLang="zh-CN" sz="2200" b="1" baseline="-25000"/>
                        <a:t>i</a:t>
                      </a:r>
                      <a:endParaRPr lang="zh-CN" altLang="en-US" sz="2200" b="1" baseline="-25000"/>
                    </a:p>
                  </a:txBody>
                  <a:tcPr marT="49640" marB="496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>
                          <a:solidFill>
                            <a:srgbClr val="0000FF"/>
                          </a:solidFill>
                        </a:rPr>
                        <a:t>1.36</a:t>
                      </a:r>
                      <a:endParaRPr lang="zh-CN" altLang="en-US" sz="2200" b="1">
                        <a:solidFill>
                          <a:srgbClr val="0000FF"/>
                        </a:solidFill>
                      </a:endParaRPr>
                    </a:p>
                  </a:txBody>
                  <a:tcPr marT="49640" marB="49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>
                          <a:solidFill>
                            <a:srgbClr val="0000FF"/>
                          </a:solidFill>
                        </a:rPr>
                        <a:t>1.73</a:t>
                      </a:r>
                      <a:endParaRPr lang="zh-CN" altLang="en-US" sz="2200" b="1">
                        <a:solidFill>
                          <a:srgbClr val="0000FF"/>
                        </a:solidFill>
                      </a:endParaRPr>
                    </a:p>
                  </a:txBody>
                  <a:tcPr marT="49640" marB="49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>
                          <a:solidFill>
                            <a:srgbClr val="0000FF"/>
                          </a:solidFill>
                        </a:rPr>
                        <a:t>1.95</a:t>
                      </a:r>
                      <a:endParaRPr lang="zh-CN" altLang="en-US" sz="2200" b="1">
                        <a:solidFill>
                          <a:srgbClr val="0000FF"/>
                        </a:solidFill>
                      </a:endParaRPr>
                    </a:p>
                  </a:txBody>
                  <a:tcPr marT="49640" marB="49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>
                          <a:solidFill>
                            <a:srgbClr val="0000FF"/>
                          </a:solidFill>
                        </a:rPr>
                        <a:t>2.28</a:t>
                      </a:r>
                      <a:endParaRPr lang="zh-CN" altLang="en-US" sz="2200" b="1">
                        <a:solidFill>
                          <a:srgbClr val="0000FF"/>
                        </a:solidFill>
                      </a:endParaRPr>
                    </a:p>
                  </a:txBody>
                  <a:tcPr marT="49640" marB="49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dirty="0" err="1"/>
                        <a:t>y</a:t>
                      </a:r>
                      <a:r>
                        <a:rPr lang="en-US" altLang="zh-CN" sz="2200" b="1" baseline="-25000" dirty="0" err="1"/>
                        <a:t>i</a:t>
                      </a:r>
                      <a:endParaRPr lang="zh-CN" altLang="en-US" sz="2200" b="1" baseline="-25000"/>
                    </a:p>
                  </a:txBody>
                  <a:tcPr marT="49640" marB="496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>
                          <a:solidFill>
                            <a:srgbClr val="0000FF"/>
                          </a:solidFill>
                        </a:rPr>
                        <a:t>14.094</a:t>
                      </a:r>
                      <a:endParaRPr lang="zh-CN" altLang="en-US" sz="2200" b="1">
                        <a:solidFill>
                          <a:srgbClr val="0000FF"/>
                        </a:solidFill>
                      </a:endParaRPr>
                    </a:p>
                  </a:txBody>
                  <a:tcPr marT="49640" marB="49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dirty="0">
                          <a:solidFill>
                            <a:srgbClr val="0000FF"/>
                          </a:solidFill>
                        </a:rPr>
                        <a:t>16.844</a:t>
                      </a:r>
                      <a:endParaRPr lang="zh-CN" altLang="en-US" sz="2200" b="1" dirty="0">
                        <a:solidFill>
                          <a:srgbClr val="0000FF"/>
                        </a:solidFill>
                      </a:endParaRPr>
                    </a:p>
                  </a:txBody>
                  <a:tcPr marT="49640" marB="49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>
                          <a:solidFill>
                            <a:srgbClr val="0000FF"/>
                          </a:solidFill>
                        </a:rPr>
                        <a:t>18.475</a:t>
                      </a:r>
                      <a:endParaRPr lang="zh-CN" altLang="en-US" sz="2200" b="1">
                        <a:solidFill>
                          <a:srgbClr val="0000FF"/>
                        </a:solidFill>
                      </a:endParaRPr>
                    </a:p>
                  </a:txBody>
                  <a:tcPr marT="49640" marB="49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 b="1" dirty="0">
                          <a:solidFill>
                            <a:srgbClr val="0000FF"/>
                          </a:solidFill>
                        </a:rPr>
                        <a:t>20.963</a:t>
                      </a:r>
                      <a:endParaRPr lang="zh-CN" altLang="en-US" sz="2200" b="1" dirty="0">
                        <a:solidFill>
                          <a:srgbClr val="0000FF"/>
                        </a:solidFill>
                      </a:endParaRPr>
                    </a:p>
                  </a:txBody>
                  <a:tcPr marT="49640" marB="49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9342" name="矩形 269341">
            <a:extLst>
              <a:ext uri="{FF2B5EF4-FFF2-40B4-BE49-F238E27FC236}">
                <a16:creationId xmlns:a16="http://schemas.microsoft.com/office/drawing/2014/main" id="{D11A3B93-FE6A-43D7-BDE5-C1830FCD6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3" y="2441159"/>
            <a:ext cx="3598937" cy="372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用最小二乘法求以上数据的拟合函数。</a:t>
            </a:r>
            <a:endParaRPr lang="en-US" altLang="zh-CN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解： 把表中所给数据画在坐标纸上</a:t>
            </a: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将会看到数据点的分布可以用一条直线来近似地描述。</a:t>
            </a:r>
          </a:p>
        </p:txBody>
      </p:sp>
      <p:grpSp>
        <p:nvGrpSpPr>
          <p:cNvPr id="269343" name="组合 269342">
            <a:extLst>
              <a:ext uri="{FF2B5EF4-FFF2-40B4-BE49-F238E27FC236}">
                <a16:creationId xmlns:a16="http://schemas.microsoft.com/office/drawing/2014/main" id="{12AEA980-0FC8-4971-94F7-96E1284C4444}"/>
              </a:ext>
            </a:extLst>
          </p:cNvPr>
          <p:cNvGrpSpPr>
            <a:grpSpLocks/>
          </p:cNvGrpSpPr>
          <p:nvPr/>
        </p:nvGrpSpPr>
        <p:grpSpPr bwMode="auto">
          <a:xfrm>
            <a:off x="3779912" y="2420888"/>
            <a:ext cx="5219700" cy="3816350"/>
            <a:chOff x="2472" y="1933"/>
            <a:chExt cx="3288" cy="2404"/>
          </a:xfrm>
        </p:grpSpPr>
        <p:sp>
          <p:nvSpPr>
            <p:cNvPr id="270367" name="直接连接符 269343">
              <a:extLst>
                <a:ext uri="{FF2B5EF4-FFF2-40B4-BE49-F238E27FC236}">
                  <a16:creationId xmlns:a16="http://schemas.microsoft.com/office/drawing/2014/main" id="{DA936409-EC97-4582-96B1-37C44A725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4109"/>
              <a:ext cx="283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68" name="直接连接符 269344">
              <a:extLst>
                <a:ext uri="{FF2B5EF4-FFF2-40B4-BE49-F238E27FC236}">
                  <a16:creationId xmlns:a16="http://schemas.microsoft.com/office/drawing/2014/main" id="{4C7D36F0-8E45-4340-9553-CF0C46581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4" y="1933"/>
              <a:ext cx="1" cy="2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69" name="直接连接符 269345">
              <a:extLst>
                <a:ext uri="{FF2B5EF4-FFF2-40B4-BE49-F238E27FC236}">
                  <a16:creationId xmlns:a16="http://schemas.microsoft.com/office/drawing/2014/main" id="{2CA8FE8A-E399-460F-B883-6B3E04D5E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406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0" name="直接连接符 269346">
              <a:extLst>
                <a:ext uri="{FF2B5EF4-FFF2-40B4-BE49-F238E27FC236}">
                  <a16:creationId xmlns:a16="http://schemas.microsoft.com/office/drawing/2014/main" id="{ABAB38EE-47A8-41C1-9E5C-CEBDC9D64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406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1" name="直接连接符 269347">
              <a:extLst>
                <a:ext uri="{FF2B5EF4-FFF2-40B4-BE49-F238E27FC236}">
                  <a16:creationId xmlns:a16="http://schemas.microsoft.com/office/drawing/2014/main" id="{D7A0CDA2-5678-4EAC-A83B-EB81863F5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406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2" name="直接连接符 269348">
              <a:extLst>
                <a:ext uri="{FF2B5EF4-FFF2-40B4-BE49-F238E27FC236}">
                  <a16:creationId xmlns:a16="http://schemas.microsoft.com/office/drawing/2014/main" id="{DA380CBD-8B64-4026-8C6A-255E110B9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406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3" name="直接连接符 269349">
              <a:extLst>
                <a:ext uri="{FF2B5EF4-FFF2-40B4-BE49-F238E27FC236}">
                  <a16:creationId xmlns:a16="http://schemas.microsoft.com/office/drawing/2014/main" id="{6583250D-AEEC-49A3-8317-BADC75D8A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656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4" name="直接连接符 269350">
              <a:extLst>
                <a:ext uri="{FF2B5EF4-FFF2-40B4-BE49-F238E27FC236}">
                  <a16:creationId xmlns:a16="http://schemas.microsoft.com/office/drawing/2014/main" id="{1888E2C2-080F-4CD2-B31A-474DB96BC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20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5" name="直接连接符 269351">
              <a:extLst>
                <a:ext uri="{FF2B5EF4-FFF2-40B4-BE49-F238E27FC236}">
                  <a16:creationId xmlns:a16="http://schemas.microsoft.com/office/drawing/2014/main" id="{A9DC6501-40CB-46C7-A99E-878BA4B3A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74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6" name="直接连接符 269352">
              <a:extLst>
                <a:ext uri="{FF2B5EF4-FFF2-40B4-BE49-F238E27FC236}">
                  <a16:creationId xmlns:a16="http://schemas.microsoft.com/office/drawing/2014/main" id="{DE23FCBB-DB5D-47E8-8C30-CFD7F97FD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29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7" name="矩形 269353">
              <a:extLst>
                <a:ext uri="{FF2B5EF4-FFF2-40B4-BE49-F238E27FC236}">
                  <a16:creationId xmlns:a16="http://schemas.microsoft.com/office/drawing/2014/main" id="{E82E98D8-7EEF-4569-BDD2-A469CDEA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249"/>
              <a:ext cx="272" cy="14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000" dirty="0">
                  <a:ea typeface="黑体" panose="02010609060101010101" pitchFamily="49" charset="-122"/>
                </a:rPr>
                <a:t>20</a:t>
              </a:r>
            </a:p>
            <a:p>
              <a:pPr algn="ctr">
                <a:spcBef>
                  <a:spcPct val="20000"/>
                </a:spcBef>
              </a:pPr>
              <a:endParaRPr lang="en-US" altLang="zh-CN" sz="2000" dirty="0">
                <a:ea typeface="黑体" panose="02010609060101010101" pitchFamily="49" charset="-122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 dirty="0">
                  <a:ea typeface="黑体" panose="02010609060101010101" pitchFamily="49" charset="-122"/>
                </a:rPr>
                <a:t>18</a:t>
              </a:r>
            </a:p>
            <a:p>
              <a:pPr algn="ctr">
                <a:spcBef>
                  <a:spcPct val="20000"/>
                </a:spcBef>
              </a:pPr>
              <a:endParaRPr lang="en-US" altLang="zh-CN" sz="2000" dirty="0">
                <a:ea typeface="黑体" panose="02010609060101010101" pitchFamily="49" charset="-122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 dirty="0">
                  <a:ea typeface="黑体" panose="02010609060101010101" pitchFamily="49" charset="-122"/>
                </a:rPr>
                <a:t>16</a:t>
              </a:r>
            </a:p>
            <a:p>
              <a:pPr algn="ctr">
                <a:spcBef>
                  <a:spcPct val="20000"/>
                </a:spcBef>
              </a:pPr>
              <a:endParaRPr lang="en-US" altLang="zh-CN" sz="2000" dirty="0">
                <a:ea typeface="黑体" panose="02010609060101010101" pitchFamily="49" charset="-122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 dirty="0"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270378" name="矩形 269354">
              <a:extLst>
                <a:ext uri="{FF2B5EF4-FFF2-40B4-BE49-F238E27FC236}">
                  <a16:creationId xmlns:a16="http://schemas.microsoft.com/office/drawing/2014/main" id="{8CAEA054-17FF-44AE-A97E-15BF3B41C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4155"/>
              <a:ext cx="256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>
                  <a:ea typeface="黑体" panose="02010609060101010101" pitchFamily="49" charset="-122"/>
                </a:rPr>
                <a:t>1.2       1.4      1.6     1.8    2.0     2.2</a:t>
              </a:r>
            </a:p>
          </p:txBody>
        </p:sp>
        <p:sp>
          <p:nvSpPr>
            <p:cNvPr id="270379" name="直接连接符 269355">
              <a:extLst>
                <a:ext uri="{FF2B5EF4-FFF2-40B4-BE49-F238E27FC236}">
                  <a16:creationId xmlns:a16="http://schemas.microsoft.com/office/drawing/2014/main" id="{9E983D73-05F6-4DDA-9B66-DD470FFE2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406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80" name="椭圆 269356">
              <a:extLst>
                <a:ext uri="{FF2B5EF4-FFF2-40B4-BE49-F238E27FC236}">
                  <a16:creationId xmlns:a16="http://schemas.microsoft.com/office/drawing/2014/main" id="{74AFFEA0-0692-461D-8C41-C3120680E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612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0381" name="直接连接符 269357">
              <a:extLst>
                <a:ext uri="{FF2B5EF4-FFF2-40B4-BE49-F238E27FC236}">
                  <a16:creationId xmlns:a16="http://schemas.microsoft.com/office/drawing/2014/main" id="{0ECF0337-A176-45C6-9985-ADBC46252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2659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82" name="直接连接符 269358">
              <a:extLst>
                <a:ext uri="{FF2B5EF4-FFF2-40B4-BE49-F238E27FC236}">
                  <a16:creationId xmlns:a16="http://schemas.microsoft.com/office/drawing/2014/main" id="{C95F40A3-E2BC-472E-BCA7-2B3967502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659"/>
              <a:ext cx="17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83" name="椭圆 269359">
              <a:extLst>
                <a:ext uri="{FF2B5EF4-FFF2-40B4-BE49-F238E27FC236}">
                  <a16:creationId xmlns:a16="http://schemas.microsoft.com/office/drawing/2014/main" id="{24C85DD3-AA9F-4B15-BE67-0B92FB88E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659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0384" name="直接连接符 269360">
              <a:extLst>
                <a:ext uri="{FF2B5EF4-FFF2-40B4-BE49-F238E27FC236}">
                  <a16:creationId xmlns:a16="http://schemas.microsoft.com/office/drawing/2014/main" id="{48F1F5F0-4F56-4D76-9250-13CC0949F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022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85" name="直接连接符 269361">
              <a:extLst>
                <a:ext uri="{FF2B5EF4-FFF2-40B4-BE49-F238E27FC236}">
                  <a16:creationId xmlns:a16="http://schemas.microsoft.com/office/drawing/2014/main" id="{807ECEC5-C399-4A47-99C6-871673E8E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3022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86" name="椭圆 269362">
              <a:extLst>
                <a:ext uri="{FF2B5EF4-FFF2-40B4-BE49-F238E27FC236}">
                  <a16:creationId xmlns:a16="http://schemas.microsoft.com/office/drawing/2014/main" id="{C37A4656-4E5A-4882-8BE4-84547E4CF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3022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0387" name="直接连接符 269363">
              <a:extLst>
                <a:ext uri="{FF2B5EF4-FFF2-40B4-BE49-F238E27FC236}">
                  <a16:creationId xmlns:a16="http://schemas.microsoft.com/office/drawing/2014/main" id="{AA6FC086-1A44-4810-ACA1-70B582E2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2069"/>
              <a:ext cx="0" cy="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88" name="直接连接符 269364">
              <a:extLst>
                <a:ext uri="{FF2B5EF4-FFF2-40B4-BE49-F238E27FC236}">
                  <a16:creationId xmlns:a16="http://schemas.microsoft.com/office/drawing/2014/main" id="{6996D4AE-7FFB-43D5-9A8C-2C2445BDA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2069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89" name="椭圆 269365">
              <a:extLst>
                <a:ext uri="{FF2B5EF4-FFF2-40B4-BE49-F238E27FC236}">
                  <a16:creationId xmlns:a16="http://schemas.microsoft.com/office/drawing/2014/main" id="{30D0779E-9AF0-4925-B2B2-7B543BDE8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" y="2024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0390" name="直接连接符 269366">
              <a:extLst>
                <a:ext uri="{FF2B5EF4-FFF2-40B4-BE49-F238E27FC236}">
                  <a16:creationId xmlns:a16="http://schemas.microsoft.com/office/drawing/2014/main" id="{839D4746-79D9-4B23-9489-8E99E674F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7" y="1979"/>
              <a:ext cx="2858" cy="2177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91" name="直接连接符 269367">
              <a:extLst>
                <a:ext uri="{FF2B5EF4-FFF2-40B4-BE49-F238E27FC236}">
                  <a16:creationId xmlns:a16="http://schemas.microsoft.com/office/drawing/2014/main" id="{3ED2DBED-09AD-4283-8CDD-807C6B7E3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7" y="361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92" name="直接连接符 269368">
              <a:extLst>
                <a:ext uri="{FF2B5EF4-FFF2-40B4-BE49-F238E27FC236}">
                  <a16:creationId xmlns:a16="http://schemas.microsoft.com/office/drawing/2014/main" id="{8B56FA24-A540-452E-8D72-67CD71BFE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61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93" name="矩形 269369">
              <a:extLst>
                <a:ext uri="{FF2B5EF4-FFF2-40B4-BE49-F238E27FC236}">
                  <a16:creationId xmlns:a16="http://schemas.microsoft.com/office/drawing/2014/main" id="{5297AD5A-A198-4585-BFA0-CB0DA213C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" y="402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270394" name="矩形 269370">
              <a:extLst>
                <a:ext uri="{FF2B5EF4-FFF2-40B4-BE49-F238E27FC236}">
                  <a16:creationId xmlns:a16="http://schemas.microsoft.com/office/drawing/2014/main" id="{21671EFC-85A6-471F-8A1F-027EFD063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933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>
                  <a:ea typeface="黑体" panose="02010609060101010101" pitchFamily="49" charset="-122"/>
                </a:rPr>
                <a:t>y</a:t>
              </a:r>
            </a:p>
          </p:txBody>
        </p:sp>
      </p:grpSp>
      <p:sp>
        <p:nvSpPr>
          <p:cNvPr id="270395" name="灯片编号占位符 1">
            <a:extLst>
              <a:ext uri="{FF2B5EF4-FFF2-40B4-BE49-F238E27FC236}">
                <a16:creationId xmlns:a16="http://schemas.microsoft.com/office/drawing/2014/main" id="{6EA9735D-51DA-4E76-9C65-95C535D19C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313562" y="570860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64D3DF-552D-4F33-A428-B1B2C5CFDE7D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A24B2F0-A593-49B4-A58B-C5043A56D358}"/>
              </a:ext>
            </a:extLst>
          </p:cNvPr>
          <p:cNvSpPr txBox="1"/>
          <p:nvPr/>
        </p:nvSpPr>
        <p:spPr>
          <a:xfrm>
            <a:off x="7523882" y="168604"/>
            <a:ext cx="1475656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207485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42" grpId="0"/>
      <p:bldP spid="2703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副标题 270338">
            <a:extLst>
              <a:ext uri="{FF2B5EF4-FFF2-40B4-BE49-F238E27FC236}">
                <a16:creationId xmlns:a16="http://schemas.microsoft.com/office/drawing/2014/main" id="{9B7C0A38-7455-4A5C-9037-DF9C6BC3B0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214950"/>
            <a:ext cx="8748464" cy="982026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设所求的拟合直线为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y(x)=a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+a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，由（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,y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=1,2,3,4)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，则正规方程组为</a:t>
            </a:r>
          </a:p>
        </p:txBody>
      </p:sp>
      <p:graphicFrame>
        <p:nvGraphicFramePr>
          <p:cNvPr id="270340" name="对象 270339">
            <a:extLst>
              <a:ext uri="{FF2B5EF4-FFF2-40B4-BE49-F238E27FC236}">
                <a16:creationId xmlns:a16="http://schemas.microsoft.com/office/drawing/2014/main" id="{9EED67FF-3C6E-4864-8BDC-7416E8A3A2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163946"/>
              </p:ext>
            </p:extLst>
          </p:nvPr>
        </p:nvGraphicFramePr>
        <p:xfrm>
          <a:off x="359569" y="1391124"/>
          <a:ext cx="3348038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14" r:id="rId3" imgW="1803400" imgH="914400" progId="Equation.3">
                  <p:embed/>
                </p:oleObj>
              </mc:Choice>
              <mc:Fallback>
                <p:oleObj r:id="rId3" imgW="1803400" imgH="914400" progId="Equation.3">
                  <p:embed/>
                  <p:pic>
                    <p:nvPicPr>
                      <p:cNvPr id="270340" name="对象 270339">
                        <a:extLst>
                          <a:ext uri="{FF2B5EF4-FFF2-40B4-BE49-F238E27FC236}">
                            <a16:creationId xmlns:a16="http://schemas.microsoft.com/office/drawing/2014/main" id="{9EED67FF-3C6E-4864-8BDC-7416E8A3A21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9" y="1391124"/>
                        <a:ext cx="3348038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1" name="矩形 270340">
            <a:extLst>
              <a:ext uri="{FF2B5EF4-FFF2-40B4-BE49-F238E27FC236}">
                <a16:creationId xmlns:a16="http://schemas.microsoft.com/office/drawing/2014/main" id="{E87723B5-1AEF-409F-9523-A8433A65E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797" y="1541221"/>
            <a:ext cx="11525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rgbClr val="0000FF"/>
                </a:solidFill>
                <a:ea typeface="黑体" panose="02010609060101010101" pitchFamily="49" charset="-122"/>
              </a:rPr>
              <a:t>其中</a:t>
            </a:r>
          </a:p>
        </p:txBody>
      </p:sp>
      <p:graphicFrame>
        <p:nvGraphicFramePr>
          <p:cNvPr id="270342" name="对象 270341">
            <a:extLst>
              <a:ext uri="{FF2B5EF4-FFF2-40B4-BE49-F238E27FC236}">
                <a16:creationId xmlns:a16="http://schemas.microsoft.com/office/drawing/2014/main" id="{324E4F7D-6912-404F-A5D8-F5E1D352D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356045"/>
              </p:ext>
            </p:extLst>
          </p:nvPr>
        </p:nvGraphicFramePr>
        <p:xfrm>
          <a:off x="4500563" y="1503837"/>
          <a:ext cx="18716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15" r:id="rId5" imgW="787400" imgH="431800" progId="Equation.3">
                  <p:embed/>
                </p:oleObj>
              </mc:Choice>
              <mc:Fallback>
                <p:oleObj r:id="rId5" imgW="787400" imgH="431800" progId="Equation.3">
                  <p:embed/>
                  <p:pic>
                    <p:nvPicPr>
                      <p:cNvPr id="270342" name="对象 270341">
                        <a:extLst>
                          <a:ext uri="{FF2B5EF4-FFF2-40B4-BE49-F238E27FC236}">
                            <a16:creationId xmlns:a16="http://schemas.microsoft.com/office/drawing/2014/main" id="{324E4F7D-6912-404F-A5D8-F5E1D352D20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503837"/>
                        <a:ext cx="18716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3" name="对象 270342">
            <a:extLst>
              <a:ext uri="{FF2B5EF4-FFF2-40B4-BE49-F238E27FC236}">
                <a16:creationId xmlns:a16="http://schemas.microsoft.com/office/drawing/2014/main" id="{205256E9-D83B-49E9-B064-D521525510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641806"/>
              </p:ext>
            </p:extLst>
          </p:nvPr>
        </p:nvGraphicFramePr>
        <p:xfrm>
          <a:off x="6659563" y="1484784"/>
          <a:ext cx="18970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16" r:id="rId7" imgW="1028254" imgH="431613" progId="Equation.3">
                  <p:embed/>
                </p:oleObj>
              </mc:Choice>
              <mc:Fallback>
                <p:oleObj r:id="rId7" imgW="1028254" imgH="431613" progId="Equation.3">
                  <p:embed/>
                  <p:pic>
                    <p:nvPicPr>
                      <p:cNvPr id="270343" name="对象 270342">
                        <a:extLst>
                          <a:ext uri="{FF2B5EF4-FFF2-40B4-BE49-F238E27FC236}">
                            <a16:creationId xmlns:a16="http://schemas.microsoft.com/office/drawing/2014/main" id="{205256E9-D83B-49E9-B064-D5215255102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484784"/>
                        <a:ext cx="18970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4" name="对象 270343">
            <a:extLst>
              <a:ext uri="{FF2B5EF4-FFF2-40B4-BE49-F238E27FC236}">
                <a16:creationId xmlns:a16="http://schemas.microsoft.com/office/drawing/2014/main" id="{3893EC32-F528-4B2A-A5E9-BC4105991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766116"/>
              </p:ext>
            </p:extLst>
          </p:nvPr>
        </p:nvGraphicFramePr>
        <p:xfrm>
          <a:off x="4427538" y="2388704"/>
          <a:ext cx="21605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17" r:id="rId9" imgW="939392" imgH="431613" progId="Equation.3">
                  <p:embed/>
                </p:oleObj>
              </mc:Choice>
              <mc:Fallback>
                <p:oleObj r:id="rId9" imgW="939392" imgH="431613" progId="Equation.3">
                  <p:embed/>
                  <p:pic>
                    <p:nvPicPr>
                      <p:cNvPr id="270344" name="对象 270343">
                        <a:extLst>
                          <a:ext uri="{FF2B5EF4-FFF2-40B4-BE49-F238E27FC236}">
                            <a16:creationId xmlns:a16="http://schemas.microsoft.com/office/drawing/2014/main" id="{3893EC32-F528-4B2A-A5E9-BC41059919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388704"/>
                        <a:ext cx="216058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5" name="对象 270344">
            <a:extLst>
              <a:ext uri="{FF2B5EF4-FFF2-40B4-BE49-F238E27FC236}">
                <a16:creationId xmlns:a16="http://schemas.microsoft.com/office/drawing/2014/main" id="{FDC7FE24-A2B5-468D-832F-C4DFF0025D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262822"/>
              </p:ext>
            </p:extLst>
          </p:nvPr>
        </p:nvGraphicFramePr>
        <p:xfrm>
          <a:off x="6588125" y="2348384"/>
          <a:ext cx="24257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18" r:id="rId11" imgW="1269449" imgH="431613" progId="Equation.3">
                  <p:embed/>
                </p:oleObj>
              </mc:Choice>
              <mc:Fallback>
                <p:oleObj r:id="rId11" imgW="1269449" imgH="431613" progId="Equation.3">
                  <p:embed/>
                  <p:pic>
                    <p:nvPicPr>
                      <p:cNvPr id="270345" name="对象 270344">
                        <a:extLst>
                          <a:ext uri="{FF2B5EF4-FFF2-40B4-BE49-F238E27FC236}">
                            <a16:creationId xmlns:a16="http://schemas.microsoft.com/office/drawing/2014/main" id="{FDC7FE24-A2B5-468D-832F-C4DFF0025D8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348384"/>
                        <a:ext cx="24257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6" name="矩形 270345">
            <a:extLst>
              <a:ext uri="{FF2B5EF4-FFF2-40B4-BE49-F238E27FC236}">
                <a16:creationId xmlns:a16="http://schemas.microsoft.com/office/drawing/2014/main" id="{AEAC595C-DB5B-45D2-8BC0-17FB848A7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1437" y="3311680"/>
            <a:ext cx="9144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将以上数据代入上式正规方程组</a:t>
            </a:r>
            <a:r>
              <a:rPr lang="en-US" altLang="zh-CN" sz="32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</a:p>
        </p:txBody>
      </p:sp>
      <p:graphicFrame>
        <p:nvGraphicFramePr>
          <p:cNvPr id="270347" name="对象 270346">
            <a:extLst>
              <a:ext uri="{FF2B5EF4-FFF2-40B4-BE49-F238E27FC236}">
                <a16:creationId xmlns:a16="http://schemas.microsoft.com/office/drawing/2014/main" id="{515A9BE4-2528-4696-9471-B385DDD6CF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002153"/>
              </p:ext>
            </p:extLst>
          </p:nvPr>
        </p:nvGraphicFramePr>
        <p:xfrm>
          <a:off x="1998663" y="4019099"/>
          <a:ext cx="50038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19" r:id="rId13" imgW="2386564" imgH="482391" progId="Equation.3">
                  <p:embed/>
                </p:oleObj>
              </mc:Choice>
              <mc:Fallback>
                <p:oleObj r:id="rId13" imgW="2386564" imgH="482391" progId="Equation.3">
                  <p:embed/>
                  <p:pic>
                    <p:nvPicPr>
                      <p:cNvPr id="270347" name="对象 270346">
                        <a:extLst>
                          <a:ext uri="{FF2B5EF4-FFF2-40B4-BE49-F238E27FC236}">
                            <a16:creationId xmlns:a16="http://schemas.microsoft.com/office/drawing/2014/main" id="{515A9BE4-2528-4696-9471-B385DDD6CF2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4019099"/>
                        <a:ext cx="50038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8" name="矩形 270347">
            <a:extLst>
              <a:ext uri="{FF2B5EF4-FFF2-40B4-BE49-F238E27FC236}">
                <a16:creationId xmlns:a16="http://schemas.microsoft.com/office/drawing/2014/main" id="{A200962B-1BD6-4EDB-A821-61F0D6373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27198"/>
            <a:ext cx="7992888" cy="57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rgbClr val="0000FF"/>
                </a:solidFill>
                <a:ea typeface="黑体" panose="02010609060101010101" pitchFamily="49" charset="-122"/>
              </a:rPr>
              <a:t>解之，得   </a:t>
            </a:r>
            <a:r>
              <a:rPr lang="en-US" altLang="zh-CN" sz="3200" b="0" dirty="0">
                <a:solidFill>
                  <a:srgbClr val="0000FF"/>
                </a:solidFill>
                <a:ea typeface="黑体" panose="02010609060101010101" pitchFamily="49" charset="-122"/>
              </a:rPr>
              <a:t>a</a:t>
            </a:r>
            <a:r>
              <a:rPr lang="en-US" altLang="zh-CN" sz="3200" b="0" baseline="-25000" dirty="0">
                <a:solidFill>
                  <a:srgbClr val="0000FF"/>
                </a:solidFill>
                <a:ea typeface="黑体" panose="02010609060101010101" pitchFamily="49" charset="-122"/>
              </a:rPr>
              <a:t>0</a:t>
            </a:r>
            <a:r>
              <a:rPr lang="en-US" altLang="zh-CN" sz="3200" b="0" dirty="0">
                <a:solidFill>
                  <a:srgbClr val="0000FF"/>
                </a:solidFill>
                <a:ea typeface="黑体" panose="02010609060101010101" pitchFamily="49" charset="-122"/>
              </a:rPr>
              <a:t>=3.9374,a</a:t>
            </a:r>
            <a:r>
              <a:rPr lang="en-US" altLang="zh-CN" sz="3200" b="0" baseline="-25000" dirty="0">
                <a:solidFill>
                  <a:srgbClr val="0000FF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3200" b="0" dirty="0">
                <a:solidFill>
                  <a:srgbClr val="0000FF"/>
                </a:solidFill>
                <a:ea typeface="黑体" panose="02010609060101010101" pitchFamily="49" charset="-122"/>
              </a:rPr>
              <a:t>=7.4626</a:t>
            </a:r>
          </a:p>
        </p:txBody>
      </p:sp>
      <p:sp>
        <p:nvSpPr>
          <p:cNvPr id="270349" name="矩形 270348">
            <a:extLst>
              <a:ext uri="{FF2B5EF4-FFF2-40B4-BE49-F238E27FC236}">
                <a16:creationId xmlns:a16="http://schemas.microsoft.com/office/drawing/2014/main" id="{ED32D3AF-EA80-406E-BE91-6B6CE3EBA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5949280"/>
            <a:ext cx="27717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0" dirty="0">
                <a:solidFill>
                  <a:srgbClr val="0000FF"/>
                </a:solidFill>
                <a:ea typeface="黑体" panose="02010609060101010101" pitchFamily="49" charset="-122"/>
              </a:rPr>
              <a:t>即得拟</a:t>
            </a:r>
            <a:r>
              <a:rPr lang="zh-CN" altLang="en-US" sz="3200" dirty="0">
                <a:solidFill>
                  <a:srgbClr val="0000FF"/>
                </a:solidFill>
                <a:ea typeface="黑体" panose="02010609060101010101" pitchFamily="49" charset="-122"/>
              </a:rPr>
              <a:t>合</a:t>
            </a:r>
            <a:r>
              <a:rPr lang="zh-CN" altLang="en-US" sz="3200" b="0" dirty="0">
                <a:solidFill>
                  <a:srgbClr val="0000FF"/>
                </a:solidFill>
                <a:ea typeface="黑体" panose="02010609060101010101" pitchFamily="49" charset="-122"/>
              </a:rPr>
              <a:t>曲线</a:t>
            </a:r>
          </a:p>
        </p:txBody>
      </p:sp>
      <p:graphicFrame>
        <p:nvGraphicFramePr>
          <p:cNvPr id="270350" name="对象 270349">
            <a:extLst>
              <a:ext uri="{FF2B5EF4-FFF2-40B4-BE49-F238E27FC236}">
                <a16:creationId xmlns:a16="http://schemas.microsoft.com/office/drawing/2014/main" id="{219FA6EE-BED8-4322-95A9-E0ACFD8CF2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517187"/>
              </p:ext>
            </p:extLst>
          </p:nvPr>
        </p:nvGraphicFramePr>
        <p:xfrm>
          <a:off x="2627784" y="6021288"/>
          <a:ext cx="4267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20" r:id="rId15" imgW="1358310" imgH="203112" progId="Equation.3">
                  <p:embed/>
                </p:oleObj>
              </mc:Choice>
              <mc:Fallback>
                <p:oleObj r:id="rId15" imgW="1358310" imgH="203112" progId="Equation.3">
                  <p:embed/>
                  <p:pic>
                    <p:nvPicPr>
                      <p:cNvPr id="270350" name="对象 270349">
                        <a:extLst>
                          <a:ext uri="{FF2B5EF4-FFF2-40B4-BE49-F238E27FC236}">
                            <a16:creationId xmlns:a16="http://schemas.microsoft.com/office/drawing/2014/main" id="{219FA6EE-BED8-4322-95A9-E0ACFD8CF27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6021288"/>
                        <a:ext cx="42672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1F47B9D-A550-4119-B97C-B6578BBB07FE}"/>
              </a:ext>
            </a:extLst>
          </p:cNvPr>
          <p:cNvSpPr txBox="1"/>
          <p:nvPr/>
        </p:nvSpPr>
        <p:spPr>
          <a:xfrm>
            <a:off x="7350451" y="3738300"/>
            <a:ext cx="1475656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114954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6" grpId="0"/>
      <p:bldP spid="270348" grpId="0"/>
      <p:bldP spid="2703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副标题 271362">
            <a:extLst>
              <a:ext uri="{FF2B5EF4-FFF2-40B4-BE49-F238E27FC236}">
                <a16:creationId xmlns:a16="http://schemas.microsoft.com/office/drawing/2014/main" id="{8259BE96-98D6-4CCA-B0F2-F572FA2159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692150"/>
            <a:ext cx="9144000" cy="36004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多项式拟合</a:t>
            </a: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有时所给数据点的分布并不一定近似地呈一条直线，这时仍用直线拟合显然是不合适的，可用多项式拟合。对于给定的一组数据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,y</a:t>
            </a:r>
            <a:r>
              <a:rPr lang="en-US" altLang="zh-CN" sz="2800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)(</a:t>
            </a: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=1,2,…,n)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，寻求次数不超过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m(m&lt;&lt;n)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的多项式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y(x)=a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+a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x+a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300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+…+</a:t>
            </a: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</a:t>
            </a:r>
            <a:r>
              <a:rPr lang="en-US" altLang="zh-CN" sz="2800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</a:t>
            </a: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30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，来拟合所给定的数据，与线性拟合类似，使偏差的平方和</a:t>
            </a:r>
          </a:p>
        </p:txBody>
      </p:sp>
      <p:graphicFrame>
        <p:nvGraphicFramePr>
          <p:cNvPr id="271364" name="对象 271363">
            <a:extLst>
              <a:ext uri="{FF2B5EF4-FFF2-40B4-BE49-F238E27FC236}">
                <a16:creationId xmlns:a16="http://schemas.microsoft.com/office/drawing/2014/main" id="{6421AF64-0482-43E3-AF80-3D4645076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15502"/>
              </p:ext>
            </p:extLst>
          </p:nvPr>
        </p:nvGraphicFramePr>
        <p:xfrm>
          <a:off x="2515454" y="4437112"/>
          <a:ext cx="3810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1" r:id="rId3" imgW="1422400" imgH="444500" progId="Equation.3">
                  <p:embed/>
                </p:oleObj>
              </mc:Choice>
              <mc:Fallback>
                <p:oleObj r:id="rId3" imgW="1422400" imgH="444500" progId="Equation.3">
                  <p:embed/>
                  <p:pic>
                    <p:nvPicPr>
                      <p:cNvPr id="271364" name="对象 271363">
                        <a:extLst>
                          <a:ext uri="{FF2B5EF4-FFF2-40B4-BE49-F238E27FC236}">
                            <a16:creationId xmlns:a16="http://schemas.microsoft.com/office/drawing/2014/main" id="{6421AF64-0482-43E3-AF80-3D4645076F5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454" y="4437112"/>
                        <a:ext cx="38100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5" name="矩形 271364">
            <a:extLst>
              <a:ext uri="{FF2B5EF4-FFF2-40B4-BE49-F238E27FC236}">
                <a16:creationId xmlns:a16="http://schemas.microsoft.com/office/drawing/2014/main" id="{9774D9F6-7E4B-4DDE-8890-5E3D676F3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90" y="4688619"/>
            <a:ext cx="1403648" cy="50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</a:t>
            </a:r>
          </a:p>
        </p:txBody>
      </p:sp>
      <p:sp>
        <p:nvSpPr>
          <p:cNvPr id="272389" name="灯片编号占位符 1">
            <a:extLst>
              <a:ext uri="{FF2B5EF4-FFF2-40B4-BE49-F238E27FC236}">
                <a16:creationId xmlns:a16="http://schemas.microsoft.com/office/drawing/2014/main" id="{EE216132-0502-4495-AB05-267F7499C8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C66539-5EBC-411D-A031-1A274FAF5DDC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EF813A-D6E8-4B1E-A9FD-95ABAC1FEA98}"/>
              </a:ext>
            </a:extLst>
          </p:cNvPr>
          <p:cNvSpPr txBox="1">
            <a:spLocks noChangeArrowheads="1"/>
          </p:cNvSpPr>
          <p:nvPr/>
        </p:nvSpPr>
        <p:spPr>
          <a:xfrm>
            <a:off x="2515454" y="169558"/>
            <a:ext cx="3919904" cy="4832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5.2  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最小二乘拟合曲线</a:t>
            </a: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051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副标题 272386">
            <a:extLst>
              <a:ext uri="{FF2B5EF4-FFF2-40B4-BE49-F238E27FC236}">
                <a16:creationId xmlns:a16="http://schemas.microsoft.com/office/drawing/2014/main" id="{5AF3BEC3-EBC5-46E6-98DB-35E4B629F0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" y="152400"/>
            <a:ext cx="9144000" cy="2160588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多项式拟合</a:t>
            </a:r>
          </a:p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由于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可以看作是关于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(j=0,1,2,…, m)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的多元函数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故上述拟合多项式的构造问题可归结为多元函数的极值问题。令</a:t>
            </a:r>
          </a:p>
        </p:txBody>
      </p:sp>
      <p:sp>
        <p:nvSpPr>
          <p:cNvPr id="272388" name="矩形 272387">
            <a:extLst>
              <a:ext uri="{FF2B5EF4-FFF2-40B4-BE49-F238E27FC236}">
                <a16:creationId xmlns:a16="http://schemas.microsoft.com/office/drawing/2014/main" id="{B43741F3-ED3F-4E76-935B-A94BB65E1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94" y="2746375"/>
            <a:ext cx="539800" cy="49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得</a:t>
            </a:r>
          </a:p>
        </p:txBody>
      </p:sp>
      <p:graphicFrame>
        <p:nvGraphicFramePr>
          <p:cNvPr id="272389" name="对象 272388">
            <a:extLst>
              <a:ext uri="{FF2B5EF4-FFF2-40B4-BE49-F238E27FC236}">
                <a16:creationId xmlns:a16="http://schemas.microsoft.com/office/drawing/2014/main" id="{0D85FEC4-B6A9-4B82-8D1C-A3B7EFF72F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718531"/>
              </p:ext>
            </p:extLst>
          </p:nvPr>
        </p:nvGraphicFramePr>
        <p:xfrm>
          <a:off x="2934652" y="1629092"/>
          <a:ext cx="35639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10" r:id="rId3" imgW="1624895" imgH="431613" progId="Equation.3">
                  <p:embed/>
                </p:oleObj>
              </mc:Choice>
              <mc:Fallback>
                <p:oleObj r:id="rId3" imgW="1624895" imgH="431613" progId="Equation.3">
                  <p:embed/>
                  <p:pic>
                    <p:nvPicPr>
                      <p:cNvPr id="272389" name="对象 272388">
                        <a:extLst>
                          <a:ext uri="{FF2B5EF4-FFF2-40B4-BE49-F238E27FC236}">
                            <a16:creationId xmlns:a16="http://schemas.microsoft.com/office/drawing/2014/main" id="{0D85FEC4-B6A9-4B82-8D1C-A3B7EFF72F2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652" y="1629092"/>
                        <a:ext cx="356393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0" name="对象 272389">
            <a:extLst>
              <a:ext uri="{FF2B5EF4-FFF2-40B4-BE49-F238E27FC236}">
                <a16:creationId xmlns:a16="http://schemas.microsoft.com/office/drawing/2014/main" id="{ADC1EFB8-DE23-4B60-AFC2-EDBCDF75D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624526"/>
              </p:ext>
            </p:extLst>
          </p:nvPr>
        </p:nvGraphicFramePr>
        <p:xfrm>
          <a:off x="1417638" y="2587625"/>
          <a:ext cx="50403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11" r:id="rId5" imgW="2437342" imgH="444307" progId="Equation.3">
                  <p:embed/>
                </p:oleObj>
              </mc:Choice>
              <mc:Fallback>
                <p:oleObj r:id="rId5" imgW="2437342" imgH="444307" progId="Equation.3">
                  <p:embed/>
                  <p:pic>
                    <p:nvPicPr>
                      <p:cNvPr id="272390" name="对象 272389">
                        <a:extLst>
                          <a:ext uri="{FF2B5EF4-FFF2-40B4-BE49-F238E27FC236}">
                            <a16:creationId xmlns:a16="http://schemas.microsoft.com/office/drawing/2014/main" id="{ADC1EFB8-DE23-4B60-AFC2-EDBCDF75D12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2587625"/>
                        <a:ext cx="504031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1" name="矩形 272390">
            <a:extLst>
              <a:ext uri="{FF2B5EF4-FFF2-40B4-BE49-F238E27FC236}">
                <a16:creationId xmlns:a16="http://schemas.microsoft.com/office/drawing/2014/main" id="{440B7FC6-A147-47A9-868E-A0D767A72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9" y="3595688"/>
            <a:ext cx="10429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即有</a:t>
            </a:r>
          </a:p>
        </p:txBody>
      </p:sp>
      <p:graphicFrame>
        <p:nvGraphicFramePr>
          <p:cNvPr id="272392" name="对象 272391">
            <a:extLst>
              <a:ext uri="{FF2B5EF4-FFF2-40B4-BE49-F238E27FC236}">
                <a16:creationId xmlns:a16="http://schemas.microsoft.com/office/drawing/2014/main" id="{AE693425-B5C7-4E64-9DEA-77E1079D86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90630"/>
              </p:ext>
            </p:extLst>
          </p:nvPr>
        </p:nvGraphicFramePr>
        <p:xfrm>
          <a:off x="1140618" y="3602831"/>
          <a:ext cx="6862763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12" r:id="rId7" imgW="3630624" imgH="863225" progId="Equation.3">
                  <p:embed/>
                </p:oleObj>
              </mc:Choice>
              <mc:Fallback>
                <p:oleObj r:id="rId7" imgW="3630624" imgH="863225" progId="Equation.3">
                  <p:embed/>
                  <p:pic>
                    <p:nvPicPr>
                      <p:cNvPr id="272392" name="对象 272391">
                        <a:extLst>
                          <a:ext uri="{FF2B5EF4-FFF2-40B4-BE49-F238E27FC236}">
                            <a16:creationId xmlns:a16="http://schemas.microsoft.com/office/drawing/2014/main" id="{AE693425-B5C7-4E64-9DEA-77E1079D86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618" y="3602831"/>
                        <a:ext cx="6862763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3" name="矩形 272392">
            <a:extLst>
              <a:ext uri="{FF2B5EF4-FFF2-40B4-BE49-F238E27FC236}">
                <a16:creationId xmlns:a16="http://schemas.microsoft.com/office/drawing/2014/main" id="{A98BA5BB-E186-420D-867B-D97733360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" y="5561870"/>
            <a:ext cx="9144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这是关于系数</a:t>
            </a:r>
            <a:r>
              <a:rPr lang="en-US" altLang="zh-CN" sz="32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="1" baseline="-250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的线性方程组，通常称为正规方程组。可以证明，正规方程组有唯一解。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234C88-91F0-411E-B2A5-0C0775880253}"/>
              </a:ext>
            </a:extLst>
          </p:cNvPr>
          <p:cNvSpPr txBox="1"/>
          <p:nvPr/>
        </p:nvSpPr>
        <p:spPr>
          <a:xfrm>
            <a:off x="7410832" y="2035344"/>
            <a:ext cx="1475656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67093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/>
      <p:bldP spid="272391" grpId="0"/>
      <p:bldP spid="2723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副标题 273410">
            <a:extLst>
              <a:ext uri="{FF2B5EF4-FFF2-40B4-BE49-F238E27FC236}">
                <a16:creationId xmlns:a16="http://schemas.microsoft.com/office/drawing/2014/main" id="{AC1BCC18-4A52-4E93-9C03-DDC8C32E03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3495" y="145720"/>
            <a:ext cx="4014921" cy="821703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设某实验数据为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73412" name="矩形 273411">
            <a:extLst>
              <a:ext uri="{FF2B5EF4-FFF2-40B4-BE49-F238E27FC236}">
                <a16:creationId xmlns:a16="http://schemas.microsoft.com/office/drawing/2014/main" id="{B7386945-C9FA-4E90-BD88-ACC1FFEF4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" y="3286201"/>
            <a:ext cx="4427538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用最小二乘法求一个多项式拟合这组数据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。</a:t>
            </a:r>
          </a:p>
        </p:txBody>
      </p:sp>
      <p:graphicFrame>
        <p:nvGraphicFramePr>
          <p:cNvPr id="273413" name="表格 273412">
            <a:extLst>
              <a:ext uri="{FF2B5EF4-FFF2-40B4-BE49-F238E27FC236}">
                <a16:creationId xmlns:a16="http://schemas.microsoft.com/office/drawing/2014/main" id="{3DA89B84-659D-4CBF-8345-27A76CD9C0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932237"/>
              </p:ext>
            </p:extLst>
          </p:nvPr>
        </p:nvGraphicFramePr>
        <p:xfrm>
          <a:off x="273050" y="1268413"/>
          <a:ext cx="3851275" cy="1716798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567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i</a:t>
                      </a:r>
                      <a:endParaRPr lang="zh-CN" altLang="en-US" sz="3100"/>
                    </a:p>
                  </a:txBody>
                  <a:tcPr marT="49913" marB="4991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1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 dirty="0"/>
                        <a:t>2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3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4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5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6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67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x</a:t>
                      </a:r>
                      <a:r>
                        <a:rPr lang="en-US" altLang="zh-CN" sz="3100" baseline="-25000"/>
                        <a:t>i</a:t>
                      </a:r>
                      <a:endParaRPr lang="zh-CN" altLang="en-US" sz="3100" baseline="-25000"/>
                    </a:p>
                  </a:txBody>
                  <a:tcPr marT="49913" marB="4991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0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1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2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3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 dirty="0"/>
                        <a:t>4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5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67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 dirty="0" err="1"/>
                        <a:t>y</a:t>
                      </a:r>
                      <a:r>
                        <a:rPr lang="en-US" altLang="zh-CN" sz="3100" baseline="-25000" dirty="0" err="1"/>
                        <a:t>i</a:t>
                      </a:r>
                      <a:endParaRPr lang="zh-CN" altLang="en-US" sz="3100" baseline="-25000"/>
                    </a:p>
                  </a:txBody>
                  <a:tcPr marT="49913" marB="4991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5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2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1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1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2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 dirty="0"/>
                        <a:t>3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3447" name="矩形 273446">
            <a:extLst>
              <a:ext uri="{FF2B5EF4-FFF2-40B4-BE49-F238E27FC236}">
                <a16:creationId xmlns:a16="http://schemas.microsoft.com/office/drawing/2014/main" id="{30E4D459-2E5D-419F-AFB3-E22B7DE3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9" y="4914975"/>
            <a:ext cx="9144000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3200" b="1" dirty="0">
                <a:solidFill>
                  <a:srgbClr val="FF0066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  将已给数据点描在坐标系中，可以看出</a:t>
            </a:r>
            <a:r>
              <a:rPr lang="en-US" altLang="zh-CN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6</a:t>
            </a: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个点接近一条抛物线，因此，</a:t>
            </a:r>
            <a:r>
              <a:rPr lang="en-US" altLang="zh-CN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N=6</a:t>
            </a: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，设所求的多项式为</a:t>
            </a:r>
          </a:p>
          <a:p>
            <a:pPr algn="l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	 	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y(x)=a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+a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x+a</a:t>
            </a:r>
            <a:r>
              <a:rPr lang="en-US" altLang="zh-CN" sz="3200" b="1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	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m=2</a:t>
            </a:r>
          </a:p>
        </p:txBody>
      </p:sp>
      <p:grpSp>
        <p:nvGrpSpPr>
          <p:cNvPr id="273448" name="组合 273447">
            <a:extLst>
              <a:ext uri="{FF2B5EF4-FFF2-40B4-BE49-F238E27FC236}">
                <a16:creationId xmlns:a16="http://schemas.microsoft.com/office/drawing/2014/main" id="{B07E3633-D5E1-4089-A17B-F4C6076B0B14}"/>
              </a:ext>
            </a:extLst>
          </p:cNvPr>
          <p:cNvGrpSpPr>
            <a:grpSpLocks/>
          </p:cNvGrpSpPr>
          <p:nvPr/>
        </p:nvGrpSpPr>
        <p:grpSpPr bwMode="auto">
          <a:xfrm>
            <a:off x="4355976" y="145720"/>
            <a:ext cx="4608513" cy="4321175"/>
            <a:chOff x="2880" y="482"/>
            <a:chExt cx="2903" cy="2722"/>
          </a:xfrm>
        </p:grpSpPr>
        <p:sp>
          <p:nvSpPr>
            <p:cNvPr id="274472" name="直接连接符 273448">
              <a:extLst>
                <a:ext uri="{FF2B5EF4-FFF2-40B4-BE49-F238E27FC236}">
                  <a16:creationId xmlns:a16="http://schemas.microsoft.com/office/drawing/2014/main" id="{7EFC7051-7A5D-425F-B3CF-83DD55554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976"/>
              <a:ext cx="2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73" name="直接连接符 273449">
              <a:extLst>
                <a:ext uri="{FF2B5EF4-FFF2-40B4-BE49-F238E27FC236}">
                  <a16:creationId xmlns:a16="http://schemas.microsoft.com/office/drawing/2014/main" id="{E8B762A1-CCB3-49F6-9E6A-E9C2D99CC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3" y="618"/>
              <a:ext cx="1" cy="2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74" name="直接连接符 273450">
              <a:extLst>
                <a:ext uri="{FF2B5EF4-FFF2-40B4-BE49-F238E27FC236}">
                  <a16:creationId xmlns:a16="http://schemas.microsoft.com/office/drawing/2014/main" id="{C09E8C89-66DC-4EC6-A180-9B1F1BBAB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293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75" name="直接连接符 273451">
              <a:extLst>
                <a:ext uri="{FF2B5EF4-FFF2-40B4-BE49-F238E27FC236}">
                  <a16:creationId xmlns:a16="http://schemas.microsoft.com/office/drawing/2014/main" id="{ADEFCBCC-5E91-40C6-B814-7B4E9DC83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293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76" name="直接连接符 273452">
              <a:extLst>
                <a:ext uri="{FF2B5EF4-FFF2-40B4-BE49-F238E27FC236}">
                  <a16:creationId xmlns:a16="http://schemas.microsoft.com/office/drawing/2014/main" id="{519BBA59-BC5B-43BA-B7DF-DC06845E0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61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77" name="直接连接符 273453">
              <a:extLst>
                <a:ext uri="{FF2B5EF4-FFF2-40B4-BE49-F238E27FC236}">
                  <a16:creationId xmlns:a16="http://schemas.microsoft.com/office/drawing/2014/main" id="{D27435C0-2F3F-47E4-93F7-30D6B9F3D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8" y="293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78" name="直接连接符 273454">
              <a:extLst>
                <a:ext uri="{FF2B5EF4-FFF2-40B4-BE49-F238E27FC236}">
                  <a16:creationId xmlns:a16="http://schemas.microsoft.com/office/drawing/2014/main" id="{93A7758A-A72A-4F83-A1DB-5100E5108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52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79" name="直接连接符 273455">
              <a:extLst>
                <a:ext uri="{FF2B5EF4-FFF2-40B4-BE49-F238E27FC236}">
                  <a16:creationId xmlns:a16="http://schemas.microsoft.com/office/drawing/2014/main" id="{276A9400-36AD-49C0-9B08-8382048D9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06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80" name="直接连接符 273456">
              <a:extLst>
                <a:ext uri="{FF2B5EF4-FFF2-40B4-BE49-F238E27FC236}">
                  <a16:creationId xmlns:a16="http://schemas.microsoft.com/office/drawing/2014/main" id="{8FD40F4A-234C-4CDC-9E11-7130A7A79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1616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81" name="直接连接符 273457">
              <a:extLst>
                <a:ext uri="{FF2B5EF4-FFF2-40B4-BE49-F238E27FC236}">
                  <a16:creationId xmlns:a16="http://schemas.microsoft.com/office/drawing/2014/main" id="{5CF97C4D-982C-4054-A9FC-F643D9C1D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116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82" name="矩形 273458">
              <a:extLst>
                <a:ext uri="{FF2B5EF4-FFF2-40B4-BE49-F238E27FC236}">
                  <a16:creationId xmlns:a16="http://schemas.microsoft.com/office/drawing/2014/main" id="{9C1FE050-1F02-46B8-AB7A-BD98A3A2F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64"/>
              <a:ext cx="273" cy="19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000">
                  <a:ea typeface="黑体" panose="02010609060101010101" pitchFamily="49" charset="-122"/>
                </a:rPr>
                <a:t>5</a:t>
              </a:r>
            </a:p>
            <a:p>
              <a:pPr algn="ctr">
                <a:spcBef>
                  <a:spcPct val="20000"/>
                </a:spcBef>
              </a:pPr>
              <a:endParaRPr lang="en-US" altLang="zh-CN" sz="2000">
                <a:ea typeface="黑体" panose="02010609060101010101" pitchFamily="49" charset="-122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>
                  <a:ea typeface="黑体" panose="02010609060101010101" pitchFamily="49" charset="-122"/>
                </a:rPr>
                <a:t>4</a:t>
              </a:r>
            </a:p>
            <a:p>
              <a:pPr algn="ctr">
                <a:spcBef>
                  <a:spcPct val="20000"/>
                </a:spcBef>
              </a:pPr>
              <a:endParaRPr lang="en-US" altLang="zh-CN" sz="2000">
                <a:ea typeface="黑体" panose="02010609060101010101" pitchFamily="49" charset="-122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>
                  <a:ea typeface="黑体" panose="02010609060101010101" pitchFamily="49" charset="-122"/>
                </a:rPr>
                <a:t>3</a:t>
              </a:r>
            </a:p>
            <a:p>
              <a:pPr algn="ctr">
                <a:spcBef>
                  <a:spcPct val="20000"/>
                </a:spcBef>
              </a:pPr>
              <a:endParaRPr lang="en-US" altLang="zh-CN" sz="2000">
                <a:ea typeface="黑体" panose="02010609060101010101" pitchFamily="49" charset="-122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>
                  <a:ea typeface="黑体" panose="02010609060101010101" pitchFamily="49" charset="-122"/>
                </a:rPr>
                <a:t>2</a:t>
              </a:r>
            </a:p>
            <a:p>
              <a:pPr algn="ctr">
                <a:spcBef>
                  <a:spcPct val="20000"/>
                </a:spcBef>
              </a:pPr>
              <a:endParaRPr lang="en-US" altLang="zh-CN" sz="2000">
                <a:ea typeface="黑体" panose="02010609060101010101" pitchFamily="49" charset="-122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74483" name="矩形 273459">
              <a:extLst>
                <a:ext uri="{FF2B5EF4-FFF2-40B4-BE49-F238E27FC236}">
                  <a16:creationId xmlns:a16="http://schemas.microsoft.com/office/drawing/2014/main" id="{E183DF65-4655-40F9-8FF7-A9FEBA51F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3022"/>
              <a:ext cx="24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>
                  <a:ea typeface="黑体" panose="02010609060101010101" pitchFamily="49" charset="-122"/>
                </a:rPr>
                <a:t>0        1         2        3        4         5</a:t>
              </a:r>
            </a:p>
          </p:txBody>
        </p:sp>
        <p:sp>
          <p:nvSpPr>
            <p:cNvPr id="274484" name="直接连接符 273460">
              <a:extLst>
                <a:ext uri="{FF2B5EF4-FFF2-40B4-BE49-F238E27FC236}">
                  <a16:creationId xmlns:a16="http://schemas.microsoft.com/office/drawing/2014/main" id="{569AED71-EE1B-4D3F-BC01-A45A380D4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2" y="293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85" name="椭圆 273461">
              <a:extLst>
                <a:ext uri="{FF2B5EF4-FFF2-40B4-BE49-F238E27FC236}">
                  <a16:creationId xmlns:a16="http://schemas.microsoft.com/office/drawing/2014/main" id="{1AC7CA84-BA56-400A-9B60-B88171B81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754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486" name="直接连接符 273462">
              <a:extLst>
                <a:ext uri="{FF2B5EF4-FFF2-40B4-BE49-F238E27FC236}">
                  <a16:creationId xmlns:a16="http://schemas.microsoft.com/office/drawing/2014/main" id="{235A313A-B1EB-4C82-A2F6-E83991FB3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523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87" name="直接连接符 273463">
              <a:extLst>
                <a:ext uri="{FF2B5EF4-FFF2-40B4-BE49-F238E27FC236}">
                  <a16:creationId xmlns:a16="http://schemas.microsoft.com/office/drawing/2014/main" id="{7B60A217-B3AF-4FAD-B519-C1082D2D0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1616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88" name="椭圆 273464">
              <a:extLst>
                <a:ext uri="{FF2B5EF4-FFF2-40B4-BE49-F238E27FC236}">
                  <a16:creationId xmlns:a16="http://schemas.microsoft.com/office/drawing/2014/main" id="{7F1A44B0-3CA5-4360-8367-52227F2E9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523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489" name="直接连接符 273465">
              <a:extLst>
                <a:ext uri="{FF2B5EF4-FFF2-40B4-BE49-F238E27FC236}">
                  <a16:creationId xmlns:a16="http://schemas.microsoft.com/office/drawing/2014/main" id="{CF79F0D1-ADBA-48C9-91D5-F8DC3FDCA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523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90" name="直接连接符 273466">
              <a:extLst>
                <a:ext uri="{FF2B5EF4-FFF2-40B4-BE49-F238E27FC236}">
                  <a16:creationId xmlns:a16="http://schemas.microsoft.com/office/drawing/2014/main" id="{3B52E3D6-6A8A-4183-9BFC-F2F5E9581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523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91" name="椭圆 273467">
              <a:extLst>
                <a:ext uri="{FF2B5EF4-FFF2-40B4-BE49-F238E27FC236}">
                  <a16:creationId xmlns:a16="http://schemas.microsoft.com/office/drawing/2014/main" id="{854F6C33-5740-4E0F-9CEA-454472EB4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070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492" name="直接连接符 273468">
              <a:extLst>
                <a:ext uri="{FF2B5EF4-FFF2-40B4-BE49-F238E27FC236}">
                  <a16:creationId xmlns:a16="http://schemas.microsoft.com/office/drawing/2014/main" id="{74E611AC-D6A4-400E-BC23-9FD74253B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1616"/>
              <a:ext cx="0" cy="1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93" name="椭圆 273469">
              <a:extLst>
                <a:ext uri="{FF2B5EF4-FFF2-40B4-BE49-F238E27FC236}">
                  <a16:creationId xmlns:a16="http://schemas.microsoft.com/office/drawing/2014/main" id="{0A52731B-A8D7-43DF-9F50-CEAF9E93B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1617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494" name="直接连接符 273470">
              <a:extLst>
                <a:ext uri="{FF2B5EF4-FFF2-40B4-BE49-F238E27FC236}">
                  <a16:creationId xmlns:a16="http://schemas.microsoft.com/office/drawing/2014/main" id="{89CE94A9-CA7E-402E-A0D5-316D553ED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115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95" name="直接连接符 273471">
              <a:extLst>
                <a:ext uri="{FF2B5EF4-FFF2-40B4-BE49-F238E27FC236}">
                  <a16:creationId xmlns:a16="http://schemas.microsoft.com/office/drawing/2014/main" id="{9E7F86D3-51CF-44DF-93ED-546F36E3B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070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96" name="矩形 273472">
              <a:extLst>
                <a:ext uri="{FF2B5EF4-FFF2-40B4-BE49-F238E27FC236}">
                  <a16:creationId xmlns:a16="http://schemas.microsoft.com/office/drawing/2014/main" id="{55A73CC9-6E3F-4DEB-BF74-1A0C0FF7C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" y="2887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274497" name="矩形 273473">
              <a:extLst>
                <a:ext uri="{FF2B5EF4-FFF2-40B4-BE49-F238E27FC236}">
                  <a16:creationId xmlns:a16="http://schemas.microsoft.com/office/drawing/2014/main" id="{DA14AC9E-7B67-434D-A137-2F2B0BF4C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482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274498" name="直接连接符 273474">
              <a:extLst>
                <a:ext uri="{FF2B5EF4-FFF2-40B4-BE49-F238E27FC236}">
                  <a16:creationId xmlns:a16="http://schemas.microsoft.com/office/drawing/2014/main" id="{286DABF6-64C9-4FC7-B9DF-55B6CAB3F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75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99" name="椭圆 273475">
              <a:extLst>
                <a:ext uri="{FF2B5EF4-FFF2-40B4-BE49-F238E27FC236}">
                  <a16:creationId xmlns:a16="http://schemas.microsoft.com/office/drawing/2014/main" id="{D3B47B8C-9B1C-4439-8870-EE1EB6518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2523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500" name="直接连接符 273476">
              <a:extLst>
                <a:ext uri="{FF2B5EF4-FFF2-40B4-BE49-F238E27FC236}">
                  <a16:creationId xmlns:a16="http://schemas.microsoft.com/office/drawing/2014/main" id="{DB3B0BB5-78BD-4627-8F25-C15AFF4A9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2115"/>
              <a:ext cx="0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501" name="椭圆 273477">
              <a:extLst>
                <a:ext uri="{FF2B5EF4-FFF2-40B4-BE49-F238E27FC236}">
                  <a16:creationId xmlns:a16="http://schemas.microsoft.com/office/drawing/2014/main" id="{5D5DD380-8C87-4D24-9984-D0047D9AE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070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502" name="椭圆 273478">
              <a:extLst>
                <a:ext uri="{FF2B5EF4-FFF2-40B4-BE49-F238E27FC236}">
                  <a16:creationId xmlns:a16="http://schemas.microsoft.com/office/drawing/2014/main" id="{74ACE4A1-77DF-442F-9D17-FC35DE641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890"/>
              <a:ext cx="46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503" name="椭圆 273479">
              <a:extLst>
                <a:ext uri="{FF2B5EF4-FFF2-40B4-BE49-F238E27FC236}">
                  <a16:creationId xmlns:a16="http://schemas.microsoft.com/office/drawing/2014/main" id="{5FCE7982-9C5E-477E-84E2-F69372270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888"/>
              <a:ext cx="46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504" name="椭圆 273480">
              <a:extLst>
                <a:ext uri="{FF2B5EF4-FFF2-40B4-BE49-F238E27FC236}">
                  <a16:creationId xmlns:a16="http://schemas.microsoft.com/office/drawing/2014/main" id="{467DF536-51AD-4B19-91E5-047EA2EC2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478"/>
              <a:ext cx="46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505" name="椭圆 273481">
              <a:extLst>
                <a:ext uri="{FF2B5EF4-FFF2-40B4-BE49-F238E27FC236}">
                  <a16:creationId xmlns:a16="http://schemas.microsoft.com/office/drawing/2014/main" id="{17B6E6AC-4B89-442B-BC28-448ADEE0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2614"/>
              <a:ext cx="46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506" name="椭圆 273482">
              <a:extLst>
                <a:ext uri="{FF2B5EF4-FFF2-40B4-BE49-F238E27FC236}">
                  <a16:creationId xmlns:a16="http://schemas.microsoft.com/office/drawing/2014/main" id="{5A17EBD8-D846-49C0-B980-3359EB832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251"/>
              <a:ext cx="46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507" name="椭圆 273483">
              <a:extLst>
                <a:ext uri="{FF2B5EF4-FFF2-40B4-BE49-F238E27FC236}">
                  <a16:creationId xmlns:a16="http://schemas.microsoft.com/office/drawing/2014/main" id="{77A6CA10-35B4-44E1-B81A-F95E2064B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1480"/>
              <a:ext cx="46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508" name="椭圆 273484">
              <a:extLst>
                <a:ext uri="{FF2B5EF4-FFF2-40B4-BE49-F238E27FC236}">
                  <a16:creationId xmlns:a16="http://schemas.microsoft.com/office/drawing/2014/main" id="{61F3DACC-D2A0-4344-805B-2331AECF4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65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509" name="任意多边形 273485">
              <a:extLst>
                <a:ext uri="{FF2B5EF4-FFF2-40B4-BE49-F238E27FC236}">
                  <a16:creationId xmlns:a16="http://schemas.microsoft.com/office/drawing/2014/main" id="{C0CAB30B-2DC8-45C2-BE17-4093015B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845"/>
              <a:ext cx="2540" cy="1814"/>
            </a:xfrm>
            <a:custGeom>
              <a:avLst/>
              <a:gdLst>
                <a:gd name="T0" fmla="*/ 0 w 1814"/>
                <a:gd name="T1" fmla="*/ 0 h 1814"/>
                <a:gd name="T2" fmla="*/ 453 w 1814"/>
                <a:gd name="T3" fmla="*/ 1361 h 1814"/>
                <a:gd name="T4" fmla="*/ 907 w 1814"/>
                <a:gd name="T5" fmla="*/ 1814 h 1814"/>
                <a:gd name="T6" fmla="*/ 1361 w 1814"/>
                <a:gd name="T7" fmla="*/ 1361 h 1814"/>
                <a:gd name="T8" fmla="*/ 1814 w 1814"/>
                <a:gd name="T9" fmla="*/ 91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4" h="1814">
                  <a:moveTo>
                    <a:pt x="0" y="0"/>
                  </a:moveTo>
                  <a:cubicBezTo>
                    <a:pt x="151" y="529"/>
                    <a:pt x="302" y="1059"/>
                    <a:pt x="453" y="1361"/>
                  </a:cubicBezTo>
                  <a:cubicBezTo>
                    <a:pt x="604" y="1663"/>
                    <a:pt x="756" y="1814"/>
                    <a:pt x="907" y="1814"/>
                  </a:cubicBezTo>
                  <a:cubicBezTo>
                    <a:pt x="1058" y="1814"/>
                    <a:pt x="1210" y="1648"/>
                    <a:pt x="1361" y="1361"/>
                  </a:cubicBezTo>
                  <a:cubicBezTo>
                    <a:pt x="1512" y="1074"/>
                    <a:pt x="1746" y="310"/>
                    <a:pt x="1814" y="91"/>
                  </a:cubicBezTo>
                </a:path>
              </a:pathLst>
            </a:cu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4BB0EA41-8336-4F51-A53E-AE092C2B904C}"/>
              </a:ext>
            </a:extLst>
          </p:cNvPr>
          <p:cNvSpPr txBox="1"/>
          <p:nvPr/>
        </p:nvSpPr>
        <p:spPr>
          <a:xfrm>
            <a:off x="7482565" y="100466"/>
            <a:ext cx="1158074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4252166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副标题 274434">
            <a:extLst>
              <a:ext uri="{FF2B5EF4-FFF2-40B4-BE49-F238E27FC236}">
                <a16:creationId xmlns:a16="http://schemas.microsoft.com/office/drawing/2014/main" id="{C553AA70-EAF9-41F2-BFB6-A0BB276EE6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528" y="348310"/>
            <a:ext cx="2798936" cy="112012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由</a:t>
            </a:r>
            <a:r>
              <a:rPr lang="en-US" altLang="zh-CN" sz="28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N=6</a:t>
            </a:r>
            <a:r>
              <a:rPr lang="zh-CN" altLang="en-US" sz="28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m=2</a:t>
            </a:r>
            <a:r>
              <a:rPr lang="zh-CN" altLang="en-US" sz="28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endParaRPr lang="en-US" altLang="zh-CN" sz="2800" dirty="0">
              <a:solidFill>
                <a:srgbClr val="0000FF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l"/>
            <a:r>
              <a:rPr lang="zh-CN" altLang="en-US" sz="28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其正规方程组为</a:t>
            </a:r>
          </a:p>
        </p:txBody>
      </p:sp>
      <p:graphicFrame>
        <p:nvGraphicFramePr>
          <p:cNvPr id="274436" name="对象 274435">
            <a:extLst>
              <a:ext uri="{FF2B5EF4-FFF2-40B4-BE49-F238E27FC236}">
                <a16:creationId xmlns:a16="http://schemas.microsoft.com/office/drawing/2014/main" id="{9561F629-B07E-424B-9BF4-93B3BC318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987016"/>
              </p:ext>
            </p:extLst>
          </p:nvPr>
        </p:nvGraphicFramePr>
        <p:xfrm>
          <a:off x="3707904" y="85172"/>
          <a:ext cx="4436862" cy="192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37" r:id="rId3" imgW="2399259" imgH="812447" progId="Equation.3">
                  <p:embed/>
                </p:oleObj>
              </mc:Choice>
              <mc:Fallback>
                <p:oleObj r:id="rId3" imgW="2399259" imgH="812447" progId="Equation.3">
                  <p:embed/>
                  <p:pic>
                    <p:nvPicPr>
                      <p:cNvPr id="274436" name="对象 274435">
                        <a:extLst>
                          <a:ext uri="{FF2B5EF4-FFF2-40B4-BE49-F238E27FC236}">
                            <a16:creationId xmlns:a16="http://schemas.microsoft.com/office/drawing/2014/main" id="{9561F629-B07E-424B-9BF4-93B3BC318C3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85172"/>
                        <a:ext cx="4436862" cy="1929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矩形 274436">
            <a:extLst>
              <a:ext uri="{FF2B5EF4-FFF2-40B4-BE49-F238E27FC236}">
                <a16:creationId xmlns:a16="http://schemas.microsoft.com/office/drawing/2014/main" id="{5444A3BD-3A52-4A30-8502-CF17F4794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" y="3508151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代入，则其正规方程组变为</a:t>
            </a:r>
          </a:p>
        </p:txBody>
      </p:sp>
      <p:graphicFrame>
        <p:nvGraphicFramePr>
          <p:cNvPr id="274438" name="对象 274437">
            <a:extLst>
              <a:ext uri="{FF2B5EF4-FFF2-40B4-BE49-F238E27FC236}">
                <a16:creationId xmlns:a16="http://schemas.microsoft.com/office/drawing/2014/main" id="{B3F0A732-CCFA-48B4-B6D2-7239C1308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604176"/>
              </p:ext>
            </p:extLst>
          </p:nvPr>
        </p:nvGraphicFramePr>
        <p:xfrm>
          <a:off x="971600" y="2132856"/>
          <a:ext cx="4536504" cy="146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38" r:id="rId5" imgW="2781300" imgH="889000" progId="Equation.3">
                  <p:embed/>
                </p:oleObj>
              </mc:Choice>
              <mc:Fallback>
                <p:oleObj r:id="rId5" imgW="2781300" imgH="889000" progId="Equation.3">
                  <p:embed/>
                  <p:pic>
                    <p:nvPicPr>
                      <p:cNvPr id="274438" name="对象 274437">
                        <a:extLst>
                          <a:ext uri="{FF2B5EF4-FFF2-40B4-BE49-F238E27FC236}">
                            <a16:creationId xmlns:a16="http://schemas.microsoft.com/office/drawing/2014/main" id="{B3F0A732-CCFA-48B4-B6D2-7239C130850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32856"/>
                        <a:ext cx="4536504" cy="1460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9" name="对象 274438">
            <a:extLst>
              <a:ext uri="{FF2B5EF4-FFF2-40B4-BE49-F238E27FC236}">
                <a16:creationId xmlns:a16="http://schemas.microsoft.com/office/drawing/2014/main" id="{1BEA0033-B8E2-4855-B608-A7D80D725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039159"/>
              </p:ext>
            </p:extLst>
          </p:nvPr>
        </p:nvGraphicFramePr>
        <p:xfrm>
          <a:off x="2358231" y="4076570"/>
          <a:ext cx="44275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39" r:id="rId7" imgW="1816100" imgH="711200" progId="Equation.3">
                  <p:embed/>
                </p:oleObj>
              </mc:Choice>
              <mc:Fallback>
                <p:oleObj r:id="rId7" imgW="1816100" imgH="711200" progId="Equation.3">
                  <p:embed/>
                  <p:pic>
                    <p:nvPicPr>
                      <p:cNvPr id="274439" name="对象 274438">
                        <a:extLst>
                          <a:ext uri="{FF2B5EF4-FFF2-40B4-BE49-F238E27FC236}">
                            <a16:creationId xmlns:a16="http://schemas.microsoft.com/office/drawing/2014/main" id="{1BEA0033-B8E2-4855-B608-A7D80D72518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231" y="4076570"/>
                        <a:ext cx="44275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0" name="矩形 274439">
            <a:extLst>
              <a:ext uri="{FF2B5EF4-FFF2-40B4-BE49-F238E27FC236}">
                <a16:creationId xmlns:a16="http://schemas.microsoft.com/office/drawing/2014/main" id="{510A4141-CB08-4832-A8D0-50362173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4" y="5443054"/>
            <a:ext cx="8126640" cy="80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解之，得：</a:t>
            </a:r>
            <a:r>
              <a:rPr lang="en-US" altLang="zh-CN" sz="2800" b="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a</a:t>
            </a:r>
            <a:r>
              <a:rPr lang="en-US" altLang="zh-CN" sz="2800" b="0" baseline="-250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lang="en-US" altLang="zh-CN" sz="2800" b="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=4.7143,a</a:t>
            </a:r>
            <a:r>
              <a:rPr lang="en-US" altLang="zh-CN" sz="2800" b="0" baseline="-250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en-US" altLang="zh-CN" sz="2800" b="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=2.7857,a</a:t>
            </a:r>
            <a:r>
              <a:rPr lang="en-US" altLang="zh-CN" sz="2800" b="0" baseline="-250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en-US" altLang="zh-CN" sz="2800" b="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=0.5000</a:t>
            </a:r>
          </a:p>
        </p:txBody>
      </p:sp>
      <p:sp>
        <p:nvSpPr>
          <p:cNvPr id="274441" name="矩形 274440">
            <a:extLst>
              <a:ext uri="{FF2B5EF4-FFF2-40B4-BE49-F238E27FC236}">
                <a16:creationId xmlns:a16="http://schemas.microsoft.com/office/drawing/2014/main" id="{C1174BA5-CACE-4EC4-ABCA-CDDDD5082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4" y="6068423"/>
            <a:ext cx="844499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则所求多项式为： </a:t>
            </a:r>
            <a:r>
              <a:rPr lang="en-US" altLang="zh-CN" sz="2800" b="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y(x)=4.7143-2.7857x+0.5000x</a:t>
            </a:r>
            <a:r>
              <a:rPr lang="en-US" altLang="zh-CN" sz="2800" b="0" baseline="3000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</a:p>
        </p:txBody>
      </p:sp>
      <p:sp>
        <p:nvSpPr>
          <p:cNvPr id="274442" name="矩形 274441">
            <a:extLst>
              <a:ext uri="{FF2B5EF4-FFF2-40B4-BE49-F238E27FC236}">
                <a16:creationId xmlns:a16="http://schemas.microsoft.com/office/drawing/2014/main" id="{BF99B2E9-6FAE-4661-B567-C159B23DD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4376"/>
            <a:ext cx="11525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0" dirty="0">
                <a:solidFill>
                  <a:srgbClr val="0000FF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其中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609FC9-31C6-4B48-AC81-C5E02075EB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299776"/>
              </p:ext>
            </p:extLst>
          </p:nvPr>
        </p:nvGraphicFramePr>
        <p:xfrm>
          <a:off x="5724128" y="2204864"/>
          <a:ext cx="3168351" cy="1716798"/>
        </p:xfrm>
        <a:graphic>
          <a:graphicData uri="http://schemas.openxmlformats.org/drawingml/2006/table">
            <a:tbl>
              <a:tblPr/>
              <a:tblGrid>
                <a:gridCol w="45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1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805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i</a:t>
                      </a:r>
                      <a:endParaRPr lang="zh-CN" altLang="en-US" sz="3100"/>
                    </a:p>
                  </a:txBody>
                  <a:tcPr marT="49913" marB="4991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1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 dirty="0"/>
                        <a:t>2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3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4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5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6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5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x</a:t>
                      </a:r>
                      <a:r>
                        <a:rPr lang="en-US" altLang="zh-CN" sz="3100" baseline="-25000"/>
                        <a:t>i</a:t>
                      </a:r>
                      <a:endParaRPr lang="zh-CN" altLang="en-US" sz="3100" baseline="-25000"/>
                    </a:p>
                  </a:txBody>
                  <a:tcPr marT="49913" marB="4991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0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1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2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3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 dirty="0"/>
                        <a:t>4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 dirty="0"/>
                        <a:t>5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5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 dirty="0" err="1"/>
                        <a:t>y</a:t>
                      </a:r>
                      <a:r>
                        <a:rPr lang="en-US" altLang="zh-CN" sz="3100" baseline="-25000" dirty="0" err="1"/>
                        <a:t>i</a:t>
                      </a:r>
                      <a:endParaRPr lang="zh-CN" altLang="en-US" sz="3100" baseline="-25000"/>
                    </a:p>
                  </a:txBody>
                  <a:tcPr marT="49913" marB="4991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5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2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1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1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/>
                        <a:t>2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3100" dirty="0"/>
                        <a:t>3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07614CB-B636-4D25-B111-7AA76D1BE6F2}"/>
              </a:ext>
            </a:extLst>
          </p:cNvPr>
          <p:cNvSpPr txBox="1"/>
          <p:nvPr/>
        </p:nvSpPr>
        <p:spPr>
          <a:xfrm>
            <a:off x="7416823" y="4407449"/>
            <a:ext cx="1475656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16536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/>
      <p:bldP spid="274440" grpId="0"/>
      <p:bldP spid="2744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D9E79A-4814-4972-A0DA-646EE1D6ED50}"/>
              </a:ext>
            </a:extLst>
          </p:cNvPr>
          <p:cNvSpPr txBox="1"/>
          <p:nvPr/>
        </p:nvSpPr>
        <p:spPr>
          <a:xfrm>
            <a:off x="3347864" y="392245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chemeClr val="tx1"/>
                </a:solidFill>
                <a:latin typeface="+mn-ea"/>
                <a:ea typeface="+mn-ea"/>
              </a:rPr>
              <a:t>课堂作业 </a:t>
            </a:r>
          </a:p>
        </p:txBody>
      </p:sp>
      <p:sp>
        <p:nvSpPr>
          <p:cNvPr id="7" name="副标题 180226">
            <a:extLst>
              <a:ext uri="{FF2B5EF4-FFF2-40B4-BE49-F238E27FC236}">
                <a16:creationId xmlns:a16="http://schemas.microsoft.com/office/drawing/2014/main" id="{18FE4CEE-6E84-4C78-A1D5-06295C11673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101395"/>
            <a:ext cx="8208912" cy="45539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auto" hangingPunct="0">
              <a:lnSpc>
                <a:spcPct val="120000"/>
              </a:lnSpc>
              <a:spcBef>
                <a:spcPct val="5000"/>
              </a:spcBef>
              <a:spcAft>
                <a:spcPts val="0"/>
              </a:spcAft>
              <a:buNone/>
            </a:pPr>
            <a:r>
              <a:rPr lang="zh-CN" altLang="zh-CN" sz="2400" dirty="0">
                <a:latin typeface="+mj-ea"/>
                <a:ea typeface="+mj-ea"/>
              </a:rPr>
              <a:t>经调查</a:t>
            </a:r>
            <a:r>
              <a:rPr lang="en-US" altLang="zh-CN" sz="2400" dirty="0">
                <a:latin typeface="+mj-ea"/>
                <a:ea typeface="+mj-ea"/>
              </a:rPr>
              <a:t>15</a:t>
            </a:r>
            <a:r>
              <a:rPr lang="zh-CN" altLang="zh-CN" sz="2400" dirty="0">
                <a:latin typeface="+mj-ea"/>
                <a:ea typeface="+mj-ea"/>
              </a:rPr>
              <a:t>个人，他们的体重与身高的数据如下：</a:t>
            </a:r>
            <a:endParaRPr lang="zh-CN" altLang="en-US" sz="2400" b="0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51B629-2F32-460F-A0BA-1823FFBD58EA}"/>
              </a:ext>
            </a:extLst>
          </p:cNvPr>
          <p:cNvSpPr txBox="1"/>
          <p:nvPr/>
        </p:nvSpPr>
        <p:spPr>
          <a:xfrm>
            <a:off x="397714" y="4567761"/>
            <a:ext cx="7846694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试用数据建模的方法建立体重（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）与身高（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）的关系。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（请画出相应的散点图和拟合曲线图）</a:t>
            </a:r>
            <a:endParaRPr lang="zh-CN" altLang="zh-CN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D40E1DA-E3AA-488A-8617-BEB81559E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89627"/>
              </p:ext>
            </p:extLst>
          </p:nvPr>
        </p:nvGraphicFramePr>
        <p:xfrm>
          <a:off x="1501421" y="1730652"/>
          <a:ext cx="6357181" cy="2837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321">
                  <a:extLst>
                    <a:ext uri="{9D8B030D-6E8A-4147-A177-3AD203B41FA5}">
                      <a16:colId xmlns:a16="http://schemas.microsoft.com/office/drawing/2014/main" val="272677221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2972226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92187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130555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510146876"/>
                    </a:ext>
                  </a:extLst>
                </a:gridCol>
                <a:gridCol w="846484">
                  <a:extLst>
                    <a:ext uri="{9D8B030D-6E8A-4147-A177-3AD203B41FA5}">
                      <a16:colId xmlns:a16="http://schemas.microsoft.com/office/drawing/2014/main" val="2766942494"/>
                    </a:ext>
                  </a:extLst>
                </a:gridCol>
              </a:tblGrid>
              <a:tr h="460845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身高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（米）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0.75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0.86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0.96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1.08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1.12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130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体重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y (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千克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15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17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109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身高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（米）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1.26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1.35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1.51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1.55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1.60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52608"/>
                  </a:ext>
                </a:extLst>
              </a:tr>
              <a:tr h="478904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体重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y (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千克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27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35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48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50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5395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身高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（米）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1.63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1.67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1.71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1.78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1.85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122510"/>
                  </a:ext>
                </a:extLst>
              </a:tr>
              <a:tr h="478904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体重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y (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千克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51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54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59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66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75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8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09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9" name="Text Box 3">
            <a:extLst>
              <a:ext uri="{FF2B5EF4-FFF2-40B4-BE49-F238E27FC236}">
                <a16:creationId xmlns:a16="http://schemas.microsoft.com/office/drawing/2014/main" id="{34482953-7825-4874-BB69-D8987E9D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693897"/>
            <a:ext cx="8534400" cy="213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当函数 </a:t>
            </a:r>
            <a:r>
              <a:rPr lang="en-US" altLang="zh-CN" i="1" dirty="0">
                <a:latin typeface="+mn-ea"/>
                <a:ea typeface="+mn-ea"/>
              </a:rPr>
              <a:t>y </a:t>
            </a:r>
            <a:r>
              <a:rPr lang="en-US" altLang="zh-CN" dirty="0">
                <a:latin typeface="+mn-ea"/>
                <a:ea typeface="+mn-ea"/>
              </a:rPr>
              <a:t>= </a:t>
            </a:r>
            <a:r>
              <a:rPr lang="en-US" altLang="zh-CN" i="1" dirty="0">
                <a:latin typeface="+mn-ea"/>
                <a:ea typeface="+mn-ea"/>
              </a:rPr>
              <a:t>f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i="1" dirty="0">
                <a:latin typeface="+mn-ea"/>
                <a:ea typeface="+mn-ea"/>
              </a:rPr>
              <a:t>x</a:t>
            </a:r>
            <a:r>
              <a:rPr lang="en-US" altLang="zh-CN" dirty="0">
                <a:latin typeface="+mn-ea"/>
                <a:ea typeface="+mn-ea"/>
              </a:rPr>
              <a:t>) </a:t>
            </a:r>
            <a:r>
              <a:rPr lang="zh-CN" altLang="en-US" dirty="0">
                <a:latin typeface="+mn-ea"/>
                <a:ea typeface="+mn-ea"/>
              </a:rPr>
              <a:t>非常复杂或未知时，在一系列节点 </a:t>
            </a:r>
            <a:r>
              <a:rPr lang="en-US" altLang="zh-CN" sz="2400" i="1" dirty="0">
                <a:latin typeface="+mn-ea"/>
                <a:ea typeface="+mn-ea"/>
              </a:rPr>
              <a:t>x</a:t>
            </a:r>
            <a:r>
              <a:rPr lang="en-US" altLang="zh-CN" sz="2400" baseline="-25000" dirty="0">
                <a:latin typeface="+mn-ea"/>
                <a:ea typeface="+mn-ea"/>
              </a:rPr>
              <a:t>0 ,</a:t>
            </a:r>
            <a:r>
              <a:rPr lang="en-US" altLang="zh-CN" sz="2400" i="1" dirty="0">
                <a:latin typeface="+mn-ea"/>
              </a:rPr>
              <a:t> x</a:t>
            </a:r>
            <a:r>
              <a:rPr lang="en-US" altLang="zh-CN" sz="2400" baseline="-25000" dirty="0">
                <a:latin typeface="+mn-ea"/>
              </a:rPr>
              <a:t>1 </a:t>
            </a:r>
            <a:r>
              <a:rPr lang="en-US" altLang="zh-CN" sz="2400" dirty="0">
                <a:latin typeface="+mn-ea"/>
                <a:ea typeface="+mn-ea"/>
              </a:rPr>
              <a:t>… , </a:t>
            </a:r>
            <a:r>
              <a:rPr lang="en-US" altLang="zh-CN" sz="2400" i="1" dirty="0" err="1">
                <a:latin typeface="+mn-ea"/>
                <a:ea typeface="+mn-ea"/>
              </a:rPr>
              <a:t>x</a:t>
            </a:r>
            <a:r>
              <a:rPr lang="en-US" altLang="zh-CN" sz="2400" i="1" baseline="-25000" dirty="0" err="1">
                <a:latin typeface="+mn-ea"/>
                <a:ea typeface="+mn-ea"/>
              </a:rPr>
              <a:t>n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处测得函数值 </a:t>
            </a:r>
            <a:r>
              <a:rPr lang="en-US" altLang="zh-CN" i="1" dirty="0">
                <a:latin typeface="+mn-ea"/>
                <a:ea typeface="+mn-ea"/>
              </a:rPr>
              <a:t>y</a:t>
            </a:r>
            <a:r>
              <a:rPr lang="en-US" altLang="zh-CN" baseline="-25000" dirty="0">
                <a:latin typeface="+mn-ea"/>
                <a:ea typeface="+mn-ea"/>
              </a:rPr>
              <a:t>0</a:t>
            </a:r>
            <a:r>
              <a:rPr lang="en-US" altLang="zh-CN" i="1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= </a:t>
            </a:r>
            <a:r>
              <a:rPr lang="en-US" altLang="zh-CN" i="1" dirty="0">
                <a:latin typeface="+mn-ea"/>
                <a:ea typeface="+mn-ea"/>
              </a:rPr>
              <a:t>f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i="1" dirty="0">
                <a:latin typeface="+mn-ea"/>
                <a:ea typeface="+mn-ea"/>
              </a:rPr>
              <a:t>x</a:t>
            </a:r>
            <a:r>
              <a:rPr lang="en-US" altLang="zh-CN" baseline="-25000" dirty="0">
                <a:latin typeface="+mn-ea"/>
                <a:ea typeface="+mn-ea"/>
              </a:rPr>
              <a:t>0</a:t>
            </a:r>
            <a:r>
              <a:rPr lang="en-US" altLang="zh-CN" dirty="0">
                <a:latin typeface="+mn-ea"/>
                <a:ea typeface="+mn-ea"/>
              </a:rPr>
              <a:t>)，… ，</a:t>
            </a:r>
            <a:r>
              <a:rPr lang="en-US" altLang="zh-CN" i="1" dirty="0" err="1">
                <a:latin typeface="+mn-ea"/>
                <a:ea typeface="+mn-ea"/>
              </a:rPr>
              <a:t>y</a:t>
            </a:r>
            <a:r>
              <a:rPr lang="en-US" altLang="zh-CN" i="1" baseline="-25000" dirty="0" err="1">
                <a:latin typeface="+mn-ea"/>
                <a:ea typeface="+mn-ea"/>
              </a:rPr>
              <a:t>n</a:t>
            </a:r>
            <a:r>
              <a:rPr lang="en-US" altLang="zh-CN" i="1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= </a:t>
            </a:r>
            <a:r>
              <a:rPr lang="en-US" altLang="zh-CN" i="1" dirty="0">
                <a:latin typeface="+mn-ea"/>
                <a:ea typeface="+mn-ea"/>
              </a:rPr>
              <a:t>f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i="1" dirty="0" err="1">
                <a:latin typeface="+mn-ea"/>
                <a:ea typeface="+mn-ea"/>
              </a:rPr>
              <a:t>x</a:t>
            </a:r>
            <a:r>
              <a:rPr lang="en-US" altLang="zh-CN" i="1" baseline="-25000" dirty="0" err="1">
                <a:latin typeface="+mn-ea"/>
                <a:ea typeface="+mn-ea"/>
              </a:rPr>
              <a:t>n</a:t>
            </a:r>
            <a:r>
              <a:rPr lang="en-US" altLang="zh-CN" dirty="0">
                <a:latin typeface="+mn-ea"/>
                <a:ea typeface="+mn-ea"/>
              </a:rPr>
              <a:t>) ，</a:t>
            </a:r>
            <a:r>
              <a:rPr lang="zh-CN" altLang="en-US" dirty="0">
                <a:latin typeface="+mn-ea"/>
                <a:ea typeface="+mn-ea"/>
              </a:rPr>
              <a:t>由此构造一个简单易算的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近似函数 </a:t>
            </a:r>
            <a:r>
              <a:rPr lang="en-US" altLang="zh-CN" i="1" dirty="0">
                <a:solidFill>
                  <a:srgbClr val="0000FF"/>
                </a:solidFill>
                <a:latin typeface="+mn-ea"/>
                <a:ea typeface="+mn-ea"/>
              </a:rPr>
              <a:t>g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) </a:t>
            </a:r>
            <a:r>
              <a:rPr lang="en-US" altLang="zh-CN" dirty="0">
                <a:solidFill>
                  <a:srgbClr val="990000"/>
                </a:solidFill>
                <a:latin typeface="+mn-ea"/>
                <a:ea typeface="+mn-ea"/>
                <a:sym typeface="Symbol" panose="05050102010706020507" pitchFamily="18" charset="2"/>
              </a:rPr>
              <a:t> </a:t>
            </a:r>
            <a:r>
              <a:rPr lang="en-US" altLang="zh-CN" i="1" dirty="0">
                <a:latin typeface="+mn-ea"/>
                <a:ea typeface="+mn-ea"/>
              </a:rPr>
              <a:t>f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i="1" dirty="0">
                <a:latin typeface="+mn-ea"/>
                <a:ea typeface="+mn-ea"/>
              </a:rPr>
              <a:t>x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en-US" altLang="zh-CN" dirty="0">
                <a:solidFill>
                  <a:srgbClr val="990000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+mn-ea"/>
                <a:ea typeface="+mn-ea"/>
              </a:rPr>
              <a:t>，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满足条件</a:t>
            </a:r>
            <a:r>
              <a:rPr lang="en-US" altLang="zh-CN" i="1" dirty="0">
                <a:solidFill>
                  <a:srgbClr val="0000FF"/>
                </a:solidFill>
                <a:latin typeface="+mn-ea"/>
                <a:ea typeface="+mn-ea"/>
              </a:rPr>
              <a:t>g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en-US" altLang="zh-CN" i="1" baseline="-25000" dirty="0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) 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= </a:t>
            </a:r>
            <a:r>
              <a:rPr lang="en-US" altLang="zh-CN" i="1" dirty="0">
                <a:solidFill>
                  <a:srgbClr val="0000FF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en-US" altLang="zh-CN" i="1" baseline="-25000" dirty="0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)  (</a:t>
            </a:r>
            <a:r>
              <a:rPr lang="en-US" altLang="zh-CN" i="1" dirty="0" err="1">
                <a:solidFill>
                  <a:srgbClr val="0000FF"/>
                </a:solidFill>
                <a:latin typeface="+mn-ea"/>
                <a:ea typeface="+mn-ea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 = 0, … </a:t>
            </a:r>
            <a:r>
              <a:rPr lang="en-US" altLang="zh-CN" i="1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)。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称</a:t>
            </a:r>
            <a:r>
              <a:rPr lang="en-US" altLang="zh-CN" i="1" dirty="0">
                <a:solidFill>
                  <a:srgbClr val="FF0000"/>
                </a:solidFill>
                <a:latin typeface="+mn-ea"/>
                <a:ea typeface="+mn-ea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为</a:t>
            </a:r>
            <a:r>
              <a:rPr lang="en-US" altLang="zh-CN" i="1" dirty="0">
                <a:solidFill>
                  <a:srgbClr val="FF0000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的插值函数。</a:t>
            </a:r>
          </a:p>
        </p:txBody>
      </p:sp>
      <p:sp>
        <p:nvSpPr>
          <p:cNvPr id="818184" name="Line 8">
            <a:extLst>
              <a:ext uri="{FF2B5EF4-FFF2-40B4-BE49-F238E27FC236}">
                <a16:creationId xmlns:a16="http://schemas.microsoft.com/office/drawing/2014/main" id="{86DA697B-48C0-4651-89C6-E669E38C8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328" y="6197882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8185" name="Freeform 9">
            <a:extLst>
              <a:ext uri="{FF2B5EF4-FFF2-40B4-BE49-F238E27FC236}">
                <a16:creationId xmlns:a16="http://schemas.microsoft.com/office/drawing/2014/main" id="{AA67476F-A7EE-407B-AD3E-A39EF34C202C}"/>
              </a:ext>
            </a:extLst>
          </p:cNvPr>
          <p:cNvSpPr>
            <a:spLocks/>
          </p:cNvSpPr>
          <p:nvPr/>
        </p:nvSpPr>
        <p:spPr bwMode="auto">
          <a:xfrm>
            <a:off x="1695128" y="4826282"/>
            <a:ext cx="5562600" cy="571500"/>
          </a:xfrm>
          <a:custGeom>
            <a:avLst/>
            <a:gdLst>
              <a:gd name="T0" fmla="*/ 0 w 3504"/>
              <a:gd name="T1" fmla="*/ 546100 h 360"/>
              <a:gd name="T2" fmla="*/ 304800 w 3504"/>
              <a:gd name="T3" fmla="*/ 393700 h 360"/>
              <a:gd name="T4" fmla="*/ 914400 w 3504"/>
              <a:gd name="T5" fmla="*/ 317500 h 360"/>
              <a:gd name="T6" fmla="*/ 1905000 w 3504"/>
              <a:gd name="T7" fmla="*/ 546100 h 360"/>
              <a:gd name="T8" fmla="*/ 2819400 w 3504"/>
              <a:gd name="T9" fmla="*/ 469900 h 360"/>
              <a:gd name="T10" fmla="*/ 3886200 w 3504"/>
              <a:gd name="T11" fmla="*/ 88900 h 360"/>
              <a:gd name="T12" fmla="*/ 4876800 w 3504"/>
              <a:gd name="T13" fmla="*/ 12700 h 360"/>
              <a:gd name="T14" fmla="*/ 5562600 w 3504"/>
              <a:gd name="T15" fmla="*/ 165100 h 3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04" h="360">
                <a:moveTo>
                  <a:pt x="0" y="344"/>
                </a:moveTo>
                <a:cubicBezTo>
                  <a:pt x="48" y="308"/>
                  <a:pt x="96" y="272"/>
                  <a:pt x="192" y="248"/>
                </a:cubicBezTo>
                <a:cubicBezTo>
                  <a:pt x="288" y="224"/>
                  <a:pt x="408" y="184"/>
                  <a:pt x="576" y="200"/>
                </a:cubicBezTo>
                <a:cubicBezTo>
                  <a:pt x="744" y="216"/>
                  <a:pt x="1000" y="328"/>
                  <a:pt x="1200" y="344"/>
                </a:cubicBezTo>
                <a:cubicBezTo>
                  <a:pt x="1400" y="360"/>
                  <a:pt x="1568" y="344"/>
                  <a:pt x="1776" y="296"/>
                </a:cubicBezTo>
                <a:cubicBezTo>
                  <a:pt x="1984" y="248"/>
                  <a:pt x="2232" y="104"/>
                  <a:pt x="2448" y="56"/>
                </a:cubicBezTo>
                <a:cubicBezTo>
                  <a:pt x="2664" y="8"/>
                  <a:pt x="2896" y="0"/>
                  <a:pt x="3072" y="8"/>
                </a:cubicBezTo>
                <a:cubicBezTo>
                  <a:pt x="3248" y="16"/>
                  <a:pt x="3376" y="60"/>
                  <a:pt x="3504" y="10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818186" name="Group 10">
            <a:extLst>
              <a:ext uri="{FF2B5EF4-FFF2-40B4-BE49-F238E27FC236}">
                <a16:creationId xmlns:a16="http://schemas.microsoft.com/office/drawing/2014/main" id="{3BD9812C-313E-4BEA-8258-DE94753823CC}"/>
              </a:ext>
            </a:extLst>
          </p:cNvPr>
          <p:cNvGrpSpPr>
            <a:grpSpLocks/>
          </p:cNvGrpSpPr>
          <p:nvPr/>
        </p:nvGrpSpPr>
        <p:grpSpPr bwMode="auto">
          <a:xfrm>
            <a:off x="1542728" y="4826282"/>
            <a:ext cx="5943600" cy="1662113"/>
            <a:chOff x="960" y="2880"/>
            <a:chExt cx="3744" cy="1047"/>
          </a:xfrm>
        </p:grpSpPr>
        <p:sp>
          <p:nvSpPr>
            <p:cNvPr id="8204" name="Line 11">
              <a:extLst>
                <a:ext uri="{FF2B5EF4-FFF2-40B4-BE49-F238E27FC236}">
                  <a16:creationId xmlns:a16="http://schemas.microsoft.com/office/drawing/2014/main" id="{B19AE6D1-F135-4498-AAC5-ADF5CE50D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216"/>
              <a:ext cx="0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2">
              <a:extLst>
                <a:ext uri="{FF2B5EF4-FFF2-40B4-BE49-F238E27FC236}">
                  <a16:creationId xmlns:a16="http://schemas.microsoft.com/office/drawing/2014/main" id="{953ADA5C-650F-47C4-AC0B-C047C2ED54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072"/>
              <a:ext cx="0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3">
              <a:extLst>
                <a:ext uri="{FF2B5EF4-FFF2-40B4-BE49-F238E27FC236}">
                  <a16:creationId xmlns:a16="http://schemas.microsoft.com/office/drawing/2014/main" id="{B0F1465C-752A-4C40-BD00-62811DB76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216"/>
              <a:ext cx="0" cy="5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14">
              <a:extLst>
                <a:ext uri="{FF2B5EF4-FFF2-40B4-BE49-F238E27FC236}">
                  <a16:creationId xmlns:a16="http://schemas.microsoft.com/office/drawing/2014/main" id="{ED3446DF-838A-4293-AE3E-5C1877D1E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8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15">
              <a:extLst>
                <a:ext uri="{FF2B5EF4-FFF2-40B4-BE49-F238E27FC236}">
                  <a16:creationId xmlns:a16="http://schemas.microsoft.com/office/drawing/2014/main" id="{2E6021E9-86FB-424D-819C-29404EA99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976"/>
              <a:ext cx="0" cy="768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Text Box 16">
              <a:extLst>
                <a:ext uri="{FF2B5EF4-FFF2-40B4-BE49-F238E27FC236}">
                  <a16:creationId xmlns:a16="http://schemas.microsoft.com/office/drawing/2014/main" id="{924C26CF-F759-4214-A46F-E9136165A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0000CC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rgbClr val="0000CC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8210" name="Text Box 17">
              <a:extLst>
                <a:ext uri="{FF2B5EF4-FFF2-40B4-BE49-F238E27FC236}">
                  <a16:creationId xmlns:a16="http://schemas.microsoft.com/office/drawing/2014/main" id="{089E9BCF-9EF7-47BF-AA4B-5185868CE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0000CC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rgbClr val="0000CC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8211" name="Text Box 18">
              <a:extLst>
                <a:ext uri="{FF2B5EF4-FFF2-40B4-BE49-F238E27FC236}">
                  <a16:creationId xmlns:a16="http://schemas.microsoft.com/office/drawing/2014/main" id="{71F0297B-93B5-40B1-9A2C-7F23C5B19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0000CC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rgbClr val="0000CC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8212" name="Text Box 19">
              <a:extLst>
                <a:ext uri="{FF2B5EF4-FFF2-40B4-BE49-F238E27FC236}">
                  <a16:creationId xmlns:a16="http://schemas.microsoft.com/office/drawing/2014/main" id="{7CD30548-1A22-4B43-90CD-E31EF2FCB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0000CC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rgbClr val="0000CC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8213" name="Text Box 20">
              <a:extLst>
                <a:ext uri="{FF2B5EF4-FFF2-40B4-BE49-F238E27FC236}">
                  <a16:creationId xmlns:a16="http://schemas.microsoft.com/office/drawing/2014/main" id="{549E32DB-08E2-464E-8C98-829D56A92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0000CC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rgbClr val="0000CC"/>
                  </a:solidFill>
                  <a:ea typeface="楷体_GB2312" pitchFamily="49" charset="-122"/>
                </a:rPr>
                <a:t>4</a:t>
              </a:r>
            </a:p>
          </p:txBody>
        </p:sp>
      </p:grpSp>
      <p:sp>
        <p:nvSpPr>
          <p:cNvPr id="818197" name="Freeform 21">
            <a:extLst>
              <a:ext uri="{FF2B5EF4-FFF2-40B4-BE49-F238E27FC236}">
                <a16:creationId xmlns:a16="http://schemas.microsoft.com/office/drawing/2014/main" id="{22AF9C6B-3694-4924-A328-7B4DC6EB4B52}"/>
              </a:ext>
            </a:extLst>
          </p:cNvPr>
          <p:cNvSpPr>
            <a:spLocks/>
          </p:cNvSpPr>
          <p:nvPr/>
        </p:nvSpPr>
        <p:spPr bwMode="auto">
          <a:xfrm>
            <a:off x="1695128" y="4775482"/>
            <a:ext cx="5562600" cy="660400"/>
          </a:xfrm>
          <a:custGeom>
            <a:avLst/>
            <a:gdLst>
              <a:gd name="T0" fmla="*/ 0 w 3504"/>
              <a:gd name="T1" fmla="*/ 584200 h 416"/>
              <a:gd name="T2" fmla="*/ 304800 w 3504"/>
              <a:gd name="T3" fmla="*/ 355600 h 416"/>
              <a:gd name="T4" fmla="*/ 762000 w 3504"/>
              <a:gd name="T5" fmla="*/ 355600 h 416"/>
              <a:gd name="T6" fmla="*/ 1219200 w 3504"/>
              <a:gd name="T7" fmla="*/ 584200 h 416"/>
              <a:gd name="T8" fmla="*/ 1676400 w 3504"/>
              <a:gd name="T9" fmla="*/ 660400 h 416"/>
              <a:gd name="T10" fmla="*/ 2286000 w 3504"/>
              <a:gd name="T11" fmla="*/ 584200 h 416"/>
              <a:gd name="T12" fmla="*/ 2971800 w 3504"/>
              <a:gd name="T13" fmla="*/ 355600 h 416"/>
              <a:gd name="T14" fmla="*/ 3810000 w 3504"/>
              <a:gd name="T15" fmla="*/ 50800 h 416"/>
              <a:gd name="T16" fmla="*/ 4648200 w 3504"/>
              <a:gd name="T17" fmla="*/ 50800 h 416"/>
              <a:gd name="T18" fmla="*/ 5105400 w 3504"/>
              <a:gd name="T19" fmla="*/ 203200 h 416"/>
              <a:gd name="T20" fmla="*/ 5562600 w 3504"/>
              <a:gd name="T21" fmla="*/ 203200 h 4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504" h="416">
                <a:moveTo>
                  <a:pt x="0" y="368"/>
                </a:moveTo>
                <a:cubicBezTo>
                  <a:pt x="56" y="308"/>
                  <a:pt x="112" y="248"/>
                  <a:pt x="192" y="224"/>
                </a:cubicBezTo>
                <a:cubicBezTo>
                  <a:pt x="272" y="200"/>
                  <a:pt x="384" y="200"/>
                  <a:pt x="480" y="224"/>
                </a:cubicBezTo>
                <a:cubicBezTo>
                  <a:pt x="576" y="248"/>
                  <a:pt x="672" y="336"/>
                  <a:pt x="768" y="368"/>
                </a:cubicBezTo>
                <a:cubicBezTo>
                  <a:pt x="864" y="400"/>
                  <a:pt x="944" y="416"/>
                  <a:pt x="1056" y="416"/>
                </a:cubicBezTo>
                <a:cubicBezTo>
                  <a:pt x="1168" y="416"/>
                  <a:pt x="1304" y="400"/>
                  <a:pt x="1440" y="368"/>
                </a:cubicBezTo>
                <a:cubicBezTo>
                  <a:pt x="1576" y="336"/>
                  <a:pt x="1712" y="280"/>
                  <a:pt x="1872" y="224"/>
                </a:cubicBezTo>
                <a:cubicBezTo>
                  <a:pt x="2032" y="168"/>
                  <a:pt x="2224" y="64"/>
                  <a:pt x="2400" y="32"/>
                </a:cubicBezTo>
                <a:cubicBezTo>
                  <a:pt x="2576" y="0"/>
                  <a:pt x="2792" y="16"/>
                  <a:pt x="2928" y="32"/>
                </a:cubicBezTo>
                <a:cubicBezTo>
                  <a:pt x="3064" y="48"/>
                  <a:pt x="3120" y="112"/>
                  <a:pt x="3216" y="128"/>
                </a:cubicBezTo>
                <a:cubicBezTo>
                  <a:pt x="3312" y="144"/>
                  <a:pt x="3408" y="136"/>
                  <a:pt x="3504" y="128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818198" name="Group 22">
            <a:extLst>
              <a:ext uri="{FF2B5EF4-FFF2-40B4-BE49-F238E27FC236}">
                <a16:creationId xmlns:a16="http://schemas.microsoft.com/office/drawing/2014/main" id="{8F851BBD-44CE-4B32-8894-294A9BD79307}"/>
              </a:ext>
            </a:extLst>
          </p:cNvPr>
          <p:cNvGrpSpPr>
            <a:grpSpLocks/>
          </p:cNvGrpSpPr>
          <p:nvPr/>
        </p:nvGrpSpPr>
        <p:grpSpPr bwMode="auto">
          <a:xfrm>
            <a:off x="4743128" y="5054882"/>
            <a:ext cx="381000" cy="1433513"/>
            <a:chOff x="2976" y="3024"/>
            <a:chExt cx="240" cy="903"/>
          </a:xfrm>
        </p:grpSpPr>
        <p:sp>
          <p:nvSpPr>
            <p:cNvPr id="8202" name="Line 23">
              <a:extLst>
                <a:ext uri="{FF2B5EF4-FFF2-40B4-BE49-F238E27FC236}">
                  <a16:creationId xmlns:a16="http://schemas.microsoft.com/office/drawing/2014/main" id="{1D873129-32DA-40BD-AB9C-DCBC3B926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0" cy="72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Text Box 24">
              <a:extLst>
                <a:ext uri="{FF2B5EF4-FFF2-40B4-BE49-F238E27FC236}">
                  <a16:creationId xmlns:a16="http://schemas.microsoft.com/office/drawing/2014/main" id="{F1FDD819-463F-4ADD-A3DD-CA74D4E9E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</p:grpSp>
      <p:sp>
        <p:nvSpPr>
          <p:cNvPr id="818201" name="AutoShape 25">
            <a:extLst>
              <a:ext uri="{FF2B5EF4-FFF2-40B4-BE49-F238E27FC236}">
                <a16:creationId xmlns:a16="http://schemas.microsoft.com/office/drawing/2014/main" id="{0036FEB7-9F8B-4B87-9B7D-E14D821DF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503" y="4330982"/>
            <a:ext cx="1447800" cy="457200"/>
          </a:xfrm>
          <a:prstGeom prst="wedgeRectCallout">
            <a:avLst>
              <a:gd name="adj1" fmla="val 93750"/>
              <a:gd name="adj2" fmla="val 105903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 i="1" dirty="0">
                <a:solidFill>
                  <a:srgbClr val="008000"/>
                </a:solidFill>
                <a:ea typeface="楷体_GB2312" pitchFamily="49" charset="-122"/>
              </a:rPr>
              <a:t>g</a:t>
            </a:r>
            <a:r>
              <a:rPr lang="en-US" altLang="zh-CN" sz="1800" b="1" dirty="0">
                <a:solidFill>
                  <a:srgbClr val="008000"/>
                </a:solidFill>
                <a:ea typeface="楷体_GB2312" pitchFamily="49" charset="-122"/>
              </a:rPr>
              <a:t>(</a:t>
            </a:r>
            <a:r>
              <a:rPr lang="en-US" altLang="zh-CN" sz="1800" b="1" i="1" dirty="0">
                <a:solidFill>
                  <a:srgbClr val="008000"/>
                </a:solidFill>
                <a:ea typeface="楷体_GB2312" pitchFamily="49" charset="-122"/>
              </a:rPr>
              <a:t>x</a:t>
            </a:r>
            <a:r>
              <a:rPr lang="en-US" altLang="zh-CN" sz="1800" b="1" dirty="0">
                <a:solidFill>
                  <a:srgbClr val="008000"/>
                </a:solidFill>
                <a:ea typeface="楷体_GB2312" pitchFamily="49" charset="-122"/>
              </a:rPr>
              <a:t>)</a:t>
            </a:r>
            <a:r>
              <a:rPr lang="en-US" altLang="zh-CN" sz="1800" b="1" dirty="0">
                <a:ea typeface="楷体_GB2312" pitchFamily="49" charset="-122"/>
              </a:rPr>
              <a:t> </a:t>
            </a:r>
            <a:r>
              <a:rPr lang="en-US" altLang="zh-CN" sz="1800" b="1" dirty="0">
                <a:ea typeface="楷体_GB2312" pitchFamily="49" charset="-122"/>
                <a:sym typeface="Symbol" panose="05050102010706020507" pitchFamily="18" charset="2"/>
              </a:rPr>
              <a:t> </a:t>
            </a:r>
            <a:r>
              <a:rPr lang="en-US" altLang="zh-CN" sz="1800" b="1" i="1" dirty="0">
                <a:ea typeface="楷体_GB2312" pitchFamily="49" charset="-122"/>
              </a:rPr>
              <a:t>f</a:t>
            </a:r>
            <a:r>
              <a:rPr lang="en-US" altLang="zh-CN" sz="1800" b="1" dirty="0">
                <a:ea typeface="楷体_GB2312" pitchFamily="49" charset="-122"/>
              </a:rPr>
              <a:t>(</a:t>
            </a:r>
            <a:r>
              <a:rPr lang="en-US" altLang="zh-CN" sz="1800" b="1" i="1" dirty="0">
                <a:ea typeface="楷体_GB2312" pitchFamily="49" charset="-122"/>
              </a:rPr>
              <a:t>x</a:t>
            </a:r>
            <a:r>
              <a:rPr lang="en-US" altLang="zh-CN" sz="1800" b="1" dirty="0">
                <a:ea typeface="楷体_GB2312" pitchFamily="49" charset="-122"/>
              </a:rPr>
              <a:t>)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68704041-3217-4434-8014-990D43E8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908720"/>
            <a:ext cx="396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dirty="0">
                <a:latin typeface="华文仿宋" panose="02010600040101010101" pitchFamily="2" charset="-122"/>
                <a:ea typeface="华文仿宋" panose="02010600040101010101" pitchFamily="2" charset="-122"/>
              </a:rPr>
              <a:t>插值问题定义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6E7DE24-C627-427C-8686-F29039F20291}"/>
              </a:ext>
            </a:extLst>
          </p:cNvPr>
          <p:cNvSpPr txBox="1"/>
          <p:nvPr/>
        </p:nvSpPr>
        <p:spPr>
          <a:xfrm>
            <a:off x="6179704" y="32829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1038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8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8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1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1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20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E779FC5-C84E-4353-99B7-017C693B8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2961" y="136525"/>
            <a:ext cx="3573024" cy="5238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4.2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多项式插值</a:t>
            </a:r>
          </a:p>
        </p:txBody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F8DDFAE7-4902-47DD-9256-19AB27EA2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872" y="3345706"/>
            <a:ext cx="1143000" cy="4572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en-US" altLang="zh-CN"/>
          </a:p>
        </p:txBody>
      </p:sp>
      <p:sp>
        <p:nvSpPr>
          <p:cNvPr id="839684" name="Rectangle 4">
            <a:extLst>
              <a:ext uri="{FF2B5EF4-FFF2-40B4-BE49-F238E27FC236}">
                <a16:creationId xmlns:a16="http://schemas.microsoft.com/office/drawing/2014/main" id="{2F84212E-F93D-4AD1-B6C3-C0957BABA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6073" y="3890238"/>
            <a:ext cx="2209800" cy="4572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en-US" altLang="zh-CN"/>
          </a:p>
        </p:txBody>
      </p:sp>
      <p:sp>
        <p:nvSpPr>
          <p:cNvPr id="839685" name="Rectangle 5">
            <a:extLst>
              <a:ext uri="{FF2B5EF4-FFF2-40B4-BE49-F238E27FC236}">
                <a16:creationId xmlns:a16="http://schemas.microsoft.com/office/drawing/2014/main" id="{9C5D3B2A-81D5-44DB-B535-41DBD7C95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80" y="4957390"/>
            <a:ext cx="84582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ea typeface="+mn-ea"/>
              </a:rPr>
              <a:t>满足条件   </a:t>
            </a:r>
            <a:br>
              <a:rPr lang="zh-CN" altLang="en-US" dirty="0">
                <a:latin typeface="+mn-ea"/>
                <a:ea typeface="+mn-ea"/>
              </a:rPr>
            </a:br>
            <a:r>
              <a:rPr lang="zh-CN" altLang="en-US" dirty="0">
                <a:latin typeface="+mn-ea"/>
                <a:ea typeface="+mn-ea"/>
              </a:rPr>
              <a:t>                 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(</a:t>
            </a:r>
            <a:r>
              <a:rPr lang="en-US" altLang="zh-CN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0, … 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                        </a:t>
            </a:r>
          </a:p>
          <a:p>
            <a:pPr algn="l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ea typeface="+mn-ea"/>
              </a:rPr>
              <a:t>则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 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次插值多项式。</a:t>
            </a:r>
          </a:p>
        </p:txBody>
      </p:sp>
      <p:grpSp>
        <p:nvGrpSpPr>
          <p:cNvPr id="839687" name="Group 7">
            <a:extLst>
              <a:ext uri="{FF2B5EF4-FFF2-40B4-BE49-F238E27FC236}">
                <a16:creationId xmlns:a16="http://schemas.microsoft.com/office/drawing/2014/main" id="{6BCF9F79-93F5-4F0E-9B98-1B1D405F8648}"/>
              </a:ext>
            </a:extLst>
          </p:cNvPr>
          <p:cNvGrpSpPr>
            <a:grpSpLocks/>
          </p:cNvGrpSpPr>
          <p:nvPr/>
        </p:nvGrpSpPr>
        <p:grpSpPr bwMode="auto">
          <a:xfrm>
            <a:off x="4096073" y="2202706"/>
            <a:ext cx="1620838" cy="1143000"/>
            <a:chOff x="2640" y="480"/>
            <a:chExt cx="1021" cy="720"/>
          </a:xfrm>
        </p:grpSpPr>
        <p:sp>
          <p:nvSpPr>
            <p:cNvPr id="12308" name="Rectangle 8">
              <a:extLst>
                <a:ext uri="{FF2B5EF4-FFF2-40B4-BE49-F238E27FC236}">
                  <a16:creationId xmlns:a16="http://schemas.microsoft.com/office/drawing/2014/main" id="{06B1D8EE-E928-48DB-8393-E398C500C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480"/>
              <a:ext cx="1021" cy="330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99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插值区间</a:t>
              </a:r>
            </a:p>
          </p:txBody>
        </p:sp>
        <p:sp>
          <p:nvSpPr>
            <p:cNvPr id="12309" name="Line 9">
              <a:extLst>
                <a:ext uri="{FF2B5EF4-FFF2-40B4-BE49-F238E27FC236}">
                  <a16:creationId xmlns:a16="http://schemas.microsoft.com/office/drawing/2014/main" id="{FF800A69-FE2B-483E-9A02-FBB014E14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200"/>
              <a:ext cx="384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/>
            </a:p>
          </p:txBody>
        </p:sp>
        <p:sp>
          <p:nvSpPr>
            <p:cNvPr id="12310" name="Line 10">
              <a:extLst>
                <a:ext uri="{FF2B5EF4-FFF2-40B4-BE49-F238E27FC236}">
                  <a16:creationId xmlns:a16="http://schemas.microsoft.com/office/drawing/2014/main" id="{A40677E4-0079-4563-9B43-611A002B6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864"/>
              <a:ext cx="336" cy="33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/>
            </a:p>
          </p:txBody>
        </p:sp>
      </p:grpSp>
      <p:grpSp>
        <p:nvGrpSpPr>
          <p:cNvPr id="839691" name="Group 11">
            <a:extLst>
              <a:ext uri="{FF2B5EF4-FFF2-40B4-BE49-F238E27FC236}">
                <a16:creationId xmlns:a16="http://schemas.microsoft.com/office/drawing/2014/main" id="{120C9444-E916-45DD-B563-80391B759455}"/>
              </a:ext>
            </a:extLst>
          </p:cNvPr>
          <p:cNvGrpSpPr>
            <a:grpSpLocks/>
          </p:cNvGrpSpPr>
          <p:nvPr/>
        </p:nvGrpSpPr>
        <p:grpSpPr bwMode="auto">
          <a:xfrm>
            <a:off x="3257872" y="2132856"/>
            <a:ext cx="4675188" cy="1670050"/>
            <a:chOff x="2112" y="480"/>
            <a:chExt cx="2808" cy="1008"/>
          </a:xfrm>
        </p:grpSpPr>
        <p:sp>
          <p:nvSpPr>
            <p:cNvPr id="12305" name="Rectangle 12">
              <a:extLst>
                <a:ext uri="{FF2B5EF4-FFF2-40B4-BE49-F238E27FC236}">
                  <a16:creationId xmlns:a16="http://schemas.microsoft.com/office/drawing/2014/main" id="{CE4366C1-C13B-419A-9FC6-0FCB3417C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480"/>
              <a:ext cx="1032" cy="329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99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插值节点</a:t>
              </a:r>
            </a:p>
          </p:txBody>
        </p:sp>
        <p:sp>
          <p:nvSpPr>
            <p:cNvPr id="12306" name="Line 13">
              <a:extLst>
                <a:ext uri="{FF2B5EF4-FFF2-40B4-BE49-F238E27FC236}">
                  <a16:creationId xmlns:a16="http://schemas.microsoft.com/office/drawing/2014/main" id="{BBE2F0B6-459B-48D4-AEA3-26485487B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488"/>
              <a:ext cx="168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7" name="Line 14">
              <a:extLst>
                <a:ext uri="{FF2B5EF4-FFF2-40B4-BE49-F238E27FC236}">
                  <a16:creationId xmlns:a16="http://schemas.microsoft.com/office/drawing/2014/main" id="{A5566A7C-E16C-4A57-9469-AD4B9D02D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864"/>
              <a:ext cx="912" cy="57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39695" name="Group 15">
            <a:extLst>
              <a:ext uri="{FF2B5EF4-FFF2-40B4-BE49-F238E27FC236}">
                <a16:creationId xmlns:a16="http://schemas.microsoft.com/office/drawing/2014/main" id="{E826773D-C410-4B83-956B-B939AA235BD7}"/>
              </a:ext>
            </a:extLst>
          </p:cNvPr>
          <p:cNvGrpSpPr>
            <a:grpSpLocks/>
          </p:cNvGrpSpPr>
          <p:nvPr/>
        </p:nvGrpSpPr>
        <p:grpSpPr bwMode="auto">
          <a:xfrm>
            <a:off x="3257634" y="5074085"/>
            <a:ext cx="4520100" cy="523192"/>
            <a:chOff x="1594" y="2248"/>
            <a:chExt cx="2692" cy="295"/>
          </a:xfrm>
        </p:grpSpPr>
        <p:sp>
          <p:nvSpPr>
            <p:cNvPr id="12303" name="Rectangle 16">
              <a:extLst>
                <a:ext uri="{FF2B5EF4-FFF2-40B4-BE49-F238E27FC236}">
                  <a16:creationId xmlns:a16="http://schemas.microsoft.com/office/drawing/2014/main" id="{464A7B8A-6901-4C06-8CDB-D4565AE67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248"/>
              <a:ext cx="1032" cy="295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rgbClr val="99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插值条件</a:t>
              </a:r>
            </a:p>
          </p:txBody>
        </p:sp>
        <p:sp>
          <p:nvSpPr>
            <p:cNvPr id="12304" name="Line 17">
              <a:extLst>
                <a:ext uri="{FF2B5EF4-FFF2-40B4-BE49-F238E27FC236}">
                  <a16:creationId xmlns:a16="http://schemas.microsoft.com/office/drawing/2014/main" id="{A7734D05-8039-4331-87F0-7E02C4253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4" y="2395"/>
              <a:ext cx="1647" cy="11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zh-CN" altLang="en-US" dirty="0"/>
            </a:p>
          </p:txBody>
        </p:sp>
      </p:grpSp>
      <p:grpSp>
        <p:nvGrpSpPr>
          <p:cNvPr id="839699" name="Group 19">
            <a:extLst>
              <a:ext uri="{FF2B5EF4-FFF2-40B4-BE49-F238E27FC236}">
                <a16:creationId xmlns:a16="http://schemas.microsoft.com/office/drawing/2014/main" id="{596E0926-0726-4817-A710-526BA40D2B9E}"/>
              </a:ext>
            </a:extLst>
          </p:cNvPr>
          <p:cNvGrpSpPr>
            <a:grpSpLocks/>
          </p:cNvGrpSpPr>
          <p:nvPr/>
        </p:nvGrpSpPr>
        <p:grpSpPr bwMode="auto">
          <a:xfrm>
            <a:off x="400373" y="2745859"/>
            <a:ext cx="8458200" cy="2632075"/>
            <a:chOff x="343" y="921"/>
            <a:chExt cx="5328" cy="1658"/>
          </a:xfrm>
        </p:grpSpPr>
        <p:sp>
          <p:nvSpPr>
            <p:cNvPr id="12300" name="Text Box 20">
              <a:extLst>
                <a:ext uri="{FF2B5EF4-FFF2-40B4-BE49-F238E27FC236}">
                  <a16:creationId xmlns:a16="http://schemas.microsoft.com/office/drawing/2014/main" id="{5892F891-7C85-44F6-84C0-3C3D688A9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" y="921"/>
              <a:ext cx="5328" cy="1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+mn-ea"/>
                  <a:ea typeface="+mn-ea"/>
                </a:rPr>
                <a:t>           设 </a:t>
              </a:r>
              <a:r>
                <a:rPr lang="en-US" altLang="zh-CN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y </a:t>
              </a:r>
              <a:r>
                <a: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 </a:t>
              </a:r>
              <a:r>
                <a:rPr lang="en-US" altLang="zh-CN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 </a:t>
              </a:r>
              <a:r>
                <a:rPr lang="zh-CN" altLang="en-US" dirty="0">
                  <a:latin typeface="+mn-ea"/>
                  <a:ea typeface="+mn-ea"/>
                </a:rPr>
                <a:t>在区间</a:t>
              </a:r>
              <a:r>
                <a:rPr lang="en-US" altLang="zh-CN" dirty="0">
                  <a:latin typeface="Times New Roman" panose="02020603050405020304" pitchFamily="18" charset="0"/>
                  <a:ea typeface="华文仿宋" panose="02010600040101010101" pitchFamily="2" charset="-122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latin typeface="Times New Roman" panose="02020603050405020304" pitchFamily="18" charset="0"/>
                  <a:ea typeface="华文仿宋" panose="02010600040101010101" pitchFamily="2" charset="-122"/>
                  <a:cs typeface="Times New Roman" panose="02020603050405020304" pitchFamily="18" charset="0"/>
                </a:rPr>
                <a:t>a,b</a:t>
              </a:r>
              <a:r>
                <a:rPr lang="en-US" altLang="zh-CN" dirty="0">
                  <a:latin typeface="Times New Roman" panose="02020603050405020304" pitchFamily="18" charset="0"/>
                  <a:ea typeface="华文仿宋" panose="02010600040101010101" pitchFamily="2" charset="-122"/>
                  <a:cs typeface="Times New Roman" panose="02020603050405020304" pitchFamily="18" charset="0"/>
                </a:rPr>
                <a:t>] </a:t>
              </a:r>
              <a:r>
                <a:rPr lang="zh-CN" altLang="en-US" dirty="0">
                  <a:latin typeface="+mn-ea"/>
                  <a:ea typeface="+mn-ea"/>
                </a:rPr>
                <a:t>上有定义，且已知它在</a:t>
              </a:r>
              <a:r>
                <a:rPr lang="en-US" altLang="zh-CN" i="1" dirty="0">
                  <a:latin typeface="+mn-ea"/>
                  <a:ea typeface="+mn-ea"/>
                </a:rPr>
                <a:t>n</a:t>
              </a:r>
              <a:r>
                <a:rPr lang="en-US" altLang="zh-CN" dirty="0">
                  <a:latin typeface="+mn-ea"/>
                  <a:ea typeface="+mn-ea"/>
                </a:rPr>
                <a:t>+1</a:t>
              </a:r>
              <a:r>
                <a:rPr lang="zh-CN" altLang="en-US" dirty="0">
                  <a:latin typeface="+mn-ea"/>
                  <a:ea typeface="+mn-ea"/>
                </a:rPr>
                <a:t>个互异点 </a:t>
              </a:r>
              <a:r>
                <a:rPr lang="en-US" altLang="zh-CN" dirty="0">
                  <a:latin typeface="+mn-ea"/>
                  <a:ea typeface="+mn-ea"/>
                </a:rPr>
                <a:t>                                           </a:t>
              </a:r>
              <a:r>
                <a:rPr lang="zh-CN" altLang="en-US" dirty="0">
                  <a:latin typeface="+mn-ea"/>
                  <a:ea typeface="+mn-ea"/>
                </a:rPr>
                <a:t>上的函数</a:t>
              </a:r>
              <a:r>
                <a:rPr lang="zh-CN" altLang="en-US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值 </a:t>
              </a:r>
              <a:r>
                <a:rPr lang="en-US" altLang="zh-CN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y</a:t>
              </a:r>
              <a:r>
                <a:rPr lang="en-US" altLang="zh-CN" baseline="-250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0</a:t>
              </a:r>
              <a:r>
                <a: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y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r>
                <a:rPr lang="en-US" altLang="zh-CN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, … , </a:t>
              </a:r>
              <a:r>
                <a:rPr lang="en-US" altLang="zh-CN" i="1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y</a:t>
              </a:r>
              <a:r>
                <a:rPr lang="en-US" altLang="zh-CN" i="1" baseline="-25000" dirty="0" err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</a:t>
              </a:r>
              <a:r>
                <a:rPr lang="en-US" altLang="zh-CN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，</a:t>
              </a:r>
              <a:r>
                <a:rPr lang="zh-CN" altLang="en-US" dirty="0">
                  <a:latin typeface="+mn-ea"/>
                  <a:ea typeface="+mn-ea"/>
                </a:rPr>
                <a:t>若存在一个次数不超过 </a:t>
              </a:r>
              <a:r>
                <a:rPr lang="en-US" altLang="zh-CN" i="1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n</a:t>
              </a:r>
              <a:r>
                <a:rPr lang="en-US" altLang="zh-CN" dirty="0">
                  <a:latin typeface="+mn-ea"/>
                  <a:ea typeface="+mn-ea"/>
                </a:rPr>
                <a:t> </a:t>
              </a:r>
              <a:r>
                <a:rPr lang="zh-CN" altLang="en-US" dirty="0">
                  <a:latin typeface="+mn-ea"/>
                  <a:ea typeface="+mn-ea"/>
                </a:rPr>
                <a:t>次的多项式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lang="en-US" altLang="zh-CN" dirty="0">
                <a:latin typeface="+mn-ea"/>
                <a:ea typeface="+mn-ea"/>
              </a:endParaRP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lang="zh-CN" altLang="en-US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1" name="Object 21">
                  <a:extLst>
                    <a:ext uri="{FF2B5EF4-FFF2-40B4-BE49-F238E27FC236}">
                      <a16:creationId xmlns:a16="http://schemas.microsoft.com/office/drawing/2014/main" id="{B98B27B2-124D-4D19-A49A-36BBDA399AF2}"/>
                    </a:ext>
                  </a:extLst>
                </p:cNvPr>
                <p:cNvSpPr txBox="1"/>
                <p:nvPr/>
              </p:nvSpPr>
              <p:spPr bwMode="auto">
                <a:xfrm>
                  <a:off x="1383" y="2032"/>
                  <a:ext cx="2920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+...+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301" name="Object 21">
                  <a:extLst>
                    <a:ext uri="{FF2B5EF4-FFF2-40B4-BE49-F238E27FC236}">
                      <a16:creationId xmlns:a16="http://schemas.microsoft.com/office/drawing/2014/main" id="{B98B27B2-124D-4D19-A49A-36BBDA399A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83" y="2032"/>
                  <a:ext cx="2920" cy="3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2" name="Object 22">
                  <a:extLst>
                    <a:ext uri="{FF2B5EF4-FFF2-40B4-BE49-F238E27FC236}">
                      <a16:creationId xmlns:a16="http://schemas.microsoft.com/office/drawing/2014/main" id="{BD5A7A9A-011A-46E6-86BA-DEFC2570C6FC}"/>
                    </a:ext>
                  </a:extLst>
                </p:cNvPr>
                <p:cNvSpPr txBox="1"/>
                <p:nvPr/>
              </p:nvSpPr>
              <p:spPr bwMode="auto">
                <a:xfrm>
                  <a:off x="1791" y="1261"/>
                  <a:ext cx="2449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...&lt;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302" name="Object 22">
                  <a:extLst>
                    <a:ext uri="{FF2B5EF4-FFF2-40B4-BE49-F238E27FC236}">
                      <a16:creationId xmlns:a16="http://schemas.microsoft.com/office/drawing/2014/main" id="{BD5A7A9A-011A-46E6-86BA-DEFC2570C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1" y="1261"/>
                  <a:ext cx="2449" cy="31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0F412B14-AFD2-42E5-82FF-AF2F71CD7F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15" y="897600"/>
            <a:ext cx="5139837" cy="4267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22A3DA2-7B94-4197-B175-1489A8D84BB0}"/>
              </a:ext>
            </a:extLst>
          </p:cNvPr>
          <p:cNvSpPr txBox="1"/>
          <p:nvPr/>
        </p:nvSpPr>
        <p:spPr>
          <a:xfrm>
            <a:off x="232527" y="839080"/>
            <a:ext cx="650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取                                                                      ，即 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B451478-43CA-444D-8DFE-D70F8039E82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75" y="1510459"/>
            <a:ext cx="8749610" cy="3452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0386D4-47D7-4BF6-8E04-754846C01A71}"/>
              </a:ext>
            </a:extLst>
          </p:cNvPr>
          <p:cNvSpPr txBox="1"/>
          <p:nvPr/>
        </p:nvSpPr>
        <p:spPr>
          <a:xfrm>
            <a:off x="209755" y="2835644"/>
            <a:ext cx="1315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定义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4.1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946B4B-1D8F-4492-AB50-0174D896F8F0}"/>
              </a:ext>
            </a:extLst>
          </p:cNvPr>
          <p:cNvSpPr txBox="1"/>
          <p:nvPr/>
        </p:nvSpPr>
        <p:spPr>
          <a:xfrm>
            <a:off x="7171392" y="205747"/>
            <a:ext cx="1822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2828708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3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animBg="1"/>
      <p:bldP spid="839684" grpId="0" animBg="1"/>
      <p:bldP spid="8396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18A73D-21E7-4DEB-8C53-F4DD7293925A}"/>
              </a:ext>
            </a:extLst>
          </p:cNvPr>
          <p:cNvSpPr txBox="1"/>
          <p:nvPr/>
        </p:nvSpPr>
        <p:spPr>
          <a:xfrm>
            <a:off x="287524" y="1772816"/>
            <a:ext cx="8568952" cy="297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给定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n+1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个互异点，如何计算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Lagrange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插值？</a:t>
            </a:r>
            <a:endParaRPr lang="en-US" altLang="zh-CN" sz="3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/>
                </a:solidFill>
                <a:latin typeface="+mn-ea"/>
              </a:rPr>
              <a:t>给定</a:t>
            </a:r>
            <a:r>
              <a:rPr lang="en-US" altLang="zh-CN" sz="3200" dirty="0">
                <a:solidFill>
                  <a:schemeClr val="tx1"/>
                </a:solidFill>
                <a:latin typeface="+mn-ea"/>
              </a:rPr>
              <a:t>n+1</a:t>
            </a:r>
            <a:r>
              <a:rPr lang="zh-CN" altLang="en-US" sz="3200" dirty="0">
                <a:solidFill>
                  <a:schemeClr val="tx1"/>
                </a:solidFill>
                <a:latin typeface="+mn-ea"/>
              </a:rPr>
              <a:t>个互异点，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如何计算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Newton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插值？</a:t>
            </a:r>
            <a:endParaRPr lang="en-US" altLang="zh-CN" sz="3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Lagrange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插值与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Newton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插值的差别</a:t>
            </a:r>
            <a:endParaRPr lang="en-US" altLang="zh-CN" sz="3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如何应对采样点过多的情况（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</a:rPr>
              <a:t>Runge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</a:rPr>
              <a:t>现象）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5304DD-AF06-41BF-A01B-77001B97B568}"/>
              </a:ext>
            </a:extLst>
          </p:cNvPr>
          <p:cNvSpPr txBox="1"/>
          <p:nvPr/>
        </p:nvSpPr>
        <p:spPr>
          <a:xfrm>
            <a:off x="6084168" y="404664"/>
            <a:ext cx="1822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dirty="0">
                <a:solidFill>
                  <a:srgbClr val="FF0000"/>
                </a:solidFill>
                <a:latin typeface="+mn-ea"/>
                <a:ea typeface="+mn-ea"/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302313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E98A5-1F54-4EC8-AE0D-6733A4C07F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7704" y="1196752"/>
            <a:ext cx="5544616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800" b="1" dirty="0">
                <a:latin typeface="+mn-ea"/>
              </a:rPr>
              <a:t>第五章 曲线拟合</a:t>
            </a:r>
            <a:endParaRPr lang="en-US" altLang="zh-CN" sz="48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28846-C7DA-44BD-98AF-B7EA86C41592}"/>
              </a:ext>
            </a:extLst>
          </p:cNvPr>
          <p:cNvSpPr txBox="1"/>
          <p:nvPr/>
        </p:nvSpPr>
        <p:spPr>
          <a:xfrm>
            <a:off x="2123728" y="2492896"/>
            <a:ext cx="5544616" cy="245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5.1 </a:t>
            </a:r>
            <a:r>
              <a:rPr lang="zh-CN" altLang="en-US" sz="36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引言</a:t>
            </a:r>
            <a:endParaRPr lang="en-US" altLang="zh-CN" sz="36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5.2 </a:t>
            </a:r>
            <a:r>
              <a:rPr lang="zh-CN" altLang="en-US" sz="36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最小二乘拟合曲线</a:t>
            </a:r>
            <a:endParaRPr lang="en-US" altLang="zh-CN" sz="36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5.3 </a:t>
            </a:r>
            <a:r>
              <a:rPr lang="zh-CN" altLang="en-US" sz="36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其他曲线拟合方法</a:t>
            </a: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723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副标题 261122">
            <a:extLst>
              <a:ext uri="{FF2B5EF4-FFF2-40B4-BE49-F238E27FC236}">
                <a16:creationId xmlns:a16="http://schemas.microsoft.com/office/drawing/2014/main" id="{8A8B2AAD-4826-413A-BF4B-832288C396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7768" y="980728"/>
            <a:ext cx="8748464" cy="5109095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dirty="0">
                <a:latin typeface="+mn-ea"/>
              </a:rPr>
              <a:t>如果已知函数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sz="2800" dirty="0">
                <a:latin typeface="+mn-ea"/>
              </a:rPr>
              <a:t>在若干点</a:t>
            </a:r>
            <a:r>
              <a:rPr lang="en-US" altLang="zh-CN" sz="2800" dirty="0">
                <a:latin typeface="+mn-ea"/>
              </a:rPr>
              <a:t>x</a:t>
            </a:r>
            <a:r>
              <a:rPr lang="en-US" altLang="zh-CN" sz="2800" baseline="-25000" dirty="0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(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=1,2,…,n)</a:t>
            </a:r>
            <a:r>
              <a:rPr lang="zh-CN" altLang="en-US" sz="2800" dirty="0">
                <a:latin typeface="+mn-ea"/>
              </a:rPr>
              <a:t>处的值</a:t>
            </a:r>
            <a:r>
              <a:rPr lang="en-US" altLang="zh-CN" sz="2800" dirty="0" err="1">
                <a:latin typeface="+mn-ea"/>
              </a:rPr>
              <a:t>y</a:t>
            </a:r>
            <a:r>
              <a:rPr lang="en-US" altLang="zh-CN" sz="2800" baseline="-250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，便可根据插值原理来建立插值多项式作为</a:t>
            </a:r>
            <a:r>
              <a:rPr lang="en-US" altLang="zh-CN" sz="2800" dirty="0">
                <a:latin typeface="+mn-ea"/>
              </a:rPr>
              <a:t>f(x)</a:t>
            </a:r>
            <a:r>
              <a:rPr lang="zh-CN" altLang="en-US" sz="2800" dirty="0">
                <a:latin typeface="+mn-ea"/>
              </a:rPr>
              <a:t>的近似，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这里的横坐标        是明确的。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 dirty="0">
                <a:latin typeface="+mn-ea"/>
              </a:rPr>
              <a:t>      但在科学实验和生产实践中，往往会遇到这样一种情况，即</a:t>
            </a:r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节点上的函数值并不是很精确的，</a:t>
            </a:r>
            <a:r>
              <a:rPr lang="zh-CN" altLang="en-US" sz="2800" dirty="0">
                <a:latin typeface="+mn-ea"/>
              </a:rPr>
              <a:t>这些函数值是由实验或观测得到的数据，不可避免地带有测量误差，如果要求所得的近似函数曲线精确无误地通过所有的点</a:t>
            </a:r>
            <a:r>
              <a:rPr lang="en-US" altLang="zh-CN" sz="2800" dirty="0">
                <a:latin typeface="+mn-ea"/>
              </a:rPr>
              <a:t>(x</a:t>
            </a:r>
            <a:r>
              <a:rPr lang="en-US" altLang="zh-CN" sz="2800" baseline="-25000" dirty="0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, </a:t>
            </a:r>
            <a:r>
              <a:rPr lang="en-US" altLang="zh-CN" sz="2800" dirty="0" err="1">
                <a:latin typeface="+mn-ea"/>
              </a:rPr>
              <a:t>y</a:t>
            </a:r>
            <a:r>
              <a:rPr lang="en-US" altLang="zh-CN" sz="2800" baseline="-25000" dirty="0" err="1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，就会使曲线保留着一切测试误差。当个别数据的误差较大时，插值效果显然是不理想的。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EFAB5B-7D5D-4D2C-B3E3-37E6A05D5BAF}"/>
              </a:ext>
            </a:extLst>
          </p:cNvPr>
          <p:cNvSpPr txBox="1"/>
          <p:nvPr/>
        </p:nvSpPr>
        <p:spPr>
          <a:xfrm>
            <a:off x="3203848" y="230529"/>
            <a:ext cx="2232248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5.1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引言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E5C0E4-F54B-4178-AEE7-9D96FF1933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76872"/>
            <a:ext cx="576064" cy="2988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0C0C59-0580-4085-89E3-28327F7437BD}"/>
              </a:ext>
            </a:extLst>
          </p:cNvPr>
          <p:cNvSpPr txBox="1"/>
          <p:nvPr/>
        </p:nvSpPr>
        <p:spPr>
          <a:xfrm>
            <a:off x="7092280" y="149731"/>
            <a:ext cx="1475656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FF0000"/>
                </a:solidFill>
                <a:latin typeface="+mn-ea"/>
                <a:ea typeface="+mn-ea"/>
              </a:rPr>
              <a:t>重要</a:t>
            </a:r>
          </a:p>
        </p:txBody>
      </p:sp>
    </p:spTree>
    <p:extLst>
      <p:ext uri="{BB962C8B-B14F-4D97-AF65-F5344CB8AC3E}">
        <p14:creationId xmlns:p14="http://schemas.microsoft.com/office/powerpoint/2010/main" val="391335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D9B8FC8-2770-4367-A5AE-A4B59C394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53262"/>
              </p:ext>
            </p:extLst>
          </p:nvPr>
        </p:nvGraphicFramePr>
        <p:xfrm>
          <a:off x="4569936" y="1902693"/>
          <a:ext cx="3883080" cy="270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3" r:id="rId3" imgW="1940052" imgH="1975104" progId="Word.Picture.8">
                  <p:embed/>
                </p:oleObj>
              </mc:Choice>
              <mc:Fallback>
                <p:oleObj r:id="rId3" imgW="1940052" imgH="1975104" progId="Word.Picture.8">
                  <p:embed/>
                  <p:pic>
                    <p:nvPicPr>
                      <p:cNvPr id="262148" name="对象 262147">
                        <a:extLst>
                          <a:ext uri="{FF2B5EF4-FFF2-40B4-BE49-F238E27FC236}">
                            <a16:creationId xmlns:a16="http://schemas.microsoft.com/office/drawing/2014/main" id="{1746D1E8-592B-433F-9927-41807307CE5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9936" y="1902693"/>
                        <a:ext cx="3883080" cy="2701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2DBACF8-EF1D-4717-ADAA-12DC4F6344C2}"/>
              </a:ext>
            </a:extLst>
          </p:cNvPr>
          <p:cNvSpPr txBox="1"/>
          <p:nvPr/>
        </p:nvSpPr>
        <p:spPr>
          <a:xfrm>
            <a:off x="467544" y="332656"/>
            <a:ext cx="7985472" cy="170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此外，由实验或观测提供的数据个数往往很多，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如果用插值法，势必得到次数较高的插值多项式，这样计算起来很烦琐。</a:t>
            </a:r>
            <a:endParaRPr lang="zh-CN" altLang="en-US" sz="2400" b="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副标题 262146">
            <a:extLst>
              <a:ext uri="{FF2B5EF4-FFF2-40B4-BE49-F238E27FC236}">
                <a16:creationId xmlns:a16="http://schemas.microsoft.com/office/drawing/2014/main" id="{69C1C033-4BBD-41A3-A073-494093543882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293096"/>
            <a:ext cx="8559566" cy="187422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60000"/>
              </a:lnSpc>
              <a:spcAft>
                <a:spcPts val="0"/>
              </a:spcAft>
              <a:buNone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为此，就希望由给定的数据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(xi, </a:t>
            </a:r>
            <a:r>
              <a:rPr lang="en-US" altLang="zh-CN" sz="24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yi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，构造出一个近似函数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(x)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，不要求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(x)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完全通过所有的数据点，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只要求所得的近似曲线能反映出数据的基本趋势，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如上图。</a:t>
            </a:r>
          </a:p>
        </p:txBody>
      </p:sp>
    </p:spTree>
    <p:extLst>
      <p:ext uri="{BB962C8B-B14F-4D97-AF65-F5344CB8AC3E}">
        <p14:creationId xmlns:p14="http://schemas.microsoft.com/office/powerpoint/2010/main" val="259952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148" name="对象 262147">
            <a:extLst>
              <a:ext uri="{FF2B5EF4-FFF2-40B4-BE49-F238E27FC236}">
                <a16:creationId xmlns:a16="http://schemas.microsoft.com/office/drawing/2014/main" id="{1746D1E8-592B-433F-9927-41807307CE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769377"/>
              </p:ext>
            </p:extLst>
          </p:nvPr>
        </p:nvGraphicFramePr>
        <p:xfrm>
          <a:off x="5142583" y="809248"/>
          <a:ext cx="3883080" cy="270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96" r:id="rId3" imgW="1940052" imgH="1975104" progId="Word.Picture.8">
                  <p:embed/>
                </p:oleObj>
              </mc:Choice>
              <mc:Fallback>
                <p:oleObj r:id="rId3" imgW="1940052" imgH="1975104" progId="Word.Picture.8">
                  <p:embed/>
                  <p:pic>
                    <p:nvPicPr>
                      <p:cNvPr id="262148" name="对象 262147">
                        <a:extLst>
                          <a:ext uri="{FF2B5EF4-FFF2-40B4-BE49-F238E27FC236}">
                            <a16:creationId xmlns:a16="http://schemas.microsoft.com/office/drawing/2014/main" id="{1746D1E8-592B-433F-9927-41807307CE5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2583" y="809248"/>
                        <a:ext cx="3883080" cy="2701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4E7FE1E-BE48-49FD-91FC-6BD010B41CF2}"/>
              </a:ext>
            </a:extLst>
          </p:cNvPr>
          <p:cNvSpPr txBox="1"/>
          <p:nvPr/>
        </p:nvSpPr>
        <p:spPr>
          <a:xfrm>
            <a:off x="3599619" y="98060"/>
            <a:ext cx="2232248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5.1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引言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09BA04-C8A3-4D4D-AEE7-634255B28E64}"/>
              </a:ext>
            </a:extLst>
          </p:cNvPr>
          <p:cNvSpPr txBox="1"/>
          <p:nvPr/>
        </p:nvSpPr>
        <p:spPr>
          <a:xfrm>
            <a:off x="0" y="908066"/>
            <a:ext cx="5254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实际上，就是求出一条曲线，使数据点均在离此曲线的上方或下方不远处，所求的曲线称为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拟合曲线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，它既能反映数据的总体分布，又不至于出现局部较大的波动，更能反映被逼近函数的特性，使求得的逼近函数与已知函数从总体上来说，其偏差按某种方法度量达到最小。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40CA93F-D383-4211-AD89-F9675F32CB3E}"/>
              </a:ext>
            </a:extLst>
          </p:cNvPr>
          <p:cNvSpPr txBox="1">
            <a:spLocks noChangeArrowheads="1"/>
          </p:cNvSpPr>
          <p:nvPr/>
        </p:nvSpPr>
        <p:spPr>
          <a:xfrm>
            <a:off x="143508" y="5189006"/>
            <a:ext cx="8856984" cy="1077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0" dirty="0"/>
              <a:t>插值</a:t>
            </a:r>
            <a:r>
              <a:rPr lang="en-US" altLang="zh-CN" sz="2400" b="0" dirty="0"/>
              <a:t>: </a:t>
            </a:r>
            <a:r>
              <a:rPr lang="zh-CN" altLang="en-US" sz="2400" b="0" dirty="0"/>
              <a:t>过点</a:t>
            </a:r>
            <a:r>
              <a:rPr lang="en-US" altLang="zh-CN" sz="2400" b="0" dirty="0"/>
              <a:t>;  (</a:t>
            </a:r>
            <a:r>
              <a:rPr lang="zh-CN" altLang="en-US" sz="2400" b="0" dirty="0"/>
              <a:t>适合精确数据</a:t>
            </a:r>
            <a:r>
              <a:rPr lang="en-US" altLang="zh-CN" sz="2400" b="0" dirty="0"/>
              <a:t>) </a:t>
            </a:r>
          </a:p>
          <a:p>
            <a:pPr algn="l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rgbClr val="0000FF"/>
                </a:solidFill>
              </a:rPr>
              <a:t>拟合</a:t>
            </a:r>
            <a:r>
              <a:rPr lang="en-US" altLang="zh-CN" sz="2400" b="0" dirty="0">
                <a:solidFill>
                  <a:srgbClr val="0000FF"/>
                </a:solidFill>
              </a:rPr>
              <a:t>: </a:t>
            </a:r>
            <a:r>
              <a:rPr lang="zh-CN" altLang="en-US" sz="2400" b="0" dirty="0">
                <a:solidFill>
                  <a:srgbClr val="0000FF"/>
                </a:solidFill>
              </a:rPr>
              <a:t>不过点</a:t>
            </a:r>
            <a:r>
              <a:rPr lang="en-US" altLang="zh-CN" sz="2400" b="0" dirty="0">
                <a:solidFill>
                  <a:srgbClr val="0000FF"/>
                </a:solidFill>
              </a:rPr>
              <a:t>, </a:t>
            </a:r>
            <a:r>
              <a:rPr lang="zh-CN" altLang="en-US" sz="2400" b="0" dirty="0">
                <a:solidFill>
                  <a:srgbClr val="0000FF"/>
                </a:solidFill>
              </a:rPr>
              <a:t>整体近似</a:t>
            </a:r>
            <a:r>
              <a:rPr lang="en-US" altLang="zh-CN" sz="2400" b="0" dirty="0">
                <a:solidFill>
                  <a:srgbClr val="0000FF"/>
                </a:solidFill>
              </a:rPr>
              <a:t>;  (</a:t>
            </a:r>
            <a:r>
              <a:rPr lang="zh-CN" altLang="en-US" sz="2400" b="0" dirty="0">
                <a:solidFill>
                  <a:srgbClr val="0000FF"/>
                </a:solidFill>
              </a:rPr>
              <a:t>适合</a:t>
            </a:r>
            <a:r>
              <a:rPr lang="zh-CN" altLang="en-US" sz="2400" b="0" dirty="0">
                <a:solidFill>
                  <a:srgbClr val="0000FF"/>
                </a:solidFill>
                <a:latin typeface="宋体" panose="02010600030101010101" pitchFamily="2" charset="-122"/>
              </a:rPr>
              <a:t>有经验公式或有误差的数据</a:t>
            </a:r>
            <a:r>
              <a:rPr lang="en-US" altLang="zh-CN" sz="2400" b="0" dirty="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13BF1C-7255-41EF-858C-E17620377A58}"/>
              </a:ext>
            </a:extLst>
          </p:cNvPr>
          <p:cNvSpPr txBox="1"/>
          <p:nvPr/>
        </p:nvSpPr>
        <p:spPr>
          <a:xfrm>
            <a:off x="302032" y="4563236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dirty="0">
                <a:solidFill>
                  <a:srgbClr val="0000FF"/>
                </a:solidFill>
                <a:latin typeface="+mn-ea"/>
                <a:ea typeface="+mn-ea"/>
              </a:rPr>
              <a:t>拟合与插值的区别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BD7A63-A192-486B-AFE3-FF52833400E0}"/>
              </a:ext>
            </a:extLst>
          </p:cNvPr>
          <p:cNvSpPr txBox="1"/>
          <p:nvPr/>
        </p:nvSpPr>
        <p:spPr>
          <a:xfrm>
            <a:off x="4164503" y="4147737"/>
            <a:ext cx="2959981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eaLnBrk="1" hangingPunct="1"/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反映数据的基本关系，更具有实用价值。</a:t>
            </a:r>
            <a:endParaRPr lang="zh-CN" altLang="en-US" sz="2400" b="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32D4DF89-5B9F-4B32-8CDF-E4412D65FC54}"/>
              </a:ext>
            </a:extLst>
          </p:cNvPr>
          <p:cNvSpPr/>
          <p:nvPr/>
        </p:nvSpPr>
        <p:spPr bwMode="auto">
          <a:xfrm rot="1895125">
            <a:off x="5397726" y="4975720"/>
            <a:ext cx="167920" cy="685925"/>
          </a:xfrm>
          <a:prstGeom prst="downArrow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B2E883-B638-424A-BB1E-6E638BE4B97F}"/>
              </a:ext>
            </a:extLst>
          </p:cNvPr>
          <p:cNvSpPr txBox="1"/>
          <p:nvPr/>
        </p:nvSpPr>
        <p:spPr>
          <a:xfrm>
            <a:off x="7524836" y="3522796"/>
            <a:ext cx="1475656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364073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副标题 264194">
            <a:extLst>
              <a:ext uri="{FF2B5EF4-FFF2-40B4-BE49-F238E27FC236}">
                <a16:creationId xmlns:a16="http://schemas.microsoft.com/office/drawing/2014/main" id="{5EB89323-1EB7-40A9-97DE-B3E428ACFD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8149" y="1700808"/>
            <a:ext cx="8798955" cy="2774845"/>
          </a:xfrm>
        </p:spPr>
        <p:txBody>
          <a:bodyPr>
            <a:no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函数插值是插值函数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P(x)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与被插函数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f(x)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在节点处函数值相同，即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P(x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)=f(x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=0,1,…,n)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而曲线拟合函数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(x)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不要求严格地通过所有数据点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(x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800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，也就是说拟合函数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(x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en-US" altLang="zh-CN" sz="28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en-US" altLang="zh-CN" sz="2800" baseline="-250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en-US" altLang="zh-CN" sz="2800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处的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偏差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亦称残差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</a:p>
          <a:p>
            <a:pPr algn="l" eaLnBrk="1" hangingPunct="1">
              <a:lnSpc>
                <a:spcPct val="100000"/>
              </a:lnSpc>
            </a:pPr>
            <a:r>
              <a:rPr lang="el-GR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</a:t>
            </a:r>
            <a:r>
              <a:rPr lang="el-GR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(x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	 </a:t>
            </a:r>
            <a:r>
              <a:rPr lang="el-GR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i=0,1,…,n</a:t>
            </a:r>
          </a:p>
          <a:p>
            <a:pPr algn="l" eaLnBrk="1" hangingPunct="1">
              <a:lnSpc>
                <a:spcPct val="100000"/>
              </a:lnSpc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不都严格地等于零。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77B887-599C-4DE7-BC79-7C527C361F59}"/>
              </a:ext>
            </a:extLst>
          </p:cNvPr>
          <p:cNvSpPr txBox="1">
            <a:spLocks noChangeArrowheads="1"/>
          </p:cNvSpPr>
          <p:nvPr/>
        </p:nvSpPr>
        <p:spPr>
          <a:xfrm>
            <a:off x="2478066" y="63217"/>
            <a:ext cx="3919904" cy="4832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5.2  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最小二乘拟合曲线</a:t>
            </a: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79E45520-8A03-42AA-AC44-DBC87F115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" y="576412"/>
            <a:ext cx="5546456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</a:rPr>
              <a:t>通过观测、测量或试验得到如右数值表</a:t>
            </a:r>
            <a:endParaRPr lang="zh-CN" altLang="en-US" sz="2400" dirty="0">
              <a:solidFill>
                <a:srgbClr val="0066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Group 47">
            <a:extLst>
              <a:ext uri="{FF2B5EF4-FFF2-40B4-BE49-F238E27FC236}">
                <a16:creationId xmlns:a16="http://schemas.microsoft.com/office/drawing/2014/main" id="{D5FEB29D-B420-41B9-91E8-3908FB38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847103"/>
              </p:ext>
            </p:extLst>
          </p:nvPr>
        </p:nvGraphicFramePr>
        <p:xfrm>
          <a:off x="5508104" y="656830"/>
          <a:ext cx="3429000" cy="89503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536004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388072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12546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649356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44909095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en-US" sz="2800" b="0" i="1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0" i="1" u="none" strike="noStrike" cap="none" normalizeH="0" baseline="-2000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800" b="0" i="1" u="none" strike="noStrike" cap="none" normalizeH="0" baseline="-2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462950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0" i="0" u="none" strike="noStrike" cap="none" normalizeH="0" baseline="-2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0" i="0" u="none" strike="noStrike" cap="none" normalizeH="0" baseline="-2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en-US" sz="2800" b="0" i="1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0" i="1" u="none" strike="noStrike" cap="none" normalizeH="0" baseline="-2000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zh-CN" alt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80836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902C13B-1157-4BD1-9161-1499EF428F61}"/>
              </a:ext>
            </a:extLst>
          </p:cNvPr>
          <p:cNvSpPr/>
          <p:nvPr/>
        </p:nvSpPr>
        <p:spPr>
          <a:xfrm>
            <a:off x="150973" y="4725144"/>
            <a:ext cx="85896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但是</a:t>
            </a:r>
            <a:r>
              <a:rPr lang="en-US" altLang="zh-CN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为了使近似曲线能尽量反映出所给数据点的变化趋势，要求</a:t>
            </a:r>
            <a:r>
              <a:rPr lang="el-GR" altLang="zh-CN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|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l-GR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|</a:t>
            </a:r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按某种度量标准最小。若记向量</a:t>
            </a:r>
            <a:r>
              <a:rPr lang="el-GR" altLang="zh-CN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ε=[ε</a:t>
            </a:r>
            <a:r>
              <a:rPr lang="en-US" altLang="zh-CN" sz="2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 ε</a:t>
            </a:r>
            <a:r>
              <a:rPr lang="en-US" altLang="zh-CN" sz="2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l-GR" altLang="zh-CN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,…,ε</a:t>
            </a:r>
            <a:r>
              <a:rPr lang="en-US" altLang="zh-CN" sz="2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]</a:t>
            </a:r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，即要求向量</a:t>
            </a:r>
            <a:r>
              <a:rPr lang="el-GR" altLang="zh-CN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ε</a:t>
            </a:r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的某种范数 </a:t>
            </a:r>
            <a:r>
              <a:rPr lang="en-US" altLang="zh-CN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756FCB-E86F-4E0B-B3A3-12029485F4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70" y="5661248"/>
            <a:ext cx="426720" cy="3563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F0F18AE-DBCA-4C33-A6F2-9620C75D859F}"/>
              </a:ext>
            </a:extLst>
          </p:cNvPr>
          <p:cNvSpPr/>
          <p:nvPr/>
        </p:nvSpPr>
        <p:spPr>
          <a:xfrm>
            <a:off x="6012160" y="6077989"/>
            <a:ext cx="1867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 dirty="0">
                <a:solidFill>
                  <a:srgbClr val="FF0000"/>
                </a:solidFill>
                <a:latin typeface="+mn-ea"/>
                <a:ea typeface="+mn-ea"/>
              </a:rPr>
              <a:t>向量范数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BCC050-F128-48FB-AC12-3F924B6697EA}"/>
              </a:ext>
            </a:extLst>
          </p:cNvPr>
          <p:cNvSpPr txBox="1"/>
          <p:nvPr/>
        </p:nvSpPr>
        <p:spPr>
          <a:xfrm>
            <a:off x="7461448" y="3113079"/>
            <a:ext cx="1475656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FF0000"/>
                </a:solidFill>
                <a:latin typeface="+mn-ea"/>
                <a:ea typeface="+mn-ea"/>
              </a:rPr>
              <a:t>非常重要</a:t>
            </a:r>
          </a:p>
        </p:txBody>
      </p:sp>
    </p:spTree>
    <p:extLst>
      <p:ext uri="{BB962C8B-B14F-4D97-AF65-F5344CB8AC3E}">
        <p14:creationId xmlns:p14="http://schemas.microsoft.com/office/powerpoint/2010/main" val="400263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1806.75"/>
  <p:tag name="LATEXADDIN" val="\documentclass{article}&#10;\usepackage{amsmath}&#10;\pagestyle{empty}&#10;\begin{document}&#10;&#10;&#10;$ \Phi =P_n := \mbox{span}\left\{1,x,x^2,\cdots,x^n\right\}$&#10;&#10;\end{document}"/>
  <p:tag name="IGUANATEXSIZE" val="28"/>
  <p:tag name="IGUANATEXCURSOR" val="97"/>
  <p:tag name="TRANSPARENCY" val="True"/>
  <p:tag name="FILENAME" val=""/>
  <p:tag name="LATEXENGINEID" val="0"/>
  <p:tag name="TEMPFOLDER" val="d:\Soft\charulatex\"/>
  <p:tag name="LATEXFORMHEIGHT" val="387.75"/>
  <p:tag name="LATEXFORMWIDTH" val="709.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3801.75"/>
  <p:tag name="LATEXADDIN" val="\documentclass{article}&#10;\usepackage{amsmath}&#10;\pagestyle{empty}&#10;\begin{document}&#10;&#10;&#10;$P_n =\left\{\varphi(x)| \varphi(x)=a_0+a_1x+a_2x^2+\cdots+a_nx^n,~a_i\in\mathbf{R},~0\leq i\leq n\right\}$&#10;&#10;\end{document}"/>
  <p:tag name="IGUANATEXSIZE" val="28"/>
  <p:tag name="IGUANATEXCURSOR" val="115"/>
  <p:tag name="TRANSPARENCY" val="True"/>
  <p:tag name="FILENAME" val=""/>
  <p:tag name="LATEXENGINEID" val="0"/>
  <p:tag name="TEMPFOLDER" val="d:\Soft\charulatex\"/>
  <p:tag name="LATEXFORMHEIGHT" val="387.75"/>
  <p:tag name="LATEXFORMWIDTH" val="709.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240"/>
  <p:tag name="LATEXADDIN" val="\documentclass{article}&#10;\usepackage{amsmath}&#10;\pagestyle{empty}&#10;\begin{document}&#10;&#10;&#10;$\left\{ x_k\right\} $&#10;&#10;\end{document}"/>
  <p:tag name="IGUANATEXSIZE" val="24"/>
  <p:tag name="IGUANATEXCURSOR" val="104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5"/>
  <p:tag name="ORIGINALWIDTH" val="150"/>
  <p:tag name="LATEXADDIN" val="\documentclass{article}&#10;\usepackage{amsmath}&#10;\pagestyle{empty}&#10;\begin{document}&#10;&#10;&#10;$\|\varepsilon&#10;\|$&#10;&#10;\end{document}"/>
  <p:tag name="IGUANATEXSIZE" val="28"/>
  <p:tag name="IGUANATEXCURSOR" val="99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476.25"/>
  <p:tag name="LATEXADDIN" val="\documentclass{article}&#10;\usepackage{amsmath}&#10;\pagestyle{empty}&#10;\begin{document}&#10;&#10;&#10;$F(a_0,a_1)$&#10;&#10;\end{document}"/>
  <p:tag name="IGUANATEXSIZE" val="24"/>
  <p:tag name="IGUANATEXCURSOR" val="93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很不错的模版">
  <a:themeElements>
    <a:clrScheme name="自定义 7">
      <a:dk1>
        <a:srgbClr val="121618"/>
      </a:dk1>
      <a:lt1>
        <a:srgbClr val="FFFFFF"/>
      </a:lt1>
      <a:dk2>
        <a:srgbClr val="FFFFFF"/>
      </a:dk2>
      <a:lt2>
        <a:srgbClr val="D3D9DD"/>
      </a:lt2>
      <a:accent1>
        <a:srgbClr val="6C89DA"/>
      </a:accent1>
      <a:accent2>
        <a:srgbClr val="8FAFE9"/>
      </a:accent2>
      <a:accent3>
        <a:srgbClr val="FFFFFF"/>
      </a:accent3>
      <a:accent4>
        <a:srgbClr val="224272"/>
      </a:accent4>
      <a:accent5>
        <a:srgbClr val="BAC4EA"/>
      </a:accent5>
      <a:accent6>
        <a:srgbClr val="819ED3"/>
      </a:accent6>
      <a:hlink>
        <a:srgbClr val="57ABA3"/>
      </a:hlink>
      <a:folHlink>
        <a:srgbClr val="85819D"/>
      </a:folHlink>
    </a:clrScheme>
    <a:fontScheme name="自定义 1">
      <a:majorFont>
        <a:latin typeface="Times New Roman"/>
        <a:ea typeface="华文仿宋"/>
        <a:cs typeface=""/>
      </a:majorFont>
      <a:minorFont>
        <a:latin typeface="Times New Roman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很不错的模版 1">
        <a:dk1>
          <a:srgbClr val="384D68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E4058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B2A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2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BC93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3">
        <a:dk1>
          <a:srgbClr val="2A4F86"/>
        </a:dk1>
        <a:lt1>
          <a:srgbClr val="FFFFFF"/>
        </a:lt1>
        <a:dk2>
          <a:srgbClr val="3E68D0"/>
        </a:dk2>
        <a:lt2>
          <a:srgbClr val="D3D9DD"/>
        </a:lt2>
        <a:accent1>
          <a:srgbClr val="6C89DA"/>
        </a:accent1>
        <a:accent2>
          <a:srgbClr val="8FAFE9"/>
        </a:accent2>
        <a:accent3>
          <a:srgbClr val="FFFFFF"/>
        </a:accent3>
        <a:accent4>
          <a:srgbClr val="224272"/>
        </a:accent4>
        <a:accent5>
          <a:srgbClr val="BAC4EA"/>
        </a:accent5>
        <a:accent6>
          <a:srgbClr val="819ED3"/>
        </a:accent6>
        <a:hlink>
          <a:srgbClr val="57ABA3"/>
        </a:hlink>
        <a:folHlink>
          <a:srgbClr val="8581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algn="l">
          <a:spcBef>
            <a:spcPct val="20000"/>
          </a:spcBef>
          <a:defRPr sz="2800" dirty="0">
            <a:solidFill>
              <a:srgbClr val="0000FF"/>
            </a:solidFill>
            <a:latin typeface="华文仿宋" panose="02010600040101010101" pitchFamily="2" charset="-122"/>
            <a:ea typeface="华文仿宋" panose="0201060004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sz="2400" b="0" dirty="0" smtClean="0">
            <a:solidFill>
              <a:schemeClr val="tx1">
                <a:lumMod val="95000"/>
                <a:lumOff val="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很不错的模版</Template>
  <TotalTime>15873</TotalTime>
  <Words>1631</Words>
  <Application>Microsoft Office PowerPoint</Application>
  <PresentationFormat>全屏显示(4:3)</PresentationFormat>
  <Paragraphs>257</Paragraphs>
  <Slides>19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仿宋</vt:lpstr>
      <vt:lpstr>黑体</vt:lpstr>
      <vt:lpstr>华文仿宋</vt:lpstr>
      <vt:lpstr>华文宋体</vt:lpstr>
      <vt:lpstr>宋体</vt:lpstr>
      <vt:lpstr>Arial</vt:lpstr>
      <vt:lpstr>Calibri</vt:lpstr>
      <vt:lpstr>Cambria Math</vt:lpstr>
      <vt:lpstr>Tahoma</vt:lpstr>
      <vt:lpstr>Times New Roman</vt:lpstr>
      <vt:lpstr>Tw Cen MT</vt:lpstr>
      <vt:lpstr>Verdana</vt:lpstr>
      <vt:lpstr>Wingdings</vt:lpstr>
      <vt:lpstr>1_很不错的模版</vt:lpstr>
      <vt:lpstr>Office 主题​​</vt:lpstr>
      <vt:lpstr>Microsoft Word Picture</vt:lpstr>
      <vt:lpstr>Microsoft Equation 3.0</vt:lpstr>
      <vt:lpstr>PowerPoint 演示文稿</vt:lpstr>
      <vt:lpstr>PowerPoint 演示文稿</vt:lpstr>
      <vt:lpstr>4.2 多项式插值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（1）直线拟合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DEMI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Leo</dc:creator>
  <cp:lastModifiedBy>Fudong Ge</cp:lastModifiedBy>
  <cp:revision>2035</cp:revision>
  <dcterms:created xsi:type="dcterms:W3CDTF">2008-11-26T09:45:55Z</dcterms:created>
  <dcterms:modified xsi:type="dcterms:W3CDTF">2020-03-09T03:42:15Z</dcterms:modified>
</cp:coreProperties>
</file>