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35"/>
  </p:notesMasterIdLst>
  <p:handoutMasterIdLst>
    <p:handoutMasterId r:id="rId36"/>
  </p:handoutMasterIdLst>
  <p:sldIdLst>
    <p:sldId id="613" r:id="rId3"/>
    <p:sldId id="615" r:id="rId4"/>
    <p:sldId id="397" r:id="rId5"/>
    <p:sldId id="597" r:id="rId6"/>
    <p:sldId id="633" r:id="rId7"/>
    <p:sldId id="635" r:id="rId8"/>
    <p:sldId id="621" r:id="rId9"/>
    <p:sldId id="636" r:id="rId10"/>
    <p:sldId id="382" r:id="rId11"/>
    <p:sldId id="312" r:id="rId12"/>
    <p:sldId id="313" r:id="rId13"/>
    <p:sldId id="639" r:id="rId14"/>
    <p:sldId id="265" r:id="rId15"/>
    <p:sldId id="266" r:id="rId16"/>
    <p:sldId id="626" r:id="rId17"/>
    <p:sldId id="627" r:id="rId18"/>
    <p:sldId id="628" r:id="rId19"/>
    <p:sldId id="629" r:id="rId20"/>
    <p:sldId id="630" r:id="rId21"/>
    <p:sldId id="631" r:id="rId22"/>
    <p:sldId id="632" r:id="rId23"/>
    <p:sldId id="271" r:id="rId24"/>
    <p:sldId id="306" r:id="rId25"/>
    <p:sldId id="644" r:id="rId26"/>
    <p:sldId id="645" r:id="rId27"/>
    <p:sldId id="622" r:id="rId28"/>
    <p:sldId id="623" r:id="rId29"/>
    <p:sldId id="637" r:id="rId30"/>
    <p:sldId id="640" r:id="rId31"/>
    <p:sldId id="647" r:id="rId32"/>
    <p:sldId id="641" r:id="rId33"/>
    <p:sldId id="406" r:id="rId34"/>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7" autoAdjust="0"/>
    <p:restoredTop sz="86272" autoAdjust="0"/>
  </p:normalViewPr>
  <p:slideViewPr>
    <p:cSldViewPr>
      <p:cViewPr varScale="1">
        <p:scale>
          <a:sx n="74" d="100"/>
          <a:sy n="74" d="100"/>
        </p:scale>
        <p:origin x="151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2020/3/16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2020/3/16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a:t>
            </a:fld>
            <a:endParaRPr lang="zh-CN" altLang="en-US"/>
          </a:p>
        </p:txBody>
      </p:sp>
    </p:spTree>
    <p:extLst>
      <p:ext uri="{BB962C8B-B14F-4D97-AF65-F5344CB8AC3E}">
        <p14:creationId xmlns:p14="http://schemas.microsoft.com/office/powerpoint/2010/main" val="111022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21</a:t>
            </a:fld>
            <a:endParaRPr lang="zh-CN" altLang="en-US"/>
          </a:p>
        </p:txBody>
      </p:sp>
    </p:spTree>
    <p:extLst>
      <p:ext uri="{BB962C8B-B14F-4D97-AF65-F5344CB8AC3E}">
        <p14:creationId xmlns:p14="http://schemas.microsoft.com/office/powerpoint/2010/main" val="126815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A1F373-6AF4-4B42-879E-8004428BEEBB}"/>
              </a:ext>
            </a:extLst>
          </p:cNvPr>
          <p:cNvSpPr>
            <a:spLocks noGrp="1"/>
          </p:cNvSpPr>
          <p:nvPr>
            <p:ph/>
          </p:nvPr>
        </p:nvSpPr>
        <p:spPr>
          <a:xfrm>
            <a:off x="457200" y="457200"/>
            <a:ext cx="8229600" cy="5410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a:extLst>
              <a:ext uri="{FF2B5EF4-FFF2-40B4-BE49-F238E27FC236}">
                <a16:creationId xmlns:a16="http://schemas.microsoft.com/office/drawing/2014/main" id="{F39B7292-B97D-43AD-A687-C71A128AEC0A}"/>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3B34C44-8AD8-45E6-98B9-E09BAF8BA747}"/>
              </a:ext>
            </a:extLst>
          </p:cNvPr>
          <p:cNvSpPr>
            <a:spLocks noGrp="1"/>
          </p:cNvSpPr>
          <p:nvPr>
            <p:ph type="sldNum" sz="quarter" idx="11"/>
          </p:nvPr>
        </p:nvSpPr>
        <p:spPr>
          <a:xfrm>
            <a:off x="6553200" y="6248400"/>
            <a:ext cx="2133600" cy="457200"/>
          </a:xfrm>
        </p:spPr>
        <p:txBody>
          <a:bodyPr/>
          <a:lstStyle>
            <a:lvl1pPr>
              <a:defRPr/>
            </a:lvl1pPr>
          </a:lstStyle>
          <a:p>
            <a:fld id="{AD0A0881-95A7-4CD0-9736-14E06D85AB66}" type="slidenum">
              <a:rPr lang="en-US" altLang="zh-CN"/>
              <a:pPr/>
              <a:t>‹#›</a:t>
            </a:fld>
            <a:endParaRPr lang="en-US" altLang="zh-CN"/>
          </a:p>
        </p:txBody>
      </p:sp>
      <p:sp>
        <p:nvSpPr>
          <p:cNvPr id="5" name="日期占位符 4">
            <a:extLst>
              <a:ext uri="{FF2B5EF4-FFF2-40B4-BE49-F238E27FC236}">
                <a16:creationId xmlns:a16="http://schemas.microsoft.com/office/drawing/2014/main" id="{67CAA729-31CA-407A-8158-112C86D3FC0A}"/>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5453688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2020/3/16</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7.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6.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9.bin"/><Relationship Id="rId14" Type="http://schemas.openxmlformats.org/officeDocument/2006/relationships/image" Target="../media/image37.wmf"/></Relationships>
</file>

<file path=ppt/slides/_rels/slide1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36.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40.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1.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tags" Target="../tags/tag4.xml"/><Relationship Id="rId7" Type="http://schemas.openxmlformats.org/officeDocument/2006/relationships/notesSlide" Target="../notesSlides/notesSlide2.xml"/><Relationship Id="rId12" Type="http://schemas.openxmlformats.org/officeDocument/2006/relationships/image" Target="../media/image5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8.xml"/><Relationship Id="rId11" Type="http://schemas.openxmlformats.org/officeDocument/2006/relationships/image" Target="../media/image51.png"/><Relationship Id="rId5" Type="http://schemas.openxmlformats.org/officeDocument/2006/relationships/tags" Target="../tags/tag6.xml"/><Relationship Id="rId10" Type="http://schemas.openxmlformats.org/officeDocument/2006/relationships/image" Target="../media/image50.png"/><Relationship Id="rId4" Type="http://schemas.openxmlformats.org/officeDocument/2006/relationships/tags" Target="../tags/tag5.xml"/><Relationship Id="rId9" Type="http://schemas.openxmlformats.org/officeDocument/2006/relationships/image" Target="../media/image49.png"/><Relationship Id="rId14" Type="http://schemas.openxmlformats.org/officeDocument/2006/relationships/image" Target="../media/image54.png"/></Relationships>
</file>

<file path=ppt/slides/_rels/slide2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56.wmf"/><Relationship Id="rId5" Type="http://schemas.openxmlformats.org/officeDocument/2006/relationships/oleObject" Target="../embeddings/oleObject44.bin"/><Relationship Id="rId4" Type="http://schemas.openxmlformats.org/officeDocument/2006/relationships/image" Target="../media/image5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3.xml"/><Relationship Id="rId1" Type="http://schemas.openxmlformats.org/officeDocument/2006/relationships/vmlDrawing" Target="../drawings/vmlDrawing14.vml"/><Relationship Id="rId4" Type="http://schemas.openxmlformats.org/officeDocument/2006/relationships/image" Target="../media/image5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18.xml"/><Relationship Id="rId1" Type="http://schemas.openxmlformats.org/officeDocument/2006/relationships/tags" Target="../tags/tag7.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62.png"/><Relationship Id="rId4" Type="http://schemas.openxmlformats.org/officeDocument/2006/relationships/image" Target="../media/image6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64.png"/><Relationship Id="rId4" Type="http://schemas.openxmlformats.org/officeDocument/2006/relationships/image" Target="../media/image63.wmf"/></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8.xml"/><Relationship Id="rId5" Type="http://schemas.openxmlformats.org/officeDocument/2006/relationships/image" Target="../media/image68.png"/><Relationship Id="rId4" Type="http://schemas.openxmlformats.org/officeDocument/2006/relationships/image" Target="../media/image6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1763688" y="2060848"/>
            <a:ext cx="5544616" cy="864096"/>
          </a:xfrm>
        </p:spPr>
        <p:txBody>
          <a:bodyPr>
            <a:noAutofit/>
          </a:bodyPr>
          <a:lstStyle/>
          <a:p>
            <a:pPr marL="0" indent="0">
              <a:buNone/>
            </a:pPr>
            <a:r>
              <a:rPr lang="zh-CN" altLang="en-US" sz="4800" b="1" dirty="0">
                <a:latin typeface="+mn-ea"/>
              </a:rPr>
              <a:t>第五章 曲线拟合</a:t>
            </a:r>
            <a:endParaRPr lang="en-US" altLang="zh-CN" sz="4800" b="1" dirty="0">
              <a:latin typeface="+mn-ea"/>
            </a:endParaRPr>
          </a:p>
        </p:txBody>
      </p:sp>
      <p:sp>
        <p:nvSpPr>
          <p:cNvPr id="4" name="文本框 3">
            <a:extLst>
              <a:ext uri="{FF2B5EF4-FFF2-40B4-BE49-F238E27FC236}">
                <a16:creationId xmlns:a16="http://schemas.microsoft.com/office/drawing/2014/main" id="{0FB28846-C7DA-44BD-98AF-B7EA86C41592}"/>
              </a:ext>
            </a:extLst>
          </p:cNvPr>
          <p:cNvSpPr txBox="1"/>
          <p:nvPr/>
        </p:nvSpPr>
        <p:spPr>
          <a:xfrm>
            <a:off x="2339752" y="3140968"/>
            <a:ext cx="5544616" cy="2455480"/>
          </a:xfrm>
          <a:prstGeom prst="rect">
            <a:avLst/>
          </a:prstGeom>
          <a:noFill/>
        </p:spPr>
        <p:txBody>
          <a:bodyPr wrap="square" rtlCol="0">
            <a:spAutoFit/>
          </a:bodyPr>
          <a:lstStyle/>
          <a:p>
            <a:pPr algn="l">
              <a:lnSpc>
                <a:spcPct val="150000"/>
              </a:lnSpc>
            </a:pPr>
            <a:r>
              <a:rPr lang="en-US" altLang="zh-CN" sz="3600" b="0" dirty="0">
                <a:solidFill>
                  <a:schemeClr val="bg2">
                    <a:lumMod val="10000"/>
                  </a:schemeClr>
                </a:solidFill>
                <a:latin typeface="仿宋" panose="02010609060101010101" pitchFamily="49" charset="-122"/>
                <a:ea typeface="仿宋" panose="02010609060101010101" pitchFamily="49" charset="-122"/>
              </a:rPr>
              <a:t>5.1 </a:t>
            </a:r>
            <a:r>
              <a:rPr lang="zh-CN" altLang="en-US" sz="36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36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3600" b="0" dirty="0">
                <a:solidFill>
                  <a:schemeClr val="bg2">
                    <a:lumMod val="10000"/>
                  </a:schemeClr>
                </a:solidFill>
                <a:latin typeface="仿宋" panose="02010609060101010101" pitchFamily="49" charset="-122"/>
                <a:ea typeface="仿宋" panose="02010609060101010101" pitchFamily="49" charset="-122"/>
              </a:rPr>
              <a:t>5.2 </a:t>
            </a:r>
            <a:r>
              <a:rPr lang="zh-CN" altLang="en-US" sz="3600" b="0" dirty="0">
                <a:solidFill>
                  <a:schemeClr val="bg2">
                    <a:lumMod val="10000"/>
                  </a:schemeClr>
                </a:solidFill>
                <a:latin typeface="仿宋" panose="02010609060101010101" pitchFamily="49" charset="-122"/>
                <a:ea typeface="仿宋" panose="02010609060101010101" pitchFamily="49" charset="-122"/>
              </a:rPr>
              <a:t>最小二乘拟合曲线</a:t>
            </a:r>
            <a:endParaRPr lang="en-US" altLang="zh-CN" sz="3600" b="0" dirty="0">
              <a:solidFill>
                <a:schemeClr val="bg2">
                  <a:lumMod val="10000"/>
                </a:schemeClr>
              </a:solidFill>
              <a:latin typeface="仿宋" panose="02010609060101010101" pitchFamily="49" charset="-122"/>
              <a:ea typeface="仿宋" panose="02010609060101010101" pitchFamily="49" charset="-122"/>
            </a:endParaRPr>
          </a:p>
          <a:p>
            <a:pPr algn="l">
              <a:lnSpc>
                <a:spcPct val="150000"/>
              </a:lnSpc>
            </a:pPr>
            <a:r>
              <a:rPr lang="en-US" altLang="zh-CN" sz="3600" b="0" dirty="0">
                <a:solidFill>
                  <a:schemeClr val="bg2">
                    <a:lumMod val="10000"/>
                  </a:schemeClr>
                </a:solidFill>
                <a:latin typeface="仿宋" panose="02010609060101010101" pitchFamily="49" charset="-122"/>
                <a:ea typeface="仿宋" panose="02010609060101010101" pitchFamily="49" charset="-122"/>
              </a:rPr>
              <a:t>5.3 </a:t>
            </a:r>
            <a:r>
              <a:rPr lang="zh-CN" altLang="en-US" sz="3600" b="0" dirty="0">
                <a:solidFill>
                  <a:schemeClr val="bg2">
                    <a:lumMod val="10000"/>
                  </a:schemeClr>
                </a:solidFill>
                <a:latin typeface="仿宋" panose="02010609060101010101" pitchFamily="49" charset="-122"/>
                <a:ea typeface="仿宋" panose="02010609060101010101" pitchFamily="49" charset="-122"/>
              </a:rPr>
              <a:t>其他曲线拟合方法</a:t>
            </a:r>
            <a:r>
              <a:rPr lang="en-US" altLang="zh-CN" sz="3600" b="0" dirty="0">
                <a:solidFill>
                  <a:schemeClr val="bg2">
                    <a:lumMod val="10000"/>
                  </a:schemeClr>
                </a:solidFill>
                <a:latin typeface="仿宋" panose="02010609060101010101" pitchFamily="49" charset="-122"/>
                <a:ea typeface="仿宋" panose="02010609060101010101" pitchFamily="49" charset="-122"/>
              </a:rPr>
              <a:t> </a:t>
            </a:r>
          </a:p>
        </p:txBody>
      </p:sp>
      <p:sp>
        <p:nvSpPr>
          <p:cNvPr id="5" name="文本框 4">
            <a:extLst>
              <a:ext uri="{FF2B5EF4-FFF2-40B4-BE49-F238E27FC236}">
                <a16:creationId xmlns:a16="http://schemas.microsoft.com/office/drawing/2014/main" id="{8708A357-D4C9-44BC-A713-46BC7677DFF9}"/>
              </a:ext>
            </a:extLst>
          </p:cNvPr>
          <p:cNvSpPr txBox="1"/>
          <p:nvPr/>
        </p:nvSpPr>
        <p:spPr>
          <a:xfrm>
            <a:off x="3491880" y="548680"/>
            <a:ext cx="4320480" cy="1015663"/>
          </a:xfrm>
          <a:prstGeom prst="rect">
            <a:avLst/>
          </a:prstGeom>
          <a:noFill/>
        </p:spPr>
        <p:txBody>
          <a:bodyPr wrap="square" rtlCol="0">
            <a:spAutoFit/>
          </a:bodyPr>
          <a:lstStyle/>
          <a:p>
            <a:pPr algn="l"/>
            <a:r>
              <a:rPr lang="zh-CN" altLang="en-US" sz="60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363342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A090AD15-331B-4E42-A010-AE1A786188FA}"/>
              </a:ext>
            </a:extLst>
          </p:cNvPr>
          <p:cNvSpPr>
            <a:spLocks noChangeArrowheads="1"/>
          </p:cNvSpPr>
          <p:nvPr/>
        </p:nvSpPr>
        <p:spPr bwMode="auto">
          <a:xfrm>
            <a:off x="373067" y="258595"/>
            <a:ext cx="42007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b="1" dirty="0">
                <a:solidFill>
                  <a:schemeClr val="tx1"/>
                </a:solidFill>
              </a:rPr>
              <a:t>数值微分的</a:t>
            </a:r>
            <a:r>
              <a:rPr lang="en-US" altLang="zh-CN" sz="2800" b="1" dirty="0">
                <a:solidFill>
                  <a:schemeClr val="tx1"/>
                </a:solidFill>
              </a:rPr>
              <a:t>MATLAB</a:t>
            </a:r>
            <a:r>
              <a:rPr lang="zh-CN" altLang="en-US" sz="2800" b="1" dirty="0">
                <a:solidFill>
                  <a:schemeClr val="tx1"/>
                </a:solidFill>
              </a:rPr>
              <a:t>命令</a:t>
            </a:r>
          </a:p>
        </p:txBody>
      </p:sp>
      <p:graphicFrame>
        <p:nvGraphicFramePr>
          <p:cNvPr id="158723" name="Group 3">
            <a:extLst>
              <a:ext uri="{FF2B5EF4-FFF2-40B4-BE49-F238E27FC236}">
                <a16:creationId xmlns:a16="http://schemas.microsoft.com/office/drawing/2014/main" id="{3037B823-A322-4D29-BC73-53257E1D160F}"/>
              </a:ext>
            </a:extLst>
          </p:cNvPr>
          <p:cNvGraphicFramePr>
            <a:graphicFrameLocks noGrp="1"/>
          </p:cNvGraphicFramePr>
          <p:nvPr>
            <p:extLst>
              <p:ext uri="{D42A27DB-BD31-4B8C-83A1-F6EECF244321}">
                <p14:modId xmlns:p14="http://schemas.microsoft.com/office/powerpoint/2010/main" val="2135006194"/>
              </p:ext>
            </p:extLst>
          </p:nvPr>
        </p:nvGraphicFramePr>
        <p:xfrm>
          <a:off x="135624" y="1047076"/>
          <a:ext cx="8926446" cy="1316930"/>
        </p:xfrm>
        <a:graphic>
          <a:graphicData uri="http://schemas.openxmlformats.org/drawingml/2006/table">
            <a:tbl>
              <a:tblPr/>
              <a:tblGrid>
                <a:gridCol w="8926446">
                  <a:extLst>
                    <a:ext uri="{9D8B030D-6E8A-4147-A177-3AD203B41FA5}">
                      <a16:colId xmlns:a16="http://schemas.microsoft.com/office/drawing/2014/main" val="4145889468"/>
                    </a:ext>
                  </a:extLst>
                </a:gridCol>
              </a:tblGrid>
              <a:tr h="1316930">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buClr>
                          <a:schemeClr val="folHlink"/>
                        </a:buClr>
                        <a:defRPr kumimoji="1" sz="2400">
                          <a:solidFill>
                            <a:schemeClr val="tx1"/>
                          </a:solidFill>
                          <a:latin typeface="Times New Roman" panose="02020603050405020304" pitchFamily="18" charset="0"/>
                          <a:ea typeface="宋体" panose="02010600030101010101" pitchFamily="2" charset="-122"/>
                        </a:defRPr>
                      </a:lvl2pPr>
                      <a:lvl3pP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buSzPct val="100000"/>
                        <a:defRPr kumimoji="1">
                          <a:solidFill>
                            <a:schemeClr val="tx1"/>
                          </a:solidFill>
                          <a:latin typeface="Times New Roman" panose="02020603050405020304" pitchFamily="18" charset="0"/>
                          <a:ea typeface="宋体" panose="02010600030101010101" pitchFamily="2" charset="-122"/>
                        </a:defRPr>
                      </a:lvl4pPr>
                      <a:lvl5pPr>
                        <a:buClr>
                          <a:schemeClr val="tx1"/>
                        </a:buClr>
                        <a:buSzPct val="100000"/>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1"/>
                        </a:buClr>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chemeClr val="tx2"/>
                        </a:buClr>
                        <a:buSzPct val="75000"/>
                        <a:buFont typeface="Monotype Sorts" pitchFamily="2" charset="2"/>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diff(x)        </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向量</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的向前差分；</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diff(x)/h </a:t>
                      </a:r>
                      <a:r>
                        <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即为计 算数值导数</a:t>
                      </a:r>
                      <a:endParaRPr kumimoji="1"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Pct val="75000"/>
                        <a:buFontTx/>
                        <a:buNone/>
                        <a:tabLst/>
                      </a:pP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diff(x, n)    </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向量</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a:t>
                      </a:r>
                      <a:r>
                        <a:rPr kumimoji="1"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1"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阶向前差分；</a:t>
                      </a:r>
                    </a:p>
                  </a:txBody>
                  <a:tcPr horzOverflow="overflow">
                    <a:lnL w="12700" cap="flat" cmpd="sng" algn="ctr">
                      <a:solidFill>
                        <a:srgbClr val="000000"/>
                      </a:solidFill>
                      <a:prstDash val="solid"/>
                      <a:round/>
                      <a:headEnd type="none" w="med" len="med"/>
                      <a:tailEnd type="none" w="med" len="lg"/>
                    </a:lnL>
                    <a:lnR w="12700" cap="flat" cmpd="sng" algn="ctr">
                      <a:solidFill>
                        <a:srgbClr val="000000"/>
                      </a:solidFill>
                      <a:prstDash val="solid"/>
                      <a:round/>
                      <a:headEnd type="none" w="med" len="med"/>
                      <a:tailEnd type="none" w="med" len="lg"/>
                    </a:lnR>
                    <a:lnT w="12700" cap="flat" cmpd="sng" algn="ctr">
                      <a:solidFill>
                        <a:srgbClr val="000000"/>
                      </a:solidFill>
                      <a:prstDash val="solid"/>
                      <a:round/>
                      <a:headEnd type="none" w="med" len="med"/>
                      <a:tailEnd type="none" w="med" len="lg"/>
                    </a:lnT>
                    <a:lnB w="12700" cap="flat" cmpd="sng" algn="ctr">
                      <a:solidFill>
                        <a:srgbClr val="000000"/>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3332929945"/>
                  </a:ext>
                </a:extLst>
              </a:tr>
            </a:tbl>
          </a:graphicData>
        </a:graphic>
      </p:graphicFrame>
      <p:sp>
        <p:nvSpPr>
          <p:cNvPr id="158729" name="Rectangle 9">
            <a:extLst>
              <a:ext uri="{FF2B5EF4-FFF2-40B4-BE49-F238E27FC236}">
                <a16:creationId xmlns:a16="http://schemas.microsoft.com/office/drawing/2014/main" id="{B10F9356-B195-4BBC-84F9-8223D393520A}"/>
              </a:ext>
            </a:extLst>
          </p:cNvPr>
          <p:cNvSpPr>
            <a:spLocks noChangeArrowheads="1"/>
          </p:cNvSpPr>
          <p:nvPr/>
        </p:nvSpPr>
        <p:spPr bwMode="auto">
          <a:xfrm>
            <a:off x="4119396" y="269535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sp>
        <p:nvSpPr>
          <p:cNvPr id="158730" name="Rectangle 10">
            <a:extLst>
              <a:ext uri="{FF2B5EF4-FFF2-40B4-BE49-F238E27FC236}">
                <a16:creationId xmlns:a16="http://schemas.microsoft.com/office/drawing/2014/main" id="{1927CFEB-C16D-4E8A-A249-33B55DCF1C13}"/>
              </a:ext>
            </a:extLst>
          </p:cNvPr>
          <p:cNvSpPr>
            <a:spLocks noChangeArrowheads="1"/>
          </p:cNvSpPr>
          <p:nvPr/>
        </p:nvSpPr>
        <p:spPr bwMode="auto">
          <a:xfrm>
            <a:off x="4119396" y="272869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a:solidFill>
                <a:schemeClr val="tx1"/>
              </a:solidFill>
            </a:endParaRPr>
          </a:p>
        </p:txBody>
      </p:sp>
      <p:grpSp>
        <p:nvGrpSpPr>
          <p:cNvPr id="158731" name="Group 11">
            <a:extLst>
              <a:ext uri="{FF2B5EF4-FFF2-40B4-BE49-F238E27FC236}">
                <a16:creationId xmlns:a16="http://schemas.microsoft.com/office/drawing/2014/main" id="{C2BBE9FE-9423-4CCC-BF0B-EB4592EF3529}"/>
              </a:ext>
            </a:extLst>
          </p:cNvPr>
          <p:cNvGrpSpPr>
            <a:grpSpLocks/>
          </p:cNvGrpSpPr>
          <p:nvPr/>
        </p:nvGrpSpPr>
        <p:grpSpPr bwMode="auto">
          <a:xfrm>
            <a:off x="79914" y="2686923"/>
            <a:ext cx="8426452" cy="1169987"/>
            <a:chOff x="192" y="2151"/>
            <a:chExt cx="5308" cy="737"/>
          </a:xfrm>
        </p:grpSpPr>
        <p:sp>
          <p:nvSpPr>
            <p:cNvPr id="158732" name="Rectangle 12">
              <a:extLst>
                <a:ext uri="{FF2B5EF4-FFF2-40B4-BE49-F238E27FC236}">
                  <a16:creationId xmlns:a16="http://schemas.microsoft.com/office/drawing/2014/main" id="{7A8991D1-D211-4D4A-AEEC-C70B20B5C11F}"/>
                </a:ext>
              </a:extLst>
            </p:cNvPr>
            <p:cNvSpPr>
              <a:spLocks noChangeArrowheads="1"/>
            </p:cNvSpPr>
            <p:nvPr/>
          </p:nvSpPr>
          <p:spPr bwMode="auto">
            <a:xfrm>
              <a:off x="192" y="2195"/>
              <a:ext cx="94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b="1" dirty="0">
                  <a:solidFill>
                    <a:schemeClr val="tx1"/>
                  </a:solidFill>
                </a:rPr>
                <a:t>例</a:t>
              </a:r>
              <a:r>
                <a:rPr lang="en-US" altLang="zh-CN" sz="2800" dirty="0">
                  <a:solidFill>
                    <a:schemeClr val="tx1"/>
                  </a:solidFill>
                </a:rPr>
                <a:t>6.1</a:t>
              </a:r>
              <a:r>
                <a:rPr lang="zh-CN" altLang="en-US" sz="2800" dirty="0">
                  <a:solidFill>
                    <a:schemeClr val="tx1"/>
                  </a:solidFill>
                </a:rPr>
                <a:t>： </a:t>
              </a:r>
            </a:p>
          </p:txBody>
        </p:sp>
        <p:graphicFrame>
          <p:nvGraphicFramePr>
            <p:cNvPr id="158733" name="Object 13">
              <a:extLst>
                <a:ext uri="{FF2B5EF4-FFF2-40B4-BE49-F238E27FC236}">
                  <a16:creationId xmlns:a16="http://schemas.microsoft.com/office/drawing/2014/main" id="{1583E7EE-36B1-471A-8916-ACB8D21256D3}"/>
                </a:ext>
              </a:extLst>
            </p:cNvPr>
            <p:cNvGraphicFramePr>
              <a:graphicFrameLocks noChangeAspect="1"/>
            </p:cNvGraphicFramePr>
            <p:nvPr/>
          </p:nvGraphicFramePr>
          <p:xfrm>
            <a:off x="884" y="2151"/>
            <a:ext cx="3629" cy="370"/>
          </p:xfrm>
          <a:graphic>
            <a:graphicData uri="http://schemas.openxmlformats.org/presentationml/2006/ole">
              <mc:AlternateContent xmlns:mc="http://schemas.openxmlformats.org/markup-compatibility/2006">
                <mc:Choice xmlns:v="urn:schemas-microsoft-com:vml" Requires="v">
                  <p:oleObj spid="_x0000_s248890" name="Equation" r:id="rId3" imgW="2616200" imgH="266700" progId="Equation.DSMT4">
                    <p:embed/>
                  </p:oleObj>
                </mc:Choice>
                <mc:Fallback>
                  <p:oleObj name="Equation" r:id="rId3" imgW="2616200" imgH="266700" progId="Equation.DSMT4">
                    <p:embed/>
                    <p:pic>
                      <p:nvPicPr>
                        <p:cNvPr id="158733" name="Object 13">
                          <a:extLst>
                            <a:ext uri="{FF2B5EF4-FFF2-40B4-BE49-F238E27FC236}">
                              <a16:creationId xmlns:a16="http://schemas.microsoft.com/office/drawing/2014/main" id="{1583E7EE-36B1-471A-8916-ACB8D2125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2151"/>
                          <a:ext cx="3629"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4" name="Rectangle 14">
              <a:extLst>
                <a:ext uri="{FF2B5EF4-FFF2-40B4-BE49-F238E27FC236}">
                  <a16:creationId xmlns:a16="http://schemas.microsoft.com/office/drawing/2014/main" id="{5ED7A9A9-F843-4518-92EC-F3A1C56710E0}"/>
                </a:ext>
              </a:extLst>
            </p:cNvPr>
            <p:cNvSpPr>
              <a:spLocks noChangeArrowheads="1"/>
            </p:cNvSpPr>
            <p:nvPr/>
          </p:nvSpPr>
          <p:spPr bwMode="auto">
            <a:xfrm>
              <a:off x="4412" y="2195"/>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a:solidFill>
                    <a:schemeClr val="tx1"/>
                  </a:solidFill>
                </a:rPr>
                <a:t>，求函数 </a:t>
              </a:r>
            </a:p>
          </p:txBody>
        </p:sp>
        <p:sp>
          <p:nvSpPr>
            <p:cNvPr id="158735" name="Rectangle 15">
              <a:extLst>
                <a:ext uri="{FF2B5EF4-FFF2-40B4-BE49-F238E27FC236}">
                  <a16:creationId xmlns:a16="http://schemas.microsoft.com/office/drawing/2014/main" id="{F7D98314-539F-47DF-93E5-64A5395C2EC2}"/>
                </a:ext>
              </a:extLst>
            </p:cNvPr>
            <p:cNvSpPr>
              <a:spLocks noChangeArrowheads="1"/>
            </p:cNvSpPr>
            <p:nvPr/>
          </p:nvSpPr>
          <p:spPr bwMode="auto">
            <a:xfrm>
              <a:off x="810" y="2558"/>
              <a:ext cx="222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a:solidFill>
                    <a:schemeClr val="tx1"/>
                  </a:solidFill>
                </a:rPr>
                <a:t>的数值导数，并画出 </a:t>
              </a:r>
            </a:p>
          </p:txBody>
        </p:sp>
        <p:graphicFrame>
          <p:nvGraphicFramePr>
            <p:cNvPr id="158736" name="Object 16">
              <a:extLst>
                <a:ext uri="{FF2B5EF4-FFF2-40B4-BE49-F238E27FC236}">
                  <a16:creationId xmlns:a16="http://schemas.microsoft.com/office/drawing/2014/main" id="{CBB3C7F1-9C65-4625-B61E-1C4029D618EA}"/>
                </a:ext>
              </a:extLst>
            </p:cNvPr>
            <p:cNvGraphicFramePr>
              <a:graphicFrameLocks noChangeAspect="1"/>
            </p:cNvGraphicFramePr>
            <p:nvPr/>
          </p:nvGraphicFramePr>
          <p:xfrm>
            <a:off x="2925" y="2604"/>
            <a:ext cx="499" cy="269"/>
          </p:xfrm>
          <a:graphic>
            <a:graphicData uri="http://schemas.openxmlformats.org/presentationml/2006/ole">
              <mc:AlternateContent xmlns:mc="http://schemas.openxmlformats.org/markup-compatibility/2006">
                <mc:Choice xmlns:v="urn:schemas-microsoft-com:vml" Requires="v">
                  <p:oleObj spid="_x0000_s248891" name="Equation" r:id="rId5" imgW="368140" imgH="203112" progId="Equation.DSMT4">
                    <p:embed/>
                  </p:oleObj>
                </mc:Choice>
                <mc:Fallback>
                  <p:oleObj name="Equation" r:id="rId5" imgW="368140" imgH="203112" progId="Equation.DSMT4">
                    <p:embed/>
                    <p:pic>
                      <p:nvPicPr>
                        <p:cNvPr id="158736" name="Object 16">
                          <a:extLst>
                            <a:ext uri="{FF2B5EF4-FFF2-40B4-BE49-F238E27FC236}">
                              <a16:creationId xmlns:a16="http://schemas.microsoft.com/office/drawing/2014/main" id="{CBB3C7F1-9C65-4625-B61E-1C4029D6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 y="2604"/>
                          <a:ext cx="499"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7" name="Rectangle 17">
              <a:extLst>
                <a:ext uri="{FF2B5EF4-FFF2-40B4-BE49-F238E27FC236}">
                  <a16:creationId xmlns:a16="http://schemas.microsoft.com/office/drawing/2014/main" id="{160FD4FA-B753-4194-9453-DF27B4246826}"/>
                </a:ext>
              </a:extLst>
            </p:cNvPr>
            <p:cNvSpPr>
              <a:spLocks noChangeArrowheads="1"/>
            </p:cNvSpPr>
            <p:nvPr/>
          </p:nvSpPr>
          <p:spPr bwMode="auto">
            <a:xfrm>
              <a:off x="3369" y="2558"/>
              <a:ext cx="10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eaLnBrk="1" hangingPunct="1">
                <a:spcBef>
                  <a:spcPct val="0"/>
                </a:spcBef>
                <a:buClrTx/>
                <a:buSzTx/>
                <a:buFontTx/>
                <a:buNone/>
              </a:pPr>
              <a:r>
                <a:rPr lang="zh-CN" altLang="en-US" sz="2800">
                  <a:solidFill>
                    <a:schemeClr val="tx1"/>
                  </a:solidFill>
                </a:rPr>
                <a:t>的图像。 </a:t>
              </a:r>
            </a:p>
          </p:txBody>
        </p:sp>
      </p:grpSp>
      <p:sp>
        <p:nvSpPr>
          <p:cNvPr id="158738" name="Rectangle 18">
            <a:extLst>
              <a:ext uri="{FF2B5EF4-FFF2-40B4-BE49-F238E27FC236}">
                <a16:creationId xmlns:a16="http://schemas.microsoft.com/office/drawing/2014/main" id="{35B7A2AF-8CBB-413B-85C1-C9D2D7F9992C}"/>
              </a:ext>
            </a:extLst>
          </p:cNvPr>
          <p:cNvSpPr>
            <a:spLocks noChangeArrowheads="1"/>
          </p:cNvSpPr>
          <p:nvPr/>
        </p:nvSpPr>
        <p:spPr bwMode="auto">
          <a:xfrm>
            <a:off x="32654" y="4179708"/>
            <a:ext cx="84724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333375">
              <a:defRPr kumimoji="1" sz="3600">
                <a:solidFill>
                  <a:schemeClr val="tx1"/>
                </a:solidFill>
                <a:latin typeface="Times New Roman" panose="02020603050405020304" pitchFamily="18" charset="0"/>
                <a:ea typeface="宋体" panose="02010600030101010101" pitchFamily="2" charset="-122"/>
              </a:defRPr>
            </a:lvl1pPr>
            <a:lvl2pPr>
              <a:defRPr kumimoji="1" sz="3600">
                <a:solidFill>
                  <a:schemeClr val="tx1"/>
                </a:solidFill>
                <a:latin typeface="Times New Roman" panose="02020603050405020304" pitchFamily="18" charset="0"/>
                <a:ea typeface="宋体" panose="02010600030101010101" pitchFamily="2" charset="-122"/>
              </a:defRPr>
            </a:lvl2pPr>
            <a:lvl3pPr>
              <a:defRPr kumimoji="1" sz="3600">
                <a:solidFill>
                  <a:schemeClr val="tx1"/>
                </a:solidFill>
                <a:latin typeface="Times New Roman" panose="02020603050405020304" pitchFamily="18" charset="0"/>
                <a:ea typeface="宋体" panose="02010600030101010101" pitchFamily="2" charset="-122"/>
              </a:defRPr>
            </a:lvl3pPr>
            <a:lvl4pPr>
              <a:defRPr kumimoji="1" sz="3600">
                <a:solidFill>
                  <a:schemeClr val="tx1"/>
                </a:solidFill>
                <a:latin typeface="Times New Roman" panose="02020603050405020304" pitchFamily="18" charset="0"/>
                <a:ea typeface="宋体" panose="02010600030101010101" pitchFamily="2" charset="-122"/>
              </a:defRPr>
            </a:lvl4pPr>
            <a:lvl5pPr>
              <a:defRPr kumimoji="1" sz="36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buSzPct val="75000"/>
              <a:buFont typeface="Monotype Sorts" pitchFamily="2" charset="2"/>
              <a:defRPr kumimoji="1" sz="3600">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buClrTx/>
              <a:buSzTx/>
              <a:buFontTx/>
              <a:buNone/>
            </a:pPr>
            <a:r>
              <a:rPr lang="zh-CN" altLang="en-US" sz="2800" dirty="0"/>
              <a:t>解：</a:t>
            </a:r>
            <a:r>
              <a:rPr lang="en-US" altLang="zh-CN" sz="2400" dirty="0"/>
              <a:t>f=inline('sqrt(x.^3+2*x.^2-x+12)+(x+5).^(1/6)+5*x+2');</a:t>
            </a:r>
          </a:p>
          <a:p>
            <a:pPr algn="l" eaLnBrk="1" hangingPunct="1">
              <a:spcBef>
                <a:spcPct val="0"/>
              </a:spcBef>
              <a:buClrTx/>
              <a:buSzTx/>
              <a:buFontTx/>
              <a:buNone/>
            </a:pPr>
            <a:r>
              <a:rPr lang="en-US" altLang="zh-CN" sz="2400" dirty="0"/>
              <a:t>         x=-3:0.01:3;</a:t>
            </a:r>
          </a:p>
          <a:p>
            <a:pPr algn="l" eaLnBrk="1" hangingPunct="1">
              <a:spcBef>
                <a:spcPct val="0"/>
              </a:spcBef>
              <a:buClrTx/>
              <a:buSzTx/>
              <a:buFontTx/>
              <a:buNone/>
            </a:pPr>
            <a:r>
              <a:rPr lang="en-US" altLang="zh-CN" sz="2400" dirty="0"/>
              <a:t>         df=diff(f([x,3.01]))/0.01;</a:t>
            </a:r>
          </a:p>
          <a:p>
            <a:pPr algn="l" eaLnBrk="1" hangingPunct="1">
              <a:spcBef>
                <a:spcPct val="0"/>
              </a:spcBef>
              <a:buClrTx/>
              <a:buSzTx/>
              <a:buFontTx/>
              <a:buNone/>
            </a:pPr>
            <a:r>
              <a:rPr lang="en-US" altLang="zh-CN" sz="2400" dirty="0"/>
              <a:t>         plot(</a:t>
            </a:r>
            <a:r>
              <a:rPr lang="en-US" altLang="zh-CN" sz="2400" dirty="0" err="1"/>
              <a:t>x,df</a:t>
            </a:r>
            <a:r>
              <a:rPr lang="en-US" altLang="zh-CN" sz="2400" dirty="0"/>
              <a:t>)</a:t>
            </a:r>
          </a:p>
        </p:txBody>
      </p:sp>
      <p:sp>
        <p:nvSpPr>
          <p:cNvPr id="14" name="文本框 13">
            <a:extLst>
              <a:ext uri="{FF2B5EF4-FFF2-40B4-BE49-F238E27FC236}">
                <a16:creationId xmlns:a16="http://schemas.microsoft.com/office/drawing/2014/main" id="{E5792F1D-91EA-4375-B3C0-3A2D1A8D9FED}"/>
              </a:ext>
            </a:extLst>
          </p:cNvPr>
          <p:cNvSpPr txBox="1"/>
          <p:nvPr/>
        </p:nvSpPr>
        <p:spPr>
          <a:xfrm>
            <a:off x="6372200" y="135484"/>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175939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a:extLst>
              <a:ext uri="{FF2B5EF4-FFF2-40B4-BE49-F238E27FC236}">
                <a16:creationId xmlns:a16="http://schemas.microsoft.com/office/drawing/2014/main" id="{19DE1081-7539-4282-834A-539A05D64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63792"/>
            <a:ext cx="7920880" cy="59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90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blinds(horizontal)">
                                      <p:cBhvr>
                                        <p:cTn id="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BC983B-AAFB-4F1B-9E38-F3AAC7BDA789}"/>
              </a:ext>
            </a:extLst>
          </p:cNvPr>
          <p:cNvSpPr txBox="1"/>
          <p:nvPr/>
        </p:nvSpPr>
        <p:spPr>
          <a:xfrm>
            <a:off x="2555776" y="441961"/>
            <a:ext cx="4644516"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Rectangle 3">
            <a:extLst>
              <a:ext uri="{FF2B5EF4-FFF2-40B4-BE49-F238E27FC236}">
                <a16:creationId xmlns:a16="http://schemas.microsoft.com/office/drawing/2014/main" id="{04B38408-3985-4D55-BE16-EE45120E4557}"/>
              </a:ext>
            </a:extLst>
          </p:cNvPr>
          <p:cNvSpPr txBox="1">
            <a:spLocks noChangeArrowheads="1"/>
          </p:cNvSpPr>
          <p:nvPr/>
        </p:nvSpPr>
        <p:spPr>
          <a:xfrm>
            <a:off x="179512" y="1124744"/>
            <a:ext cx="8784976" cy="4608512"/>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160000"/>
              </a:lnSpc>
              <a:spcBef>
                <a:spcPct val="0"/>
              </a:spcBef>
              <a:spcAft>
                <a:spcPts val="0"/>
              </a:spcAft>
              <a:buFontTx/>
              <a:buNone/>
            </a:pPr>
            <a:r>
              <a:rPr lang="en-US" altLang="zh-CN" b="1" dirty="0">
                <a:solidFill>
                  <a:srgbClr val="0000FF"/>
                </a:solidFill>
                <a:latin typeface="黑体" panose="02010609060101010101" pitchFamily="49" charset="-122"/>
                <a:ea typeface="黑体" panose="02010609060101010101" pitchFamily="49" charset="-122"/>
              </a:rPr>
              <a:t>     </a:t>
            </a:r>
            <a:r>
              <a:rPr lang="zh-CN" altLang="en-US" sz="2800" b="1" dirty="0">
                <a:latin typeface="+mn-ea"/>
              </a:rPr>
              <a:t>函数</a:t>
            </a:r>
            <a:r>
              <a:rPr lang="en-US" altLang="zh-CN" sz="2800" b="1" dirty="0">
                <a:latin typeface="+mn-ea"/>
              </a:rPr>
              <a:t>f(x)</a:t>
            </a:r>
            <a:r>
              <a:rPr lang="zh-CN" altLang="en-US" sz="2800" b="1" dirty="0">
                <a:latin typeface="+mn-ea"/>
              </a:rPr>
              <a:t>的定积分可以用插值多项式</a:t>
            </a:r>
            <a:r>
              <a:rPr lang="en-US" altLang="zh-CN" sz="2800" b="1" dirty="0">
                <a:latin typeface="+mn-ea"/>
              </a:rPr>
              <a:t>P(x)</a:t>
            </a:r>
            <a:r>
              <a:rPr lang="zh-CN" altLang="en-US" sz="2800" b="1" dirty="0">
                <a:latin typeface="+mn-ea"/>
              </a:rPr>
              <a:t>的定积分来近似计算，同样，函数</a:t>
            </a:r>
            <a:r>
              <a:rPr lang="en-US" altLang="zh-CN" sz="2800" b="1" dirty="0">
                <a:latin typeface="+mn-ea"/>
              </a:rPr>
              <a:t>f(x)</a:t>
            </a:r>
            <a:r>
              <a:rPr lang="zh-CN" altLang="en-US" sz="2800" b="1" dirty="0">
                <a:latin typeface="+mn-ea"/>
              </a:rPr>
              <a:t>的导数也可以用插值多项式</a:t>
            </a:r>
            <a:r>
              <a:rPr lang="en-US" altLang="zh-CN" sz="2800" b="1" dirty="0">
                <a:latin typeface="+mn-ea"/>
              </a:rPr>
              <a:t>P(x)</a:t>
            </a:r>
            <a:r>
              <a:rPr lang="zh-CN" altLang="en-US" sz="2800" b="1" dirty="0">
                <a:latin typeface="+mn-ea"/>
              </a:rPr>
              <a:t>的导数来近似代替，即</a:t>
            </a:r>
          </a:p>
          <a:p>
            <a:pPr marL="0" indent="0" fontAlgn="auto">
              <a:lnSpc>
                <a:spcPct val="160000"/>
              </a:lnSpc>
              <a:spcBef>
                <a:spcPct val="0"/>
              </a:spcBef>
              <a:spcAft>
                <a:spcPts val="0"/>
              </a:spcAft>
              <a:buFontTx/>
              <a:buNone/>
            </a:pPr>
            <a:r>
              <a:rPr lang="zh-CN" altLang="en-US" sz="2800" b="1" dirty="0">
                <a:latin typeface="+mn-ea"/>
              </a:rPr>
              <a:t>	                          </a:t>
            </a:r>
            <a:r>
              <a:rPr lang="en-US" altLang="zh-CN" sz="2800" b="1" dirty="0">
                <a:latin typeface="+mn-ea"/>
              </a:rPr>
              <a:t>f’(x)≈P’(x)				(11) </a:t>
            </a:r>
          </a:p>
          <a:p>
            <a:pPr marL="0" indent="0" fontAlgn="auto">
              <a:lnSpc>
                <a:spcPct val="160000"/>
              </a:lnSpc>
              <a:spcBef>
                <a:spcPct val="0"/>
              </a:spcBef>
              <a:spcAft>
                <a:spcPts val="0"/>
              </a:spcAft>
              <a:buFontTx/>
              <a:buNone/>
            </a:pPr>
            <a:r>
              <a:rPr lang="en-US" altLang="zh-CN" sz="2800" b="1" dirty="0">
                <a:latin typeface="+mn-ea"/>
              </a:rPr>
              <a:t> </a:t>
            </a:r>
            <a:r>
              <a:rPr lang="zh-CN" altLang="en-US" sz="2800" b="1" dirty="0">
                <a:latin typeface="+mn-ea"/>
              </a:rPr>
              <a:t>这样建立的数值微分公式，统称为</a:t>
            </a:r>
            <a:r>
              <a:rPr lang="zh-CN" altLang="en-US" sz="2800" b="1" dirty="0">
                <a:solidFill>
                  <a:srgbClr val="0000FF"/>
                </a:solidFill>
                <a:latin typeface="+mn-ea"/>
              </a:rPr>
              <a:t>插值型求导公式</a:t>
            </a:r>
            <a:r>
              <a:rPr lang="zh-CN" altLang="en-US" sz="2800" b="1" dirty="0">
                <a:latin typeface="+mn-ea"/>
              </a:rPr>
              <a:t>。</a:t>
            </a:r>
          </a:p>
          <a:p>
            <a:pPr marL="0" indent="0" fontAlgn="auto">
              <a:lnSpc>
                <a:spcPct val="160000"/>
              </a:lnSpc>
              <a:spcBef>
                <a:spcPct val="0"/>
              </a:spcBef>
              <a:spcAft>
                <a:spcPts val="0"/>
              </a:spcAft>
              <a:buFontTx/>
              <a:buNone/>
            </a:pPr>
            <a:r>
              <a:rPr lang="zh-CN" altLang="en-US" sz="2800" b="1" dirty="0">
                <a:latin typeface="+mn-ea"/>
              </a:rPr>
              <a:t>         应当指出的是即使</a:t>
            </a:r>
            <a:r>
              <a:rPr lang="en-US" altLang="zh-CN" sz="2800" b="1" dirty="0">
                <a:latin typeface="+mn-ea"/>
              </a:rPr>
              <a:t>P(x)</a:t>
            </a:r>
            <a:r>
              <a:rPr lang="zh-CN" altLang="en-US" sz="2800" b="1" dirty="0">
                <a:latin typeface="+mn-ea"/>
              </a:rPr>
              <a:t>与</a:t>
            </a:r>
            <a:r>
              <a:rPr lang="en-US" altLang="zh-CN" sz="2800" b="1" dirty="0">
                <a:latin typeface="+mn-ea"/>
              </a:rPr>
              <a:t>f(x)</a:t>
            </a:r>
            <a:r>
              <a:rPr lang="zh-CN" altLang="en-US" sz="2800" b="1" dirty="0">
                <a:latin typeface="+mn-ea"/>
              </a:rPr>
              <a:t>处处相差不多，但</a:t>
            </a:r>
            <a:r>
              <a:rPr lang="en-US" altLang="zh-CN" sz="2800" b="1" dirty="0">
                <a:latin typeface="+mn-ea"/>
              </a:rPr>
              <a:t>P’(x)</a:t>
            </a:r>
            <a:r>
              <a:rPr lang="zh-CN" altLang="en-US" sz="2800" b="1" dirty="0">
                <a:latin typeface="+mn-ea"/>
              </a:rPr>
              <a:t>与</a:t>
            </a:r>
            <a:r>
              <a:rPr lang="en-US" altLang="zh-CN" sz="2800" b="1" dirty="0">
                <a:latin typeface="Times New Roman" panose="02020603050405020304" pitchFamily="18" charset="0"/>
                <a:cs typeface="Times New Roman" panose="02020603050405020304" pitchFamily="18" charset="0"/>
              </a:rPr>
              <a:t>f’</a:t>
            </a:r>
            <a:r>
              <a:rPr lang="en-US" altLang="zh-CN" sz="2800" b="1" dirty="0">
                <a:latin typeface="+mn-ea"/>
              </a:rPr>
              <a:t>(x)</a:t>
            </a:r>
            <a:r>
              <a:rPr lang="zh-CN" altLang="en-US" sz="2800" b="1" dirty="0">
                <a:latin typeface="+mn-ea"/>
              </a:rPr>
              <a:t>在某些点仍然可能出入很大，</a:t>
            </a:r>
            <a:r>
              <a:rPr lang="zh-CN" altLang="en-US" sz="2800" b="1" dirty="0">
                <a:solidFill>
                  <a:srgbClr val="0000FF"/>
                </a:solidFill>
                <a:latin typeface="+mn-ea"/>
              </a:rPr>
              <a:t>因而在使用插值求导公式时，要注意误差的分析。</a:t>
            </a:r>
          </a:p>
        </p:txBody>
      </p:sp>
    </p:spTree>
    <p:extLst>
      <p:ext uri="{BB962C8B-B14F-4D97-AF65-F5344CB8AC3E}">
        <p14:creationId xmlns:p14="http://schemas.microsoft.com/office/powerpoint/2010/main" val="128813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additive="base">
                                        <p:cTn id="3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additive="base">
                                        <p:cTn id="4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64" name="Object 4">
            <a:extLst>
              <a:ext uri="{FF2B5EF4-FFF2-40B4-BE49-F238E27FC236}">
                <a16:creationId xmlns:a16="http://schemas.microsoft.com/office/drawing/2014/main" id="{F66C40FF-2ADC-40A4-BB6A-0ED9F3668230}"/>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67362" name="公式" r:id="rId3" imgW="114120" imgH="215640" progId="Equation.3">
                  <p:embed/>
                </p:oleObj>
              </mc:Choice>
              <mc:Fallback>
                <p:oleObj name="公式" r:id="rId3" imgW="114120" imgH="215640" progId="Equation.3">
                  <p:embed/>
                  <p:pic>
                    <p:nvPicPr>
                      <p:cNvPr id="348164" name="Object 4">
                        <a:extLst>
                          <a:ext uri="{FF2B5EF4-FFF2-40B4-BE49-F238E27FC236}">
                            <a16:creationId xmlns:a16="http://schemas.microsoft.com/office/drawing/2014/main" id="{F66C40FF-2ADC-40A4-BB6A-0ED9F3668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8DBA20ED-73CB-442A-9749-128683F009D0}"/>
              </a:ext>
            </a:extLst>
          </p:cNvPr>
          <p:cNvGraphicFramePr>
            <a:graphicFrameLocks noChangeAspect="1"/>
          </p:cNvGraphicFramePr>
          <p:nvPr/>
        </p:nvGraphicFramePr>
        <p:xfrm>
          <a:off x="1763688" y="2907833"/>
          <a:ext cx="6265862" cy="806450"/>
        </p:xfrm>
        <a:graphic>
          <a:graphicData uri="http://schemas.openxmlformats.org/presentationml/2006/ole">
            <mc:AlternateContent xmlns:mc="http://schemas.openxmlformats.org/markup-compatibility/2006">
              <mc:Choice xmlns:v="urn:schemas-microsoft-com:vml" Requires="v">
                <p:oleObj spid="_x0000_s267363" name="公式" r:id="rId5" imgW="2781000" imgH="291960" progId="Equation.3">
                  <p:embed/>
                </p:oleObj>
              </mc:Choice>
              <mc:Fallback>
                <p:oleObj name="公式" r:id="rId5" imgW="2781000" imgH="291960" progId="Equation.3">
                  <p:embed/>
                  <p:pic>
                    <p:nvPicPr>
                      <p:cNvPr id="348165" name="Object 5">
                        <a:extLst>
                          <a:ext uri="{FF2B5EF4-FFF2-40B4-BE49-F238E27FC236}">
                            <a16:creationId xmlns:a16="http://schemas.microsoft.com/office/drawing/2014/main" id="{8DBA20ED-73CB-442A-9749-128683F009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2907833"/>
                        <a:ext cx="6265862" cy="8064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66" name="Text Box 6">
            <a:extLst>
              <a:ext uri="{FF2B5EF4-FFF2-40B4-BE49-F238E27FC236}">
                <a16:creationId xmlns:a16="http://schemas.microsoft.com/office/drawing/2014/main" id="{67406901-C73F-4C37-807E-BC843C04ABB0}"/>
              </a:ext>
            </a:extLst>
          </p:cNvPr>
          <p:cNvSpPr txBox="1">
            <a:spLocks noChangeArrowheads="1"/>
          </p:cNvSpPr>
          <p:nvPr/>
        </p:nvSpPr>
        <p:spPr bwMode="auto">
          <a:xfrm>
            <a:off x="326361" y="813623"/>
            <a:ext cx="8491277" cy="1964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kumimoji="1" lang="zh-CN" altLang="en-US" sz="2800" u="none" dirty="0">
                <a:solidFill>
                  <a:schemeClr val="tx1"/>
                </a:solidFill>
                <a:latin typeface="+mn-ea"/>
                <a:ea typeface="+mn-ea"/>
                <a:sym typeface="Symbol" panose="05050102010706020507" pitchFamily="18" charset="2"/>
              </a:rPr>
              <a:t>设</a:t>
            </a:r>
            <a:r>
              <a:rPr kumimoji="1" lang="en-US" altLang="zh-CN" sz="2800" u="none" dirty="0">
                <a:solidFill>
                  <a:schemeClr val="tx1"/>
                </a:solidFill>
                <a:latin typeface="+mn-ea"/>
                <a:ea typeface="+mn-ea"/>
                <a:sym typeface="Symbol" panose="05050102010706020507" pitchFamily="18" charset="2"/>
              </a:rPr>
              <a:t>L</a:t>
            </a:r>
            <a:r>
              <a:rPr kumimoji="1" lang="en-US" altLang="zh-CN" sz="2800" u="none" baseline="-25000" dirty="0">
                <a:solidFill>
                  <a:schemeClr val="tx1"/>
                </a:solidFill>
                <a:latin typeface="+mn-ea"/>
                <a:ea typeface="+mn-ea"/>
                <a:sym typeface="Symbol" panose="05050102010706020507" pitchFamily="18" charset="2"/>
              </a:rPr>
              <a:t>n</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x</a:t>
            </a:r>
            <a:r>
              <a:rPr kumimoji="1" lang="en-US" altLang="zh-CN" sz="2800" u="none" dirty="0">
                <a:solidFill>
                  <a:schemeClr val="tx1"/>
                </a:solidFill>
                <a:latin typeface="+mn-ea"/>
                <a:ea typeface="+mn-ea"/>
                <a:sym typeface="Symbol" panose="05050102010706020507" pitchFamily="18" charset="2"/>
              </a:rPr>
              <a:t>)</a:t>
            </a:r>
            <a:r>
              <a:rPr kumimoji="1" lang="zh-CN" altLang="zh-CN" sz="2800" u="none" dirty="0">
                <a:solidFill>
                  <a:schemeClr val="tx1"/>
                </a:solidFill>
                <a:latin typeface="+mn-ea"/>
                <a:ea typeface="+mn-ea"/>
                <a:sym typeface="Symbol" panose="05050102010706020507" pitchFamily="18" charset="2"/>
              </a:rPr>
              <a:t>是</a:t>
            </a:r>
            <a:r>
              <a:rPr kumimoji="1" lang="en-US" altLang="zh-CN" sz="2800" i="1" u="none" dirty="0">
                <a:solidFill>
                  <a:schemeClr val="tx1"/>
                </a:solidFill>
                <a:latin typeface="+mn-ea"/>
                <a:ea typeface="+mn-ea"/>
                <a:sym typeface="Symbol" panose="05050102010706020507" pitchFamily="18" charset="2"/>
              </a:rPr>
              <a:t>f</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x</a:t>
            </a:r>
            <a:r>
              <a:rPr kumimoji="1" lang="en-US" altLang="zh-CN" sz="2800" u="none" dirty="0">
                <a:solidFill>
                  <a:schemeClr val="tx1"/>
                </a:solidFill>
                <a:latin typeface="+mn-ea"/>
                <a:ea typeface="+mn-ea"/>
                <a:sym typeface="Symbol" panose="05050102010706020507" pitchFamily="18" charset="2"/>
              </a:rPr>
              <a:t>)</a:t>
            </a:r>
            <a:r>
              <a:rPr kumimoji="1" lang="zh-CN" altLang="en-US" sz="2800" u="none" dirty="0">
                <a:solidFill>
                  <a:schemeClr val="tx1"/>
                </a:solidFill>
                <a:latin typeface="+mn-ea"/>
                <a:ea typeface="+mn-ea"/>
                <a:sym typeface="Symbol" panose="05050102010706020507" pitchFamily="18" charset="2"/>
              </a:rPr>
              <a:t>的</a:t>
            </a:r>
            <a:r>
              <a:rPr kumimoji="1" lang="zh-CN" altLang="zh-CN" sz="2800" u="none" dirty="0">
                <a:solidFill>
                  <a:schemeClr val="tx1"/>
                </a:solidFill>
                <a:latin typeface="+mn-ea"/>
                <a:ea typeface="+mn-ea"/>
                <a:sym typeface="Symbol" panose="05050102010706020507" pitchFamily="18" charset="2"/>
              </a:rPr>
              <a:t>过点{</a:t>
            </a:r>
            <a:r>
              <a:rPr kumimoji="1" lang="zh-CN" altLang="zh-CN" sz="2800" i="1" u="none" dirty="0">
                <a:solidFill>
                  <a:schemeClr val="tx1"/>
                </a:solidFill>
                <a:latin typeface="+mn-ea"/>
                <a:ea typeface="+mn-ea"/>
                <a:sym typeface="Symbol" panose="05050102010706020507" pitchFamily="18" charset="2"/>
              </a:rPr>
              <a:t>x</a:t>
            </a:r>
            <a:r>
              <a:rPr kumimoji="1" lang="zh-CN" altLang="zh-CN" sz="2800" u="none" baseline="-25000" dirty="0">
                <a:solidFill>
                  <a:schemeClr val="tx1"/>
                </a:solidFill>
                <a:latin typeface="+mn-ea"/>
                <a:ea typeface="+mn-ea"/>
                <a:sym typeface="Symbol" panose="05050102010706020507" pitchFamily="18" charset="2"/>
              </a:rPr>
              <a:t>0</a:t>
            </a:r>
            <a:r>
              <a:rPr kumimoji="1" lang="zh-CN" altLang="zh-CN" sz="2800" u="none" dirty="0">
                <a:solidFill>
                  <a:schemeClr val="tx1"/>
                </a:solidFill>
                <a:latin typeface="+mn-ea"/>
                <a:ea typeface="+mn-ea"/>
                <a:sym typeface="Symbol" panose="05050102010706020507" pitchFamily="18" charset="2"/>
              </a:rPr>
              <a:t> ，</a:t>
            </a:r>
            <a:r>
              <a:rPr kumimoji="1" lang="zh-CN" altLang="zh-CN" sz="2800" i="1" u="none" dirty="0">
                <a:solidFill>
                  <a:schemeClr val="tx1"/>
                </a:solidFill>
                <a:latin typeface="+mn-ea"/>
                <a:ea typeface="+mn-ea"/>
                <a:sym typeface="Symbol" panose="05050102010706020507" pitchFamily="18" charset="2"/>
              </a:rPr>
              <a:t>x</a:t>
            </a:r>
            <a:r>
              <a:rPr kumimoji="1" lang="zh-CN" altLang="zh-CN" sz="2800" u="none" baseline="-25000" dirty="0">
                <a:solidFill>
                  <a:schemeClr val="tx1"/>
                </a:solidFill>
                <a:latin typeface="+mn-ea"/>
                <a:ea typeface="+mn-ea"/>
                <a:sym typeface="Symbol" panose="05050102010706020507" pitchFamily="18" charset="2"/>
              </a:rPr>
              <a:t>1</a:t>
            </a:r>
            <a:r>
              <a:rPr kumimoji="1" lang="zh-CN" altLang="zh-CN" sz="2800" u="none" dirty="0">
                <a:solidFill>
                  <a:schemeClr val="tx1"/>
                </a:solidFill>
                <a:latin typeface="+mn-ea"/>
                <a:ea typeface="+mn-ea"/>
                <a:sym typeface="Symbol" panose="05050102010706020507" pitchFamily="18" charset="2"/>
              </a:rPr>
              <a:t> ，</a:t>
            </a:r>
            <a:r>
              <a:rPr kumimoji="1" lang="zh-CN" altLang="zh-CN" sz="2800" i="1" u="none" dirty="0">
                <a:solidFill>
                  <a:schemeClr val="tx1"/>
                </a:solidFill>
                <a:latin typeface="+mn-ea"/>
                <a:ea typeface="+mn-ea"/>
                <a:sym typeface="Symbol" panose="05050102010706020507" pitchFamily="18" charset="2"/>
              </a:rPr>
              <a:t>x</a:t>
            </a:r>
            <a:r>
              <a:rPr kumimoji="1" lang="zh-CN" altLang="zh-CN" sz="2800" u="none" baseline="-25000" dirty="0">
                <a:solidFill>
                  <a:schemeClr val="tx1"/>
                </a:solidFill>
                <a:latin typeface="+mn-ea"/>
                <a:ea typeface="+mn-ea"/>
                <a:sym typeface="Symbol" panose="05050102010706020507" pitchFamily="18" charset="2"/>
              </a:rPr>
              <a:t>2</a:t>
            </a:r>
            <a:r>
              <a:rPr kumimoji="1" lang="zh-CN" altLang="zh-CN" sz="2800" u="none" dirty="0">
                <a:solidFill>
                  <a:schemeClr val="tx1"/>
                </a:solidFill>
                <a:latin typeface="+mn-ea"/>
                <a:ea typeface="+mn-ea"/>
                <a:sym typeface="Symbol" panose="05050102010706020507" pitchFamily="18" charset="2"/>
              </a:rPr>
              <a:t> ，</a:t>
            </a:r>
            <a:r>
              <a:rPr kumimoji="1" lang="en-US" altLang="zh-CN" sz="2800" u="none" dirty="0">
                <a:solidFill>
                  <a:schemeClr val="tx1"/>
                </a:solidFill>
                <a:latin typeface="+mn-ea"/>
                <a:ea typeface="+mn-ea"/>
                <a:sym typeface="Symbol" panose="05050102010706020507" pitchFamily="18" charset="2"/>
              </a:rPr>
              <a:t>…</a:t>
            </a:r>
            <a:r>
              <a:rPr kumimoji="1" lang="zh-CN" altLang="zh-CN" sz="2800" i="1" u="none" dirty="0">
                <a:solidFill>
                  <a:schemeClr val="tx1"/>
                </a:solidFill>
                <a:latin typeface="+mn-ea"/>
                <a:ea typeface="+mn-ea"/>
                <a:sym typeface="Symbol" panose="05050102010706020507" pitchFamily="18" charset="2"/>
              </a:rPr>
              <a:t>x</a:t>
            </a:r>
            <a:r>
              <a:rPr kumimoji="1" lang="en-US" altLang="zh-CN" sz="2800" u="none" baseline="-25000" dirty="0">
                <a:solidFill>
                  <a:schemeClr val="tx1"/>
                </a:solidFill>
                <a:latin typeface="+mn-ea"/>
                <a:ea typeface="+mn-ea"/>
                <a:sym typeface="Symbol" panose="05050102010706020507" pitchFamily="18" charset="2"/>
              </a:rPr>
              <a:t>n </a:t>
            </a:r>
            <a:r>
              <a:rPr kumimoji="1" lang="zh-CN" altLang="zh-CN" sz="2800" u="none" dirty="0">
                <a:solidFill>
                  <a:schemeClr val="tx1"/>
                </a:solidFill>
                <a:latin typeface="+mn-ea"/>
                <a:ea typeface="+mn-ea"/>
                <a:sym typeface="Symbol" panose="05050102010706020507" pitchFamily="18" charset="2"/>
              </a:rPr>
              <a:t>} </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a</a:t>
            </a:r>
            <a:r>
              <a:rPr kumimoji="1" lang="zh-CN" altLang="en-US"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b</a:t>
            </a:r>
            <a:r>
              <a:rPr kumimoji="1" lang="en-US" altLang="zh-CN" sz="2800" u="none" dirty="0">
                <a:solidFill>
                  <a:schemeClr val="tx1"/>
                </a:solidFill>
                <a:latin typeface="+mn-ea"/>
                <a:ea typeface="+mn-ea"/>
                <a:sym typeface="Symbol" panose="05050102010706020507" pitchFamily="18" charset="2"/>
              </a:rPr>
              <a:t>]</a:t>
            </a:r>
            <a:r>
              <a:rPr kumimoji="1" lang="zh-CN" altLang="zh-CN" sz="2800" u="none" dirty="0">
                <a:solidFill>
                  <a:schemeClr val="tx1"/>
                </a:solidFill>
                <a:latin typeface="+mn-ea"/>
                <a:ea typeface="+mn-ea"/>
                <a:sym typeface="Symbol" panose="05050102010706020507" pitchFamily="18" charset="2"/>
              </a:rPr>
              <a:t>的 </a:t>
            </a:r>
            <a:r>
              <a:rPr kumimoji="1" lang="zh-CN" altLang="zh-CN" sz="2800" i="1" u="none" dirty="0">
                <a:solidFill>
                  <a:schemeClr val="tx1"/>
                </a:solidFill>
                <a:latin typeface="+mn-ea"/>
                <a:ea typeface="+mn-ea"/>
                <a:sym typeface="Symbol" panose="05050102010706020507" pitchFamily="18" charset="2"/>
              </a:rPr>
              <a:t>n</a:t>
            </a:r>
            <a:r>
              <a:rPr kumimoji="1" lang="zh-CN" altLang="zh-CN" sz="2800" u="none" dirty="0">
                <a:solidFill>
                  <a:schemeClr val="tx1"/>
                </a:solidFill>
                <a:latin typeface="+mn-ea"/>
                <a:ea typeface="+mn-ea"/>
                <a:sym typeface="Symbol" panose="05050102010706020507" pitchFamily="18" charset="2"/>
              </a:rPr>
              <a:t> 次插值多项式，由</a:t>
            </a:r>
            <a:r>
              <a:rPr kumimoji="1" lang="en-US" altLang="zh-CN" sz="2800" u="none" dirty="0">
                <a:solidFill>
                  <a:srgbClr val="FF0000"/>
                </a:solidFill>
                <a:latin typeface="+mn-ea"/>
                <a:ea typeface="+mn-ea"/>
                <a:sym typeface="Symbol" panose="05050102010706020507" pitchFamily="18" charset="2"/>
              </a:rPr>
              <a:t>Lagrange</a:t>
            </a:r>
            <a:r>
              <a:rPr kumimoji="1" lang="zh-CN" altLang="en-US" sz="2800" u="none" dirty="0">
                <a:solidFill>
                  <a:srgbClr val="FF0000"/>
                </a:solidFill>
                <a:latin typeface="+mn-ea"/>
                <a:ea typeface="+mn-ea"/>
                <a:sym typeface="Symbol" panose="05050102010706020507" pitchFamily="18" charset="2"/>
              </a:rPr>
              <a:t>插值</a:t>
            </a:r>
            <a:r>
              <a:rPr kumimoji="1" lang="zh-CN" altLang="en-US" sz="2800" u="none" dirty="0">
                <a:solidFill>
                  <a:schemeClr val="tx1"/>
                </a:solidFill>
                <a:latin typeface="+mn-ea"/>
                <a:ea typeface="+mn-ea"/>
                <a:sym typeface="Symbol" panose="05050102010706020507" pitchFamily="18" charset="2"/>
              </a:rPr>
              <a:t>余项</a:t>
            </a:r>
            <a:r>
              <a:rPr kumimoji="1" lang="en-US" altLang="zh-CN" sz="2800" u="none" dirty="0">
                <a:solidFill>
                  <a:schemeClr val="tx1"/>
                </a:solidFill>
                <a:latin typeface="+mn-ea"/>
                <a:ea typeface="+mn-ea"/>
                <a:sym typeface="Symbol" panose="05050102010706020507" pitchFamily="18" charset="2"/>
              </a:rPr>
              <a:t>,</a:t>
            </a:r>
            <a:r>
              <a:rPr kumimoji="1" lang="zh-CN" altLang="en-US" sz="2800" u="none" dirty="0">
                <a:solidFill>
                  <a:schemeClr val="tx1"/>
                </a:solidFill>
                <a:latin typeface="+mn-ea"/>
                <a:ea typeface="+mn-ea"/>
                <a:sym typeface="Symbol" panose="05050102010706020507" pitchFamily="18" charset="2"/>
              </a:rPr>
              <a:t>有对任意给定的</a:t>
            </a:r>
            <a:r>
              <a:rPr kumimoji="1" lang="en-US" altLang="zh-CN" sz="2800" i="1" u="none" dirty="0">
                <a:solidFill>
                  <a:schemeClr val="tx1"/>
                </a:solidFill>
                <a:latin typeface="+mn-ea"/>
                <a:ea typeface="+mn-ea"/>
                <a:sym typeface="Symbol" panose="05050102010706020507" pitchFamily="18" charset="2"/>
              </a:rPr>
              <a:t>x</a:t>
            </a:r>
            <a:r>
              <a:rPr kumimoji="1" lang="en-US" altLang="zh-CN"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a</a:t>
            </a:r>
            <a:r>
              <a:rPr kumimoji="1" lang="zh-CN" altLang="en-US" sz="2800" u="none" dirty="0">
                <a:solidFill>
                  <a:schemeClr val="tx1"/>
                </a:solidFill>
                <a:latin typeface="+mn-ea"/>
                <a:ea typeface="+mn-ea"/>
                <a:sym typeface="Symbol" panose="05050102010706020507" pitchFamily="18" charset="2"/>
              </a:rPr>
              <a:t>，</a:t>
            </a:r>
            <a:r>
              <a:rPr kumimoji="1" lang="en-US" altLang="zh-CN" sz="2800" i="1" u="none" dirty="0">
                <a:solidFill>
                  <a:schemeClr val="tx1"/>
                </a:solidFill>
                <a:latin typeface="+mn-ea"/>
                <a:ea typeface="+mn-ea"/>
                <a:sym typeface="Symbol" panose="05050102010706020507" pitchFamily="18" charset="2"/>
              </a:rPr>
              <a:t>b</a:t>
            </a:r>
            <a:r>
              <a:rPr kumimoji="1" lang="en-US" altLang="zh-CN" sz="2800" u="none" dirty="0">
                <a:solidFill>
                  <a:schemeClr val="tx1"/>
                </a:solidFill>
                <a:latin typeface="+mn-ea"/>
                <a:ea typeface="+mn-ea"/>
                <a:sym typeface="Symbol" panose="05050102010706020507" pitchFamily="18" charset="2"/>
              </a:rPr>
              <a:t>]</a:t>
            </a:r>
            <a:r>
              <a:rPr kumimoji="1" lang="zh-CN" altLang="en-US" sz="2800" u="none" dirty="0">
                <a:solidFill>
                  <a:schemeClr val="tx1"/>
                </a:solidFill>
                <a:latin typeface="+mn-ea"/>
                <a:ea typeface="+mn-ea"/>
                <a:sym typeface="Symbol" panose="05050102010706020507" pitchFamily="18" charset="2"/>
              </a:rPr>
              <a:t>，</a:t>
            </a:r>
            <a:r>
              <a:rPr kumimoji="1" lang="zh-CN" altLang="zh-CN" sz="2800" u="none" dirty="0">
                <a:solidFill>
                  <a:schemeClr val="tx1"/>
                </a:solidFill>
                <a:latin typeface="+mn-ea"/>
                <a:ea typeface="+mn-ea"/>
                <a:sym typeface="Symbol" panose="05050102010706020507" pitchFamily="18" charset="2"/>
              </a:rPr>
              <a:t>总存在</a:t>
            </a:r>
            <a:r>
              <a:rPr kumimoji="1" lang="zh-CN" altLang="en-US" sz="2800" u="none" dirty="0">
                <a:solidFill>
                  <a:schemeClr val="tx1"/>
                </a:solidFill>
                <a:latin typeface="+mn-ea"/>
                <a:ea typeface="+mn-ea"/>
                <a:sym typeface="Symbol" panose="05050102010706020507" pitchFamily="18" charset="2"/>
              </a:rPr>
              <a:t>如下关系式</a:t>
            </a:r>
            <a:r>
              <a:rPr kumimoji="1" lang="en-US" altLang="zh-CN" sz="2800" u="none" dirty="0">
                <a:solidFill>
                  <a:schemeClr val="tx1"/>
                </a:solidFill>
                <a:latin typeface="+mn-ea"/>
                <a:ea typeface="+mn-ea"/>
                <a:sym typeface="Symbol" panose="05050102010706020507" pitchFamily="18" charset="2"/>
              </a:rPr>
              <a:t>:</a:t>
            </a:r>
          </a:p>
        </p:txBody>
      </p:sp>
      <p:grpSp>
        <p:nvGrpSpPr>
          <p:cNvPr id="348171" name="Group 11">
            <a:extLst>
              <a:ext uri="{FF2B5EF4-FFF2-40B4-BE49-F238E27FC236}">
                <a16:creationId xmlns:a16="http://schemas.microsoft.com/office/drawing/2014/main" id="{788472A2-BF63-42BA-A2BB-333FFACA6F07}"/>
              </a:ext>
            </a:extLst>
          </p:cNvPr>
          <p:cNvGrpSpPr>
            <a:grpSpLocks/>
          </p:cNvGrpSpPr>
          <p:nvPr/>
        </p:nvGrpSpPr>
        <p:grpSpPr bwMode="auto">
          <a:xfrm>
            <a:off x="235144" y="3914164"/>
            <a:ext cx="5421313" cy="966788"/>
            <a:chOff x="447" y="2487"/>
            <a:chExt cx="3415" cy="609"/>
          </a:xfrm>
        </p:grpSpPr>
        <p:sp>
          <p:nvSpPr>
            <p:cNvPr id="348167" name="Text Box 7">
              <a:extLst>
                <a:ext uri="{FF2B5EF4-FFF2-40B4-BE49-F238E27FC236}">
                  <a16:creationId xmlns:a16="http://schemas.microsoft.com/office/drawing/2014/main" id="{DE100A0A-4598-4744-BD9D-387E2DBED2A1}"/>
                </a:ext>
              </a:extLst>
            </p:cNvPr>
            <p:cNvSpPr txBox="1">
              <a:spLocks noChangeArrowheads="1"/>
            </p:cNvSpPr>
            <p:nvPr/>
          </p:nvSpPr>
          <p:spPr bwMode="auto">
            <a:xfrm>
              <a:off x="447" y="2487"/>
              <a:ext cx="1926"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spcBef>
                  <a:spcPct val="50000"/>
                </a:spcBef>
              </a:pPr>
              <a:r>
                <a:rPr kumimoji="1" lang="zh-CN" altLang="en-US" sz="2800" u="none" dirty="0">
                  <a:solidFill>
                    <a:schemeClr val="tx1"/>
                  </a:solidFill>
                  <a:latin typeface="+mn-ea"/>
                  <a:ea typeface="+mn-ea"/>
                </a:rPr>
                <a:t>若取数值微分公式</a:t>
              </a:r>
            </a:p>
          </p:txBody>
        </p:sp>
        <p:graphicFrame>
          <p:nvGraphicFramePr>
            <p:cNvPr id="348168" name="Object 8">
              <a:extLst>
                <a:ext uri="{FF2B5EF4-FFF2-40B4-BE49-F238E27FC236}">
                  <a16:creationId xmlns:a16="http://schemas.microsoft.com/office/drawing/2014/main" id="{9EEA710D-FE8E-4598-A7A8-AB11DAA80414}"/>
                </a:ext>
              </a:extLst>
            </p:cNvPr>
            <p:cNvGraphicFramePr>
              <a:graphicFrameLocks noChangeAspect="1"/>
            </p:cNvGraphicFramePr>
            <p:nvPr/>
          </p:nvGraphicFramePr>
          <p:xfrm>
            <a:off x="2542" y="2719"/>
            <a:ext cx="1320" cy="377"/>
          </p:xfrm>
          <a:graphic>
            <a:graphicData uri="http://schemas.openxmlformats.org/presentationml/2006/ole">
              <mc:AlternateContent xmlns:mc="http://schemas.openxmlformats.org/markup-compatibility/2006">
                <mc:Choice xmlns:v="urn:schemas-microsoft-com:vml" Requires="v">
                  <p:oleObj spid="_x0000_s267364" name="公式" r:id="rId7" imgW="927000" imgH="253800" progId="Equation.3">
                    <p:embed/>
                  </p:oleObj>
                </mc:Choice>
                <mc:Fallback>
                  <p:oleObj name="公式" r:id="rId7" imgW="927000" imgH="253800" progId="Equation.3">
                    <p:embed/>
                    <p:pic>
                      <p:nvPicPr>
                        <p:cNvPr id="348168" name="Object 8">
                          <a:extLst>
                            <a:ext uri="{FF2B5EF4-FFF2-40B4-BE49-F238E27FC236}">
                              <a16:creationId xmlns:a16="http://schemas.microsoft.com/office/drawing/2014/main" id="{9EEA710D-FE8E-4598-A7A8-AB11DAA804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2" y="2719"/>
                          <a:ext cx="1320"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48172" name="Group 12">
            <a:extLst>
              <a:ext uri="{FF2B5EF4-FFF2-40B4-BE49-F238E27FC236}">
                <a16:creationId xmlns:a16="http://schemas.microsoft.com/office/drawing/2014/main" id="{40EDC531-9688-44A0-85E1-E371C312A2C1}"/>
              </a:ext>
            </a:extLst>
          </p:cNvPr>
          <p:cNvGrpSpPr>
            <a:grpSpLocks/>
          </p:cNvGrpSpPr>
          <p:nvPr/>
        </p:nvGrpSpPr>
        <p:grpSpPr bwMode="auto">
          <a:xfrm>
            <a:off x="251520" y="4869160"/>
            <a:ext cx="8113528" cy="1685925"/>
            <a:chOff x="349" y="2688"/>
            <a:chExt cx="5186" cy="1062"/>
          </a:xfrm>
        </p:grpSpPr>
        <p:sp>
          <p:nvSpPr>
            <p:cNvPr id="348169" name="Text Box 9">
              <a:extLst>
                <a:ext uri="{FF2B5EF4-FFF2-40B4-BE49-F238E27FC236}">
                  <a16:creationId xmlns:a16="http://schemas.microsoft.com/office/drawing/2014/main" id="{F4663D87-BE04-4721-A91D-4F6848AA1FBC}"/>
                </a:ext>
              </a:extLst>
            </p:cNvPr>
            <p:cNvSpPr txBox="1">
              <a:spLocks noChangeArrowheads="1"/>
            </p:cNvSpPr>
            <p:nvPr/>
          </p:nvSpPr>
          <p:spPr bwMode="auto">
            <a:xfrm>
              <a:off x="349" y="2688"/>
              <a:ext cx="857"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spcBef>
                  <a:spcPct val="50000"/>
                </a:spcBef>
              </a:pPr>
              <a:r>
                <a:rPr kumimoji="1" lang="zh-CN" altLang="en-US" sz="2800" u="none">
                  <a:solidFill>
                    <a:schemeClr val="tx1"/>
                  </a:solidFill>
                  <a:latin typeface="+mn-ea"/>
                  <a:ea typeface="+mn-ea"/>
                </a:rPr>
                <a:t>误差为</a:t>
              </a:r>
              <a:r>
                <a:rPr kumimoji="1" lang="en-US" altLang="zh-CN" sz="2800" u="none">
                  <a:solidFill>
                    <a:schemeClr val="tx1"/>
                  </a:solidFill>
                  <a:latin typeface="+mn-ea"/>
                  <a:ea typeface="+mn-ea"/>
                </a:rPr>
                <a:t>:</a:t>
              </a:r>
            </a:p>
          </p:txBody>
        </p:sp>
        <p:graphicFrame>
          <p:nvGraphicFramePr>
            <p:cNvPr id="348170" name="Object 10">
              <a:extLst>
                <a:ext uri="{FF2B5EF4-FFF2-40B4-BE49-F238E27FC236}">
                  <a16:creationId xmlns:a16="http://schemas.microsoft.com/office/drawing/2014/main" id="{47827EC6-5ABB-48F4-BFC0-5FF219B7271D}"/>
                </a:ext>
              </a:extLst>
            </p:cNvPr>
            <p:cNvGraphicFramePr>
              <a:graphicFrameLocks noChangeAspect="1"/>
            </p:cNvGraphicFramePr>
            <p:nvPr/>
          </p:nvGraphicFramePr>
          <p:xfrm>
            <a:off x="432" y="2976"/>
            <a:ext cx="5103" cy="774"/>
          </p:xfrm>
          <a:graphic>
            <a:graphicData uri="http://schemas.openxmlformats.org/presentationml/2006/ole">
              <mc:AlternateContent xmlns:mc="http://schemas.openxmlformats.org/markup-compatibility/2006">
                <mc:Choice xmlns:v="urn:schemas-microsoft-com:vml" Requires="v">
                  <p:oleObj spid="_x0000_s267365" name="公式" r:id="rId9" imgW="4356000" imgH="533160" progId="Equation.3">
                    <p:embed/>
                  </p:oleObj>
                </mc:Choice>
                <mc:Fallback>
                  <p:oleObj name="公式" r:id="rId9" imgW="4356000" imgH="533160" progId="Equation.3">
                    <p:embed/>
                    <p:pic>
                      <p:nvPicPr>
                        <p:cNvPr id="348170" name="Object 10">
                          <a:extLst>
                            <a:ext uri="{FF2B5EF4-FFF2-40B4-BE49-F238E27FC236}">
                              <a16:creationId xmlns:a16="http://schemas.microsoft.com/office/drawing/2014/main" id="{47827EC6-5ABB-48F4-BFC0-5FF219B727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976"/>
                          <a:ext cx="5103"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文本框 12">
            <a:extLst>
              <a:ext uri="{FF2B5EF4-FFF2-40B4-BE49-F238E27FC236}">
                <a16:creationId xmlns:a16="http://schemas.microsoft.com/office/drawing/2014/main" id="{C780D233-2724-45B5-B90E-F9814D9AC21E}"/>
              </a:ext>
            </a:extLst>
          </p:cNvPr>
          <p:cNvSpPr txBox="1"/>
          <p:nvPr/>
        </p:nvSpPr>
        <p:spPr>
          <a:xfrm>
            <a:off x="2771800" y="222243"/>
            <a:ext cx="4968552" cy="591380"/>
          </a:xfrm>
          <a:prstGeom prst="rect">
            <a:avLst/>
          </a:prstGeom>
          <a:noFill/>
        </p:spPr>
        <p:txBody>
          <a:bodyPr wrap="square" rtlCol="0">
            <a:spAutoFit/>
          </a:bodyPr>
          <a:lstStyle/>
          <a:p>
            <a:pPr algn="l">
              <a:lnSpc>
                <a:spcPts val="4000"/>
              </a:lnSpc>
            </a:pPr>
            <a:r>
              <a:rPr lang="en-US" altLang="zh-CN" sz="3200" b="0" dirty="0">
                <a:solidFill>
                  <a:schemeClr val="tx1"/>
                </a:solidFill>
                <a:latin typeface="+mn-ea"/>
                <a:ea typeface="+mn-ea"/>
              </a:rPr>
              <a:t>6.3 </a:t>
            </a:r>
            <a:r>
              <a:rPr lang="zh-CN" altLang="en-US" sz="3200" b="0" dirty="0">
                <a:solidFill>
                  <a:schemeClr val="tx1"/>
                </a:solidFill>
                <a:latin typeface="+mn-ea"/>
                <a:ea typeface="+mn-ea"/>
              </a:rPr>
              <a:t>插值型求导公式</a:t>
            </a:r>
            <a:endParaRPr lang="en-US" altLang="zh-CN" sz="3200" b="0" dirty="0">
              <a:solidFill>
                <a:schemeClr val="tx1"/>
              </a:solidFill>
              <a:latin typeface="+mn-ea"/>
              <a:ea typeface="+mn-ea"/>
            </a:endParaRPr>
          </a:p>
        </p:txBody>
      </p:sp>
    </p:spTree>
    <p:extLst>
      <p:ext uri="{BB962C8B-B14F-4D97-AF65-F5344CB8AC3E}">
        <p14:creationId xmlns:p14="http://schemas.microsoft.com/office/powerpoint/2010/main" val="1031980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66"/>
                                        </p:tgtEl>
                                        <p:attrNameLst>
                                          <p:attrName>style.visibility</p:attrName>
                                        </p:attrNameLst>
                                      </p:cBhvr>
                                      <p:to>
                                        <p:strVal val="visible"/>
                                      </p:to>
                                    </p:set>
                                    <p:animEffect transition="in" filter="blinds(horizontal)">
                                      <p:cBhvr>
                                        <p:cTn id="7" dur="500"/>
                                        <p:tgtEl>
                                          <p:spTgt spid="348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65"/>
                                        </p:tgtEl>
                                        <p:attrNameLst>
                                          <p:attrName>style.visibility</p:attrName>
                                        </p:attrNameLst>
                                      </p:cBhvr>
                                      <p:to>
                                        <p:strVal val="visible"/>
                                      </p:to>
                                    </p:set>
                                    <p:animEffect transition="in" filter="blinds(horizontal)">
                                      <p:cBhvr>
                                        <p:cTn id="12" dur="500"/>
                                        <p:tgtEl>
                                          <p:spTgt spid="348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71"/>
                                        </p:tgtEl>
                                        <p:attrNameLst>
                                          <p:attrName>style.visibility</p:attrName>
                                        </p:attrNameLst>
                                      </p:cBhvr>
                                      <p:to>
                                        <p:strVal val="visible"/>
                                      </p:to>
                                    </p:set>
                                    <p:animEffect transition="in" filter="blinds(horizontal)">
                                      <p:cBhvr>
                                        <p:cTn id="17" dur="500"/>
                                        <p:tgtEl>
                                          <p:spTgt spid="3481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72"/>
                                        </p:tgtEl>
                                        <p:attrNameLst>
                                          <p:attrName>style.visibility</p:attrName>
                                        </p:attrNameLst>
                                      </p:cBhvr>
                                      <p:to>
                                        <p:strVal val="visible"/>
                                      </p:to>
                                    </p:set>
                                    <p:animEffect transition="in" filter="blinds(horizontal)">
                                      <p:cBhvr>
                                        <p:cTn id="22" dur="500"/>
                                        <p:tgtEl>
                                          <p:spTgt spid="34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186" name="Object 2">
            <a:extLst>
              <a:ext uri="{FF2B5EF4-FFF2-40B4-BE49-F238E27FC236}">
                <a16:creationId xmlns:a16="http://schemas.microsoft.com/office/drawing/2014/main" id="{E81628CA-0F2E-410A-AB7E-D139A5ACB25B}"/>
              </a:ext>
            </a:extLst>
          </p:cNvPr>
          <p:cNvGraphicFramePr>
            <a:graphicFrameLocks noChangeAspect="1"/>
          </p:cNvGraphicFramePr>
          <p:nvPr/>
        </p:nvGraphicFramePr>
        <p:xfrm>
          <a:off x="322263" y="2309813"/>
          <a:ext cx="7994650" cy="1228725"/>
        </p:xfrm>
        <a:graphic>
          <a:graphicData uri="http://schemas.openxmlformats.org/presentationml/2006/ole">
            <mc:AlternateContent xmlns:mc="http://schemas.openxmlformats.org/markup-compatibility/2006">
              <mc:Choice xmlns:v="urn:schemas-microsoft-com:vml" Requires="v">
                <p:oleObj spid="_x0000_s268362" name="Equation" r:id="rId3" imgW="4520880" imgH="634680" progId="Equation.DSMT4">
                  <p:embed/>
                </p:oleObj>
              </mc:Choice>
              <mc:Fallback>
                <p:oleObj name="Equation" r:id="rId3" imgW="4520880" imgH="634680" progId="Equation.DSMT4">
                  <p:embed/>
                  <p:pic>
                    <p:nvPicPr>
                      <p:cNvPr id="349186" name="Object 2">
                        <a:extLst>
                          <a:ext uri="{FF2B5EF4-FFF2-40B4-BE49-F238E27FC236}">
                            <a16:creationId xmlns:a16="http://schemas.microsoft.com/office/drawing/2014/main" id="{E81628CA-0F2E-410A-AB7E-D139A5ACB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2309813"/>
                        <a:ext cx="7994650" cy="122872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7" name="Object 3">
            <a:extLst>
              <a:ext uri="{FF2B5EF4-FFF2-40B4-BE49-F238E27FC236}">
                <a16:creationId xmlns:a16="http://schemas.microsoft.com/office/drawing/2014/main" id="{57034B3C-940A-4080-A83F-1C693605775A}"/>
              </a:ext>
            </a:extLst>
          </p:cNvPr>
          <p:cNvGraphicFramePr>
            <a:graphicFrameLocks noChangeAspect="1"/>
          </p:cNvGraphicFramePr>
          <p:nvPr/>
        </p:nvGraphicFramePr>
        <p:xfrm>
          <a:off x="468313" y="404813"/>
          <a:ext cx="7781925" cy="1843087"/>
        </p:xfrm>
        <a:graphic>
          <a:graphicData uri="http://schemas.openxmlformats.org/presentationml/2006/ole">
            <mc:AlternateContent xmlns:mc="http://schemas.openxmlformats.org/markup-compatibility/2006">
              <mc:Choice xmlns:v="urn:schemas-microsoft-com:vml" Requires="v">
                <p:oleObj spid="_x0000_s268363" name="Equation" r:id="rId5" imgW="4063680" imgH="1015920" progId="Equation.DSMT4">
                  <p:embed/>
                </p:oleObj>
              </mc:Choice>
              <mc:Fallback>
                <p:oleObj name="Equation" r:id="rId5" imgW="4063680" imgH="1015920" progId="Equation.DSMT4">
                  <p:embed/>
                  <p:pic>
                    <p:nvPicPr>
                      <p:cNvPr id="349187" name="Object 3">
                        <a:extLst>
                          <a:ext uri="{FF2B5EF4-FFF2-40B4-BE49-F238E27FC236}">
                            <a16:creationId xmlns:a16="http://schemas.microsoft.com/office/drawing/2014/main" id="{57034B3C-940A-4080-A83F-1C69360577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4813"/>
                        <a:ext cx="7781925"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188" name="Text Box 4">
            <a:extLst>
              <a:ext uri="{FF2B5EF4-FFF2-40B4-BE49-F238E27FC236}">
                <a16:creationId xmlns:a16="http://schemas.microsoft.com/office/drawing/2014/main" id="{E5BADD88-D286-4E80-86D5-8FE923F44BC1}"/>
              </a:ext>
            </a:extLst>
          </p:cNvPr>
          <p:cNvSpPr txBox="1">
            <a:spLocks noChangeArrowheads="1"/>
          </p:cNvSpPr>
          <p:nvPr/>
        </p:nvSpPr>
        <p:spPr bwMode="auto">
          <a:xfrm>
            <a:off x="762000" y="381000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endParaRPr kumimoji="1" lang="zh-CN" altLang="zh-CN" sz="2800" u="none">
              <a:solidFill>
                <a:schemeClr val="tx1"/>
              </a:solidFill>
              <a:latin typeface="+mn-ea"/>
              <a:ea typeface="+mn-ea"/>
            </a:endParaRPr>
          </a:p>
        </p:txBody>
      </p:sp>
      <p:sp>
        <p:nvSpPr>
          <p:cNvPr id="349189" name="Text Box 5">
            <a:extLst>
              <a:ext uri="{FF2B5EF4-FFF2-40B4-BE49-F238E27FC236}">
                <a16:creationId xmlns:a16="http://schemas.microsoft.com/office/drawing/2014/main" id="{4CDC3E60-D1C4-4CFB-A1BB-B8175480C138}"/>
              </a:ext>
            </a:extLst>
          </p:cNvPr>
          <p:cNvSpPr txBox="1">
            <a:spLocks noChangeArrowheads="1"/>
          </p:cNvSpPr>
          <p:nvPr/>
        </p:nvSpPr>
        <p:spPr bwMode="auto">
          <a:xfrm>
            <a:off x="179512" y="3491568"/>
            <a:ext cx="7366119" cy="523220"/>
          </a:xfrm>
          <a:prstGeom prst="rect">
            <a:avLst/>
          </a:prstGeom>
          <a:noFill/>
          <a:ln w="12700" cap="sq">
            <a:solidFill>
              <a:srgbClr val="FF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zh-CN" altLang="en-US" sz="2800" u="none" dirty="0">
                <a:solidFill>
                  <a:schemeClr val="tx1"/>
                </a:solidFill>
                <a:latin typeface="+mn-ea"/>
                <a:ea typeface="+mn-ea"/>
              </a:rPr>
              <a:t>因此插值型求导公式常用于求节点处的导数值</a:t>
            </a:r>
            <a:endParaRPr lang="zh-CN" altLang="en-US" sz="2800" b="0" u="none" dirty="0">
              <a:solidFill>
                <a:schemeClr val="tx1"/>
              </a:solidFill>
              <a:latin typeface="+mn-ea"/>
              <a:ea typeface="+mn-ea"/>
            </a:endParaRPr>
          </a:p>
        </p:txBody>
      </p:sp>
      <p:graphicFrame>
        <p:nvGraphicFramePr>
          <p:cNvPr id="349190" name="Object 6">
            <a:extLst>
              <a:ext uri="{FF2B5EF4-FFF2-40B4-BE49-F238E27FC236}">
                <a16:creationId xmlns:a16="http://schemas.microsoft.com/office/drawing/2014/main" id="{1FB47F30-5378-4D8D-8185-53C6F57F092A}"/>
              </a:ext>
            </a:extLst>
          </p:cNvPr>
          <p:cNvGraphicFramePr>
            <a:graphicFrameLocks noChangeAspect="1"/>
          </p:cNvGraphicFramePr>
          <p:nvPr/>
        </p:nvGraphicFramePr>
        <p:xfrm>
          <a:off x="684213" y="4014788"/>
          <a:ext cx="6624637" cy="1938337"/>
        </p:xfrm>
        <a:graphic>
          <a:graphicData uri="http://schemas.openxmlformats.org/presentationml/2006/ole">
            <mc:AlternateContent xmlns:mc="http://schemas.openxmlformats.org/markup-compatibility/2006">
              <mc:Choice xmlns:v="urn:schemas-microsoft-com:vml" Requires="v">
                <p:oleObj spid="_x0000_s268364" name="Equation" r:id="rId7" imgW="3314520" imgH="838080" progId="Equation.DSMT4">
                  <p:embed/>
                </p:oleObj>
              </mc:Choice>
              <mc:Fallback>
                <p:oleObj name="Equation" r:id="rId7" imgW="3314520" imgH="838080" progId="Equation.DSMT4">
                  <p:embed/>
                  <p:pic>
                    <p:nvPicPr>
                      <p:cNvPr id="349190" name="Object 6">
                        <a:extLst>
                          <a:ext uri="{FF2B5EF4-FFF2-40B4-BE49-F238E27FC236}">
                            <a16:creationId xmlns:a16="http://schemas.microsoft.com/office/drawing/2014/main" id="{1FB47F30-5378-4D8D-8185-53C6F57F09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014788"/>
                        <a:ext cx="6624637" cy="1938337"/>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191" name="Text Box 7">
            <a:extLst>
              <a:ext uri="{FF2B5EF4-FFF2-40B4-BE49-F238E27FC236}">
                <a16:creationId xmlns:a16="http://schemas.microsoft.com/office/drawing/2014/main" id="{54E4F9E9-E649-46EF-81A1-7FCDE9FA5873}"/>
              </a:ext>
            </a:extLst>
          </p:cNvPr>
          <p:cNvSpPr txBox="1">
            <a:spLocks noChangeArrowheads="1"/>
          </p:cNvSpPr>
          <p:nvPr/>
        </p:nvSpPr>
        <p:spPr bwMode="auto">
          <a:xfrm>
            <a:off x="670832" y="6126798"/>
            <a:ext cx="36487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zh-CN" altLang="en-US" sz="2800" u="none" dirty="0">
                <a:solidFill>
                  <a:schemeClr val="tx1"/>
                </a:solidFill>
                <a:latin typeface="+mn-ea"/>
                <a:ea typeface="+mn-ea"/>
              </a:rPr>
              <a:t>称为</a:t>
            </a:r>
            <a:r>
              <a:rPr lang="en-US" altLang="zh-CN" sz="2800" u="none" dirty="0">
                <a:solidFill>
                  <a:schemeClr val="tx1"/>
                </a:solidFill>
                <a:latin typeface="+mn-ea"/>
                <a:ea typeface="+mn-ea"/>
              </a:rPr>
              <a:t>n+1</a:t>
            </a:r>
            <a:r>
              <a:rPr lang="zh-CN" altLang="en-US" sz="2800" u="none" dirty="0">
                <a:solidFill>
                  <a:schemeClr val="tx1"/>
                </a:solidFill>
                <a:latin typeface="+mn-ea"/>
                <a:ea typeface="+mn-ea"/>
              </a:rPr>
              <a:t>点求导公式。</a:t>
            </a:r>
          </a:p>
        </p:txBody>
      </p:sp>
    </p:spTree>
    <p:extLst>
      <p:ext uri="{BB962C8B-B14F-4D97-AF65-F5344CB8AC3E}">
        <p14:creationId xmlns:p14="http://schemas.microsoft.com/office/powerpoint/2010/main" val="1123398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9186"/>
                                        </p:tgtEl>
                                        <p:attrNameLst>
                                          <p:attrName>style.visibility</p:attrName>
                                        </p:attrNameLst>
                                      </p:cBhvr>
                                      <p:to>
                                        <p:strVal val="visible"/>
                                      </p:to>
                                    </p:set>
                                    <p:animEffect transition="in" filter="blinds(horizontal)">
                                      <p:cBhvr>
                                        <p:cTn id="7" dur="500"/>
                                        <p:tgtEl>
                                          <p:spTgt spid="349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9189"/>
                                        </p:tgtEl>
                                        <p:attrNameLst>
                                          <p:attrName>style.visibility</p:attrName>
                                        </p:attrNameLst>
                                      </p:cBhvr>
                                      <p:to>
                                        <p:strVal val="visible"/>
                                      </p:to>
                                    </p:set>
                                    <p:animEffect transition="in" filter="blinds(horizontal)">
                                      <p:cBhvr>
                                        <p:cTn id="12" dur="500"/>
                                        <p:tgtEl>
                                          <p:spTgt spid="349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9190"/>
                                        </p:tgtEl>
                                        <p:attrNameLst>
                                          <p:attrName>style.visibility</p:attrName>
                                        </p:attrNameLst>
                                      </p:cBhvr>
                                      <p:to>
                                        <p:strVal val="visible"/>
                                      </p:to>
                                    </p:set>
                                    <p:animEffect transition="in" filter="blinds(horizontal)">
                                      <p:cBhvr>
                                        <p:cTn id="17" dur="500"/>
                                        <p:tgtEl>
                                          <p:spTgt spid="349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9191"/>
                                        </p:tgtEl>
                                        <p:attrNameLst>
                                          <p:attrName>style.visibility</p:attrName>
                                        </p:attrNameLst>
                                      </p:cBhvr>
                                      <p:to>
                                        <p:strVal val="visible"/>
                                      </p:to>
                                    </p:set>
                                    <p:animEffect transition="in" filter="blinds(horizontal)">
                                      <p:cBhvr>
                                        <p:cTn id="22" dur="500"/>
                                        <p:tgtEl>
                                          <p:spTgt spid="349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9" grpId="0" animBg="1" autoUpdateAnimBg="0"/>
      <p:bldP spid="34919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2195" name="Rectangle 3">
            <a:extLst>
              <a:ext uri="{FF2B5EF4-FFF2-40B4-BE49-F238E27FC236}">
                <a16:creationId xmlns:a16="http://schemas.microsoft.com/office/drawing/2014/main" id="{EC7E8379-A516-4D86-91B8-8B6A603782BD}"/>
              </a:ext>
            </a:extLst>
          </p:cNvPr>
          <p:cNvSpPr>
            <a:spLocks noGrp="1" noChangeArrowheads="1"/>
          </p:cNvSpPr>
          <p:nvPr>
            <p:ph type="subTitle" idx="4294967295"/>
          </p:nvPr>
        </p:nvSpPr>
        <p:spPr>
          <a:xfrm>
            <a:off x="0" y="692150"/>
            <a:ext cx="3203575" cy="576263"/>
          </a:xfrm>
        </p:spPr>
        <p:txBody>
          <a:bodyPr>
            <a:normAutofit/>
          </a:bodyPr>
          <a:lstStyle/>
          <a:p>
            <a:pPr marL="0" indent="0" eaLnBrk="1" hangingPunct="1">
              <a:lnSpc>
                <a:spcPct val="90000"/>
              </a:lnSpc>
              <a:spcBef>
                <a:spcPct val="0"/>
              </a:spcBef>
              <a:buFontTx/>
              <a:buNone/>
            </a:pPr>
            <a:r>
              <a:rPr lang="zh-CN" altLang="en-US" sz="2400" b="1">
                <a:solidFill>
                  <a:srgbClr val="0000FF"/>
                </a:solidFill>
                <a:latin typeface="+mn-ea"/>
              </a:rPr>
              <a:t>由插值余项公式</a:t>
            </a:r>
          </a:p>
        </p:txBody>
      </p:sp>
      <p:graphicFrame>
        <p:nvGraphicFramePr>
          <p:cNvPr id="388100" name="Object 4">
            <a:extLst>
              <a:ext uri="{FF2B5EF4-FFF2-40B4-BE49-F238E27FC236}">
                <a16:creationId xmlns:a16="http://schemas.microsoft.com/office/drawing/2014/main" id="{F50572D3-1B53-4B33-B84D-29DEC018AD8A}"/>
              </a:ext>
            </a:extLst>
          </p:cNvPr>
          <p:cNvGraphicFramePr>
            <a:graphicFrameLocks/>
          </p:cNvGraphicFramePr>
          <p:nvPr/>
        </p:nvGraphicFramePr>
        <p:xfrm>
          <a:off x="3059832" y="613253"/>
          <a:ext cx="4419600" cy="922337"/>
        </p:xfrm>
        <a:graphic>
          <a:graphicData uri="http://schemas.openxmlformats.org/presentationml/2006/ole">
            <mc:AlternateContent xmlns:mc="http://schemas.openxmlformats.org/markup-compatibility/2006">
              <mc:Choice xmlns:v="urn:schemas-microsoft-com:vml" Requires="v">
                <p:oleObj spid="_x0000_s259149" r:id="rId3" imgW="2260600" imgH="444500" progId="Equation.3">
                  <p:embed/>
                </p:oleObj>
              </mc:Choice>
              <mc:Fallback>
                <p:oleObj r:id="rId3" imgW="2260600" imgH="444500" progId="Equation.3">
                  <p:embed/>
                  <p:pic>
                    <p:nvPicPr>
                      <p:cNvPr id="388100" name="Object 4">
                        <a:extLst>
                          <a:ext uri="{FF2B5EF4-FFF2-40B4-BE49-F238E27FC236}">
                            <a16:creationId xmlns:a16="http://schemas.microsoft.com/office/drawing/2014/main" id="{F50572D3-1B53-4B33-B84D-29DEC018AD8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613253"/>
                        <a:ext cx="441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197" name="Rectangle 5">
            <a:extLst>
              <a:ext uri="{FF2B5EF4-FFF2-40B4-BE49-F238E27FC236}">
                <a16:creationId xmlns:a16="http://schemas.microsoft.com/office/drawing/2014/main" id="{C48CF6E6-74C8-43DF-9963-AB50A2552964}"/>
              </a:ext>
            </a:extLst>
          </p:cNvPr>
          <p:cNvSpPr>
            <a:spLocks noChangeArrowheads="1"/>
          </p:cNvSpPr>
          <p:nvPr/>
        </p:nvSpPr>
        <p:spPr bwMode="auto">
          <a:xfrm>
            <a:off x="0" y="1484313"/>
            <a:ext cx="5148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pPr>
            <a:r>
              <a:rPr lang="zh-CN" altLang="en-US" sz="2400" b="1" dirty="0">
                <a:solidFill>
                  <a:srgbClr val="0000FF"/>
                </a:solidFill>
                <a:latin typeface="+mn-ea"/>
                <a:ea typeface="+mn-ea"/>
              </a:rPr>
              <a:t>得求导公式</a:t>
            </a:r>
            <a:r>
              <a:rPr lang="en-US" altLang="zh-CN" sz="2400" b="1" dirty="0">
                <a:solidFill>
                  <a:srgbClr val="0000FF"/>
                </a:solidFill>
                <a:latin typeface="+mn-ea"/>
                <a:ea typeface="+mn-ea"/>
              </a:rPr>
              <a:t>(11)</a:t>
            </a:r>
            <a:r>
              <a:rPr lang="zh-CN" altLang="en-US" sz="2400" b="1" dirty="0">
                <a:solidFill>
                  <a:srgbClr val="0000FF"/>
                </a:solidFill>
                <a:latin typeface="+mn-ea"/>
                <a:ea typeface="+mn-ea"/>
              </a:rPr>
              <a:t>的余项为</a:t>
            </a:r>
          </a:p>
        </p:txBody>
      </p:sp>
      <p:graphicFrame>
        <p:nvGraphicFramePr>
          <p:cNvPr id="388102" name="Object 6">
            <a:extLst>
              <a:ext uri="{FF2B5EF4-FFF2-40B4-BE49-F238E27FC236}">
                <a16:creationId xmlns:a16="http://schemas.microsoft.com/office/drawing/2014/main" id="{985394FD-8C79-493B-80A0-96BFB7269112}"/>
              </a:ext>
            </a:extLst>
          </p:cNvPr>
          <p:cNvGraphicFramePr>
            <a:graphicFrameLocks/>
          </p:cNvGraphicFramePr>
          <p:nvPr/>
        </p:nvGraphicFramePr>
        <p:xfrm>
          <a:off x="2339752" y="1926039"/>
          <a:ext cx="6128263" cy="835025"/>
        </p:xfrm>
        <a:graphic>
          <a:graphicData uri="http://schemas.openxmlformats.org/presentationml/2006/ole">
            <mc:AlternateContent xmlns:mc="http://schemas.openxmlformats.org/markup-compatibility/2006">
              <mc:Choice xmlns:v="urn:schemas-microsoft-com:vml" Requires="v">
                <p:oleObj spid="_x0000_s259150" r:id="rId5" imgW="3238500" imgH="444500" progId="Equation.3">
                  <p:embed/>
                </p:oleObj>
              </mc:Choice>
              <mc:Fallback>
                <p:oleObj r:id="rId5" imgW="3238500" imgH="444500" progId="Equation.3">
                  <p:embed/>
                  <p:pic>
                    <p:nvPicPr>
                      <p:cNvPr id="388102" name="Object 6">
                        <a:extLst>
                          <a:ext uri="{FF2B5EF4-FFF2-40B4-BE49-F238E27FC236}">
                            <a16:creationId xmlns:a16="http://schemas.microsoft.com/office/drawing/2014/main" id="{985394FD-8C79-493B-80A0-96BFB726911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1926039"/>
                        <a:ext cx="6128263" cy="835025"/>
                      </a:xfrm>
                      <a:prstGeom prst="rect">
                        <a:avLst/>
                      </a:prstGeom>
                      <a:noFill/>
                      <a:ln>
                        <a:noFill/>
                      </a:ln>
                    </p:spPr>
                  </p:pic>
                </p:oleObj>
              </mc:Fallback>
            </mc:AlternateContent>
          </a:graphicData>
        </a:graphic>
      </p:graphicFrame>
      <p:sp>
        <p:nvSpPr>
          <p:cNvPr id="1032199" name="Rectangle 7">
            <a:extLst>
              <a:ext uri="{FF2B5EF4-FFF2-40B4-BE49-F238E27FC236}">
                <a16:creationId xmlns:a16="http://schemas.microsoft.com/office/drawing/2014/main" id="{7DCD4DF3-4E69-4759-BCB1-2FA7D20B0888}"/>
              </a:ext>
            </a:extLst>
          </p:cNvPr>
          <p:cNvSpPr>
            <a:spLocks noChangeArrowheads="1"/>
          </p:cNvSpPr>
          <p:nvPr/>
        </p:nvSpPr>
        <p:spPr bwMode="auto">
          <a:xfrm>
            <a:off x="71438" y="3068638"/>
            <a:ext cx="1044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0000"/>
              </a:lnSpc>
            </a:pPr>
            <a:r>
              <a:rPr lang="zh-CN" altLang="en-US" sz="2400" b="1">
                <a:solidFill>
                  <a:srgbClr val="0000FF"/>
                </a:solidFill>
                <a:latin typeface="+mn-ea"/>
                <a:ea typeface="+mn-ea"/>
              </a:rPr>
              <a:t>其中</a:t>
            </a:r>
          </a:p>
        </p:txBody>
      </p:sp>
      <p:graphicFrame>
        <p:nvGraphicFramePr>
          <p:cNvPr id="388104" name="Object 8">
            <a:extLst>
              <a:ext uri="{FF2B5EF4-FFF2-40B4-BE49-F238E27FC236}">
                <a16:creationId xmlns:a16="http://schemas.microsoft.com/office/drawing/2014/main" id="{70CDA8EB-5B02-47EC-AF42-B2763D9FF00E}"/>
              </a:ext>
            </a:extLst>
          </p:cNvPr>
          <p:cNvGraphicFramePr>
            <a:graphicFrameLocks/>
          </p:cNvGraphicFramePr>
          <p:nvPr/>
        </p:nvGraphicFramePr>
        <p:xfrm>
          <a:off x="827584" y="2869014"/>
          <a:ext cx="2736850" cy="835025"/>
        </p:xfrm>
        <a:graphic>
          <a:graphicData uri="http://schemas.openxmlformats.org/presentationml/2006/ole">
            <mc:AlternateContent xmlns:mc="http://schemas.openxmlformats.org/markup-compatibility/2006">
              <mc:Choice xmlns:v="urn:schemas-microsoft-com:vml" Requires="v">
                <p:oleObj spid="_x0000_s259151" r:id="rId7" imgW="1180588" imgH="431613" progId="Equation.3">
                  <p:embed/>
                </p:oleObj>
              </mc:Choice>
              <mc:Fallback>
                <p:oleObj r:id="rId7" imgW="1180588" imgH="431613" progId="Equation.3">
                  <p:embed/>
                  <p:pic>
                    <p:nvPicPr>
                      <p:cNvPr id="388104" name="Object 8">
                        <a:extLst>
                          <a:ext uri="{FF2B5EF4-FFF2-40B4-BE49-F238E27FC236}">
                            <a16:creationId xmlns:a16="http://schemas.microsoft.com/office/drawing/2014/main" id="{70CDA8EB-5B02-47EC-AF42-B2763D9FF00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2869014"/>
                        <a:ext cx="27368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201" name="Rectangle 9">
            <a:extLst>
              <a:ext uri="{FF2B5EF4-FFF2-40B4-BE49-F238E27FC236}">
                <a16:creationId xmlns:a16="http://schemas.microsoft.com/office/drawing/2014/main" id="{1AB8EF7B-0FF7-4E24-B8E4-5FC681D2B23B}"/>
              </a:ext>
            </a:extLst>
          </p:cNvPr>
          <p:cNvSpPr>
            <a:spLocks noChangeArrowheads="1"/>
          </p:cNvSpPr>
          <p:nvPr/>
        </p:nvSpPr>
        <p:spPr bwMode="auto">
          <a:xfrm>
            <a:off x="71438" y="3809694"/>
            <a:ext cx="9144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solidFill>
                  <a:srgbClr val="0000FF"/>
                </a:solidFill>
                <a:latin typeface="+mn-ea"/>
                <a:ea typeface="+mn-ea"/>
              </a:rPr>
              <a:t>  </a:t>
            </a:r>
            <a:r>
              <a:rPr lang="zh-CN" altLang="en-US" sz="2400" b="1" dirty="0">
                <a:solidFill>
                  <a:srgbClr val="0000FF"/>
                </a:solidFill>
                <a:latin typeface="+mn-ea"/>
                <a:ea typeface="+mn-ea"/>
              </a:rPr>
              <a:t>在这一余项公式中，由于</a:t>
            </a:r>
            <a:r>
              <a:rPr lang="en-US" altLang="zh-CN" sz="2400" b="1" dirty="0">
                <a:solidFill>
                  <a:srgbClr val="0000FF"/>
                </a:solidFill>
                <a:latin typeface="+mn-ea"/>
                <a:ea typeface="+mn-ea"/>
              </a:rPr>
              <a:t>ξ</a:t>
            </a:r>
            <a:r>
              <a:rPr lang="zh-CN" altLang="en-US" sz="2400" b="1" dirty="0">
                <a:solidFill>
                  <a:srgbClr val="0000FF"/>
                </a:solidFill>
                <a:latin typeface="+mn-ea"/>
                <a:ea typeface="+mn-ea"/>
              </a:rPr>
              <a:t>和</a:t>
            </a:r>
            <a:r>
              <a:rPr lang="en-US" altLang="zh-CN" sz="2400" b="1" dirty="0">
                <a:solidFill>
                  <a:srgbClr val="0000FF"/>
                </a:solidFill>
                <a:latin typeface="+mn-ea"/>
                <a:ea typeface="+mn-ea"/>
              </a:rPr>
              <a:t>x</a:t>
            </a:r>
            <a:r>
              <a:rPr lang="zh-CN" altLang="en-US" sz="2400" b="1" dirty="0">
                <a:solidFill>
                  <a:srgbClr val="0000FF"/>
                </a:solidFill>
                <a:latin typeface="+mn-ea"/>
                <a:ea typeface="+mn-ea"/>
              </a:rPr>
              <a:t>是未知函数，因此无法对它的第二项作出估计，但在插值节点</a:t>
            </a:r>
            <a:r>
              <a:rPr lang="en-US" altLang="zh-CN" sz="2400" b="1" dirty="0" err="1">
                <a:solidFill>
                  <a:srgbClr val="0000FF"/>
                </a:solidFill>
                <a:latin typeface="+mn-ea"/>
                <a:ea typeface="+mn-ea"/>
              </a:rPr>
              <a:t>x</a:t>
            </a:r>
            <a:r>
              <a:rPr lang="en-US" altLang="zh-CN" sz="2400" b="1" baseline="-25000" dirty="0" err="1">
                <a:solidFill>
                  <a:srgbClr val="0000FF"/>
                </a:solidFill>
                <a:latin typeface="+mn-ea"/>
                <a:ea typeface="+mn-ea"/>
              </a:rPr>
              <a:t>k</a:t>
            </a:r>
            <a:r>
              <a:rPr lang="zh-CN" altLang="en-US" sz="2400" b="1" dirty="0">
                <a:solidFill>
                  <a:srgbClr val="0000FF"/>
                </a:solidFill>
                <a:latin typeface="+mn-ea"/>
                <a:ea typeface="+mn-ea"/>
              </a:rPr>
              <a:t>处，由于上式右端的第二项因式</a:t>
            </a:r>
            <a:r>
              <a:rPr lang="el-GR" altLang="zh-CN" sz="2400" b="1" dirty="0">
                <a:solidFill>
                  <a:srgbClr val="0000FF"/>
                </a:solidFill>
                <a:latin typeface="+mn-ea"/>
                <a:ea typeface="+mn-ea"/>
              </a:rPr>
              <a:t>ω</a:t>
            </a:r>
            <a:r>
              <a:rPr lang="en-US" altLang="zh-CN" sz="2400" b="1" dirty="0">
                <a:solidFill>
                  <a:srgbClr val="0000FF"/>
                </a:solidFill>
                <a:latin typeface="+mn-ea"/>
                <a:ea typeface="+mn-ea"/>
              </a:rPr>
              <a:t>(</a:t>
            </a:r>
            <a:r>
              <a:rPr lang="en-US" altLang="zh-CN" sz="2400" b="1" dirty="0" err="1">
                <a:solidFill>
                  <a:srgbClr val="0000FF"/>
                </a:solidFill>
                <a:latin typeface="+mn-ea"/>
                <a:ea typeface="+mn-ea"/>
              </a:rPr>
              <a:t>x</a:t>
            </a:r>
            <a:r>
              <a:rPr lang="en-US" altLang="zh-CN" sz="2400" b="1" baseline="-25000" dirty="0" err="1">
                <a:solidFill>
                  <a:srgbClr val="0000FF"/>
                </a:solidFill>
                <a:latin typeface="+mn-ea"/>
                <a:ea typeface="+mn-ea"/>
              </a:rPr>
              <a:t>k</a:t>
            </a:r>
            <a:r>
              <a:rPr lang="en-US" altLang="zh-CN" sz="2400" b="1" dirty="0">
                <a:solidFill>
                  <a:srgbClr val="0000FF"/>
                </a:solidFill>
                <a:latin typeface="+mn-ea"/>
                <a:ea typeface="+mn-ea"/>
              </a:rPr>
              <a:t>)</a:t>
            </a:r>
            <a:r>
              <a:rPr lang="zh-CN" altLang="en-US" sz="2400" b="1" dirty="0">
                <a:solidFill>
                  <a:srgbClr val="0000FF"/>
                </a:solidFill>
                <a:latin typeface="+mn-ea"/>
                <a:ea typeface="+mn-ea"/>
              </a:rPr>
              <a:t>等于零，因而在插值节点处的导数余项为</a:t>
            </a:r>
          </a:p>
        </p:txBody>
      </p:sp>
      <p:sp>
        <p:nvSpPr>
          <p:cNvPr id="12" name="文本框 11">
            <a:extLst>
              <a:ext uri="{FF2B5EF4-FFF2-40B4-BE49-F238E27FC236}">
                <a16:creationId xmlns:a16="http://schemas.microsoft.com/office/drawing/2014/main" id="{9B424654-0BFD-43BA-957E-C62AC20A90FD}"/>
              </a:ext>
            </a:extLst>
          </p:cNvPr>
          <p:cNvSpPr txBox="1"/>
          <p:nvPr/>
        </p:nvSpPr>
        <p:spPr>
          <a:xfrm>
            <a:off x="2339752" y="68041"/>
            <a:ext cx="4644516" cy="523220"/>
          </a:xfrm>
          <a:prstGeom prst="rect">
            <a:avLst/>
          </a:prstGeom>
          <a:noFill/>
        </p:spPr>
        <p:txBody>
          <a:bodyPr wrap="square" rtlCol="0">
            <a:spAutoFit/>
          </a:bodyPr>
          <a:lstStyle/>
          <a:p>
            <a:pPr algn="l"/>
            <a:r>
              <a:rPr lang="en-US" altLang="zh-CN" sz="2800" b="0" dirty="0">
                <a:solidFill>
                  <a:schemeClr val="bg2">
                    <a:lumMod val="10000"/>
                  </a:schemeClr>
                </a:solidFill>
                <a:latin typeface="仿宋" panose="02010609060101010101" pitchFamily="49" charset="-122"/>
                <a:ea typeface="仿宋" panose="02010609060101010101" pitchFamily="49" charset="-122"/>
              </a:rPr>
              <a:t>6.3 </a:t>
            </a:r>
            <a:r>
              <a:rPr lang="zh-CN" altLang="en-US" sz="28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3CF1D9E0-9E88-4A1D-8A55-6955FD1B0B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3707" y="5000330"/>
            <a:ext cx="4238625" cy="1009650"/>
          </a:xfrm>
          <a:prstGeom prst="rect">
            <a:avLst/>
          </a:prstGeom>
        </p:spPr>
      </p:pic>
    </p:spTree>
    <p:extLst>
      <p:ext uri="{BB962C8B-B14F-4D97-AF65-F5344CB8AC3E}">
        <p14:creationId xmlns:p14="http://schemas.microsoft.com/office/powerpoint/2010/main" val="1123513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2195">
                                            <p:txEl>
                                              <p:pRg st="0" end="0"/>
                                            </p:txEl>
                                          </p:spTgt>
                                        </p:tgtEl>
                                        <p:attrNameLst>
                                          <p:attrName>style.visibility</p:attrName>
                                        </p:attrNameLst>
                                      </p:cBhvr>
                                      <p:to>
                                        <p:strVal val="visible"/>
                                      </p:to>
                                    </p:set>
                                    <p:anim calcmode="lin" valueType="num">
                                      <p:cBhvr additive="base">
                                        <p:cTn id="7" dur="500" fill="hold"/>
                                        <p:tgtEl>
                                          <p:spTgt spid="1032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2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8100"/>
                                        </p:tgtEl>
                                        <p:attrNameLst>
                                          <p:attrName>style.visibility</p:attrName>
                                        </p:attrNameLst>
                                      </p:cBhvr>
                                      <p:to>
                                        <p:strVal val="visible"/>
                                      </p:to>
                                    </p:set>
                                    <p:anim calcmode="lin" valueType="num">
                                      <p:cBhvr additive="base">
                                        <p:cTn id="13" dur="500" fill="hold"/>
                                        <p:tgtEl>
                                          <p:spTgt spid="388100"/>
                                        </p:tgtEl>
                                        <p:attrNameLst>
                                          <p:attrName>ppt_x</p:attrName>
                                        </p:attrNameLst>
                                      </p:cBhvr>
                                      <p:tavLst>
                                        <p:tav tm="0">
                                          <p:val>
                                            <p:strVal val="#ppt_x"/>
                                          </p:val>
                                        </p:tav>
                                        <p:tav tm="100000">
                                          <p:val>
                                            <p:strVal val="#ppt_x"/>
                                          </p:val>
                                        </p:tav>
                                      </p:tavLst>
                                    </p:anim>
                                    <p:anim calcmode="lin" valueType="num">
                                      <p:cBhvr additive="base">
                                        <p:cTn id="14" dur="500" fill="hold"/>
                                        <p:tgtEl>
                                          <p:spTgt spid="3881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2197">
                                            <p:txEl>
                                              <p:pRg st="0" end="0"/>
                                            </p:txEl>
                                          </p:spTgt>
                                        </p:tgtEl>
                                        <p:attrNameLst>
                                          <p:attrName>style.visibility</p:attrName>
                                        </p:attrNameLst>
                                      </p:cBhvr>
                                      <p:to>
                                        <p:strVal val="visible"/>
                                      </p:to>
                                    </p:set>
                                    <p:anim calcmode="lin" valueType="num">
                                      <p:cBhvr additive="base">
                                        <p:cTn id="19" dur="500" fill="hold"/>
                                        <p:tgtEl>
                                          <p:spTgt spid="103219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2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8102"/>
                                        </p:tgtEl>
                                        <p:attrNameLst>
                                          <p:attrName>style.visibility</p:attrName>
                                        </p:attrNameLst>
                                      </p:cBhvr>
                                      <p:to>
                                        <p:strVal val="visible"/>
                                      </p:to>
                                    </p:set>
                                    <p:anim calcmode="lin" valueType="num">
                                      <p:cBhvr additive="base">
                                        <p:cTn id="25" dur="500" fill="hold"/>
                                        <p:tgtEl>
                                          <p:spTgt spid="388102"/>
                                        </p:tgtEl>
                                        <p:attrNameLst>
                                          <p:attrName>ppt_x</p:attrName>
                                        </p:attrNameLst>
                                      </p:cBhvr>
                                      <p:tavLst>
                                        <p:tav tm="0">
                                          <p:val>
                                            <p:strVal val="#ppt_x"/>
                                          </p:val>
                                        </p:tav>
                                        <p:tav tm="100000">
                                          <p:val>
                                            <p:strVal val="#ppt_x"/>
                                          </p:val>
                                        </p:tav>
                                      </p:tavLst>
                                    </p:anim>
                                    <p:anim calcmode="lin" valueType="num">
                                      <p:cBhvr additive="base">
                                        <p:cTn id="26" dur="500" fill="hold"/>
                                        <p:tgtEl>
                                          <p:spTgt spid="38810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2199">
                                            <p:txEl>
                                              <p:pRg st="0" end="0"/>
                                            </p:txEl>
                                          </p:spTgt>
                                        </p:tgtEl>
                                        <p:attrNameLst>
                                          <p:attrName>style.visibility</p:attrName>
                                        </p:attrNameLst>
                                      </p:cBhvr>
                                      <p:to>
                                        <p:strVal val="visible"/>
                                      </p:to>
                                    </p:set>
                                    <p:anim calcmode="lin" valueType="num">
                                      <p:cBhvr additive="base">
                                        <p:cTn id="31" dur="500" fill="hold"/>
                                        <p:tgtEl>
                                          <p:spTgt spid="103219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21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88104"/>
                                        </p:tgtEl>
                                        <p:attrNameLst>
                                          <p:attrName>style.visibility</p:attrName>
                                        </p:attrNameLst>
                                      </p:cBhvr>
                                      <p:to>
                                        <p:strVal val="visible"/>
                                      </p:to>
                                    </p:set>
                                    <p:anim calcmode="lin" valueType="num">
                                      <p:cBhvr additive="base">
                                        <p:cTn id="37" dur="500" fill="hold"/>
                                        <p:tgtEl>
                                          <p:spTgt spid="388104"/>
                                        </p:tgtEl>
                                        <p:attrNameLst>
                                          <p:attrName>ppt_x</p:attrName>
                                        </p:attrNameLst>
                                      </p:cBhvr>
                                      <p:tavLst>
                                        <p:tav tm="0">
                                          <p:val>
                                            <p:strVal val="#ppt_x"/>
                                          </p:val>
                                        </p:tav>
                                        <p:tav tm="100000">
                                          <p:val>
                                            <p:strVal val="#ppt_x"/>
                                          </p:val>
                                        </p:tav>
                                      </p:tavLst>
                                    </p:anim>
                                    <p:anim calcmode="lin" valueType="num">
                                      <p:cBhvr additive="base">
                                        <p:cTn id="38" dur="500" fill="hold"/>
                                        <p:tgtEl>
                                          <p:spTgt spid="38810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32201">
                                            <p:txEl>
                                              <p:pRg st="0" end="0"/>
                                            </p:txEl>
                                          </p:spTgt>
                                        </p:tgtEl>
                                        <p:attrNameLst>
                                          <p:attrName>style.visibility</p:attrName>
                                        </p:attrNameLst>
                                      </p:cBhvr>
                                      <p:to>
                                        <p:strVal val="visible"/>
                                      </p:to>
                                    </p:set>
                                    <p:anim calcmode="lin" valueType="num">
                                      <p:cBhvr additive="base">
                                        <p:cTn id="43" dur="500" fill="hold"/>
                                        <p:tgtEl>
                                          <p:spTgt spid="103220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22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5" grpId="0" build="p"/>
      <p:bldP spid="1032197" grpId="0" build="p"/>
      <p:bldP spid="1032199" grpId="0" build="p"/>
      <p:bldP spid="103220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3219" name="Rectangle 3">
            <a:extLst>
              <a:ext uri="{FF2B5EF4-FFF2-40B4-BE49-F238E27FC236}">
                <a16:creationId xmlns:a16="http://schemas.microsoft.com/office/drawing/2014/main" id="{8A0AD72A-DC6B-4AAE-A454-DDBDDD6B3EB6}"/>
              </a:ext>
            </a:extLst>
          </p:cNvPr>
          <p:cNvSpPr>
            <a:spLocks noGrp="1" noChangeArrowheads="1"/>
          </p:cNvSpPr>
          <p:nvPr>
            <p:ph type="subTitle" idx="4294967295"/>
          </p:nvPr>
        </p:nvSpPr>
        <p:spPr>
          <a:xfrm>
            <a:off x="0" y="529709"/>
            <a:ext cx="9144000" cy="2305050"/>
          </a:xfrm>
        </p:spPr>
        <p:txBody>
          <a:bodyPr>
            <a:normAutofit/>
          </a:bodyPr>
          <a:lstStyle/>
          <a:p>
            <a:pPr marL="0" indent="0" eaLnBrk="1" hangingPunct="1">
              <a:buFontTx/>
              <a:buNone/>
            </a:pPr>
            <a:r>
              <a:rPr lang="en-US" altLang="zh-CN" sz="2400" b="1" dirty="0">
                <a:latin typeface="+mn-ea"/>
              </a:rPr>
              <a:t>  </a:t>
            </a:r>
            <a:r>
              <a:rPr lang="zh-CN" altLang="en-US" sz="2400" b="1" dirty="0">
                <a:latin typeface="+mn-ea"/>
              </a:rPr>
              <a:t>下面给出实用的两点公式和三点公式。</a:t>
            </a:r>
          </a:p>
          <a:p>
            <a:pPr marL="0" indent="0" eaLnBrk="1" hangingPunct="1">
              <a:buFontTx/>
              <a:buNone/>
            </a:pPr>
            <a:r>
              <a:rPr lang="en-US" altLang="zh-CN" sz="2400" b="1" dirty="0">
                <a:latin typeface="+mn-ea"/>
              </a:rPr>
              <a:t>  (1) </a:t>
            </a:r>
            <a:r>
              <a:rPr lang="zh-CN" altLang="en-US" sz="2400" b="1" dirty="0">
                <a:latin typeface="+mn-ea"/>
              </a:rPr>
              <a:t>两点公式</a:t>
            </a:r>
          </a:p>
          <a:p>
            <a:pPr marL="0" indent="0" eaLnBrk="1" hangingPunct="1">
              <a:buFontTx/>
              <a:buNone/>
            </a:pPr>
            <a:r>
              <a:rPr lang="zh-CN" altLang="en-US" sz="2400" b="1" dirty="0">
                <a:latin typeface="+mn-ea"/>
              </a:rPr>
              <a:t>  设已给出两个节点上</a:t>
            </a:r>
            <a:r>
              <a:rPr lang="en-US" altLang="zh-CN" sz="2400" b="1" dirty="0">
                <a:latin typeface="+mn-ea"/>
              </a:rPr>
              <a:t>x</a:t>
            </a:r>
            <a:r>
              <a:rPr lang="en-US" altLang="zh-CN" sz="2400" b="1" baseline="-25000" dirty="0">
                <a:latin typeface="+mn-ea"/>
              </a:rPr>
              <a:t>0</a:t>
            </a:r>
            <a:r>
              <a:rPr lang="en-US" altLang="zh-CN" sz="2400" b="1" dirty="0">
                <a:latin typeface="+mn-ea"/>
              </a:rPr>
              <a:t>,x</a:t>
            </a:r>
            <a:r>
              <a:rPr lang="en-US" altLang="zh-CN" sz="2400" b="1" baseline="-25000" dirty="0">
                <a:latin typeface="+mn-ea"/>
              </a:rPr>
              <a:t>1</a:t>
            </a:r>
            <a:r>
              <a:rPr lang="zh-CN" altLang="en-US" sz="2400" b="1" dirty="0">
                <a:latin typeface="+mn-ea"/>
              </a:rPr>
              <a:t>上的函数值</a:t>
            </a:r>
            <a:r>
              <a:rPr lang="en-US" altLang="zh-CN" sz="2400" b="1" dirty="0">
                <a:latin typeface="+mn-ea"/>
              </a:rPr>
              <a:t>f(x</a:t>
            </a:r>
            <a:r>
              <a:rPr lang="en-US" altLang="zh-CN" sz="2400" b="1" baseline="-25000" dirty="0">
                <a:latin typeface="+mn-ea"/>
              </a:rPr>
              <a:t>0</a:t>
            </a:r>
            <a:r>
              <a:rPr lang="en-US" altLang="zh-CN" sz="2400" b="1" dirty="0">
                <a:latin typeface="+mn-ea"/>
              </a:rPr>
              <a:t>),f(x</a:t>
            </a:r>
            <a:r>
              <a:rPr lang="en-US" altLang="zh-CN" sz="2400" b="1" baseline="-25000" dirty="0">
                <a:latin typeface="+mn-ea"/>
              </a:rPr>
              <a:t>1</a:t>
            </a:r>
            <a:r>
              <a:rPr lang="en-US" altLang="zh-CN" sz="2400" b="1" dirty="0">
                <a:latin typeface="+mn-ea"/>
              </a:rPr>
              <a:t>)</a:t>
            </a:r>
            <a:r>
              <a:rPr lang="zh-CN" altLang="en-US" sz="2400" b="1" dirty="0">
                <a:latin typeface="+mn-ea"/>
              </a:rPr>
              <a:t>，作线性插值</a:t>
            </a:r>
          </a:p>
        </p:txBody>
      </p:sp>
      <p:graphicFrame>
        <p:nvGraphicFramePr>
          <p:cNvPr id="389124" name="Object 11">
            <a:extLst>
              <a:ext uri="{FF2B5EF4-FFF2-40B4-BE49-F238E27FC236}">
                <a16:creationId xmlns:a16="http://schemas.microsoft.com/office/drawing/2014/main" id="{A7B9A42C-1566-4B78-B636-ABBFF4E3396B}"/>
              </a:ext>
            </a:extLst>
          </p:cNvPr>
          <p:cNvGraphicFramePr>
            <a:graphicFrameLocks/>
          </p:cNvGraphicFramePr>
          <p:nvPr/>
        </p:nvGraphicFramePr>
        <p:xfrm>
          <a:off x="2411413" y="1863963"/>
          <a:ext cx="3819361" cy="836454"/>
        </p:xfrm>
        <a:graphic>
          <a:graphicData uri="http://schemas.openxmlformats.org/presentationml/2006/ole">
            <mc:AlternateContent xmlns:mc="http://schemas.openxmlformats.org/markup-compatibility/2006">
              <mc:Choice xmlns:v="urn:schemas-microsoft-com:vml" Requires="v">
                <p:oleObj spid="_x0000_s260254" r:id="rId3" imgW="2273300" imgH="444500" progId="Equation.3">
                  <p:embed/>
                </p:oleObj>
              </mc:Choice>
              <mc:Fallback>
                <p:oleObj r:id="rId3" imgW="2273300" imgH="444500" progId="Equation.3">
                  <p:embed/>
                  <p:pic>
                    <p:nvPicPr>
                      <p:cNvPr id="389124" name="Object 11">
                        <a:extLst>
                          <a:ext uri="{FF2B5EF4-FFF2-40B4-BE49-F238E27FC236}">
                            <a16:creationId xmlns:a16="http://schemas.microsoft.com/office/drawing/2014/main" id="{A7B9A42C-1566-4B78-B636-ABBFF4E3396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63963"/>
                        <a:ext cx="3819361" cy="836454"/>
                      </a:xfrm>
                      <a:prstGeom prst="rect">
                        <a:avLst/>
                      </a:prstGeom>
                      <a:noFill/>
                      <a:ln>
                        <a:noFill/>
                      </a:ln>
                    </p:spPr>
                  </p:pic>
                </p:oleObj>
              </mc:Fallback>
            </mc:AlternateContent>
          </a:graphicData>
        </a:graphic>
      </p:graphicFrame>
      <p:sp>
        <p:nvSpPr>
          <p:cNvPr id="1033228" name="Rectangle 12">
            <a:extLst>
              <a:ext uri="{FF2B5EF4-FFF2-40B4-BE49-F238E27FC236}">
                <a16:creationId xmlns:a16="http://schemas.microsoft.com/office/drawing/2014/main" id="{4849D85D-70BD-4BA9-8FB1-DF430FAF3B67}"/>
              </a:ext>
            </a:extLst>
          </p:cNvPr>
          <p:cNvSpPr>
            <a:spLocks noChangeArrowheads="1"/>
          </p:cNvSpPr>
          <p:nvPr/>
        </p:nvSpPr>
        <p:spPr bwMode="auto">
          <a:xfrm>
            <a:off x="107504" y="280678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对上式两端求导，记</a:t>
            </a:r>
            <a:r>
              <a:rPr lang="en-US" altLang="zh-CN" sz="2400" b="1" dirty="0">
                <a:latin typeface="+mn-ea"/>
                <a:ea typeface="+mn-ea"/>
              </a:rPr>
              <a:t>h=x</a:t>
            </a:r>
            <a:r>
              <a:rPr lang="en-US" altLang="zh-CN" sz="2400" b="1" baseline="-25000" dirty="0">
                <a:latin typeface="+mn-ea"/>
                <a:ea typeface="+mn-ea"/>
              </a:rPr>
              <a:t>1</a:t>
            </a:r>
            <a:r>
              <a:rPr lang="en-US" altLang="zh-CN" sz="2400" b="1" dirty="0">
                <a:latin typeface="+mn-ea"/>
                <a:ea typeface="+mn-ea"/>
              </a:rPr>
              <a:t>- x</a:t>
            </a:r>
            <a:r>
              <a:rPr lang="en-US" altLang="zh-CN" sz="2400" b="1" baseline="-25000" dirty="0">
                <a:latin typeface="+mn-ea"/>
                <a:ea typeface="+mn-ea"/>
              </a:rPr>
              <a:t>0</a:t>
            </a:r>
            <a:r>
              <a:rPr lang="zh-CN" altLang="en-US" sz="2400" b="1" dirty="0">
                <a:latin typeface="+mn-ea"/>
                <a:ea typeface="+mn-ea"/>
              </a:rPr>
              <a:t>，则有</a:t>
            </a:r>
          </a:p>
        </p:txBody>
      </p:sp>
      <p:graphicFrame>
        <p:nvGraphicFramePr>
          <p:cNvPr id="389126" name="Object 13">
            <a:extLst>
              <a:ext uri="{FF2B5EF4-FFF2-40B4-BE49-F238E27FC236}">
                <a16:creationId xmlns:a16="http://schemas.microsoft.com/office/drawing/2014/main" id="{33AFB79B-1738-45E7-A7CC-603EB65E2000}"/>
              </a:ext>
            </a:extLst>
          </p:cNvPr>
          <p:cNvGraphicFramePr>
            <a:graphicFrameLocks/>
          </p:cNvGraphicFramePr>
          <p:nvPr>
            <p:extLst>
              <p:ext uri="{D42A27DB-BD31-4B8C-83A1-F6EECF244321}">
                <p14:modId xmlns:p14="http://schemas.microsoft.com/office/powerpoint/2010/main" val="2315112545"/>
              </p:ext>
            </p:extLst>
          </p:nvPr>
        </p:nvGraphicFramePr>
        <p:xfrm>
          <a:off x="2215161" y="3267890"/>
          <a:ext cx="3816424" cy="792162"/>
        </p:xfrm>
        <a:graphic>
          <a:graphicData uri="http://schemas.openxmlformats.org/presentationml/2006/ole">
            <mc:AlternateContent xmlns:mc="http://schemas.openxmlformats.org/markup-compatibility/2006">
              <mc:Choice xmlns:v="urn:schemas-microsoft-com:vml" Requires="v">
                <p:oleObj spid="_x0000_s260255" r:id="rId5" imgW="1688367" imgH="393529" progId="Equation.3">
                  <p:embed/>
                </p:oleObj>
              </mc:Choice>
              <mc:Fallback>
                <p:oleObj r:id="rId5" imgW="1688367" imgH="393529" progId="Equation.3">
                  <p:embed/>
                  <p:pic>
                    <p:nvPicPr>
                      <p:cNvPr id="389126" name="Object 13">
                        <a:extLst>
                          <a:ext uri="{FF2B5EF4-FFF2-40B4-BE49-F238E27FC236}">
                            <a16:creationId xmlns:a16="http://schemas.microsoft.com/office/drawing/2014/main" id="{33AFB79B-1738-45E7-A7CC-603EB65E200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5161" y="3267890"/>
                        <a:ext cx="3816424" cy="792162"/>
                      </a:xfrm>
                      <a:prstGeom prst="rect">
                        <a:avLst/>
                      </a:prstGeom>
                      <a:noFill/>
                      <a:ln>
                        <a:noFill/>
                      </a:ln>
                    </p:spPr>
                  </p:pic>
                </p:oleObj>
              </mc:Fallback>
            </mc:AlternateContent>
          </a:graphicData>
        </a:graphic>
      </p:graphicFrame>
      <p:sp>
        <p:nvSpPr>
          <p:cNvPr id="1033230" name="Rectangle 14">
            <a:extLst>
              <a:ext uri="{FF2B5EF4-FFF2-40B4-BE49-F238E27FC236}">
                <a16:creationId xmlns:a16="http://schemas.microsoft.com/office/drawing/2014/main" id="{5465D528-A526-430B-820A-478C912E22A8}"/>
              </a:ext>
            </a:extLst>
          </p:cNvPr>
          <p:cNvSpPr>
            <a:spLocks noChangeArrowheads="1"/>
          </p:cNvSpPr>
          <p:nvPr/>
        </p:nvSpPr>
        <p:spPr bwMode="auto">
          <a:xfrm>
            <a:off x="107504" y="4090234"/>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注意到</a:t>
            </a:r>
            <a:r>
              <a:rPr lang="en-US" altLang="zh-CN" sz="2400" b="1" dirty="0">
                <a:latin typeface="Times New Roman" panose="02020603050405020304" pitchFamily="18" charset="0"/>
                <a:ea typeface="+mn-ea"/>
                <a:cs typeface="Times New Roman" panose="02020603050405020304" pitchFamily="18" charset="0"/>
              </a:rPr>
              <a:t>f’(x)≈P’(x)</a:t>
            </a:r>
            <a:r>
              <a:rPr lang="zh-CN" altLang="en-US" sz="2400" b="1" dirty="0">
                <a:latin typeface="+mn-ea"/>
                <a:ea typeface="+mn-ea"/>
              </a:rPr>
              <a:t>，于是有下列求导的两点公式</a:t>
            </a:r>
          </a:p>
        </p:txBody>
      </p:sp>
      <p:graphicFrame>
        <p:nvGraphicFramePr>
          <p:cNvPr id="389128" name="Object 15">
            <a:extLst>
              <a:ext uri="{FF2B5EF4-FFF2-40B4-BE49-F238E27FC236}">
                <a16:creationId xmlns:a16="http://schemas.microsoft.com/office/drawing/2014/main" id="{4422F76C-34BF-48A6-9E1F-459A3E851E1E}"/>
              </a:ext>
            </a:extLst>
          </p:cNvPr>
          <p:cNvGraphicFramePr>
            <a:graphicFrameLocks/>
          </p:cNvGraphicFramePr>
          <p:nvPr/>
        </p:nvGraphicFramePr>
        <p:xfrm>
          <a:off x="846773" y="4588154"/>
          <a:ext cx="3276600" cy="776287"/>
        </p:xfrm>
        <a:graphic>
          <a:graphicData uri="http://schemas.openxmlformats.org/presentationml/2006/ole">
            <mc:AlternateContent xmlns:mc="http://schemas.openxmlformats.org/markup-compatibility/2006">
              <mc:Choice xmlns:v="urn:schemas-microsoft-com:vml" Requires="v">
                <p:oleObj spid="_x0000_s260256" r:id="rId7" imgW="1651000" imgH="393700" progId="Equation.3">
                  <p:embed/>
                </p:oleObj>
              </mc:Choice>
              <mc:Fallback>
                <p:oleObj r:id="rId7" imgW="1651000" imgH="393700" progId="Equation.3">
                  <p:embed/>
                  <p:pic>
                    <p:nvPicPr>
                      <p:cNvPr id="389128" name="Object 15">
                        <a:extLst>
                          <a:ext uri="{FF2B5EF4-FFF2-40B4-BE49-F238E27FC236}">
                            <a16:creationId xmlns:a16="http://schemas.microsoft.com/office/drawing/2014/main" id="{4422F76C-34BF-48A6-9E1F-459A3E851E1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773" y="4588154"/>
                        <a:ext cx="32766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29" name="Object 16">
            <a:extLst>
              <a:ext uri="{FF2B5EF4-FFF2-40B4-BE49-F238E27FC236}">
                <a16:creationId xmlns:a16="http://schemas.microsoft.com/office/drawing/2014/main" id="{918DBE22-85D5-42EA-AF8A-6F7C71CE8859}"/>
              </a:ext>
            </a:extLst>
          </p:cNvPr>
          <p:cNvGraphicFramePr>
            <a:graphicFrameLocks/>
          </p:cNvGraphicFramePr>
          <p:nvPr/>
        </p:nvGraphicFramePr>
        <p:xfrm>
          <a:off x="4788024" y="4579226"/>
          <a:ext cx="3200400" cy="762000"/>
        </p:xfrm>
        <a:graphic>
          <a:graphicData uri="http://schemas.openxmlformats.org/presentationml/2006/ole">
            <mc:AlternateContent xmlns:mc="http://schemas.openxmlformats.org/markup-compatibility/2006">
              <mc:Choice xmlns:v="urn:schemas-microsoft-com:vml" Requires="v">
                <p:oleObj spid="_x0000_s260257" r:id="rId9" imgW="1637589" imgH="393529" progId="Equation.3">
                  <p:embed/>
                </p:oleObj>
              </mc:Choice>
              <mc:Fallback>
                <p:oleObj r:id="rId9" imgW="1637589" imgH="393529" progId="Equation.3">
                  <p:embed/>
                  <p:pic>
                    <p:nvPicPr>
                      <p:cNvPr id="389129" name="Object 16">
                        <a:extLst>
                          <a:ext uri="{FF2B5EF4-FFF2-40B4-BE49-F238E27FC236}">
                            <a16:creationId xmlns:a16="http://schemas.microsoft.com/office/drawing/2014/main" id="{918DBE22-85D5-42EA-AF8A-6F7C71CE8859}"/>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4579226"/>
                        <a:ext cx="320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3233" name="Rectangle 17">
            <a:extLst>
              <a:ext uri="{FF2B5EF4-FFF2-40B4-BE49-F238E27FC236}">
                <a16:creationId xmlns:a16="http://schemas.microsoft.com/office/drawing/2014/main" id="{2FE8959D-1D54-4EE7-8EE4-5E7C6620C4C6}"/>
              </a:ext>
            </a:extLst>
          </p:cNvPr>
          <p:cNvSpPr>
            <a:spLocks noChangeArrowheads="1"/>
          </p:cNvSpPr>
          <p:nvPr/>
        </p:nvSpPr>
        <p:spPr bwMode="auto">
          <a:xfrm>
            <a:off x="0" y="5351623"/>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而利用余项公式知，带余项的两点公式是</a:t>
            </a:r>
          </a:p>
        </p:txBody>
      </p:sp>
      <p:graphicFrame>
        <p:nvGraphicFramePr>
          <p:cNvPr id="389131" name="Object 18">
            <a:extLst>
              <a:ext uri="{FF2B5EF4-FFF2-40B4-BE49-F238E27FC236}">
                <a16:creationId xmlns:a16="http://schemas.microsoft.com/office/drawing/2014/main" id="{64ED3986-3067-47A1-B41E-020993C0CC93}"/>
              </a:ext>
            </a:extLst>
          </p:cNvPr>
          <p:cNvGraphicFramePr>
            <a:graphicFrameLocks/>
          </p:cNvGraphicFramePr>
          <p:nvPr/>
        </p:nvGraphicFramePr>
        <p:xfrm>
          <a:off x="431007" y="5872611"/>
          <a:ext cx="3960812" cy="692696"/>
        </p:xfrm>
        <a:graphic>
          <a:graphicData uri="http://schemas.openxmlformats.org/presentationml/2006/ole">
            <mc:AlternateContent xmlns:mc="http://schemas.openxmlformats.org/markup-compatibility/2006">
              <mc:Choice xmlns:v="urn:schemas-microsoft-com:vml" Requires="v">
                <p:oleObj spid="_x0000_s260258" r:id="rId11" imgW="2273300" imgH="393700" progId="Equation.3">
                  <p:embed/>
                </p:oleObj>
              </mc:Choice>
              <mc:Fallback>
                <p:oleObj r:id="rId11" imgW="2273300" imgH="393700" progId="Equation.3">
                  <p:embed/>
                  <p:pic>
                    <p:nvPicPr>
                      <p:cNvPr id="389131" name="Object 18">
                        <a:extLst>
                          <a:ext uri="{FF2B5EF4-FFF2-40B4-BE49-F238E27FC236}">
                            <a16:creationId xmlns:a16="http://schemas.microsoft.com/office/drawing/2014/main" id="{64ED3986-3067-47A1-B41E-020993C0CC9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007" y="5872611"/>
                        <a:ext cx="3960812" cy="692696"/>
                      </a:xfrm>
                      <a:prstGeom prst="rect">
                        <a:avLst/>
                      </a:prstGeom>
                      <a:noFill/>
                      <a:ln>
                        <a:noFill/>
                      </a:ln>
                    </p:spPr>
                  </p:pic>
                </p:oleObj>
              </mc:Fallback>
            </mc:AlternateContent>
          </a:graphicData>
        </a:graphic>
      </p:graphicFrame>
      <p:graphicFrame>
        <p:nvGraphicFramePr>
          <p:cNvPr id="389132" name="Object 19">
            <a:extLst>
              <a:ext uri="{FF2B5EF4-FFF2-40B4-BE49-F238E27FC236}">
                <a16:creationId xmlns:a16="http://schemas.microsoft.com/office/drawing/2014/main" id="{8A378868-9FAC-485A-8A58-A183E648C8C6}"/>
              </a:ext>
            </a:extLst>
          </p:cNvPr>
          <p:cNvGraphicFramePr>
            <a:graphicFrameLocks/>
          </p:cNvGraphicFramePr>
          <p:nvPr/>
        </p:nvGraphicFramePr>
        <p:xfrm>
          <a:off x="4561448" y="5824467"/>
          <a:ext cx="3960812" cy="692696"/>
        </p:xfrm>
        <a:graphic>
          <a:graphicData uri="http://schemas.openxmlformats.org/presentationml/2006/ole">
            <mc:AlternateContent xmlns:mc="http://schemas.openxmlformats.org/markup-compatibility/2006">
              <mc:Choice xmlns:v="urn:schemas-microsoft-com:vml" Requires="v">
                <p:oleObj spid="_x0000_s260259" r:id="rId13" imgW="2260600" imgH="393700" progId="Equation.3">
                  <p:embed/>
                </p:oleObj>
              </mc:Choice>
              <mc:Fallback>
                <p:oleObj r:id="rId13" imgW="2260600" imgH="393700" progId="Equation.3">
                  <p:embed/>
                  <p:pic>
                    <p:nvPicPr>
                      <p:cNvPr id="389132" name="Object 19">
                        <a:extLst>
                          <a:ext uri="{FF2B5EF4-FFF2-40B4-BE49-F238E27FC236}">
                            <a16:creationId xmlns:a16="http://schemas.microsoft.com/office/drawing/2014/main" id="{8A378868-9FAC-485A-8A58-A183E648C8C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1448" y="5824467"/>
                        <a:ext cx="3960812" cy="692696"/>
                      </a:xfrm>
                      <a:prstGeom prst="rect">
                        <a:avLst/>
                      </a:prstGeom>
                      <a:noFill/>
                      <a:ln>
                        <a:noFill/>
                      </a:ln>
                    </p:spPr>
                  </p:pic>
                </p:oleObj>
              </mc:Fallback>
            </mc:AlternateContent>
          </a:graphicData>
        </a:graphic>
      </p:graphicFrame>
      <p:sp>
        <p:nvSpPr>
          <p:cNvPr id="14" name="文本框 13">
            <a:extLst>
              <a:ext uri="{FF2B5EF4-FFF2-40B4-BE49-F238E27FC236}">
                <a16:creationId xmlns:a16="http://schemas.microsoft.com/office/drawing/2014/main" id="{2B9B3F74-B678-4FC9-A27D-6B38158633BF}"/>
              </a:ext>
            </a:extLst>
          </p:cNvPr>
          <p:cNvSpPr txBox="1"/>
          <p:nvPr/>
        </p:nvSpPr>
        <p:spPr>
          <a:xfrm>
            <a:off x="2681542" y="42862"/>
            <a:ext cx="4644516" cy="461665"/>
          </a:xfrm>
          <a:prstGeom prst="rect">
            <a:avLst/>
          </a:prstGeom>
          <a:noFill/>
        </p:spPr>
        <p:txBody>
          <a:bodyPr wrap="square" rtlCol="0">
            <a:spAutoFit/>
          </a:bodyPr>
          <a:lstStyle/>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6.3 </a:t>
            </a:r>
            <a:r>
              <a:rPr lang="zh-CN" altLang="en-US" sz="24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sp>
        <p:nvSpPr>
          <p:cNvPr id="13" name="文本框 12">
            <a:extLst>
              <a:ext uri="{FF2B5EF4-FFF2-40B4-BE49-F238E27FC236}">
                <a16:creationId xmlns:a16="http://schemas.microsoft.com/office/drawing/2014/main" id="{DB1B78E2-20D2-4803-AB83-AB6D5CECA45D}"/>
              </a:ext>
            </a:extLst>
          </p:cNvPr>
          <p:cNvSpPr txBox="1"/>
          <p:nvPr/>
        </p:nvSpPr>
        <p:spPr>
          <a:xfrm>
            <a:off x="6660232" y="250438"/>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4131379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3219">
                                            <p:txEl>
                                              <p:pRg st="0" end="0"/>
                                            </p:txEl>
                                          </p:spTgt>
                                        </p:tgtEl>
                                        <p:attrNameLst>
                                          <p:attrName>style.visibility</p:attrName>
                                        </p:attrNameLst>
                                      </p:cBhvr>
                                      <p:to>
                                        <p:strVal val="visible"/>
                                      </p:to>
                                    </p:set>
                                    <p:anim calcmode="lin" valueType="num">
                                      <p:cBhvr additive="base">
                                        <p:cTn id="7" dur="500" fill="hold"/>
                                        <p:tgtEl>
                                          <p:spTgt spid="1033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3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3219">
                                            <p:txEl>
                                              <p:pRg st="1" end="1"/>
                                            </p:txEl>
                                          </p:spTgt>
                                        </p:tgtEl>
                                        <p:attrNameLst>
                                          <p:attrName>style.visibility</p:attrName>
                                        </p:attrNameLst>
                                      </p:cBhvr>
                                      <p:to>
                                        <p:strVal val="visible"/>
                                      </p:to>
                                    </p:set>
                                    <p:anim calcmode="lin" valueType="num">
                                      <p:cBhvr additive="base">
                                        <p:cTn id="13" dur="500" fill="hold"/>
                                        <p:tgtEl>
                                          <p:spTgt spid="1033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3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3219">
                                            <p:txEl>
                                              <p:pRg st="2" end="2"/>
                                            </p:txEl>
                                          </p:spTgt>
                                        </p:tgtEl>
                                        <p:attrNameLst>
                                          <p:attrName>style.visibility</p:attrName>
                                        </p:attrNameLst>
                                      </p:cBhvr>
                                      <p:to>
                                        <p:strVal val="visible"/>
                                      </p:to>
                                    </p:set>
                                    <p:anim calcmode="lin" valueType="num">
                                      <p:cBhvr additive="base">
                                        <p:cTn id="19" dur="500" fill="hold"/>
                                        <p:tgtEl>
                                          <p:spTgt spid="1033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3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9124"/>
                                        </p:tgtEl>
                                        <p:attrNameLst>
                                          <p:attrName>style.visibility</p:attrName>
                                        </p:attrNameLst>
                                      </p:cBhvr>
                                      <p:to>
                                        <p:strVal val="visible"/>
                                      </p:to>
                                    </p:set>
                                    <p:anim calcmode="lin" valueType="num">
                                      <p:cBhvr additive="base">
                                        <p:cTn id="25" dur="500" fill="hold"/>
                                        <p:tgtEl>
                                          <p:spTgt spid="389124"/>
                                        </p:tgtEl>
                                        <p:attrNameLst>
                                          <p:attrName>ppt_x</p:attrName>
                                        </p:attrNameLst>
                                      </p:cBhvr>
                                      <p:tavLst>
                                        <p:tav tm="0">
                                          <p:val>
                                            <p:strVal val="#ppt_x"/>
                                          </p:val>
                                        </p:tav>
                                        <p:tav tm="100000">
                                          <p:val>
                                            <p:strVal val="#ppt_x"/>
                                          </p:val>
                                        </p:tav>
                                      </p:tavLst>
                                    </p:anim>
                                    <p:anim calcmode="lin" valueType="num">
                                      <p:cBhvr additive="base">
                                        <p:cTn id="26" dur="500" fill="hold"/>
                                        <p:tgtEl>
                                          <p:spTgt spid="38912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3228">
                                            <p:txEl>
                                              <p:pRg st="0" end="0"/>
                                            </p:txEl>
                                          </p:spTgt>
                                        </p:tgtEl>
                                        <p:attrNameLst>
                                          <p:attrName>style.visibility</p:attrName>
                                        </p:attrNameLst>
                                      </p:cBhvr>
                                      <p:to>
                                        <p:strVal val="visible"/>
                                      </p:to>
                                    </p:set>
                                    <p:anim calcmode="lin" valueType="num">
                                      <p:cBhvr additive="base">
                                        <p:cTn id="31" dur="500" fill="hold"/>
                                        <p:tgtEl>
                                          <p:spTgt spid="1033228">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3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89126"/>
                                        </p:tgtEl>
                                        <p:attrNameLst>
                                          <p:attrName>style.visibility</p:attrName>
                                        </p:attrNameLst>
                                      </p:cBhvr>
                                      <p:to>
                                        <p:strVal val="visible"/>
                                      </p:to>
                                    </p:set>
                                    <p:anim calcmode="lin" valueType="num">
                                      <p:cBhvr additive="base">
                                        <p:cTn id="37" dur="500" fill="hold"/>
                                        <p:tgtEl>
                                          <p:spTgt spid="389126"/>
                                        </p:tgtEl>
                                        <p:attrNameLst>
                                          <p:attrName>ppt_x</p:attrName>
                                        </p:attrNameLst>
                                      </p:cBhvr>
                                      <p:tavLst>
                                        <p:tav tm="0">
                                          <p:val>
                                            <p:strVal val="#ppt_x"/>
                                          </p:val>
                                        </p:tav>
                                        <p:tav tm="100000">
                                          <p:val>
                                            <p:strVal val="#ppt_x"/>
                                          </p:val>
                                        </p:tav>
                                      </p:tavLst>
                                    </p:anim>
                                    <p:anim calcmode="lin" valueType="num">
                                      <p:cBhvr additive="base">
                                        <p:cTn id="38" dur="500" fill="hold"/>
                                        <p:tgtEl>
                                          <p:spTgt spid="38912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33230">
                                            <p:txEl>
                                              <p:pRg st="0" end="0"/>
                                            </p:txEl>
                                          </p:spTgt>
                                        </p:tgtEl>
                                        <p:attrNameLst>
                                          <p:attrName>style.visibility</p:attrName>
                                        </p:attrNameLst>
                                      </p:cBhvr>
                                      <p:to>
                                        <p:strVal val="visible"/>
                                      </p:to>
                                    </p:set>
                                    <p:anim calcmode="lin" valueType="num">
                                      <p:cBhvr additive="base">
                                        <p:cTn id="43" dur="500" fill="hold"/>
                                        <p:tgtEl>
                                          <p:spTgt spid="103323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32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89128"/>
                                        </p:tgtEl>
                                        <p:attrNameLst>
                                          <p:attrName>style.visibility</p:attrName>
                                        </p:attrNameLst>
                                      </p:cBhvr>
                                      <p:to>
                                        <p:strVal val="visible"/>
                                      </p:to>
                                    </p:set>
                                    <p:anim calcmode="lin" valueType="num">
                                      <p:cBhvr additive="base">
                                        <p:cTn id="49" dur="500" fill="hold"/>
                                        <p:tgtEl>
                                          <p:spTgt spid="389128"/>
                                        </p:tgtEl>
                                        <p:attrNameLst>
                                          <p:attrName>ppt_x</p:attrName>
                                        </p:attrNameLst>
                                      </p:cBhvr>
                                      <p:tavLst>
                                        <p:tav tm="0">
                                          <p:val>
                                            <p:strVal val="#ppt_x"/>
                                          </p:val>
                                        </p:tav>
                                        <p:tav tm="100000">
                                          <p:val>
                                            <p:strVal val="#ppt_x"/>
                                          </p:val>
                                        </p:tav>
                                      </p:tavLst>
                                    </p:anim>
                                    <p:anim calcmode="lin" valueType="num">
                                      <p:cBhvr additive="base">
                                        <p:cTn id="50" dur="500" fill="hold"/>
                                        <p:tgtEl>
                                          <p:spTgt spid="38912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89129"/>
                                        </p:tgtEl>
                                        <p:attrNameLst>
                                          <p:attrName>style.visibility</p:attrName>
                                        </p:attrNameLst>
                                      </p:cBhvr>
                                      <p:to>
                                        <p:strVal val="visible"/>
                                      </p:to>
                                    </p:set>
                                    <p:anim calcmode="lin" valueType="num">
                                      <p:cBhvr additive="base">
                                        <p:cTn id="55" dur="500" fill="hold"/>
                                        <p:tgtEl>
                                          <p:spTgt spid="389129"/>
                                        </p:tgtEl>
                                        <p:attrNameLst>
                                          <p:attrName>ppt_x</p:attrName>
                                        </p:attrNameLst>
                                      </p:cBhvr>
                                      <p:tavLst>
                                        <p:tav tm="0">
                                          <p:val>
                                            <p:strVal val="#ppt_x"/>
                                          </p:val>
                                        </p:tav>
                                        <p:tav tm="100000">
                                          <p:val>
                                            <p:strVal val="#ppt_x"/>
                                          </p:val>
                                        </p:tav>
                                      </p:tavLst>
                                    </p:anim>
                                    <p:anim calcmode="lin" valueType="num">
                                      <p:cBhvr additive="base">
                                        <p:cTn id="56" dur="500" fill="hold"/>
                                        <p:tgtEl>
                                          <p:spTgt spid="389129"/>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33233">
                                            <p:txEl>
                                              <p:pRg st="0" end="0"/>
                                            </p:txEl>
                                          </p:spTgt>
                                        </p:tgtEl>
                                        <p:attrNameLst>
                                          <p:attrName>style.visibility</p:attrName>
                                        </p:attrNameLst>
                                      </p:cBhvr>
                                      <p:to>
                                        <p:strVal val="visible"/>
                                      </p:to>
                                    </p:set>
                                    <p:anim calcmode="lin" valueType="num">
                                      <p:cBhvr additive="base">
                                        <p:cTn id="61" dur="500" fill="hold"/>
                                        <p:tgtEl>
                                          <p:spTgt spid="103323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332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89131"/>
                                        </p:tgtEl>
                                        <p:attrNameLst>
                                          <p:attrName>style.visibility</p:attrName>
                                        </p:attrNameLst>
                                      </p:cBhvr>
                                      <p:to>
                                        <p:strVal val="visible"/>
                                      </p:to>
                                    </p:set>
                                    <p:anim calcmode="lin" valueType="num">
                                      <p:cBhvr additive="base">
                                        <p:cTn id="67" dur="500" fill="hold"/>
                                        <p:tgtEl>
                                          <p:spTgt spid="389131"/>
                                        </p:tgtEl>
                                        <p:attrNameLst>
                                          <p:attrName>ppt_x</p:attrName>
                                        </p:attrNameLst>
                                      </p:cBhvr>
                                      <p:tavLst>
                                        <p:tav tm="0">
                                          <p:val>
                                            <p:strVal val="#ppt_x"/>
                                          </p:val>
                                        </p:tav>
                                        <p:tav tm="100000">
                                          <p:val>
                                            <p:strVal val="#ppt_x"/>
                                          </p:val>
                                        </p:tav>
                                      </p:tavLst>
                                    </p:anim>
                                    <p:anim calcmode="lin" valueType="num">
                                      <p:cBhvr additive="base">
                                        <p:cTn id="68" dur="500" fill="hold"/>
                                        <p:tgtEl>
                                          <p:spTgt spid="389131"/>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89132"/>
                                        </p:tgtEl>
                                        <p:attrNameLst>
                                          <p:attrName>style.visibility</p:attrName>
                                        </p:attrNameLst>
                                      </p:cBhvr>
                                      <p:to>
                                        <p:strVal val="visible"/>
                                      </p:to>
                                    </p:set>
                                    <p:anim calcmode="lin" valueType="num">
                                      <p:cBhvr additive="base">
                                        <p:cTn id="73" dur="500" fill="hold"/>
                                        <p:tgtEl>
                                          <p:spTgt spid="389132"/>
                                        </p:tgtEl>
                                        <p:attrNameLst>
                                          <p:attrName>ppt_x</p:attrName>
                                        </p:attrNameLst>
                                      </p:cBhvr>
                                      <p:tavLst>
                                        <p:tav tm="0">
                                          <p:val>
                                            <p:strVal val="#ppt_x"/>
                                          </p:val>
                                        </p:tav>
                                        <p:tav tm="100000">
                                          <p:val>
                                            <p:strVal val="#ppt_x"/>
                                          </p:val>
                                        </p:tav>
                                      </p:tavLst>
                                    </p:anim>
                                    <p:anim calcmode="lin" valueType="num">
                                      <p:cBhvr additive="base">
                                        <p:cTn id="74" dur="500" fill="hold"/>
                                        <p:tgtEl>
                                          <p:spTgt spid="389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19" grpId="0" build="p"/>
      <p:bldP spid="1033228" grpId="0" build="p"/>
      <p:bldP spid="1033230" grpId="0" build="p"/>
      <p:bldP spid="103323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43" name="Rectangle 3">
            <a:extLst>
              <a:ext uri="{FF2B5EF4-FFF2-40B4-BE49-F238E27FC236}">
                <a16:creationId xmlns:a16="http://schemas.microsoft.com/office/drawing/2014/main" id="{7ABDEFBD-1D31-43FD-B9CC-942A6C4A596D}"/>
              </a:ext>
            </a:extLst>
          </p:cNvPr>
          <p:cNvSpPr>
            <a:spLocks noGrp="1" noChangeArrowheads="1"/>
          </p:cNvSpPr>
          <p:nvPr>
            <p:ph type="subTitle" idx="4294967295"/>
          </p:nvPr>
        </p:nvSpPr>
        <p:spPr>
          <a:xfrm>
            <a:off x="159668" y="431058"/>
            <a:ext cx="8739187" cy="1611313"/>
          </a:xfrm>
        </p:spPr>
        <p:txBody>
          <a:bodyPr>
            <a:noAutofit/>
          </a:bodyPr>
          <a:lstStyle/>
          <a:p>
            <a:pPr marL="0" indent="0" eaLnBrk="1" hangingPunct="1">
              <a:lnSpc>
                <a:spcPct val="100000"/>
              </a:lnSpc>
              <a:buFontTx/>
              <a:buNone/>
            </a:pPr>
            <a:r>
              <a:rPr lang="en-US" altLang="zh-CN" sz="2400" b="1" dirty="0">
                <a:solidFill>
                  <a:srgbClr val="FF00FF"/>
                </a:solidFill>
                <a:latin typeface="+mn-ea"/>
              </a:rPr>
              <a:t>(2) </a:t>
            </a:r>
            <a:r>
              <a:rPr lang="zh-CN" altLang="en-US" sz="2400" b="1" dirty="0">
                <a:solidFill>
                  <a:srgbClr val="FF00FF"/>
                </a:solidFill>
                <a:latin typeface="+mn-ea"/>
              </a:rPr>
              <a:t>三点公式</a:t>
            </a:r>
          </a:p>
          <a:p>
            <a:pPr marL="0" indent="0" eaLnBrk="1" hangingPunct="1">
              <a:lnSpc>
                <a:spcPct val="100000"/>
              </a:lnSpc>
              <a:buFontTx/>
              <a:buNone/>
            </a:pPr>
            <a:r>
              <a:rPr lang="zh-CN" altLang="en-US" sz="2400" b="1" dirty="0">
                <a:latin typeface="+mn-ea"/>
              </a:rPr>
              <a:t>  设已给出两个节点上</a:t>
            </a:r>
            <a:r>
              <a:rPr lang="en-US" altLang="zh-CN" sz="2400" b="1" dirty="0">
                <a:solidFill>
                  <a:srgbClr val="FF0000"/>
                </a:solidFill>
                <a:latin typeface="+mn-ea"/>
              </a:rPr>
              <a:t>x</a:t>
            </a:r>
            <a:r>
              <a:rPr lang="en-US" altLang="zh-CN" sz="2400" b="1" baseline="-25000" dirty="0">
                <a:solidFill>
                  <a:srgbClr val="FF0000"/>
                </a:solidFill>
                <a:latin typeface="+mn-ea"/>
              </a:rPr>
              <a:t>0</a:t>
            </a:r>
            <a:r>
              <a:rPr lang="en-US" altLang="zh-CN" sz="2400" b="1" dirty="0">
                <a:solidFill>
                  <a:srgbClr val="FF0000"/>
                </a:solidFill>
                <a:latin typeface="+mn-ea"/>
              </a:rPr>
              <a:t>,  x</a:t>
            </a:r>
            <a:r>
              <a:rPr lang="en-US" altLang="zh-CN" sz="2400" b="1" baseline="-25000" dirty="0">
                <a:solidFill>
                  <a:srgbClr val="FF0000"/>
                </a:solidFill>
                <a:latin typeface="+mn-ea"/>
              </a:rPr>
              <a:t>1</a:t>
            </a:r>
            <a:r>
              <a:rPr lang="en-US" altLang="zh-CN" sz="2400" b="1" dirty="0">
                <a:solidFill>
                  <a:srgbClr val="FF0000"/>
                </a:solidFill>
                <a:latin typeface="+mn-ea"/>
              </a:rPr>
              <a:t>=x</a:t>
            </a:r>
            <a:r>
              <a:rPr lang="en-US" altLang="zh-CN" sz="2400" b="1" baseline="-25000" dirty="0">
                <a:solidFill>
                  <a:srgbClr val="FF0000"/>
                </a:solidFill>
                <a:latin typeface="+mn-ea"/>
              </a:rPr>
              <a:t>0</a:t>
            </a:r>
            <a:r>
              <a:rPr lang="en-US" altLang="zh-CN" sz="2400" b="1" dirty="0">
                <a:solidFill>
                  <a:srgbClr val="FF0000"/>
                </a:solidFill>
                <a:latin typeface="+mn-ea"/>
              </a:rPr>
              <a:t>+h,  x</a:t>
            </a:r>
            <a:r>
              <a:rPr lang="en-US" altLang="zh-CN" sz="2400" b="1" baseline="-25000" dirty="0">
                <a:solidFill>
                  <a:srgbClr val="FF0000"/>
                </a:solidFill>
                <a:latin typeface="+mn-ea"/>
              </a:rPr>
              <a:t>2</a:t>
            </a:r>
            <a:r>
              <a:rPr lang="en-US" altLang="zh-CN" sz="2400" b="1" dirty="0">
                <a:solidFill>
                  <a:srgbClr val="FF0000"/>
                </a:solidFill>
                <a:latin typeface="+mn-ea"/>
              </a:rPr>
              <a:t>=x</a:t>
            </a:r>
            <a:r>
              <a:rPr lang="en-US" altLang="zh-CN" sz="2400" b="1" baseline="-25000" dirty="0">
                <a:solidFill>
                  <a:srgbClr val="FF0000"/>
                </a:solidFill>
                <a:latin typeface="+mn-ea"/>
              </a:rPr>
              <a:t>0</a:t>
            </a:r>
            <a:r>
              <a:rPr lang="en-US" altLang="zh-CN" sz="2400" b="1" dirty="0">
                <a:solidFill>
                  <a:srgbClr val="FF0000"/>
                </a:solidFill>
                <a:latin typeface="+mn-ea"/>
              </a:rPr>
              <a:t>+2h</a:t>
            </a:r>
            <a:r>
              <a:rPr lang="zh-CN" altLang="en-US" sz="2400" b="1" dirty="0">
                <a:latin typeface="+mn-ea"/>
              </a:rPr>
              <a:t>上的函数值</a:t>
            </a:r>
            <a:r>
              <a:rPr lang="en-US" altLang="zh-CN" sz="2400" b="1" dirty="0">
                <a:latin typeface="+mn-ea"/>
              </a:rPr>
              <a:t>f(x</a:t>
            </a:r>
            <a:r>
              <a:rPr lang="en-US" altLang="zh-CN" sz="2400" b="1" baseline="-25000" dirty="0">
                <a:latin typeface="+mn-ea"/>
              </a:rPr>
              <a:t>0</a:t>
            </a:r>
            <a:r>
              <a:rPr lang="en-US" altLang="zh-CN" sz="2400" b="1" dirty="0">
                <a:latin typeface="+mn-ea"/>
              </a:rPr>
              <a:t>), f(x</a:t>
            </a:r>
            <a:r>
              <a:rPr lang="en-US" altLang="zh-CN" sz="2400" b="1" baseline="-25000" dirty="0">
                <a:latin typeface="+mn-ea"/>
              </a:rPr>
              <a:t>1</a:t>
            </a:r>
            <a:r>
              <a:rPr lang="en-US" altLang="zh-CN" sz="2400" b="1" dirty="0">
                <a:latin typeface="+mn-ea"/>
              </a:rPr>
              <a:t>), f(x</a:t>
            </a:r>
            <a:r>
              <a:rPr lang="en-US" altLang="zh-CN" sz="2400" b="1" baseline="-25000" dirty="0">
                <a:latin typeface="+mn-ea"/>
              </a:rPr>
              <a:t>2</a:t>
            </a:r>
            <a:r>
              <a:rPr lang="en-US" altLang="zh-CN" sz="2400" b="1" dirty="0">
                <a:latin typeface="+mn-ea"/>
              </a:rPr>
              <a:t>)</a:t>
            </a:r>
            <a:r>
              <a:rPr lang="zh-CN" altLang="en-US" sz="2400" b="1" dirty="0">
                <a:latin typeface="+mn-ea"/>
              </a:rPr>
              <a:t>，作二次插值</a:t>
            </a:r>
          </a:p>
        </p:txBody>
      </p:sp>
      <p:sp>
        <p:nvSpPr>
          <p:cNvPr id="1034247" name="Rectangle 7">
            <a:extLst>
              <a:ext uri="{FF2B5EF4-FFF2-40B4-BE49-F238E27FC236}">
                <a16:creationId xmlns:a16="http://schemas.microsoft.com/office/drawing/2014/main" id="{4F61635F-127A-4B79-BB42-3B06F32D9D5E}"/>
              </a:ext>
            </a:extLst>
          </p:cNvPr>
          <p:cNvSpPr>
            <a:spLocks noChangeArrowheads="1"/>
          </p:cNvSpPr>
          <p:nvPr/>
        </p:nvSpPr>
        <p:spPr bwMode="auto">
          <a:xfrm>
            <a:off x="0" y="2859562"/>
            <a:ext cx="9144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令</a:t>
            </a:r>
            <a:r>
              <a:rPr lang="en-US" altLang="zh-CN" sz="2400" b="1" dirty="0">
                <a:latin typeface="+mn-ea"/>
                <a:ea typeface="+mn-ea"/>
              </a:rPr>
              <a:t>x=x</a:t>
            </a:r>
            <a:r>
              <a:rPr lang="en-US" altLang="zh-CN" sz="2400" b="1" baseline="-25000" dirty="0">
                <a:latin typeface="+mn-ea"/>
                <a:ea typeface="+mn-ea"/>
              </a:rPr>
              <a:t>0</a:t>
            </a:r>
            <a:r>
              <a:rPr lang="en-US" altLang="zh-CN" sz="2400" b="1" dirty="0">
                <a:latin typeface="+mn-ea"/>
                <a:ea typeface="+mn-ea"/>
              </a:rPr>
              <a:t>+th</a:t>
            </a:r>
            <a:r>
              <a:rPr lang="zh-CN" altLang="en-US" sz="2400" b="1" dirty="0">
                <a:latin typeface="+mn-ea"/>
                <a:ea typeface="+mn-ea"/>
              </a:rPr>
              <a:t>，上式可表示为</a:t>
            </a:r>
          </a:p>
        </p:txBody>
      </p:sp>
      <p:sp>
        <p:nvSpPr>
          <p:cNvPr id="1034250" name="Rectangle 10">
            <a:extLst>
              <a:ext uri="{FF2B5EF4-FFF2-40B4-BE49-F238E27FC236}">
                <a16:creationId xmlns:a16="http://schemas.microsoft.com/office/drawing/2014/main" id="{9AB61C55-DAD1-42A9-87F5-9051C31A7E54}"/>
              </a:ext>
            </a:extLst>
          </p:cNvPr>
          <p:cNvSpPr>
            <a:spLocks noChangeArrowheads="1"/>
          </p:cNvSpPr>
          <p:nvPr/>
        </p:nvSpPr>
        <p:spPr bwMode="auto">
          <a:xfrm>
            <a:off x="23664" y="4500576"/>
            <a:ext cx="3348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latin typeface="+mn-ea"/>
                <a:ea typeface="+mn-ea"/>
              </a:rPr>
              <a:t>两端对</a:t>
            </a:r>
            <a:r>
              <a:rPr lang="en-US" altLang="zh-CN" sz="2400" b="1" dirty="0">
                <a:latin typeface="+mn-ea"/>
                <a:ea typeface="+mn-ea"/>
              </a:rPr>
              <a:t>t</a:t>
            </a:r>
            <a:r>
              <a:rPr lang="zh-CN" altLang="en-US" sz="2400" b="1" dirty="0">
                <a:latin typeface="+mn-ea"/>
                <a:ea typeface="+mn-ea"/>
              </a:rPr>
              <a:t>求导，有</a:t>
            </a:r>
          </a:p>
        </p:txBody>
      </p:sp>
      <p:graphicFrame>
        <p:nvGraphicFramePr>
          <p:cNvPr id="390150" name="Object 13">
            <a:extLst>
              <a:ext uri="{FF2B5EF4-FFF2-40B4-BE49-F238E27FC236}">
                <a16:creationId xmlns:a16="http://schemas.microsoft.com/office/drawing/2014/main" id="{897F4D06-AE81-4DFF-B523-637F05C9AE11}"/>
              </a:ext>
            </a:extLst>
          </p:cNvPr>
          <p:cNvGraphicFramePr>
            <a:graphicFrameLocks/>
          </p:cNvGraphicFramePr>
          <p:nvPr/>
        </p:nvGraphicFramePr>
        <p:xfrm>
          <a:off x="458128" y="1926590"/>
          <a:ext cx="7897986" cy="738082"/>
        </p:xfrm>
        <a:graphic>
          <a:graphicData uri="http://schemas.openxmlformats.org/presentationml/2006/ole">
            <mc:AlternateContent xmlns:mc="http://schemas.openxmlformats.org/markup-compatibility/2006">
              <mc:Choice xmlns:v="urn:schemas-microsoft-com:vml" Requires="v">
                <p:oleObj spid="_x0000_s261200" r:id="rId3" imgW="4925462" imgH="431613" progId="Equation.3">
                  <p:embed/>
                </p:oleObj>
              </mc:Choice>
              <mc:Fallback>
                <p:oleObj r:id="rId3" imgW="4925462" imgH="431613" progId="Equation.3">
                  <p:embed/>
                  <p:pic>
                    <p:nvPicPr>
                      <p:cNvPr id="390150" name="Object 13">
                        <a:extLst>
                          <a:ext uri="{FF2B5EF4-FFF2-40B4-BE49-F238E27FC236}">
                            <a16:creationId xmlns:a16="http://schemas.microsoft.com/office/drawing/2014/main" id="{897F4D06-AE81-4DFF-B523-637F05C9AE1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28" y="1926590"/>
                        <a:ext cx="7897986" cy="738082"/>
                      </a:xfrm>
                      <a:prstGeom prst="rect">
                        <a:avLst/>
                      </a:prstGeom>
                      <a:noFill/>
                      <a:ln>
                        <a:noFill/>
                      </a:ln>
                    </p:spPr>
                  </p:pic>
                </p:oleObj>
              </mc:Fallback>
            </mc:AlternateContent>
          </a:graphicData>
        </a:graphic>
      </p:graphicFrame>
      <p:graphicFrame>
        <p:nvGraphicFramePr>
          <p:cNvPr id="390151" name="Object 14">
            <a:extLst>
              <a:ext uri="{FF2B5EF4-FFF2-40B4-BE49-F238E27FC236}">
                <a16:creationId xmlns:a16="http://schemas.microsoft.com/office/drawing/2014/main" id="{ACB1489A-90D3-4EB5-98E6-668D32A870D6}"/>
              </a:ext>
            </a:extLst>
          </p:cNvPr>
          <p:cNvGraphicFramePr>
            <a:graphicFrameLocks/>
          </p:cNvGraphicFramePr>
          <p:nvPr/>
        </p:nvGraphicFramePr>
        <p:xfrm>
          <a:off x="292690" y="3497422"/>
          <a:ext cx="8150408" cy="782638"/>
        </p:xfrm>
        <a:graphic>
          <a:graphicData uri="http://schemas.openxmlformats.org/presentationml/2006/ole">
            <mc:AlternateContent xmlns:mc="http://schemas.openxmlformats.org/markup-compatibility/2006">
              <mc:Choice xmlns:v="urn:schemas-microsoft-com:vml" Requires="v">
                <p:oleObj spid="_x0000_s261201" r:id="rId5" imgW="3937000" imgH="393700" progId="Equation.3">
                  <p:embed/>
                </p:oleObj>
              </mc:Choice>
              <mc:Fallback>
                <p:oleObj r:id="rId5" imgW="3937000" imgH="393700" progId="Equation.3">
                  <p:embed/>
                  <p:pic>
                    <p:nvPicPr>
                      <p:cNvPr id="390151" name="Object 14">
                        <a:extLst>
                          <a:ext uri="{FF2B5EF4-FFF2-40B4-BE49-F238E27FC236}">
                            <a16:creationId xmlns:a16="http://schemas.microsoft.com/office/drawing/2014/main" id="{ACB1489A-90D3-4EB5-98E6-668D32A870D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690" y="3497422"/>
                        <a:ext cx="8150408" cy="782638"/>
                      </a:xfrm>
                      <a:prstGeom prst="rect">
                        <a:avLst/>
                      </a:prstGeom>
                      <a:noFill/>
                      <a:ln>
                        <a:noFill/>
                      </a:ln>
                    </p:spPr>
                  </p:pic>
                </p:oleObj>
              </mc:Fallback>
            </mc:AlternateContent>
          </a:graphicData>
        </a:graphic>
      </p:graphicFrame>
      <p:graphicFrame>
        <p:nvGraphicFramePr>
          <p:cNvPr id="390152" name="Object 15">
            <a:extLst>
              <a:ext uri="{FF2B5EF4-FFF2-40B4-BE49-F238E27FC236}">
                <a16:creationId xmlns:a16="http://schemas.microsoft.com/office/drawing/2014/main" id="{F5A3ABF2-E915-4117-B63F-E62128031D87}"/>
              </a:ext>
            </a:extLst>
          </p:cNvPr>
          <p:cNvGraphicFramePr>
            <a:graphicFrameLocks/>
          </p:cNvGraphicFramePr>
          <p:nvPr/>
        </p:nvGraphicFramePr>
        <p:xfrm>
          <a:off x="355114" y="5097955"/>
          <a:ext cx="8001000" cy="782638"/>
        </p:xfrm>
        <a:graphic>
          <a:graphicData uri="http://schemas.openxmlformats.org/presentationml/2006/ole">
            <mc:AlternateContent xmlns:mc="http://schemas.openxmlformats.org/markup-compatibility/2006">
              <mc:Choice xmlns:v="urn:schemas-microsoft-com:vml" Requires="v">
                <p:oleObj spid="_x0000_s261202" r:id="rId7" imgW="3810000" imgH="393700" progId="Equation.3">
                  <p:embed/>
                </p:oleObj>
              </mc:Choice>
              <mc:Fallback>
                <p:oleObj r:id="rId7" imgW="3810000" imgH="393700" progId="Equation.3">
                  <p:embed/>
                  <p:pic>
                    <p:nvPicPr>
                      <p:cNvPr id="390152" name="Object 15">
                        <a:extLst>
                          <a:ext uri="{FF2B5EF4-FFF2-40B4-BE49-F238E27FC236}">
                            <a16:creationId xmlns:a16="http://schemas.microsoft.com/office/drawing/2014/main" id="{F5A3ABF2-E915-4117-B63F-E62128031D8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114" y="5097955"/>
                        <a:ext cx="80010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32AD656F-239E-43DB-9649-0D8CB62C3BDD}"/>
              </a:ext>
            </a:extLst>
          </p:cNvPr>
          <p:cNvSpPr txBox="1"/>
          <p:nvPr/>
        </p:nvSpPr>
        <p:spPr>
          <a:xfrm>
            <a:off x="2627784" y="165502"/>
            <a:ext cx="4644516" cy="461665"/>
          </a:xfrm>
          <a:prstGeom prst="rect">
            <a:avLst/>
          </a:prstGeom>
          <a:noFill/>
        </p:spPr>
        <p:txBody>
          <a:bodyPr wrap="square" rtlCol="0">
            <a:spAutoFit/>
          </a:bodyPr>
          <a:lstStyle/>
          <a:p>
            <a:pPr algn="l"/>
            <a:r>
              <a:rPr lang="en-US" altLang="zh-CN" sz="2400" b="0" dirty="0">
                <a:solidFill>
                  <a:schemeClr val="bg2">
                    <a:lumMod val="10000"/>
                  </a:schemeClr>
                </a:solidFill>
                <a:latin typeface="仿宋" panose="02010609060101010101" pitchFamily="49" charset="-122"/>
                <a:ea typeface="仿宋" panose="02010609060101010101" pitchFamily="49" charset="-122"/>
              </a:rPr>
              <a:t>6.3 </a:t>
            </a:r>
            <a:r>
              <a:rPr lang="zh-CN" altLang="en-US" sz="24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2400" b="0" dirty="0">
              <a:solidFill>
                <a:schemeClr val="bg2">
                  <a:lumMod val="10000"/>
                </a:schemeClr>
              </a:solidFill>
              <a:latin typeface="仿宋" panose="02010609060101010101" pitchFamily="49" charset="-122"/>
              <a:ea typeface="仿宋" panose="02010609060101010101" pitchFamily="49" charset="-122"/>
            </a:endParaRPr>
          </a:p>
        </p:txBody>
      </p:sp>
      <p:sp>
        <p:nvSpPr>
          <p:cNvPr id="9" name="文本框 8">
            <a:extLst>
              <a:ext uri="{FF2B5EF4-FFF2-40B4-BE49-F238E27FC236}">
                <a16:creationId xmlns:a16="http://schemas.microsoft.com/office/drawing/2014/main" id="{89691FB2-3EB0-4D42-B148-EED852A0039E}"/>
              </a:ext>
            </a:extLst>
          </p:cNvPr>
          <p:cNvSpPr txBox="1"/>
          <p:nvPr/>
        </p:nvSpPr>
        <p:spPr>
          <a:xfrm>
            <a:off x="6447714" y="135846"/>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397680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4243">
                                            <p:txEl>
                                              <p:pRg st="0" end="0"/>
                                            </p:txEl>
                                          </p:spTgt>
                                        </p:tgtEl>
                                        <p:attrNameLst>
                                          <p:attrName>style.visibility</p:attrName>
                                        </p:attrNameLst>
                                      </p:cBhvr>
                                      <p:to>
                                        <p:strVal val="visible"/>
                                      </p:to>
                                    </p:set>
                                    <p:anim calcmode="lin" valueType="num">
                                      <p:cBhvr additive="base">
                                        <p:cTn id="7" dur="500" fill="hold"/>
                                        <p:tgtEl>
                                          <p:spTgt spid="1034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4243">
                                            <p:txEl>
                                              <p:pRg st="1" end="1"/>
                                            </p:txEl>
                                          </p:spTgt>
                                        </p:tgtEl>
                                        <p:attrNameLst>
                                          <p:attrName>style.visibility</p:attrName>
                                        </p:attrNameLst>
                                      </p:cBhvr>
                                      <p:to>
                                        <p:strVal val="visible"/>
                                      </p:to>
                                    </p:set>
                                    <p:anim calcmode="lin" valueType="num">
                                      <p:cBhvr additive="base">
                                        <p:cTn id="13" dur="500" fill="hold"/>
                                        <p:tgtEl>
                                          <p:spTgt spid="1034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0150"/>
                                        </p:tgtEl>
                                        <p:attrNameLst>
                                          <p:attrName>style.visibility</p:attrName>
                                        </p:attrNameLst>
                                      </p:cBhvr>
                                      <p:to>
                                        <p:strVal val="visible"/>
                                      </p:to>
                                    </p:set>
                                    <p:anim calcmode="lin" valueType="num">
                                      <p:cBhvr additive="base">
                                        <p:cTn id="19" dur="500" fill="hold"/>
                                        <p:tgtEl>
                                          <p:spTgt spid="390150"/>
                                        </p:tgtEl>
                                        <p:attrNameLst>
                                          <p:attrName>ppt_x</p:attrName>
                                        </p:attrNameLst>
                                      </p:cBhvr>
                                      <p:tavLst>
                                        <p:tav tm="0">
                                          <p:val>
                                            <p:strVal val="#ppt_x"/>
                                          </p:val>
                                        </p:tav>
                                        <p:tav tm="100000">
                                          <p:val>
                                            <p:strVal val="#ppt_x"/>
                                          </p:val>
                                        </p:tav>
                                      </p:tavLst>
                                    </p:anim>
                                    <p:anim calcmode="lin" valueType="num">
                                      <p:cBhvr additive="base">
                                        <p:cTn id="20" dur="500" fill="hold"/>
                                        <p:tgtEl>
                                          <p:spTgt spid="39015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4247">
                                            <p:txEl>
                                              <p:pRg st="0" end="0"/>
                                            </p:txEl>
                                          </p:spTgt>
                                        </p:tgtEl>
                                        <p:attrNameLst>
                                          <p:attrName>style.visibility</p:attrName>
                                        </p:attrNameLst>
                                      </p:cBhvr>
                                      <p:to>
                                        <p:strVal val="visible"/>
                                      </p:to>
                                    </p:set>
                                    <p:anim calcmode="lin" valueType="num">
                                      <p:cBhvr additive="base">
                                        <p:cTn id="25" dur="500" fill="hold"/>
                                        <p:tgtEl>
                                          <p:spTgt spid="103424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42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0151"/>
                                        </p:tgtEl>
                                        <p:attrNameLst>
                                          <p:attrName>style.visibility</p:attrName>
                                        </p:attrNameLst>
                                      </p:cBhvr>
                                      <p:to>
                                        <p:strVal val="visible"/>
                                      </p:to>
                                    </p:set>
                                    <p:anim calcmode="lin" valueType="num">
                                      <p:cBhvr additive="base">
                                        <p:cTn id="31" dur="500" fill="hold"/>
                                        <p:tgtEl>
                                          <p:spTgt spid="390151"/>
                                        </p:tgtEl>
                                        <p:attrNameLst>
                                          <p:attrName>ppt_x</p:attrName>
                                        </p:attrNameLst>
                                      </p:cBhvr>
                                      <p:tavLst>
                                        <p:tav tm="0">
                                          <p:val>
                                            <p:strVal val="#ppt_x"/>
                                          </p:val>
                                        </p:tav>
                                        <p:tav tm="100000">
                                          <p:val>
                                            <p:strVal val="#ppt_x"/>
                                          </p:val>
                                        </p:tav>
                                      </p:tavLst>
                                    </p:anim>
                                    <p:anim calcmode="lin" valueType="num">
                                      <p:cBhvr additive="base">
                                        <p:cTn id="32" dur="500" fill="hold"/>
                                        <p:tgtEl>
                                          <p:spTgt spid="39015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4250">
                                            <p:txEl>
                                              <p:pRg st="0" end="0"/>
                                            </p:txEl>
                                          </p:spTgt>
                                        </p:tgtEl>
                                        <p:attrNameLst>
                                          <p:attrName>style.visibility</p:attrName>
                                        </p:attrNameLst>
                                      </p:cBhvr>
                                      <p:to>
                                        <p:strVal val="visible"/>
                                      </p:to>
                                    </p:set>
                                    <p:anim calcmode="lin" valueType="num">
                                      <p:cBhvr additive="base">
                                        <p:cTn id="37" dur="500" fill="hold"/>
                                        <p:tgtEl>
                                          <p:spTgt spid="103425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4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0152"/>
                                        </p:tgtEl>
                                        <p:attrNameLst>
                                          <p:attrName>style.visibility</p:attrName>
                                        </p:attrNameLst>
                                      </p:cBhvr>
                                      <p:to>
                                        <p:strVal val="visible"/>
                                      </p:to>
                                    </p:set>
                                    <p:anim calcmode="lin" valueType="num">
                                      <p:cBhvr additive="base">
                                        <p:cTn id="43" dur="500" fill="hold"/>
                                        <p:tgtEl>
                                          <p:spTgt spid="390152"/>
                                        </p:tgtEl>
                                        <p:attrNameLst>
                                          <p:attrName>ppt_x</p:attrName>
                                        </p:attrNameLst>
                                      </p:cBhvr>
                                      <p:tavLst>
                                        <p:tav tm="0">
                                          <p:val>
                                            <p:strVal val="#ppt_x"/>
                                          </p:val>
                                        </p:tav>
                                        <p:tav tm="100000">
                                          <p:val>
                                            <p:strVal val="#ppt_x"/>
                                          </p:val>
                                        </p:tav>
                                      </p:tavLst>
                                    </p:anim>
                                    <p:anim calcmode="lin" valueType="num">
                                      <p:cBhvr additive="base">
                                        <p:cTn id="44" dur="500" fill="hold"/>
                                        <p:tgtEl>
                                          <p:spTgt spid="390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3" grpId="0" build="p"/>
      <p:bldP spid="1034247" grpId="0" build="p"/>
      <p:bldP spid="1034250"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5273" name="Rectangle 9">
            <a:extLst>
              <a:ext uri="{FF2B5EF4-FFF2-40B4-BE49-F238E27FC236}">
                <a16:creationId xmlns:a16="http://schemas.microsoft.com/office/drawing/2014/main" id="{E65D9E62-B991-44F6-947E-5C6333AC9069}"/>
              </a:ext>
            </a:extLst>
          </p:cNvPr>
          <p:cNvSpPr>
            <a:spLocks noChangeArrowheads="1"/>
          </p:cNvSpPr>
          <p:nvPr/>
        </p:nvSpPr>
        <p:spPr bwMode="auto">
          <a:xfrm>
            <a:off x="107504" y="2223358"/>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3200" b="1" dirty="0">
                <a:solidFill>
                  <a:srgbClr val="0000FF"/>
                </a:solidFill>
                <a:latin typeface="华文仿宋" panose="02010600040101010101" pitchFamily="2" charset="-122"/>
                <a:ea typeface="华文仿宋" panose="02010600040101010101" pitchFamily="2" charset="-122"/>
              </a:rPr>
              <a:t>上式分别取 </a:t>
            </a:r>
            <a:r>
              <a:rPr lang="en-US" altLang="zh-CN" sz="3200" b="1" dirty="0">
                <a:solidFill>
                  <a:srgbClr val="0000FF"/>
                </a:solidFill>
                <a:latin typeface="华文仿宋" panose="02010600040101010101" pitchFamily="2" charset="-122"/>
                <a:ea typeface="华文仿宋" panose="02010600040101010101" pitchFamily="2" charset="-122"/>
              </a:rPr>
              <a:t>t=0,1,2</a:t>
            </a:r>
            <a:r>
              <a:rPr lang="zh-CN" altLang="en-US" sz="3200" b="1" dirty="0">
                <a:solidFill>
                  <a:srgbClr val="0000FF"/>
                </a:solidFill>
                <a:latin typeface="华文仿宋" panose="02010600040101010101" pitchFamily="2" charset="-122"/>
                <a:ea typeface="华文仿宋" panose="02010600040101010101" pitchFamily="2" charset="-122"/>
              </a:rPr>
              <a:t>，得到三种三点公式</a:t>
            </a:r>
          </a:p>
        </p:txBody>
      </p:sp>
      <p:graphicFrame>
        <p:nvGraphicFramePr>
          <p:cNvPr id="391173" name="Object 10">
            <a:extLst>
              <a:ext uri="{FF2B5EF4-FFF2-40B4-BE49-F238E27FC236}">
                <a16:creationId xmlns:a16="http://schemas.microsoft.com/office/drawing/2014/main" id="{CC7966A5-8430-4FE4-A738-8E88A7AAA5C1}"/>
              </a:ext>
            </a:extLst>
          </p:cNvPr>
          <p:cNvGraphicFramePr>
            <a:graphicFrameLocks/>
          </p:cNvGraphicFramePr>
          <p:nvPr/>
        </p:nvGraphicFramePr>
        <p:xfrm>
          <a:off x="679004" y="1221328"/>
          <a:ext cx="8001000" cy="782637"/>
        </p:xfrm>
        <a:graphic>
          <a:graphicData uri="http://schemas.openxmlformats.org/presentationml/2006/ole">
            <mc:AlternateContent xmlns:mc="http://schemas.openxmlformats.org/markup-compatibility/2006">
              <mc:Choice xmlns:v="urn:schemas-microsoft-com:vml" Requires="v">
                <p:oleObj spid="_x0000_s262250" r:id="rId3" imgW="3810000" imgH="393700" progId="Equation.3">
                  <p:embed/>
                </p:oleObj>
              </mc:Choice>
              <mc:Fallback>
                <p:oleObj r:id="rId3" imgW="3810000" imgH="393700" progId="Equation.3">
                  <p:embed/>
                  <p:pic>
                    <p:nvPicPr>
                      <p:cNvPr id="391173" name="Object 10">
                        <a:extLst>
                          <a:ext uri="{FF2B5EF4-FFF2-40B4-BE49-F238E27FC236}">
                            <a16:creationId xmlns:a16="http://schemas.microsoft.com/office/drawing/2014/main" id="{CC7966A5-8430-4FE4-A738-8E88A7AAA5C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04" y="1221328"/>
                        <a:ext cx="80010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1174" name="Object 11">
            <a:extLst>
              <a:ext uri="{FF2B5EF4-FFF2-40B4-BE49-F238E27FC236}">
                <a16:creationId xmlns:a16="http://schemas.microsoft.com/office/drawing/2014/main" id="{38792ED2-F177-40A3-BBFB-A023F0F2CB54}"/>
              </a:ext>
            </a:extLst>
          </p:cNvPr>
          <p:cNvGraphicFramePr>
            <a:graphicFrameLocks/>
          </p:cNvGraphicFramePr>
          <p:nvPr>
            <p:extLst>
              <p:ext uri="{D42A27DB-BD31-4B8C-83A1-F6EECF244321}">
                <p14:modId xmlns:p14="http://schemas.microsoft.com/office/powerpoint/2010/main" val="4217846194"/>
              </p:ext>
            </p:extLst>
          </p:nvPr>
        </p:nvGraphicFramePr>
        <p:xfrm>
          <a:off x="988468" y="3044731"/>
          <a:ext cx="4879676" cy="715963"/>
        </p:xfrm>
        <a:graphic>
          <a:graphicData uri="http://schemas.openxmlformats.org/presentationml/2006/ole">
            <mc:AlternateContent xmlns:mc="http://schemas.openxmlformats.org/markup-compatibility/2006">
              <mc:Choice xmlns:v="urn:schemas-microsoft-com:vml" Requires="v">
                <p:oleObj spid="_x0000_s262251" r:id="rId5" imgW="2501900" imgH="393700" progId="Equation.3">
                  <p:embed/>
                </p:oleObj>
              </mc:Choice>
              <mc:Fallback>
                <p:oleObj r:id="rId5" imgW="2501900" imgH="393700" progId="Equation.3">
                  <p:embed/>
                  <p:pic>
                    <p:nvPicPr>
                      <p:cNvPr id="391174" name="Object 11">
                        <a:extLst>
                          <a:ext uri="{FF2B5EF4-FFF2-40B4-BE49-F238E27FC236}">
                            <a16:creationId xmlns:a16="http://schemas.microsoft.com/office/drawing/2014/main" id="{38792ED2-F177-40A3-BBFB-A023F0F2CB5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468" y="3044731"/>
                        <a:ext cx="4879676" cy="715963"/>
                      </a:xfrm>
                      <a:prstGeom prst="rect">
                        <a:avLst/>
                      </a:prstGeom>
                      <a:noFill/>
                      <a:ln>
                        <a:noFill/>
                      </a:ln>
                    </p:spPr>
                  </p:pic>
                </p:oleObj>
              </mc:Fallback>
            </mc:AlternateContent>
          </a:graphicData>
        </a:graphic>
      </p:graphicFrame>
      <p:graphicFrame>
        <p:nvGraphicFramePr>
          <p:cNvPr id="391175" name="Object 12">
            <a:extLst>
              <a:ext uri="{FF2B5EF4-FFF2-40B4-BE49-F238E27FC236}">
                <a16:creationId xmlns:a16="http://schemas.microsoft.com/office/drawing/2014/main" id="{A7DDB9AD-8F6C-4FD3-9A95-CB9F913A0F11}"/>
              </a:ext>
            </a:extLst>
          </p:cNvPr>
          <p:cNvGraphicFramePr>
            <a:graphicFrameLocks/>
          </p:cNvGraphicFramePr>
          <p:nvPr>
            <p:extLst>
              <p:ext uri="{D42A27DB-BD31-4B8C-83A1-F6EECF244321}">
                <p14:modId xmlns:p14="http://schemas.microsoft.com/office/powerpoint/2010/main" val="3471100641"/>
              </p:ext>
            </p:extLst>
          </p:nvPr>
        </p:nvGraphicFramePr>
        <p:xfrm>
          <a:off x="988468" y="3943353"/>
          <a:ext cx="3769572" cy="810209"/>
        </p:xfrm>
        <a:graphic>
          <a:graphicData uri="http://schemas.openxmlformats.org/presentationml/2006/ole">
            <mc:AlternateContent xmlns:mc="http://schemas.openxmlformats.org/markup-compatibility/2006">
              <mc:Choice xmlns:v="urn:schemas-microsoft-com:vml" Requires="v">
                <p:oleObj spid="_x0000_s262252" r:id="rId7" imgW="1841500" imgH="393700" progId="Equation.3">
                  <p:embed/>
                </p:oleObj>
              </mc:Choice>
              <mc:Fallback>
                <p:oleObj r:id="rId7" imgW="1841500" imgH="393700" progId="Equation.3">
                  <p:embed/>
                  <p:pic>
                    <p:nvPicPr>
                      <p:cNvPr id="391175" name="Object 12">
                        <a:extLst>
                          <a:ext uri="{FF2B5EF4-FFF2-40B4-BE49-F238E27FC236}">
                            <a16:creationId xmlns:a16="http://schemas.microsoft.com/office/drawing/2014/main" id="{A7DDB9AD-8F6C-4FD3-9A95-CB9F913A0F1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8468" y="3943353"/>
                        <a:ext cx="3769572" cy="810209"/>
                      </a:xfrm>
                      <a:prstGeom prst="rect">
                        <a:avLst/>
                      </a:prstGeom>
                      <a:noFill/>
                      <a:ln>
                        <a:noFill/>
                      </a:ln>
                    </p:spPr>
                  </p:pic>
                </p:oleObj>
              </mc:Fallback>
            </mc:AlternateContent>
          </a:graphicData>
        </a:graphic>
      </p:graphicFrame>
      <p:graphicFrame>
        <p:nvGraphicFramePr>
          <p:cNvPr id="391176" name="Object 13">
            <a:extLst>
              <a:ext uri="{FF2B5EF4-FFF2-40B4-BE49-F238E27FC236}">
                <a16:creationId xmlns:a16="http://schemas.microsoft.com/office/drawing/2014/main" id="{578FC5AB-3B94-47CF-980F-40C48D2E9D79}"/>
              </a:ext>
            </a:extLst>
          </p:cNvPr>
          <p:cNvGraphicFramePr>
            <a:graphicFrameLocks/>
          </p:cNvGraphicFramePr>
          <p:nvPr>
            <p:extLst>
              <p:ext uri="{D42A27DB-BD31-4B8C-83A1-F6EECF244321}">
                <p14:modId xmlns:p14="http://schemas.microsoft.com/office/powerpoint/2010/main" val="402679562"/>
              </p:ext>
            </p:extLst>
          </p:nvPr>
        </p:nvGraphicFramePr>
        <p:xfrm>
          <a:off x="988468" y="4949149"/>
          <a:ext cx="4735660" cy="810210"/>
        </p:xfrm>
        <a:graphic>
          <a:graphicData uri="http://schemas.openxmlformats.org/presentationml/2006/ole">
            <mc:AlternateContent xmlns:mc="http://schemas.openxmlformats.org/markup-compatibility/2006">
              <mc:Choice xmlns:v="urn:schemas-microsoft-com:vml" Requires="v">
                <p:oleObj spid="_x0000_s262253" r:id="rId9" imgW="2387600" imgH="393700" progId="Equation.3">
                  <p:embed/>
                </p:oleObj>
              </mc:Choice>
              <mc:Fallback>
                <p:oleObj r:id="rId9" imgW="2387600" imgH="393700" progId="Equation.3">
                  <p:embed/>
                  <p:pic>
                    <p:nvPicPr>
                      <p:cNvPr id="391176" name="Object 13">
                        <a:extLst>
                          <a:ext uri="{FF2B5EF4-FFF2-40B4-BE49-F238E27FC236}">
                            <a16:creationId xmlns:a16="http://schemas.microsoft.com/office/drawing/2014/main" id="{578FC5AB-3B94-47CF-980F-40C48D2E9D79}"/>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8468" y="4949149"/>
                        <a:ext cx="4735660" cy="810210"/>
                      </a:xfrm>
                      <a:prstGeom prst="rect">
                        <a:avLst/>
                      </a:prstGeom>
                      <a:noFill/>
                      <a:ln>
                        <a:noFill/>
                      </a:ln>
                    </p:spPr>
                  </p:pic>
                </p:oleObj>
              </mc:Fallback>
            </mc:AlternateContent>
          </a:graphicData>
        </a:graphic>
      </p:graphicFrame>
      <p:sp>
        <p:nvSpPr>
          <p:cNvPr id="10" name="文本框 9">
            <a:extLst>
              <a:ext uri="{FF2B5EF4-FFF2-40B4-BE49-F238E27FC236}">
                <a16:creationId xmlns:a16="http://schemas.microsoft.com/office/drawing/2014/main" id="{38743519-F9B5-4D94-829E-80EBC19CBF3C}"/>
              </a:ext>
            </a:extLst>
          </p:cNvPr>
          <p:cNvSpPr txBox="1"/>
          <p:nvPr/>
        </p:nvSpPr>
        <p:spPr>
          <a:xfrm>
            <a:off x="2357246" y="356275"/>
            <a:ext cx="4644516"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8" name="文本框 7">
            <a:extLst>
              <a:ext uri="{FF2B5EF4-FFF2-40B4-BE49-F238E27FC236}">
                <a16:creationId xmlns:a16="http://schemas.microsoft.com/office/drawing/2014/main" id="{BC0EC1CC-6273-4C4B-9AF0-258200A9F33B}"/>
              </a:ext>
            </a:extLst>
          </p:cNvPr>
          <p:cNvSpPr txBox="1"/>
          <p:nvPr/>
        </p:nvSpPr>
        <p:spPr>
          <a:xfrm>
            <a:off x="6876256" y="356275"/>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3901410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1173"/>
                                        </p:tgtEl>
                                        <p:attrNameLst>
                                          <p:attrName>style.visibility</p:attrName>
                                        </p:attrNameLst>
                                      </p:cBhvr>
                                      <p:to>
                                        <p:strVal val="visible"/>
                                      </p:to>
                                    </p:set>
                                    <p:anim calcmode="lin" valueType="num">
                                      <p:cBhvr additive="base">
                                        <p:cTn id="7" dur="500" fill="hold"/>
                                        <p:tgtEl>
                                          <p:spTgt spid="391173"/>
                                        </p:tgtEl>
                                        <p:attrNameLst>
                                          <p:attrName>ppt_x</p:attrName>
                                        </p:attrNameLst>
                                      </p:cBhvr>
                                      <p:tavLst>
                                        <p:tav tm="0">
                                          <p:val>
                                            <p:strVal val="#ppt_x"/>
                                          </p:val>
                                        </p:tav>
                                        <p:tav tm="100000">
                                          <p:val>
                                            <p:strVal val="#ppt_x"/>
                                          </p:val>
                                        </p:tav>
                                      </p:tavLst>
                                    </p:anim>
                                    <p:anim calcmode="lin" valueType="num">
                                      <p:cBhvr additive="base">
                                        <p:cTn id="8" dur="500" fill="hold"/>
                                        <p:tgtEl>
                                          <p:spTgt spid="3911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5273">
                                            <p:txEl>
                                              <p:pRg st="0" end="0"/>
                                            </p:txEl>
                                          </p:spTgt>
                                        </p:tgtEl>
                                        <p:attrNameLst>
                                          <p:attrName>style.visibility</p:attrName>
                                        </p:attrNameLst>
                                      </p:cBhvr>
                                      <p:to>
                                        <p:strVal val="visible"/>
                                      </p:to>
                                    </p:set>
                                    <p:anim calcmode="lin" valueType="num">
                                      <p:cBhvr additive="base">
                                        <p:cTn id="13" dur="500" fill="hold"/>
                                        <p:tgtEl>
                                          <p:spTgt spid="103527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52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1174"/>
                                        </p:tgtEl>
                                        <p:attrNameLst>
                                          <p:attrName>style.visibility</p:attrName>
                                        </p:attrNameLst>
                                      </p:cBhvr>
                                      <p:to>
                                        <p:strVal val="visible"/>
                                      </p:to>
                                    </p:set>
                                    <p:anim calcmode="lin" valueType="num">
                                      <p:cBhvr additive="base">
                                        <p:cTn id="19" dur="500" fill="hold"/>
                                        <p:tgtEl>
                                          <p:spTgt spid="391174"/>
                                        </p:tgtEl>
                                        <p:attrNameLst>
                                          <p:attrName>ppt_x</p:attrName>
                                        </p:attrNameLst>
                                      </p:cBhvr>
                                      <p:tavLst>
                                        <p:tav tm="0">
                                          <p:val>
                                            <p:strVal val="#ppt_x"/>
                                          </p:val>
                                        </p:tav>
                                        <p:tav tm="100000">
                                          <p:val>
                                            <p:strVal val="#ppt_x"/>
                                          </p:val>
                                        </p:tav>
                                      </p:tavLst>
                                    </p:anim>
                                    <p:anim calcmode="lin" valueType="num">
                                      <p:cBhvr additive="base">
                                        <p:cTn id="20" dur="500" fill="hold"/>
                                        <p:tgtEl>
                                          <p:spTgt spid="39117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1175"/>
                                        </p:tgtEl>
                                        <p:attrNameLst>
                                          <p:attrName>style.visibility</p:attrName>
                                        </p:attrNameLst>
                                      </p:cBhvr>
                                      <p:to>
                                        <p:strVal val="visible"/>
                                      </p:to>
                                    </p:set>
                                    <p:anim calcmode="lin" valueType="num">
                                      <p:cBhvr additive="base">
                                        <p:cTn id="25" dur="500" fill="hold"/>
                                        <p:tgtEl>
                                          <p:spTgt spid="391175"/>
                                        </p:tgtEl>
                                        <p:attrNameLst>
                                          <p:attrName>ppt_x</p:attrName>
                                        </p:attrNameLst>
                                      </p:cBhvr>
                                      <p:tavLst>
                                        <p:tav tm="0">
                                          <p:val>
                                            <p:strVal val="#ppt_x"/>
                                          </p:val>
                                        </p:tav>
                                        <p:tav tm="100000">
                                          <p:val>
                                            <p:strVal val="#ppt_x"/>
                                          </p:val>
                                        </p:tav>
                                      </p:tavLst>
                                    </p:anim>
                                    <p:anim calcmode="lin" valueType="num">
                                      <p:cBhvr additive="base">
                                        <p:cTn id="26" dur="500" fill="hold"/>
                                        <p:tgtEl>
                                          <p:spTgt spid="39117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1176"/>
                                        </p:tgtEl>
                                        <p:attrNameLst>
                                          <p:attrName>style.visibility</p:attrName>
                                        </p:attrNameLst>
                                      </p:cBhvr>
                                      <p:to>
                                        <p:strVal val="visible"/>
                                      </p:to>
                                    </p:set>
                                    <p:anim calcmode="lin" valueType="num">
                                      <p:cBhvr additive="base">
                                        <p:cTn id="31" dur="500" fill="hold"/>
                                        <p:tgtEl>
                                          <p:spTgt spid="391176"/>
                                        </p:tgtEl>
                                        <p:attrNameLst>
                                          <p:attrName>ppt_x</p:attrName>
                                        </p:attrNameLst>
                                      </p:cBhvr>
                                      <p:tavLst>
                                        <p:tav tm="0">
                                          <p:val>
                                            <p:strVal val="#ppt_x"/>
                                          </p:val>
                                        </p:tav>
                                        <p:tav tm="100000">
                                          <p:val>
                                            <p:strVal val="#ppt_x"/>
                                          </p:val>
                                        </p:tav>
                                      </p:tavLst>
                                    </p:anim>
                                    <p:anim calcmode="lin" valueType="num">
                                      <p:cBhvr additive="base">
                                        <p:cTn id="32" dur="500" fill="hold"/>
                                        <p:tgtEl>
                                          <p:spTgt spid="391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6292" name="Rectangle 4">
            <a:extLst>
              <a:ext uri="{FF2B5EF4-FFF2-40B4-BE49-F238E27FC236}">
                <a16:creationId xmlns:a16="http://schemas.microsoft.com/office/drawing/2014/main" id="{070F6D42-26DD-4D41-B2F1-2271274197E7}"/>
              </a:ext>
            </a:extLst>
          </p:cNvPr>
          <p:cNvSpPr>
            <a:spLocks noChangeArrowheads="1"/>
          </p:cNvSpPr>
          <p:nvPr/>
        </p:nvSpPr>
        <p:spPr bwMode="auto">
          <a:xfrm>
            <a:off x="0" y="804466"/>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solidFill>
                  <a:srgbClr val="0000FF"/>
                </a:solidFill>
                <a:latin typeface="华文仿宋" panose="02010600040101010101" pitchFamily="2" charset="-122"/>
                <a:ea typeface="华文仿宋" panose="02010600040101010101" pitchFamily="2" charset="-122"/>
              </a:rPr>
              <a:t>而带余项的三点公式如下：</a:t>
            </a:r>
          </a:p>
        </p:txBody>
      </p:sp>
      <p:graphicFrame>
        <p:nvGraphicFramePr>
          <p:cNvPr id="392197" name="Object 9">
            <a:extLst>
              <a:ext uri="{FF2B5EF4-FFF2-40B4-BE49-F238E27FC236}">
                <a16:creationId xmlns:a16="http://schemas.microsoft.com/office/drawing/2014/main" id="{4C1BFED8-86B4-4850-B49D-1F7AF9D0ADC7}"/>
              </a:ext>
            </a:extLst>
          </p:cNvPr>
          <p:cNvGraphicFramePr>
            <a:graphicFrameLocks/>
          </p:cNvGraphicFramePr>
          <p:nvPr/>
        </p:nvGraphicFramePr>
        <p:xfrm>
          <a:off x="900906" y="1328738"/>
          <a:ext cx="6705600" cy="876300"/>
        </p:xfrm>
        <a:graphic>
          <a:graphicData uri="http://schemas.openxmlformats.org/presentationml/2006/ole">
            <mc:AlternateContent xmlns:mc="http://schemas.openxmlformats.org/markup-compatibility/2006">
              <mc:Choice xmlns:v="urn:schemas-microsoft-com:vml" Requires="v">
                <p:oleObj spid="_x0000_s263274" r:id="rId3" imgW="3213100" imgH="419100" progId="Equation.3">
                  <p:embed/>
                </p:oleObj>
              </mc:Choice>
              <mc:Fallback>
                <p:oleObj r:id="rId3" imgW="3213100" imgH="419100" progId="Equation.3">
                  <p:embed/>
                  <p:pic>
                    <p:nvPicPr>
                      <p:cNvPr id="392197" name="Object 9">
                        <a:extLst>
                          <a:ext uri="{FF2B5EF4-FFF2-40B4-BE49-F238E27FC236}">
                            <a16:creationId xmlns:a16="http://schemas.microsoft.com/office/drawing/2014/main" id="{4C1BFED8-86B4-4850-B49D-1F7AF9D0ADC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906" y="1328738"/>
                        <a:ext cx="6705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2198" name="Object 10">
            <a:extLst>
              <a:ext uri="{FF2B5EF4-FFF2-40B4-BE49-F238E27FC236}">
                <a16:creationId xmlns:a16="http://schemas.microsoft.com/office/drawing/2014/main" id="{97891E3A-B78A-4189-B283-EFB3D427AF4C}"/>
              </a:ext>
            </a:extLst>
          </p:cNvPr>
          <p:cNvGraphicFramePr>
            <a:graphicFrameLocks/>
          </p:cNvGraphicFramePr>
          <p:nvPr/>
        </p:nvGraphicFramePr>
        <p:xfrm>
          <a:off x="758236" y="2195755"/>
          <a:ext cx="6400800" cy="1047750"/>
        </p:xfrm>
        <a:graphic>
          <a:graphicData uri="http://schemas.openxmlformats.org/presentationml/2006/ole">
            <mc:AlternateContent xmlns:mc="http://schemas.openxmlformats.org/markup-compatibility/2006">
              <mc:Choice xmlns:v="urn:schemas-microsoft-com:vml" Requires="v">
                <p:oleObj spid="_x0000_s263275" r:id="rId5" imgW="2565400" imgH="419100" progId="Equation.3">
                  <p:embed/>
                </p:oleObj>
              </mc:Choice>
              <mc:Fallback>
                <p:oleObj r:id="rId5" imgW="2565400" imgH="419100" progId="Equation.3">
                  <p:embed/>
                  <p:pic>
                    <p:nvPicPr>
                      <p:cNvPr id="392198" name="Object 10">
                        <a:extLst>
                          <a:ext uri="{FF2B5EF4-FFF2-40B4-BE49-F238E27FC236}">
                            <a16:creationId xmlns:a16="http://schemas.microsoft.com/office/drawing/2014/main" id="{97891E3A-B78A-4189-B283-EFB3D427AF4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236" y="2195755"/>
                        <a:ext cx="6400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2199" name="Object 11">
            <a:extLst>
              <a:ext uri="{FF2B5EF4-FFF2-40B4-BE49-F238E27FC236}">
                <a16:creationId xmlns:a16="http://schemas.microsoft.com/office/drawing/2014/main" id="{13EAA59F-D8A2-47E6-840E-B3DFA5B385AC}"/>
              </a:ext>
            </a:extLst>
          </p:cNvPr>
          <p:cNvGraphicFramePr>
            <a:graphicFrameLocks/>
          </p:cNvGraphicFramePr>
          <p:nvPr/>
        </p:nvGraphicFramePr>
        <p:xfrm>
          <a:off x="881474" y="3262370"/>
          <a:ext cx="6858000" cy="927100"/>
        </p:xfrm>
        <a:graphic>
          <a:graphicData uri="http://schemas.openxmlformats.org/presentationml/2006/ole">
            <mc:AlternateContent xmlns:mc="http://schemas.openxmlformats.org/markup-compatibility/2006">
              <mc:Choice xmlns:v="urn:schemas-microsoft-com:vml" Requires="v">
                <p:oleObj spid="_x0000_s263276" r:id="rId7" imgW="3098800" imgH="419100" progId="Equation.3">
                  <p:embed/>
                </p:oleObj>
              </mc:Choice>
              <mc:Fallback>
                <p:oleObj r:id="rId7" imgW="3098800" imgH="419100" progId="Equation.3">
                  <p:embed/>
                  <p:pic>
                    <p:nvPicPr>
                      <p:cNvPr id="392199" name="Object 11">
                        <a:extLst>
                          <a:ext uri="{FF2B5EF4-FFF2-40B4-BE49-F238E27FC236}">
                            <a16:creationId xmlns:a16="http://schemas.microsoft.com/office/drawing/2014/main" id="{13EAA59F-D8A2-47E6-840E-B3DFA5B385A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1474" y="3262370"/>
                        <a:ext cx="68580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6300" name="Text Box 12">
            <a:extLst>
              <a:ext uri="{FF2B5EF4-FFF2-40B4-BE49-F238E27FC236}">
                <a16:creationId xmlns:a16="http://schemas.microsoft.com/office/drawing/2014/main" id="{4720D8AB-B720-4B27-9DEF-C192D519DD46}"/>
              </a:ext>
            </a:extLst>
          </p:cNvPr>
          <p:cNvSpPr txBox="1">
            <a:spLocks noChangeArrowheads="1"/>
          </p:cNvSpPr>
          <p:nvPr/>
        </p:nvSpPr>
        <p:spPr bwMode="auto">
          <a:xfrm>
            <a:off x="26144" y="417075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b="1" dirty="0">
                <a:solidFill>
                  <a:srgbClr val="0000FF"/>
                </a:solidFill>
                <a:latin typeface="华文仿宋" panose="02010600040101010101" pitchFamily="2" charset="-122"/>
                <a:ea typeface="华文仿宋" panose="02010600040101010101" pitchFamily="2" charset="-122"/>
              </a:rPr>
              <a:t>式中</a:t>
            </a:r>
            <a:r>
              <a:rPr lang="el-GR" altLang="zh-CN" sz="2800" b="1" dirty="0">
                <a:solidFill>
                  <a:srgbClr val="0000FF"/>
                </a:solidFill>
                <a:latin typeface="华文仿宋" panose="02010600040101010101" pitchFamily="2" charset="-122"/>
                <a:ea typeface="华文仿宋" panose="02010600040101010101" pitchFamily="2" charset="-122"/>
              </a:rPr>
              <a:t>ξ</a:t>
            </a:r>
            <a:r>
              <a:rPr lang="en-US" altLang="en-US" sz="2800" b="1" dirty="0">
                <a:solidFill>
                  <a:srgbClr val="0000FF"/>
                </a:solidFill>
                <a:latin typeface="华文仿宋" panose="02010600040101010101" pitchFamily="2" charset="-122"/>
                <a:ea typeface="华文仿宋" panose="02010600040101010101" pitchFamily="2" charset="-122"/>
              </a:rPr>
              <a:t>∈</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25000" dirty="0">
                <a:solidFill>
                  <a:srgbClr val="0000FF"/>
                </a:solidFill>
                <a:latin typeface="华文仿宋" panose="02010600040101010101" pitchFamily="2" charset="-122"/>
                <a:ea typeface="华文仿宋" panose="02010600040101010101" pitchFamily="2" charset="-122"/>
              </a:rPr>
              <a:t>0</a:t>
            </a:r>
            <a:r>
              <a:rPr lang="en-US" altLang="zh-CN" sz="2800" b="1" dirty="0">
                <a:solidFill>
                  <a:srgbClr val="0000FF"/>
                </a:solidFill>
                <a:latin typeface="华文仿宋" panose="02010600040101010101" pitchFamily="2" charset="-122"/>
                <a:ea typeface="华文仿宋" panose="02010600040101010101" pitchFamily="2" charset="-122"/>
              </a:rPr>
              <a:t>,x</a:t>
            </a:r>
            <a:r>
              <a:rPr lang="en-US" altLang="zh-CN" sz="2800" b="1" baseline="-25000" dirty="0">
                <a:solidFill>
                  <a:srgbClr val="0000FF"/>
                </a:solidFill>
                <a:latin typeface="华文仿宋" panose="02010600040101010101" pitchFamily="2" charset="-122"/>
                <a:ea typeface="华文仿宋" panose="02010600040101010101" pitchFamily="2" charset="-122"/>
              </a:rPr>
              <a:t>1</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，截断误差是</a:t>
            </a:r>
            <a:r>
              <a:rPr lang="en-US" altLang="zh-CN" sz="2800" b="1" dirty="0">
                <a:solidFill>
                  <a:srgbClr val="0000FF"/>
                </a:solidFill>
                <a:latin typeface="华文仿宋" panose="02010600040101010101" pitchFamily="2" charset="-122"/>
                <a:ea typeface="华文仿宋" panose="02010600040101010101" pitchFamily="2" charset="-122"/>
              </a:rPr>
              <a:t>O(h</a:t>
            </a:r>
            <a:r>
              <a:rPr lang="en-US" altLang="zh-CN" sz="2800" b="1" baseline="30000" dirty="0">
                <a:solidFill>
                  <a:srgbClr val="0000FF"/>
                </a:solidFill>
                <a:latin typeface="华文仿宋" panose="02010600040101010101" pitchFamily="2" charset="-122"/>
                <a:ea typeface="华文仿宋" panose="02010600040101010101" pitchFamily="2" charset="-122"/>
              </a:rPr>
              <a:t>2</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 </a:t>
            </a:r>
          </a:p>
        </p:txBody>
      </p:sp>
      <p:sp>
        <p:nvSpPr>
          <p:cNvPr id="1036303" name="Text Box 15">
            <a:extLst>
              <a:ext uri="{FF2B5EF4-FFF2-40B4-BE49-F238E27FC236}">
                <a16:creationId xmlns:a16="http://schemas.microsoft.com/office/drawing/2014/main" id="{1EEBE765-E7DE-416A-9185-88FF18960649}"/>
              </a:ext>
            </a:extLst>
          </p:cNvPr>
          <p:cNvSpPr txBox="1">
            <a:spLocks noChangeArrowheads="1"/>
          </p:cNvSpPr>
          <p:nvPr/>
        </p:nvSpPr>
        <p:spPr bwMode="auto">
          <a:xfrm>
            <a:off x="19928" y="4839409"/>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800" b="1" dirty="0">
                <a:solidFill>
                  <a:srgbClr val="0000FF"/>
                </a:solidFill>
                <a:latin typeface="华文仿宋" panose="02010600040101010101" pitchFamily="2" charset="-122"/>
                <a:ea typeface="华文仿宋" panose="02010600040101010101" pitchFamily="2" charset="-122"/>
              </a:rPr>
              <a:t>  </a:t>
            </a:r>
            <a:r>
              <a:rPr lang="zh-CN" altLang="en-US" sz="2800" b="1" dirty="0">
                <a:solidFill>
                  <a:srgbClr val="0000FF"/>
                </a:solidFill>
                <a:latin typeface="华文仿宋" panose="02010600040101010101" pitchFamily="2" charset="-122"/>
                <a:ea typeface="华文仿宋" panose="02010600040101010101" pitchFamily="2" charset="-122"/>
              </a:rPr>
              <a:t>用插值多项式</a:t>
            </a:r>
            <a:r>
              <a:rPr lang="en-US" altLang="zh-CN" sz="2800" b="1" dirty="0">
                <a:solidFill>
                  <a:srgbClr val="0000FF"/>
                </a:solidFill>
                <a:latin typeface="华文仿宋" panose="02010600040101010101" pitchFamily="2" charset="-122"/>
                <a:ea typeface="华文仿宋" panose="02010600040101010101" pitchFamily="2" charset="-122"/>
              </a:rPr>
              <a:t>P(x)</a:t>
            </a:r>
            <a:r>
              <a:rPr lang="zh-CN" altLang="en-US" sz="2800" b="1" dirty="0">
                <a:solidFill>
                  <a:srgbClr val="0000FF"/>
                </a:solidFill>
                <a:latin typeface="华文仿宋" panose="02010600040101010101" pitchFamily="2" charset="-122"/>
                <a:ea typeface="华文仿宋" panose="02010600040101010101" pitchFamily="2" charset="-122"/>
              </a:rPr>
              <a:t>作为</a:t>
            </a:r>
            <a:r>
              <a:rPr lang="en-US" altLang="zh-CN" sz="2800" b="1" dirty="0">
                <a:solidFill>
                  <a:srgbClr val="0000FF"/>
                </a:solidFill>
                <a:latin typeface="华文仿宋" panose="02010600040101010101" pitchFamily="2" charset="-122"/>
                <a:ea typeface="华文仿宋" panose="02010600040101010101" pitchFamily="2" charset="-122"/>
              </a:rPr>
              <a:t>f(x)</a:t>
            </a:r>
            <a:r>
              <a:rPr lang="zh-CN" altLang="en-US" sz="2800" b="1" dirty="0">
                <a:solidFill>
                  <a:srgbClr val="0000FF"/>
                </a:solidFill>
                <a:latin typeface="华文仿宋" panose="02010600040101010101" pitchFamily="2" charset="-122"/>
                <a:ea typeface="华文仿宋" panose="02010600040101010101" pitchFamily="2" charset="-122"/>
              </a:rPr>
              <a:t>的近似函数，还可以建立高阶数值求导公式 </a:t>
            </a:r>
          </a:p>
        </p:txBody>
      </p:sp>
      <p:graphicFrame>
        <p:nvGraphicFramePr>
          <p:cNvPr id="392202" name="Object 16">
            <a:extLst>
              <a:ext uri="{FF2B5EF4-FFF2-40B4-BE49-F238E27FC236}">
                <a16:creationId xmlns:a16="http://schemas.microsoft.com/office/drawing/2014/main" id="{6C48FB10-6629-4CBD-B10D-3B4EDEA471C7}"/>
              </a:ext>
            </a:extLst>
          </p:cNvPr>
          <p:cNvGraphicFramePr>
            <a:graphicFrameLocks/>
          </p:cNvGraphicFramePr>
          <p:nvPr/>
        </p:nvGraphicFramePr>
        <p:xfrm>
          <a:off x="1877005" y="5785374"/>
          <a:ext cx="5389989" cy="536319"/>
        </p:xfrm>
        <a:graphic>
          <a:graphicData uri="http://schemas.openxmlformats.org/presentationml/2006/ole">
            <mc:AlternateContent xmlns:mc="http://schemas.openxmlformats.org/markup-compatibility/2006">
              <mc:Choice xmlns:v="urn:schemas-microsoft-com:vml" Requires="v">
                <p:oleObj spid="_x0000_s263277" r:id="rId9" imgW="1993900" imgH="228600" progId="Equation.3">
                  <p:embed/>
                </p:oleObj>
              </mc:Choice>
              <mc:Fallback>
                <p:oleObj r:id="rId9" imgW="1993900" imgH="228600" progId="Equation.3">
                  <p:embed/>
                  <p:pic>
                    <p:nvPicPr>
                      <p:cNvPr id="392202" name="Object 16">
                        <a:extLst>
                          <a:ext uri="{FF2B5EF4-FFF2-40B4-BE49-F238E27FC236}">
                            <a16:creationId xmlns:a16="http://schemas.microsoft.com/office/drawing/2014/main" id="{6C48FB10-6629-4CBD-B10D-3B4EDEA471C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7005" y="5785374"/>
                        <a:ext cx="5389989" cy="536319"/>
                      </a:xfrm>
                      <a:prstGeom prst="rect">
                        <a:avLst/>
                      </a:prstGeom>
                      <a:noFill/>
                      <a:ln>
                        <a:noFill/>
                      </a:ln>
                    </p:spPr>
                  </p:pic>
                </p:oleObj>
              </mc:Fallback>
            </mc:AlternateContent>
          </a:graphicData>
        </a:graphic>
      </p:graphicFrame>
      <p:sp>
        <p:nvSpPr>
          <p:cNvPr id="12" name="文本框 11">
            <a:extLst>
              <a:ext uri="{FF2B5EF4-FFF2-40B4-BE49-F238E27FC236}">
                <a16:creationId xmlns:a16="http://schemas.microsoft.com/office/drawing/2014/main" id="{F4E44E34-1895-4609-AEA2-A8F17DEE72EF}"/>
              </a:ext>
            </a:extLst>
          </p:cNvPr>
          <p:cNvSpPr txBox="1"/>
          <p:nvPr/>
        </p:nvSpPr>
        <p:spPr>
          <a:xfrm>
            <a:off x="2508392" y="94298"/>
            <a:ext cx="4644516" cy="584775"/>
          </a:xfrm>
          <a:prstGeom prst="rect">
            <a:avLst/>
          </a:prstGeom>
          <a:noFill/>
        </p:spPr>
        <p:txBody>
          <a:bodyPr wrap="square" rtlCol="0">
            <a:spAutoFit/>
          </a:bodyPr>
          <a:lstStyle/>
          <a:p>
            <a:pPr algn="l"/>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插值型求导公式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10" name="文本框 9">
            <a:extLst>
              <a:ext uri="{FF2B5EF4-FFF2-40B4-BE49-F238E27FC236}">
                <a16:creationId xmlns:a16="http://schemas.microsoft.com/office/drawing/2014/main" id="{7B327A26-4D0F-4797-BD55-05ABF92E4CD6}"/>
              </a:ext>
            </a:extLst>
          </p:cNvPr>
          <p:cNvSpPr txBox="1"/>
          <p:nvPr/>
        </p:nvSpPr>
        <p:spPr>
          <a:xfrm>
            <a:off x="6876256" y="355907"/>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2152857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6292">
                                            <p:txEl>
                                              <p:pRg st="0" end="0"/>
                                            </p:txEl>
                                          </p:spTgt>
                                        </p:tgtEl>
                                        <p:attrNameLst>
                                          <p:attrName>style.visibility</p:attrName>
                                        </p:attrNameLst>
                                      </p:cBhvr>
                                      <p:to>
                                        <p:strVal val="visible"/>
                                      </p:to>
                                    </p:set>
                                    <p:anim calcmode="lin" valueType="num">
                                      <p:cBhvr additive="base">
                                        <p:cTn id="7" dur="500" fill="hold"/>
                                        <p:tgtEl>
                                          <p:spTgt spid="1036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62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2197"/>
                                        </p:tgtEl>
                                        <p:attrNameLst>
                                          <p:attrName>style.visibility</p:attrName>
                                        </p:attrNameLst>
                                      </p:cBhvr>
                                      <p:to>
                                        <p:strVal val="visible"/>
                                      </p:to>
                                    </p:set>
                                    <p:anim calcmode="lin" valueType="num">
                                      <p:cBhvr additive="base">
                                        <p:cTn id="13" dur="500" fill="hold"/>
                                        <p:tgtEl>
                                          <p:spTgt spid="392197"/>
                                        </p:tgtEl>
                                        <p:attrNameLst>
                                          <p:attrName>ppt_x</p:attrName>
                                        </p:attrNameLst>
                                      </p:cBhvr>
                                      <p:tavLst>
                                        <p:tav tm="0">
                                          <p:val>
                                            <p:strVal val="#ppt_x"/>
                                          </p:val>
                                        </p:tav>
                                        <p:tav tm="100000">
                                          <p:val>
                                            <p:strVal val="#ppt_x"/>
                                          </p:val>
                                        </p:tav>
                                      </p:tavLst>
                                    </p:anim>
                                    <p:anim calcmode="lin" valueType="num">
                                      <p:cBhvr additive="base">
                                        <p:cTn id="14" dur="500" fill="hold"/>
                                        <p:tgtEl>
                                          <p:spTgt spid="39219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2198"/>
                                        </p:tgtEl>
                                        <p:attrNameLst>
                                          <p:attrName>style.visibility</p:attrName>
                                        </p:attrNameLst>
                                      </p:cBhvr>
                                      <p:to>
                                        <p:strVal val="visible"/>
                                      </p:to>
                                    </p:set>
                                    <p:anim calcmode="lin" valueType="num">
                                      <p:cBhvr additive="base">
                                        <p:cTn id="19" dur="500" fill="hold"/>
                                        <p:tgtEl>
                                          <p:spTgt spid="392198"/>
                                        </p:tgtEl>
                                        <p:attrNameLst>
                                          <p:attrName>ppt_x</p:attrName>
                                        </p:attrNameLst>
                                      </p:cBhvr>
                                      <p:tavLst>
                                        <p:tav tm="0">
                                          <p:val>
                                            <p:strVal val="#ppt_x"/>
                                          </p:val>
                                        </p:tav>
                                        <p:tav tm="100000">
                                          <p:val>
                                            <p:strVal val="#ppt_x"/>
                                          </p:val>
                                        </p:tav>
                                      </p:tavLst>
                                    </p:anim>
                                    <p:anim calcmode="lin" valueType="num">
                                      <p:cBhvr additive="base">
                                        <p:cTn id="20" dur="500" fill="hold"/>
                                        <p:tgtEl>
                                          <p:spTgt spid="39219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2199"/>
                                        </p:tgtEl>
                                        <p:attrNameLst>
                                          <p:attrName>style.visibility</p:attrName>
                                        </p:attrNameLst>
                                      </p:cBhvr>
                                      <p:to>
                                        <p:strVal val="visible"/>
                                      </p:to>
                                    </p:set>
                                    <p:anim calcmode="lin" valueType="num">
                                      <p:cBhvr additive="base">
                                        <p:cTn id="25" dur="500" fill="hold"/>
                                        <p:tgtEl>
                                          <p:spTgt spid="392199"/>
                                        </p:tgtEl>
                                        <p:attrNameLst>
                                          <p:attrName>ppt_x</p:attrName>
                                        </p:attrNameLst>
                                      </p:cBhvr>
                                      <p:tavLst>
                                        <p:tav tm="0">
                                          <p:val>
                                            <p:strVal val="#ppt_x"/>
                                          </p:val>
                                        </p:tav>
                                        <p:tav tm="100000">
                                          <p:val>
                                            <p:strVal val="#ppt_x"/>
                                          </p:val>
                                        </p:tav>
                                      </p:tavLst>
                                    </p:anim>
                                    <p:anim calcmode="lin" valueType="num">
                                      <p:cBhvr additive="base">
                                        <p:cTn id="26" dur="500" fill="hold"/>
                                        <p:tgtEl>
                                          <p:spTgt spid="39219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6300"/>
                                        </p:tgtEl>
                                        <p:attrNameLst>
                                          <p:attrName>style.visibility</p:attrName>
                                        </p:attrNameLst>
                                      </p:cBhvr>
                                      <p:to>
                                        <p:strVal val="visible"/>
                                      </p:to>
                                    </p:set>
                                    <p:anim calcmode="lin" valueType="num">
                                      <p:cBhvr additive="base">
                                        <p:cTn id="31" dur="500" fill="hold"/>
                                        <p:tgtEl>
                                          <p:spTgt spid="1036300"/>
                                        </p:tgtEl>
                                        <p:attrNameLst>
                                          <p:attrName>ppt_x</p:attrName>
                                        </p:attrNameLst>
                                      </p:cBhvr>
                                      <p:tavLst>
                                        <p:tav tm="0">
                                          <p:val>
                                            <p:strVal val="#ppt_x"/>
                                          </p:val>
                                        </p:tav>
                                        <p:tav tm="100000">
                                          <p:val>
                                            <p:strVal val="#ppt_x"/>
                                          </p:val>
                                        </p:tav>
                                      </p:tavLst>
                                    </p:anim>
                                    <p:anim calcmode="lin" valueType="num">
                                      <p:cBhvr additive="base">
                                        <p:cTn id="32" dur="500" fill="hold"/>
                                        <p:tgtEl>
                                          <p:spTgt spid="103630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6303"/>
                                        </p:tgtEl>
                                        <p:attrNameLst>
                                          <p:attrName>style.visibility</p:attrName>
                                        </p:attrNameLst>
                                      </p:cBhvr>
                                      <p:to>
                                        <p:strVal val="visible"/>
                                      </p:to>
                                    </p:set>
                                    <p:anim calcmode="lin" valueType="num">
                                      <p:cBhvr additive="base">
                                        <p:cTn id="37" dur="500" fill="hold"/>
                                        <p:tgtEl>
                                          <p:spTgt spid="1036303"/>
                                        </p:tgtEl>
                                        <p:attrNameLst>
                                          <p:attrName>ppt_x</p:attrName>
                                        </p:attrNameLst>
                                      </p:cBhvr>
                                      <p:tavLst>
                                        <p:tav tm="0">
                                          <p:val>
                                            <p:strVal val="#ppt_x"/>
                                          </p:val>
                                        </p:tav>
                                        <p:tav tm="100000">
                                          <p:val>
                                            <p:strVal val="#ppt_x"/>
                                          </p:val>
                                        </p:tav>
                                      </p:tavLst>
                                    </p:anim>
                                    <p:anim calcmode="lin" valueType="num">
                                      <p:cBhvr additive="base">
                                        <p:cTn id="38" dur="500" fill="hold"/>
                                        <p:tgtEl>
                                          <p:spTgt spid="103630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2202"/>
                                        </p:tgtEl>
                                        <p:attrNameLst>
                                          <p:attrName>style.visibility</p:attrName>
                                        </p:attrNameLst>
                                      </p:cBhvr>
                                      <p:to>
                                        <p:strVal val="visible"/>
                                      </p:to>
                                    </p:set>
                                    <p:anim calcmode="lin" valueType="num">
                                      <p:cBhvr additive="base">
                                        <p:cTn id="43" dur="500" fill="hold"/>
                                        <p:tgtEl>
                                          <p:spTgt spid="392202"/>
                                        </p:tgtEl>
                                        <p:attrNameLst>
                                          <p:attrName>ppt_x</p:attrName>
                                        </p:attrNameLst>
                                      </p:cBhvr>
                                      <p:tavLst>
                                        <p:tav tm="0">
                                          <p:val>
                                            <p:strVal val="#ppt_x"/>
                                          </p:val>
                                        </p:tav>
                                        <p:tav tm="100000">
                                          <p:val>
                                            <p:strVal val="#ppt_x"/>
                                          </p:val>
                                        </p:tav>
                                      </p:tavLst>
                                    </p:anim>
                                    <p:anim calcmode="lin" valueType="num">
                                      <p:cBhvr additive="base">
                                        <p:cTn id="44" dur="500" fill="hold"/>
                                        <p:tgtEl>
                                          <p:spTgt spid="392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build="p"/>
      <p:bldP spid="1036300" grpId="0"/>
      <p:bldP spid="10363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3" name="副标题 276482">
            <a:extLst>
              <a:ext uri="{FF2B5EF4-FFF2-40B4-BE49-F238E27FC236}">
                <a16:creationId xmlns:a16="http://schemas.microsoft.com/office/drawing/2014/main" id="{6D2EF0B5-36B9-4E4C-A2F5-D0ABFBF83E5D}"/>
              </a:ext>
            </a:extLst>
          </p:cNvPr>
          <p:cNvSpPr>
            <a:spLocks noGrp="1" noChangeArrowheads="1"/>
          </p:cNvSpPr>
          <p:nvPr>
            <p:ph type="subTitle" idx="1"/>
          </p:nvPr>
        </p:nvSpPr>
        <p:spPr>
          <a:xfrm>
            <a:off x="251520" y="310595"/>
            <a:ext cx="6048672" cy="678046"/>
          </a:xfrm>
        </p:spPr>
        <p:txBody>
          <a:bodyPr>
            <a:noAutofit/>
          </a:bodyPr>
          <a:lstStyle/>
          <a:p>
            <a:pPr algn="l">
              <a:lnSpc>
                <a:spcPct val="100000"/>
              </a:lnSpc>
            </a:pPr>
            <a:r>
              <a:rPr lang="zh-CN" altLang="en-US" sz="2800" dirty="0">
                <a:latin typeface="华文仿宋" panose="02010600040101010101" pitchFamily="2" charset="-122"/>
                <a:ea typeface="华文仿宋" panose="02010600040101010101" pitchFamily="2" charset="-122"/>
              </a:rPr>
              <a:t>该表格</a:t>
            </a:r>
            <a:r>
              <a:rPr lang="zh-CN" altLang="en-US" sz="3200" dirty="0">
                <a:latin typeface="华文仿宋" panose="02010600040101010101" pitchFamily="2" charset="-122"/>
                <a:ea typeface="华文仿宋" panose="02010600040101010101" pitchFamily="2" charset="-122"/>
              </a:rPr>
              <a:t>非常</a:t>
            </a:r>
            <a:r>
              <a:rPr lang="zh-CN" altLang="en-US" sz="2800" dirty="0">
                <a:latin typeface="华文仿宋" panose="02010600040101010101" pitchFamily="2" charset="-122"/>
                <a:ea typeface="华文仿宋" panose="02010600040101010101" pitchFamily="2" charset="-122"/>
              </a:rPr>
              <a:t>重要，请大家默写填一下</a:t>
            </a:r>
          </a:p>
        </p:txBody>
      </p:sp>
      <p:graphicFrame>
        <p:nvGraphicFramePr>
          <p:cNvPr id="276484" name="对象 276483">
            <a:extLst>
              <a:ext uri="{FF2B5EF4-FFF2-40B4-BE49-F238E27FC236}">
                <a16:creationId xmlns:a16="http://schemas.microsoft.com/office/drawing/2014/main" id="{12102C37-37C6-407C-B922-07BED242BBEE}"/>
              </a:ext>
            </a:extLst>
          </p:cNvPr>
          <p:cNvGraphicFramePr>
            <a:graphicFrameLocks/>
          </p:cNvGraphicFramePr>
          <p:nvPr>
            <p:extLst>
              <p:ext uri="{D42A27DB-BD31-4B8C-83A1-F6EECF244321}">
                <p14:modId xmlns:p14="http://schemas.microsoft.com/office/powerpoint/2010/main" val="2914305128"/>
              </p:ext>
            </p:extLst>
          </p:nvPr>
        </p:nvGraphicFramePr>
        <p:xfrm>
          <a:off x="1079240" y="2285059"/>
          <a:ext cx="1081087" cy="457200"/>
        </p:xfrm>
        <a:graphic>
          <a:graphicData uri="http://schemas.openxmlformats.org/presentationml/2006/ole">
            <mc:AlternateContent xmlns:mc="http://schemas.openxmlformats.org/markup-compatibility/2006">
              <mc:Choice xmlns:v="urn:schemas-microsoft-com:vml" Requires="v">
                <p:oleObj spid="_x0000_s271428" r:id="rId4" imgW="508000" imgH="228600" progId="Equation.3">
                  <p:embed/>
                </p:oleObj>
              </mc:Choice>
              <mc:Fallback>
                <p:oleObj r:id="rId4" imgW="508000" imgH="228600" progId="Equation.3">
                  <p:embed/>
                  <p:pic>
                    <p:nvPicPr>
                      <p:cNvPr id="276484" name="对象 276483">
                        <a:extLst>
                          <a:ext uri="{FF2B5EF4-FFF2-40B4-BE49-F238E27FC236}">
                            <a16:creationId xmlns:a16="http://schemas.microsoft.com/office/drawing/2014/main" id="{12102C37-37C6-407C-B922-07BED242BBE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240" y="2285059"/>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87" name="对象 276486">
            <a:extLst>
              <a:ext uri="{FF2B5EF4-FFF2-40B4-BE49-F238E27FC236}">
                <a16:creationId xmlns:a16="http://schemas.microsoft.com/office/drawing/2014/main" id="{84562CDA-4032-415E-80BD-F2086EAB0755}"/>
              </a:ext>
            </a:extLst>
          </p:cNvPr>
          <p:cNvGraphicFramePr>
            <a:graphicFrameLocks/>
          </p:cNvGraphicFramePr>
          <p:nvPr>
            <p:extLst>
              <p:ext uri="{D42A27DB-BD31-4B8C-83A1-F6EECF244321}">
                <p14:modId xmlns:p14="http://schemas.microsoft.com/office/powerpoint/2010/main" val="1729253997"/>
              </p:ext>
            </p:extLst>
          </p:nvPr>
        </p:nvGraphicFramePr>
        <p:xfrm>
          <a:off x="934777" y="2785121"/>
          <a:ext cx="1441450" cy="533400"/>
        </p:xfrm>
        <a:graphic>
          <a:graphicData uri="http://schemas.openxmlformats.org/presentationml/2006/ole">
            <mc:AlternateContent xmlns:mc="http://schemas.openxmlformats.org/markup-compatibility/2006">
              <mc:Choice xmlns:v="urn:schemas-microsoft-com:vml" Requires="v">
                <p:oleObj spid="_x0000_s271429" r:id="rId6" imgW="749300" imgH="228600" progId="Equation.3">
                  <p:embed/>
                </p:oleObj>
              </mc:Choice>
              <mc:Fallback>
                <p:oleObj r:id="rId6" imgW="749300" imgH="228600" progId="Equation.3">
                  <p:embed/>
                  <p:pic>
                    <p:nvPicPr>
                      <p:cNvPr id="276487" name="对象 276486">
                        <a:extLst>
                          <a:ext uri="{FF2B5EF4-FFF2-40B4-BE49-F238E27FC236}">
                            <a16:creationId xmlns:a16="http://schemas.microsoft.com/office/drawing/2014/main" id="{84562CDA-4032-415E-80BD-F2086EAB075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77" y="2785121"/>
                        <a:ext cx="1441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0" name="对象 276489">
            <a:extLst>
              <a:ext uri="{FF2B5EF4-FFF2-40B4-BE49-F238E27FC236}">
                <a16:creationId xmlns:a16="http://schemas.microsoft.com/office/drawing/2014/main" id="{2728F52C-21F2-4BF5-AF79-818ECF7669C0}"/>
              </a:ext>
            </a:extLst>
          </p:cNvPr>
          <p:cNvGraphicFramePr>
            <a:graphicFrameLocks/>
          </p:cNvGraphicFramePr>
          <p:nvPr>
            <p:extLst>
              <p:ext uri="{D42A27DB-BD31-4B8C-83A1-F6EECF244321}">
                <p14:modId xmlns:p14="http://schemas.microsoft.com/office/powerpoint/2010/main" val="2451567177"/>
              </p:ext>
            </p:extLst>
          </p:nvPr>
        </p:nvGraphicFramePr>
        <p:xfrm>
          <a:off x="720465" y="3318521"/>
          <a:ext cx="1828800" cy="720725"/>
        </p:xfrm>
        <a:graphic>
          <a:graphicData uri="http://schemas.openxmlformats.org/presentationml/2006/ole">
            <mc:AlternateContent xmlns:mc="http://schemas.openxmlformats.org/markup-compatibility/2006">
              <mc:Choice xmlns:v="urn:schemas-microsoft-com:vml" Requires="v">
                <p:oleObj spid="_x0000_s271430" r:id="rId8" imgW="685800" imgH="393700" progId="Equation.3">
                  <p:embed/>
                </p:oleObj>
              </mc:Choice>
              <mc:Fallback>
                <p:oleObj r:id="rId8" imgW="685800" imgH="393700" progId="Equation.3">
                  <p:embed/>
                  <p:pic>
                    <p:nvPicPr>
                      <p:cNvPr id="276490" name="对象 276489">
                        <a:extLst>
                          <a:ext uri="{FF2B5EF4-FFF2-40B4-BE49-F238E27FC236}">
                            <a16:creationId xmlns:a16="http://schemas.microsoft.com/office/drawing/2014/main" id="{2728F52C-21F2-4BF5-AF79-818ECF7669C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0465" y="3318521"/>
                        <a:ext cx="1828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3" name="对象 276492">
            <a:extLst>
              <a:ext uri="{FF2B5EF4-FFF2-40B4-BE49-F238E27FC236}">
                <a16:creationId xmlns:a16="http://schemas.microsoft.com/office/drawing/2014/main" id="{6B14FD38-8815-4C81-90AF-02E0EB9F7361}"/>
              </a:ext>
            </a:extLst>
          </p:cNvPr>
          <p:cNvGraphicFramePr>
            <a:graphicFrameLocks/>
          </p:cNvGraphicFramePr>
          <p:nvPr>
            <p:extLst>
              <p:ext uri="{D42A27DB-BD31-4B8C-83A1-F6EECF244321}">
                <p14:modId xmlns:p14="http://schemas.microsoft.com/office/powerpoint/2010/main" val="2905496597"/>
              </p:ext>
            </p:extLst>
          </p:nvPr>
        </p:nvGraphicFramePr>
        <p:xfrm>
          <a:off x="649027" y="3967213"/>
          <a:ext cx="1905000" cy="792163"/>
        </p:xfrm>
        <a:graphic>
          <a:graphicData uri="http://schemas.openxmlformats.org/presentationml/2006/ole">
            <mc:AlternateContent xmlns:mc="http://schemas.openxmlformats.org/markup-compatibility/2006">
              <mc:Choice xmlns:v="urn:schemas-microsoft-com:vml" Requires="v">
                <p:oleObj spid="_x0000_s271431" r:id="rId10" imgW="685800" imgH="393700" progId="Equation.3">
                  <p:embed/>
                </p:oleObj>
              </mc:Choice>
              <mc:Fallback>
                <p:oleObj r:id="rId10" imgW="685800" imgH="393700" progId="Equation.3">
                  <p:embed/>
                  <p:pic>
                    <p:nvPicPr>
                      <p:cNvPr id="276493" name="对象 276492">
                        <a:extLst>
                          <a:ext uri="{FF2B5EF4-FFF2-40B4-BE49-F238E27FC236}">
                            <a16:creationId xmlns:a16="http://schemas.microsoft.com/office/drawing/2014/main" id="{6B14FD38-8815-4C81-90AF-02E0EB9F736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9027" y="3967213"/>
                        <a:ext cx="1905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6" name="对象 276495">
            <a:extLst>
              <a:ext uri="{FF2B5EF4-FFF2-40B4-BE49-F238E27FC236}">
                <a16:creationId xmlns:a16="http://schemas.microsoft.com/office/drawing/2014/main" id="{700255F3-22AA-4E8F-B86E-0784200516FF}"/>
              </a:ext>
            </a:extLst>
          </p:cNvPr>
          <p:cNvGraphicFramePr>
            <a:graphicFrameLocks/>
          </p:cNvGraphicFramePr>
          <p:nvPr>
            <p:extLst>
              <p:ext uri="{D42A27DB-BD31-4B8C-83A1-F6EECF244321}">
                <p14:modId xmlns:p14="http://schemas.microsoft.com/office/powerpoint/2010/main" val="4289867290"/>
              </p:ext>
            </p:extLst>
          </p:nvPr>
        </p:nvGraphicFramePr>
        <p:xfrm>
          <a:off x="576002" y="4743501"/>
          <a:ext cx="2089150" cy="663575"/>
        </p:xfrm>
        <a:graphic>
          <a:graphicData uri="http://schemas.openxmlformats.org/presentationml/2006/ole">
            <mc:AlternateContent xmlns:mc="http://schemas.openxmlformats.org/markup-compatibility/2006">
              <mc:Choice xmlns:v="urn:schemas-microsoft-com:vml" Requires="v">
                <p:oleObj spid="_x0000_s271432" r:id="rId12" imgW="1054100" imgH="393700" progId="Equation.3">
                  <p:embed/>
                </p:oleObj>
              </mc:Choice>
              <mc:Fallback>
                <p:oleObj r:id="rId12" imgW="1054100" imgH="393700" progId="Equation.3">
                  <p:embed/>
                  <p:pic>
                    <p:nvPicPr>
                      <p:cNvPr id="276496" name="对象 276495">
                        <a:extLst>
                          <a:ext uri="{FF2B5EF4-FFF2-40B4-BE49-F238E27FC236}">
                            <a16:creationId xmlns:a16="http://schemas.microsoft.com/office/drawing/2014/main" id="{700255F3-22AA-4E8F-B86E-0784200516FF}"/>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6002" y="4743501"/>
                        <a:ext cx="20891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499" name="对象 276498">
            <a:extLst>
              <a:ext uri="{FF2B5EF4-FFF2-40B4-BE49-F238E27FC236}">
                <a16:creationId xmlns:a16="http://schemas.microsoft.com/office/drawing/2014/main" id="{3C3992AB-E353-4980-B847-97F8D76D82B9}"/>
              </a:ext>
            </a:extLst>
          </p:cNvPr>
          <p:cNvGraphicFramePr>
            <a:graphicFrameLocks/>
          </p:cNvGraphicFramePr>
          <p:nvPr>
            <p:extLst>
              <p:ext uri="{D42A27DB-BD31-4B8C-83A1-F6EECF244321}">
                <p14:modId xmlns:p14="http://schemas.microsoft.com/office/powerpoint/2010/main" val="1339874705"/>
              </p:ext>
            </p:extLst>
          </p:nvPr>
        </p:nvGraphicFramePr>
        <p:xfrm>
          <a:off x="599145" y="5468641"/>
          <a:ext cx="2209800" cy="658812"/>
        </p:xfrm>
        <a:graphic>
          <a:graphicData uri="http://schemas.openxmlformats.org/presentationml/2006/ole">
            <mc:AlternateContent xmlns:mc="http://schemas.openxmlformats.org/markup-compatibility/2006">
              <mc:Choice xmlns:v="urn:schemas-microsoft-com:vml" Requires="v">
                <p:oleObj spid="_x0000_s271433" r:id="rId14" imgW="1054100" imgH="393700" progId="Equation.3">
                  <p:embed/>
                </p:oleObj>
              </mc:Choice>
              <mc:Fallback>
                <p:oleObj r:id="rId14" imgW="1054100" imgH="393700" progId="Equation.3">
                  <p:embed/>
                  <p:pic>
                    <p:nvPicPr>
                      <p:cNvPr id="276499" name="对象 276498">
                        <a:extLst>
                          <a:ext uri="{FF2B5EF4-FFF2-40B4-BE49-F238E27FC236}">
                            <a16:creationId xmlns:a16="http://schemas.microsoft.com/office/drawing/2014/main" id="{3C3992AB-E353-4980-B847-97F8D76D82B9}"/>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9145" y="5468641"/>
                        <a:ext cx="22098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02" name="表格 276501">
            <a:extLst>
              <a:ext uri="{FF2B5EF4-FFF2-40B4-BE49-F238E27FC236}">
                <a16:creationId xmlns:a16="http://schemas.microsoft.com/office/drawing/2014/main" id="{8B36C38B-CC59-4CCA-9A34-855BA44D3FC2}"/>
              </a:ext>
            </a:extLst>
          </p:cNvPr>
          <p:cNvGraphicFramePr/>
          <p:nvPr>
            <p:extLst>
              <p:ext uri="{D42A27DB-BD31-4B8C-83A1-F6EECF244321}">
                <p14:modId xmlns:p14="http://schemas.microsoft.com/office/powerpoint/2010/main" val="604088586"/>
              </p:ext>
            </p:extLst>
          </p:nvPr>
        </p:nvGraphicFramePr>
        <p:xfrm>
          <a:off x="539552" y="1340768"/>
          <a:ext cx="7380821" cy="4857060"/>
        </p:xfrm>
        <a:graphic>
          <a:graphicData uri="http://schemas.openxmlformats.org/drawingml/2006/table">
            <a:tbl>
              <a:tblPr/>
              <a:tblGrid>
                <a:gridCol w="2340261">
                  <a:extLst>
                    <a:ext uri="{9D8B030D-6E8A-4147-A177-3AD203B41FA5}">
                      <a16:colId xmlns:a16="http://schemas.microsoft.com/office/drawing/2014/main" val="20000"/>
                    </a:ext>
                  </a:extLst>
                </a:gridCol>
                <a:gridCol w="2294802">
                  <a:extLst>
                    <a:ext uri="{9D8B030D-6E8A-4147-A177-3AD203B41FA5}">
                      <a16:colId xmlns:a16="http://schemas.microsoft.com/office/drawing/2014/main" val="20001"/>
                    </a:ext>
                  </a:extLst>
                </a:gridCol>
                <a:gridCol w="2745758">
                  <a:extLst>
                    <a:ext uri="{9D8B030D-6E8A-4147-A177-3AD203B41FA5}">
                      <a16:colId xmlns:a16="http://schemas.microsoft.com/office/drawing/2014/main" val="20002"/>
                    </a:ext>
                  </a:extLst>
                </a:gridCol>
              </a:tblGrid>
              <a:tr h="504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曲线拟合方程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变换关系</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b="1" dirty="0">
                          <a:ea typeface="黑体" pitchFamily="2" charset="-122"/>
                        </a:rPr>
                        <a:t>变换后的线性</a:t>
                      </a:r>
                      <a:endParaRPr lang="en-US" altLang="zh-CN" sz="2400" b="1" dirty="0">
                        <a:ea typeface="黑体" pitchFamily="2" charset="-122"/>
                      </a:endParaRPr>
                    </a:p>
                    <a:p>
                      <a:pPr marL="0" lvl="0" indent="0">
                        <a:buNone/>
                      </a:pPr>
                      <a:r>
                        <a:rPr lang="zh-CN" altLang="en-US" sz="2400" b="1" dirty="0">
                          <a:ea typeface="黑体" pitchFamily="2" charset="-122"/>
                        </a:rPr>
                        <a:t>拟合方程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12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ea typeface="黑体" pitchFamily="2" charset="-122"/>
                        </a:rPr>
                        <a:t>    </a:t>
                      </a: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62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9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969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812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b="1" dirty="0">
                          <a:ea typeface="黑体" pitchFamily="2" charset="-122"/>
                        </a:rPr>
                        <a:t>  </a:t>
                      </a: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96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1" dirty="0">
                        <a:ea typeface="黑体"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 name="文本框 9">
            <a:extLst>
              <a:ext uri="{FF2B5EF4-FFF2-40B4-BE49-F238E27FC236}">
                <a16:creationId xmlns:a16="http://schemas.microsoft.com/office/drawing/2014/main" id="{22C3F206-1B5A-4C20-91BD-F2A9A10D56EE}"/>
              </a:ext>
            </a:extLst>
          </p:cNvPr>
          <p:cNvSpPr txBox="1"/>
          <p:nvPr/>
        </p:nvSpPr>
        <p:spPr>
          <a:xfrm>
            <a:off x="7084457" y="252293"/>
            <a:ext cx="1671831" cy="76944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4400" dirty="0">
                <a:solidFill>
                  <a:srgbClr val="FF0000"/>
                </a:solidFill>
                <a:latin typeface="+mn-ea"/>
                <a:ea typeface="+mn-ea"/>
              </a:rPr>
              <a:t>回顾</a:t>
            </a:r>
          </a:p>
        </p:txBody>
      </p:sp>
    </p:spTree>
    <p:extLst>
      <p:ext uri="{BB962C8B-B14F-4D97-AF65-F5344CB8AC3E}">
        <p14:creationId xmlns:p14="http://schemas.microsoft.com/office/powerpoint/2010/main" val="2264697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diamond(in)">
                                      <p:cBhvr>
                                        <p:cTn id="7" dur="2000"/>
                                        <p:tgtEl>
                                          <p:spTgt spid="276484"/>
                                        </p:tgtEl>
                                      </p:cBhvr>
                                    </p:animEffect>
                                  </p:childTnLst>
                                </p:cTn>
                              </p:par>
                              <p:par>
                                <p:cTn id="8" presetID="8" presetClass="entr" presetSubtype="16" fill="hold" nodeType="withEffect">
                                  <p:stCondLst>
                                    <p:cond delay="0"/>
                                  </p:stCondLst>
                                  <p:childTnLst>
                                    <p:set>
                                      <p:cBhvr>
                                        <p:cTn id="9" dur="1" fill="hold">
                                          <p:stCondLst>
                                            <p:cond delay="0"/>
                                          </p:stCondLst>
                                        </p:cTn>
                                        <p:tgtEl>
                                          <p:spTgt spid="276487"/>
                                        </p:tgtEl>
                                        <p:attrNameLst>
                                          <p:attrName>style.visibility</p:attrName>
                                        </p:attrNameLst>
                                      </p:cBhvr>
                                      <p:to>
                                        <p:strVal val="visible"/>
                                      </p:to>
                                    </p:set>
                                    <p:animEffect transition="in" filter="diamond(in)">
                                      <p:cBhvr>
                                        <p:cTn id="10" dur="2000"/>
                                        <p:tgtEl>
                                          <p:spTgt spid="276487"/>
                                        </p:tgtEl>
                                      </p:cBhvr>
                                    </p:animEffect>
                                  </p:childTnLst>
                                </p:cTn>
                              </p:par>
                              <p:par>
                                <p:cTn id="11" presetID="8" presetClass="entr" presetSubtype="16" fill="hold" nodeType="withEffect">
                                  <p:stCondLst>
                                    <p:cond delay="0"/>
                                  </p:stCondLst>
                                  <p:childTnLst>
                                    <p:set>
                                      <p:cBhvr>
                                        <p:cTn id="12" dur="1" fill="hold">
                                          <p:stCondLst>
                                            <p:cond delay="0"/>
                                          </p:stCondLst>
                                        </p:cTn>
                                        <p:tgtEl>
                                          <p:spTgt spid="276490"/>
                                        </p:tgtEl>
                                        <p:attrNameLst>
                                          <p:attrName>style.visibility</p:attrName>
                                        </p:attrNameLst>
                                      </p:cBhvr>
                                      <p:to>
                                        <p:strVal val="visible"/>
                                      </p:to>
                                    </p:set>
                                    <p:animEffect transition="in" filter="diamond(in)">
                                      <p:cBhvr>
                                        <p:cTn id="13" dur="2000"/>
                                        <p:tgtEl>
                                          <p:spTgt spid="276490"/>
                                        </p:tgtEl>
                                      </p:cBhvr>
                                    </p:animEffect>
                                  </p:childTnLst>
                                </p:cTn>
                              </p:par>
                              <p:par>
                                <p:cTn id="14" presetID="8" presetClass="entr" presetSubtype="16" fill="hold" nodeType="withEffect">
                                  <p:stCondLst>
                                    <p:cond delay="0"/>
                                  </p:stCondLst>
                                  <p:childTnLst>
                                    <p:set>
                                      <p:cBhvr>
                                        <p:cTn id="15" dur="1" fill="hold">
                                          <p:stCondLst>
                                            <p:cond delay="0"/>
                                          </p:stCondLst>
                                        </p:cTn>
                                        <p:tgtEl>
                                          <p:spTgt spid="276493"/>
                                        </p:tgtEl>
                                        <p:attrNameLst>
                                          <p:attrName>style.visibility</p:attrName>
                                        </p:attrNameLst>
                                      </p:cBhvr>
                                      <p:to>
                                        <p:strVal val="visible"/>
                                      </p:to>
                                    </p:set>
                                    <p:animEffect transition="in" filter="diamond(in)">
                                      <p:cBhvr>
                                        <p:cTn id="16" dur="2000"/>
                                        <p:tgtEl>
                                          <p:spTgt spid="276493"/>
                                        </p:tgtEl>
                                      </p:cBhvr>
                                    </p:animEffect>
                                  </p:childTnLst>
                                </p:cTn>
                              </p:par>
                              <p:par>
                                <p:cTn id="17" presetID="8" presetClass="entr" presetSubtype="16" fill="hold" nodeType="withEffect">
                                  <p:stCondLst>
                                    <p:cond delay="0"/>
                                  </p:stCondLst>
                                  <p:childTnLst>
                                    <p:set>
                                      <p:cBhvr>
                                        <p:cTn id="18" dur="1" fill="hold">
                                          <p:stCondLst>
                                            <p:cond delay="0"/>
                                          </p:stCondLst>
                                        </p:cTn>
                                        <p:tgtEl>
                                          <p:spTgt spid="276496"/>
                                        </p:tgtEl>
                                        <p:attrNameLst>
                                          <p:attrName>style.visibility</p:attrName>
                                        </p:attrNameLst>
                                      </p:cBhvr>
                                      <p:to>
                                        <p:strVal val="visible"/>
                                      </p:to>
                                    </p:set>
                                    <p:animEffect transition="in" filter="diamond(in)">
                                      <p:cBhvr>
                                        <p:cTn id="19" dur="2000"/>
                                        <p:tgtEl>
                                          <p:spTgt spid="276496"/>
                                        </p:tgtEl>
                                      </p:cBhvr>
                                    </p:animEffect>
                                  </p:childTnLst>
                                </p:cTn>
                              </p:par>
                              <p:par>
                                <p:cTn id="20" presetID="8" presetClass="entr" presetSubtype="16" fill="hold" nodeType="withEffect">
                                  <p:stCondLst>
                                    <p:cond delay="0"/>
                                  </p:stCondLst>
                                  <p:childTnLst>
                                    <p:set>
                                      <p:cBhvr>
                                        <p:cTn id="21" dur="1" fill="hold">
                                          <p:stCondLst>
                                            <p:cond delay="0"/>
                                          </p:stCondLst>
                                        </p:cTn>
                                        <p:tgtEl>
                                          <p:spTgt spid="276499"/>
                                        </p:tgtEl>
                                        <p:attrNameLst>
                                          <p:attrName>style.visibility</p:attrName>
                                        </p:attrNameLst>
                                      </p:cBhvr>
                                      <p:to>
                                        <p:strVal val="visible"/>
                                      </p:to>
                                    </p:set>
                                    <p:animEffect transition="in" filter="diamond(in)">
                                      <p:cBhvr>
                                        <p:cTn id="22" dur="2000"/>
                                        <p:tgtEl>
                                          <p:spTgt spid="276499"/>
                                        </p:tgtEl>
                                      </p:cBhvr>
                                    </p:animEffect>
                                  </p:childTnLst>
                                </p:cTn>
                              </p:par>
                              <p:par>
                                <p:cTn id="23" presetID="8" presetClass="entr" presetSubtype="16" fill="hold" nodeType="withEffect">
                                  <p:stCondLst>
                                    <p:cond delay="0"/>
                                  </p:stCondLst>
                                  <p:childTnLst>
                                    <p:set>
                                      <p:cBhvr>
                                        <p:cTn id="24" dur="1" fill="hold">
                                          <p:stCondLst>
                                            <p:cond delay="0"/>
                                          </p:stCondLst>
                                        </p:cTn>
                                        <p:tgtEl>
                                          <p:spTgt spid="276502"/>
                                        </p:tgtEl>
                                        <p:attrNameLst>
                                          <p:attrName>style.visibility</p:attrName>
                                        </p:attrNameLst>
                                      </p:cBhvr>
                                      <p:to>
                                        <p:strVal val="visible"/>
                                      </p:to>
                                    </p:set>
                                    <p:animEffect transition="in" filter="diamond(in)">
                                      <p:cBhvr>
                                        <p:cTn id="25" dur="2000"/>
                                        <p:tgtEl>
                                          <p:spTgt spid="27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5" name="Rectangle 3">
            <a:extLst>
              <a:ext uri="{FF2B5EF4-FFF2-40B4-BE49-F238E27FC236}">
                <a16:creationId xmlns:a16="http://schemas.microsoft.com/office/drawing/2014/main" id="{A56BB5CF-B0A6-479B-9A3A-6A92DB21F7EF}"/>
              </a:ext>
            </a:extLst>
          </p:cNvPr>
          <p:cNvSpPr>
            <a:spLocks noGrp="1" noChangeArrowheads="1"/>
          </p:cNvSpPr>
          <p:nvPr>
            <p:ph type="subTitle" idx="4294967295"/>
          </p:nvPr>
        </p:nvSpPr>
        <p:spPr>
          <a:xfrm>
            <a:off x="222124" y="189052"/>
            <a:ext cx="9144000" cy="649288"/>
          </a:xfrm>
        </p:spPr>
        <p:txBody>
          <a:bodyPr>
            <a:normAutofit/>
          </a:bodyPr>
          <a:lstStyle/>
          <a:p>
            <a:pPr marL="0" indent="0" eaLnBrk="1" hangingPunct="1">
              <a:buFontTx/>
              <a:buNone/>
            </a:pPr>
            <a:r>
              <a:rPr lang="zh-CN" altLang="en-US" sz="2800" b="1" dirty="0">
                <a:solidFill>
                  <a:srgbClr val="FF0066"/>
                </a:solidFill>
                <a:latin typeface="+mn-ea"/>
              </a:rPr>
              <a:t>例</a:t>
            </a:r>
            <a:r>
              <a:rPr lang="en-US" altLang="zh-CN" sz="2800" b="1" dirty="0">
                <a:solidFill>
                  <a:srgbClr val="FF0066"/>
                </a:solidFill>
                <a:latin typeface="+mn-ea"/>
              </a:rPr>
              <a:t>6.2</a:t>
            </a:r>
            <a:r>
              <a:rPr lang="en-US" altLang="zh-CN" sz="2800" b="1" dirty="0">
                <a:solidFill>
                  <a:srgbClr val="0000FF"/>
                </a:solidFill>
                <a:latin typeface="+mn-ea"/>
              </a:rPr>
              <a:t> </a:t>
            </a:r>
            <a:r>
              <a:rPr lang="zh-CN" altLang="en-US" sz="2800" b="1" dirty="0">
                <a:solidFill>
                  <a:srgbClr val="0000FF"/>
                </a:solidFill>
                <a:latin typeface="+mn-ea"/>
              </a:rPr>
              <a:t>已知函数</a:t>
            </a:r>
            <a:r>
              <a:rPr lang="en-US" altLang="zh-CN" sz="2800" b="1" dirty="0">
                <a:solidFill>
                  <a:srgbClr val="0000FF"/>
                </a:solidFill>
                <a:latin typeface="+mn-ea"/>
              </a:rPr>
              <a:t>y=f(x)</a:t>
            </a:r>
            <a:r>
              <a:rPr lang="zh-CN" altLang="en-US" sz="2800" b="1" dirty="0">
                <a:solidFill>
                  <a:srgbClr val="0000FF"/>
                </a:solidFill>
                <a:latin typeface="+mn-ea"/>
              </a:rPr>
              <a:t>的下列数值：</a:t>
            </a:r>
          </a:p>
        </p:txBody>
      </p:sp>
      <p:graphicFrame>
        <p:nvGraphicFramePr>
          <p:cNvPr id="393220" name="表格 393219">
            <a:extLst>
              <a:ext uri="{FF2B5EF4-FFF2-40B4-BE49-F238E27FC236}">
                <a16:creationId xmlns:a16="http://schemas.microsoft.com/office/drawing/2014/main" id="{4F0A19A9-A36D-41BB-BA49-4EF017A57164}"/>
              </a:ext>
            </a:extLst>
          </p:cNvPr>
          <p:cNvGraphicFramePr/>
          <p:nvPr/>
        </p:nvGraphicFramePr>
        <p:xfrm>
          <a:off x="233772" y="838340"/>
          <a:ext cx="8676455" cy="986180"/>
        </p:xfrm>
        <a:graphic>
          <a:graphicData uri="http://schemas.openxmlformats.org/drawingml/2006/table">
            <a:tbl>
              <a:tblPr/>
              <a:tblGrid>
                <a:gridCol w="403696">
                  <a:extLst>
                    <a:ext uri="{9D8B030D-6E8A-4147-A177-3AD203B41FA5}">
                      <a16:colId xmlns:a16="http://schemas.microsoft.com/office/drawing/2014/main" val="20000"/>
                    </a:ext>
                  </a:extLst>
                </a:gridCol>
                <a:gridCol w="1653949">
                  <a:extLst>
                    <a:ext uri="{9D8B030D-6E8A-4147-A177-3AD203B41FA5}">
                      <a16:colId xmlns:a16="http://schemas.microsoft.com/office/drawing/2014/main" val="20001"/>
                    </a:ext>
                  </a:extLst>
                </a:gridCol>
                <a:gridCol w="1655456">
                  <a:extLst>
                    <a:ext uri="{9D8B030D-6E8A-4147-A177-3AD203B41FA5}">
                      <a16:colId xmlns:a16="http://schemas.microsoft.com/office/drawing/2014/main" val="20002"/>
                    </a:ext>
                  </a:extLst>
                </a:gridCol>
                <a:gridCol w="1655455">
                  <a:extLst>
                    <a:ext uri="{9D8B030D-6E8A-4147-A177-3AD203B41FA5}">
                      <a16:colId xmlns:a16="http://schemas.microsoft.com/office/drawing/2014/main" val="20003"/>
                    </a:ext>
                  </a:extLst>
                </a:gridCol>
                <a:gridCol w="1652444">
                  <a:extLst>
                    <a:ext uri="{9D8B030D-6E8A-4147-A177-3AD203B41FA5}">
                      <a16:colId xmlns:a16="http://schemas.microsoft.com/office/drawing/2014/main" val="20004"/>
                    </a:ext>
                  </a:extLst>
                </a:gridCol>
                <a:gridCol w="1655455">
                  <a:extLst>
                    <a:ext uri="{9D8B030D-6E8A-4147-A177-3AD203B41FA5}">
                      <a16:colId xmlns:a16="http://schemas.microsoft.com/office/drawing/2014/main" val="20005"/>
                    </a:ext>
                  </a:extLst>
                </a:gridCol>
              </a:tblGrid>
              <a:tr h="46831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x</a:t>
                      </a:r>
                      <a:endParaRPr lang="zh-CN" altLang="en-US" sz="2900"/>
                    </a:p>
                  </a:txBody>
                  <a:tcPr marT="47663" marB="4766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2.5</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2.6</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2.7</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2.8</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eaLnBrk="1" hangingPunct="1">
                        <a:lnSpc>
                          <a:spcPct val="90000"/>
                        </a:lnSpc>
                        <a:buNone/>
                      </a:pPr>
                      <a:r>
                        <a:rPr lang="en-US" altLang="zh-CN" sz="2900"/>
                        <a:t>2.9</a:t>
                      </a:r>
                      <a:endParaRPr lang="zh-CN" altLang="en-US" sz="2900"/>
                    </a:p>
                  </a:txBody>
                  <a:tcPr marT="47663" marB="4766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566">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y</a:t>
                      </a:r>
                      <a:endParaRPr lang="zh-CN" altLang="en-US" sz="2900"/>
                    </a:p>
                  </a:txBody>
                  <a:tcPr marT="47663" marB="4766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12.185</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dirty="0"/>
                        <a:t>13.4637</a:t>
                      </a:r>
                      <a:endParaRPr lang="zh-CN" altLang="en-US" sz="2900" dirty="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14.8797</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a:t>16.4446</a:t>
                      </a:r>
                      <a:endParaRPr lang="zh-CN" altLang="en-US" sz="2900"/>
                    </a:p>
                  </a:txBody>
                  <a:tcPr marT="47663" marB="4766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eaLnBrk="1" hangingPunct="1">
                        <a:lnSpc>
                          <a:spcPct val="90000"/>
                        </a:lnSpc>
                        <a:buNone/>
                      </a:pPr>
                      <a:r>
                        <a:rPr lang="en-US" altLang="zh-CN" sz="2900" dirty="0"/>
                        <a:t>18.1741</a:t>
                      </a:r>
                      <a:endParaRPr lang="zh-CN" altLang="en-US" sz="2900" dirty="0"/>
                    </a:p>
                  </a:txBody>
                  <a:tcPr marT="47663" marB="4766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37353" name="Rectangle 41">
            <a:extLst>
              <a:ext uri="{FF2B5EF4-FFF2-40B4-BE49-F238E27FC236}">
                <a16:creationId xmlns:a16="http://schemas.microsoft.com/office/drawing/2014/main" id="{941CADCE-DC15-466F-95BB-A69879E532B1}"/>
              </a:ext>
            </a:extLst>
          </p:cNvPr>
          <p:cNvSpPr>
            <a:spLocks noChangeArrowheads="1"/>
          </p:cNvSpPr>
          <p:nvPr/>
        </p:nvSpPr>
        <p:spPr bwMode="auto">
          <a:xfrm>
            <a:off x="120317" y="1988116"/>
            <a:ext cx="8340116" cy="453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800" b="1" dirty="0">
                <a:solidFill>
                  <a:srgbClr val="0000FF"/>
                </a:solidFill>
                <a:latin typeface="+mn-ea"/>
                <a:ea typeface="+mn-ea"/>
              </a:rPr>
              <a:t>用</a:t>
            </a:r>
            <a:r>
              <a:rPr lang="en-US" altLang="zh-CN" sz="2800" b="1" dirty="0">
                <a:solidFill>
                  <a:srgbClr val="0000FF"/>
                </a:solidFill>
                <a:latin typeface="+mn-ea"/>
                <a:ea typeface="+mn-ea"/>
              </a:rPr>
              <a:t>2</a:t>
            </a:r>
            <a:r>
              <a:rPr lang="zh-CN" altLang="en-US" sz="2800" b="1" dirty="0">
                <a:solidFill>
                  <a:srgbClr val="0000FF"/>
                </a:solidFill>
                <a:latin typeface="+mn-ea"/>
                <a:ea typeface="+mn-ea"/>
              </a:rPr>
              <a:t>点</a:t>
            </a:r>
            <a:r>
              <a:rPr lang="en-US" altLang="zh-CN" sz="2800" b="1" dirty="0">
                <a:solidFill>
                  <a:srgbClr val="0000FF"/>
                </a:solidFill>
                <a:latin typeface="+mn-ea"/>
                <a:ea typeface="+mn-ea"/>
              </a:rPr>
              <a:t>, 3</a:t>
            </a:r>
            <a:r>
              <a:rPr lang="zh-CN" altLang="en-US" sz="2800" b="1" dirty="0">
                <a:solidFill>
                  <a:srgbClr val="0000FF"/>
                </a:solidFill>
                <a:latin typeface="+mn-ea"/>
                <a:ea typeface="+mn-ea"/>
              </a:rPr>
              <a:t>点数值微分公式计算</a:t>
            </a:r>
            <a:r>
              <a:rPr lang="en-US" altLang="zh-CN" sz="2800" b="1" dirty="0">
                <a:solidFill>
                  <a:srgbClr val="0000FF"/>
                </a:solidFill>
                <a:latin typeface="+mn-ea"/>
                <a:ea typeface="+mn-ea"/>
              </a:rPr>
              <a:t>x=2.7</a:t>
            </a:r>
            <a:r>
              <a:rPr lang="zh-CN" altLang="en-US" sz="2800" b="1" dirty="0">
                <a:solidFill>
                  <a:srgbClr val="0000FF"/>
                </a:solidFill>
                <a:latin typeface="+mn-ea"/>
                <a:ea typeface="+mn-ea"/>
              </a:rPr>
              <a:t>处的一阶导数。</a:t>
            </a:r>
          </a:p>
          <a:p>
            <a:pPr algn="l" eaLnBrk="1" hangingPunct="1">
              <a:spcBef>
                <a:spcPct val="20000"/>
              </a:spcBef>
            </a:pPr>
            <a:r>
              <a:rPr lang="zh-CN" altLang="en-US" sz="2800" b="1" dirty="0">
                <a:solidFill>
                  <a:srgbClr val="FF00FF"/>
                </a:solidFill>
                <a:latin typeface="+mn-ea"/>
                <a:ea typeface="+mn-ea"/>
              </a:rPr>
              <a:t>解</a:t>
            </a:r>
            <a:r>
              <a:rPr lang="zh-CN" altLang="en-US" sz="2800" b="1" dirty="0">
                <a:solidFill>
                  <a:srgbClr val="0000FF"/>
                </a:solidFill>
                <a:latin typeface="+mn-ea"/>
                <a:ea typeface="+mn-ea"/>
              </a:rPr>
              <a:t> </a:t>
            </a:r>
            <a:r>
              <a:rPr lang="en-US" altLang="zh-CN" sz="2800" b="1" dirty="0">
                <a:solidFill>
                  <a:srgbClr val="0000FF"/>
                </a:solidFill>
                <a:latin typeface="+mn-ea"/>
                <a:ea typeface="+mn-ea"/>
              </a:rPr>
              <a:t>h=0.1</a:t>
            </a:r>
            <a:r>
              <a:rPr lang="zh-CN" altLang="en-US" sz="2800" b="1" dirty="0">
                <a:solidFill>
                  <a:srgbClr val="0000FF"/>
                </a:solidFill>
                <a:latin typeface="+mn-ea"/>
                <a:ea typeface="+mn-ea"/>
              </a:rPr>
              <a:t>时，由</a:t>
            </a:r>
            <a:r>
              <a:rPr lang="en-US" altLang="zh-CN" sz="2800" b="1" dirty="0">
                <a:solidFill>
                  <a:srgbClr val="0000FF"/>
                </a:solidFill>
                <a:latin typeface="+mn-ea"/>
                <a:ea typeface="+mn-ea"/>
              </a:rPr>
              <a:t>2</a:t>
            </a:r>
            <a:r>
              <a:rPr lang="zh-CN" altLang="en-US" sz="2800" b="1" dirty="0">
                <a:solidFill>
                  <a:srgbClr val="0000FF"/>
                </a:solidFill>
                <a:latin typeface="+mn-ea"/>
                <a:ea typeface="+mn-ea"/>
              </a:rPr>
              <a:t>点公式</a:t>
            </a:r>
          </a:p>
          <a:p>
            <a:pPr algn="l" eaLnBrk="1" hangingPunct="1">
              <a:spcBef>
                <a:spcPct val="20000"/>
              </a:spcBef>
            </a:pPr>
            <a:r>
              <a:rPr lang="zh-CN" altLang="en-US" sz="2800" b="1" dirty="0">
                <a:solidFill>
                  <a:srgbClr val="0000FF"/>
                </a:solidFill>
                <a:latin typeface="+mn-ea"/>
                <a:ea typeface="+mn-ea"/>
              </a:rPr>
              <a:t>	</a:t>
            </a:r>
            <a:r>
              <a:rPr lang="en-US" altLang="zh-CN" sz="2800" b="1" dirty="0">
                <a:solidFill>
                  <a:srgbClr val="0000FF"/>
                </a:solidFill>
                <a:latin typeface="+mn-ea"/>
                <a:ea typeface="+mn-ea"/>
              </a:rPr>
              <a:t>f’(x0)≈[f(x1)-f(x0)]/h</a:t>
            </a:r>
          </a:p>
          <a:p>
            <a:pPr algn="l" eaLnBrk="1" hangingPunct="1">
              <a:spcBef>
                <a:spcPct val="20000"/>
              </a:spcBef>
            </a:pPr>
            <a:r>
              <a:rPr lang="zh-CN" altLang="en-US" sz="2800" b="1" dirty="0">
                <a:solidFill>
                  <a:srgbClr val="0000FF"/>
                </a:solidFill>
                <a:latin typeface="+mn-ea"/>
                <a:ea typeface="+mn-ea"/>
              </a:rPr>
              <a:t>取</a:t>
            </a:r>
            <a:r>
              <a:rPr lang="en-US" altLang="zh-CN" sz="2800" b="1" dirty="0">
                <a:solidFill>
                  <a:srgbClr val="0000FF"/>
                </a:solidFill>
                <a:latin typeface="+mn-ea"/>
                <a:ea typeface="+mn-ea"/>
              </a:rPr>
              <a:t>x0=2.6,x1=2.7</a:t>
            </a:r>
            <a:r>
              <a:rPr lang="zh-CN" altLang="en-US" sz="2800" b="1" dirty="0">
                <a:solidFill>
                  <a:srgbClr val="0000FF"/>
                </a:solidFill>
                <a:latin typeface="+mn-ea"/>
                <a:ea typeface="+mn-ea"/>
              </a:rPr>
              <a:t>，得</a:t>
            </a:r>
          </a:p>
          <a:p>
            <a:pPr algn="l" eaLnBrk="1" hangingPunct="1">
              <a:spcBef>
                <a:spcPct val="20000"/>
              </a:spcBef>
            </a:pPr>
            <a:r>
              <a:rPr lang="zh-CN" altLang="en-US" sz="2800" b="1" dirty="0">
                <a:solidFill>
                  <a:srgbClr val="0000FF"/>
                </a:solidFill>
                <a:latin typeface="+mn-ea"/>
                <a:ea typeface="+mn-ea"/>
              </a:rPr>
              <a:t>	</a:t>
            </a:r>
            <a:r>
              <a:rPr lang="en-US" altLang="zh-CN" sz="2800" b="1" dirty="0">
                <a:solidFill>
                  <a:srgbClr val="0000FF"/>
                </a:solidFill>
                <a:latin typeface="+mn-ea"/>
                <a:ea typeface="+mn-ea"/>
              </a:rPr>
              <a:t>f’(2.7)=[14.8797-13.4637]/0.1=14.160</a:t>
            </a:r>
          </a:p>
          <a:p>
            <a:pPr algn="l" eaLnBrk="1" hangingPunct="1">
              <a:spcBef>
                <a:spcPct val="20000"/>
              </a:spcBef>
            </a:pPr>
            <a:r>
              <a:rPr lang="zh-CN" altLang="en-US" sz="2800" b="1" dirty="0">
                <a:solidFill>
                  <a:srgbClr val="0000FF"/>
                </a:solidFill>
                <a:latin typeface="+mn-ea"/>
                <a:ea typeface="+mn-ea"/>
              </a:rPr>
              <a:t>由</a:t>
            </a:r>
            <a:r>
              <a:rPr lang="en-US" altLang="zh-CN" sz="2800" b="1" dirty="0">
                <a:solidFill>
                  <a:srgbClr val="0000FF"/>
                </a:solidFill>
                <a:latin typeface="+mn-ea"/>
                <a:ea typeface="+mn-ea"/>
              </a:rPr>
              <a:t>3</a:t>
            </a:r>
            <a:r>
              <a:rPr lang="zh-CN" altLang="en-US" sz="2800" b="1" dirty="0">
                <a:solidFill>
                  <a:srgbClr val="0000FF"/>
                </a:solidFill>
                <a:latin typeface="+mn-ea"/>
                <a:ea typeface="+mn-ea"/>
              </a:rPr>
              <a:t>点公式	</a:t>
            </a:r>
            <a:r>
              <a:rPr lang="en-US" altLang="zh-CN" sz="2800" b="1" dirty="0">
                <a:solidFill>
                  <a:srgbClr val="0000FF"/>
                </a:solidFill>
                <a:latin typeface="+mn-ea"/>
                <a:ea typeface="+mn-ea"/>
              </a:rPr>
              <a:t>f’(x1)≈[-f(x0)+f(x2)]/2h</a:t>
            </a:r>
          </a:p>
          <a:p>
            <a:pPr algn="l" eaLnBrk="1" hangingPunct="1">
              <a:spcBef>
                <a:spcPct val="20000"/>
              </a:spcBef>
            </a:pPr>
            <a:r>
              <a:rPr lang="zh-CN" altLang="en-US" sz="2800" b="1" dirty="0">
                <a:solidFill>
                  <a:srgbClr val="0000FF"/>
                </a:solidFill>
                <a:latin typeface="+mn-ea"/>
                <a:ea typeface="+mn-ea"/>
              </a:rPr>
              <a:t>取</a:t>
            </a:r>
            <a:r>
              <a:rPr lang="en-US" altLang="zh-CN" sz="2800" b="1" dirty="0">
                <a:solidFill>
                  <a:srgbClr val="0000FF"/>
                </a:solidFill>
                <a:latin typeface="+mn-ea"/>
                <a:ea typeface="+mn-ea"/>
              </a:rPr>
              <a:t>x0=2.6,x1=2.7,x2=2.8</a:t>
            </a:r>
            <a:r>
              <a:rPr lang="zh-CN" altLang="en-US" sz="2800" b="1" dirty="0">
                <a:solidFill>
                  <a:srgbClr val="0000FF"/>
                </a:solidFill>
                <a:latin typeface="+mn-ea"/>
                <a:ea typeface="+mn-ea"/>
              </a:rPr>
              <a:t>，得</a:t>
            </a:r>
          </a:p>
          <a:p>
            <a:pPr algn="l" eaLnBrk="1" hangingPunct="1">
              <a:spcBef>
                <a:spcPct val="20000"/>
              </a:spcBef>
            </a:pPr>
            <a:r>
              <a:rPr lang="zh-CN" altLang="en-US" sz="2800" b="1" dirty="0">
                <a:solidFill>
                  <a:srgbClr val="0000FF"/>
                </a:solidFill>
                <a:latin typeface="+mn-ea"/>
                <a:ea typeface="+mn-ea"/>
              </a:rPr>
              <a:t>	</a:t>
            </a:r>
            <a:r>
              <a:rPr lang="en-US" altLang="zh-CN" sz="2800" b="1" dirty="0">
                <a:solidFill>
                  <a:srgbClr val="0000FF"/>
                </a:solidFill>
                <a:latin typeface="+mn-ea"/>
                <a:ea typeface="+mn-ea"/>
              </a:rPr>
              <a:t>f’(2.7)=[16.4446-13.4637]/0.2=14.9045</a:t>
            </a:r>
          </a:p>
        </p:txBody>
      </p:sp>
    </p:spTree>
    <p:extLst>
      <p:ext uri="{BB962C8B-B14F-4D97-AF65-F5344CB8AC3E}">
        <p14:creationId xmlns:p14="http://schemas.microsoft.com/office/powerpoint/2010/main" val="1684948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7315">
                                            <p:txEl>
                                              <p:pRg st="0" end="0"/>
                                            </p:txEl>
                                          </p:spTgt>
                                        </p:tgtEl>
                                        <p:attrNameLst>
                                          <p:attrName>style.visibility</p:attrName>
                                        </p:attrNameLst>
                                      </p:cBhvr>
                                      <p:to>
                                        <p:strVal val="visible"/>
                                      </p:to>
                                    </p:set>
                                    <p:anim calcmode="lin" valueType="num">
                                      <p:cBhvr additive="base">
                                        <p:cTn id="7" dur="500" fill="hold"/>
                                        <p:tgtEl>
                                          <p:spTgt spid="1037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7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3220"/>
                                        </p:tgtEl>
                                        <p:attrNameLst>
                                          <p:attrName>style.visibility</p:attrName>
                                        </p:attrNameLst>
                                      </p:cBhvr>
                                      <p:to>
                                        <p:strVal val="visible"/>
                                      </p:to>
                                    </p:set>
                                    <p:anim calcmode="lin" valueType="num">
                                      <p:cBhvr additive="base">
                                        <p:cTn id="13" dur="500" fill="hold"/>
                                        <p:tgtEl>
                                          <p:spTgt spid="393220"/>
                                        </p:tgtEl>
                                        <p:attrNameLst>
                                          <p:attrName>ppt_x</p:attrName>
                                        </p:attrNameLst>
                                      </p:cBhvr>
                                      <p:tavLst>
                                        <p:tav tm="0">
                                          <p:val>
                                            <p:strVal val="#ppt_x"/>
                                          </p:val>
                                        </p:tav>
                                        <p:tav tm="100000">
                                          <p:val>
                                            <p:strVal val="#ppt_x"/>
                                          </p:val>
                                        </p:tav>
                                      </p:tavLst>
                                    </p:anim>
                                    <p:anim calcmode="lin" valueType="num">
                                      <p:cBhvr additive="base">
                                        <p:cTn id="14" dur="500" fill="hold"/>
                                        <p:tgtEl>
                                          <p:spTgt spid="393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7353">
                                            <p:txEl>
                                              <p:pRg st="0" end="0"/>
                                            </p:txEl>
                                          </p:spTgt>
                                        </p:tgtEl>
                                        <p:attrNameLst>
                                          <p:attrName>style.visibility</p:attrName>
                                        </p:attrNameLst>
                                      </p:cBhvr>
                                      <p:to>
                                        <p:strVal val="visible"/>
                                      </p:to>
                                    </p:set>
                                    <p:anim calcmode="lin" valueType="num">
                                      <p:cBhvr additive="base">
                                        <p:cTn id="19" dur="500" fill="hold"/>
                                        <p:tgtEl>
                                          <p:spTgt spid="103735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73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7353">
                                            <p:txEl>
                                              <p:pRg st="1" end="1"/>
                                            </p:txEl>
                                          </p:spTgt>
                                        </p:tgtEl>
                                        <p:attrNameLst>
                                          <p:attrName>style.visibility</p:attrName>
                                        </p:attrNameLst>
                                      </p:cBhvr>
                                      <p:to>
                                        <p:strVal val="visible"/>
                                      </p:to>
                                    </p:set>
                                    <p:anim calcmode="lin" valueType="num">
                                      <p:cBhvr additive="base">
                                        <p:cTn id="25" dur="500" fill="hold"/>
                                        <p:tgtEl>
                                          <p:spTgt spid="103735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73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7353">
                                            <p:txEl>
                                              <p:pRg st="2" end="2"/>
                                            </p:txEl>
                                          </p:spTgt>
                                        </p:tgtEl>
                                        <p:attrNameLst>
                                          <p:attrName>style.visibility</p:attrName>
                                        </p:attrNameLst>
                                      </p:cBhvr>
                                      <p:to>
                                        <p:strVal val="visible"/>
                                      </p:to>
                                    </p:set>
                                    <p:anim calcmode="lin" valueType="num">
                                      <p:cBhvr additive="base">
                                        <p:cTn id="31" dur="500" fill="hold"/>
                                        <p:tgtEl>
                                          <p:spTgt spid="103735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73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7353">
                                            <p:txEl>
                                              <p:pRg st="3" end="3"/>
                                            </p:txEl>
                                          </p:spTgt>
                                        </p:tgtEl>
                                        <p:attrNameLst>
                                          <p:attrName>style.visibility</p:attrName>
                                        </p:attrNameLst>
                                      </p:cBhvr>
                                      <p:to>
                                        <p:strVal val="visible"/>
                                      </p:to>
                                    </p:set>
                                    <p:anim calcmode="lin" valueType="num">
                                      <p:cBhvr additive="base">
                                        <p:cTn id="37" dur="500" fill="hold"/>
                                        <p:tgtEl>
                                          <p:spTgt spid="103735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73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37353">
                                            <p:txEl>
                                              <p:pRg st="4" end="4"/>
                                            </p:txEl>
                                          </p:spTgt>
                                        </p:tgtEl>
                                        <p:attrNameLst>
                                          <p:attrName>style.visibility</p:attrName>
                                        </p:attrNameLst>
                                      </p:cBhvr>
                                      <p:to>
                                        <p:strVal val="visible"/>
                                      </p:to>
                                    </p:set>
                                    <p:anim calcmode="lin" valueType="num">
                                      <p:cBhvr additive="base">
                                        <p:cTn id="43" dur="500" fill="hold"/>
                                        <p:tgtEl>
                                          <p:spTgt spid="103735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73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37353">
                                            <p:txEl>
                                              <p:pRg st="5" end="5"/>
                                            </p:txEl>
                                          </p:spTgt>
                                        </p:tgtEl>
                                        <p:attrNameLst>
                                          <p:attrName>style.visibility</p:attrName>
                                        </p:attrNameLst>
                                      </p:cBhvr>
                                      <p:to>
                                        <p:strVal val="visible"/>
                                      </p:to>
                                    </p:set>
                                    <p:anim calcmode="lin" valueType="num">
                                      <p:cBhvr additive="base">
                                        <p:cTn id="49" dur="500" fill="hold"/>
                                        <p:tgtEl>
                                          <p:spTgt spid="103735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373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37353">
                                            <p:txEl>
                                              <p:pRg st="6" end="6"/>
                                            </p:txEl>
                                          </p:spTgt>
                                        </p:tgtEl>
                                        <p:attrNameLst>
                                          <p:attrName>style.visibility</p:attrName>
                                        </p:attrNameLst>
                                      </p:cBhvr>
                                      <p:to>
                                        <p:strVal val="visible"/>
                                      </p:to>
                                    </p:set>
                                    <p:anim calcmode="lin" valueType="num">
                                      <p:cBhvr additive="base">
                                        <p:cTn id="55" dur="500" fill="hold"/>
                                        <p:tgtEl>
                                          <p:spTgt spid="103735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373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37353">
                                            <p:txEl>
                                              <p:pRg st="7" end="7"/>
                                            </p:txEl>
                                          </p:spTgt>
                                        </p:tgtEl>
                                        <p:attrNameLst>
                                          <p:attrName>style.visibility</p:attrName>
                                        </p:attrNameLst>
                                      </p:cBhvr>
                                      <p:to>
                                        <p:strVal val="visible"/>
                                      </p:to>
                                    </p:set>
                                    <p:anim calcmode="lin" valueType="num">
                                      <p:cBhvr additive="base">
                                        <p:cTn id="61" dur="500" fill="hold"/>
                                        <p:tgtEl>
                                          <p:spTgt spid="103735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3735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build="p"/>
      <p:bldP spid="103735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3DE938F-13F1-492C-B363-1D2D2DA8E091}"/>
              </a:ext>
            </a:extLst>
          </p:cNvPr>
          <p:cNvSpPr txBox="1"/>
          <p:nvPr/>
        </p:nvSpPr>
        <p:spPr>
          <a:xfrm>
            <a:off x="251520" y="255131"/>
            <a:ext cx="8460940"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rPr>
              <a:t>例</a:t>
            </a:r>
            <a:r>
              <a:rPr lang="en-US" altLang="zh-CN" sz="2400" b="0" dirty="0">
                <a:solidFill>
                  <a:schemeClr val="tx1">
                    <a:lumMod val="95000"/>
                    <a:lumOff val="5000"/>
                  </a:schemeClr>
                </a:solidFill>
                <a:latin typeface="+mn-ea"/>
              </a:rPr>
              <a:t>6.3  </a:t>
            </a:r>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[0,7]</a:t>
            </a:r>
            <a:r>
              <a:rPr lang="zh-CN" altLang="en-US" sz="2400" b="0" dirty="0">
                <a:solidFill>
                  <a:schemeClr val="tx1">
                    <a:lumMod val="95000"/>
                    <a:lumOff val="5000"/>
                  </a:schemeClr>
                </a:solidFill>
                <a:latin typeface="+mn-ea"/>
                <a:ea typeface="+mn-ea"/>
              </a:rPr>
              <a:t>内，考察</a:t>
            </a:r>
            <a:r>
              <a:rPr lang="en-US" altLang="zh-CN" sz="2400" b="0" dirty="0">
                <a:solidFill>
                  <a:schemeClr val="tx1">
                    <a:lumMod val="95000"/>
                    <a:lumOff val="5000"/>
                  </a:schemeClr>
                </a:solidFill>
                <a:latin typeface="+mn-ea"/>
                <a:ea typeface="+mn-ea"/>
              </a:rPr>
              <a:t>8</a:t>
            </a:r>
            <a:r>
              <a:rPr lang="zh-CN" altLang="en-US" sz="2400" b="0" dirty="0">
                <a:solidFill>
                  <a:schemeClr val="tx1">
                    <a:lumMod val="95000"/>
                    <a:lumOff val="5000"/>
                  </a:schemeClr>
                </a:solidFill>
                <a:latin typeface="+mn-ea"/>
                <a:ea typeface="+mn-ea"/>
              </a:rPr>
              <a:t>个等距点</a:t>
            </a:r>
            <a:r>
              <a:rPr lang="zh-CN" altLang="en-US" sz="2400" b="0" dirty="0">
                <a:solidFill>
                  <a:schemeClr val="tx1">
                    <a:lumMod val="95000"/>
                    <a:lumOff val="5000"/>
                  </a:schemeClr>
                </a:solidFill>
                <a:latin typeface="+mn-ea"/>
                <a:ea typeface="+mn-ea"/>
                <a:sym typeface="Wingdings" panose="05000000000000000000" pitchFamily="2" charset="2"/>
              </a:rPr>
              <a:t>：</a:t>
            </a:r>
            <a:endParaRPr lang="en-US" altLang="zh-CN" sz="2400" b="0" dirty="0">
              <a:solidFill>
                <a:schemeClr val="tx1">
                  <a:lumMod val="95000"/>
                  <a:lumOff val="5000"/>
                </a:schemeClr>
              </a:solidFill>
              <a:latin typeface="+mn-ea"/>
              <a:ea typeface="+mn-ea"/>
              <a:sym typeface="Wingdings" panose="05000000000000000000" pitchFamily="2" charset="2"/>
            </a:endParaRPr>
          </a:p>
          <a:p>
            <a:pPr algn="l"/>
            <a:r>
              <a:rPr lang="en-US" altLang="zh-CN" sz="2400" b="0" dirty="0">
                <a:solidFill>
                  <a:schemeClr val="tx1">
                    <a:lumMod val="95000"/>
                    <a:lumOff val="5000"/>
                  </a:schemeClr>
                </a:solidFill>
                <a:latin typeface="+mn-ea"/>
                <a:ea typeface="+mn-ea"/>
                <a:sym typeface="Wingdings" panose="05000000000000000000" pitchFamily="2" charset="2"/>
              </a:rPr>
              <a:t>(0,0.0000),  (1,0.4400), (2,0.5767), (3,0.3391), (4,-0.0660), (5,-0.3276), (6,-0.2767), (7,-0.004)</a:t>
            </a:r>
            <a:endParaRPr lang="zh-CN" altLang="en-US" sz="2400" b="0" dirty="0">
              <a:solidFill>
                <a:schemeClr val="tx1">
                  <a:lumMod val="95000"/>
                  <a:lumOff val="5000"/>
                </a:schemeClr>
              </a:solidFill>
              <a:latin typeface="+mn-ea"/>
              <a:ea typeface="+mn-ea"/>
            </a:endParaRPr>
          </a:p>
        </p:txBody>
      </p:sp>
      <p:pic>
        <p:nvPicPr>
          <p:cNvPr id="5" name="图片 4">
            <a:extLst>
              <a:ext uri="{FF2B5EF4-FFF2-40B4-BE49-F238E27FC236}">
                <a16:creationId xmlns:a16="http://schemas.microsoft.com/office/drawing/2014/main" id="{57BD3EF4-2267-4C0A-991D-F64B1EBD0B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519" y="1498568"/>
            <a:ext cx="3839305" cy="3188575"/>
          </a:xfrm>
          <a:prstGeom prst="rect">
            <a:avLst/>
          </a:prstGeom>
        </p:spPr>
      </p:pic>
      <p:sp>
        <p:nvSpPr>
          <p:cNvPr id="6" name="文本框 5">
            <a:extLst>
              <a:ext uri="{FF2B5EF4-FFF2-40B4-BE49-F238E27FC236}">
                <a16:creationId xmlns:a16="http://schemas.microsoft.com/office/drawing/2014/main" id="{FF9FAA75-DAA9-4431-A0F4-7E6D5286456C}"/>
              </a:ext>
            </a:extLst>
          </p:cNvPr>
          <p:cNvSpPr txBox="1"/>
          <p:nvPr/>
        </p:nvSpPr>
        <p:spPr>
          <a:xfrm>
            <a:off x="32513" y="4771683"/>
            <a:ext cx="4123915"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经过点</a:t>
            </a:r>
            <a:r>
              <a:rPr lang="en-US" altLang="zh-CN" sz="2400" b="0" dirty="0">
                <a:solidFill>
                  <a:schemeClr val="tx1">
                    <a:lumMod val="95000"/>
                    <a:lumOff val="5000"/>
                  </a:schemeClr>
                </a:solidFill>
                <a:latin typeface="+mn-ea"/>
                <a:sym typeface="Wingdings" panose="05000000000000000000" pitchFamily="2" charset="2"/>
              </a:rPr>
              <a:t>(1,0.4400), (2,0.5767), (3,0.3391)</a:t>
            </a:r>
            <a:r>
              <a:rPr lang="zh-CN" altLang="en-US" sz="2400" b="0" dirty="0">
                <a:solidFill>
                  <a:schemeClr val="tx1">
                    <a:lumMod val="95000"/>
                    <a:lumOff val="5000"/>
                  </a:schemeClr>
                </a:solidFill>
                <a:latin typeface="+mn-ea"/>
                <a:sym typeface="Wingdings" panose="05000000000000000000" pitchFamily="2" charset="2"/>
              </a:rPr>
              <a:t>的插值多项式</a:t>
            </a:r>
            <a:endParaRPr lang="zh-CN" altLang="en-US" sz="2400" b="0" dirty="0">
              <a:solidFill>
                <a:schemeClr val="tx1">
                  <a:lumMod val="95000"/>
                  <a:lumOff val="5000"/>
                </a:schemeClr>
              </a:solidFill>
              <a:latin typeface="+mn-ea"/>
              <a:ea typeface="+mn-ea"/>
            </a:endParaRPr>
          </a:p>
        </p:txBody>
      </p:sp>
      <p:pic>
        <p:nvPicPr>
          <p:cNvPr id="8" name="图片 7">
            <a:extLst>
              <a:ext uri="{FF2B5EF4-FFF2-40B4-BE49-F238E27FC236}">
                <a16:creationId xmlns:a16="http://schemas.microsoft.com/office/drawing/2014/main" id="{CE6DE093-D0FB-4B98-A13E-33113204C1E2}"/>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85914" y="5687220"/>
            <a:ext cx="3970514" cy="256024"/>
          </a:xfrm>
          <a:prstGeom prst="rect">
            <a:avLst/>
          </a:prstGeom>
        </p:spPr>
      </p:pic>
      <p:sp>
        <p:nvSpPr>
          <p:cNvPr id="9" name="文本框 8">
            <a:extLst>
              <a:ext uri="{FF2B5EF4-FFF2-40B4-BE49-F238E27FC236}">
                <a16:creationId xmlns:a16="http://schemas.microsoft.com/office/drawing/2014/main" id="{5E84C0A3-788E-42B5-88B2-058D5AACF150}"/>
              </a:ext>
            </a:extLst>
          </p:cNvPr>
          <p:cNvSpPr txBox="1"/>
          <p:nvPr/>
        </p:nvSpPr>
        <p:spPr>
          <a:xfrm>
            <a:off x="0" y="6119858"/>
            <a:ext cx="288031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求导可得</a:t>
            </a:r>
          </a:p>
        </p:txBody>
      </p:sp>
      <p:pic>
        <p:nvPicPr>
          <p:cNvPr id="12" name="图片 11">
            <a:extLst>
              <a:ext uri="{FF2B5EF4-FFF2-40B4-BE49-F238E27FC236}">
                <a16:creationId xmlns:a16="http://schemas.microsoft.com/office/drawing/2014/main" id="{045008A8-3BDB-4220-94C6-8E63E2E066D7}"/>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15295" y="6217063"/>
            <a:ext cx="1687754" cy="237430"/>
          </a:xfrm>
          <a:prstGeom prst="rect">
            <a:avLst/>
          </a:prstGeom>
        </p:spPr>
      </p:pic>
      <p:pic>
        <p:nvPicPr>
          <p:cNvPr id="14" name="图片 13">
            <a:extLst>
              <a:ext uri="{FF2B5EF4-FFF2-40B4-BE49-F238E27FC236}">
                <a16:creationId xmlns:a16="http://schemas.microsoft.com/office/drawing/2014/main" id="{61E69594-B441-4C91-BC64-BBDFD0D6F9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53176" y="1353515"/>
            <a:ext cx="3472806" cy="2898885"/>
          </a:xfrm>
          <a:prstGeom prst="rect">
            <a:avLst/>
          </a:prstGeom>
        </p:spPr>
      </p:pic>
      <p:sp>
        <p:nvSpPr>
          <p:cNvPr id="15" name="文本框 14">
            <a:extLst>
              <a:ext uri="{FF2B5EF4-FFF2-40B4-BE49-F238E27FC236}">
                <a16:creationId xmlns:a16="http://schemas.microsoft.com/office/drawing/2014/main" id="{4506C718-2D19-43E6-AEB9-5FB9389C7332}"/>
              </a:ext>
            </a:extLst>
          </p:cNvPr>
          <p:cNvSpPr txBox="1"/>
          <p:nvPr/>
        </p:nvSpPr>
        <p:spPr>
          <a:xfrm>
            <a:off x="2416643" y="1719394"/>
            <a:ext cx="2155357" cy="461665"/>
          </a:xfrm>
          <a:prstGeom prst="rect">
            <a:avLst/>
          </a:prstGeom>
          <a:noFill/>
        </p:spPr>
        <p:txBody>
          <a:bodyPr wrap="square" rtlCol="0">
            <a:spAutoFit/>
          </a:bodyPr>
          <a:lstStyle/>
          <a:p>
            <a:pPr algn="l"/>
            <a:r>
              <a:rPr lang="zh-CN" altLang="en-US" sz="2400" b="0" dirty="0">
                <a:solidFill>
                  <a:srgbClr val="FF0000"/>
                </a:solidFill>
                <a:latin typeface="+mn-ea"/>
                <a:ea typeface="+mn-ea"/>
              </a:rPr>
              <a:t>真实值</a:t>
            </a:r>
            <a:r>
              <a:rPr lang="en-US" altLang="zh-CN" sz="2400" b="0" dirty="0">
                <a:solidFill>
                  <a:srgbClr val="FF0000"/>
                </a:solidFill>
                <a:latin typeface="+mn-ea"/>
                <a:ea typeface="+mn-ea"/>
              </a:rPr>
              <a:t>: -0.0645</a:t>
            </a:r>
            <a:endParaRPr lang="zh-CN" altLang="en-US" sz="2400" b="0" dirty="0">
              <a:solidFill>
                <a:srgbClr val="FF0000"/>
              </a:solidFill>
              <a:latin typeface="+mn-ea"/>
              <a:ea typeface="+mn-ea"/>
            </a:endParaRPr>
          </a:p>
        </p:txBody>
      </p:sp>
      <p:sp>
        <p:nvSpPr>
          <p:cNvPr id="16" name="文本框 15">
            <a:extLst>
              <a:ext uri="{FF2B5EF4-FFF2-40B4-BE49-F238E27FC236}">
                <a16:creationId xmlns:a16="http://schemas.microsoft.com/office/drawing/2014/main" id="{37984F8A-6930-43DE-9484-81FC63425E44}"/>
              </a:ext>
            </a:extLst>
          </p:cNvPr>
          <p:cNvSpPr txBox="1"/>
          <p:nvPr/>
        </p:nvSpPr>
        <p:spPr>
          <a:xfrm>
            <a:off x="4754011" y="4213006"/>
            <a:ext cx="4123915" cy="1200329"/>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经过点</a:t>
            </a:r>
            <a:r>
              <a:rPr lang="en-US" altLang="zh-CN" sz="2400" b="0" dirty="0">
                <a:solidFill>
                  <a:schemeClr val="tx1">
                    <a:lumMod val="95000"/>
                    <a:lumOff val="5000"/>
                  </a:schemeClr>
                </a:solidFill>
                <a:latin typeface="+mn-ea"/>
                <a:sym typeface="Wingdings" panose="05000000000000000000" pitchFamily="2" charset="2"/>
              </a:rPr>
              <a:t>(0,0.0000),  (1,0.4400), (2,0.5767), (3,0.3391), (4,-0.0660)</a:t>
            </a:r>
            <a:r>
              <a:rPr lang="zh-CN" altLang="en-US" sz="2400" b="0" dirty="0">
                <a:solidFill>
                  <a:schemeClr val="tx1">
                    <a:lumMod val="95000"/>
                    <a:lumOff val="5000"/>
                  </a:schemeClr>
                </a:solidFill>
                <a:latin typeface="+mn-ea"/>
                <a:sym typeface="Wingdings" panose="05000000000000000000" pitchFamily="2" charset="2"/>
              </a:rPr>
              <a:t>的插值多项式</a:t>
            </a:r>
            <a:endParaRPr lang="zh-CN" altLang="en-US" sz="2400" b="0" dirty="0">
              <a:solidFill>
                <a:schemeClr val="tx1">
                  <a:lumMod val="95000"/>
                  <a:lumOff val="5000"/>
                </a:schemeClr>
              </a:solidFill>
              <a:latin typeface="+mn-ea"/>
              <a:ea typeface="+mn-ea"/>
            </a:endParaRPr>
          </a:p>
        </p:txBody>
      </p:sp>
      <p:pic>
        <p:nvPicPr>
          <p:cNvPr id="28" name="图片 27">
            <a:extLst>
              <a:ext uri="{FF2B5EF4-FFF2-40B4-BE49-F238E27FC236}">
                <a16:creationId xmlns:a16="http://schemas.microsoft.com/office/drawing/2014/main" id="{09AFC03E-34D0-4387-B208-23A3BE79246F}"/>
              </a:ext>
            </a:extLst>
          </p:cNvPr>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860033" y="5511054"/>
            <a:ext cx="3911872" cy="256024"/>
          </a:xfrm>
          <a:prstGeom prst="rect">
            <a:avLst/>
          </a:prstGeom>
        </p:spPr>
      </p:pic>
      <p:sp>
        <p:nvSpPr>
          <p:cNvPr id="18" name="文本框 17">
            <a:extLst>
              <a:ext uri="{FF2B5EF4-FFF2-40B4-BE49-F238E27FC236}">
                <a16:creationId xmlns:a16="http://schemas.microsoft.com/office/drawing/2014/main" id="{9EBAC896-083B-4B23-BB41-3F252B562AC7}"/>
              </a:ext>
            </a:extLst>
          </p:cNvPr>
          <p:cNvSpPr txBox="1"/>
          <p:nvPr/>
        </p:nvSpPr>
        <p:spPr>
          <a:xfrm>
            <a:off x="5076056" y="6247374"/>
            <a:ext cx="288031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求导可得</a:t>
            </a:r>
          </a:p>
        </p:txBody>
      </p:sp>
      <p:pic>
        <p:nvPicPr>
          <p:cNvPr id="4" name="图片 3">
            <a:extLst>
              <a:ext uri="{FF2B5EF4-FFF2-40B4-BE49-F238E27FC236}">
                <a16:creationId xmlns:a16="http://schemas.microsoft.com/office/drawing/2014/main" id="{3E4CDF3D-5E1C-4161-96EF-F8AB787F2DC8}"/>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4129" y="5815437"/>
            <a:ext cx="1155259" cy="238056"/>
          </a:xfrm>
          <a:prstGeom prst="rect">
            <a:avLst/>
          </a:prstGeom>
        </p:spPr>
      </p:pic>
      <p:pic>
        <p:nvPicPr>
          <p:cNvPr id="35" name="图片 34">
            <a:extLst>
              <a:ext uri="{FF2B5EF4-FFF2-40B4-BE49-F238E27FC236}">
                <a16:creationId xmlns:a16="http://schemas.microsoft.com/office/drawing/2014/main" id="{E16D5F91-6572-4D9A-A7BF-09CA40439116}"/>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96989" y="6344093"/>
            <a:ext cx="1689184" cy="237430"/>
          </a:xfrm>
          <a:prstGeom prst="rect">
            <a:avLst/>
          </a:prstGeom>
        </p:spPr>
      </p:pic>
      <p:sp>
        <p:nvSpPr>
          <p:cNvPr id="17" name="文本框 16">
            <a:extLst>
              <a:ext uri="{FF2B5EF4-FFF2-40B4-BE49-F238E27FC236}">
                <a16:creationId xmlns:a16="http://schemas.microsoft.com/office/drawing/2014/main" id="{315B6E0C-A413-40FF-AC80-2AAD9AD80CAE}"/>
              </a:ext>
            </a:extLst>
          </p:cNvPr>
          <p:cNvSpPr txBox="1"/>
          <p:nvPr/>
        </p:nvSpPr>
        <p:spPr>
          <a:xfrm>
            <a:off x="7104146" y="-19180"/>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321480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7378" name="Object 2">
            <a:extLst>
              <a:ext uri="{FF2B5EF4-FFF2-40B4-BE49-F238E27FC236}">
                <a16:creationId xmlns:a16="http://schemas.microsoft.com/office/drawing/2014/main" id="{844AE8AD-53F4-4408-872F-5B54EF7290E4}"/>
              </a:ext>
            </a:extLst>
          </p:cNvPr>
          <p:cNvGraphicFramePr>
            <a:graphicFrameLocks noChangeAspect="1"/>
          </p:cNvGraphicFramePr>
          <p:nvPr/>
        </p:nvGraphicFramePr>
        <p:xfrm>
          <a:off x="323528" y="336672"/>
          <a:ext cx="8064768" cy="2264921"/>
        </p:xfrm>
        <a:graphic>
          <a:graphicData uri="http://schemas.openxmlformats.org/presentationml/2006/ole">
            <mc:AlternateContent xmlns:mc="http://schemas.openxmlformats.org/markup-compatibility/2006">
              <mc:Choice xmlns:v="urn:schemas-microsoft-com:vml" Requires="v">
                <p:oleObj spid="_x0000_s269380" name="Equation" r:id="rId3" imgW="3987720" imgH="1282680" progId="Equation.DSMT4">
                  <p:embed/>
                </p:oleObj>
              </mc:Choice>
              <mc:Fallback>
                <p:oleObj name="Equation" r:id="rId3" imgW="3987720" imgH="1282680" progId="Equation.DSMT4">
                  <p:embed/>
                  <p:pic>
                    <p:nvPicPr>
                      <p:cNvPr id="357378" name="Object 2">
                        <a:extLst>
                          <a:ext uri="{FF2B5EF4-FFF2-40B4-BE49-F238E27FC236}">
                            <a16:creationId xmlns:a16="http://schemas.microsoft.com/office/drawing/2014/main" id="{844AE8AD-53F4-4408-872F-5B54EF729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36672"/>
                        <a:ext cx="8064768" cy="2264921"/>
                      </a:xfrm>
                      <a:prstGeom prst="rect">
                        <a:avLst/>
                      </a:prstGeom>
                      <a:noFill/>
                      <a:ln>
                        <a:noFill/>
                      </a:ln>
                      <a:effectLst/>
                    </p:spPr>
                  </p:pic>
                </p:oleObj>
              </mc:Fallback>
            </mc:AlternateContent>
          </a:graphicData>
        </a:graphic>
      </p:graphicFrame>
      <p:sp>
        <p:nvSpPr>
          <p:cNvPr id="357379" name="Rectangle 3">
            <a:extLst>
              <a:ext uri="{FF2B5EF4-FFF2-40B4-BE49-F238E27FC236}">
                <a16:creationId xmlns:a16="http://schemas.microsoft.com/office/drawing/2014/main" id="{D58D9F31-834A-4D00-9EEF-7EAB973FF494}"/>
              </a:ext>
            </a:extLst>
          </p:cNvPr>
          <p:cNvSpPr>
            <a:spLocks noChangeArrowheads="1"/>
          </p:cNvSpPr>
          <p:nvPr/>
        </p:nvSpPr>
        <p:spPr bwMode="auto">
          <a:xfrm>
            <a:off x="0" y="3019755"/>
            <a:ext cx="7740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u="none" dirty="0">
                <a:solidFill>
                  <a:schemeClr val="tx1"/>
                </a:solidFill>
                <a:latin typeface="+mn-ea"/>
                <a:ea typeface="+mn-ea"/>
              </a:rPr>
              <a:t>例</a:t>
            </a:r>
            <a:r>
              <a:rPr kumimoji="1" lang="en-US" altLang="zh-CN" sz="2800" u="none" dirty="0">
                <a:solidFill>
                  <a:schemeClr val="tx1"/>
                </a:solidFill>
                <a:latin typeface="+mn-ea"/>
                <a:ea typeface="+mn-ea"/>
              </a:rPr>
              <a:t>6.4 </a:t>
            </a:r>
            <a:r>
              <a:rPr kumimoji="1" lang="zh-CN" altLang="en-US" sz="2800" u="none" dirty="0">
                <a:solidFill>
                  <a:schemeClr val="tx1"/>
                </a:solidFill>
                <a:latin typeface="+mn-ea"/>
                <a:ea typeface="+mn-ea"/>
              </a:rPr>
              <a:t>设 </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f</a:t>
            </a:r>
            <a:r>
              <a:rPr kumimoji="1" lang="en-US" altLang="zh-CN" sz="2800"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x</a:t>
            </a:r>
            <a:r>
              <a:rPr kumimoji="1" lang="en-US" altLang="zh-CN" sz="2800"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i="1" u="none" dirty="0" err="1">
                <a:solidFill>
                  <a:schemeClr val="tx1"/>
                </a:solidFill>
                <a:latin typeface="Times New Roman" panose="02020603050405020304" pitchFamily="18" charset="0"/>
                <a:ea typeface="+mn-ea"/>
                <a:cs typeface="Times New Roman" panose="02020603050405020304" pitchFamily="18" charset="0"/>
              </a:rPr>
              <a:t>xe</a:t>
            </a:r>
            <a:r>
              <a:rPr kumimoji="1" lang="en-US" altLang="zh-CN" sz="2800" i="1" u="none" baseline="30000" dirty="0" err="1">
                <a:solidFill>
                  <a:schemeClr val="tx1"/>
                </a:solidFill>
                <a:latin typeface="Times New Roman" panose="02020603050405020304" pitchFamily="18" charset="0"/>
                <a:ea typeface="+mn-ea"/>
                <a:cs typeface="Times New Roman" panose="02020603050405020304" pitchFamily="18" charset="0"/>
              </a:rPr>
              <a:t>x</a:t>
            </a:r>
            <a:r>
              <a:rPr kumimoji="1" lang="zh-CN" altLang="en-US" sz="2800" i="1"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x</a:t>
            </a:r>
            <a:r>
              <a:rPr kumimoji="1" lang="en-US" altLang="zh-CN" sz="2800" i="1" u="none" baseline="-25000" dirty="0">
                <a:solidFill>
                  <a:schemeClr val="tx1"/>
                </a:solidFill>
                <a:latin typeface="Times New Roman" panose="02020603050405020304" pitchFamily="18" charset="0"/>
                <a:ea typeface="+mn-ea"/>
                <a:cs typeface="Times New Roman" panose="02020603050405020304" pitchFamily="18" charset="0"/>
              </a:rPr>
              <a:t>0</a:t>
            </a:r>
            <a:r>
              <a:rPr kumimoji="1" lang="en-US" altLang="zh-CN" sz="2800" i="1" u="none" dirty="0">
                <a:solidFill>
                  <a:schemeClr val="tx1"/>
                </a:solidFill>
                <a:latin typeface="Times New Roman" panose="02020603050405020304" pitchFamily="18" charset="0"/>
                <a:ea typeface="+mn-ea"/>
                <a:cs typeface="Times New Roman" panose="02020603050405020304" pitchFamily="18" charset="0"/>
              </a:rPr>
              <a:t>=</a:t>
            </a:r>
            <a:r>
              <a:rPr kumimoji="1" lang="en-US" altLang="zh-CN" sz="2800" u="none" dirty="0">
                <a:solidFill>
                  <a:schemeClr val="tx1"/>
                </a:solidFill>
                <a:latin typeface="Times New Roman" panose="02020603050405020304" pitchFamily="18" charset="0"/>
                <a:ea typeface="+mn-ea"/>
                <a:cs typeface="Times New Roman" panose="02020603050405020304" pitchFamily="18" charset="0"/>
              </a:rPr>
              <a:t>2</a:t>
            </a:r>
            <a:r>
              <a:rPr kumimoji="1" lang="zh-CN" altLang="en-US" sz="2800" u="none" dirty="0">
                <a:solidFill>
                  <a:schemeClr val="tx1"/>
                </a:solidFill>
                <a:latin typeface="+mn-ea"/>
                <a:ea typeface="+mn-ea"/>
              </a:rPr>
              <a:t>，用</a:t>
            </a:r>
            <a:r>
              <a:rPr kumimoji="1" lang="en-US" altLang="zh-CN" sz="2800" u="none" dirty="0">
                <a:solidFill>
                  <a:schemeClr val="tx1"/>
                </a:solidFill>
                <a:latin typeface="+mn-ea"/>
                <a:ea typeface="+mn-ea"/>
              </a:rPr>
              <a:t>3</a:t>
            </a:r>
            <a:r>
              <a:rPr kumimoji="1" lang="zh-CN" altLang="en-US" sz="2800" u="none" dirty="0">
                <a:solidFill>
                  <a:schemeClr val="tx1"/>
                </a:solidFill>
                <a:latin typeface="+mn-ea"/>
                <a:ea typeface="+mn-ea"/>
              </a:rPr>
              <a:t>点公式计算</a:t>
            </a:r>
            <a:r>
              <a:rPr kumimoji="1" lang="en-US" altLang="zh-CN" sz="2800" i="1" u="none" dirty="0">
                <a:solidFill>
                  <a:schemeClr val="tx1"/>
                </a:solidFill>
                <a:latin typeface="+mn-ea"/>
                <a:ea typeface="+mn-ea"/>
              </a:rPr>
              <a:t>f </a:t>
            </a:r>
            <a:r>
              <a:rPr kumimoji="1" lang="en-US" altLang="zh-CN" sz="2800" u="none" dirty="0">
                <a:solidFill>
                  <a:schemeClr val="tx1"/>
                </a:solidFill>
                <a:latin typeface="+mn-ea"/>
                <a:ea typeface="+mn-ea"/>
              </a:rPr>
              <a:t>'(</a:t>
            </a:r>
            <a:r>
              <a:rPr kumimoji="1" lang="en-US" altLang="zh-CN" sz="2800" i="1" u="none" dirty="0">
                <a:solidFill>
                  <a:schemeClr val="tx1"/>
                </a:solidFill>
                <a:latin typeface="+mn-ea"/>
                <a:ea typeface="+mn-ea"/>
              </a:rPr>
              <a:t>x</a:t>
            </a:r>
            <a:r>
              <a:rPr kumimoji="1" lang="en-US" altLang="zh-CN" sz="2800" u="none" baseline="-25000" dirty="0">
                <a:solidFill>
                  <a:schemeClr val="tx1"/>
                </a:solidFill>
                <a:latin typeface="+mn-ea"/>
                <a:ea typeface="+mn-ea"/>
              </a:rPr>
              <a:t>0</a:t>
            </a:r>
            <a:r>
              <a:rPr kumimoji="1" lang="en-US" altLang="zh-CN" sz="2800" u="none" dirty="0">
                <a:solidFill>
                  <a:schemeClr val="tx1"/>
                </a:solidFill>
                <a:latin typeface="+mn-ea"/>
                <a:ea typeface="+mn-ea"/>
              </a:rPr>
              <a:t>)</a:t>
            </a:r>
            <a:r>
              <a:rPr kumimoji="1" lang="zh-CN" altLang="en-US" sz="2800" u="none" dirty="0">
                <a:solidFill>
                  <a:schemeClr val="tx1"/>
                </a:solidFill>
                <a:latin typeface="+mn-ea"/>
                <a:ea typeface="+mn-ea"/>
              </a:rPr>
              <a:t>。</a:t>
            </a:r>
          </a:p>
        </p:txBody>
      </p:sp>
      <p:graphicFrame>
        <p:nvGraphicFramePr>
          <p:cNvPr id="357380" name="Object 4">
            <a:extLst>
              <a:ext uri="{FF2B5EF4-FFF2-40B4-BE49-F238E27FC236}">
                <a16:creationId xmlns:a16="http://schemas.microsoft.com/office/drawing/2014/main" id="{96D9B0DE-0968-4550-843C-AEF6872EA465}"/>
              </a:ext>
            </a:extLst>
          </p:cNvPr>
          <p:cNvGraphicFramePr>
            <a:graphicFrameLocks noChangeAspect="1"/>
          </p:cNvGraphicFramePr>
          <p:nvPr>
            <p:extLst>
              <p:ext uri="{D42A27DB-BD31-4B8C-83A1-F6EECF244321}">
                <p14:modId xmlns:p14="http://schemas.microsoft.com/office/powerpoint/2010/main" val="2113400525"/>
              </p:ext>
            </p:extLst>
          </p:nvPr>
        </p:nvGraphicFramePr>
        <p:xfrm>
          <a:off x="2483768" y="4077072"/>
          <a:ext cx="6096000" cy="2606675"/>
        </p:xfrm>
        <a:graphic>
          <a:graphicData uri="http://schemas.openxmlformats.org/presentationml/2006/ole">
            <mc:AlternateContent xmlns:mc="http://schemas.openxmlformats.org/markup-compatibility/2006">
              <mc:Choice xmlns:v="urn:schemas-microsoft-com:vml" Requires="v">
                <p:oleObj spid="_x0000_s269381" name="Equation" r:id="rId5" imgW="2895480" imgH="1447560" progId="Equation.DSMT4">
                  <p:embed/>
                </p:oleObj>
              </mc:Choice>
              <mc:Fallback>
                <p:oleObj name="Equation" r:id="rId5" imgW="2895480" imgH="1447560" progId="Equation.DSMT4">
                  <p:embed/>
                  <p:pic>
                    <p:nvPicPr>
                      <p:cNvPr id="357380" name="Object 4">
                        <a:extLst>
                          <a:ext uri="{FF2B5EF4-FFF2-40B4-BE49-F238E27FC236}">
                            <a16:creationId xmlns:a16="http://schemas.microsoft.com/office/drawing/2014/main" id="{96D9B0DE-0968-4550-843C-AEF6872EA4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077072"/>
                        <a:ext cx="6096000" cy="2606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7382" name="Object 6">
            <a:extLst>
              <a:ext uri="{FF2B5EF4-FFF2-40B4-BE49-F238E27FC236}">
                <a16:creationId xmlns:a16="http://schemas.microsoft.com/office/drawing/2014/main" id="{3BA3ABAE-A586-4462-BBB7-09B65406C6B7}"/>
              </a:ext>
            </a:extLst>
          </p:cNvPr>
          <p:cNvGraphicFramePr>
            <a:graphicFrameLocks noChangeAspect="1"/>
          </p:cNvGraphicFramePr>
          <p:nvPr>
            <p:extLst>
              <p:ext uri="{D42A27DB-BD31-4B8C-83A1-F6EECF244321}">
                <p14:modId xmlns:p14="http://schemas.microsoft.com/office/powerpoint/2010/main" val="1611286869"/>
              </p:ext>
            </p:extLst>
          </p:nvPr>
        </p:nvGraphicFramePr>
        <p:xfrm>
          <a:off x="179512" y="3602362"/>
          <a:ext cx="2138362" cy="2444750"/>
        </p:xfrm>
        <a:graphic>
          <a:graphicData uri="http://schemas.openxmlformats.org/presentationml/2006/ole">
            <mc:AlternateContent xmlns:mc="http://schemas.openxmlformats.org/markup-compatibility/2006">
              <mc:Choice xmlns:v="urn:schemas-microsoft-com:vml" Requires="v">
                <p:oleObj spid="_x0000_s269382" name="Equation" r:id="rId7" imgW="1015920" imgH="1358640" progId="Equation.DSMT4">
                  <p:embed/>
                </p:oleObj>
              </mc:Choice>
              <mc:Fallback>
                <p:oleObj name="Equation" r:id="rId7" imgW="1015920" imgH="1358640" progId="Equation.DSMT4">
                  <p:embed/>
                  <p:pic>
                    <p:nvPicPr>
                      <p:cNvPr id="357382" name="Object 6">
                        <a:extLst>
                          <a:ext uri="{FF2B5EF4-FFF2-40B4-BE49-F238E27FC236}">
                            <a16:creationId xmlns:a16="http://schemas.microsoft.com/office/drawing/2014/main" id="{3BA3ABAE-A586-4462-BBB7-09B65406C6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3602362"/>
                        <a:ext cx="2138362" cy="244475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86" name="Line 10">
            <a:extLst>
              <a:ext uri="{FF2B5EF4-FFF2-40B4-BE49-F238E27FC236}">
                <a16:creationId xmlns:a16="http://schemas.microsoft.com/office/drawing/2014/main" id="{5D6B30F8-1195-4088-8C32-A866E0C05A34}"/>
              </a:ext>
            </a:extLst>
          </p:cNvPr>
          <p:cNvSpPr>
            <a:spLocks noChangeShapeType="1"/>
          </p:cNvSpPr>
          <p:nvPr/>
        </p:nvSpPr>
        <p:spPr bwMode="auto">
          <a:xfrm>
            <a:off x="0" y="2852738"/>
            <a:ext cx="9144000" cy="0"/>
          </a:xfrm>
          <a:prstGeom prst="line">
            <a:avLst/>
          </a:prstGeom>
          <a:noFill/>
          <a:ln w="38100" cmpd="dbl">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800">
              <a:solidFill>
                <a:schemeClr val="tx1"/>
              </a:solidFill>
              <a:latin typeface="+mn-ea"/>
              <a:ea typeface="+mn-ea"/>
            </a:endParaRPr>
          </a:p>
        </p:txBody>
      </p:sp>
      <p:sp>
        <p:nvSpPr>
          <p:cNvPr id="357389" name="AutoShape 13">
            <a:extLst>
              <a:ext uri="{FF2B5EF4-FFF2-40B4-BE49-F238E27FC236}">
                <a16:creationId xmlns:a16="http://schemas.microsoft.com/office/drawing/2014/main" id="{EE03CE13-CA63-4D98-BE72-77E3C1657257}"/>
              </a:ext>
            </a:extLst>
          </p:cNvPr>
          <p:cNvSpPr>
            <a:spLocks noChangeArrowheads="1"/>
          </p:cNvSpPr>
          <p:nvPr/>
        </p:nvSpPr>
        <p:spPr bwMode="auto">
          <a:xfrm>
            <a:off x="7091720" y="3176587"/>
            <a:ext cx="1295400" cy="504825"/>
          </a:xfrm>
          <a:prstGeom prst="wedgeRectCallout">
            <a:avLst>
              <a:gd name="adj1" fmla="val -107820"/>
              <a:gd name="adj2" fmla="val 204593"/>
            </a:avLst>
          </a:prstGeom>
          <a:gradFill rotWithShape="1">
            <a:gsLst>
              <a:gs pos="0">
                <a:srgbClr val="FFCCCC"/>
              </a:gs>
              <a:gs pos="50000">
                <a:srgbClr val="FFFFFF"/>
              </a:gs>
              <a:gs pos="100000">
                <a:srgbClr val="FFCCCC"/>
              </a:gs>
            </a:gsLst>
            <a:lin ang="5400000" scaled="1"/>
          </a:gradFill>
          <a:ln w="9525">
            <a:solidFill>
              <a:srgbClr val="3399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1" lang="zh-CN" altLang="en-US" sz="2800" u="none" dirty="0">
                <a:solidFill>
                  <a:schemeClr val="tx1"/>
                </a:solidFill>
                <a:latin typeface="+mn-ea"/>
                <a:ea typeface="+mn-ea"/>
              </a:rPr>
              <a:t>较精确</a:t>
            </a:r>
          </a:p>
        </p:txBody>
      </p:sp>
      <p:sp>
        <p:nvSpPr>
          <p:cNvPr id="2" name="文本框 1">
            <a:extLst>
              <a:ext uri="{FF2B5EF4-FFF2-40B4-BE49-F238E27FC236}">
                <a16:creationId xmlns:a16="http://schemas.microsoft.com/office/drawing/2014/main" id="{9BAA707B-44FE-4599-BB87-5663AAEBDD95}"/>
              </a:ext>
            </a:extLst>
          </p:cNvPr>
          <p:cNvSpPr txBox="1"/>
          <p:nvPr/>
        </p:nvSpPr>
        <p:spPr>
          <a:xfrm>
            <a:off x="1259632" y="6247766"/>
            <a:ext cx="1544985" cy="461665"/>
          </a:xfrm>
          <a:prstGeom prst="rect">
            <a:avLst/>
          </a:prstGeom>
          <a:noFill/>
        </p:spPr>
        <p:txBody>
          <a:bodyPr wrap="square" rtlCol="0">
            <a:spAutoFit/>
          </a:bodyPr>
          <a:lstStyle/>
          <a:p>
            <a:pPr algn="l"/>
            <a:r>
              <a:rPr lang="zh-CN" altLang="en-US" sz="2400" b="0" dirty="0">
                <a:solidFill>
                  <a:srgbClr val="0000FF"/>
                </a:solidFill>
                <a:latin typeface="+mn-ea"/>
                <a:ea typeface="+mn-ea"/>
              </a:rPr>
              <a:t>真实值：</a:t>
            </a:r>
          </a:p>
        </p:txBody>
      </p:sp>
    </p:spTree>
    <p:extLst>
      <p:ext uri="{BB962C8B-B14F-4D97-AF65-F5344CB8AC3E}">
        <p14:creationId xmlns:p14="http://schemas.microsoft.com/office/powerpoint/2010/main" val="698127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79"/>
                                        </p:tgtEl>
                                        <p:attrNameLst>
                                          <p:attrName>style.visibility</p:attrName>
                                        </p:attrNameLst>
                                      </p:cBhvr>
                                      <p:to>
                                        <p:strVal val="visible"/>
                                      </p:to>
                                    </p:set>
                                    <p:animEffect transition="in" filter="wipe(left)">
                                      <p:cBhvr>
                                        <p:cTn id="7" dur="500"/>
                                        <p:tgtEl>
                                          <p:spTgt spid="357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7382"/>
                                        </p:tgtEl>
                                        <p:attrNameLst>
                                          <p:attrName>style.visibility</p:attrName>
                                        </p:attrNameLst>
                                      </p:cBhvr>
                                      <p:to>
                                        <p:strVal val="visible"/>
                                      </p:to>
                                    </p:set>
                                    <p:animEffect transition="in" filter="blinds(horizontal)">
                                      <p:cBhvr>
                                        <p:cTn id="12" dur="500"/>
                                        <p:tgtEl>
                                          <p:spTgt spid="357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7380"/>
                                        </p:tgtEl>
                                        <p:attrNameLst>
                                          <p:attrName>style.visibility</p:attrName>
                                        </p:attrNameLst>
                                      </p:cBhvr>
                                      <p:to>
                                        <p:strVal val="visible"/>
                                      </p:to>
                                    </p:set>
                                    <p:animEffect transition="in" filter="box(in)">
                                      <p:cBhvr>
                                        <p:cTn id="17" dur="500"/>
                                        <p:tgtEl>
                                          <p:spTgt spid="357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57389"/>
                                        </p:tgtEl>
                                        <p:attrNameLst>
                                          <p:attrName>style.visibility</p:attrName>
                                        </p:attrNameLst>
                                      </p:cBhvr>
                                      <p:to>
                                        <p:strVal val="visible"/>
                                      </p:to>
                                    </p:set>
                                    <p:anim calcmode="lin" valueType="num">
                                      <p:cBhvr additive="base">
                                        <p:cTn id="22" dur="500" fill="hold"/>
                                        <p:tgtEl>
                                          <p:spTgt spid="357389"/>
                                        </p:tgtEl>
                                        <p:attrNameLst>
                                          <p:attrName>ppt_x</p:attrName>
                                        </p:attrNameLst>
                                      </p:cBhvr>
                                      <p:tavLst>
                                        <p:tav tm="0">
                                          <p:val>
                                            <p:strVal val="1+#ppt_w/2"/>
                                          </p:val>
                                        </p:tav>
                                        <p:tav tm="100000">
                                          <p:val>
                                            <p:strVal val="#ppt_x"/>
                                          </p:val>
                                        </p:tav>
                                      </p:tavLst>
                                    </p:anim>
                                    <p:anim calcmode="lin" valueType="num">
                                      <p:cBhvr additive="base">
                                        <p:cTn id="23" dur="500" fill="hold"/>
                                        <p:tgtEl>
                                          <p:spTgt spid="357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p:bldP spid="3573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a:extLst>
              <a:ext uri="{FF2B5EF4-FFF2-40B4-BE49-F238E27FC236}">
                <a16:creationId xmlns:a16="http://schemas.microsoft.com/office/drawing/2014/main" id="{FEB3B3E9-154F-4365-B7AA-D769C8C31DE3}"/>
              </a:ext>
            </a:extLst>
          </p:cNvPr>
          <p:cNvSpPr>
            <a:spLocks noChangeArrowheads="1"/>
          </p:cNvSpPr>
          <p:nvPr/>
        </p:nvSpPr>
        <p:spPr bwMode="auto">
          <a:xfrm>
            <a:off x="289312" y="4869409"/>
            <a:ext cx="8424862" cy="523220"/>
          </a:xfrm>
          <a:prstGeom prst="rect">
            <a:avLst/>
          </a:prstGeom>
          <a:noFill/>
          <a:ln>
            <a:noFill/>
          </a:ln>
          <a:effectLst/>
          <a:extLst>
            <a:ext uri="{909E8E84-426E-40DD-AFC4-6F175D3DCCD1}">
              <a14:hiddenFill xmlns:a14="http://schemas.microsoft.com/office/drawing/2010/main">
                <a:solidFill>
                  <a:srgbClr val="FFFFFB"/>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u="none">
                <a:solidFill>
                  <a:schemeClr val="tx1"/>
                </a:solidFill>
                <a:latin typeface="+mn-ea"/>
                <a:ea typeface="+mn-ea"/>
              </a:rPr>
              <a:t>由上式， </a:t>
            </a:r>
            <a:r>
              <a:rPr kumimoji="1" lang="en-US" altLang="zh-CN" sz="2800" i="1" u="none">
                <a:solidFill>
                  <a:schemeClr val="tx1"/>
                </a:solidFill>
                <a:latin typeface="+mn-ea"/>
                <a:ea typeface="+mn-ea"/>
              </a:rPr>
              <a:t>f </a:t>
            </a:r>
            <a:r>
              <a:rPr kumimoji="1" lang="en-US" altLang="zh-CN" sz="2800" u="none">
                <a:solidFill>
                  <a:schemeClr val="tx1"/>
                </a:solidFill>
                <a:latin typeface="+mn-ea"/>
                <a:ea typeface="+mn-ea"/>
              </a:rPr>
              <a:t>'(2) ≈22.166996</a:t>
            </a:r>
            <a:r>
              <a:rPr kumimoji="1" lang="zh-CN" altLang="en-US" sz="2800" u="none">
                <a:solidFill>
                  <a:schemeClr val="tx1"/>
                </a:solidFill>
                <a:latin typeface="+mn-ea"/>
                <a:ea typeface="+mn-ea"/>
              </a:rPr>
              <a:t>，误差为：</a:t>
            </a:r>
            <a:r>
              <a:rPr kumimoji="1" lang="en-US" altLang="zh-CN" sz="2800" u="none">
                <a:solidFill>
                  <a:schemeClr val="tx1"/>
                </a:solidFill>
                <a:latin typeface="+mn-ea"/>
                <a:ea typeface="+mn-ea"/>
              </a:rPr>
              <a:t>1.69×10</a:t>
            </a:r>
            <a:r>
              <a:rPr kumimoji="1" lang="en-US" altLang="zh-CN" sz="2800" u="none" baseline="30000">
                <a:solidFill>
                  <a:schemeClr val="tx1"/>
                </a:solidFill>
                <a:latin typeface="+mn-ea"/>
                <a:ea typeface="+mn-ea"/>
              </a:rPr>
              <a:t>-4</a:t>
            </a:r>
          </a:p>
        </p:txBody>
      </p:sp>
      <p:sp>
        <p:nvSpPr>
          <p:cNvPr id="408582" name="Rectangle 6">
            <a:extLst>
              <a:ext uri="{FF2B5EF4-FFF2-40B4-BE49-F238E27FC236}">
                <a16:creationId xmlns:a16="http://schemas.microsoft.com/office/drawing/2014/main" id="{129130B7-B84F-4C97-92C8-8F8339E104B5}"/>
              </a:ext>
            </a:extLst>
          </p:cNvPr>
          <p:cNvSpPr>
            <a:spLocks noChangeArrowheads="1"/>
          </p:cNvSpPr>
          <p:nvPr/>
        </p:nvSpPr>
        <p:spPr bwMode="auto">
          <a:xfrm>
            <a:off x="395536" y="692696"/>
            <a:ext cx="3607078" cy="523220"/>
          </a:xfrm>
          <a:prstGeom prst="rect">
            <a:avLst/>
          </a:prstGeom>
          <a:noFill/>
          <a:ln>
            <a:noFill/>
          </a:ln>
          <a:effectLst/>
          <a:extLst>
            <a:ext uri="{909E8E84-426E-40DD-AFC4-6F175D3DCCD1}">
              <a14:hiddenFill xmlns:a14="http://schemas.microsoft.com/office/drawing/2010/main">
                <a:solidFill>
                  <a:srgbClr val="FFFFFB"/>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u="none">
                <a:solidFill>
                  <a:schemeClr val="tx1"/>
                </a:solidFill>
                <a:latin typeface="+mn-ea"/>
                <a:ea typeface="+mn-ea"/>
              </a:rPr>
              <a:t>用</a:t>
            </a:r>
            <a:r>
              <a:rPr kumimoji="1" lang="en-US" altLang="zh-CN" sz="2800" u="none">
                <a:solidFill>
                  <a:schemeClr val="tx1"/>
                </a:solidFill>
                <a:latin typeface="+mn-ea"/>
                <a:ea typeface="+mn-ea"/>
              </a:rPr>
              <a:t>5</a:t>
            </a:r>
            <a:r>
              <a:rPr kumimoji="1" lang="zh-CN" altLang="en-US" sz="2800" u="none">
                <a:solidFill>
                  <a:schemeClr val="tx1"/>
                </a:solidFill>
                <a:latin typeface="+mn-ea"/>
                <a:ea typeface="+mn-ea"/>
              </a:rPr>
              <a:t>点公式计算</a:t>
            </a:r>
            <a:r>
              <a:rPr kumimoji="1" lang="en-US" altLang="zh-CN" sz="2800" i="1" u="none">
                <a:solidFill>
                  <a:schemeClr val="tx1"/>
                </a:solidFill>
                <a:latin typeface="+mn-ea"/>
                <a:ea typeface="+mn-ea"/>
              </a:rPr>
              <a:t>f </a:t>
            </a:r>
            <a:r>
              <a:rPr kumimoji="1" lang="en-US" altLang="zh-CN" sz="2800" u="none">
                <a:solidFill>
                  <a:schemeClr val="tx1"/>
                </a:solidFill>
                <a:latin typeface="+mn-ea"/>
                <a:ea typeface="+mn-ea"/>
              </a:rPr>
              <a:t>'(2) </a:t>
            </a:r>
            <a:r>
              <a:rPr kumimoji="1" lang="zh-CN" altLang="en-US" sz="2800" u="none">
                <a:solidFill>
                  <a:schemeClr val="tx1"/>
                </a:solidFill>
                <a:latin typeface="+mn-ea"/>
                <a:ea typeface="+mn-ea"/>
              </a:rPr>
              <a:t>：</a:t>
            </a:r>
          </a:p>
        </p:txBody>
      </p:sp>
      <p:sp>
        <p:nvSpPr>
          <p:cNvPr id="408583" name="Rectangle 7">
            <a:extLst>
              <a:ext uri="{FF2B5EF4-FFF2-40B4-BE49-F238E27FC236}">
                <a16:creationId xmlns:a16="http://schemas.microsoft.com/office/drawing/2014/main" id="{0053AB61-5B48-42C0-AF3F-4324ADC168CD}"/>
              </a:ext>
            </a:extLst>
          </p:cNvPr>
          <p:cNvSpPr>
            <a:spLocks noChangeArrowheads="1"/>
          </p:cNvSpPr>
          <p:nvPr/>
        </p:nvSpPr>
        <p:spPr bwMode="auto">
          <a:xfrm>
            <a:off x="289312" y="1411834"/>
            <a:ext cx="48958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u="none">
                <a:solidFill>
                  <a:schemeClr val="tx1"/>
                </a:solidFill>
                <a:latin typeface="+mn-ea"/>
                <a:ea typeface="+mn-ea"/>
              </a:rPr>
              <a:t>当</a:t>
            </a:r>
            <a:r>
              <a:rPr kumimoji="1" lang="en-US" altLang="en-US" sz="2800" u="none">
                <a:solidFill>
                  <a:schemeClr val="tx1"/>
                </a:solidFill>
                <a:latin typeface="+mn-ea"/>
                <a:ea typeface="+mn-ea"/>
              </a:rPr>
              <a:t>n=4</a:t>
            </a:r>
            <a:r>
              <a:rPr kumimoji="1" lang="zh-CN" altLang="en-US" sz="2800" u="none">
                <a:solidFill>
                  <a:schemeClr val="tx1"/>
                </a:solidFill>
                <a:latin typeface="+mn-ea"/>
                <a:ea typeface="+mn-ea"/>
              </a:rPr>
              <a:t>时</a:t>
            </a:r>
            <a:r>
              <a:rPr kumimoji="1" lang="en-US" altLang="zh-CN" sz="2800" u="none">
                <a:solidFill>
                  <a:schemeClr val="tx1"/>
                </a:solidFill>
                <a:latin typeface="+mn-ea"/>
                <a:ea typeface="+mn-ea"/>
              </a:rPr>
              <a:t>,</a:t>
            </a:r>
            <a:r>
              <a:rPr kumimoji="1" lang="zh-CN" altLang="en-US" sz="2800" u="none">
                <a:solidFill>
                  <a:schemeClr val="tx1"/>
                </a:solidFill>
                <a:latin typeface="+mn-ea"/>
                <a:ea typeface="+mn-ea"/>
              </a:rPr>
              <a:t>可得到</a:t>
            </a:r>
            <a:r>
              <a:rPr kumimoji="1" lang="en-US" altLang="zh-CN" sz="2800" u="none">
                <a:solidFill>
                  <a:schemeClr val="tx1"/>
                </a:solidFill>
                <a:latin typeface="+mn-ea"/>
                <a:ea typeface="+mn-ea"/>
              </a:rPr>
              <a:t>5</a:t>
            </a:r>
            <a:r>
              <a:rPr kumimoji="1" lang="zh-CN" altLang="en-US" sz="2800" u="none">
                <a:solidFill>
                  <a:schemeClr val="tx1"/>
                </a:solidFill>
                <a:latin typeface="+mn-ea"/>
                <a:ea typeface="+mn-ea"/>
              </a:rPr>
              <a:t>点公式：</a:t>
            </a:r>
          </a:p>
        </p:txBody>
      </p:sp>
      <p:graphicFrame>
        <p:nvGraphicFramePr>
          <p:cNvPr id="408584" name="Object 8">
            <a:extLst>
              <a:ext uri="{FF2B5EF4-FFF2-40B4-BE49-F238E27FC236}">
                <a16:creationId xmlns:a16="http://schemas.microsoft.com/office/drawing/2014/main" id="{8FFCFCB3-DE31-46E3-BFF8-594C86A546E2}"/>
              </a:ext>
            </a:extLst>
          </p:cNvPr>
          <p:cNvGraphicFramePr>
            <a:graphicFrameLocks noGrp="1" noChangeAspect="1"/>
          </p:cNvGraphicFramePr>
          <p:nvPr>
            <p:ph/>
          </p:nvPr>
        </p:nvGraphicFramePr>
        <p:xfrm>
          <a:off x="433774" y="2203996"/>
          <a:ext cx="7775575" cy="2208213"/>
        </p:xfrm>
        <a:graphic>
          <a:graphicData uri="http://schemas.openxmlformats.org/presentationml/2006/ole">
            <mc:AlternateContent xmlns:mc="http://schemas.openxmlformats.org/markup-compatibility/2006">
              <mc:Choice xmlns:v="urn:schemas-microsoft-com:vml" Requires="v">
                <p:oleObj spid="_x0000_s270360" name="Equation" r:id="rId3" imgW="3759120" imgH="1066680" progId="Equation.DSMT4">
                  <p:embed/>
                </p:oleObj>
              </mc:Choice>
              <mc:Fallback>
                <p:oleObj name="Equation" r:id="rId3" imgW="3759120" imgH="1066680" progId="Equation.DSMT4">
                  <p:embed/>
                  <p:pic>
                    <p:nvPicPr>
                      <p:cNvPr id="408584" name="Object 8">
                        <a:extLst>
                          <a:ext uri="{FF2B5EF4-FFF2-40B4-BE49-F238E27FC236}">
                            <a16:creationId xmlns:a16="http://schemas.microsoft.com/office/drawing/2014/main" id="{8FFCFCB3-DE31-46E3-BFF8-594C86A54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74" y="2203996"/>
                        <a:ext cx="7775575" cy="2208213"/>
                      </a:xfrm>
                      <a:prstGeom prst="rect">
                        <a:avLst/>
                      </a:prstGeom>
                      <a:noFill/>
                      <a:ln w="12700" cap="flat" cmpd="sng">
                        <a:solidFill>
                          <a:srgbClr val="CC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249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85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08583"/>
                                        </p:tgtEl>
                                        <p:attrNameLst>
                                          <p:attrName>style.visibility</p:attrName>
                                        </p:attrNameLst>
                                      </p:cBhvr>
                                      <p:to>
                                        <p:strVal val="visible"/>
                                      </p:to>
                                    </p:set>
                                    <p:animEffect transition="in" filter="wipe(left)">
                                      <p:cBhvr>
                                        <p:cTn id="11" dur="500"/>
                                        <p:tgtEl>
                                          <p:spTgt spid="4085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08584"/>
                                        </p:tgtEl>
                                        <p:attrNameLst>
                                          <p:attrName>style.visibility</p:attrName>
                                        </p:attrNameLst>
                                      </p:cBhvr>
                                      <p:to>
                                        <p:strVal val="visible"/>
                                      </p:to>
                                    </p:set>
                                    <p:animEffect transition="in" filter="blinds(horizontal)">
                                      <p:cBhvr>
                                        <p:cTn id="16" dur="500"/>
                                        <p:tgtEl>
                                          <p:spTgt spid="4085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8580"/>
                                        </p:tgtEl>
                                        <p:attrNameLst>
                                          <p:attrName>style.visibility</p:attrName>
                                        </p:attrNameLst>
                                      </p:cBhvr>
                                      <p:to>
                                        <p:strVal val="visible"/>
                                      </p:to>
                                    </p:set>
                                    <p:animEffect transition="in" filter="wipe(left)">
                                      <p:cBhvr>
                                        <p:cTn id="21"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autoUpdateAnimBg="0"/>
      <p:bldP spid="408582" grpId="0" autoUpdateAnimBg="0"/>
      <p:bldP spid="4085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C49D70-65D4-4E93-B33E-EFE60A42C7C5}"/>
              </a:ext>
            </a:extLst>
          </p:cNvPr>
          <p:cNvSpPr txBox="1"/>
          <p:nvPr/>
        </p:nvSpPr>
        <p:spPr>
          <a:xfrm>
            <a:off x="5796136" y="2348880"/>
            <a:ext cx="2808312" cy="1323439"/>
          </a:xfrm>
          <a:prstGeom prst="rect">
            <a:avLst/>
          </a:prstGeom>
          <a:noFill/>
        </p:spPr>
        <p:txBody>
          <a:bodyPr wrap="square" rtlCol="0">
            <a:spAutoFit/>
          </a:bodyPr>
          <a:lstStyle/>
          <a:p>
            <a:pPr algn="l"/>
            <a:r>
              <a:rPr lang="en-US" altLang="zh-CN" sz="3200" b="0" dirty="0" err="1">
                <a:solidFill>
                  <a:schemeClr val="tx1"/>
                </a:solidFill>
              </a:rPr>
              <a:t>Matlab</a:t>
            </a:r>
            <a:r>
              <a:rPr lang="en-US" altLang="zh-CN" sz="3200" b="0" dirty="0">
                <a:solidFill>
                  <a:schemeClr val="tx1"/>
                </a:solidFill>
              </a:rPr>
              <a:t> </a:t>
            </a:r>
            <a:r>
              <a:rPr lang="zh-CN" altLang="en-US" sz="3200" b="0" dirty="0">
                <a:solidFill>
                  <a:schemeClr val="tx1"/>
                </a:solidFill>
              </a:rPr>
              <a:t>实现</a:t>
            </a:r>
            <a:r>
              <a:rPr lang="en-US" altLang="zh-CN" sz="3200" b="0" dirty="0">
                <a:solidFill>
                  <a:schemeClr val="tx1"/>
                </a:solidFill>
              </a:rPr>
              <a:t>:   </a:t>
            </a:r>
          </a:p>
          <a:p>
            <a:pPr algn="l"/>
            <a:r>
              <a:rPr lang="en-US" altLang="zh-CN" sz="2400" b="0" dirty="0" err="1">
                <a:solidFill>
                  <a:schemeClr val="tx1"/>
                </a:solidFill>
              </a:rPr>
              <a:t>ChazhiChafen.m</a:t>
            </a:r>
            <a:endParaRPr lang="en-US" altLang="zh-CN" sz="2400" b="0" dirty="0">
              <a:solidFill>
                <a:schemeClr val="tx1"/>
              </a:solidFill>
            </a:endParaRPr>
          </a:p>
          <a:p>
            <a:pPr algn="l"/>
            <a:endParaRPr lang="zh-CN" altLang="en-US" sz="2400" b="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24038B69-6AFA-4C82-BCA9-93318AE64C09}"/>
              </a:ext>
            </a:extLst>
          </p:cNvPr>
          <p:cNvSpPr txBox="1"/>
          <p:nvPr/>
        </p:nvSpPr>
        <p:spPr>
          <a:xfrm>
            <a:off x="539552" y="116632"/>
            <a:ext cx="4104456" cy="6494085"/>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a:t>
            </a:r>
            <a:r>
              <a:rPr lang="en-US" altLang="zh-CN" sz="1600" b="0" dirty="0" err="1">
                <a:solidFill>
                  <a:srgbClr val="0000FF"/>
                </a:solidFill>
                <a:latin typeface="Times New Roman" panose="02020603050405020304" pitchFamily="18" charset="0"/>
                <a:cs typeface="Times New Roman" panose="02020603050405020304" pitchFamily="18" charset="0"/>
              </a:rPr>
              <a:t>A,df</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ChazhiChafen</a:t>
            </a:r>
            <a:r>
              <a:rPr lang="en-US" altLang="zh-CN" sz="1600" b="0" dirty="0">
                <a:solidFill>
                  <a:srgbClr val="0000FF"/>
                </a:solidFill>
                <a:latin typeface="Times New Roman" panose="02020603050405020304" pitchFamily="18" charset="0"/>
                <a:cs typeface="Times New Roman" panose="02020603050405020304" pitchFamily="18" charset="0"/>
              </a:rPr>
              <a:t>(X,Y)</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X is the 1xn abscissa vector</a:t>
            </a:r>
          </a:p>
          <a:p>
            <a:pPr algn="l"/>
            <a:r>
              <a:rPr lang="en-US" altLang="zh-CN" sz="1600" b="0" dirty="0">
                <a:solidFill>
                  <a:srgbClr val="0000FF"/>
                </a:solidFill>
                <a:latin typeface="Times New Roman" panose="02020603050405020304" pitchFamily="18" charset="0"/>
                <a:cs typeface="Times New Roman" panose="02020603050405020304" pitchFamily="18" charset="0"/>
              </a:rPr>
              <a:t>%             - Y is the 1xn ordinate vector</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A is the 1xn vector containing the coefficients of the Nth</a:t>
            </a:r>
          </a:p>
          <a:p>
            <a:pPr algn="l"/>
            <a:r>
              <a:rPr lang="en-US" altLang="zh-CN" sz="1600" b="0" dirty="0">
                <a:solidFill>
                  <a:srgbClr val="0000FF"/>
                </a:solidFill>
                <a:latin typeface="Times New Roman" panose="02020603050405020304" pitchFamily="18" charset="0"/>
                <a:cs typeface="Times New Roman" panose="02020603050405020304" pitchFamily="18" charset="0"/>
              </a:rPr>
              <a:t>%              degree Newton polynomial</a:t>
            </a:r>
          </a:p>
          <a:p>
            <a:pPr algn="l"/>
            <a:r>
              <a:rPr lang="en-US" altLang="zh-CN" sz="1600" b="0" dirty="0">
                <a:solidFill>
                  <a:srgbClr val="0000FF"/>
                </a:solidFill>
                <a:latin typeface="Times New Roman" panose="02020603050405020304" pitchFamily="18" charset="0"/>
                <a:cs typeface="Times New Roman" panose="02020603050405020304" pitchFamily="18" charset="0"/>
              </a:rPr>
              <a:t>%             - df is the approximate derivative</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s-ES" altLang="zh-CN" sz="1600" b="0" dirty="0">
                <a:solidFill>
                  <a:srgbClr val="0000FF"/>
                </a:solidFill>
                <a:latin typeface="Times New Roman" panose="02020603050405020304" pitchFamily="18" charset="0"/>
                <a:cs typeface="Times New Roman" panose="02020603050405020304" pitchFamily="18" charset="0"/>
              </a:rPr>
              <a:t>% x=0:0.1:1.5;  y=x.^2+sin(x);</a:t>
            </a:r>
          </a:p>
          <a:p>
            <a:pPr algn="l"/>
            <a:r>
              <a:rPr lang="es-ES" altLang="zh-CN" sz="1600" b="0" dirty="0">
                <a:solidFill>
                  <a:srgbClr val="0000FF"/>
                </a:solidFill>
                <a:latin typeface="Times New Roman" panose="02020603050405020304" pitchFamily="18" charset="0"/>
                <a:cs typeface="Times New Roman" panose="02020603050405020304" pitchFamily="18" charset="0"/>
              </a:rPr>
              <a:t>% [A,df]=ChazhiChafen(x,y)</a:t>
            </a:r>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A=Y;</a:t>
            </a:r>
          </a:p>
          <a:p>
            <a:pPr algn="l"/>
            <a:r>
              <a:rPr lang="en-US" altLang="zh-CN" sz="1600" b="0" dirty="0">
                <a:solidFill>
                  <a:srgbClr val="0000FF"/>
                </a:solidFill>
                <a:latin typeface="Times New Roman" panose="02020603050405020304" pitchFamily="18" charset="0"/>
                <a:cs typeface="Times New Roman" panose="02020603050405020304" pitchFamily="18" charset="0"/>
              </a:rPr>
              <a:t>N=length(X);</a:t>
            </a:r>
          </a:p>
          <a:p>
            <a:pPr algn="l"/>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for j=2:N</a:t>
            </a:r>
          </a:p>
          <a:p>
            <a:pPr algn="l"/>
            <a:r>
              <a:rPr lang="en-US" altLang="zh-CN" sz="1600" b="0" dirty="0">
                <a:solidFill>
                  <a:srgbClr val="0000FF"/>
                </a:solidFill>
                <a:latin typeface="Times New Roman" panose="02020603050405020304" pitchFamily="18" charset="0"/>
                <a:cs typeface="Times New Roman" panose="02020603050405020304" pitchFamily="18" charset="0"/>
              </a:rPr>
              <a:t>   for k=N:-1:j</a:t>
            </a:r>
          </a:p>
          <a:p>
            <a:pPr algn="l"/>
            <a:r>
              <a:rPr lang="en-US" altLang="zh-CN" sz="1600" b="0" dirty="0">
                <a:solidFill>
                  <a:srgbClr val="0000FF"/>
                </a:solidFill>
                <a:latin typeface="Times New Roman" panose="02020603050405020304" pitchFamily="18" charset="0"/>
                <a:cs typeface="Times New Roman" panose="02020603050405020304" pitchFamily="18" charset="0"/>
              </a:rPr>
              <a:t>      A(k)=(A(k)-A(k-1))/(X(k)-X(k-j+1));</a:t>
            </a:r>
          </a:p>
          <a:p>
            <a:pPr algn="l"/>
            <a:r>
              <a:rPr lang="en-US" altLang="zh-CN" sz="1600" b="0" dirty="0">
                <a:solidFill>
                  <a:srgbClr val="0000FF"/>
                </a:solidFill>
                <a:latin typeface="Times New Roman" panose="02020603050405020304" pitchFamily="18" charset="0"/>
                <a:cs typeface="Times New Roman" panose="02020603050405020304" pitchFamily="18" charset="0"/>
              </a:rPr>
              <a:t>   end</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x0=X(1);</a:t>
            </a:r>
          </a:p>
          <a:p>
            <a:pPr algn="l"/>
            <a:r>
              <a:rPr lang="en-US" altLang="zh-CN" sz="1600" b="0" dirty="0">
                <a:solidFill>
                  <a:srgbClr val="0000FF"/>
                </a:solidFill>
                <a:latin typeface="Times New Roman" panose="02020603050405020304" pitchFamily="18" charset="0"/>
                <a:cs typeface="Times New Roman" panose="02020603050405020304" pitchFamily="18" charset="0"/>
              </a:rPr>
              <a:t>df=A(2);</a:t>
            </a:r>
          </a:p>
          <a:p>
            <a:pPr algn="l"/>
            <a:r>
              <a:rPr lang="en-US" altLang="zh-CN" sz="1600" b="0" dirty="0">
                <a:solidFill>
                  <a:srgbClr val="0000FF"/>
                </a:solidFill>
                <a:latin typeface="Times New Roman" panose="02020603050405020304" pitchFamily="18" charset="0"/>
                <a:cs typeface="Times New Roman" panose="02020603050405020304" pitchFamily="18" charset="0"/>
              </a:rPr>
              <a:t>prod=1;</a:t>
            </a:r>
          </a:p>
          <a:p>
            <a:pPr algn="l"/>
            <a:r>
              <a:rPr lang="en-US" altLang="zh-CN" sz="1600" b="0" dirty="0">
                <a:solidFill>
                  <a:srgbClr val="0000FF"/>
                </a:solidFill>
                <a:latin typeface="Times New Roman" panose="02020603050405020304" pitchFamily="18" charset="0"/>
                <a:cs typeface="Times New Roman" panose="02020603050405020304" pitchFamily="18" charset="0"/>
              </a:rPr>
              <a:t>n1=length(A)-1;</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for k=2:n1</a:t>
            </a:r>
          </a:p>
          <a:p>
            <a:pPr algn="l"/>
            <a:r>
              <a:rPr lang="en-US" altLang="zh-CN" sz="1600" b="0" dirty="0">
                <a:solidFill>
                  <a:srgbClr val="0000FF"/>
                </a:solidFill>
                <a:latin typeface="Times New Roman" panose="02020603050405020304" pitchFamily="18" charset="0"/>
                <a:cs typeface="Times New Roman" panose="02020603050405020304" pitchFamily="18" charset="0"/>
              </a:rPr>
              <a:t>   prod=prod*(x0-X(k));</a:t>
            </a:r>
          </a:p>
          <a:p>
            <a:pPr algn="l"/>
            <a:r>
              <a:rPr lang="en-US" altLang="zh-CN" sz="1600" b="0" dirty="0">
                <a:solidFill>
                  <a:srgbClr val="0000FF"/>
                </a:solidFill>
                <a:latin typeface="Times New Roman" panose="02020603050405020304" pitchFamily="18" charset="0"/>
                <a:cs typeface="Times New Roman" panose="02020603050405020304" pitchFamily="18" charset="0"/>
              </a:rPr>
              <a:t>   df=</a:t>
            </a:r>
            <a:r>
              <a:rPr lang="en-US" altLang="zh-CN" sz="1600" b="0" dirty="0" err="1">
                <a:solidFill>
                  <a:srgbClr val="0000FF"/>
                </a:solidFill>
                <a:latin typeface="Times New Roman" panose="02020603050405020304" pitchFamily="18" charset="0"/>
                <a:cs typeface="Times New Roman" panose="02020603050405020304" pitchFamily="18" charset="0"/>
              </a:rPr>
              <a:t>df+prod</a:t>
            </a:r>
            <a:r>
              <a:rPr lang="en-US" altLang="zh-CN" sz="1600" b="0" dirty="0">
                <a:solidFill>
                  <a:srgbClr val="0000FF"/>
                </a:solidFill>
                <a:latin typeface="Times New Roman" panose="02020603050405020304" pitchFamily="18" charset="0"/>
                <a:cs typeface="Times New Roman" panose="02020603050405020304" pitchFamily="18" charset="0"/>
              </a:rPr>
              <a:t>*A(k+1);</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6576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6645F4-EDA3-4B70-A9FC-E98DA5E61F8E}"/>
              </a:ext>
            </a:extLst>
          </p:cNvPr>
          <p:cNvSpPr txBox="1"/>
          <p:nvPr/>
        </p:nvSpPr>
        <p:spPr>
          <a:xfrm>
            <a:off x="3851920" y="148939"/>
            <a:ext cx="230425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作业</a:t>
            </a:r>
            <a:r>
              <a:rPr lang="en-US" altLang="zh-CN" sz="2400" b="0" dirty="0">
                <a:solidFill>
                  <a:schemeClr val="tx1">
                    <a:lumMod val="95000"/>
                    <a:lumOff val="5000"/>
                  </a:schemeClr>
                </a:solidFill>
                <a:latin typeface="+mn-ea"/>
                <a:ea typeface="+mn-ea"/>
              </a:rPr>
              <a:t>6.1</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5D63D518-AEF1-4D61-8008-E13D60151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681139"/>
            <a:ext cx="6817003" cy="4032448"/>
          </a:xfrm>
          <a:prstGeom prst="rect">
            <a:avLst/>
          </a:prstGeom>
        </p:spPr>
      </p:pic>
      <p:sp>
        <p:nvSpPr>
          <p:cNvPr id="6" name="文本框 5">
            <a:extLst>
              <a:ext uri="{FF2B5EF4-FFF2-40B4-BE49-F238E27FC236}">
                <a16:creationId xmlns:a16="http://schemas.microsoft.com/office/drawing/2014/main" id="{762AD6A6-FFCD-43B2-A6C7-A64D7D0BD6AD}"/>
              </a:ext>
            </a:extLst>
          </p:cNvPr>
          <p:cNvSpPr txBox="1"/>
          <p:nvPr/>
        </p:nvSpPr>
        <p:spPr>
          <a:xfrm>
            <a:off x="179512" y="5080102"/>
            <a:ext cx="3672408" cy="461665"/>
          </a:xfrm>
          <a:prstGeom prst="rect">
            <a:avLst/>
          </a:prstGeom>
          <a:noFill/>
        </p:spPr>
        <p:txBody>
          <a:bodyPr wrap="square" rtlCol="0">
            <a:spAutoFit/>
          </a:bodyPr>
          <a:lstStyle/>
          <a:p>
            <a:pPr algn="l"/>
            <a:r>
              <a:rPr lang="zh-CN" altLang="en-US" sz="2400" b="0" dirty="0">
                <a:solidFill>
                  <a:srgbClr val="0000FF"/>
                </a:solidFill>
                <a:latin typeface="+mn-ea"/>
                <a:ea typeface="+mn-ea"/>
              </a:rPr>
              <a:t>算法与程序： </a:t>
            </a:r>
          </a:p>
        </p:txBody>
      </p:sp>
      <p:sp>
        <p:nvSpPr>
          <p:cNvPr id="7" name="文本框 6">
            <a:extLst>
              <a:ext uri="{FF2B5EF4-FFF2-40B4-BE49-F238E27FC236}">
                <a16:creationId xmlns:a16="http://schemas.microsoft.com/office/drawing/2014/main" id="{F7DE45A6-F57E-482A-9B57-D0272E1C1108}"/>
              </a:ext>
            </a:extLst>
          </p:cNvPr>
          <p:cNvSpPr txBox="1"/>
          <p:nvPr/>
        </p:nvSpPr>
        <p:spPr>
          <a:xfrm>
            <a:off x="179512" y="5556719"/>
            <a:ext cx="6552728" cy="60132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修改程序</a:t>
            </a:r>
            <a:r>
              <a:rPr lang="en-US" altLang="zh-CN" sz="3200" b="0" dirty="0">
                <a:solidFill>
                  <a:schemeClr val="tx1"/>
                </a:solidFill>
              </a:rPr>
              <a:t>:  </a:t>
            </a:r>
            <a:r>
              <a:rPr lang="en-US" altLang="zh-CN" sz="2400" b="0" dirty="0" err="1">
                <a:solidFill>
                  <a:schemeClr val="tx1"/>
                </a:solidFill>
              </a:rPr>
              <a:t>ChazhiChafen.m</a:t>
            </a:r>
            <a:r>
              <a:rPr lang="zh-CN" altLang="en-US" sz="2400" b="0" dirty="0">
                <a:solidFill>
                  <a:schemeClr val="tx1">
                    <a:lumMod val="95000"/>
                    <a:lumOff val="5000"/>
                  </a:schemeClr>
                </a:solidFill>
                <a:latin typeface="+mn-ea"/>
                <a:ea typeface="+mn-ea"/>
              </a:rPr>
              <a:t>，使得可用它计算 </a:t>
            </a:r>
            <a:endParaRPr lang="en-US" altLang="zh-CN" sz="2400" b="0" dirty="0">
              <a:solidFill>
                <a:schemeClr val="tx1"/>
              </a:solidFill>
            </a:endParaRPr>
          </a:p>
        </p:txBody>
      </p:sp>
      <p:pic>
        <p:nvPicPr>
          <p:cNvPr id="8" name="图片 7">
            <a:extLst>
              <a:ext uri="{FF2B5EF4-FFF2-40B4-BE49-F238E27FC236}">
                <a16:creationId xmlns:a16="http://schemas.microsoft.com/office/drawing/2014/main" id="{A9F0E6ED-8F6E-4568-B861-80948225DC4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15816" y="6289958"/>
            <a:ext cx="3816424" cy="302400"/>
          </a:xfrm>
          <a:prstGeom prst="rect">
            <a:avLst/>
          </a:prstGeom>
        </p:spPr>
      </p:pic>
    </p:spTree>
    <p:extLst>
      <p:ext uri="{BB962C8B-B14F-4D97-AF65-F5344CB8AC3E}">
        <p14:creationId xmlns:p14="http://schemas.microsoft.com/office/powerpoint/2010/main" val="3127543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123" name="Rectangle 3">
            <a:extLst>
              <a:ext uri="{FF2B5EF4-FFF2-40B4-BE49-F238E27FC236}">
                <a16:creationId xmlns:a16="http://schemas.microsoft.com/office/drawing/2014/main" id="{017354E6-17EC-4953-9398-8822DBBD9547}"/>
              </a:ext>
            </a:extLst>
          </p:cNvPr>
          <p:cNvSpPr>
            <a:spLocks noGrp="1" noChangeArrowheads="1"/>
          </p:cNvSpPr>
          <p:nvPr>
            <p:ph type="subTitle" idx="4294967295"/>
          </p:nvPr>
        </p:nvSpPr>
        <p:spPr>
          <a:xfrm>
            <a:off x="2" y="692151"/>
            <a:ext cx="4139950" cy="3384922"/>
          </a:xfrm>
        </p:spPr>
        <p:txBody>
          <a:bodyPr/>
          <a:lstStyle/>
          <a:p>
            <a:pPr marL="0" indent="0" algn="just" eaLnBrk="1" hangingPunct="1">
              <a:spcBef>
                <a:spcPct val="0"/>
              </a:spcBef>
              <a:buFontTx/>
              <a:buNone/>
            </a:pPr>
            <a:r>
              <a:rPr lang="en-US" altLang="zh-CN" sz="2800">
                <a:solidFill>
                  <a:srgbClr val="0000FF"/>
                </a:solidFill>
                <a:latin typeface="+mn-ea"/>
              </a:rPr>
              <a:t>  </a:t>
            </a:r>
            <a:r>
              <a:rPr lang="zh-CN" altLang="en-US" sz="2800">
                <a:solidFill>
                  <a:srgbClr val="0000FF"/>
                </a:solidFill>
                <a:latin typeface="+mn-ea"/>
              </a:rPr>
              <a:t>如右图所示，</a:t>
            </a:r>
          </a:p>
        </p:txBody>
      </p:sp>
      <p:graphicFrame>
        <p:nvGraphicFramePr>
          <p:cNvPr id="384004" name="Object 10">
            <a:extLst>
              <a:ext uri="{FF2B5EF4-FFF2-40B4-BE49-F238E27FC236}">
                <a16:creationId xmlns:a16="http://schemas.microsoft.com/office/drawing/2014/main" id="{A5B1A941-DAC6-42ED-9F1A-837B563A92B9}"/>
              </a:ext>
            </a:extLst>
          </p:cNvPr>
          <p:cNvGraphicFramePr>
            <a:graphicFrameLocks/>
          </p:cNvGraphicFramePr>
          <p:nvPr>
            <p:extLst>
              <p:ext uri="{D42A27DB-BD31-4B8C-83A1-F6EECF244321}">
                <p14:modId xmlns:p14="http://schemas.microsoft.com/office/powerpoint/2010/main" val="3131322374"/>
              </p:ext>
            </p:extLst>
          </p:nvPr>
        </p:nvGraphicFramePr>
        <p:xfrm>
          <a:off x="5003800" y="981075"/>
          <a:ext cx="3376170" cy="2919751"/>
        </p:xfrm>
        <a:graphic>
          <a:graphicData uri="http://schemas.openxmlformats.org/presentationml/2006/ole">
            <mc:AlternateContent xmlns:mc="http://schemas.openxmlformats.org/markup-compatibility/2006">
              <mc:Choice xmlns:v="urn:schemas-microsoft-com:vml" Requires="v">
                <p:oleObj spid="_x0000_s200793" r:id="rId3" imgW="2397252" imgH="1382268" progId="Word.Picture.8">
                  <p:embed/>
                </p:oleObj>
              </mc:Choice>
              <mc:Fallback>
                <p:oleObj r:id="rId3" imgW="2397252" imgH="1382268" progId="Word.Picture.8">
                  <p:embed/>
                  <p:pic>
                    <p:nvPicPr>
                      <p:cNvPr id="384004" name="Object 10">
                        <a:extLst>
                          <a:ext uri="{FF2B5EF4-FFF2-40B4-BE49-F238E27FC236}">
                            <a16:creationId xmlns:a16="http://schemas.microsoft.com/office/drawing/2014/main" id="{A5B1A941-DAC6-42ED-9F1A-837B563A92B9}"/>
                          </a:ext>
                        </a:extLst>
                      </p:cNvPr>
                      <p:cNvPicPr>
                        <a:picLocks noChangeArrowheads="1"/>
                      </p:cNvPicPr>
                      <p:nvPr/>
                    </p:nvPicPr>
                    <p:blipFill>
                      <a:blip r:embed="rId4">
                        <a:extLst>
                          <a:ext uri="{28A0092B-C50C-407E-A947-70E740481C1C}">
                            <a14:useLocalDpi xmlns:a14="http://schemas.microsoft.com/office/drawing/2010/main" val="0"/>
                          </a:ext>
                        </a:extLst>
                      </a:blip>
                      <a:srcRect l="15764" r="8646"/>
                      <a:stretch>
                        <a:fillRect/>
                      </a:stretch>
                    </p:blipFill>
                    <p:spPr bwMode="auto">
                      <a:xfrm>
                        <a:off x="5003800" y="981075"/>
                        <a:ext cx="3376170" cy="2919751"/>
                      </a:xfrm>
                      <a:prstGeom prst="rect">
                        <a:avLst/>
                      </a:prstGeom>
                      <a:noFill/>
                      <a:ln>
                        <a:noFill/>
                      </a:ln>
                    </p:spPr>
                  </p:pic>
                </p:oleObj>
              </mc:Fallback>
            </mc:AlternateContent>
          </a:graphicData>
        </a:graphic>
      </p:graphicFrame>
      <p:sp>
        <p:nvSpPr>
          <p:cNvPr id="1029131" name="Rectangle 11">
            <a:extLst>
              <a:ext uri="{FF2B5EF4-FFF2-40B4-BE49-F238E27FC236}">
                <a16:creationId xmlns:a16="http://schemas.microsoft.com/office/drawing/2014/main" id="{7D247819-4F22-4F69-A033-823029C823E8}"/>
              </a:ext>
            </a:extLst>
          </p:cNvPr>
          <p:cNvSpPr>
            <a:spLocks noChangeArrowheads="1"/>
          </p:cNvSpPr>
          <p:nvPr/>
        </p:nvSpPr>
        <p:spPr bwMode="auto">
          <a:xfrm>
            <a:off x="5224" y="4438336"/>
            <a:ext cx="892899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0" dirty="0">
                <a:solidFill>
                  <a:srgbClr val="0000FF"/>
                </a:solidFill>
                <a:latin typeface="+mn-ea"/>
                <a:ea typeface="+mn-ea"/>
              </a:rPr>
              <a:t>  </a:t>
            </a:r>
            <a:r>
              <a:rPr lang="zh-CN" altLang="en-US" sz="2400" b="0" dirty="0">
                <a:solidFill>
                  <a:srgbClr val="0000FF"/>
                </a:solidFill>
                <a:latin typeface="+mn-ea"/>
                <a:ea typeface="+mn-ea"/>
              </a:rPr>
              <a:t>因此从精度方面看，用中心差分近似代替导数值更可取，则称</a:t>
            </a:r>
          </a:p>
        </p:txBody>
      </p:sp>
      <p:sp>
        <p:nvSpPr>
          <p:cNvPr id="1029133" name="Rectangle 13">
            <a:extLst>
              <a:ext uri="{FF2B5EF4-FFF2-40B4-BE49-F238E27FC236}">
                <a16:creationId xmlns:a16="http://schemas.microsoft.com/office/drawing/2014/main" id="{DA67B50C-312E-43BD-89DB-3C1CD9C4691C}"/>
              </a:ext>
            </a:extLst>
          </p:cNvPr>
          <p:cNvSpPr>
            <a:spLocks noChangeArrowheads="1"/>
          </p:cNvSpPr>
          <p:nvPr/>
        </p:nvSpPr>
        <p:spPr bwMode="auto">
          <a:xfrm>
            <a:off x="152274" y="5936242"/>
            <a:ext cx="7975356" cy="60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0" dirty="0">
                <a:solidFill>
                  <a:srgbClr val="0000FF"/>
                </a:solidFill>
                <a:latin typeface="+mn-ea"/>
                <a:ea typeface="+mn-ea"/>
              </a:rPr>
              <a:t>为求</a:t>
            </a:r>
            <a:r>
              <a:rPr lang="en-US" altLang="zh-CN" sz="2400" b="0" dirty="0">
                <a:solidFill>
                  <a:srgbClr val="0000FF"/>
                </a:solidFill>
                <a:latin typeface="Times New Roman" panose="02020603050405020304" pitchFamily="18" charset="0"/>
                <a:ea typeface="+mn-ea"/>
                <a:cs typeface="Times New Roman" panose="02020603050405020304" pitchFamily="18" charset="0"/>
              </a:rPr>
              <a:t>f’(</a:t>
            </a:r>
            <a:r>
              <a:rPr lang="en-US" altLang="zh-CN" sz="2400" b="0" dirty="0">
                <a:solidFill>
                  <a:srgbClr val="0000FF"/>
                </a:solidFill>
                <a:latin typeface="+mn-ea"/>
                <a:ea typeface="+mn-ea"/>
              </a:rPr>
              <a:t>x</a:t>
            </a:r>
            <a:r>
              <a:rPr lang="en-US" altLang="zh-CN" sz="2400" b="0" baseline="-25000" dirty="0">
                <a:solidFill>
                  <a:srgbClr val="0000FF"/>
                </a:solidFill>
                <a:latin typeface="+mn-ea"/>
                <a:ea typeface="+mn-ea"/>
              </a:rPr>
              <a:t>0</a:t>
            </a:r>
            <a:r>
              <a:rPr lang="en-US" altLang="zh-CN" sz="2400" b="0" dirty="0">
                <a:solidFill>
                  <a:srgbClr val="0000FF"/>
                </a:solidFill>
                <a:latin typeface="+mn-ea"/>
                <a:ea typeface="+mn-ea"/>
              </a:rPr>
              <a:t>) </a:t>
            </a:r>
            <a:r>
              <a:rPr lang="zh-CN" altLang="en-US" sz="2400" b="0" dirty="0">
                <a:solidFill>
                  <a:srgbClr val="0000FF"/>
                </a:solidFill>
                <a:latin typeface="+mn-ea"/>
                <a:ea typeface="+mn-ea"/>
              </a:rPr>
              <a:t>的中点方法。</a:t>
            </a:r>
          </a:p>
        </p:txBody>
      </p:sp>
      <p:sp>
        <p:nvSpPr>
          <p:cNvPr id="1029134" name="Rectangle 14">
            <a:extLst>
              <a:ext uri="{FF2B5EF4-FFF2-40B4-BE49-F238E27FC236}">
                <a16:creationId xmlns:a16="http://schemas.microsoft.com/office/drawing/2014/main" id="{339CF0AA-BE87-4A95-9339-7F7F62976DCA}"/>
              </a:ext>
            </a:extLst>
          </p:cNvPr>
          <p:cNvSpPr>
            <a:spLocks noChangeArrowheads="1"/>
          </p:cNvSpPr>
          <p:nvPr/>
        </p:nvSpPr>
        <p:spPr bwMode="auto">
          <a:xfrm>
            <a:off x="30710" y="1272821"/>
            <a:ext cx="4860031" cy="27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b="0" dirty="0">
                <a:solidFill>
                  <a:srgbClr val="0000FF"/>
                </a:solidFill>
                <a:latin typeface="+mn-ea"/>
                <a:ea typeface="+mn-ea"/>
              </a:rPr>
              <a:t>  </a:t>
            </a:r>
            <a:r>
              <a:rPr lang="zh-CN" altLang="en-US" sz="2800" b="0" dirty="0">
                <a:solidFill>
                  <a:srgbClr val="0000FF"/>
                </a:solidFill>
                <a:latin typeface="+mn-ea"/>
                <a:ea typeface="+mn-ea"/>
              </a:rPr>
              <a:t>前述</a:t>
            </a:r>
            <a:r>
              <a:rPr lang="en-US" altLang="zh-CN" sz="2800" b="0" dirty="0">
                <a:solidFill>
                  <a:srgbClr val="0000FF"/>
                </a:solidFill>
                <a:latin typeface="+mn-ea"/>
                <a:ea typeface="+mn-ea"/>
              </a:rPr>
              <a:t>3</a:t>
            </a:r>
            <a:r>
              <a:rPr lang="zh-CN" altLang="en-US" sz="2800" b="0" dirty="0">
                <a:solidFill>
                  <a:srgbClr val="0000FF"/>
                </a:solidFill>
                <a:latin typeface="+mn-ea"/>
                <a:ea typeface="+mn-ea"/>
              </a:rPr>
              <a:t>种导数的近似值分别表示弦线</a:t>
            </a:r>
            <a:r>
              <a:rPr lang="en-US" altLang="zh-CN" sz="2800" b="0" dirty="0">
                <a:solidFill>
                  <a:srgbClr val="0000FF"/>
                </a:solidFill>
                <a:latin typeface="+mn-ea"/>
                <a:ea typeface="+mn-ea"/>
              </a:rPr>
              <a:t>AB</a:t>
            </a:r>
            <a:r>
              <a:rPr lang="zh-CN" altLang="en-US" sz="2800" b="0" dirty="0">
                <a:solidFill>
                  <a:srgbClr val="0000FF"/>
                </a:solidFill>
                <a:latin typeface="+mn-ea"/>
                <a:ea typeface="+mn-ea"/>
              </a:rPr>
              <a:t>，</a:t>
            </a:r>
            <a:r>
              <a:rPr lang="en-US" altLang="zh-CN" sz="2800" b="0" dirty="0">
                <a:solidFill>
                  <a:srgbClr val="0000FF"/>
                </a:solidFill>
                <a:latin typeface="+mn-ea"/>
                <a:ea typeface="+mn-ea"/>
              </a:rPr>
              <a:t>AC</a:t>
            </a:r>
            <a:r>
              <a:rPr lang="zh-CN" altLang="en-US" sz="2800" b="0" dirty="0">
                <a:solidFill>
                  <a:srgbClr val="0000FF"/>
                </a:solidFill>
                <a:latin typeface="+mn-ea"/>
                <a:ea typeface="+mn-ea"/>
              </a:rPr>
              <a:t>和</a:t>
            </a:r>
            <a:r>
              <a:rPr lang="en-US" altLang="zh-CN" sz="2800" b="0" dirty="0">
                <a:solidFill>
                  <a:srgbClr val="0000FF"/>
                </a:solidFill>
                <a:latin typeface="+mn-ea"/>
                <a:ea typeface="+mn-ea"/>
              </a:rPr>
              <a:t>BC</a:t>
            </a:r>
            <a:r>
              <a:rPr lang="zh-CN" altLang="en-US" sz="2800" b="0" dirty="0">
                <a:solidFill>
                  <a:srgbClr val="0000FF"/>
                </a:solidFill>
                <a:latin typeface="+mn-ea"/>
                <a:ea typeface="+mn-ea"/>
              </a:rPr>
              <a:t>的斜率，将这</a:t>
            </a:r>
            <a:r>
              <a:rPr lang="en-US" altLang="zh-CN" sz="2800" b="0" dirty="0">
                <a:solidFill>
                  <a:srgbClr val="0000FF"/>
                </a:solidFill>
                <a:latin typeface="+mn-ea"/>
                <a:ea typeface="+mn-ea"/>
              </a:rPr>
              <a:t>3</a:t>
            </a:r>
            <a:r>
              <a:rPr lang="zh-CN" altLang="en-US" sz="2800" b="0" dirty="0">
                <a:solidFill>
                  <a:srgbClr val="0000FF"/>
                </a:solidFill>
                <a:latin typeface="+mn-ea"/>
                <a:ea typeface="+mn-ea"/>
              </a:rPr>
              <a:t>条通过</a:t>
            </a:r>
            <a:r>
              <a:rPr lang="en-US" altLang="zh-CN" sz="2800" b="0" dirty="0">
                <a:solidFill>
                  <a:srgbClr val="0000FF"/>
                </a:solidFill>
                <a:latin typeface="+mn-ea"/>
                <a:ea typeface="+mn-ea"/>
              </a:rPr>
              <a:t>A</a:t>
            </a:r>
            <a:r>
              <a:rPr lang="zh-CN" altLang="en-US" sz="2800" b="0" dirty="0">
                <a:solidFill>
                  <a:srgbClr val="0000FF"/>
                </a:solidFill>
                <a:latin typeface="+mn-ea"/>
                <a:ea typeface="+mn-ea"/>
              </a:rPr>
              <a:t>点的弦的斜率与切线</a:t>
            </a:r>
            <a:r>
              <a:rPr lang="en-US" altLang="zh-CN" sz="2800" b="0" dirty="0">
                <a:solidFill>
                  <a:srgbClr val="0000FF"/>
                </a:solidFill>
                <a:latin typeface="+mn-ea"/>
                <a:ea typeface="+mn-ea"/>
              </a:rPr>
              <a:t>AT</a:t>
            </a:r>
            <a:r>
              <a:rPr lang="zh-CN" altLang="en-US" sz="2800" b="0" dirty="0">
                <a:solidFill>
                  <a:srgbClr val="0000FF"/>
                </a:solidFill>
                <a:latin typeface="+mn-ea"/>
                <a:ea typeface="+mn-ea"/>
              </a:rPr>
              <a:t>的斜率进行比较后，可见弦</a:t>
            </a:r>
            <a:r>
              <a:rPr lang="en-US" altLang="zh-CN" sz="2800" b="0" dirty="0">
                <a:solidFill>
                  <a:srgbClr val="0000FF"/>
                </a:solidFill>
                <a:latin typeface="+mn-ea"/>
                <a:ea typeface="+mn-ea"/>
              </a:rPr>
              <a:t>BC</a:t>
            </a:r>
            <a:r>
              <a:rPr lang="zh-CN" altLang="en-US" sz="2800" b="0" dirty="0">
                <a:solidFill>
                  <a:srgbClr val="0000FF"/>
                </a:solidFill>
                <a:latin typeface="+mn-ea"/>
                <a:ea typeface="+mn-ea"/>
              </a:rPr>
              <a:t>的斜率更接近于切线</a:t>
            </a:r>
            <a:r>
              <a:rPr lang="en-US" altLang="zh-CN" sz="2800" b="0" dirty="0">
                <a:solidFill>
                  <a:srgbClr val="0000FF"/>
                </a:solidFill>
                <a:latin typeface="+mn-ea"/>
                <a:ea typeface="+mn-ea"/>
              </a:rPr>
              <a:t>AT</a:t>
            </a:r>
            <a:r>
              <a:rPr lang="zh-CN" altLang="en-US" sz="2800" b="0" dirty="0">
                <a:solidFill>
                  <a:srgbClr val="0000FF"/>
                </a:solidFill>
                <a:latin typeface="+mn-ea"/>
                <a:ea typeface="+mn-ea"/>
              </a:rPr>
              <a:t>的斜率</a:t>
            </a:r>
            <a:r>
              <a:rPr lang="en-US" altLang="zh-CN" sz="2800" b="0" dirty="0">
                <a:solidFill>
                  <a:srgbClr val="0000FF"/>
                </a:solidFill>
                <a:latin typeface="Times New Roman" panose="02020603050405020304" pitchFamily="18" charset="0"/>
                <a:ea typeface="+mn-ea"/>
                <a:cs typeface="Times New Roman" panose="02020603050405020304" pitchFamily="18" charset="0"/>
              </a:rPr>
              <a:t>f’</a:t>
            </a:r>
            <a:r>
              <a:rPr lang="en-US" altLang="zh-CN" sz="2800" b="0" dirty="0">
                <a:solidFill>
                  <a:srgbClr val="0000FF"/>
                </a:solidFill>
                <a:latin typeface="+mn-ea"/>
                <a:ea typeface="+mn-ea"/>
              </a:rPr>
              <a:t>(x</a:t>
            </a:r>
            <a:r>
              <a:rPr lang="en-US" altLang="zh-CN" sz="2800" b="0" baseline="-25000" dirty="0">
                <a:solidFill>
                  <a:srgbClr val="0000FF"/>
                </a:solidFill>
                <a:latin typeface="+mn-ea"/>
                <a:ea typeface="+mn-ea"/>
              </a:rPr>
              <a:t>0</a:t>
            </a:r>
            <a:r>
              <a:rPr lang="en-US" altLang="zh-CN" sz="2800" b="0" dirty="0">
                <a:solidFill>
                  <a:srgbClr val="0000FF"/>
                </a:solidFill>
                <a:latin typeface="+mn-ea"/>
                <a:ea typeface="+mn-ea"/>
              </a:rPr>
              <a:t>)</a:t>
            </a:r>
            <a:r>
              <a:rPr lang="zh-CN" altLang="en-US" sz="2800" b="0" dirty="0">
                <a:solidFill>
                  <a:srgbClr val="0000FF"/>
                </a:solidFill>
                <a:latin typeface="+mn-ea"/>
                <a:ea typeface="+mn-ea"/>
              </a:rPr>
              <a:t>。</a:t>
            </a:r>
          </a:p>
        </p:txBody>
      </p:sp>
      <p:sp>
        <p:nvSpPr>
          <p:cNvPr id="10" name="Rectangle 2">
            <a:extLst>
              <a:ext uri="{FF2B5EF4-FFF2-40B4-BE49-F238E27FC236}">
                <a16:creationId xmlns:a16="http://schemas.microsoft.com/office/drawing/2014/main" id="{650C28C9-22EB-42B2-AB5A-C4854DD75081}"/>
              </a:ext>
            </a:extLst>
          </p:cNvPr>
          <p:cNvSpPr txBox="1">
            <a:spLocks noChangeArrowheads="1"/>
          </p:cNvSpPr>
          <p:nvPr/>
        </p:nvSpPr>
        <p:spPr>
          <a:xfrm>
            <a:off x="2776500" y="104177"/>
            <a:ext cx="3883732" cy="58797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ts val="4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6.4 </a:t>
            </a:r>
            <a:r>
              <a:rPr lang="zh-CN" altLang="en-US" sz="3200" b="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pic>
        <p:nvPicPr>
          <p:cNvPr id="3" name="图片 2">
            <a:extLst>
              <a:ext uri="{FF2B5EF4-FFF2-40B4-BE49-F238E27FC236}">
                <a16:creationId xmlns:a16="http://schemas.microsoft.com/office/drawing/2014/main" id="{52625154-D827-4CD2-AB7F-831396320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0726" y="5040971"/>
            <a:ext cx="3714750" cy="809625"/>
          </a:xfrm>
          <a:prstGeom prst="rect">
            <a:avLst/>
          </a:prstGeom>
        </p:spPr>
      </p:pic>
      <p:sp>
        <p:nvSpPr>
          <p:cNvPr id="4" name="文本框 3">
            <a:extLst>
              <a:ext uri="{FF2B5EF4-FFF2-40B4-BE49-F238E27FC236}">
                <a16:creationId xmlns:a16="http://schemas.microsoft.com/office/drawing/2014/main" id="{D909A6DF-CF84-4BB9-857B-1F1FC2BB3DB3}"/>
              </a:ext>
            </a:extLst>
          </p:cNvPr>
          <p:cNvSpPr txBox="1"/>
          <p:nvPr/>
        </p:nvSpPr>
        <p:spPr>
          <a:xfrm>
            <a:off x="6876256" y="5130486"/>
            <a:ext cx="150371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10</a:t>
            </a:r>
            <a:r>
              <a:rPr lang="zh-CN" altLang="en-US" sz="2400" b="0" dirty="0">
                <a:solidFill>
                  <a:schemeClr val="tx1">
                    <a:lumMod val="95000"/>
                    <a:lumOff val="5000"/>
                  </a:schemeClr>
                </a:solidFill>
                <a:latin typeface="+mn-ea"/>
                <a:ea typeface="+mn-ea"/>
              </a:rPr>
              <a:t>）</a:t>
            </a:r>
          </a:p>
        </p:txBody>
      </p:sp>
    </p:spTree>
    <p:extLst>
      <p:ext uri="{BB962C8B-B14F-4D97-AF65-F5344CB8AC3E}">
        <p14:creationId xmlns:p14="http://schemas.microsoft.com/office/powerpoint/2010/main" val="242494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 calcmode="lin" valueType="num">
                                      <p:cBhvr additive="base">
                                        <p:cTn id="7" dur="500" fill="hold"/>
                                        <p:tgtEl>
                                          <p:spTgt spid="1029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9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384004"/>
                                        </p:tgtEl>
                                        <p:attrNameLst>
                                          <p:attrName>style.visibility</p:attrName>
                                        </p:attrNameLst>
                                      </p:cBhvr>
                                      <p:to>
                                        <p:strVal val="visible"/>
                                      </p:to>
                                    </p:set>
                                    <p:animEffect transition="in" filter="diamond(in)">
                                      <p:cBhvr>
                                        <p:cTn id="13" dur="2000"/>
                                        <p:tgtEl>
                                          <p:spTgt spid="3840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9134"/>
                                        </p:tgtEl>
                                        <p:attrNameLst>
                                          <p:attrName>style.visibility</p:attrName>
                                        </p:attrNameLst>
                                      </p:cBhvr>
                                      <p:to>
                                        <p:strVal val="visible"/>
                                      </p:to>
                                    </p:set>
                                    <p:anim calcmode="lin" valueType="num">
                                      <p:cBhvr additive="base">
                                        <p:cTn id="18" dur="500" fill="hold"/>
                                        <p:tgtEl>
                                          <p:spTgt spid="1029134"/>
                                        </p:tgtEl>
                                        <p:attrNameLst>
                                          <p:attrName>ppt_x</p:attrName>
                                        </p:attrNameLst>
                                      </p:cBhvr>
                                      <p:tavLst>
                                        <p:tav tm="0">
                                          <p:val>
                                            <p:strVal val="#ppt_x"/>
                                          </p:val>
                                        </p:tav>
                                        <p:tav tm="100000">
                                          <p:val>
                                            <p:strVal val="#ppt_x"/>
                                          </p:val>
                                        </p:tav>
                                      </p:tavLst>
                                    </p:anim>
                                    <p:anim calcmode="lin" valueType="num">
                                      <p:cBhvr additive="base">
                                        <p:cTn id="19" dur="500" fill="hold"/>
                                        <p:tgtEl>
                                          <p:spTgt spid="102913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9131"/>
                                        </p:tgtEl>
                                        <p:attrNameLst>
                                          <p:attrName>style.visibility</p:attrName>
                                        </p:attrNameLst>
                                      </p:cBhvr>
                                      <p:to>
                                        <p:strVal val="visible"/>
                                      </p:to>
                                    </p:set>
                                    <p:anim calcmode="lin" valueType="num">
                                      <p:cBhvr additive="base">
                                        <p:cTn id="24" dur="500" fill="hold"/>
                                        <p:tgtEl>
                                          <p:spTgt spid="1029131"/>
                                        </p:tgtEl>
                                        <p:attrNameLst>
                                          <p:attrName>ppt_x</p:attrName>
                                        </p:attrNameLst>
                                      </p:cBhvr>
                                      <p:tavLst>
                                        <p:tav tm="0">
                                          <p:val>
                                            <p:strVal val="#ppt_x"/>
                                          </p:val>
                                        </p:tav>
                                        <p:tav tm="100000">
                                          <p:val>
                                            <p:strVal val="#ppt_x"/>
                                          </p:val>
                                        </p:tav>
                                      </p:tavLst>
                                    </p:anim>
                                    <p:anim calcmode="lin" valueType="num">
                                      <p:cBhvr additive="base">
                                        <p:cTn id="25" dur="500" fill="hold"/>
                                        <p:tgtEl>
                                          <p:spTgt spid="1029131"/>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9133"/>
                                        </p:tgtEl>
                                        <p:attrNameLst>
                                          <p:attrName>style.visibility</p:attrName>
                                        </p:attrNameLst>
                                      </p:cBhvr>
                                      <p:to>
                                        <p:strVal val="visible"/>
                                      </p:to>
                                    </p:set>
                                    <p:anim calcmode="lin" valueType="num">
                                      <p:cBhvr additive="base">
                                        <p:cTn id="30" dur="500" fill="hold"/>
                                        <p:tgtEl>
                                          <p:spTgt spid="1029133"/>
                                        </p:tgtEl>
                                        <p:attrNameLst>
                                          <p:attrName>ppt_x</p:attrName>
                                        </p:attrNameLst>
                                      </p:cBhvr>
                                      <p:tavLst>
                                        <p:tav tm="0">
                                          <p:val>
                                            <p:strVal val="#ppt_x"/>
                                          </p:val>
                                        </p:tav>
                                        <p:tav tm="100000">
                                          <p:val>
                                            <p:strVal val="#ppt_x"/>
                                          </p:val>
                                        </p:tav>
                                      </p:tavLst>
                                    </p:anim>
                                    <p:anim calcmode="lin" valueType="num">
                                      <p:cBhvr additive="base">
                                        <p:cTn id="31" dur="500" fill="hold"/>
                                        <p:tgtEl>
                                          <p:spTgt spid="1029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p:bldP spid="1029131" grpId="0"/>
      <p:bldP spid="1029133" grpId="0"/>
      <p:bldP spid="102913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147" name="Rectangle 3">
            <a:extLst>
              <a:ext uri="{FF2B5EF4-FFF2-40B4-BE49-F238E27FC236}">
                <a16:creationId xmlns:a16="http://schemas.microsoft.com/office/drawing/2014/main" id="{B44BBD62-6738-41C9-B7E1-D9574146C0DD}"/>
              </a:ext>
            </a:extLst>
          </p:cNvPr>
          <p:cNvSpPr>
            <a:spLocks noGrp="1" noChangeArrowheads="1"/>
          </p:cNvSpPr>
          <p:nvPr>
            <p:ph type="subTitle" idx="4294967295"/>
          </p:nvPr>
        </p:nvSpPr>
        <p:spPr>
          <a:xfrm>
            <a:off x="99968" y="342266"/>
            <a:ext cx="8944064" cy="930634"/>
          </a:xfrm>
        </p:spPr>
        <p:txBody>
          <a:bodyPr>
            <a:normAutofit/>
          </a:bodyPr>
          <a:lstStyle/>
          <a:p>
            <a:pPr marL="0" indent="0" eaLnBrk="1" hangingPunct="1">
              <a:buFontTx/>
              <a:buNone/>
            </a:pPr>
            <a:r>
              <a:rPr lang="en-US" altLang="zh-CN" sz="2800" dirty="0">
                <a:latin typeface="+mn-ea"/>
              </a:rPr>
              <a:t>  </a:t>
            </a:r>
            <a:r>
              <a:rPr lang="zh-CN" altLang="en-US" sz="2600" dirty="0">
                <a:latin typeface="+mn-ea"/>
              </a:rPr>
              <a:t>利用中点公式计算导数</a:t>
            </a:r>
            <a:r>
              <a:rPr lang="en-US" altLang="zh-CN" sz="2600" dirty="0">
                <a:latin typeface="Times New Roman" panose="02020603050405020304" pitchFamily="18" charset="0"/>
                <a:cs typeface="Times New Roman" panose="02020603050405020304" pitchFamily="18" charset="0"/>
              </a:rPr>
              <a:t>f’</a:t>
            </a:r>
            <a:r>
              <a:rPr lang="en-US" altLang="zh-CN" sz="2600" dirty="0">
                <a:latin typeface="+mn-ea"/>
              </a:rPr>
              <a:t>(x</a:t>
            </a:r>
            <a:r>
              <a:rPr lang="en-US" altLang="zh-CN" sz="2600" baseline="-25000" dirty="0">
                <a:latin typeface="+mn-ea"/>
              </a:rPr>
              <a:t>0</a:t>
            </a:r>
            <a:r>
              <a:rPr lang="en-US" altLang="zh-CN" sz="2600" dirty="0">
                <a:latin typeface="+mn-ea"/>
              </a:rPr>
              <a:t>)</a:t>
            </a:r>
            <a:r>
              <a:rPr lang="zh-CN" altLang="en-US" sz="2600" dirty="0">
                <a:latin typeface="+mn-ea"/>
              </a:rPr>
              <a:t>，首先必须选取合适的步长，并进行误差分析。分别将</a:t>
            </a:r>
            <a:r>
              <a:rPr lang="en-US" altLang="zh-CN" sz="2600" dirty="0">
                <a:latin typeface="+mn-ea"/>
              </a:rPr>
              <a:t>f(</a:t>
            </a:r>
            <a:r>
              <a:rPr lang="en-US" altLang="zh-CN" sz="2600" dirty="0" err="1">
                <a:latin typeface="+mn-ea"/>
              </a:rPr>
              <a:t>a±h</a:t>
            </a:r>
            <a:r>
              <a:rPr lang="en-US" altLang="zh-CN" sz="2600" dirty="0">
                <a:latin typeface="+mn-ea"/>
              </a:rPr>
              <a:t>)</a:t>
            </a:r>
            <a:r>
              <a:rPr lang="zh-CN" altLang="en-US" sz="2600" dirty="0">
                <a:latin typeface="+mn-ea"/>
              </a:rPr>
              <a:t>在</a:t>
            </a:r>
            <a:r>
              <a:rPr lang="en-US" altLang="zh-CN" sz="2600" dirty="0">
                <a:latin typeface="+mn-ea"/>
              </a:rPr>
              <a:t>x=a</a:t>
            </a:r>
            <a:r>
              <a:rPr lang="zh-CN" altLang="en-US" sz="2600" dirty="0">
                <a:latin typeface="+mn-ea"/>
              </a:rPr>
              <a:t>处泰勒展开，有</a:t>
            </a:r>
          </a:p>
        </p:txBody>
      </p:sp>
      <p:graphicFrame>
        <p:nvGraphicFramePr>
          <p:cNvPr id="385028" name="Object 8">
            <a:extLst>
              <a:ext uri="{FF2B5EF4-FFF2-40B4-BE49-F238E27FC236}">
                <a16:creationId xmlns:a16="http://schemas.microsoft.com/office/drawing/2014/main" id="{4B965B01-CA91-40FB-AD2C-94B986C2D2B3}"/>
              </a:ext>
            </a:extLst>
          </p:cNvPr>
          <p:cNvGraphicFramePr>
            <a:graphicFrameLocks/>
          </p:cNvGraphicFramePr>
          <p:nvPr>
            <p:extLst>
              <p:ext uri="{D42A27DB-BD31-4B8C-83A1-F6EECF244321}">
                <p14:modId xmlns:p14="http://schemas.microsoft.com/office/powerpoint/2010/main" val="2552057807"/>
              </p:ext>
            </p:extLst>
          </p:nvPr>
        </p:nvGraphicFramePr>
        <p:xfrm>
          <a:off x="99968" y="1311925"/>
          <a:ext cx="8604448" cy="698211"/>
        </p:xfrm>
        <a:graphic>
          <a:graphicData uri="http://schemas.openxmlformats.org/presentationml/2006/ole">
            <mc:AlternateContent xmlns:mc="http://schemas.openxmlformats.org/markup-compatibility/2006">
              <mc:Choice xmlns:v="urn:schemas-microsoft-com:vml" Requires="v">
                <p:oleObj spid="_x0000_s201816" r:id="rId3" imgW="4800600" imgH="419100" progId="Equation.3">
                  <p:embed/>
                </p:oleObj>
              </mc:Choice>
              <mc:Fallback>
                <p:oleObj r:id="rId3" imgW="4800600" imgH="419100" progId="Equation.3">
                  <p:embed/>
                  <p:pic>
                    <p:nvPicPr>
                      <p:cNvPr id="385028" name="Object 8">
                        <a:extLst>
                          <a:ext uri="{FF2B5EF4-FFF2-40B4-BE49-F238E27FC236}">
                            <a16:creationId xmlns:a16="http://schemas.microsoft.com/office/drawing/2014/main" id="{4B965B01-CA91-40FB-AD2C-94B986C2D2B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68" y="1311925"/>
                        <a:ext cx="8604448" cy="698211"/>
                      </a:xfrm>
                      <a:prstGeom prst="rect">
                        <a:avLst/>
                      </a:prstGeom>
                      <a:noFill/>
                      <a:ln>
                        <a:noFill/>
                      </a:ln>
                    </p:spPr>
                  </p:pic>
                </p:oleObj>
              </mc:Fallback>
            </mc:AlternateContent>
          </a:graphicData>
        </a:graphic>
      </p:graphicFrame>
      <p:sp>
        <p:nvSpPr>
          <p:cNvPr id="1030153" name="Rectangle 9">
            <a:extLst>
              <a:ext uri="{FF2B5EF4-FFF2-40B4-BE49-F238E27FC236}">
                <a16:creationId xmlns:a16="http://schemas.microsoft.com/office/drawing/2014/main" id="{72F82AF3-7D42-472E-8233-FF39A5175523}"/>
              </a:ext>
            </a:extLst>
          </p:cNvPr>
          <p:cNvSpPr>
            <a:spLocks noChangeArrowheads="1"/>
          </p:cNvSpPr>
          <p:nvPr/>
        </p:nvSpPr>
        <p:spPr bwMode="auto">
          <a:xfrm>
            <a:off x="109032" y="2244905"/>
            <a:ext cx="28432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800" b="0" dirty="0">
                <a:solidFill>
                  <a:srgbClr val="0000FF"/>
                </a:solidFill>
                <a:latin typeface="+mn-ea"/>
                <a:ea typeface="+mn-ea"/>
              </a:rPr>
              <a:t>代入</a:t>
            </a:r>
            <a:r>
              <a:rPr lang="en-US" altLang="zh-CN" sz="2800" b="0" dirty="0">
                <a:solidFill>
                  <a:srgbClr val="0000FF"/>
                </a:solidFill>
                <a:latin typeface="+mn-ea"/>
                <a:ea typeface="+mn-ea"/>
              </a:rPr>
              <a:t>(10)</a:t>
            </a:r>
            <a:r>
              <a:rPr lang="zh-CN" altLang="en-US" sz="2800" b="0" dirty="0">
                <a:solidFill>
                  <a:srgbClr val="0000FF"/>
                </a:solidFill>
                <a:latin typeface="+mn-ea"/>
                <a:ea typeface="+mn-ea"/>
              </a:rPr>
              <a:t>得</a:t>
            </a:r>
          </a:p>
        </p:txBody>
      </p:sp>
      <p:sp>
        <p:nvSpPr>
          <p:cNvPr id="1030155" name="Rectangle 11">
            <a:extLst>
              <a:ext uri="{FF2B5EF4-FFF2-40B4-BE49-F238E27FC236}">
                <a16:creationId xmlns:a16="http://schemas.microsoft.com/office/drawing/2014/main" id="{88002B4D-0FF3-4AC1-B18A-822521F4BCAA}"/>
              </a:ext>
            </a:extLst>
          </p:cNvPr>
          <p:cNvSpPr>
            <a:spLocks noChangeArrowheads="1"/>
          </p:cNvSpPr>
          <p:nvPr/>
        </p:nvSpPr>
        <p:spPr bwMode="auto">
          <a:xfrm>
            <a:off x="109032" y="3861048"/>
            <a:ext cx="877425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95000"/>
              </a:lnSpc>
            </a:pPr>
            <a:r>
              <a:rPr lang="zh-CN" altLang="en-US" sz="2800" b="0" dirty="0">
                <a:latin typeface="+mn-ea"/>
                <a:ea typeface="+mn-ea"/>
              </a:rPr>
              <a:t>由此可知，从截断误差的角度来看，步长越小，计算结果越准确。但从舍入误差角度，</a:t>
            </a:r>
            <a:r>
              <a:rPr lang="en-US" altLang="zh-CN" sz="2800" b="0" dirty="0">
                <a:latin typeface="+mn-ea"/>
                <a:ea typeface="+mn-ea"/>
              </a:rPr>
              <a:t>h</a:t>
            </a:r>
            <a:r>
              <a:rPr lang="zh-CN" altLang="en-US" sz="2800" b="0" dirty="0">
                <a:latin typeface="+mn-ea"/>
                <a:ea typeface="+mn-ea"/>
              </a:rPr>
              <a:t>越小， </a:t>
            </a:r>
            <a:r>
              <a:rPr lang="en-US" altLang="zh-CN" sz="2800" b="0" dirty="0">
                <a:latin typeface="+mn-ea"/>
                <a:ea typeface="+mn-ea"/>
              </a:rPr>
              <a:t>f(</a:t>
            </a:r>
            <a:r>
              <a:rPr lang="en-US" altLang="zh-CN" sz="2800" b="0" dirty="0" err="1">
                <a:latin typeface="+mn-ea"/>
                <a:ea typeface="+mn-ea"/>
              </a:rPr>
              <a:t>a+h</a:t>
            </a:r>
            <a:r>
              <a:rPr lang="en-US" altLang="zh-CN" sz="2800" b="0" dirty="0">
                <a:latin typeface="+mn-ea"/>
                <a:ea typeface="+mn-ea"/>
              </a:rPr>
              <a:t>)</a:t>
            </a:r>
            <a:r>
              <a:rPr lang="zh-CN" altLang="en-US" sz="2800" b="0" dirty="0">
                <a:latin typeface="+mn-ea"/>
                <a:ea typeface="+mn-ea"/>
              </a:rPr>
              <a:t>与</a:t>
            </a:r>
            <a:r>
              <a:rPr lang="en-US" altLang="zh-CN" sz="2800" b="0" dirty="0">
                <a:latin typeface="+mn-ea"/>
                <a:ea typeface="+mn-ea"/>
              </a:rPr>
              <a:t>f(a-h)</a:t>
            </a:r>
            <a:r>
              <a:rPr lang="zh-CN" altLang="en-US" sz="2800" b="0" dirty="0">
                <a:latin typeface="+mn-ea"/>
                <a:ea typeface="+mn-ea"/>
              </a:rPr>
              <a:t>越接近，直接相减会造成有效数字的严重损失。就舍入误差而言，步长是不宜太小的。</a:t>
            </a:r>
            <a:r>
              <a:rPr lang="zh-CN" altLang="en-US" sz="2800" b="0" dirty="0">
                <a:solidFill>
                  <a:srgbClr val="0000FF"/>
                </a:solidFill>
                <a:latin typeface="+mn-ea"/>
                <a:ea typeface="+mn-ea"/>
              </a:rPr>
              <a:t>怎样选择最佳步长，使截断误差与舍入误差之和最小呢？</a:t>
            </a:r>
          </a:p>
        </p:txBody>
      </p:sp>
      <p:pic>
        <p:nvPicPr>
          <p:cNvPr id="3" name="图片 2">
            <a:extLst>
              <a:ext uri="{FF2B5EF4-FFF2-40B4-BE49-F238E27FC236}">
                <a16:creationId xmlns:a16="http://schemas.microsoft.com/office/drawing/2014/main" id="{6BBE1C58-B48E-4AC4-A1DD-D490184ECB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2754" y="2675912"/>
            <a:ext cx="6238875" cy="866775"/>
          </a:xfrm>
          <a:prstGeom prst="rect">
            <a:avLst/>
          </a:prstGeom>
        </p:spPr>
      </p:pic>
    </p:spTree>
    <p:extLst>
      <p:ext uri="{BB962C8B-B14F-4D97-AF65-F5344CB8AC3E}">
        <p14:creationId xmlns:p14="http://schemas.microsoft.com/office/powerpoint/2010/main" val="3528664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 calcmode="lin" valueType="num">
                                      <p:cBhvr additive="base">
                                        <p:cTn id="7" dur="500" fill="hold"/>
                                        <p:tgtEl>
                                          <p:spTgt spid="1030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0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8"/>
                                        </p:tgtEl>
                                        <p:attrNameLst>
                                          <p:attrName>style.visibility</p:attrName>
                                        </p:attrNameLst>
                                      </p:cBhvr>
                                      <p:to>
                                        <p:strVal val="visible"/>
                                      </p:to>
                                    </p:set>
                                    <p:anim calcmode="lin" valueType="num">
                                      <p:cBhvr additive="base">
                                        <p:cTn id="13" dur="500" fill="hold"/>
                                        <p:tgtEl>
                                          <p:spTgt spid="385028"/>
                                        </p:tgtEl>
                                        <p:attrNameLst>
                                          <p:attrName>ppt_x</p:attrName>
                                        </p:attrNameLst>
                                      </p:cBhvr>
                                      <p:tavLst>
                                        <p:tav tm="0">
                                          <p:val>
                                            <p:strVal val="#ppt_x"/>
                                          </p:val>
                                        </p:tav>
                                        <p:tav tm="100000">
                                          <p:val>
                                            <p:strVal val="#ppt_x"/>
                                          </p:val>
                                        </p:tav>
                                      </p:tavLst>
                                    </p:anim>
                                    <p:anim calcmode="lin" valueType="num">
                                      <p:cBhvr additive="base">
                                        <p:cTn id="14" dur="500" fill="hold"/>
                                        <p:tgtEl>
                                          <p:spTgt spid="3850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0153"/>
                                        </p:tgtEl>
                                        <p:attrNameLst>
                                          <p:attrName>style.visibility</p:attrName>
                                        </p:attrNameLst>
                                      </p:cBhvr>
                                      <p:to>
                                        <p:strVal val="visible"/>
                                      </p:to>
                                    </p:set>
                                    <p:anim calcmode="lin" valueType="num">
                                      <p:cBhvr additive="base">
                                        <p:cTn id="19" dur="500" fill="hold"/>
                                        <p:tgtEl>
                                          <p:spTgt spid="1030153"/>
                                        </p:tgtEl>
                                        <p:attrNameLst>
                                          <p:attrName>ppt_x</p:attrName>
                                        </p:attrNameLst>
                                      </p:cBhvr>
                                      <p:tavLst>
                                        <p:tav tm="0">
                                          <p:val>
                                            <p:strVal val="#ppt_x"/>
                                          </p:val>
                                        </p:tav>
                                        <p:tav tm="100000">
                                          <p:val>
                                            <p:strVal val="#ppt_x"/>
                                          </p:val>
                                        </p:tav>
                                      </p:tavLst>
                                    </p:anim>
                                    <p:anim calcmode="lin" valueType="num">
                                      <p:cBhvr additive="base">
                                        <p:cTn id="20" dur="500" fill="hold"/>
                                        <p:tgtEl>
                                          <p:spTgt spid="103015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0155"/>
                                        </p:tgtEl>
                                        <p:attrNameLst>
                                          <p:attrName>style.visibility</p:attrName>
                                        </p:attrNameLst>
                                      </p:cBhvr>
                                      <p:to>
                                        <p:strVal val="visible"/>
                                      </p:to>
                                    </p:set>
                                    <p:anim calcmode="lin" valueType="num">
                                      <p:cBhvr additive="base">
                                        <p:cTn id="25" dur="500" fill="hold"/>
                                        <p:tgtEl>
                                          <p:spTgt spid="1030155"/>
                                        </p:tgtEl>
                                        <p:attrNameLst>
                                          <p:attrName>ppt_x</p:attrName>
                                        </p:attrNameLst>
                                      </p:cBhvr>
                                      <p:tavLst>
                                        <p:tav tm="0">
                                          <p:val>
                                            <p:strVal val="#ppt_x"/>
                                          </p:val>
                                        </p:tav>
                                        <p:tav tm="100000">
                                          <p:val>
                                            <p:strVal val="#ppt_x"/>
                                          </p:val>
                                        </p:tav>
                                      </p:tavLst>
                                    </p:anim>
                                    <p:anim calcmode="lin" valueType="num">
                                      <p:cBhvr additive="base">
                                        <p:cTn id="26" dur="500" fill="hold"/>
                                        <p:tgtEl>
                                          <p:spTgt spid="1030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p:bldP spid="1030153" grpId="0"/>
      <p:bldP spid="10301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60B655-304E-4FDB-ACAE-8EA624129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0000">
            <a:off x="379759" y="649622"/>
            <a:ext cx="7634395" cy="3782098"/>
          </a:xfrm>
          <a:prstGeom prst="rect">
            <a:avLst/>
          </a:prstGeom>
        </p:spPr>
      </p:pic>
      <p:sp>
        <p:nvSpPr>
          <p:cNvPr id="2" name="文本框 1">
            <a:extLst>
              <a:ext uri="{FF2B5EF4-FFF2-40B4-BE49-F238E27FC236}">
                <a16:creationId xmlns:a16="http://schemas.microsoft.com/office/drawing/2014/main" id="{B5B00D8C-1404-41B6-81D5-B9D1C4EAE70E}"/>
              </a:ext>
            </a:extLst>
          </p:cNvPr>
          <p:cNvSpPr txBox="1"/>
          <p:nvPr/>
        </p:nvSpPr>
        <p:spPr>
          <a:xfrm>
            <a:off x="0" y="141234"/>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 </a:t>
            </a:r>
            <a:r>
              <a:rPr lang="en-US" altLang="zh-CN" sz="2400" b="0" dirty="0">
                <a:solidFill>
                  <a:schemeClr val="tx1">
                    <a:lumMod val="95000"/>
                    <a:lumOff val="5000"/>
                  </a:schemeClr>
                </a:solidFill>
                <a:latin typeface="+mn-ea"/>
                <a:ea typeface="+mn-ea"/>
              </a:rPr>
              <a:t>6.4</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720591B8-2FA3-466B-A276-6669C8B60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355" y="100811"/>
            <a:ext cx="7682547" cy="508844"/>
          </a:xfrm>
          <a:prstGeom prst="rect">
            <a:avLst/>
          </a:prstGeom>
        </p:spPr>
      </p:pic>
      <p:sp>
        <p:nvSpPr>
          <p:cNvPr id="5" name="文本框 4">
            <a:extLst>
              <a:ext uri="{FF2B5EF4-FFF2-40B4-BE49-F238E27FC236}">
                <a16:creationId xmlns:a16="http://schemas.microsoft.com/office/drawing/2014/main" id="{B5E4898C-F3EC-42FF-B758-36B20EB1C2E0}"/>
              </a:ext>
            </a:extLst>
          </p:cNvPr>
          <p:cNvSpPr txBox="1"/>
          <p:nvPr/>
        </p:nvSpPr>
        <p:spPr>
          <a:xfrm>
            <a:off x="6863734" y="662271"/>
            <a:ext cx="2293690" cy="369332"/>
          </a:xfrm>
          <a:prstGeom prst="rect">
            <a:avLst/>
          </a:prstGeom>
          <a:noFill/>
        </p:spPr>
        <p:txBody>
          <a:bodyPr wrap="square" rtlCol="0">
            <a:spAutoFit/>
          </a:bodyPr>
          <a:lstStyle/>
          <a:p>
            <a:pPr algn="l"/>
            <a:r>
              <a:rPr lang="zh-CN" altLang="en-US" b="0" dirty="0">
                <a:solidFill>
                  <a:srgbClr val="FF0000"/>
                </a:solidFill>
                <a:latin typeface="+mn-ea"/>
                <a:ea typeface="+mn-ea"/>
              </a:rPr>
              <a:t>精度为小数点后</a:t>
            </a:r>
            <a:r>
              <a:rPr lang="en-US" altLang="zh-CN" b="0" dirty="0">
                <a:solidFill>
                  <a:srgbClr val="FF0000"/>
                </a:solidFill>
                <a:latin typeface="+mn-ea"/>
                <a:ea typeface="+mn-ea"/>
              </a:rPr>
              <a:t>9</a:t>
            </a:r>
            <a:r>
              <a:rPr lang="zh-CN" altLang="en-US" b="0" dirty="0">
                <a:solidFill>
                  <a:srgbClr val="FF0000"/>
                </a:solidFill>
                <a:latin typeface="+mn-ea"/>
                <a:ea typeface="+mn-ea"/>
              </a:rPr>
              <a:t>位</a:t>
            </a:r>
          </a:p>
        </p:txBody>
      </p:sp>
      <p:pic>
        <p:nvPicPr>
          <p:cNvPr id="9" name="图片 8">
            <a:extLst>
              <a:ext uri="{FF2B5EF4-FFF2-40B4-BE49-F238E27FC236}">
                <a16:creationId xmlns:a16="http://schemas.microsoft.com/office/drawing/2014/main" id="{84916FD1-6908-49E8-B88E-627D5A987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540000">
            <a:off x="109791" y="4526496"/>
            <a:ext cx="8547689" cy="1420311"/>
          </a:xfrm>
          <a:prstGeom prst="rect">
            <a:avLst/>
          </a:prstGeom>
        </p:spPr>
      </p:pic>
      <p:pic>
        <p:nvPicPr>
          <p:cNvPr id="6" name="图片 5">
            <a:extLst>
              <a:ext uri="{FF2B5EF4-FFF2-40B4-BE49-F238E27FC236}">
                <a16:creationId xmlns:a16="http://schemas.microsoft.com/office/drawing/2014/main" id="{F7B066DB-F75A-49EE-B0AB-9497085E0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5929041"/>
            <a:ext cx="5505450" cy="295275"/>
          </a:xfrm>
          <a:prstGeom prst="rect">
            <a:avLst/>
          </a:prstGeom>
        </p:spPr>
      </p:pic>
    </p:spTree>
    <p:extLst>
      <p:ext uri="{BB962C8B-B14F-4D97-AF65-F5344CB8AC3E}">
        <p14:creationId xmlns:p14="http://schemas.microsoft.com/office/powerpoint/2010/main" val="897690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7ED529F-12AB-4322-B3DA-DD059110BE11}"/>
              </a:ext>
            </a:extLst>
          </p:cNvPr>
          <p:cNvSpPr txBox="1">
            <a:spLocks noChangeArrowheads="1"/>
          </p:cNvSpPr>
          <p:nvPr/>
        </p:nvSpPr>
        <p:spPr>
          <a:xfrm>
            <a:off x="2915816" y="980728"/>
            <a:ext cx="4010600" cy="50482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ts val="4000"/>
              </a:lnSpc>
            </a:pPr>
            <a:r>
              <a:rPr lang="en-US" altLang="zh-CN" sz="3200" b="0" dirty="0">
                <a:solidFill>
                  <a:schemeClr val="bg2">
                    <a:lumMod val="10000"/>
                  </a:schemeClr>
                </a:solidFill>
                <a:latin typeface="仿宋" panose="02010609060101010101" pitchFamily="49" charset="-122"/>
                <a:ea typeface="仿宋" panose="02010609060101010101" pitchFamily="49" charset="-122"/>
              </a:rPr>
              <a:t>6.3 </a:t>
            </a:r>
            <a:r>
              <a:rPr lang="zh-CN" altLang="en-US" sz="3200" b="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3200" b="0" dirty="0">
              <a:solidFill>
                <a:schemeClr val="bg2">
                  <a:lumMod val="10000"/>
                </a:schemeClr>
              </a:solidFill>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FA9A5F74-A5AF-4DDC-848B-5E0F750101BF}"/>
              </a:ext>
            </a:extLst>
          </p:cNvPr>
          <p:cNvSpPr txBox="1"/>
          <p:nvPr/>
        </p:nvSpPr>
        <p:spPr>
          <a:xfrm>
            <a:off x="2245896" y="3377481"/>
            <a:ext cx="4464496"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实现：  </a:t>
            </a:r>
            <a:r>
              <a:rPr lang="en-US" altLang="zh-CN" sz="2400" b="0" dirty="0" err="1">
                <a:solidFill>
                  <a:schemeClr val="tx1">
                    <a:lumMod val="95000"/>
                    <a:lumOff val="5000"/>
                  </a:schemeClr>
                </a:solidFill>
                <a:latin typeface="+mn-ea"/>
                <a:ea typeface="+mn-ea"/>
              </a:rPr>
              <a:t>ShuzhiChafen.m</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192004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2E98A5-1F54-4EC8-AE0D-6733A4C07FE8}"/>
              </a:ext>
            </a:extLst>
          </p:cNvPr>
          <p:cNvSpPr>
            <a:spLocks noGrp="1"/>
          </p:cNvSpPr>
          <p:nvPr>
            <p:ph idx="4294967295"/>
          </p:nvPr>
        </p:nvSpPr>
        <p:spPr>
          <a:xfrm>
            <a:off x="1763688" y="1105639"/>
            <a:ext cx="6120680" cy="1027217"/>
          </a:xfrm>
        </p:spPr>
        <p:txBody>
          <a:bodyPr>
            <a:noAutofit/>
          </a:bodyPr>
          <a:lstStyle/>
          <a:p>
            <a:pPr marL="0" indent="0">
              <a:buNone/>
            </a:pPr>
            <a:r>
              <a:rPr lang="zh-CN" altLang="en-US" sz="4400" b="1" dirty="0">
                <a:latin typeface="+mn-ea"/>
              </a:rPr>
              <a:t>第六章 数值微分</a:t>
            </a:r>
            <a:endParaRPr lang="en-US" altLang="zh-CN" sz="4400" b="1" dirty="0">
              <a:latin typeface="+mn-ea"/>
            </a:endParaRPr>
          </a:p>
          <a:p>
            <a:pPr marL="0" indent="0">
              <a:buNone/>
            </a:pPr>
            <a:r>
              <a:rPr lang="zh-CN" altLang="en-US" sz="4400" dirty="0">
                <a:latin typeface="+mn-ea"/>
              </a:rPr>
              <a:t> </a:t>
            </a:r>
          </a:p>
        </p:txBody>
      </p:sp>
      <p:sp>
        <p:nvSpPr>
          <p:cNvPr id="4" name="文本框 3">
            <a:extLst>
              <a:ext uri="{FF2B5EF4-FFF2-40B4-BE49-F238E27FC236}">
                <a16:creationId xmlns:a16="http://schemas.microsoft.com/office/drawing/2014/main" id="{0FB28846-C7DA-44BD-98AF-B7EA86C41592}"/>
              </a:ext>
            </a:extLst>
          </p:cNvPr>
          <p:cNvSpPr txBox="1"/>
          <p:nvPr/>
        </p:nvSpPr>
        <p:spPr>
          <a:xfrm>
            <a:off x="2339752" y="2060848"/>
            <a:ext cx="6408712" cy="3337196"/>
          </a:xfrm>
          <a:prstGeom prst="rect">
            <a:avLst/>
          </a:prstGeom>
          <a:noFill/>
        </p:spPr>
        <p:txBody>
          <a:bodyPr wrap="square" rtlCol="0">
            <a:spAutoFit/>
          </a:bodyPr>
          <a:lstStyle/>
          <a:p>
            <a:pPr algn="l">
              <a:lnSpc>
                <a:spcPct val="150000"/>
              </a:lnSpc>
            </a:pPr>
            <a:r>
              <a:rPr lang="en-US" altLang="zh-CN" sz="3600" b="0" dirty="0">
                <a:solidFill>
                  <a:schemeClr val="bg2">
                    <a:lumMod val="10000"/>
                  </a:schemeClr>
                </a:solidFill>
                <a:latin typeface="+mj-ea"/>
                <a:ea typeface="+mj-ea"/>
              </a:rPr>
              <a:t>6.1 </a:t>
            </a:r>
            <a:r>
              <a:rPr lang="zh-CN" altLang="en-US" sz="3600" b="0" dirty="0">
                <a:solidFill>
                  <a:schemeClr val="bg2">
                    <a:lumMod val="10000"/>
                  </a:schemeClr>
                </a:solidFill>
                <a:latin typeface="+mj-ea"/>
                <a:ea typeface="+mj-ea"/>
              </a:rPr>
              <a:t>引言</a:t>
            </a:r>
            <a:endParaRPr lang="en-US" altLang="zh-CN" sz="3600" b="0" dirty="0">
              <a:solidFill>
                <a:schemeClr val="bg2">
                  <a:lumMod val="10000"/>
                </a:schemeClr>
              </a:solidFill>
              <a:latin typeface="+mj-ea"/>
              <a:ea typeface="+mj-ea"/>
            </a:endParaRPr>
          </a:p>
          <a:p>
            <a:pPr algn="l">
              <a:lnSpc>
                <a:spcPct val="150000"/>
              </a:lnSpc>
            </a:pPr>
            <a:r>
              <a:rPr lang="en-US" altLang="zh-CN" sz="3600" b="0" dirty="0">
                <a:solidFill>
                  <a:schemeClr val="bg2">
                    <a:lumMod val="10000"/>
                  </a:schemeClr>
                </a:solidFill>
                <a:latin typeface="+mj-ea"/>
                <a:ea typeface="+mj-ea"/>
              </a:rPr>
              <a:t>6.2 </a:t>
            </a:r>
            <a:r>
              <a:rPr lang="zh-CN" altLang="en-US" sz="3600" b="0" dirty="0">
                <a:solidFill>
                  <a:schemeClr val="bg2">
                    <a:lumMod val="10000"/>
                  </a:schemeClr>
                </a:solidFill>
                <a:latin typeface="+mj-ea"/>
                <a:ea typeface="+mj-ea"/>
              </a:rPr>
              <a:t>导数的近似值</a:t>
            </a:r>
            <a:endParaRPr lang="en-US" altLang="zh-CN" sz="3600" b="0" dirty="0">
              <a:solidFill>
                <a:schemeClr val="bg2">
                  <a:lumMod val="10000"/>
                </a:schemeClr>
              </a:solidFill>
              <a:latin typeface="+mj-ea"/>
              <a:ea typeface="+mj-ea"/>
            </a:endParaRPr>
          </a:p>
          <a:p>
            <a:pPr algn="l">
              <a:lnSpc>
                <a:spcPct val="150000"/>
              </a:lnSpc>
            </a:pPr>
            <a:r>
              <a:rPr lang="en-US" altLang="zh-CN" sz="3600" b="0" dirty="0">
                <a:solidFill>
                  <a:schemeClr val="bg2">
                    <a:lumMod val="10000"/>
                  </a:schemeClr>
                </a:solidFill>
                <a:latin typeface="+mj-ea"/>
                <a:ea typeface="+mj-ea"/>
              </a:rPr>
              <a:t>6.3 </a:t>
            </a:r>
            <a:r>
              <a:rPr lang="zh-CN" altLang="en-US" sz="3600" b="0" dirty="0">
                <a:solidFill>
                  <a:schemeClr val="bg2">
                    <a:lumMod val="10000"/>
                  </a:schemeClr>
                </a:solidFill>
                <a:latin typeface="+mj-ea"/>
                <a:ea typeface="+mj-ea"/>
              </a:rPr>
              <a:t>插值型求导公式</a:t>
            </a:r>
            <a:endParaRPr lang="en-US" altLang="zh-CN" sz="3600" b="0" dirty="0">
              <a:solidFill>
                <a:schemeClr val="bg2">
                  <a:lumMod val="10000"/>
                </a:schemeClr>
              </a:solidFill>
              <a:latin typeface="+mj-ea"/>
              <a:ea typeface="+mj-ea"/>
            </a:endParaRPr>
          </a:p>
          <a:p>
            <a:pPr algn="l">
              <a:lnSpc>
                <a:spcPct val="150000"/>
              </a:lnSpc>
            </a:pPr>
            <a:r>
              <a:rPr lang="en-US" altLang="zh-CN" sz="3600" b="0" dirty="0">
                <a:solidFill>
                  <a:schemeClr val="bg2">
                    <a:lumMod val="10000"/>
                  </a:schemeClr>
                </a:solidFill>
                <a:latin typeface="+mj-ea"/>
                <a:ea typeface="+mj-ea"/>
              </a:rPr>
              <a:t>6.4 </a:t>
            </a:r>
            <a:r>
              <a:rPr lang="zh-CN" altLang="en-US" sz="3600" b="0" dirty="0">
                <a:solidFill>
                  <a:schemeClr val="bg2">
                    <a:lumMod val="10000"/>
                  </a:schemeClr>
                </a:solidFill>
                <a:latin typeface="+mj-ea"/>
                <a:ea typeface="+mj-ea"/>
              </a:rPr>
              <a:t>数值差分公式</a:t>
            </a:r>
          </a:p>
        </p:txBody>
      </p:sp>
    </p:spTree>
    <p:extLst>
      <p:ext uri="{BB962C8B-B14F-4D97-AF65-F5344CB8AC3E}">
        <p14:creationId xmlns:p14="http://schemas.microsoft.com/office/powerpoint/2010/main" val="1827237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5ACF20-5F02-439F-B0D7-E0ECEC455385}"/>
              </a:ext>
            </a:extLst>
          </p:cNvPr>
          <p:cNvSpPr txBox="1"/>
          <p:nvPr/>
        </p:nvSpPr>
        <p:spPr>
          <a:xfrm>
            <a:off x="107504" y="87010"/>
            <a:ext cx="4608512" cy="6740307"/>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a:t>
            </a:r>
            <a:r>
              <a:rPr lang="en-US" altLang="zh-CN" sz="1600" b="0" dirty="0" err="1">
                <a:solidFill>
                  <a:srgbClr val="0000FF"/>
                </a:solidFill>
                <a:latin typeface="Times New Roman" panose="02020603050405020304" pitchFamily="18" charset="0"/>
                <a:cs typeface="Times New Roman" panose="02020603050405020304" pitchFamily="18" charset="0"/>
              </a:rPr>
              <a:t>L,n</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ShuzhiChafen</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f,x,toler</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f is the function </a:t>
            </a:r>
          </a:p>
          <a:p>
            <a:pPr algn="l"/>
            <a:r>
              <a:rPr lang="en-US" altLang="zh-CN" sz="1600" b="0" dirty="0">
                <a:solidFill>
                  <a:srgbClr val="0000FF"/>
                </a:solidFill>
                <a:latin typeface="Times New Roman" panose="02020603050405020304" pitchFamily="18" charset="0"/>
                <a:cs typeface="Times New Roman" panose="02020603050405020304" pitchFamily="18" charset="0"/>
              </a:rPr>
              <a:t>%            - x is the differentiation point</a:t>
            </a:r>
          </a:p>
          <a:p>
            <a:pPr algn="l"/>
            <a:r>
              <a:rPr lang="en-US" altLang="zh-CN" sz="1600" b="0" dirty="0">
                <a:solidFill>
                  <a:srgbClr val="0000FF"/>
                </a:solidFill>
                <a:latin typeface="Times New Roman" panose="02020603050405020304" pitchFamily="18" charset="0"/>
                <a:cs typeface="Times New Roman" panose="02020603050405020304" pitchFamily="18" charset="0"/>
              </a:rPr>
              <a:t>%            - </a:t>
            </a:r>
            <a:r>
              <a:rPr lang="en-US" altLang="zh-CN" sz="1600" b="0" dirty="0" err="1">
                <a:solidFill>
                  <a:srgbClr val="0000FF"/>
                </a:solidFill>
                <a:latin typeface="Times New Roman" panose="02020603050405020304" pitchFamily="18" charset="0"/>
                <a:cs typeface="Times New Roman" panose="02020603050405020304" pitchFamily="18" charset="0"/>
              </a:rPr>
              <a:t>toler</a:t>
            </a:r>
            <a:r>
              <a:rPr lang="en-US" altLang="zh-CN" sz="1600" b="0" dirty="0">
                <a:solidFill>
                  <a:srgbClr val="0000FF"/>
                </a:solidFill>
                <a:latin typeface="Times New Roman" panose="02020603050405020304" pitchFamily="18" charset="0"/>
                <a:cs typeface="Times New Roman" panose="02020603050405020304" pitchFamily="18" charset="0"/>
              </a:rPr>
              <a:t> is the desired tolerance</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L=[H' D' E']: H is the vector of step sizes</a:t>
            </a:r>
          </a:p>
          <a:p>
            <a:pPr algn="l"/>
            <a:r>
              <a:rPr lang="en-US" altLang="zh-CN" sz="1600" b="0" dirty="0">
                <a:solidFill>
                  <a:srgbClr val="0000FF"/>
                </a:solidFill>
                <a:latin typeface="Times New Roman" panose="02020603050405020304" pitchFamily="18" charset="0"/>
                <a:cs typeface="Times New Roman" panose="02020603050405020304" pitchFamily="18" charset="0"/>
              </a:rPr>
              <a:t>%              D is the vector of approximate derivatives</a:t>
            </a:r>
          </a:p>
          <a:p>
            <a:pPr algn="l"/>
            <a:r>
              <a:rPr lang="en-US" altLang="zh-CN" sz="1600" b="0" dirty="0">
                <a:solidFill>
                  <a:srgbClr val="0000FF"/>
                </a:solidFill>
                <a:latin typeface="Times New Roman" panose="02020603050405020304" pitchFamily="18" charset="0"/>
                <a:cs typeface="Times New Roman" panose="02020603050405020304" pitchFamily="18" charset="0"/>
              </a:rPr>
              <a:t>%              E is the vector of error bounds</a:t>
            </a:r>
          </a:p>
          <a:p>
            <a:pPr algn="l"/>
            <a:r>
              <a:rPr lang="en-US" altLang="zh-CN" sz="1600" b="0" dirty="0">
                <a:solidFill>
                  <a:srgbClr val="0000FF"/>
                </a:solidFill>
                <a:latin typeface="Times New Roman" panose="02020603050405020304" pitchFamily="18" charset="0"/>
                <a:cs typeface="Times New Roman" panose="02020603050405020304" pitchFamily="18" charset="0"/>
              </a:rPr>
              <a:t>%            - n is the coordinate of the "best </a:t>
            </a:r>
            <a:r>
              <a:rPr lang="en-US" altLang="zh-CN" sz="1600" b="0" dirty="0" err="1">
                <a:solidFill>
                  <a:srgbClr val="0000FF"/>
                </a:solidFill>
                <a:latin typeface="Times New Roman" panose="02020603050405020304" pitchFamily="18" charset="0"/>
                <a:cs typeface="Times New Roman" panose="02020603050405020304" pitchFamily="18" charset="0"/>
              </a:rPr>
              <a:t>approimation</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%f=@(x) 20.*x.^3+sin(x)-6.*x-3;  </a:t>
            </a:r>
          </a:p>
          <a:p>
            <a:pPr algn="l"/>
            <a:r>
              <a:rPr lang="en-US" altLang="zh-CN" sz="1600" b="0" dirty="0">
                <a:solidFill>
                  <a:srgbClr val="0000FF"/>
                </a:solidFill>
                <a:latin typeface="Times New Roman" panose="02020603050405020304" pitchFamily="18" charset="0"/>
                <a:cs typeface="Times New Roman" panose="02020603050405020304" pitchFamily="18" charset="0"/>
              </a:rPr>
              <a:t>% t=1; </a:t>
            </a:r>
            <a:r>
              <a:rPr lang="en-US" altLang="zh-CN" sz="1600" b="0" dirty="0" err="1">
                <a:solidFill>
                  <a:srgbClr val="0000FF"/>
                </a:solidFill>
                <a:latin typeface="Times New Roman" panose="02020603050405020304" pitchFamily="18" charset="0"/>
                <a:cs typeface="Times New Roman" panose="02020603050405020304" pitchFamily="18" charset="0"/>
              </a:rPr>
              <a:t>toler</a:t>
            </a:r>
            <a:r>
              <a:rPr lang="en-US" altLang="zh-CN" sz="1600" b="0" dirty="0">
                <a:solidFill>
                  <a:srgbClr val="0000FF"/>
                </a:solidFill>
                <a:latin typeface="Times New Roman" panose="02020603050405020304" pitchFamily="18" charset="0"/>
                <a:cs typeface="Times New Roman" panose="02020603050405020304" pitchFamily="18" charset="0"/>
              </a:rPr>
              <a:t>=0.001;</a:t>
            </a:r>
          </a:p>
          <a:p>
            <a:pPr algn="l"/>
            <a:r>
              <a:rPr lang="de-DE" altLang="zh-CN" sz="1600" b="0" dirty="0">
                <a:solidFill>
                  <a:srgbClr val="0000FF"/>
                </a:solidFill>
                <a:latin typeface="Times New Roman" panose="02020603050405020304" pitchFamily="18" charset="0"/>
                <a:cs typeface="Times New Roman" panose="02020603050405020304" pitchFamily="18" charset="0"/>
              </a:rPr>
              <a:t>% [L,n]=ShuzhiChafen(f,t,toler)</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max1=15;</a:t>
            </a:r>
          </a:p>
          <a:p>
            <a:pPr algn="l"/>
            <a:r>
              <a:rPr lang="en-US" altLang="zh-CN" sz="1600" b="0" dirty="0">
                <a:solidFill>
                  <a:srgbClr val="0000FF"/>
                </a:solidFill>
                <a:latin typeface="Times New Roman" panose="02020603050405020304" pitchFamily="18" charset="0"/>
                <a:cs typeface="Times New Roman" panose="02020603050405020304" pitchFamily="18" charset="0"/>
              </a:rPr>
              <a:t>h=1;</a:t>
            </a:r>
          </a:p>
          <a:p>
            <a:pPr algn="l"/>
            <a:r>
              <a:rPr lang="en-US" altLang="zh-CN" sz="1600" b="0" dirty="0">
                <a:solidFill>
                  <a:srgbClr val="0000FF"/>
                </a:solidFill>
                <a:latin typeface="Times New Roman" panose="02020603050405020304" pitchFamily="18" charset="0"/>
                <a:cs typeface="Times New Roman" panose="02020603050405020304" pitchFamily="18" charset="0"/>
              </a:rPr>
              <a:t>H(1)=h;</a:t>
            </a:r>
          </a:p>
          <a:p>
            <a:pPr algn="l"/>
            <a:r>
              <a:rPr lang="pt-BR" altLang="zh-CN" sz="1600" b="0" dirty="0">
                <a:solidFill>
                  <a:srgbClr val="0000FF"/>
                </a:solidFill>
                <a:latin typeface="Times New Roman" panose="02020603050405020304" pitchFamily="18" charset="0"/>
                <a:cs typeface="Times New Roman" panose="02020603050405020304" pitchFamily="18" charset="0"/>
              </a:rPr>
              <a:t>D(1)=(f(x+h)-f(x-h))/(2*h);</a:t>
            </a:r>
          </a:p>
          <a:p>
            <a:pPr algn="l"/>
            <a:r>
              <a:rPr lang="en-US" altLang="zh-CN" sz="1600" b="0" dirty="0">
                <a:solidFill>
                  <a:srgbClr val="0000FF"/>
                </a:solidFill>
                <a:latin typeface="Times New Roman" panose="02020603050405020304" pitchFamily="18" charset="0"/>
                <a:cs typeface="Times New Roman" panose="02020603050405020304" pitchFamily="18" charset="0"/>
              </a:rPr>
              <a:t>E(1)=0;</a:t>
            </a:r>
          </a:p>
          <a:p>
            <a:pPr algn="l"/>
            <a:r>
              <a:rPr lang="en-US" altLang="zh-CN" sz="1600" b="0" dirty="0">
                <a:solidFill>
                  <a:srgbClr val="0000FF"/>
                </a:solidFill>
                <a:latin typeface="Times New Roman" panose="02020603050405020304" pitchFamily="18" charset="0"/>
                <a:cs typeface="Times New Roman" panose="02020603050405020304" pitchFamily="18" charset="0"/>
              </a:rPr>
              <a:t>R(1)=0;</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for n=1:2</a:t>
            </a:r>
          </a:p>
          <a:p>
            <a:pPr algn="l"/>
            <a:r>
              <a:rPr lang="en-US" altLang="zh-CN" sz="1600" b="0" dirty="0">
                <a:solidFill>
                  <a:srgbClr val="0000FF"/>
                </a:solidFill>
                <a:latin typeface="Times New Roman" panose="02020603050405020304" pitchFamily="18" charset="0"/>
                <a:cs typeface="Times New Roman" panose="02020603050405020304" pitchFamily="18" charset="0"/>
              </a:rPr>
              <a:t>   h=h/10;</a:t>
            </a:r>
          </a:p>
          <a:p>
            <a:pPr algn="l"/>
            <a:r>
              <a:rPr lang="en-US" altLang="zh-CN" sz="1600" b="0" dirty="0">
                <a:solidFill>
                  <a:srgbClr val="0000FF"/>
                </a:solidFill>
                <a:latin typeface="Times New Roman" panose="02020603050405020304" pitchFamily="18" charset="0"/>
                <a:cs typeface="Times New Roman" panose="02020603050405020304" pitchFamily="18" charset="0"/>
              </a:rPr>
              <a:t>   H(n+1)=h;</a:t>
            </a:r>
            <a:r>
              <a:rPr lang="pt-BR" altLang="zh-CN" sz="1600" b="0" dirty="0">
                <a:solidFill>
                  <a:srgbClr val="0000FF"/>
                </a:solidFill>
                <a:latin typeface="Times New Roman" panose="02020603050405020304" pitchFamily="18" charset="0"/>
                <a:cs typeface="Times New Roman" panose="02020603050405020304" pitchFamily="18" charset="0"/>
              </a:rPr>
              <a:t> </a:t>
            </a:r>
          </a:p>
          <a:p>
            <a:pPr algn="l"/>
            <a:r>
              <a:rPr lang="pt-BR" altLang="zh-CN" sz="1600" b="0" dirty="0">
                <a:solidFill>
                  <a:srgbClr val="0000FF"/>
                </a:solidFill>
                <a:latin typeface="Times New Roman" panose="02020603050405020304" pitchFamily="18" charset="0"/>
                <a:cs typeface="Times New Roman" panose="02020603050405020304" pitchFamily="18" charset="0"/>
              </a:rPr>
              <a:t>D(n+1)=(f(x+h)-f(x-h))/(2*h);</a:t>
            </a:r>
          </a:p>
          <a:p>
            <a:pPr algn="l"/>
            <a:r>
              <a:rPr lang="pt-BR" altLang="zh-CN" sz="1600" b="0" dirty="0">
                <a:solidFill>
                  <a:srgbClr val="0000FF"/>
                </a:solidFill>
                <a:latin typeface="Times New Roman" panose="02020603050405020304" pitchFamily="18" charset="0"/>
                <a:cs typeface="Times New Roman" panose="02020603050405020304" pitchFamily="18" charset="0"/>
              </a:rPr>
              <a:t>   E(n+1)=abs(D(n+1)-D(n));</a:t>
            </a:r>
          </a:p>
        </p:txBody>
      </p:sp>
      <p:sp>
        <p:nvSpPr>
          <p:cNvPr id="3" name="文本框 2">
            <a:extLst>
              <a:ext uri="{FF2B5EF4-FFF2-40B4-BE49-F238E27FC236}">
                <a16:creationId xmlns:a16="http://schemas.microsoft.com/office/drawing/2014/main" id="{E3CD0DDE-5714-4D8D-B79F-C1307BAB5CA9}"/>
              </a:ext>
            </a:extLst>
          </p:cNvPr>
          <p:cNvSpPr txBox="1"/>
          <p:nvPr/>
        </p:nvSpPr>
        <p:spPr>
          <a:xfrm>
            <a:off x="4283968" y="2492896"/>
            <a:ext cx="4608512" cy="4278094"/>
          </a:xfrm>
          <a:prstGeom prst="rect">
            <a:avLst/>
          </a:prstGeom>
          <a:noFill/>
        </p:spPr>
        <p:txBody>
          <a:bodyPr wrap="square" rtlCol="0">
            <a:spAutoFit/>
          </a:bodyPr>
          <a:lstStyle/>
          <a:p>
            <a:pPr algn="l"/>
            <a:r>
              <a:rPr lang="pt-BR" altLang="zh-CN" sz="1600" b="0" dirty="0">
                <a:solidFill>
                  <a:srgbClr val="0000FF"/>
                </a:solidFill>
                <a:latin typeface="Times New Roman" panose="02020603050405020304" pitchFamily="18" charset="0"/>
                <a:cs typeface="Times New Roman" panose="02020603050405020304" pitchFamily="18" charset="0"/>
              </a:rPr>
              <a:t>R(n+1)=2*E(n+1)*(abs(D(n+1))+abs(D(n))+eps);</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n=2;</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pt-BR" altLang="zh-CN" sz="1600" b="0" dirty="0">
                <a:solidFill>
                  <a:srgbClr val="0000FF"/>
                </a:solidFill>
                <a:latin typeface="Times New Roman" panose="02020603050405020304" pitchFamily="18" charset="0"/>
                <a:cs typeface="Times New Roman" panose="02020603050405020304" pitchFamily="18" charset="0"/>
              </a:rPr>
              <a:t>while((E(n)&gt;E(n+1))&amp;(R(n)&gt;toler))&amp;n&lt;max1</a:t>
            </a:r>
          </a:p>
          <a:p>
            <a:pPr algn="l"/>
            <a:r>
              <a:rPr lang="en-US" altLang="zh-CN" sz="1600" b="0" dirty="0">
                <a:solidFill>
                  <a:srgbClr val="0000FF"/>
                </a:solidFill>
                <a:latin typeface="Times New Roman" panose="02020603050405020304" pitchFamily="18" charset="0"/>
                <a:cs typeface="Times New Roman" panose="02020603050405020304" pitchFamily="18" charset="0"/>
              </a:rPr>
              <a:t>   h=h/10;</a:t>
            </a:r>
          </a:p>
          <a:p>
            <a:pPr algn="l"/>
            <a:r>
              <a:rPr lang="en-US" altLang="zh-CN" sz="1600" b="0" dirty="0">
                <a:solidFill>
                  <a:srgbClr val="0000FF"/>
                </a:solidFill>
                <a:latin typeface="Times New Roman" panose="02020603050405020304" pitchFamily="18" charset="0"/>
                <a:cs typeface="Times New Roman" panose="02020603050405020304" pitchFamily="18" charset="0"/>
              </a:rPr>
              <a:t>   H(n+2)=h;</a:t>
            </a:r>
          </a:p>
          <a:p>
            <a:pPr algn="l"/>
            <a:r>
              <a:rPr lang="pt-BR" altLang="zh-CN" sz="1600" b="0" dirty="0">
                <a:solidFill>
                  <a:srgbClr val="0000FF"/>
                </a:solidFill>
                <a:latin typeface="Times New Roman" panose="02020603050405020304" pitchFamily="18" charset="0"/>
                <a:cs typeface="Times New Roman" panose="02020603050405020304" pitchFamily="18" charset="0"/>
              </a:rPr>
              <a:t>   D(n+2)=(f(x+h)-f(x-h))/(2*h);</a:t>
            </a:r>
          </a:p>
          <a:p>
            <a:pPr algn="l"/>
            <a:r>
              <a:rPr lang="pt-BR" altLang="zh-CN" sz="1600" b="0" dirty="0">
                <a:solidFill>
                  <a:srgbClr val="0000FF"/>
                </a:solidFill>
                <a:latin typeface="Times New Roman" panose="02020603050405020304" pitchFamily="18" charset="0"/>
                <a:cs typeface="Times New Roman" panose="02020603050405020304" pitchFamily="18" charset="0"/>
              </a:rPr>
              <a:t>   E(n+2)=abs(D(n+2)-D(n+1));</a:t>
            </a:r>
          </a:p>
          <a:p>
            <a:pPr algn="l"/>
            <a:r>
              <a:rPr lang="pt-BR" altLang="zh-CN" sz="1600" b="0" dirty="0">
                <a:solidFill>
                  <a:srgbClr val="0000FF"/>
                </a:solidFill>
                <a:latin typeface="Times New Roman" panose="02020603050405020304" pitchFamily="18" charset="0"/>
                <a:cs typeface="Times New Roman" panose="02020603050405020304" pitchFamily="18" charset="0"/>
              </a:rPr>
              <a:t>   R(n+2)=2*E(n+2)*(abs(D(n+2))+abs(D(n+1))+eps);</a:t>
            </a:r>
          </a:p>
          <a:p>
            <a:pPr algn="l"/>
            <a:r>
              <a:rPr lang="en-US" altLang="zh-CN" sz="1600" b="0" dirty="0">
                <a:solidFill>
                  <a:srgbClr val="0000FF"/>
                </a:solidFill>
                <a:latin typeface="Times New Roman" panose="02020603050405020304" pitchFamily="18" charset="0"/>
                <a:cs typeface="Times New Roman" panose="02020603050405020304" pitchFamily="18" charset="0"/>
              </a:rPr>
              <a:t>   n=n+1;</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n=length(D)-1;</a:t>
            </a:r>
          </a:p>
          <a:p>
            <a:pPr algn="l"/>
            <a:r>
              <a:rPr lang="en-US" altLang="zh-CN" sz="1600" b="0" dirty="0">
                <a:solidFill>
                  <a:srgbClr val="0000FF"/>
                </a:solidFill>
                <a:latin typeface="Times New Roman" panose="02020603050405020304" pitchFamily="18" charset="0"/>
                <a:cs typeface="Times New Roman" panose="02020603050405020304" pitchFamily="18" charset="0"/>
              </a:rPr>
              <a:t>L=[H' D' E'];</a:t>
            </a:r>
            <a:endParaRPr lang="zh-CN" altLang="en-US" sz="1600" b="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04237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774A51-7362-492F-89CD-E90972CA40C4}"/>
              </a:ext>
            </a:extLst>
          </p:cNvPr>
          <p:cNvSpPr txBox="1"/>
          <p:nvPr/>
        </p:nvSpPr>
        <p:spPr>
          <a:xfrm>
            <a:off x="3779912" y="116633"/>
            <a:ext cx="1800200" cy="461665"/>
          </a:xfrm>
          <a:prstGeom prst="rect">
            <a:avLst/>
          </a:prstGeom>
          <a:noFill/>
        </p:spPr>
        <p:txBody>
          <a:bodyPr wrap="square" rtlCol="0">
            <a:spAutoFit/>
          </a:bodyPr>
          <a:lstStyle/>
          <a:p>
            <a:pPr algn="l"/>
            <a:r>
              <a:rPr lang="zh-CN" altLang="en-US" sz="2400" b="0" dirty="0">
                <a:solidFill>
                  <a:srgbClr val="FF0000"/>
                </a:solidFill>
                <a:latin typeface="+mn-ea"/>
                <a:ea typeface="+mn-ea"/>
              </a:rPr>
              <a:t>作业</a:t>
            </a:r>
            <a:r>
              <a:rPr lang="en-US" altLang="zh-CN" sz="2400" b="0" dirty="0">
                <a:solidFill>
                  <a:srgbClr val="FF0000"/>
                </a:solidFill>
                <a:latin typeface="+mn-ea"/>
                <a:ea typeface="+mn-ea"/>
              </a:rPr>
              <a:t>6.2</a:t>
            </a:r>
            <a:endParaRPr lang="zh-CN" altLang="en-US" sz="2400" b="0" dirty="0">
              <a:solidFill>
                <a:srgbClr val="FF0000"/>
              </a:solidFill>
              <a:latin typeface="+mn-ea"/>
              <a:ea typeface="+mn-ea"/>
            </a:endParaRPr>
          </a:p>
        </p:txBody>
      </p:sp>
      <p:pic>
        <p:nvPicPr>
          <p:cNvPr id="10" name="图片 9">
            <a:extLst>
              <a:ext uri="{FF2B5EF4-FFF2-40B4-BE49-F238E27FC236}">
                <a16:creationId xmlns:a16="http://schemas.microsoft.com/office/drawing/2014/main" id="{CAC709CA-8C56-4876-B51B-07FCDC1C8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581105"/>
            <a:ext cx="8168872" cy="1960192"/>
          </a:xfrm>
          <a:prstGeom prst="rect">
            <a:avLst/>
          </a:prstGeom>
        </p:spPr>
      </p:pic>
      <p:pic>
        <p:nvPicPr>
          <p:cNvPr id="7" name="图片 6">
            <a:extLst>
              <a:ext uri="{FF2B5EF4-FFF2-40B4-BE49-F238E27FC236}">
                <a16:creationId xmlns:a16="http://schemas.microsoft.com/office/drawing/2014/main" id="{96A8CFCB-1546-47B6-8E79-501B4C0C0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28" y="2780928"/>
            <a:ext cx="7565568" cy="3264974"/>
          </a:xfrm>
          <a:prstGeom prst="rect">
            <a:avLst/>
          </a:prstGeom>
        </p:spPr>
      </p:pic>
    </p:spTree>
    <p:extLst>
      <p:ext uri="{BB962C8B-B14F-4D97-AF65-F5344CB8AC3E}">
        <p14:creationId xmlns:p14="http://schemas.microsoft.com/office/powerpoint/2010/main" val="228321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156673">
            <a:extLst>
              <a:ext uri="{FF2B5EF4-FFF2-40B4-BE49-F238E27FC236}">
                <a16:creationId xmlns:a16="http://schemas.microsoft.com/office/drawing/2014/main" id="{EDA85D3B-5828-4519-92F2-F8DEDA10A6FC}"/>
              </a:ext>
            </a:extLst>
          </p:cNvPr>
          <p:cNvSpPr>
            <a:spLocks noGrp="1" noChangeArrowheads="1"/>
          </p:cNvSpPr>
          <p:nvPr>
            <p:ph type="title"/>
          </p:nvPr>
        </p:nvSpPr>
        <p:spPr>
          <a:xfrm>
            <a:off x="403424" y="980728"/>
            <a:ext cx="8229600" cy="1143000"/>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157698" name="文本占位符 156674">
            <a:extLst>
              <a:ext uri="{FF2B5EF4-FFF2-40B4-BE49-F238E27FC236}">
                <a16:creationId xmlns:a16="http://schemas.microsoft.com/office/drawing/2014/main" id="{198D5000-5F83-4274-9A89-CBF20CF5D040}"/>
              </a:ext>
            </a:extLst>
          </p:cNvPr>
          <p:cNvSpPr>
            <a:spLocks noGrp="1" noChangeArrowheads="1"/>
          </p:cNvSpPr>
          <p:nvPr>
            <p:ph idx="1"/>
          </p:nvPr>
        </p:nvSpPr>
        <p:spPr>
          <a:xfrm>
            <a:off x="521780" y="2348880"/>
            <a:ext cx="7992888" cy="2801808"/>
          </a:xfrm>
        </p:spPr>
        <p:txBody>
          <a:bodyPr>
            <a:normAutofit/>
          </a:bodyPr>
          <a:lstStyle/>
          <a:p>
            <a:pPr>
              <a:lnSpc>
                <a:spcPts val="4000"/>
              </a:lnSpc>
            </a:pPr>
            <a:r>
              <a:rPr lang="zh-CN" altLang="en-US" sz="2800" b="1" dirty="0">
                <a:solidFill>
                  <a:srgbClr val="0000FF"/>
                </a:solidFill>
                <a:latin typeface="+mn-ea"/>
              </a:rPr>
              <a:t>理解数值微分的基本概念</a:t>
            </a:r>
          </a:p>
          <a:p>
            <a:pPr>
              <a:lnSpc>
                <a:spcPct val="150000"/>
              </a:lnSpc>
            </a:pPr>
            <a:r>
              <a:rPr lang="zh-CN" altLang="en-US" sz="2800" b="1" dirty="0">
                <a:solidFill>
                  <a:srgbClr val="0000FF"/>
                </a:solidFill>
                <a:latin typeface="+mn-ea"/>
              </a:rPr>
              <a:t>掌握导数的近似值、数值差分公式、插值型求导公式的基本方法及其误差分析</a:t>
            </a:r>
            <a:endParaRPr lang="en-US" altLang="zh-CN" sz="2800" b="1" dirty="0">
              <a:solidFill>
                <a:srgbClr val="0000FF"/>
              </a:solidFill>
              <a:latin typeface="+mn-ea"/>
            </a:endParaRPr>
          </a:p>
          <a:p>
            <a:pPr>
              <a:lnSpc>
                <a:spcPct val="150000"/>
              </a:lnSpc>
            </a:pPr>
            <a:r>
              <a:rPr lang="zh-CN" altLang="en-US" sz="2800" b="1" dirty="0">
                <a:solidFill>
                  <a:srgbClr val="0000FF"/>
                </a:solidFill>
                <a:latin typeface="+mn-ea"/>
              </a:rPr>
              <a:t>重点：插值型求导公式的基本方法及其误差分析</a:t>
            </a:r>
          </a:p>
        </p:txBody>
      </p:sp>
    </p:spTree>
    <p:extLst>
      <p:ext uri="{BB962C8B-B14F-4D97-AF65-F5344CB8AC3E}">
        <p14:creationId xmlns:p14="http://schemas.microsoft.com/office/powerpoint/2010/main" val="43100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副标题 261122">
            <a:extLst>
              <a:ext uri="{FF2B5EF4-FFF2-40B4-BE49-F238E27FC236}">
                <a16:creationId xmlns:a16="http://schemas.microsoft.com/office/drawing/2014/main" id="{8A8B2AAD-4826-413A-BF4B-832288C396DC}"/>
              </a:ext>
            </a:extLst>
          </p:cNvPr>
          <p:cNvSpPr>
            <a:spLocks noGrp="1" noChangeArrowheads="1"/>
          </p:cNvSpPr>
          <p:nvPr>
            <p:ph type="subTitle" idx="1"/>
          </p:nvPr>
        </p:nvSpPr>
        <p:spPr>
          <a:xfrm>
            <a:off x="155548" y="1097104"/>
            <a:ext cx="8796872" cy="2655673"/>
          </a:xfrm>
        </p:spPr>
        <p:txBody>
          <a:bodyPr>
            <a:noAutofit/>
          </a:bodyPr>
          <a:lstStyle/>
          <a:p>
            <a:pPr algn="l">
              <a:lnSpc>
                <a:spcPct val="150000"/>
              </a:lnSpc>
            </a:pPr>
            <a:r>
              <a:rPr lang="zh-CN" altLang="en-US" sz="2400" dirty="0">
                <a:solidFill>
                  <a:srgbClr val="0000FF"/>
                </a:solidFill>
              </a:rPr>
              <a:t>数值微分是用离散方法近似地计算函数在某点的导数值。</a:t>
            </a:r>
          </a:p>
          <a:p>
            <a:pPr algn="l">
              <a:lnSpc>
                <a:spcPct val="150000"/>
              </a:lnSpc>
            </a:pPr>
            <a:r>
              <a:rPr lang="zh-CN" altLang="en-US" sz="2400" dirty="0">
                <a:latin typeface="+mn-ea"/>
              </a:rPr>
              <a:t>在微分学中，求函数</a:t>
            </a:r>
            <a:r>
              <a:rPr lang="en-US" altLang="zh-CN" sz="2400" dirty="0">
                <a:latin typeface="+mn-ea"/>
              </a:rPr>
              <a:t>f(x)</a:t>
            </a:r>
            <a:r>
              <a:rPr lang="zh-CN" altLang="en-US" sz="2400" dirty="0">
                <a:latin typeface="+mn-ea"/>
              </a:rPr>
              <a:t>的导数</a:t>
            </a:r>
            <a:r>
              <a:rPr lang="en-US" altLang="zh-CN" sz="2400" dirty="0">
                <a:latin typeface="+mn-ea"/>
              </a:rPr>
              <a:t>         </a:t>
            </a:r>
            <a:r>
              <a:rPr lang="zh-CN" altLang="en-US" sz="2400" dirty="0">
                <a:latin typeface="+mn-ea"/>
              </a:rPr>
              <a:t>通常比</a:t>
            </a:r>
            <a:r>
              <a:rPr lang="en-US" altLang="zh-CN" sz="2400" dirty="0">
                <a:latin typeface="+mn-ea"/>
              </a:rPr>
              <a:t>f(x)</a:t>
            </a:r>
            <a:r>
              <a:rPr lang="zh-CN" altLang="en-US" sz="2400" dirty="0">
                <a:solidFill>
                  <a:srgbClr val="0000FF"/>
                </a:solidFill>
                <a:latin typeface="+mn-ea"/>
              </a:rPr>
              <a:t>复杂</a:t>
            </a:r>
            <a:r>
              <a:rPr lang="zh-CN" altLang="en-US" sz="2400" dirty="0">
                <a:latin typeface="+mn-ea"/>
              </a:rPr>
              <a:t>的多。另外，求数值导数也是实际问题经常遇到的，特别当该函数本身未知，但又需要对其求导数时，数值微分方法显得更为重要。 </a:t>
            </a:r>
            <a:endParaRPr lang="zh-CN" altLang="en-US" sz="2400" dirty="0">
              <a:solidFill>
                <a:srgbClr val="0000FF"/>
              </a:solidFill>
              <a:latin typeface="+mn-ea"/>
            </a:endParaRPr>
          </a:p>
        </p:txBody>
      </p:sp>
      <p:sp>
        <p:nvSpPr>
          <p:cNvPr id="5" name="文本框 4">
            <a:extLst>
              <a:ext uri="{FF2B5EF4-FFF2-40B4-BE49-F238E27FC236}">
                <a16:creationId xmlns:a16="http://schemas.microsoft.com/office/drawing/2014/main" id="{8AEFAB5B-7D5D-4D2C-B3E3-37E6A05D5BAF}"/>
              </a:ext>
            </a:extLst>
          </p:cNvPr>
          <p:cNvSpPr txBox="1"/>
          <p:nvPr/>
        </p:nvSpPr>
        <p:spPr>
          <a:xfrm>
            <a:off x="3704212" y="447120"/>
            <a:ext cx="2232248" cy="537648"/>
          </a:xfrm>
          <a:prstGeom prst="rect">
            <a:avLst/>
          </a:prstGeom>
          <a:noFill/>
        </p:spPr>
        <p:txBody>
          <a:bodyPr wrap="square" rtlCol="0">
            <a:spAutoFit/>
          </a:bodyPr>
          <a:lstStyle/>
          <a:p>
            <a:pPr algn="l">
              <a:lnSpc>
                <a:spcPts val="4000"/>
              </a:lnSpc>
            </a:pPr>
            <a:r>
              <a:rPr lang="en-US" altLang="zh-CN" sz="2800" b="0" dirty="0">
                <a:solidFill>
                  <a:schemeClr val="bg2">
                    <a:lumMod val="10000"/>
                  </a:schemeClr>
                </a:solidFill>
                <a:latin typeface="仿宋" panose="02010609060101010101" pitchFamily="49" charset="-122"/>
                <a:ea typeface="仿宋" panose="02010609060101010101" pitchFamily="49" charset="-122"/>
              </a:rPr>
              <a:t>6.1 </a:t>
            </a:r>
            <a:r>
              <a:rPr lang="zh-CN" altLang="en-US" sz="2800" b="0" dirty="0">
                <a:solidFill>
                  <a:schemeClr val="bg2">
                    <a:lumMod val="10000"/>
                  </a:schemeClr>
                </a:solidFill>
                <a:latin typeface="仿宋" panose="02010609060101010101" pitchFamily="49" charset="-122"/>
                <a:ea typeface="仿宋" panose="02010609060101010101" pitchFamily="49" charset="-122"/>
              </a:rPr>
              <a:t>引言</a:t>
            </a:r>
            <a:endParaRPr lang="en-US" altLang="zh-CN" sz="2800" b="0" dirty="0">
              <a:solidFill>
                <a:schemeClr val="bg2">
                  <a:lumMod val="10000"/>
                </a:schemeClr>
              </a:solidFill>
              <a:latin typeface="仿宋" panose="02010609060101010101" pitchFamily="49" charset="-122"/>
              <a:ea typeface="仿宋" panose="02010609060101010101" pitchFamily="49" charset="-122"/>
            </a:endParaRPr>
          </a:p>
        </p:txBody>
      </p:sp>
      <p:pic>
        <p:nvPicPr>
          <p:cNvPr id="8" name="图片 7">
            <a:extLst>
              <a:ext uri="{FF2B5EF4-FFF2-40B4-BE49-F238E27FC236}">
                <a16:creationId xmlns:a16="http://schemas.microsoft.com/office/drawing/2014/main" id="{657D3852-198E-4F7A-BABD-B29B35D9625F}"/>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55976" y="1988840"/>
            <a:ext cx="600356" cy="288032"/>
          </a:xfrm>
          <a:prstGeom prst="rect">
            <a:avLst/>
          </a:prstGeom>
        </p:spPr>
      </p:pic>
      <p:sp>
        <p:nvSpPr>
          <p:cNvPr id="4" name="文本框 3">
            <a:extLst>
              <a:ext uri="{FF2B5EF4-FFF2-40B4-BE49-F238E27FC236}">
                <a16:creationId xmlns:a16="http://schemas.microsoft.com/office/drawing/2014/main" id="{23982C48-768E-49BF-B8C4-9E9EE07B8E2B}"/>
              </a:ext>
            </a:extLst>
          </p:cNvPr>
          <p:cNvSpPr txBox="1"/>
          <p:nvPr/>
        </p:nvSpPr>
        <p:spPr>
          <a:xfrm>
            <a:off x="221380" y="4869160"/>
            <a:ext cx="8701240" cy="1147558"/>
          </a:xfrm>
          <a:prstGeom prst="rect">
            <a:avLst/>
          </a:prstGeom>
          <a:noFill/>
        </p:spPr>
        <p:txBody>
          <a:bodyPr wrap="square" rtlCol="0">
            <a:spAutoFit/>
          </a:bodyPr>
          <a:lstStyle/>
          <a:p>
            <a:pPr algn="l">
              <a:lnSpc>
                <a:spcPct val="150000"/>
              </a:lnSpc>
            </a:pPr>
            <a:r>
              <a:rPr lang="zh-CN" altLang="en-US" sz="2400" b="0" dirty="0">
                <a:solidFill>
                  <a:schemeClr val="tx1"/>
                </a:solidFill>
                <a:latin typeface="+mn-ea"/>
                <a:ea typeface="+mn-ea"/>
              </a:rPr>
              <a:t>求解数值导数的公式对开发求解常微分方程和偏微分方程边值问题的算法非常重要。 </a:t>
            </a:r>
          </a:p>
        </p:txBody>
      </p:sp>
      <p:sp>
        <p:nvSpPr>
          <p:cNvPr id="2" name="文本框 1">
            <a:extLst>
              <a:ext uri="{FF2B5EF4-FFF2-40B4-BE49-F238E27FC236}">
                <a16:creationId xmlns:a16="http://schemas.microsoft.com/office/drawing/2014/main" id="{7174DF92-D278-4A3D-A47D-6C9271620092}"/>
              </a:ext>
            </a:extLst>
          </p:cNvPr>
          <p:cNvSpPr txBox="1"/>
          <p:nvPr/>
        </p:nvSpPr>
        <p:spPr>
          <a:xfrm>
            <a:off x="155548" y="3573016"/>
            <a:ext cx="8701240" cy="1147558"/>
          </a:xfrm>
          <a:prstGeom prst="rect">
            <a:avLst/>
          </a:prstGeom>
          <a:noFill/>
        </p:spPr>
        <p:txBody>
          <a:bodyPr wrap="square" rtlCol="0">
            <a:spAutoFit/>
          </a:bodyPr>
          <a:lstStyle/>
          <a:p>
            <a:pPr algn="l">
              <a:lnSpc>
                <a:spcPct val="150000"/>
              </a:lnSpc>
            </a:pPr>
            <a:r>
              <a:rPr lang="en-US" altLang="zh-CN" sz="2400" b="0" dirty="0">
                <a:solidFill>
                  <a:schemeClr val="tx1"/>
                </a:solidFill>
                <a:latin typeface="+mn-ea"/>
                <a:ea typeface="+mn-ea"/>
              </a:rPr>
              <a:t> </a:t>
            </a:r>
            <a:r>
              <a:rPr lang="zh-CN" altLang="en-US" sz="2400" b="0" dirty="0">
                <a:solidFill>
                  <a:schemeClr val="tx1"/>
                </a:solidFill>
                <a:latin typeface="+mn-ea"/>
                <a:ea typeface="+mn-ea"/>
              </a:rPr>
              <a:t>此外，在实际问题中，往往会遇到某函数 </a:t>
            </a:r>
            <a:r>
              <a:rPr lang="en-US" altLang="zh-CN" sz="2400" b="0" dirty="0">
                <a:solidFill>
                  <a:schemeClr val="tx1"/>
                </a:solidFill>
                <a:latin typeface="+mn-ea"/>
                <a:ea typeface="+mn-ea"/>
              </a:rPr>
              <a:t>f(x)</a:t>
            </a:r>
            <a:r>
              <a:rPr lang="zh-CN" altLang="zh-CN" sz="2400" b="0" dirty="0">
                <a:solidFill>
                  <a:schemeClr val="tx1"/>
                </a:solidFill>
                <a:latin typeface="+mn-ea"/>
                <a:ea typeface="+mn-ea"/>
              </a:rPr>
              <a:t>是</a:t>
            </a:r>
            <a:r>
              <a:rPr lang="zh-CN" altLang="en-US" sz="2400" b="0" dirty="0">
                <a:solidFill>
                  <a:schemeClr val="tx1"/>
                </a:solidFill>
                <a:latin typeface="+mn-ea"/>
                <a:ea typeface="+mn-ea"/>
              </a:rPr>
              <a:t>用表格表示的</a:t>
            </a:r>
            <a:r>
              <a:rPr lang="en-US" altLang="zh-CN" sz="2400" b="0" dirty="0">
                <a:solidFill>
                  <a:schemeClr val="tx1"/>
                </a:solidFill>
                <a:latin typeface="+mn-ea"/>
                <a:ea typeface="+mn-ea"/>
              </a:rPr>
              <a:t>, </a:t>
            </a:r>
            <a:r>
              <a:rPr lang="zh-CN" altLang="en-US" sz="2400" b="0" dirty="0">
                <a:solidFill>
                  <a:schemeClr val="tx1"/>
                </a:solidFill>
                <a:latin typeface="+mn-ea"/>
                <a:ea typeface="+mn-ea"/>
              </a:rPr>
              <a:t>用通常的导数定义无法求导</a:t>
            </a:r>
            <a:r>
              <a:rPr lang="en-US" altLang="zh-CN" sz="2400" b="0" dirty="0">
                <a:solidFill>
                  <a:schemeClr val="tx1"/>
                </a:solidFill>
                <a:latin typeface="+mn-ea"/>
                <a:ea typeface="+mn-ea"/>
              </a:rPr>
              <a:t>, </a:t>
            </a:r>
            <a:r>
              <a:rPr lang="zh-CN" altLang="en-US" sz="2400" b="0" dirty="0">
                <a:solidFill>
                  <a:schemeClr val="tx1"/>
                </a:solidFill>
                <a:latin typeface="+mn-ea"/>
                <a:ea typeface="+mn-ea"/>
              </a:rPr>
              <a:t>因此要寻求其他方法近似求导。</a:t>
            </a:r>
          </a:p>
        </p:txBody>
      </p:sp>
      <p:sp>
        <p:nvSpPr>
          <p:cNvPr id="7" name="文本框 6">
            <a:extLst>
              <a:ext uri="{FF2B5EF4-FFF2-40B4-BE49-F238E27FC236}">
                <a16:creationId xmlns:a16="http://schemas.microsoft.com/office/drawing/2014/main" id="{CB53E7DE-B08A-457B-8DDB-8A3C62222186}"/>
              </a:ext>
            </a:extLst>
          </p:cNvPr>
          <p:cNvSpPr txBox="1"/>
          <p:nvPr/>
        </p:nvSpPr>
        <p:spPr>
          <a:xfrm>
            <a:off x="6516216" y="291077"/>
            <a:ext cx="1567937"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重要！</a:t>
            </a:r>
          </a:p>
        </p:txBody>
      </p:sp>
    </p:spTree>
    <p:extLst>
      <p:ext uri="{BB962C8B-B14F-4D97-AF65-F5344CB8AC3E}">
        <p14:creationId xmlns:p14="http://schemas.microsoft.com/office/powerpoint/2010/main" val="3913351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1123">
                                            <p:txEl>
                                              <p:pRg st="1" end="1"/>
                                            </p:txEl>
                                          </p:spTgt>
                                        </p:tgtEl>
                                        <p:attrNameLst>
                                          <p:attrName>style.visibility</p:attrName>
                                        </p:attrNameLst>
                                      </p:cBhvr>
                                      <p:to>
                                        <p:strVal val="visible"/>
                                      </p:to>
                                    </p:set>
                                    <p:anim calcmode="lin" valueType="num">
                                      <p:cBhvr additive="base">
                                        <p:cTn id="13" dur="500" fill="hold"/>
                                        <p:tgtEl>
                                          <p:spTgt spid="261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11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FADA9-6856-4061-9990-4041CCDAD946}"/>
              </a:ext>
            </a:extLst>
          </p:cNvPr>
          <p:cNvSpPr txBox="1"/>
          <p:nvPr/>
        </p:nvSpPr>
        <p:spPr>
          <a:xfrm>
            <a:off x="139564" y="543376"/>
            <a:ext cx="324036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6.2.1 </a:t>
            </a:r>
            <a:r>
              <a:rPr lang="zh-CN" altLang="en-US" sz="2400" b="0" dirty="0">
                <a:solidFill>
                  <a:schemeClr val="tx1">
                    <a:lumMod val="95000"/>
                    <a:lumOff val="5000"/>
                  </a:schemeClr>
                </a:solidFill>
                <a:latin typeface="+mn-ea"/>
                <a:ea typeface="+mn-ea"/>
              </a:rPr>
              <a:t>差商的极限</a:t>
            </a:r>
          </a:p>
        </p:txBody>
      </p:sp>
      <p:sp>
        <p:nvSpPr>
          <p:cNvPr id="3" name="Rectangle 2">
            <a:extLst>
              <a:ext uri="{FF2B5EF4-FFF2-40B4-BE49-F238E27FC236}">
                <a16:creationId xmlns:a16="http://schemas.microsoft.com/office/drawing/2014/main" id="{ADED7777-386B-4C06-BA48-DD06AC019855}"/>
              </a:ext>
            </a:extLst>
          </p:cNvPr>
          <p:cNvSpPr txBox="1">
            <a:spLocks noChangeArrowheads="1"/>
          </p:cNvSpPr>
          <p:nvPr/>
        </p:nvSpPr>
        <p:spPr>
          <a:xfrm>
            <a:off x="2699792" y="152083"/>
            <a:ext cx="5940152" cy="37941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a:solidFill>
                  <a:schemeClr val="bg2">
                    <a:lumMod val="10000"/>
                  </a:schemeClr>
                </a:solidFill>
                <a:latin typeface="+mn-ea"/>
                <a:ea typeface="+mn-ea"/>
              </a:rPr>
              <a:t>6.2 </a:t>
            </a:r>
            <a:r>
              <a:rPr lang="zh-CN" altLang="en-US" sz="2800" b="0">
                <a:solidFill>
                  <a:schemeClr val="bg2">
                    <a:lumMod val="10000"/>
                  </a:schemeClr>
                </a:solidFill>
                <a:latin typeface="+mn-ea"/>
                <a:ea typeface="+mn-ea"/>
              </a:rPr>
              <a:t>导数的近似值</a:t>
            </a:r>
            <a:endParaRPr lang="zh-CN" altLang="en-US" sz="2800" b="1" dirty="0">
              <a:solidFill>
                <a:srgbClr val="FF3300"/>
              </a:solidFill>
              <a:latin typeface="+mn-ea"/>
              <a:ea typeface="+mn-ea"/>
            </a:endParaRPr>
          </a:p>
        </p:txBody>
      </p:sp>
      <p:sp>
        <p:nvSpPr>
          <p:cNvPr id="4" name="Text Box 20">
            <a:extLst>
              <a:ext uri="{FF2B5EF4-FFF2-40B4-BE49-F238E27FC236}">
                <a16:creationId xmlns:a16="http://schemas.microsoft.com/office/drawing/2014/main" id="{FC75CF84-5125-4A2E-A791-0CFE31DC73B7}"/>
              </a:ext>
            </a:extLst>
          </p:cNvPr>
          <p:cNvSpPr txBox="1">
            <a:spLocks noChangeArrowheads="1"/>
          </p:cNvSpPr>
          <p:nvPr/>
        </p:nvSpPr>
        <p:spPr bwMode="auto">
          <a:xfrm>
            <a:off x="139564" y="1844609"/>
            <a:ext cx="38164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chemeClr val="tx1"/>
                </a:solidFill>
              </a:rPr>
              <a:t># </a:t>
            </a:r>
            <a:r>
              <a:rPr lang="zh-CN" altLang="en-US" sz="2800" b="1" dirty="0">
                <a:solidFill>
                  <a:schemeClr val="tx1"/>
                </a:solidFill>
              </a:rPr>
              <a:t>微分的定义：</a:t>
            </a:r>
          </a:p>
          <a:p>
            <a:pPr algn="l"/>
            <a:r>
              <a:rPr lang="zh-CN" altLang="en-US" sz="2800" b="1" dirty="0">
                <a:solidFill>
                  <a:schemeClr val="tx1"/>
                </a:solidFill>
              </a:rPr>
              <a:t>求 </a:t>
            </a:r>
            <a:r>
              <a:rPr lang="en-US" altLang="zh-CN" sz="2800" b="1" dirty="0">
                <a:solidFill>
                  <a:schemeClr val="tx1"/>
                </a:solidFill>
              </a:rPr>
              <a:t>x</a:t>
            </a:r>
            <a:r>
              <a:rPr lang="en-US" altLang="zh-CN" sz="2800" b="1" baseline="-25000" dirty="0">
                <a:solidFill>
                  <a:schemeClr val="tx1"/>
                </a:solidFill>
              </a:rPr>
              <a:t>1</a:t>
            </a:r>
            <a:r>
              <a:rPr lang="en-US" altLang="zh-CN" sz="2800" b="1" dirty="0">
                <a:solidFill>
                  <a:schemeClr val="tx1"/>
                </a:solidFill>
              </a:rPr>
              <a:t> </a:t>
            </a:r>
            <a:r>
              <a:rPr lang="zh-CN" altLang="en-US" sz="2800" b="1" dirty="0">
                <a:solidFill>
                  <a:schemeClr val="tx1"/>
                </a:solidFill>
              </a:rPr>
              <a:t>处的一阶导数。</a:t>
            </a:r>
          </a:p>
        </p:txBody>
      </p:sp>
      <p:graphicFrame>
        <p:nvGraphicFramePr>
          <p:cNvPr id="5" name="Object 2">
            <a:extLst>
              <a:ext uri="{FF2B5EF4-FFF2-40B4-BE49-F238E27FC236}">
                <a16:creationId xmlns:a16="http://schemas.microsoft.com/office/drawing/2014/main" id="{4F82C42B-C9B6-4A95-A36D-5B039EF64872}"/>
              </a:ext>
            </a:extLst>
          </p:cNvPr>
          <p:cNvGraphicFramePr>
            <a:graphicFrameLocks noChangeAspect="1"/>
          </p:cNvGraphicFramePr>
          <p:nvPr>
            <p:extLst>
              <p:ext uri="{D42A27DB-BD31-4B8C-83A1-F6EECF244321}">
                <p14:modId xmlns:p14="http://schemas.microsoft.com/office/powerpoint/2010/main" val="651378701"/>
              </p:ext>
            </p:extLst>
          </p:nvPr>
        </p:nvGraphicFramePr>
        <p:xfrm>
          <a:off x="3644501" y="800238"/>
          <a:ext cx="5166134" cy="2534881"/>
        </p:xfrm>
        <a:graphic>
          <a:graphicData uri="http://schemas.openxmlformats.org/presentationml/2006/ole">
            <mc:AlternateContent xmlns:mc="http://schemas.openxmlformats.org/markup-compatibility/2006">
              <mc:Choice xmlns:v="urn:schemas-microsoft-com:vml" Requires="v">
                <p:oleObj spid="_x0000_s224325" name="公式" r:id="rId3" imgW="2197080" imgH="1269720" progId="Equation.3">
                  <p:embed/>
                </p:oleObj>
              </mc:Choice>
              <mc:Fallback>
                <p:oleObj name="公式" r:id="rId3" imgW="2197080" imgH="1269720" progId="Equation.3">
                  <p:embed/>
                  <p:pic>
                    <p:nvPicPr>
                      <p:cNvPr id="37890" name="Object 2">
                        <a:extLst>
                          <a:ext uri="{FF2B5EF4-FFF2-40B4-BE49-F238E27FC236}">
                            <a16:creationId xmlns:a16="http://schemas.microsoft.com/office/drawing/2014/main" id="{542CEC3A-F1F6-4057-BD59-553B007BD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501" y="800238"/>
                        <a:ext cx="5166134" cy="2534881"/>
                      </a:xfrm>
                      <a:prstGeom prst="rect">
                        <a:avLst/>
                      </a:prstGeom>
                      <a:noFill/>
                      <a:ln>
                        <a:noFill/>
                      </a:ln>
                      <a:effectLst/>
                    </p:spPr>
                  </p:pic>
                </p:oleObj>
              </mc:Fallback>
            </mc:AlternateContent>
          </a:graphicData>
        </a:graphic>
      </p:graphicFrame>
      <p:sp>
        <p:nvSpPr>
          <p:cNvPr id="6" name="Text Box 19">
            <a:extLst>
              <a:ext uri="{FF2B5EF4-FFF2-40B4-BE49-F238E27FC236}">
                <a16:creationId xmlns:a16="http://schemas.microsoft.com/office/drawing/2014/main" id="{227A7082-7FD2-4B64-BD42-486A73E6861E}"/>
              </a:ext>
            </a:extLst>
          </p:cNvPr>
          <p:cNvSpPr txBox="1">
            <a:spLocks noChangeArrowheads="1"/>
          </p:cNvSpPr>
          <p:nvPr/>
        </p:nvSpPr>
        <p:spPr bwMode="auto">
          <a:xfrm>
            <a:off x="199835" y="3630703"/>
            <a:ext cx="2806744" cy="18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800" b="1" dirty="0">
                <a:solidFill>
                  <a:schemeClr val="tx1"/>
                </a:solidFill>
              </a:rPr>
              <a:t># </a:t>
            </a:r>
            <a:r>
              <a:rPr lang="zh-CN" altLang="en-US" sz="2800" b="1" dirty="0">
                <a:solidFill>
                  <a:schemeClr val="tx1"/>
                </a:solidFill>
              </a:rPr>
              <a:t>几何意义</a:t>
            </a:r>
          </a:p>
          <a:p>
            <a:pPr algn="l">
              <a:spcBef>
                <a:spcPct val="50000"/>
              </a:spcBef>
            </a:pPr>
            <a:r>
              <a:rPr lang="en-US" altLang="zh-CN" sz="2800" dirty="0">
                <a:solidFill>
                  <a:schemeClr val="tx1"/>
                </a:solidFill>
              </a:rPr>
              <a:t>h = x</a:t>
            </a:r>
            <a:r>
              <a:rPr lang="en-US" altLang="zh-CN" sz="2800" baseline="-25000" dirty="0">
                <a:solidFill>
                  <a:schemeClr val="tx1"/>
                </a:solidFill>
              </a:rPr>
              <a:t>1</a:t>
            </a:r>
            <a:r>
              <a:rPr lang="en-US" altLang="zh-CN" sz="2800" dirty="0">
                <a:solidFill>
                  <a:schemeClr val="tx1"/>
                </a:solidFill>
              </a:rPr>
              <a:t>-x</a:t>
            </a:r>
            <a:r>
              <a:rPr lang="en-US" altLang="zh-CN" sz="2800" baseline="-25000" dirty="0">
                <a:solidFill>
                  <a:schemeClr val="tx1"/>
                </a:solidFill>
              </a:rPr>
              <a:t>0</a:t>
            </a:r>
            <a:r>
              <a:rPr lang="en-US" altLang="zh-CN" sz="2800" dirty="0">
                <a:solidFill>
                  <a:schemeClr val="tx1"/>
                </a:solidFill>
              </a:rPr>
              <a:t>= x</a:t>
            </a:r>
            <a:r>
              <a:rPr lang="en-US" altLang="zh-CN" sz="2800" baseline="-25000" dirty="0">
                <a:solidFill>
                  <a:schemeClr val="tx1"/>
                </a:solidFill>
              </a:rPr>
              <a:t>2</a:t>
            </a:r>
            <a:r>
              <a:rPr lang="en-US" altLang="zh-CN" sz="2800" dirty="0">
                <a:solidFill>
                  <a:schemeClr val="tx1"/>
                </a:solidFill>
              </a:rPr>
              <a:t>-x</a:t>
            </a:r>
            <a:r>
              <a:rPr lang="en-US" altLang="zh-CN" sz="2800" baseline="-25000" dirty="0">
                <a:solidFill>
                  <a:schemeClr val="tx1"/>
                </a:solidFill>
              </a:rPr>
              <a:t>1</a:t>
            </a:r>
          </a:p>
          <a:p>
            <a:pPr algn="l">
              <a:spcBef>
                <a:spcPct val="50000"/>
              </a:spcBef>
            </a:pPr>
            <a:r>
              <a:rPr lang="zh-CN" altLang="en-US" sz="2800" b="1" dirty="0">
                <a:solidFill>
                  <a:schemeClr val="tx1"/>
                </a:solidFill>
              </a:rPr>
              <a:t>称为步长。</a:t>
            </a:r>
          </a:p>
        </p:txBody>
      </p:sp>
      <p:grpSp>
        <p:nvGrpSpPr>
          <p:cNvPr id="7" name="Group 29">
            <a:extLst>
              <a:ext uri="{FF2B5EF4-FFF2-40B4-BE49-F238E27FC236}">
                <a16:creationId xmlns:a16="http://schemas.microsoft.com/office/drawing/2014/main" id="{9E21D341-5F0B-4A1E-BF47-2373E666FCB0}"/>
              </a:ext>
            </a:extLst>
          </p:cNvPr>
          <p:cNvGrpSpPr>
            <a:grpSpLocks/>
          </p:cNvGrpSpPr>
          <p:nvPr/>
        </p:nvGrpSpPr>
        <p:grpSpPr bwMode="auto">
          <a:xfrm>
            <a:off x="3563391" y="3058401"/>
            <a:ext cx="5148064" cy="3305708"/>
            <a:chOff x="2155" y="2079"/>
            <a:chExt cx="2948" cy="1995"/>
          </a:xfrm>
        </p:grpSpPr>
        <p:grpSp>
          <p:nvGrpSpPr>
            <p:cNvPr id="8" name="Group 21">
              <a:extLst>
                <a:ext uri="{FF2B5EF4-FFF2-40B4-BE49-F238E27FC236}">
                  <a16:creationId xmlns:a16="http://schemas.microsoft.com/office/drawing/2014/main" id="{E07985CF-A805-46A7-BB6B-3CAA3B45BB9A}"/>
                </a:ext>
              </a:extLst>
            </p:cNvPr>
            <p:cNvGrpSpPr>
              <a:grpSpLocks/>
            </p:cNvGrpSpPr>
            <p:nvPr/>
          </p:nvGrpSpPr>
          <p:grpSpPr bwMode="auto">
            <a:xfrm>
              <a:off x="2155" y="2079"/>
              <a:ext cx="2948" cy="1995"/>
              <a:chOff x="1610" y="1807"/>
              <a:chExt cx="2948" cy="1995"/>
            </a:xfrm>
          </p:grpSpPr>
          <p:grpSp>
            <p:nvGrpSpPr>
              <p:cNvPr id="12" name="Group 15">
                <a:extLst>
                  <a:ext uri="{FF2B5EF4-FFF2-40B4-BE49-F238E27FC236}">
                    <a16:creationId xmlns:a16="http://schemas.microsoft.com/office/drawing/2014/main" id="{E006E4CA-8A26-4305-97EC-E3E5C5F4170A}"/>
                  </a:ext>
                </a:extLst>
              </p:cNvPr>
              <p:cNvGrpSpPr>
                <a:grpSpLocks/>
              </p:cNvGrpSpPr>
              <p:nvPr/>
            </p:nvGrpSpPr>
            <p:grpSpPr bwMode="auto">
              <a:xfrm>
                <a:off x="1610" y="1807"/>
                <a:ext cx="2948" cy="1860"/>
                <a:chOff x="1610" y="255"/>
                <a:chExt cx="2948" cy="1860"/>
              </a:xfrm>
            </p:grpSpPr>
            <p:sp>
              <p:nvSpPr>
                <p:cNvPr id="16" name="Freeform 5">
                  <a:extLst>
                    <a:ext uri="{FF2B5EF4-FFF2-40B4-BE49-F238E27FC236}">
                      <a16:creationId xmlns:a16="http://schemas.microsoft.com/office/drawing/2014/main" id="{706E962A-5F1C-4B52-B4AF-FCE3700A009B}"/>
                    </a:ext>
                  </a:extLst>
                </p:cNvPr>
                <p:cNvSpPr>
                  <a:spLocks/>
                </p:cNvSpPr>
                <p:nvPr/>
              </p:nvSpPr>
              <p:spPr bwMode="auto">
                <a:xfrm>
                  <a:off x="2018" y="436"/>
                  <a:ext cx="1905" cy="1406"/>
                </a:xfrm>
                <a:custGeom>
                  <a:avLst/>
                  <a:gdLst>
                    <a:gd name="T0" fmla="*/ 0 w 1905"/>
                    <a:gd name="T1" fmla="*/ 0 h 1406"/>
                    <a:gd name="T2" fmla="*/ 590 w 1905"/>
                    <a:gd name="T3" fmla="*/ 953 h 1406"/>
                    <a:gd name="T4" fmla="*/ 1905 w 1905"/>
                    <a:gd name="T5" fmla="*/ 1406 h 1406"/>
                  </a:gdLst>
                  <a:ahLst/>
                  <a:cxnLst>
                    <a:cxn ang="0">
                      <a:pos x="T0" y="T1"/>
                    </a:cxn>
                    <a:cxn ang="0">
                      <a:pos x="T2" y="T3"/>
                    </a:cxn>
                    <a:cxn ang="0">
                      <a:pos x="T4" y="T5"/>
                    </a:cxn>
                  </a:cxnLst>
                  <a:rect l="0" t="0" r="r" b="b"/>
                  <a:pathLst>
                    <a:path w="1905" h="1406">
                      <a:moveTo>
                        <a:pt x="0" y="0"/>
                      </a:moveTo>
                      <a:cubicBezTo>
                        <a:pt x="136" y="359"/>
                        <a:pt x="272" y="719"/>
                        <a:pt x="590" y="953"/>
                      </a:cubicBezTo>
                      <a:cubicBezTo>
                        <a:pt x="908" y="1187"/>
                        <a:pt x="1678" y="1331"/>
                        <a:pt x="1905" y="1406"/>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Line 6">
                  <a:extLst>
                    <a:ext uri="{FF2B5EF4-FFF2-40B4-BE49-F238E27FC236}">
                      <a16:creationId xmlns:a16="http://schemas.microsoft.com/office/drawing/2014/main" id="{8C9D07A1-3EEE-4CEB-8AB4-B26E2952E7E4}"/>
                    </a:ext>
                  </a:extLst>
                </p:cNvPr>
                <p:cNvSpPr>
                  <a:spLocks noChangeShapeType="1"/>
                </p:cNvSpPr>
                <p:nvPr/>
              </p:nvSpPr>
              <p:spPr bwMode="auto">
                <a:xfrm>
                  <a:off x="2200" y="845"/>
                  <a:ext cx="453" cy="544"/>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8" name="Line 7">
                  <a:extLst>
                    <a:ext uri="{FF2B5EF4-FFF2-40B4-BE49-F238E27FC236}">
                      <a16:creationId xmlns:a16="http://schemas.microsoft.com/office/drawing/2014/main" id="{2A0614CD-0657-4D44-82DD-A2347270EA2C}"/>
                    </a:ext>
                  </a:extLst>
                </p:cNvPr>
                <p:cNvSpPr>
                  <a:spLocks noChangeShapeType="1"/>
                </p:cNvSpPr>
                <p:nvPr/>
              </p:nvSpPr>
              <p:spPr bwMode="auto">
                <a:xfrm>
                  <a:off x="2653" y="1389"/>
                  <a:ext cx="590" cy="27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9" name="Line 8">
                  <a:extLst>
                    <a:ext uri="{FF2B5EF4-FFF2-40B4-BE49-F238E27FC236}">
                      <a16:creationId xmlns:a16="http://schemas.microsoft.com/office/drawing/2014/main" id="{D6AA1FE2-A02B-4A88-807B-32815B554460}"/>
                    </a:ext>
                  </a:extLst>
                </p:cNvPr>
                <p:cNvSpPr>
                  <a:spLocks noChangeShapeType="1"/>
                </p:cNvSpPr>
                <p:nvPr/>
              </p:nvSpPr>
              <p:spPr bwMode="auto">
                <a:xfrm>
                  <a:off x="2154" y="799"/>
                  <a:ext cx="1043" cy="816"/>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0" name="Line 9">
                  <a:extLst>
                    <a:ext uri="{FF2B5EF4-FFF2-40B4-BE49-F238E27FC236}">
                      <a16:creationId xmlns:a16="http://schemas.microsoft.com/office/drawing/2014/main" id="{C97757E9-C0BE-4E0E-84E7-02917665182B}"/>
                    </a:ext>
                  </a:extLst>
                </p:cNvPr>
                <p:cNvSpPr>
                  <a:spLocks noChangeShapeType="1"/>
                </p:cNvSpPr>
                <p:nvPr/>
              </p:nvSpPr>
              <p:spPr bwMode="auto">
                <a:xfrm>
                  <a:off x="2109" y="1071"/>
                  <a:ext cx="1134" cy="72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1" name="Line 10">
                  <a:extLst>
                    <a:ext uri="{FF2B5EF4-FFF2-40B4-BE49-F238E27FC236}">
                      <a16:creationId xmlns:a16="http://schemas.microsoft.com/office/drawing/2014/main" id="{1215762A-A402-4909-AA94-EB85331579D2}"/>
                    </a:ext>
                  </a:extLst>
                </p:cNvPr>
                <p:cNvSpPr>
                  <a:spLocks noChangeShapeType="1"/>
                </p:cNvSpPr>
                <p:nvPr/>
              </p:nvSpPr>
              <p:spPr bwMode="auto">
                <a:xfrm>
                  <a:off x="2154" y="799"/>
                  <a:ext cx="0" cy="11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2" name="Line 11">
                  <a:extLst>
                    <a:ext uri="{FF2B5EF4-FFF2-40B4-BE49-F238E27FC236}">
                      <a16:creationId xmlns:a16="http://schemas.microsoft.com/office/drawing/2014/main" id="{2FF9A7B7-F3C8-4637-9EFC-04BA4EB1B658}"/>
                    </a:ext>
                  </a:extLst>
                </p:cNvPr>
                <p:cNvSpPr>
                  <a:spLocks noChangeShapeType="1"/>
                </p:cNvSpPr>
                <p:nvPr/>
              </p:nvSpPr>
              <p:spPr bwMode="auto">
                <a:xfrm>
                  <a:off x="2653" y="1389"/>
                  <a:ext cx="0" cy="5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3" name="Line 12">
                  <a:extLst>
                    <a:ext uri="{FF2B5EF4-FFF2-40B4-BE49-F238E27FC236}">
                      <a16:creationId xmlns:a16="http://schemas.microsoft.com/office/drawing/2014/main" id="{0C601E0D-1547-4616-AACB-87033532E92C}"/>
                    </a:ext>
                  </a:extLst>
                </p:cNvPr>
                <p:cNvSpPr>
                  <a:spLocks noChangeShapeType="1"/>
                </p:cNvSpPr>
                <p:nvPr/>
              </p:nvSpPr>
              <p:spPr bwMode="auto">
                <a:xfrm>
                  <a:off x="3198" y="1616"/>
                  <a:ext cx="0" cy="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4" name="Line 13">
                  <a:extLst>
                    <a:ext uri="{FF2B5EF4-FFF2-40B4-BE49-F238E27FC236}">
                      <a16:creationId xmlns:a16="http://schemas.microsoft.com/office/drawing/2014/main" id="{ADA55EC1-8B67-4FA8-A134-089E1121D752}"/>
                    </a:ext>
                  </a:extLst>
                </p:cNvPr>
                <p:cNvSpPr>
                  <a:spLocks noChangeShapeType="1"/>
                </p:cNvSpPr>
                <p:nvPr/>
              </p:nvSpPr>
              <p:spPr bwMode="auto">
                <a:xfrm>
                  <a:off x="1610" y="1979"/>
                  <a:ext cx="29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5" name="Line 14">
                  <a:extLst>
                    <a:ext uri="{FF2B5EF4-FFF2-40B4-BE49-F238E27FC236}">
                      <a16:creationId xmlns:a16="http://schemas.microsoft.com/office/drawing/2014/main" id="{A986C1AB-580E-4B72-8A70-8C71529DF5EE}"/>
                    </a:ext>
                  </a:extLst>
                </p:cNvPr>
                <p:cNvSpPr>
                  <a:spLocks noChangeShapeType="1"/>
                </p:cNvSpPr>
                <p:nvPr/>
              </p:nvSpPr>
              <p:spPr bwMode="auto">
                <a:xfrm flipV="1">
                  <a:off x="1791" y="255"/>
                  <a:ext cx="0" cy="18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13" name="Text Box 16">
                <a:extLst>
                  <a:ext uri="{FF2B5EF4-FFF2-40B4-BE49-F238E27FC236}">
                    <a16:creationId xmlns:a16="http://schemas.microsoft.com/office/drawing/2014/main" id="{3A76D498-73C0-4681-9DB2-852E931A0D8F}"/>
                  </a:ext>
                </a:extLst>
              </p:cNvPr>
              <p:cNvSpPr txBox="1">
                <a:spLocks noChangeArrowheads="1"/>
              </p:cNvSpPr>
              <p:nvPr/>
            </p:nvSpPr>
            <p:spPr bwMode="auto">
              <a:xfrm>
                <a:off x="2552" y="3569"/>
                <a:ext cx="31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a:solidFill>
                      <a:schemeClr val="tx1"/>
                    </a:solidFill>
                  </a:rPr>
                  <a:t>x</a:t>
                </a:r>
                <a:r>
                  <a:rPr lang="en-US" altLang="zh-CN" baseline="-25000">
                    <a:solidFill>
                      <a:schemeClr val="tx1"/>
                    </a:solidFill>
                  </a:rPr>
                  <a:t>1</a:t>
                </a:r>
                <a:endParaRPr lang="en-US" altLang="zh-CN">
                  <a:solidFill>
                    <a:schemeClr val="tx1"/>
                  </a:solidFill>
                </a:endParaRPr>
              </a:p>
            </p:txBody>
          </p:sp>
          <p:sp>
            <p:nvSpPr>
              <p:cNvPr id="14" name="Text Box 17">
                <a:extLst>
                  <a:ext uri="{FF2B5EF4-FFF2-40B4-BE49-F238E27FC236}">
                    <a16:creationId xmlns:a16="http://schemas.microsoft.com/office/drawing/2014/main" id="{AF6DC72F-84A3-42D6-A72E-7DC01B1A217E}"/>
                  </a:ext>
                </a:extLst>
              </p:cNvPr>
              <p:cNvSpPr txBox="1">
                <a:spLocks noChangeArrowheads="1"/>
              </p:cNvSpPr>
              <p:nvPr/>
            </p:nvSpPr>
            <p:spPr bwMode="auto">
              <a:xfrm>
                <a:off x="1863" y="3566"/>
                <a:ext cx="8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chemeClr val="tx1"/>
                    </a:solidFill>
                  </a:rPr>
                  <a:t>x</a:t>
                </a:r>
                <a:r>
                  <a:rPr lang="en-US" altLang="zh-CN" baseline="-25000" dirty="0">
                    <a:solidFill>
                      <a:schemeClr val="tx1"/>
                    </a:solidFill>
                  </a:rPr>
                  <a:t>0</a:t>
                </a:r>
                <a:r>
                  <a:rPr lang="en-US" altLang="zh-CN" dirty="0">
                    <a:solidFill>
                      <a:schemeClr val="tx1"/>
                    </a:solidFill>
                  </a:rPr>
                  <a:t>=x</a:t>
                </a:r>
                <a:r>
                  <a:rPr lang="en-US" altLang="zh-CN" baseline="-25000" dirty="0">
                    <a:solidFill>
                      <a:schemeClr val="tx1"/>
                    </a:solidFill>
                  </a:rPr>
                  <a:t>1</a:t>
                </a:r>
                <a:r>
                  <a:rPr lang="en-US" altLang="zh-CN" dirty="0">
                    <a:solidFill>
                      <a:schemeClr val="tx1"/>
                    </a:solidFill>
                  </a:rPr>
                  <a:t>-h</a:t>
                </a:r>
              </a:p>
            </p:txBody>
          </p:sp>
          <p:sp>
            <p:nvSpPr>
              <p:cNvPr id="15" name="Text Box 18">
                <a:extLst>
                  <a:ext uri="{FF2B5EF4-FFF2-40B4-BE49-F238E27FC236}">
                    <a16:creationId xmlns:a16="http://schemas.microsoft.com/office/drawing/2014/main" id="{AE38002B-B427-4206-B3F4-32F8B87D099E}"/>
                  </a:ext>
                </a:extLst>
              </p:cNvPr>
              <p:cNvSpPr txBox="1">
                <a:spLocks noChangeArrowheads="1"/>
              </p:cNvSpPr>
              <p:nvPr/>
            </p:nvSpPr>
            <p:spPr bwMode="auto">
              <a:xfrm>
                <a:off x="2970" y="3559"/>
                <a:ext cx="10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chemeClr val="tx1"/>
                    </a:solidFill>
                  </a:rPr>
                  <a:t>x</a:t>
                </a:r>
                <a:r>
                  <a:rPr lang="en-US" altLang="zh-CN" baseline="-25000" dirty="0">
                    <a:solidFill>
                      <a:schemeClr val="tx1"/>
                    </a:solidFill>
                  </a:rPr>
                  <a:t>2</a:t>
                </a:r>
                <a:r>
                  <a:rPr lang="en-US" altLang="zh-CN" dirty="0">
                    <a:solidFill>
                      <a:schemeClr val="tx1"/>
                    </a:solidFill>
                  </a:rPr>
                  <a:t>=x</a:t>
                </a:r>
                <a:r>
                  <a:rPr lang="en-US" altLang="zh-CN" baseline="-25000" dirty="0">
                    <a:solidFill>
                      <a:schemeClr val="tx1"/>
                    </a:solidFill>
                  </a:rPr>
                  <a:t>1</a:t>
                </a:r>
                <a:r>
                  <a:rPr lang="en-US" altLang="zh-CN" dirty="0">
                    <a:solidFill>
                      <a:schemeClr val="tx1"/>
                    </a:solidFill>
                  </a:rPr>
                  <a:t>+h</a:t>
                </a:r>
              </a:p>
            </p:txBody>
          </p:sp>
        </p:grpSp>
        <p:sp>
          <p:nvSpPr>
            <p:cNvPr id="9" name="Oval 26">
              <a:extLst>
                <a:ext uri="{FF2B5EF4-FFF2-40B4-BE49-F238E27FC236}">
                  <a16:creationId xmlns:a16="http://schemas.microsoft.com/office/drawing/2014/main" id="{5547ECA7-994D-486D-B759-3DB1AFBFBC29}"/>
                </a:ext>
              </a:extLst>
            </p:cNvPr>
            <p:cNvSpPr>
              <a:spLocks noChangeArrowheads="1"/>
            </p:cNvSpPr>
            <p:nvPr/>
          </p:nvSpPr>
          <p:spPr bwMode="auto">
            <a:xfrm>
              <a:off x="3724" y="3448"/>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0" name="Oval 27">
              <a:extLst>
                <a:ext uri="{FF2B5EF4-FFF2-40B4-BE49-F238E27FC236}">
                  <a16:creationId xmlns:a16="http://schemas.microsoft.com/office/drawing/2014/main" id="{BCA0F897-30ED-4C22-993C-0EDDEB5F8311}"/>
                </a:ext>
              </a:extLst>
            </p:cNvPr>
            <p:cNvSpPr>
              <a:spLocks noChangeArrowheads="1"/>
            </p:cNvSpPr>
            <p:nvPr/>
          </p:nvSpPr>
          <p:spPr bwMode="auto">
            <a:xfrm>
              <a:off x="2672" y="2587"/>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11" name="Oval 28">
              <a:extLst>
                <a:ext uri="{FF2B5EF4-FFF2-40B4-BE49-F238E27FC236}">
                  <a16:creationId xmlns:a16="http://schemas.microsoft.com/office/drawing/2014/main" id="{2F372613-74E2-4FBE-A27F-525DA72CF3D2}"/>
                </a:ext>
              </a:extLst>
            </p:cNvPr>
            <p:cNvSpPr>
              <a:spLocks noChangeArrowheads="1"/>
            </p:cNvSpPr>
            <p:nvPr/>
          </p:nvSpPr>
          <p:spPr bwMode="auto">
            <a:xfrm>
              <a:off x="3171" y="3204"/>
              <a:ext cx="45" cy="45"/>
            </a:xfrm>
            <a:prstGeom prst="ellipse">
              <a:avLst/>
            </a:prstGeom>
            <a:solidFill>
              <a:schemeClr val="accent2"/>
            </a:soli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grpSp>
      <p:sp>
        <p:nvSpPr>
          <p:cNvPr id="46" name="文本框 45">
            <a:extLst>
              <a:ext uri="{FF2B5EF4-FFF2-40B4-BE49-F238E27FC236}">
                <a16:creationId xmlns:a16="http://schemas.microsoft.com/office/drawing/2014/main" id="{2AC66960-C2AE-4B04-8582-3A6C93EBF27E}"/>
              </a:ext>
            </a:extLst>
          </p:cNvPr>
          <p:cNvSpPr txBox="1"/>
          <p:nvPr/>
        </p:nvSpPr>
        <p:spPr>
          <a:xfrm>
            <a:off x="5272026" y="6362373"/>
            <a:ext cx="194421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图 </a:t>
            </a:r>
            <a:r>
              <a:rPr lang="en-US" altLang="zh-CN" sz="2400" b="0" dirty="0">
                <a:solidFill>
                  <a:schemeClr val="tx1">
                    <a:lumMod val="95000"/>
                    <a:lumOff val="5000"/>
                  </a:schemeClr>
                </a:solidFill>
                <a:latin typeface="+mn-ea"/>
                <a:ea typeface="+mn-ea"/>
              </a:rPr>
              <a:t>6.1</a:t>
            </a:r>
            <a:endParaRPr lang="zh-CN" altLang="en-US" sz="2400" b="0" dirty="0">
              <a:solidFill>
                <a:schemeClr val="tx1">
                  <a:lumMod val="95000"/>
                  <a:lumOff val="5000"/>
                </a:schemeClr>
              </a:solidFill>
              <a:latin typeface="+mn-ea"/>
              <a:ea typeface="+mn-ea"/>
            </a:endParaRPr>
          </a:p>
        </p:txBody>
      </p:sp>
      <p:sp>
        <p:nvSpPr>
          <p:cNvPr id="47" name="文本框 46">
            <a:extLst>
              <a:ext uri="{FF2B5EF4-FFF2-40B4-BE49-F238E27FC236}">
                <a16:creationId xmlns:a16="http://schemas.microsoft.com/office/drawing/2014/main" id="{2B03D045-6249-41AD-A6FE-C9B31F74B227}"/>
              </a:ext>
            </a:extLst>
          </p:cNvPr>
          <p:cNvSpPr txBox="1"/>
          <p:nvPr/>
        </p:nvSpPr>
        <p:spPr>
          <a:xfrm>
            <a:off x="8316416" y="1601158"/>
            <a:ext cx="98843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1</a:t>
            </a:r>
            <a:r>
              <a:rPr lang="zh-CN" altLang="en-US" sz="2400" b="0" dirty="0">
                <a:solidFill>
                  <a:schemeClr val="tx1">
                    <a:lumMod val="95000"/>
                    <a:lumOff val="5000"/>
                  </a:schemeClr>
                </a:solidFill>
                <a:latin typeface="+mn-ea"/>
                <a:ea typeface="+mn-ea"/>
              </a:rPr>
              <a:t>）</a:t>
            </a:r>
          </a:p>
        </p:txBody>
      </p:sp>
      <p:sp>
        <p:nvSpPr>
          <p:cNvPr id="28" name="文本框 27">
            <a:extLst>
              <a:ext uri="{FF2B5EF4-FFF2-40B4-BE49-F238E27FC236}">
                <a16:creationId xmlns:a16="http://schemas.microsoft.com/office/drawing/2014/main" id="{8239FCBA-DA21-4A35-B752-2F9B176A9794}"/>
              </a:ext>
            </a:extLst>
          </p:cNvPr>
          <p:cNvSpPr txBox="1"/>
          <p:nvPr/>
        </p:nvSpPr>
        <p:spPr>
          <a:xfrm>
            <a:off x="6977504" y="3913007"/>
            <a:ext cx="1567937"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重要！</a:t>
            </a:r>
          </a:p>
        </p:txBody>
      </p:sp>
    </p:spTree>
    <p:extLst>
      <p:ext uri="{BB962C8B-B14F-4D97-AF65-F5344CB8AC3E}">
        <p14:creationId xmlns:p14="http://schemas.microsoft.com/office/powerpoint/2010/main" val="154288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5FADA9-6856-4061-9990-4041CCDAD946}"/>
              </a:ext>
            </a:extLst>
          </p:cNvPr>
          <p:cNvSpPr txBox="1"/>
          <p:nvPr/>
        </p:nvSpPr>
        <p:spPr>
          <a:xfrm>
            <a:off x="139564" y="543376"/>
            <a:ext cx="324036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6.2.1 </a:t>
            </a:r>
            <a:r>
              <a:rPr lang="zh-CN" altLang="en-US" sz="2400" b="0" dirty="0">
                <a:solidFill>
                  <a:schemeClr val="tx1">
                    <a:lumMod val="95000"/>
                    <a:lumOff val="5000"/>
                  </a:schemeClr>
                </a:solidFill>
                <a:latin typeface="+mn-ea"/>
                <a:ea typeface="+mn-ea"/>
              </a:rPr>
              <a:t>差商的极限</a:t>
            </a:r>
          </a:p>
        </p:txBody>
      </p:sp>
      <p:sp>
        <p:nvSpPr>
          <p:cNvPr id="3" name="Rectangle 2">
            <a:extLst>
              <a:ext uri="{FF2B5EF4-FFF2-40B4-BE49-F238E27FC236}">
                <a16:creationId xmlns:a16="http://schemas.microsoft.com/office/drawing/2014/main" id="{ADED7777-386B-4C06-BA48-DD06AC019855}"/>
              </a:ext>
            </a:extLst>
          </p:cNvPr>
          <p:cNvSpPr txBox="1">
            <a:spLocks noChangeArrowheads="1"/>
          </p:cNvSpPr>
          <p:nvPr/>
        </p:nvSpPr>
        <p:spPr>
          <a:xfrm>
            <a:off x="2983696" y="251982"/>
            <a:ext cx="5940152" cy="379413"/>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2800" b="0">
                <a:solidFill>
                  <a:schemeClr val="bg2">
                    <a:lumMod val="10000"/>
                  </a:schemeClr>
                </a:solidFill>
                <a:latin typeface="+mn-ea"/>
                <a:ea typeface="+mn-ea"/>
              </a:rPr>
              <a:t>6.2 </a:t>
            </a:r>
            <a:r>
              <a:rPr lang="zh-CN" altLang="en-US" sz="2800" b="0">
                <a:solidFill>
                  <a:schemeClr val="bg2">
                    <a:lumMod val="10000"/>
                  </a:schemeClr>
                </a:solidFill>
                <a:latin typeface="+mn-ea"/>
                <a:ea typeface="+mn-ea"/>
              </a:rPr>
              <a:t>导数的近似值</a:t>
            </a:r>
            <a:endParaRPr lang="zh-CN" altLang="en-US" sz="2800" b="1" dirty="0">
              <a:solidFill>
                <a:srgbClr val="FF3300"/>
              </a:solidFill>
              <a:latin typeface="+mn-ea"/>
              <a:ea typeface="+mn-ea"/>
            </a:endParaRPr>
          </a:p>
        </p:txBody>
      </p:sp>
      <p:pic>
        <p:nvPicPr>
          <p:cNvPr id="27" name="图片 26">
            <a:extLst>
              <a:ext uri="{FF2B5EF4-FFF2-40B4-BE49-F238E27FC236}">
                <a16:creationId xmlns:a16="http://schemas.microsoft.com/office/drawing/2014/main" id="{6B693136-0C98-4C0E-9A3F-AAA9CCF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 y="1172904"/>
            <a:ext cx="8977808" cy="1256776"/>
          </a:xfrm>
          <a:prstGeom prst="rect">
            <a:avLst/>
          </a:prstGeom>
        </p:spPr>
      </p:pic>
      <p:pic>
        <p:nvPicPr>
          <p:cNvPr id="29" name="图片 28">
            <a:extLst>
              <a:ext uri="{FF2B5EF4-FFF2-40B4-BE49-F238E27FC236}">
                <a16:creationId xmlns:a16="http://schemas.microsoft.com/office/drawing/2014/main" id="{2B6BE088-353C-4F36-ACE3-B7444F071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08" y="2575519"/>
            <a:ext cx="5256584" cy="4030499"/>
          </a:xfrm>
          <a:prstGeom prst="rect">
            <a:avLst/>
          </a:prstGeom>
        </p:spPr>
      </p:pic>
    </p:spTree>
    <p:extLst>
      <p:ext uri="{BB962C8B-B14F-4D97-AF65-F5344CB8AC3E}">
        <p14:creationId xmlns:p14="http://schemas.microsoft.com/office/powerpoint/2010/main" val="233197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DFA7DCD4-B6F8-43DB-989A-7C221AE531A2}"/>
              </a:ext>
            </a:extLst>
          </p:cNvPr>
          <p:cNvSpPr>
            <a:spLocks noGrp="1" noChangeArrowheads="1"/>
          </p:cNvSpPr>
          <p:nvPr>
            <p:ph type="ctrTitle" idx="4294967295"/>
          </p:nvPr>
        </p:nvSpPr>
        <p:spPr>
          <a:xfrm>
            <a:off x="2414110" y="202444"/>
            <a:ext cx="4315780" cy="569677"/>
          </a:xfrm>
        </p:spPr>
        <p:txBody>
          <a:bodyPr>
            <a:noAutofit/>
          </a:bodyPr>
          <a:lstStyle/>
          <a:p>
            <a:pPr>
              <a:lnSpc>
                <a:spcPts val="4000"/>
              </a:lnSpc>
            </a:pPr>
            <a:r>
              <a:rPr lang="en-US" altLang="zh-CN" sz="3200" dirty="0">
                <a:solidFill>
                  <a:schemeClr val="bg2">
                    <a:lumMod val="10000"/>
                  </a:schemeClr>
                </a:solidFill>
                <a:latin typeface="仿宋" panose="02010609060101010101" pitchFamily="49" charset="-122"/>
                <a:ea typeface="仿宋" panose="02010609060101010101" pitchFamily="49" charset="-122"/>
              </a:rPr>
              <a:t>6.3 </a:t>
            </a:r>
            <a:r>
              <a:rPr lang="zh-CN" altLang="en-US" sz="3200" dirty="0">
                <a:solidFill>
                  <a:schemeClr val="bg2">
                    <a:lumMod val="10000"/>
                  </a:schemeClr>
                </a:solidFill>
                <a:latin typeface="仿宋" panose="02010609060101010101" pitchFamily="49" charset="-122"/>
                <a:ea typeface="仿宋" panose="02010609060101010101" pitchFamily="49" charset="-122"/>
              </a:rPr>
              <a:t>数值差分公式</a:t>
            </a:r>
            <a:endParaRPr lang="en-US" altLang="zh-CN" sz="3200" dirty="0">
              <a:solidFill>
                <a:schemeClr val="bg2">
                  <a:lumMod val="10000"/>
                </a:schemeClr>
              </a:solidFill>
              <a:latin typeface="仿宋" panose="02010609060101010101" pitchFamily="49" charset="-122"/>
              <a:ea typeface="仿宋" panose="02010609060101010101" pitchFamily="49" charset="-122"/>
            </a:endParaRPr>
          </a:p>
        </p:txBody>
      </p:sp>
      <p:sp>
        <p:nvSpPr>
          <p:cNvPr id="679939" name="Rectangle 3">
            <a:extLst>
              <a:ext uri="{FF2B5EF4-FFF2-40B4-BE49-F238E27FC236}">
                <a16:creationId xmlns:a16="http://schemas.microsoft.com/office/drawing/2014/main" id="{BCB39D0B-284D-4E7F-AC01-594F751137B8}"/>
              </a:ext>
            </a:extLst>
          </p:cNvPr>
          <p:cNvSpPr>
            <a:spLocks noGrp="1" noChangeArrowheads="1"/>
          </p:cNvSpPr>
          <p:nvPr>
            <p:ph type="subTitle" idx="4294967295"/>
          </p:nvPr>
        </p:nvSpPr>
        <p:spPr>
          <a:xfrm>
            <a:off x="8894" y="933215"/>
            <a:ext cx="8892480" cy="888318"/>
          </a:xfrm>
        </p:spPr>
        <p:txBody>
          <a:bodyPr>
            <a:noAutofit/>
          </a:bodyPr>
          <a:lstStyle/>
          <a:p>
            <a:pPr marL="0" indent="0" eaLnBrk="1" hangingPunct="1">
              <a:spcBef>
                <a:spcPct val="0"/>
              </a:spcBef>
              <a:buFontTx/>
              <a:buNone/>
            </a:pPr>
            <a:r>
              <a:rPr lang="zh-CN" altLang="en-US" sz="2400" b="1" dirty="0">
                <a:latin typeface="+mn-ea"/>
              </a:rPr>
              <a:t>最简单的数值微分是用</a:t>
            </a:r>
            <a:r>
              <a:rPr lang="zh-CN" altLang="en-US" sz="2400" b="1" dirty="0">
                <a:solidFill>
                  <a:srgbClr val="0000FF"/>
                </a:solidFill>
                <a:latin typeface="+mn-ea"/>
              </a:rPr>
              <a:t>向前差分</a:t>
            </a:r>
            <a:r>
              <a:rPr lang="zh-CN" altLang="en-US" sz="2400" b="1" dirty="0">
                <a:latin typeface="+mn-ea"/>
              </a:rPr>
              <a:t>近似代替导数</a:t>
            </a:r>
            <a:r>
              <a:rPr lang="zh-CN" altLang="en-US" sz="2400" b="1" dirty="0">
                <a:solidFill>
                  <a:srgbClr val="0000FF"/>
                </a:solidFill>
                <a:latin typeface="+mn-ea"/>
              </a:rPr>
              <a:t>（如果</a:t>
            </a:r>
            <a:r>
              <a:rPr lang="en-US" altLang="zh-CN" sz="2400" b="1" dirty="0">
                <a:solidFill>
                  <a:srgbClr val="0000FF"/>
                </a:solidFill>
                <a:latin typeface="+mn-ea"/>
              </a:rPr>
              <a:t>f(x)</a:t>
            </a:r>
            <a:r>
              <a:rPr lang="zh-CN" altLang="en-US" sz="2400" b="1" dirty="0">
                <a:solidFill>
                  <a:srgbClr val="0000FF"/>
                </a:solidFill>
                <a:latin typeface="+mn-ea"/>
              </a:rPr>
              <a:t>在点</a:t>
            </a:r>
            <a:r>
              <a:rPr lang="en-US" altLang="zh-CN" sz="2400" b="1" dirty="0">
                <a:solidFill>
                  <a:srgbClr val="0000FF"/>
                </a:solidFill>
                <a:latin typeface="+mn-ea"/>
              </a:rPr>
              <a:t>x</a:t>
            </a:r>
            <a:r>
              <a:rPr lang="zh-CN" altLang="en-US" sz="2400" b="1" dirty="0">
                <a:solidFill>
                  <a:srgbClr val="0000FF"/>
                </a:solidFill>
                <a:latin typeface="+mn-ea"/>
              </a:rPr>
              <a:t>的右边的值可计算），即</a:t>
            </a:r>
          </a:p>
        </p:txBody>
      </p:sp>
      <p:graphicFrame>
        <p:nvGraphicFramePr>
          <p:cNvPr id="382980" name="Object 4">
            <a:extLst>
              <a:ext uri="{FF2B5EF4-FFF2-40B4-BE49-F238E27FC236}">
                <a16:creationId xmlns:a16="http://schemas.microsoft.com/office/drawing/2014/main" id="{2DE65E24-FD8B-4016-8CED-BE11ED961608}"/>
              </a:ext>
            </a:extLst>
          </p:cNvPr>
          <p:cNvGraphicFramePr>
            <a:graphicFrameLocks/>
          </p:cNvGraphicFramePr>
          <p:nvPr>
            <p:extLst>
              <p:ext uri="{D42A27DB-BD31-4B8C-83A1-F6EECF244321}">
                <p14:modId xmlns:p14="http://schemas.microsoft.com/office/powerpoint/2010/main" val="3482685582"/>
              </p:ext>
            </p:extLst>
          </p:nvPr>
        </p:nvGraphicFramePr>
        <p:xfrm>
          <a:off x="2636678" y="1632899"/>
          <a:ext cx="4343400" cy="792163"/>
        </p:xfrm>
        <a:graphic>
          <a:graphicData uri="http://schemas.openxmlformats.org/presentationml/2006/ole">
            <mc:AlternateContent xmlns:mc="http://schemas.openxmlformats.org/markup-compatibility/2006">
              <mc:Choice xmlns:v="urn:schemas-microsoft-com:vml" Requires="v">
                <p:oleObj spid="_x0000_s199907" r:id="rId3" imgW="1713756" imgH="406224" progId="Equation.3">
                  <p:embed/>
                </p:oleObj>
              </mc:Choice>
              <mc:Fallback>
                <p:oleObj r:id="rId3" imgW="1713756" imgH="406224" progId="Equation.3">
                  <p:embed/>
                  <p:pic>
                    <p:nvPicPr>
                      <p:cNvPr id="382980" name="Object 4">
                        <a:extLst>
                          <a:ext uri="{FF2B5EF4-FFF2-40B4-BE49-F238E27FC236}">
                            <a16:creationId xmlns:a16="http://schemas.microsoft.com/office/drawing/2014/main" id="{2DE65E24-FD8B-4016-8CED-BE11ED96160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678" y="1632899"/>
                        <a:ext cx="4343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9941" name="Rectangle 5">
            <a:extLst>
              <a:ext uri="{FF2B5EF4-FFF2-40B4-BE49-F238E27FC236}">
                <a16:creationId xmlns:a16="http://schemas.microsoft.com/office/drawing/2014/main" id="{337C84FE-155D-46A8-8461-DD4DFEEEA2A3}"/>
              </a:ext>
            </a:extLst>
          </p:cNvPr>
          <p:cNvSpPr>
            <a:spLocks noChangeArrowheads="1"/>
          </p:cNvSpPr>
          <p:nvPr/>
        </p:nvSpPr>
        <p:spPr bwMode="auto">
          <a:xfrm>
            <a:off x="143610" y="2449524"/>
            <a:ext cx="8785788" cy="88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400" b="1" dirty="0">
                <a:latin typeface="+mn-ea"/>
                <a:ea typeface="+mn-ea"/>
              </a:rPr>
              <a:t>同样，也可用</a:t>
            </a:r>
            <a:r>
              <a:rPr lang="zh-CN" altLang="en-US" sz="2400" b="1" dirty="0">
                <a:solidFill>
                  <a:srgbClr val="0000FF"/>
                </a:solidFill>
                <a:latin typeface="+mn-ea"/>
                <a:ea typeface="+mn-ea"/>
              </a:rPr>
              <a:t>向后差分</a:t>
            </a:r>
            <a:r>
              <a:rPr lang="zh-CN" altLang="en-US" sz="2400" b="1" dirty="0">
                <a:latin typeface="+mn-ea"/>
                <a:ea typeface="+mn-ea"/>
              </a:rPr>
              <a:t>近似代替导数</a:t>
            </a:r>
            <a:r>
              <a:rPr lang="zh-CN" altLang="en-US" sz="2400" dirty="0">
                <a:solidFill>
                  <a:srgbClr val="0000FF"/>
                </a:solidFill>
                <a:latin typeface="+mn-ea"/>
                <a:ea typeface="+mn-ea"/>
              </a:rPr>
              <a:t>（如果</a:t>
            </a:r>
            <a:r>
              <a:rPr lang="en-US" altLang="zh-CN" sz="2400" dirty="0">
                <a:solidFill>
                  <a:srgbClr val="0000FF"/>
                </a:solidFill>
                <a:latin typeface="+mn-ea"/>
                <a:ea typeface="+mn-ea"/>
              </a:rPr>
              <a:t>f(x)</a:t>
            </a:r>
            <a:r>
              <a:rPr lang="zh-CN" altLang="en-US" sz="2400" dirty="0">
                <a:solidFill>
                  <a:srgbClr val="0000FF"/>
                </a:solidFill>
                <a:latin typeface="+mn-ea"/>
                <a:ea typeface="+mn-ea"/>
              </a:rPr>
              <a:t>在点</a:t>
            </a:r>
            <a:r>
              <a:rPr lang="en-US" altLang="zh-CN" sz="2400" dirty="0">
                <a:solidFill>
                  <a:srgbClr val="0000FF"/>
                </a:solidFill>
                <a:latin typeface="+mn-ea"/>
                <a:ea typeface="+mn-ea"/>
              </a:rPr>
              <a:t>x</a:t>
            </a:r>
            <a:r>
              <a:rPr lang="zh-CN" altLang="en-US" sz="2400" dirty="0">
                <a:solidFill>
                  <a:srgbClr val="0000FF"/>
                </a:solidFill>
                <a:latin typeface="+mn-ea"/>
                <a:ea typeface="+mn-ea"/>
              </a:rPr>
              <a:t>的左边的值可计算）</a:t>
            </a:r>
            <a:r>
              <a:rPr lang="zh-CN" altLang="en-US" sz="2400" b="1" dirty="0">
                <a:solidFill>
                  <a:srgbClr val="0000FF"/>
                </a:solidFill>
                <a:latin typeface="+mn-ea"/>
                <a:ea typeface="+mn-ea"/>
              </a:rPr>
              <a:t>，</a:t>
            </a:r>
            <a:r>
              <a:rPr lang="zh-CN" altLang="en-US" sz="2400" b="1" dirty="0">
                <a:latin typeface="+mn-ea"/>
                <a:ea typeface="+mn-ea"/>
              </a:rPr>
              <a:t>即</a:t>
            </a:r>
          </a:p>
        </p:txBody>
      </p:sp>
      <p:graphicFrame>
        <p:nvGraphicFramePr>
          <p:cNvPr id="382982" name="Object 6">
            <a:extLst>
              <a:ext uri="{FF2B5EF4-FFF2-40B4-BE49-F238E27FC236}">
                <a16:creationId xmlns:a16="http://schemas.microsoft.com/office/drawing/2014/main" id="{8CDD0690-E7D0-4411-A791-97A8069FF344}"/>
              </a:ext>
            </a:extLst>
          </p:cNvPr>
          <p:cNvGraphicFramePr>
            <a:graphicFrameLocks/>
          </p:cNvGraphicFramePr>
          <p:nvPr>
            <p:extLst>
              <p:ext uri="{D42A27DB-BD31-4B8C-83A1-F6EECF244321}">
                <p14:modId xmlns:p14="http://schemas.microsoft.com/office/powerpoint/2010/main" val="2610900866"/>
              </p:ext>
            </p:extLst>
          </p:nvPr>
        </p:nvGraphicFramePr>
        <p:xfrm>
          <a:off x="2237030" y="3133911"/>
          <a:ext cx="4267200" cy="762000"/>
        </p:xfrm>
        <a:graphic>
          <a:graphicData uri="http://schemas.openxmlformats.org/presentationml/2006/ole">
            <mc:AlternateContent xmlns:mc="http://schemas.openxmlformats.org/markup-compatibility/2006">
              <mc:Choice xmlns:v="urn:schemas-microsoft-com:vml" Requires="v">
                <p:oleObj spid="_x0000_s199908" r:id="rId5" imgW="1713756" imgH="406224" progId="Equation.3">
                  <p:embed/>
                </p:oleObj>
              </mc:Choice>
              <mc:Fallback>
                <p:oleObj r:id="rId5" imgW="1713756" imgH="406224" progId="Equation.3">
                  <p:embed/>
                  <p:pic>
                    <p:nvPicPr>
                      <p:cNvPr id="382982" name="Object 6">
                        <a:extLst>
                          <a:ext uri="{FF2B5EF4-FFF2-40B4-BE49-F238E27FC236}">
                            <a16:creationId xmlns:a16="http://schemas.microsoft.com/office/drawing/2014/main" id="{8CDD0690-E7D0-4411-A791-97A8069FF34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030" y="3133911"/>
                        <a:ext cx="426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9943" name="Rectangle 7">
            <a:extLst>
              <a:ext uri="{FF2B5EF4-FFF2-40B4-BE49-F238E27FC236}">
                <a16:creationId xmlns:a16="http://schemas.microsoft.com/office/drawing/2014/main" id="{F4318B9F-220F-4308-ABA0-04DC1D6BC926}"/>
              </a:ext>
            </a:extLst>
          </p:cNvPr>
          <p:cNvSpPr>
            <a:spLocks noChangeArrowheads="1"/>
          </p:cNvSpPr>
          <p:nvPr/>
        </p:nvSpPr>
        <p:spPr bwMode="auto">
          <a:xfrm>
            <a:off x="-35496" y="39229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2400" b="1" dirty="0">
                <a:latin typeface="+mn-ea"/>
                <a:ea typeface="+mn-ea"/>
              </a:rPr>
              <a:t>或</a:t>
            </a:r>
            <a:r>
              <a:rPr lang="zh-CN" altLang="en-US" sz="2400" b="1" dirty="0">
                <a:solidFill>
                  <a:srgbClr val="0000FF"/>
                </a:solidFill>
                <a:latin typeface="+mn-ea"/>
                <a:ea typeface="+mn-ea"/>
              </a:rPr>
              <a:t>中心差分</a:t>
            </a:r>
            <a:r>
              <a:rPr lang="zh-CN" altLang="en-US" sz="2400" b="1" dirty="0">
                <a:latin typeface="+mn-ea"/>
                <a:ea typeface="+mn-ea"/>
              </a:rPr>
              <a:t>的方法</a:t>
            </a:r>
            <a:r>
              <a:rPr lang="zh-CN" altLang="en-US" sz="2400" dirty="0">
                <a:solidFill>
                  <a:srgbClr val="0000FF"/>
                </a:solidFill>
                <a:latin typeface="+mn-ea"/>
              </a:rPr>
              <a:t>（如果</a:t>
            </a:r>
            <a:r>
              <a:rPr lang="en-US" altLang="zh-CN" sz="2400" dirty="0">
                <a:solidFill>
                  <a:srgbClr val="0000FF"/>
                </a:solidFill>
                <a:latin typeface="+mn-ea"/>
              </a:rPr>
              <a:t>f(x)</a:t>
            </a:r>
            <a:r>
              <a:rPr lang="zh-CN" altLang="en-US" sz="2400" dirty="0">
                <a:solidFill>
                  <a:srgbClr val="0000FF"/>
                </a:solidFill>
                <a:latin typeface="+mn-ea"/>
              </a:rPr>
              <a:t>在点</a:t>
            </a:r>
            <a:r>
              <a:rPr lang="en-US" altLang="zh-CN" sz="2400" dirty="0">
                <a:solidFill>
                  <a:srgbClr val="0000FF"/>
                </a:solidFill>
                <a:latin typeface="+mn-ea"/>
              </a:rPr>
              <a:t>x</a:t>
            </a:r>
            <a:r>
              <a:rPr lang="zh-CN" altLang="en-US" sz="2400" dirty="0">
                <a:solidFill>
                  <a:srgbClr val="0000FF"/>
                </a:solidFill>
                <a:latin typeface="+mn-ea"/>
              </a:rPr>
              <a:t>的左右两边的值都可计算）</a:t>
            </a:r>
            <a:r>
              <a:rPr lang="zh-CN" altLang="en-US" sz="2400" b="1" dirty="0">
                <a:solidFill>
                  <a:srgbClr val="0000FF"/>
                </a:solidFill>
                <a:latin typeface="+mn-ea"/>
                <a:ea typeface="+mn-ea"/>
              </a:rPr>
              <a:t>，即</a:t>
            </a:r>
          </a:p>
        </p:txBody>
      </p:sp>
      <p:graphicFrame>
        <p:nvGraphicFramePr>
          <p:cNvPr id="382984" name="Object 8">
            <a:extLst>
              <a:ext uri="{FF2B5EF4-FFF2-40B4-BE49-F238E27FC236}">
                <a16:creationId xmlns:a16="http://schemas.microsoft.com/office/drawing/2014/main" id="{6BCB4A6C-97C3-4496-9A58-CC88FBF94DF3}"/>
              </a:ext>
            </a:extLst>
          </p:cNvPr>
          <p:cNvGraphicFramePr>
            <a:graphicFrameLocks/>
          </p:cNvGraphicFramePr>
          <p:nvPr>
            <p:extLst>
              <p:ext uri="{D42A27DB-BD31-4B8C-83A1-F6EECF244321}">
                <p14:modId xmlns:p14="http://schemas.microsoft.com/office/powerpoint/2010/main" val="2887067552"/>
              </p:ext>
            </p:extLst>
          </p:nvPr>
        </p:nvGraphicFramePr>
        <p:xfrm>
          <a:off x="2008430" y="4540486"/>
          <a:ext cx="4495800" cy="738188"/>
        </p:xfrm>
        <a:graphic>
          <a:graphicData uri="http://schemas.openxmlformats.org/presentationml/2006/ole">
            <mc:AlternateContent xmlns:mc="http://schemas.openxmlformats.org/markup-compatibility/2006">
              <mc:Choice xmlns:v="urn:schemas-microsoft-com:vml" Requires="v">
                <p:oleObj spid="_x0000_s199909" r:id="rId7" imgW="1943100" imgH="406400" progId="Equation.3">
                  <p:embed/>
                </p:oleObj>
              </mc:Choice>
              <mc:Fallback>
                <p:oleObj r:id="rId7" imgW="1943100" imgH="406400" progId="Equation.3">
                  <p:embed/>
                  <p:pic>
                    <p:nvPicPr>
                      <p:cNvPr id="382984" name="Object 8">
                        <a:extLst>
                          <a:ext uri="{FF2B5EF4-FFF2-40B4-BE49-F238E27FC236}">
                            <a16:creationId xmlns:a16="http://schemas.microsoft.com/office/drawing/2014/main" id="{6BCB4A6C-97C3-4496-9A58-CC88FBF94DF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8430" y="4540486"/>
                        <a:ext cx="4495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9945" name="Rectangle 9">
            <a:extLst>
              <a:ext uri="{FF2B5EF4-FFF2-40B4-BE49-F238E27FC236}">
                <a16:creationId xmlns:a16="http://schemas.microsoft.com/office/drawing/2014/main" id="{484B52C2-381F-4BFE-96DD-ECDC5084F38C}"/>
              </a:ext>
            </a:extLst>
          </p:cNvPr>
          <p:cNvSpPr>
            <a:spLocks noChangeArrowheads="1"/>
          </p:cNvSpPr>
          <p:nvPr/>
        </p:nvSpPr>
        <p:spPr bwMode="auto">
          <a:xfrm>
            <a:off x="92238" y="5319947"/>
            <a:ext cx="8556784" cy="127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pPr>
            <a:r>
              <a:rPr lang="zh-CN" altLang="en-US" sz="2400" b="1" dirty="0">
                <a:latin typeface="+mn-ea"/>
                <a:ea typeface="+mn-ea"/>
              </a:rPr>
              <a:t>可以看出中心差分是向前差分和向后差分的算术平均值。上述三种方法的截断误差分别为</a:t>
            </a:r>
            <a:r>
              <a:rPr lang="en-US" altLang="zh-CN" sz="2400" b="1" dirty="0">
                <a:latin typeface="+mn-ea"/>
                <a:ea typeface="+mn-ea"/>
              </a:rPr>
              <a:t>O(h)</a:t>
            </a:r>
            <a:r>
              <a:rPr lang="zh-CN" altLang="en-US" sz="2400" b="1" dirty="0">
                <a:latin typeface="+mn-ea"/>
                <a:ea typeface="+mn-ea"/>
              </a:rPr>
              <a:t>、</a:t>
            </a:r>
            <a:r>
              <a:rPr lang="en-US" altLang="zh-CN" sz="2400" b="1" dirty="0">
                <a:latin typeface="+mn-ea"/>
                <a:ea typeface="+mn-ea"/>
              </a:rPr>
              <a:t>O(h)</a:t>
            </a:r>
            <a:r>
              <a:rPr lang="zh-CN" altLang="en-US" sz="2400" b="1" dirty="0">
                <a:latin typeface="+mn-ea"/>
                <a:ea typeface="+mn-ea"/>
              </a:rPr>
              <a:t>和</a:t>
            </a:r>
            <a:r>
              <a:rPr lang="en-US" altLang="zh-CN" sz="2400" b="1" dirty="0">
                <a:latin typeface="+mn-ea"/>
                <a:ea typeface="+mn-ea"/>
              </a:rPr>
              <a:t>O(h</a:t>
            </a:r>
            <a:r>
              <a:rPr lang="en-US" altLang="zh-CN" sz="2400" b="1" baseline="30000" dirty="0">
                <a:latin typeface="+mn-ea"/>
                <a:ea typeface="+mn-ea"/>
              </a:rPr>
              <a:t>2</a:t>
            </a:r>
            <a:r>
              <a:rPr lang="en-US" altLang="zh-CN" sz="2400" b="1" dirty="0">
                <a:latin typeface="+mn-ea"/>
                <a:ea typeface="+mn-ea"/>
              </a:rPr>
              <a:t>)</a:t>
            </a:r>
            <a:r>
              <a:rPr lang="zh-CN" altLang="en-US" sz="2400" b="1" dirty="0">
                <a:latin typeface="+mn-ea"/>
                <a:ea typeface="+mn-ea"/>
              </a:rPr>
              <a:t>。</a:t>
            </a:r>
          </a:p>
        </p:txBody>
      </p:sp>
      <p:sp>
        <p:nvSpPr>
          <p:cNvPr id="10" name="文本框 9">
            <a:extLst>
              <a:ext uri="{FF2B5EF4-FFF2-40B4-BE49-F238E27FC236}">
                <a16:creationId xmlns:a16="http://schemas.microsoft.com/office/drawing/2014/main" id="{08B35AC6-5B21-4642-AF69-B56957389986}"/>
              </a:ext>
            </a:extLst>
          </p:cNvPr>
          <p:cNvSpPr txBox="1"/>
          <p:nvPr/>
        </p:nvSpPr>
        <p:spPr>
          <a:xfrm>
            <a:off x="6040089" y="139465"/>
            <a:ext cx="3068415"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非常非常重要</a:t>
            </a:r>
          </a:p>
        </p:txBody>
      </p:sp>
    </p:spTree>
    <p:extLst>
      <p:ext uri="{BB962C8B-B14F-4D97-AF65-F5344CB8AC3E}">
        <p14:creationId xmlns:p14="http://schemas.microsoft.com/office/powerpoint/2010/main" val="2968939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 calcmode="lin" valueType="num">
                                      <p:cBhvr additive="base">
                                        <p:cTn id="7" dur="500" fill="hold"/>
                                        <p:tgtEl>
                                          <p:spTgt spid="67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2980"/>
                                        </p:tgtEl>
                                        <p:attrNameLst>
                                          <p:attrName>style.visibility</p:attrName>
                                        </p:attrNameLst>
                                      </p:cBhvr>
                                      <p:to>
                                        <p:strVal val="visible"/>
                                      </p:to>
                                    </p:set>
                                    <p:anim calcmode="lin" valueType="num">
                                      <p:cBhvr additive="base">
                                        <p:cTn id="13" dur="500" fill="hold"/>
                                        <p:tgtEl>
                                          <p:spTgt spid="382980"/>
                                        </p:tgtEl>
                                        <p:attrNameLst>
                                          <p:attrName>ppt_x</p:attrName>
                                        </p:attrNameLst>
                                      </p:cBhvr>
                                      <p:tavLst>
                                        <p:tav tm="0">
                                          <p:val>
                                            <p:strVal val="#ppt_x"/>
                                          </p:val>
                                        </p:tav>
                                        <p:tav tm="100000">
                                          <p:val>
                                            <p:strVal val="#ppt_x"/>
                                          </p:val>
                                        </p:tav>
                                      </p:tavLst>
                                    </p:anim>
                                    <p:anim calcmode="lin" valueType="num">
                                      <p:cBhvr additive="base">
                                        <p:cTn id="14" dur="500" fill="hold"/>
                                        <p:tgtEl>
                                          <p:spTgt spid="38298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9941"/>
                                        </p:tgtEl>
                                        <p:attrNameLst>
                                          <p:attrName>style.visibility</p:attrName>
                                        </p:attrNameLst>
                                      </p:cBhvr>
                                      <p:to>
                                        <p:strVal val="visible"/>
                                      </p:to>
                                    </p:set>
                                    <p:anim calcmode="lin" valueType="num">
                                      <p:cBhvr additive="base">
                                        <p:cTn id="19" dur="500" fill="hold"/>
                                        <p:tgtEl>
                                          <p:spTgt spid="679941"/>
                                        </p:tgtEl>
                                        <p:attrNameLst>
                                          <p:attrName>ppt_x</p:attrName>
                                        </p:attrNameLst>
                                      </p:cBhvr>
                                      <p:tavLst>
                                        <p:tav tm="0">
                                          <p:val>
                                            <p:strVal val="#ppt_x"/>
                                          </p:val>
                                        </p:tav>
                                        <p:tav tm="100000">
                                          <p:val>
                                            <p:strVal val="#ppt_x"/>
                                          </p:val>
                                        </p:tav>
                                      </p:tavLst>
                                    </p:anim>
                                    <p:anim calcmode="lin" valueType="num">
                                      <p:cBhvr additive="base">
                                        <p:cTn id="20" dur="500" fill="hold"/>
                                        <p:tgtEl>
                                          <p:spTgt spid="67994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2982"/>
                                        </p:tgtEl>
                                        <p:attrNameLst>
                                          <p:attrName>style.visibility</p:attrName>
                                        </p:attrNameLst>
                                      </p:cBhvr>
                                      <p:to>
                                        <p:strVal val="visible"/>
                                      </p:to>
                                    </p:set>
                                    <p:anim calcmode="lin" valueType="num">
                                      <p:cBhvr additive="base">
                                        <p:cTn id="25" dur="500" fill="hold"/>
                                        <p:tgtEl>
                                          <p:spTgt spid="382982"/>
                                        </p:tgtEl>
                                        <p:attrNameLst>
                                          <p:attrName>ppt_x</p:attrName>
                                        </p:attrNameLst>
                                      </p:cBhvr>
                                      <p:tavLst>
                                        <p:tav tm="0">
                                          <p:val>
                                            <p:strVal val="#ppt_x"/>
                                          </p:val>
                                        </p:tav>
                                        <p:tav tm="100000">
                                          <p:val>
                                            <p:strVal val="#ppt_x"/>
                                          </p:val>
                                        </p:tav>
                                      </p:tavLst>
                                    </p:anim>
                                    <p:anim calcmode="lin" valueType="num">
                                      <p:cBhvr additive="base">
                                        <p:cTn id="26" dur="500" fill="hold"/>
                                        <p:tgtEl>
                                          <p:spTgt spid="38298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9943"/>
                                        </p:tgtEl>
                                        <p:attrNameLst>
                                          <p:attrName>style.visibility</p:attrName>
                                        </p:attrNameLst>
                                      </p:cBhvr>
                                      <p:to>
                                        <p:strVal val="visible"/>
                                      </p:to>
                                    </p:set>
                                    <p:anim calcmode="lin" valueType="num">
                                      <p:cBhvr additive="base">
                                        <p:cTn id="31" dur="500" fill="hold"/>
                                        <p:tgtEl>
                                          <p:spTgt spid="679943"/>
                                        </p:tgtEl>
                                        <p:attrNameLst>
                                          <p:attrName>ppt_x</p:attrName>
                                        </p:attrNameLst>
                                      </p:cBhvr>
                                      <p:tavLst>
                                        <p:tav tm="0">
                                          <p:val>
                                            <p:strVal val="#ppt_x"/>
                                          </p:val>
                                        </p:tav>
                                        <p:tav tm="100000">
                                          <p:val>
                                            <p:strVal val="#ppt_x"/>
                                          </p:val>
                                        </p:tav>
                                      </p:tavLst>
                                    </p:anim>
                                    <p:anim calcmode="lin" valueType="num">
                                      <p:cBhvr additive="base">
                                        <p:cTn id="32" dur="500" fill="hold"/>
                                        <p:tgtEl>
                                          <p:spTgt spid="67994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82984"/>
                                        </p:tgtEl>
                                        <p:attrNameLst>
                                          <p:attrName>style.visibility</p:attrName>
                                        </p:attrNameLst>
                                      </p:cBhvr>
                                      <p:to>
                                        <p:strVal val="visible"/>
                                      </p:to>
                                    </p:set>
                                    <p:anim calcmode="lin" valueType="num">
                                      <p:cBhvr additive="base">
                                        <p:cTn id="37" dur="500" fill="hold"/>
                                        <p:tgtEl>
                                          <p:spTgt spid="382984"/>
                                        </p:tgtEl>
                                        <p:attrNameLst>
                                          <p:attrName>ppt_x</p:attrName>
                                        </p:attrNameLst>
                                      </p:cBhvr>
                                      <p:tavLst>
                                        <p:tav tm="0">
                                          <p:val>
                                            <p:strVal val="#ppt_x"/>
                                          </p:val>
                                        </p:tav>
                                        <p:tav tm="100000">
                                          <p:val>
                                            <p:strVal val="#ppt_x"/>
                                          </p:val>
                                        </p:tav>
                                      </p:tavLst>
                                    </p:anim>
                                    <p:anim calcmode="lin" valueType="num">
                                      <p:cBhvr additive="base">
                                        <p:cTn id="38" dur="500" fill="hold"/>
                                        <p:tgtEl>
                                          <p:spTgt spid="38298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79945"/>
                                        </p:tgtEl>
                                        <p:attrNameLst>
                                          <p:attrName>style.visibility</p:attrName>
                                        </p:attrNameLst>
                                      </p:cBhvr>
                                      <p:to>
                                        <p:strVal val="visible"/>
                                      </p:to>
                                    </p:set>
                                    <p:anim calcmode="lin" valueType="num">
                                      <p:cBhvr additive="base">
                                        <p:cTn id="43" dur="500" fill="hold"/>
                                        <p:tgtEl>
                                          <p:spTgt spid="679945"/>
                                        </p:tgtEl>
                                        <p:attrNameLst>
                                          <p:attrName>ppt_x</p:attrName>
                                        </p:attrNameLst>
                                      </p:cBhvr>
                                      <p:tavLst>
                                        <p:tav tm="0">
                                          <p:val>
                                            <p:strVal val="#ppt_x"/>
                                          </p:val>
                                        </p:tav>
                                        <p:tav tm="100000">
                                          <p:val>
                                            <p:strVal val="#ppt_x"/>
                                          </p:val>
                                        </p:tav>
                                      </p:tavLst>
                                    </p:anim>
                                    <p:anim calcmode="lin" valueType="num">
                                      <p:cBhvr additive="base">
                                        <p:cTn id="44" dur="500" fill="hold"/>
                                        <p:tgtEl>
                                          <p:spTgt spid="679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p:bldP spid="679941" grpId="0"/>
      <p:bldP spid="679943" grpId="0"/>
      <p:bldP spid="6799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8B0435-A593-477D-AB77-DD1F75CD66BC}"/>
              </a:ext>
            </a:extLst>
          </p:cNvPr>
          <p:cNvSpPr txBox="1"/>
          <p:nvPr/>
        </p:nvSpPr>
        <p:spPr>
          <a:xfrm>
            <a:off x="179512" y="188640"/>
            <a:ext cx="6696744" cy="461665"/>
          </a:xfrm>
          <a:prstGeom prst="rect">
            <a:avLst/>
          </a:prstGeom>
          <a:noFill/>
        </p:spPr>
        <p:txBody>
          <a:bodyPr wrap="square" rtlCol="0">
            <a:spAutoFit/>
          </a:bodyPr>
          <a:lstStyle/>
          <a:p>
            <a:pPr algn="l"/>
            <a:r>
              <a:rPr lang="zh-CN" altLang="en-US" sz="2400" b="0" dirty="0">
                <a:solidFill>
                  <a:schemeClr val="tx1"/>
                </a:solidFill>
                <a:latin typeface="+mn-ea"/>
                <a:ea typeface="+mn-ea"/>
              </a:rPr>
              <a:t>证明中心差分的截断误差为</a:t>
            </a:r>
            <a:r>
              <a:rPr lang="en-US" altLang="zh-CN" sz="2400" dirty="0">
                <a:solidFill>
                  <a:schemeClr val="tx1"/>
                </a:solidFill>
                <a:latin typeface="+mn-ea"/>
              </a:rPr>
              <a:t>O(h</a:t>
            </a:r>
            <a:r>
              <a:rPr lang="en-US" altLang="zh-CN" sz="2400" baseline="30000" dirty="0">
                <a:solidFill>
                  <a:schemeClr val="tx1"/>
                </a:solidFill>
                <a:latin typeface="+mn-ea"/>
              </a:rPr>
              <a:t>2</a:t>
            </a:r>
            <a:r>
              <a:rPr lang="en-US" altLang="zh-CN" sz="2400" dirty="0">
                <a:solidFill>
                  <a:schemeClr val="tx1"/>
                </a:solidFill>
                <a:latin typeface="+mn-ea"/>
              </a:rPr>
              <a:t>)</a:t>
            </a:r>
            <a:r>
              <a:rPr lang="zh-CN" altLang="en-US" sz="2400" dirty="0">
                <a:solidFill>
                  <a:schemeClr val="tx1"/>
                </a:solidFill>
                <a:latin typeface="+mn-ea"/>
              </a:rPr>
              <a:t>。</a:t>
            </a:r>
            <a:endParaRPr lang="zh-CN" altLang="en-US" sz="2400" b="0" dirty="0">
              <a:solidFill>
                <a:schemeClr val="tx1"/>
              </a:solidFill>
              <a:latin typeface="+mn-ea"/>
              <a:ea typeface="+mn-ea"/>
            </a:endParaRPr>
          </a:p>
        </p:txBody>
      </p:sp>
      <p:pic>
        <p:nvPicPr>
          <p:cNvPr id="4" name="图片 3">
            <a:extLst>
              <a:ext uri="{FF2B5EF4-FFF2-40B4-BE49-F238E27FC236}">
                <a16:creationId xmlns:a16="http://schemas.microsoft.com/office/drawing/2014/main" id="{0BDE25EB-98C3-49D9-BFB7-09A80900C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96" y="836712"/>
            <a:ext cx="8828659" cy="5616624"/>
          </a:xfrm>
          <a:prstGeom prst="rect">
            <a:avLst/>
          </a:prstGeom>
        </p:spPr>
      </p:pic>
    </p:spTree>
    <p:extLst>
      <p:ext uri="{BB962C8B-B14F-4D97-AF65-F5344CB8AC3E}">
        <p14:creationId xmlns:p14="http://schemas.microsoft.com/office/powerpoint/2010/main" val="28731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直接连接符 34817">
            <a:extLst>
              <a:ext uri="{FF2B5EF4-FFF2-40B4-BE49-F238E27FC236}">
                <a16:creationId xmlns:a16="http://schemas.microsoft.com/office/drawing/2014/main" id="{93A56430-D8AA-44E5-AB8D-6A4AE76B4A30}"/>
              </a:ext>
            </a:extLst>
          </p:cNvPr>
          <p:cNvSpPr>
            <a:spLocks noChangeShapeType="1"/>
          </p:cNvSpPr>
          <p:nvPr/>
        </p:nvSpPr>
        <p:spPr bwMode="auto">
          <a:xfrm>
            <a:off x="1085850" y="76676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46" name="直接连接符 34818">
            <a:extLst>
              <a:ext uri="{FF2B5EF4-FFF2-40B4-BE49-F238E27FC236}">
                <a16:creationId xmlns:a16="http://schemas.microsoft.com/office/drawing/2014/main" id="{EF9E9797-827C-4DE4-A571-E93CCB0961B0}"/>
              </a:ext>
            </a:extLst>
          </p:cNvPr>
          <p:cNvSpPr>
            <a:spLocks noChangeShapeType="1"/>
          </p:cNvSpPr>
          <p:nvPr/>
        </p:nvSpPr>
        <p:spPr bwMode="auto">
          <a:xfrm>
            <a:off x="1098550" y="301466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47" name="矩形 34819">
            <a:extLst>
              <a:ext uri="{FF2B5EF4-FFF2-40B4-BE49-F238E27FC236}">
                <a16:creationId xmlns:a16="http://schemas.microsoft.com/office/drawing/2014/main" id="{5A432E62-5212-4443-9CF2-2029351E101C}"/>
              </a:ext>
            </a:extLst>
          </p:cNvPr>
          <p:cNvSpPr>
            <a:spLocks noChangeArrowheads="1"/>
          </p:cNvSpPr>
          <p:nvPr/>
        </p:nvSpPr>
        <p:spPr bwMode="auto">
          <a:xfrm>
            <a:off x="374024" y="741363"/>
            <a:ext cx="6219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48" name="矩形 34820">
            <a:extLst>
              <a:ext uri="{FF2B5EF4-FFF2-40B4-BE49-F238E27FC236}">
                <a16:creationId xmlns:a16="http://schemas.microsoft.com/office/drawing/2014/main" id="{45F99F24-00F9-45EA-99F0-DEFF1DF94974}"/>
              </a:ext>
            </a:extLst>
          </p:cNvPr>
          <p:cNvSpPr>
            <a:spLocks noChangeArrowheads="1"/>
          </p:cNvSpPr>
          <p:nvPr/>
        </p:nvSpPr>
        <p:spPr bwMode="auto">
          <a:xfrm>
            <a:off x="3921139" y="311308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49" name="任意多边形 34821">
            <a:extLst>
              <a:ext uri="{FF2B5EF4-FFF2-40B4-BE49-F238E27FC236}">
                <a16:creationId xmlns:a16="http://schemas.microsoft.com/office/drawing/2014/main" id="{B6D593EA-DBB1-419E-B4B9-67669E2759A8}"/>
              </a:ext>
            </a:extLst>
          </p:cNvPr>
          <p:cNvSpPr>
            <a:spLocks noChangeArrowheads="1"/>
          </p:cNvSpPr>
          <p:nvPr/>
        </p:nvSpPr>
        <p:spPr bwMode="auto">
          <a:xfrm rot="-10080000">
            <a:off x="1395413" y="118427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0" name="椭圆 34822">
            <a:extLst>
              <a:ext uri="{FF2B5EF4-FFF2-40B4-BE49-F238E27FC236}">
                <a16:creationId xmlns:a16="http://schemas.microsoft.com/office/drawing/2014/main" id="{384AED19-EEA9-4C13-95C8-EDB6AD19AB30}"/>
              </a:ext>
            </a:extLst>
          </p:cNvPr>
          <p:cNvSpPr>
            <a:spLocks noChangeArrowheads="1"/>
          </p:cNvSpPr>
          <p:nvPr/>
        </p:nvSpPr>
        <p:spPr bwMode="auto">
          <a:xfrm>
            <a:off x="1985963" y="147796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1" name="直接连接符 34823">
            <a:extLst>
              <a:ext uri="{FF2B5EF4-FFF2-40B4-BE49-F238E27FC236}">
                <a16:creationId xmlns:a16="http://schemas.microsoft.com/office/drawing/2014/main" id="{6F950EC0-9080-40AC-A5EF-A16F3E517DDB}"/>
              </a:ext>
            </a:extLst>
          </p:cNvPr>
          <p:cNvSpPr>
            <a:spLocks noChangeShapeType="1"/>
          </p:cNvSpPr>
          <p:nvPr/>
        </p:nvSpPr>
        <p:spPr bwMode="auto">
          <a:xfrm flipV="1">
            <a:off x="1443038" y="1171575"/>
            <a:ext cx="1471612" cy="542925"/>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2" name="直接连接符 34824">
            <a:extLst>
              <a:ext uri="{FF2B5EF4-FFF2-40B4-BE49-F238E27FC236}">
                <a16:creationId xmlns:a16="http://schemas.microsoft.com/office/drawing/2014/main" id="{6AA4AF41-7628-4605-825D-F6A38C90AA86}"/>
              </a:ext>
            </a:extLst>
          </p:cNvPr>
          <p:cNvSpPr>
            <a:spLocks noChangeShapeType="1"/>
          </p:cNvSpPr>
          <p:nvPr/>
        </p:nvSpPr>
        <p:spPr bwMode="auto">
          <a:xfrm>
            <a:off x="4905375" y="3983038"/>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3" name="直接连接符 34825">
            <a:extLst>
              <a:ext uri="{FF2B5EF4-FFF2-40B4-BE49-F238E27FC236}">
                <a16:creationId xmlns:a16="http://schemas.microsoft.com/office/drawing/2014/main" id="{A3939845-18B9-4313-9BE8-4F71E164DA1B}"/>
              </a:ext>
            </a:extLst>
          </p:cNvPr>
          <p:cNvSpPr>
            <a:spLocks noChangeShapeType="1"/>
          </p:cNvSpPr>
          <p:nvPr/>
        </p:nvSpPr>
        <p:spPr bwMode="auto">
          <a:xfrm>
            <a:off x="4918075" y="6230938"/>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4" name="矩形 34826">
            <a:extLst>
              <a:ext uri="{FF2B5EF4-FFF2-40B4-BE49-F238E27FC236}">
                <a16:creationId xmlns:a16="http://schemas.microsoft.com/office/drawing/2014/main" id="{52F7E1B0-C5A0-4C1D-BA95-3A80AFE1B888}"/>
              </a:ext>
            </a:extLst>
          </p:cNvPr>
          <p:cNvSpPr>
            <a:spLocks noChangeArrowheads="1"/>
          </p:cNvSpPr>
          <p:nvPr/>
        </p:nvSpPr>
        <p:spPr bwMode="auto">
          <a:xfrm>
            <a:off x="4096711" y="3957638"/>
            <a:ext cx="62196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55" name="矩形 34827">
            <a:extLst>
              <a:ext uri="{FF2B5EF4-FFF2-40B4-BE49-F238E27FC236}">
                <a16:creationId xmlns:a16="http://schemas.microsoft.com/office/drawing/2014/main" id="{843AA9BC-7052-40DA-B4D2-65E555F8CBB6}"/>
              </a:ext>
            </a:extLst>
          </p:cNvPr>
          <p:cNvSpPr>
            <a:spLocks noChangeArrowheads="1"/>
          </p:cNvSpPr>
          <p:nvPr/>
        </p:nvSpPr>
        <p:spPr bwMode="auto">
          <a:xfrm>
            <a:off x="7740664" y="6329363"/>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56" name="任意多边形 34828">
            <a:extLst>
              <a:ext uri="{FF2B5EF4-FFF2-40B4-BE49-F238E27FC236}">
                <a16:creationId xmlns:a16="http://schemas.microsoft.com/office/drawing/2014/main" id="{53A64778-3900-4314-80D6-0354DD93EDD6}"/>
              </a:ext>
            </a:extLst>
          </p:cNvPr>
          <p:cNvSpPr>
            <a:spLocks noChangeArrowheads="1"/>
          </p:cNvSpPr>
          <p:nvPr/>
        </p:nvSpPr>
        <p:spPr bwMode="auto">
          <a:xfrm rot="-10080000">
            <a:off x="5214938" y="4400550"/>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7" name="椭圆 34829">
            <a:extLst>
              <a:ext uri="{FF2B5EF4-FFF2-40B4-BE49-F238E27FC236}">
                <a16:creationId xmlns:a16="http://schemas.microsoft.com/office/drawing/2014/main" id="{A0CB9554-4638-40FB-9FB7-FABED02DF50C}"/>
              </a:ext>
            </a:extLst>
          </p:cNvPr>
          <p:cNvSpPr>
            <a:spLocks noChangeArrowheads="1"/>
          </p:cNvSpPr>
          <p:nvPr/>
        </p:nvSpPr>
        <p:spPr bwMode="auto">
          <a:xfrm>
            <a:off x="5805488" y="4694238"/>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8" name="直接连接符 34830">
            <a:extLst>
              <a:ext uri="{FF2B5EF4-FFF2-40B4-BE49-F238E27FC236}">
                <a16:creationId xmlns:a16="http://schemas.microsoft.com/office/drawing/2014/main" id="{46E3A8D6-63A6-45EA-96A9-64F0C418D2B4}"/>
              </a:ext>
            </a:extLst>
          </p:cNvPr>
          <p:cNvSpPr>
            <a:spLocks noChangeShapeType="1"/>
          </p:cNvSpPr>
          <p:nvPr/>
        </p:nvSpPr>
        <p:spPr bwMode="auto">
          <a:xfrm flipV="1">
            <a:off x="5381625" y="4525963"/>
            <a:ext cx="946150" cy="347662"/>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59" name="椭圆 34831">
            <a:extLst>
              <a:ext uri="{FF2B5EF4-FFF2-40B4-BE49-F238E27FC236}">
                <a16:creationId xmlns:a16="http://schemas.microsoft.com/office/drawing/2014/main" id="{73DF6FA9-841C-4B90-8135-7C4313DAE81A}"/>
              </a:ext>
            </a:extLst>
          </p:cNvPr>
          <p:cNvSpPr>
            <a:spLocks noChangeArrowheads="1"/>
          </p:cNvSpPr>
          <p:nvPr/>
        </p:nvSpPr>
        <p:spPr bwMode="auto">
          <a:xfrm>
            <a:off x="6572250" y="4546600"/>
            <a:ext cx="22225" cy="25400"/>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0" name="椭圆 34832">
            <a:extLst>
              <a:ext uri="{FF2B5EF4-FFF2-40B4-BE49-F238E27FC236}">
                <a16:creationId xmlns:a16="http://schemas.microsoft.com/office/drawing/2014/main" id="{8E97D33D-CFED-46A6-B561-57F5EF787975}"/>
              </a:ext>
            </a:extLst>
          </p:cNvPr>
          <p:cNvSpPr>
            <a:spLocks noChangeArrowheads="1"/>
          </p:cNvSpPr>
          <p:nvPr/>
        </p:nvSpPr>
        <p:spPr bwMode="auto">
          <a:xfrm>
            <a:off x="5318125" y="5032375"/>
            <a:ext cx="22225" cy="26988"/>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1" name="直接连接符 34833">
            <a:extLst>
              <a:ext uri="{FF2B5EF4-FFF2-40B4-BE49-F238E27FC236}">
                <a16:creationId xmlns:a16="http://schemas.microsoft.com/office/drawing/2014/main" id="{5F2EB7D1-F5B4-46BB-9624-87FF7273EF0F}"/>
              </a:ext>
            </a:extLst>
          </p:cNvPr>
          <p:cNvSpPr>
            <a:spLocks noChangeShapeType="1"/>
          </p:cNvSpPr>
          <p:nvPr/>
        </p:nvSpPr>
        <p:spPr bwMode="auto">
          <a:xfrm flipV="1">
            <a:off x="4997450" y="4338638"/>
            <a:ext cx="2111375" cy="838200"/>
          </a:xfrm>
          <a:prstGeom prst="line">
            <a:avLst/>
          </a:prstGeom>
          <a:noFill/>
          <a:ln w="28575">
            <a:solidFill>
              <a:srgbClr val="E70742"/>
            </a:solidFill>
            <a:prstDash val="dash"/>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2" name="直接连接符 34834">
            <a:extLst>
              <a:ext uri="{FF2B5EF4-FFF2-40B4-BE49-F238E27FC236}">
                <a16:creationId xmlns:a16="http://schemas.microsoft.com/office/drawing/2014/main" id="{E2317C19-263F-42DA-A07F-E5EEC63C9685}"/>
              </a:ext>
            </a:extLst>
          </p:cNvPr>
          <p:cNvSpPr>
            <a:spLocks noChangeShapeType="1"/>
          </p:cNvSpPr>
          <p:nvPr/>
        </p:nvSpPr>
        <p:spPr bwMode="auto">
          <a:xfrm>
            <a:off x="4905375" y="76676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3" name="直接连接符 34835">
            <a:extLst>
              <a:ext uri="{FF2B5EF4-FFF2-40B4-BE49-F238E27FC236}">
                <a16:creationId xmlns:a16="http://schemas.microsoft.com/office/drawing/2014/main" id="{066F7E99-ADEC-43E6-B6B1-EFD6D4A71344}"/>
              </a:ext>
            </a:extLst>
          </p:cNvPr>
          <p:cNvSpPr>
            <a:spLocks noChangeShapeType="1"/>
          </p:cNvSpPr>
          <p:nvPr/>
        </p:nvSpPr>
        <p:spPr bwMode="auto">
          <a:xfrm>
            <a:off x="4918075" y="301466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4" name="矩形 34836">
            <a:extLst>
              <a:ext uri="{FF2B5EF4-FFF2-40B4-BE49-F238E27FC236}">
                <a16:creationId xmlns:a16="http://schemas.microsoft.com/office/drawing/2014/main" id="{595927B7-C88F-402E-894A-60C53D62CCE4}"/>
              </a:ext>
            </a:extLst>
          </p:cNvPr>
          <p:cNvSpPr>
            <a:spLocks noChangeArrowheads="1"/>
          </p:cNvSpPr>
          <p:nvPr/>
        </p:nvSpPr>
        <p:spPr bwMode="auto">
          <a:xfrm>
            <a:off x="4164974" y="755650"/>
            <a:ext cx="6219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f(x)</a:t>
            </a:r>
          </a:p>
        </p:txBody>
      </p:sp>
      <p:sp>
        <p:nvSpPr>
          <p:cNvPr id="6165" name="矩形 34837">
            <a:extLst>
              <a:ext uri="{FF2B5EF4-FFF2-40B4-BE49-F238E27FC236}">
                <a16:creationId xmlns:a16="http://schemas.microsoft.com/office/drawing/2014/main" id="{B2C1540A-57E6-4813-B67E-779E6EAAD9FD}"/>
              </a:ext>
            </a:extLst>
          </p:cNvPr>
          <p:cNvSpPr>
            <a:spLocks noChangeArrowheads="1"/>
          </p:cNvSpPr>
          <p:nvPr/>
        </p:nvSpPr>
        <p:spPr bwMode="auto">
          <a:xfrm>
            <a:off x="7740664" y="311308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66" name="任意多边形 34838">
            <a:extLst>
              <a:ext uri="{FF2B5EF4-FFF2-40B4-BE49-F238E27FC236}">
                <a16:creationId xmlns:a16="http://schemas.microsoft.com/office/drawing/2014/main" id="{58FABA19-2F49-4CD2-BAB1-188B25322EB5}"/>
              </a:ext>
            </a:extLst>
          </p:cNvPr>
          <p:cNvSpPr>
            <a:spLocks noChangeArrowheads="1"/>
          </p:cNvSpPr>
          <p:nvPr/>
        </p:nvSpPr>
        <p:spPr bwMode="auto">
          <a:xfrm rot="-10080000">
            <a:off x="5214938" y="118427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67" name="椭圆 34839">
            <a:extLst>
              <a:ext uri="{FF2B5EF4-FFF2-40B4-BE49-F238E27FC236}">
                <a16:creationId xmlns:a16="http://schemas.microsoft.com/office/drawing/2014/main" id="{088B581E-B9F7-411F-BC5D-059107BBD6A1}"/>
              </a:ext>
            </a:extLst>
          </p:cNvPr>
          <p:cNvSpPr>
            <a:spLocks noChangeArrowheads="1"/>
          </p:cNvSpPr>
          <p:nvPr/>
        </p:nvSpPr>
        <p:spPr bwMode="auto">
          <a:xfrm>
            <a:off x="5805488" y="147796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8" name="椭圆 34840">
            <a:extLst>
              <a:ext uri="{FF2B5EF4-FFF2-40B4-BE49-F238E27FC236}">
                <a16:creationId xmlns:a16="http://schemas.microsoft.com/office/drawing/2014/main" id="{C883E75B-6E0A-4891-AC1E-6CBD92EC8D72}"/>
              </a:ext>
            </a:extLst>
          </p:cNvPr>
          <p:cNvSpPr>
            <a:spLocks noChangeArrowheads="1"/>
          </p:cNvSpPr>
          <p:nvPr/>
        </p:nvSpPr>
        <p:spPr bwMode="auto">
          <a:xfrm>
            <a:off x="6572250" y="1330325"/>
            <a:ext cx="22225" cy="25400"/>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69" name="直接连接符 34841">
            <a:extLst>
              <a:ext uri="{FF2B5EF4-FFF2-40B4-BE49-F238E27FC236}">
                <a16:creationId xmlns:a16="http://schemas.microsoft.com/office/drawing/2014/main" id="{9FA10454-FE77-4E7E-8EB8-4B68B0FDA7E6}"/>
              </a:ext>
            </a:extLst>
          </p:cNvPr>
          <p:cNvSpPr>
            <a:spLocks noChangeShapeType="1"/>
          </p:cNvSpPr>
          <p:nvPr/>
        </p:nvSpPr>
        <p:spPr bwMode="auto">
          <a:xfrm flipV="1">
            <a:off x="5319713" y="1222375"/>
            <a:ext cx="1816100" cy="388938"/>
          </a:xfrm>
          <a:prstGeom prst="line">
            <a:avLst/>
          </a:prstGeom>
          <a:noFill/>
          <a:ln w="28575">
            <a:solidFill>
              <a:srgbClr val="E70742"/>
            </a:solidFill>
            <a:prstDash val="dashDot"/>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0" name="直接连接符 34842">
            <a:extLst>
              <a:ext uri="{FF2B5EF4-FFF2-40B4-BE49-F238E27FC236}">
                <a16:creationId xmlns:a16="http://schemas.microsoft.com/office/drawing/2014/main" id="{2D4E5F06-33A1-431B-AF0C-101F458A3980}"/>
              </a:ext>
            </a:extLst>
          </p:cNvPr>
          <p:cNvSpPr>
            <a:spLocks noChangeShapeType="1"/>
          </p:cNvSpPr>
          <p:nvPr/>
        </p:nvSpPr>
        <p:spPr bwMode="auto">
          <a:xfrm>
            <a:off x="1085850" y="3998913"/>
            <a:ext cx="0" cy="2279650"/>
          </a:xfrm>
          <a:prstGeom prst="line">
            <a:avLst/>
          </a:prstGeom>
          <a:noFill/>
          <a:ln w="12700">
            <a:solidFill>
              <a:schemeClr val="tx1"/>
            </a:solidFill>
            <a:round/>
            <a:headEnd type="stealth" w="med" len="lg"/>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1" name="直接连接符 34843">
            <a:extLst>
              <a:ext uri="{FF2B5EF4-FFF2-40B4-BE49-F238E27FC236}">
                <a16:creationId xmlns:a16="http://schemas.microsoft.com/office/drawing/2014/main" id="{F803A957-B61E-4F79-ACB6-E16850572A82}"/>
              </a:ext>
            </a:extLst>
          </p:cNvPr>
          <p:cNvSpPr>
            <a:spLocks noChangeShapeType="1"/>
          </p:cNvSpPr>
          <p:nvPr/>
        </p:nvSpPr>
        <p:spPr bwMode="auto">
          <a:xfrm>
            <a:off x="1098550" y="6246813"/>
            <a:ext cx="2943225" cy="0"/>
          </a:xfrm>
          <a:prstGeom prst="line">
            <a:avLst/>
          </a:prstGeom>
          <a:noFill/>
          <a:ln w="12700">
            <a:solidFill>
              <a:schemeClr val="tx1"/>
            </a:solidFill>
            <a:round/>
            <a:headEnd/>
            <a:tailEnd type="stealth" w="med" len="lg"/>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2" name="矩形 34844">
            <a:extLst>
              <a:ext uri="{FF2B5EF4-FFF2-40B4-BE49-F238E27FC236}">
                <a16:creationId xmlns:a16="http://schemas.microsoft.com/office/drawing/2014/main" id="{3D374551-1EAA-44CB-B164-D799E62938E9}"/>
              </a:ext>
            </a:extLst>
          </p:cNvPr>
          <p:cNvSpPr>
            <a:spLocks noChangeArrowheads="1"/>
          </p:cNvSpPr>
          <p:nvPr/>
        </p:nvSpPr>
        <p:spPr bwMode="auto">
          <a:xfrm>
            <a:off x="338182" y="3960813"/>
            <a:ext cx="6476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f(x)</a:t>
            </a:r>
          </a:p>
        </p:txBody>
      </p:sp>
      <p:sp>
        <p:nvSpPr>
          <p:cNvPr id="6173" name="矩形 34845">
            <a:extLst>
              <a:ext uri="{FF2B5EF4-FFF2-40B4-BE49-F238E27FC236}">
                <a16:creationId xmlns:a16="http://schemas.microsoft.com/office/drawing/2014/main" id="{B1B775BA-1E40-443A-A174-72D1157E490D}"/>
              </a:ext>
            </a:extLst>
          </p:cNvPr>
          <p:cNvSpPr>
            <a:spLocks noChangeArrowheads="1"/>
          </p:cNvSpPr>
          <p:nvPr/>
        </p:nvSpPr>
        <p:spPr bwMode="auto">
          <a:xfrm>
            <a:off x="3921139" y="6345238"/>
            <a:ext cx="32541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Tahoma" panose="020B0604030504040204" pitchFamily="34" charset="0"/>
              </a:rPr>
              <a:t>x</a:t>
            </a:r>
          </a:p>
        </p:txBody>
      </p:sp>
      <p:sp>
        <p:nvSpPr>
          <p:cNvPr id="6174" name="任意多边形 34846">
            <a:extLst>
              <a:ext uri="{FF2B5EF4-FFF2-40B4-BE49-F238E27FC236}">
                <a16:creationId xmlns:a16="http://schemas.microsoft.com/office/drawing/2014/main" id="{F3F58A20-5F6A-4E54-BCAA-81D8092C6F16}"/>
              </a:ext>
            </a:extLst>
          </p:cNvPr>
          <p:cNvSpPr>
            <a:spLocks noChangeArrowheads="1"/>
          </p:cNvSpPr>
          <p:nvPr/>
        </p:nvSpPr>
        <p:spPr bwMode="auto">
          <a:xfrm rot="-10080000">
            <a:off x="1395413" y="4416425"/>
            <a:ext cx="1900237" cy="1301750"/>
          </a:xfrm>
          <a:custGeom>
            <a:avLst/>
            <a:gdLst>
              <a:gd name="T0" fmla="*/ 21600 w 21600"/>
              <a:gd name="T1" fmla="*/ 0 h 21600"/>
              <a:gd name="T2" fmla="*/ 0 w 21600"/>
              <a:gd name="T3" fmla="*/ 21600 h 21600"/>
              <a:gd name="T4" fmla="*/ 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fill="none">
                <a:moveTo>
                  <a:pt x="21600" y="0"/>
                </a:moveTo>
                <a:cubicBezTo>
                  <a:pt x="21600" y="11929"/>
                  <a:pt x="11929" y="21600"/>
                  <a:pt x="0" y="21600"/>
                </a:cubicBezTo>
              </a:path>
              <a:path w="21600" h="21600" stroke="0">
                <a:moveTo>
                  <a:pt x="0" y="21600"/>
                </a:moveTo>
                <a:lnTo>
                  <a:pt x="21600" y="0"/>
                </a:lnTo>
                <a:close/>
              </a:path>
            </a:pathLst>
          </a:custGeom>
          <a:noFill/>
          <a:ln w="28575" cap="rnd">
            <a:solidFill>
              <a:srgbClr val="3FCE3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75" name="椭圆 34847">
            <a:extLst>
              <a:ext uri="{FF2B5EF4-FFF2-40B4-BE49-F238E27FC236}">
                <a16:creationId xmlns:a16="http://schemas.microsoft.com/office/drawing/2014/main" id="{247655B0-8DF2-4B40-94C4-FB2F89F32ED3}"/>
              </a:ext>
            </a:extLst>
          </p:cNvPr>
          <p:cNvSpPr>
            <a:spLocks noChangeArrowheads="1"/>
          </p:cNvSpPr>
          <p:nvPr/>
        </p:nvSpPr>
        <p:spPr bwMode="auto">
          <a:xfrm>
            <a:off x="1985963" y="4710113"/>
            <a:ext cx="42862" cy="49212"/>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6" name="椭圆 34848">
            <a:extLst>
              <a:ext uri="{FF2B5EF4-FFF2-40B4-BE49-F238E27FC236}">
                <a16:creationId xmlns:a16="http://schemas.microsoft.com/office/drawing/2014/main" id="{D124EE7A-2AEE-499D-AC63-C673CDBE196B}"/>
              </a:ext>
            </a:extLst>
          </p:cNvPr>
          <p:cNvSpPr>
            <a:spLocks noChangeArrowheads="1"/>
          </p:cNvSpPr>
          <p:nvPr/>
        </p:nvSpPr>
        <p:spPr bwMode="auto">
          <a:xfrm>
            <a:off x="1498600" y="5048250"/>
            <a:ext cx="22225" cy="26988"/>
          </a:xfrm>
          <a:prstGeom prst="ellipse">
            <a:avLst/>
          </a:prstGeom>
          <a:solidFill>
            <a:schemeClr val="accent1"/>
          </a:solidFill>
          <a:ln w="12700">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7" name="直接连接符 34849">
            <a:extLst>
              <a:ext uri="{FF2B5EF4-FFF2-40B4-BE49-F238E27FC236}">
                <a16:creationId xmlns:a16="http://schemas.microsoft.com/office/drawing/2014/main" id="{397B6F7E-9AAE-4462-9CD2-3CD6A1B539CE}"/>
              </a:ext>
            </a:extLst>
          </p:cNvPr>
          <p:cNvSpPr>
            <a:spLocks noChangeShapeType="1"/>
          </p:cNvSpPr>
          <p:nvPr/>
        </p:nvSpPr>
        <p:spPr bwMode="auto">
          <a:xfrm flipV="1">
            <a:off x="1304925" y="4324350"/>
            <a:ext cx="1231900" cy="882650"/>
          </a:xfrm>
          <a:prstGeom prst="line">
            <a:avLst/>
          </a:prstGeom>
          <a:noFill/>
          <a:ln w="28575">
            <a:solidFill>
              <a:srgbClr val="E70742"/>
            </a:solidFill>
            <a:prstDash val="dash"/>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78" name="矩形 34850">
            <a:extLst>
              <a:ext uri="{FF2B5EF4-FFF2-40B4-BE49-F238E27FC236}">
                <a16:creationId xmlns:a16="http://schemas.microsoft.com/office/drawing/2014/main" id="{D671AB0E-6174-4831-ACC1-50A5AAAA5F21}"/>
              </a:ext>
            </a:extLst>
          </p:cNvPr>
          <p:cNvSpPr>
            <a:spLocks noChangeArrowheads="1"/>
          </p:cNvSpPr>
          <p:nvPr/>
        </p:nvSpPr>
        <p:spPr bwMode="auto">
          <a:xfrm>
            <a:off x="1612949" y="1876425"/>
            <a:ext cx="212397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true derivative</a:t>
            </a:r>
          </a:p>
        </p:txBody>
      </p:sp>
      <p:sp>
        <p:nvSpPr>
          <p:cNvPr id="6179" name="矩形 34851">
            <a:extLst>
              <a:ext uri="{FF2B5EF4-FFF2-40B4-BE49-F238E27FC236}">
                <a16:creationId xmlns:a16="http://schemas.microsoft.com/office/drawing/2014/main" id="{F350AB2C-3F73-4233-8CB5-989948659CBD}"/>
              </a:ext>
            </a:extLst>
          </p:cNvPr>
          <p:cNvSpPr>
            <a:spLocks noChangeArrowheads="1"/>
          </p:cNvSpPr>
          <p:nvPr/>
        </p:nvSpPr>
        <p:spPr bwMode="auto">
          <a:xfrm>
            <a:off x="5489748" y="1766888"/>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forward</a:t>
            </a:r>
          </a:p>
          <a:p>
            <a:r>
              <a:rPr lang="en-US" altLang="zh-CN"/>
              <a:t>finite divided</a:t>
            </a:r>
          </a:p>
          <a:p>
            <a:r>
              <a:rPr lang="en-US" altLang="zh-CN"/>
              <a:t>difference approx.</a:t>
            </a:r>
          </a:p>
        </p:txBody>
      </p:sp>
      <p:sp>
        <p:nvSpPr>
          <p:cNvPr id="6180" name="矩形 34852">
            <a:extLst>
              <a:ext uri="{FF2B5EF4-FFF2-40B4-BE49-F238E27FC236}">
                <a16:creationId xmlns:a16="http://schemas.microsoft.com/office/drawing/2014/main" id="{97BD5408-F800-43E0-9051-3A18AA9430CF}"/>
              </a:ext>
            </a:extLst>
          </p:cNvPr>
          <p:cNvSpPr>
            <a:spLocks noChangeArrowheads="1"/>
          </p:cNvSpPr>
          <p:nvPr/>
        </p:nvSpPr>
        <p:spPr bwMode="auto">
          <a:xfrm>
            <a:off x="1565448" y="4995863"/>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backward</a:t>
            </a:r>
          </a:p>
          <a:p>
            <a:r>
              <a:rPr lang="en-US" altLang="zh-CN"/>
              <a:t>finite divided</a:t>
            </a:r>
          </a:p>
          <a:p>
            <a:r>
              <a:rPr lang="en-US" altLang="zh-CN"/>
              <a:t>difference approx.</a:t>
            </a:r>
          </a:p>
        </p:txBody>
      </p:sp>
      <p:sp>
        <p:nvSpPr>
          <p:cNvPr id="6181" name="矩形 34853">
            <a:extLst>
              <a:ext uri="{FF2B5EF4-FFF2-40B4-BE49-F238E27FC236}">
                <a16:creationId xmlns:a16="http://schemas.microsoft.com/office/drawing/2014/main" id="{F2AA50AC-92D5-4220-B90B-43CCF8A38B50}"/>
              </a:ext>
            </a:extLst>
          </p:cNvPr>
          <p:cNvSpPr>
            <a:spLocks noChangeArrowheads="1"/>
          </p:cNvSpPr>
          <p:nvPr/>
        </p:nvSpPr>
        <p:spPr bwMode="auto">
          <a:xfrm>
            <a:off x="5616748" y="4967288"/>
            <a:ext cx="258410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centered</a:t>
            </a:r>
          </a:p>
          <a:p>
            <a:r>
              <a:rPr lang="en-US" altLang="zh-CN"/>
              <a:t>finite divided</a:t>
            </a:r>
          </a:p>
          <a:p>
            <a:r>
              <a:rPr lang="en-US" altLang="zh-CN"/>
              <a:t>difference approx.</a:t>
            </a:r>
          </a:p>
        </p:txBody>
      </p:sp>
      <p:sp>
        <p:nvSpPr>
          <p:cNvPr id="6182" name="直接连接符 34854">
            <a:extLst>
              <a:ext uri="{FF2B5EF4-FFF2-40B4-BE49-F238E27FC236}">
                <a16:creationId xmlns:a16="http://schemas.microsoft.com/office/drawing/2014/main" id="{E9287CD3-D8E7-4016-9E36-CEE8A2D6111F}"/>
              </a:ext>
            </a:extLst>
          </p:cNvPr>
          <p:cNvSpPr>
            <a:spLocks noChangeShapeType="1"/>
          </p:cNvSpPr>
          <p:nvPr/>
        </p:nvSpPr>
        <p:spPr bwMode="auto">
          <a:xfrm flipV="1">
            <a:off x="5078413" y="1204913"/>
            <a:ext cx="1439862" cy="615950"/>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6183" name="直接连接符 34855">
            <a:extLst>
              <a:ext uri="{FF2B5EF4-FFF2-40B4-BE49-F238E27FC236}">
                <a16:creationId xmlns:a16="http://schemas.microsoft.com/office/drawing/2014/main" id="{6F3843F6-3AE1-48AF-B3E8-D3D77655AFBB}"/>
              </a:ext>
            </a:extLst>
          </p:cNvPr>
          <p:cNvSpPr>
            <a:spLocks noChangeShapeType="1"/>
          </p:cNvSpPr>
          <p:nvPr/>
        </p:nvSpPr>
        <p:spPr bwMode="auto">
          <a:xfrm flipV="1">
            <a:off x="1344613" y="4378325"/>
            <a:ext cx="1420812" cy="669925"/>
          </a:xfrm>
          <a:prstGeom prst="line">
            <a:avLst/>
          </a:prstGeom>
          <a:noFill/>
          <a:ln w="12700">
            <a:solidFill>
              <a:srgbClr val="60453C"/>
            </a:solidFill>
            <a:round/>
            <a:headEnd/>
            <a:tailEnd/>
          </a:ln>
          <a:extLst>
            <a:ext uri="{909E8E84-426E-40DD-AFC4-6F175D3DCCD1}">
              <a14:hiddenFill xmlns:a14="http://schemas.microsoft.com/office/drawing/2010/main">
                <a:no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graphicFrame>
        <p:nvGraphicFramePr>
          <p:cNvPr id="6184" name="对象 34856">
            <a:extLst>
              <a:ext uri="{FF2B5EF4-FFF2-40B4-BE49-F238E27FC236}">
                <a16:creationId xmlns:a16="http://schemas.microsoft.com/office/drawing/2014/main" id="{F71F755F-6747-4C0E-983A-E725D1269570}"/>
              </a:ext>
            </a:extLst>
          </p:cNvPr>
          <p:cNvGraphicFramePr>
            <a:graphicFrameLocks/>
          </p:cNvGraphicFramePr>
          <p:nvPr>
            <p:extLst>
              <p:ext uri="{D42A27DB-BD31-4B8C-83A1-F6EECF244321}">
                <p14:modId xmlns:p14="http://schemas.microsoft.com/office/powerpoint/2010/main" val="1106538865"/>
              </p:ext>
            </p:extLst>
          </p:nvPr>
        </p:nvGraphicFramePr>
        <p:xfrm>
          <a:off x="1473200" y="3678238"/>
          <a:ext cx="2139950" cy="495300"/>
        </p:xfrm>
        <a:graphic>
          <a:graphicData uri="http://schemas.openxmlformats.org/presentationml/2006/ole">
            <mc:AlternateContent xmlns:mc="http://schemas.openxmlformats.org/markup-compatibility/2006">
              <mc:Choice xmlns:v="urn:schemas-microsoft-com:vml" Requires="v">
                <p:oleObj spid="_x0000_s249939" r:id="rId3" imgW="1438926" imgH="394567" progId="Equation.3">
                  <p:embed/>
                </p:oleObj>
              </mc:Choice>
              <mc:Fallback>
                <p:oleObj r:id="rId3" imgW="1438926" imgH="394567" progId="Equation.3">
                  <p:embed/>
                  <p:pic>
                    <p:nvPicPr>
                      <p:cNvPr id="6184" name="对象 34856">
                        <a:extLst>
                          <a:ext uri="{FF2B5EF4-FFF2-40B4-BE49-F238E27FC236}">
                            <a16:creationId xmlns:a16="http://schemas.microsoft.com/office/drawing/2014/main" id="{F71F755F-6747-4C0E-983A-E725D12695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3678238"/>
                        <a:ext cx="21399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85" name="对象 34857">
            <a:extLst>
              <a:ext uri="{FF2B5EF4-FFF2-40B4-BE49-F238E27FC236}">
                <a16:creationId xmlns:a16="http://schemas.microsoft.com/office/drawing/2014/main" id="{81E4068A-4F7C-463E-ACF3-37BB473EB852}"/>
              </a:ext>
            </a:extLst>
          </p:cNvPr>
          <p:cNvGraphicFramePr>
            <a:graphicFrameLocks/>
          </p:cNvGraphicFramePr>
          <p:nvPr>
            <p:extLst>
              <p:ext uri="{D42A27DB-BD31-4B8C-83A1-F6EECF244321}">
                <p14:modId xmlns:p14="http://schemas.microsoft.com/office/powerpoint/2010/main" val="1366720275"/>
              </p:ext>
            </p:extLst>
          </p:nvPr>
        </p:nvGraphicFramePr>
        <p:xfrm>
          <a:off x="5467350" y="592138"/>
          <a:ext cx="2139950" cy="493712"/>
        </p:xfrm>
        <a:graphic>
          <a:graphicData uri="http://schemas.openxmlformats.org/presentationml/2006/ole">
            <mc:AlternateContent xmlns:mc="http://schemas.openxmlformats.org/markup-compatibility/2006">
              <mc:Choice xmlns:v="urn:schemas-microsoft-com:vml" Requires="v">
                <p:oleObj spid="_x0000_s249940" r:id="rId5" imgW="1438926" imgH="394567" progId="Equation.3">
                  <p:embed/>
                </p:oleObj>
              </mc:Choice>
              <mc:Fallback>
                <p:oleObj r:id="rId5" imgW="1438926" imgH="394567" progId="Equation.3">
                  <p:embed/>
                  <p:pic>
                    <p:nvPicPr>
                      <p:cNvPr id="6185" name="对象 34857">
                        <a:extLst>
                          <a:ext uri="{FF2B5EF4-FFF2-40B4-BE49-F238E27FC236}">
                            <a16:creationId xmlns:a16="http://schemas.microsoft.com/office/drawing/2014/main" id="{81E4068A-4F7C-463E-ACF3-37BB473EB85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350" y="592138"/>
                        <a:ext cx="21399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86" name="对象 34858">
            <a:extLst>
              <a:ext uri="{FF2B5EF4-FFF2-40B4-BE49-F238E27FC236}">
                <a16:creationId xmlns:a16="http://schemas.microsoft.com/office/drawing/2014/main" id="{1E541621-8200-43CF-BF59-E9B63F49F6DF}"/>
              </a:ext>
            </a:extLst>
          </p:cNvPr>
          <p:cNvGraphicFramePr>
            <a:graphicFrameLocks/>
          </p:cNvGraphicFramePr>
          <p:nvPr>
            <p:extLst>
              <p:ext uri="{D42A27DB-BD31-4B8C-83A1-F6EECF244321}">
                <p14:modId xmlns:p14="http://schemas.microsoft.com/office/powerpoint/2010/main" val="2954928700"/>
              </p:ext>
            </p:extLst>
          </p:nvPr>
        </p:nvGraphicFramePr>
        <p:xfrm>
          <a:off x="5324475" y="3630613"/>
          <a:ext cx="2273300" cy="493712"/>
        </p:xfrm>
        <a:graphic>
          <a:graphicData uri="http://schemas.openxmlformats.org/presentationml/2006/ole">
            <mc:AlternateContent xmlns:mc="http://schemas.openxmlformats.org/markup-compatibility/2006">
              <mc:Choice xmlns:v="urn:schemas-microsoft-com:vml" Requires="v">
                <p:oleObj spid="_x0000_s249941" r:id="rId7" imgW="1528091" imgH="394567" progId="Equation.3">
                  <p:embed/>
                </p:oleObj>
              </mc:Choice>
              <mc:Fallback>
                <p:oleObj r:id="rId7" imgW="1528091" imgH="394567" progId="Equation.3">
                  <p:embed/>
                  <p:pic>
                    <p:nvPicPr>
                      <p:cNvPr id="6186" name="对象 34858">
                        <a:extLst>
                          <a:ext uri="{FF2B5EF4-FFF2-40B4-BE49-F238E27FC236}">
                            <a16:creationId xmlns:a16="http://schemas.microsoft.com/office/drawing/2014/main" id="{1E541621-8200-43CF-BF59-E9B63F49F6D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4475" y="3630613"/>
                        <a:ext cx="22733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 name="文本框 43">
            <a:extLst>
              <a:ext uri="{FF2B5EF4-FFF2-40B4-BE49-F238E27FC236}">
                <a16:creationId xmlns:a16="http://schemas.microsoft.com/office/drawing/2014/main" id="{4CA48949-3D26-4D61-87F3-40228F3C79F8}"/>
              </a:ext>
            </a:extLst>
          </p:cNvPr>
          <p:cNvSpPr txBox="1"/>
          <p:nvPr/>
        </p:nvSpPr>
        <p:spPr>
          <a:xfrm>
            <a:off x="1650319" y="-30099"/>
            <a:ext cx="2026332"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zh-CN" altLang="en-US" sz="3600" dirty="0">
                <a:solidFill>
                  <a:srgbClr val="FF0000"/>
                </a:solidFill>
                <a:latin typeface="+mn-ea"/>
                <a:ea typeface="+mn-ea"/>
              </a:rPr>
              <a:t>非常重要</a:t>
            </a:r>
          </a:p>
        </p:txBody>
      </p:sp>
    </p:spTree>
    <p:extLst>
      <p:ext uri="{BB962C8B-B14F-4D97-AF65-F5344CB8AC3E}">
        <p14:creationId xmlns:p14="http://schemas.microsoft.com/office/powerpoint/2010/main" val="149979937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59.5"/>
  <p:tag name="LATEXADDIN" val="\documentclass{article}&#10;\usepackage{amsmath}&#10;\pagestyle{empty}&#10;\begin{document}&#10;&#10;&#10;$f'(x) $&#10;&#10;\end{document}"/>
  <p:tag name="IGUANATEXSIZE" val="28"/>
  <p:tag name="IGUANATEXCURSOR" val="89"/>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2082"/>
  <p:tag name="LATEXADDIN" val="\documentclass{article}&#10;\usepackage{amsmath}&#10;\pagestyle{empty}&#10;\begin{document}&#10;&#10;&#10;$p_2(x)=-0.0710+0.6982x-0.1872x^2$&#10;&#10;\end{document}"/>
  <p:tag name="IGUANATEXSIZE" val="28"/>
  <p:tag name="IGUANATEXCURSOR" val="115"/>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85"/>
  <p:tag name="LATEXADDIN" val="\documentclass{article}&#10;\usepackage{amsmath}&#10;\pagestyle{empty}&#10;\begin{document}&#10;&#10;&#10;$p_2'(2)=-0.0505$&#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4.25"/>
  <p:tag name="ORIGINALWIDTH" val="2051.25"/>
  <p:tag name="LATEXADDIN" val="\documentclass{article}&#10;\usepackage{amsmath}&#10;\pagestyle{empty}&#10;\begin{document}&#10;&#10;&#10;$p_4(x)=0.4986x+0.011x^2-0.0813x^3$ &#10;\end{document}"/>
  <p:tag name="IGUANATEXSIZE" val="28"/>
  <p:tag name="IGUANATEXCURSOR" val="118"/>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4.75"/>
  <p:tag name="ORIGINALWIDTH" val="553.5"/>
  <p:tag name="LATEXADDIN" val="\documentclass{article}&#10;\usepackage{amsmath}&#10;\pagestyle{empty}&#10;\begin{document}&#10;&#10;&#10;$+0.0116x^4$&#10;&#10;\end{document}"/>
  <p:tag name="IGUANATEXSIZE" val="28"/>
  <p:tag name="IGUANATEXCURSOR" val="93"/>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85.75"/>
  <p:tag name="LATEXADDIN" val="\documentclass{article}&#10;\usepackage{amsmath}&#10;\pagestyle{empty}&#10;\begin{document}&#10;&#10;&#10;$p_4'(2)=-0.0618$&#10;&#10;\end{document}"/>
  <p:tag name="IGUANATEXSIZE" val="2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571.25"/>
  <p:tag name="LATEXADDIN" val="\documentclass{article}&#10;\usepackage{amsmath}&#10;\pagestyle{empty}&#10;\begin{document}&#10;&#10;&#10;$P'(x_m)$, $m=1,2,\cdots,N+1.$&#10;&#10;\end{document}"/>
  <p:tag name="IGUANATEXSIZE" val="28"/>
  <p:tag name="IGUANATEXCURSOR" val="111"/>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16229</TotalTime>
  <Words>2238</Words>
  <Application>Microsoft Office PowerPoint</Application>
  <PresentationFormat>全屏显示(4:3)</PresentationFormat>
  <Paragraphs>243</Paragraphs>
  <Slides>32</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4</vt:i4>
      </vt:variant>
      <vt:variant>
        <vt:lpstr>幻灯片标题</vt:lpstr>
      </vt:variant>
      <vt:variant>
        <vt:i4>32</vt:i4>
      </vt:variant>
    </vt:vector>
  </HeadingPairs>
  <TitlesOfParts>
    <vt:vector size="49" baseType="lpstr">
      <vt:lpstr>Monotype Sorts</vt:lpstr>
      <vt:lpstr>仿宋</vt:lpstr>
      <vt:lpstr>黑体</vt:lpstr>
      <vt:lpstr>华文仿宋</vt:lpstr>
      <vt:lpstr>Arial</vt:lpstr>
      <vt:lpstr>Calibri</vt:lpstr>
      <vt:lpstr>Tahoma</vt:lpstr>
      <vt:lpstr>Times New Roman</vt:lpstr>
      <vt:lpstr>Tw Cen MT</vt:lpstr>
      <vt:lpstr>Verdana</vt:lpstr>
      <vt:lpstr>Wingdings</vt:lpstr>
      <vt:lpstr>1_很不错的模版</vt:lpstr>
      <vt:lpstr>Office 主题​​</vt:lpstr>
      <vt:lpstr>公式</vt:lpstr>
      <vt:lpstr>Microsoft Equation 3.0</vt:lpstr>
      <vt:lpstr>Equation</vt:lpstr>
      <vt:lpstr>Microsoft Word Picture</vt:lpstr>
      <vt:lpstr>PowerPoint 演示文稿</vt:lpstr>
      <vt:lpstr>PowerPoint 演示文稿</vt:lpstr>
      <vt:lpstr>PowerPoint 演示文稿</vt:lpstr>
      <vt:lpstr>PowerPoint 演示文稿</vt:lpstr>
      <vt:lpstr>PowerPoint 演示文稿</vt:lpstr>
      <vt:lpstr>PowerPoint 演示文稿</vt:lpstr>
      <vt:lpstr>6.3 数值差分公式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本章教学要求及重点难点</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2066</cp:revision>
  <dcterms:created xsi:type="dcterms:W3CDTF">2008-11-26T09:45:55Z</dcterms:created>
  <dcterms:modified xsi:type="dcterms:W3CDTF">2020-03-16T01:37:36Z</dcterms:modified>
</cp:coreProperties>
</file>