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882" r:id="rId2"/>
  </p:sldMasterIdLst>
  <p:notesMasterIdLst>
    <p:notesMasterId r:id="rId29"/>
  </p:notesMasterIdLst>
  <p:handoutMasterIdLst>
    <p:handoutMasterId r:id="rId30"/>
  </p:handoutMasterIdLst>
  <p:sldIdLst>
    <p:sldId id="536" r:id="rId3"/>
    <p:sldId id="712" r:id="rId4"/>
    <p:sldId id="713" r:id="rId5"/>
    <p:sldId id="289" r:id="rId6"/>
    <p:sldId id="538" r:id="rId7"/>
    <p:sldId id="711" r:id="rId8"/>
    <p:sldId id="539" r:id="rId9"/>
    <p:sldId id="295" r:id="rId10"/>
    <p:sldId id="298" r:id="rId11"/>
    <p:sldId id="656" r:id="rId12"/>
    <p:sldId id="307" r:id="rId13"/>
    <p:sldId id="300" r:id="rId14"/>
    <p:sldId id="301" r:id="rId15"/>
    <p:sldId id="657" r:id="rId16"/>
    <p:sldId id="658" r:id="rId17"/>
    <p:sldId id="645" r:id="rId18"/>
    <p:sldId id="663" r:id="rId19"/>
    <p:sldId id="646" r:id="rId20"/>
    <p:sldId id="647" r:id="rId21"/>
    <p:sldId id="299" r:id="rId22"/>
    <p:sldId id="302" r:id="rId23"/>
    <p:sldId id="303" r:id="rId24"/>
    <p:sldId id="304" r:id="rId25"/>
    <p:sldId id="660" r:id="rId26"/>
    <p:sldId id="661" r:id="rId27"/>
    <p:sldId id="804" r:id="rId2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9091AA8-107A-45CB-9770-71D7FFB4189C}">
          <p14:sldIdLst>
            <p14:sldId id="536"/>
            <p14:sldId id="712"/>
            <p14:sldId id="713"/>
            <p14:sldId id="289"/>
            <p14:sldId id="538"/>
            <p14:sldId id="711"/>
            <p14:sldId id="539"/>
            <p14:sldId id="295"/>
            <p14:sldId id="298"/>
            <p14:sldId id="656"/>
            <p14:sldId id="307"/>
            <p14:sldId id="300"/>
            <p14:sldId id="301"/>
            <p14:sldId id="657"/>
            <p14:sldId id="658"/>
            <p14:sldId id="645"/>
            <p14:sldId id="663"/>
            <p14:sldId id="646"/>
            <p14:sldId id="647"/>
            <p14:sldId id="299"/>
            <p14:sldId id="302"/>
            <p14:sldId id="303"/>
            <p14:sldId id="304"/>
            <p14:sldId id="660"/>
            <p14:sldId id="661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" initials="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090A0B"/>
    <a:srgbClr val="02058C"/>
    <a:srgbClr val="660066"/>
    <a:srgbClr val="FFCC00"/>
    <a:srgbClr val="990000"/>
    <a:srgbClr val="009999"/>
    <a:srgbClr val="6D6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5262" autoAdjust="0"/>
  </p:normalViewPr>
  <p:slideViewPr>
    <p:cSldViewPr>
      <p:cViewPr varScale="1">
        <p:scale>
          <a:sx n="86" d="100"/>
          <a:sy n="86" d="100"/>
        </p:scale>
        <p:origin x="14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3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0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5.wmf"/><Relationship Id="rId2" Type="http://schemas.openxmlformats.org/officeDocument/2006/relationships/image" Target="../media/image91.wmf"/><Relationship Id="rId1" Type="http://schemas.openxmlformats.org/officeDocument/2006/relationships/image" Target="../media/image80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image" Target="../media/image118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12" Type="http://schemas.openxmlformats.org/officeDocument/2006/relationships/image" Target="../media/image117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16.wmf"/><Relationship Id="rId5" Type="http://schemas.openxmlformats.org/officeDocument/2006/relationships/image" Target="../media/image110.wmf"/><Relationship Id="rId10" Type="http://schemas.openxmlformats.org/officeDocument/2006/relationships/image" Target="../media/image115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Relationship Id="rId14" Type="http://schemas.openxmlformats.org/officeDocument/2006/relationships/image" Target="../media/image1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1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78B8324-74B6-472E-9B2D-DAF2F9541692}" type="datetimeFigureOut">
              <a:rPr lang="zh-CN" altLang="en-US"/>
              <a:pPr>
                <a:defRPr/>
              </a:pPr>
              <a:t>2020/3/23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B95043-7C99-4038-B5DC-BD4050676D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76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AF7394C-7A88-4663-9E2C-D3107622A224}" type="datetimeFigureOut">
              <a:rPr lang="zh-CN" altLang="en-US"/>
              <a:pPr>
                <a:defRPr/>
              </a:pPr>
              <a:t>2020/3/23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96D11E-7338-4CDA-8C9A-60AD196E8F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30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17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AEAA59C-7216-453A-A4ED-69DD84BAE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493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493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493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493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98AD5A8-8225-4FA3-B176-1EE5A45109B2}" type="slidenum">
              <a:rPr lang="en-US" altLang="zh-CN" sz="1200"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3CFEFCA-7DAC-4917-8839-F11CB8D98E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31838"/>
            <a:ext cx="4875213" cy="3656012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9EF9259-9D36-45A3-83EA-51398B13B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630738"/>
            <a:ext cx="5026025" cy="4387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(4) </a:t>
            </a:r>
            <a:r>
              <a:rPr lang="zh-CN" altLang="en-US"/>
              <a:t>求极限：分点越多（</a:t>
            </a:r>
            <a:r>
              <a:rPr lang="en-US" altLang="zh-CN"/>
              <a:t>n</a:t>
            </a:r>
            <a:r>
              <a:rPr lang="zh-CN" altLang="en-US"/>
              <a:t>越大），则近似程度越好。若要得到精确值，则让</a:t>
            </a:r>
            <a:r>
              <a:rPr lang="en-US" altLang="zh-CN"/>
              <a:t>n→∞</a:t>
            </a:r>
            <a:r>
              <a:rPr lang="zh-CN" altLang="en-US"/>
              <a:t>取极限。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如何求曲边梯形的面积？</a:t>
            </a:r>
          </a:p>
          <a:p>
            <a:pPr eaLnBrk="1" hangingPunct="1"/>
            <a:r>
              <a:rPr lang="zh-CN" altLang="en-US"/>
              <a:t>　　其困难在于有一边是曲的，为了克服这个困难，我们首先将曲边梯形分细或拆细或分割。</a:t>
            </a:r>
          </a:p>
        </p:txBody>
      </p:sp>
    </p:spTree>
    <p:extLst>
      <p:ext uri="{BB962C8B-B14F-4D97-AF65-F5344CB8AC3E}">
        <p14:creationId xmlns:p14="http://schemas.microsoft.com/office/powerpoint/2010/main" val="1583996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CFCC1578-6DCF-4B1E-90EA-B76C032B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579E69-5AB9-419D-A114-0C8092AD3383}" type="slidenum">
              <a:rPr lang="zh-CN" altLang="en-US" sz="1300">
                <a:latin typeface="Tahoma" panose="020B0604030504040204" pitchFamily="34" charset="0"/>
              </a:rPr>
              <a:pPr eaLnBrk="1" hangingPunct="1"/>
              <a:t>10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5A8867A-D157-4CE7-95B6-AC2992C304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47B40CB-52B7-4F41-94F2-85914F29F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05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582B7BEE-CD67-4428-B8E2-0953CDE8B2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40C294-0CEA-413C-B740-2DE24AF4AF77}" type="slidenum">
              <a:rPr lang="zh-CN" altLang="en-US" sz="1300">
                <a:latin typeface="Tahoma" panose="020B0604030504040204" pitchFamily="34" charset="0"/>
              </a:rPr>
              <a:pPr eaLnBrk="1" hangingPunct="1"/>
              <a:t>14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FB8846B-D0CE-4828-8F4A-A8110299EC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BA55EEE-287A-454C-B197-BE485C1D6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52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4F05369-F4F9-43E7-A630-9E9C97A76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F2D8B6-87EE-4494-8B3F-BDA793C6C07F}" type="slidenum">
              <a:rPr lang="zh-CN" altLang="en-US" sz="1300">
                <a:latin typeface="Tahoma" panose="020B0604030504040204" pitchFamily="34" charset="0"/>
              </a:rPr>
              <a:pPr eaLnBrk="1" hangingPunct="1"/>
              <a:t>15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C441B31-EB75-4E6D-9E54-6A817CBFA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0FC56CB-8A35-46E2-A691-18306B6F6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5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9DBD4225-BA80-4057-A177-D671EEF7B8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FA0499-E3E9-4DF8-854D-FB07C85C021F}" type="slidenum">
              <a:rPr lang="zh-CN" altLang="en-US" sz="1300">
                <a:latin typeface="Tahoma" panose="020B0604030504040204" pitchFamily="34" charset="0"/>
              </a:rPr>
              <a:pPr eaLnBrk="1" hangingPunct="1"/>
              <a:t>16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3707018-734F-43CE-B1CF-B1C34721A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DF7400E-D2B6-40C9-A7F7-F2963568F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90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911B4D9-4E11-4E45-A8EF-BDED2F8D5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8A4605-6AA8-4250-B6DF-3C09C8C73D78}" type="slidenum">
              <a:rPr lang="zh-CN" altLang="en-US" sz="1300">
                <a:latin typeface="Tahoma" panose="020B0604030504040204" pitchFamily="34" charset="0"/>
              </a:rPr>
              <a:pPr eaLnBrk="1" hangingPunct="1"/>
              <a:t>17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439B504-3C31-4C15-9251-2A4696C800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0FC14BA-2954-4196-94A7-D111D9331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236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B01ECA1-1F36-42C0-A62A-5228A5215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18C010-247D-47BD-B1C2-78AFDFEE16A3}" type="slidenum">
              <a:rPr lang="zh-CN" altLang="en-US" sz="1300">
                <a:latin typeface="Tahoma" panose="020B0604030504040204" pitchFamily="34" charset="0"/>
              </a:rPr>
              <a:pPr eaLnBrk="1" hangingPunct="1"/>
              <a:t>18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BEFE7AC-4583-4E92-A25F-BF959AE3F0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25B4372-597F-4EB3-B327-DB6F7E2BB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3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676E09D-B0B0-4992-8F50-3680F07568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B2B708-785F-4BA5-97F7-79A3CD47AB0E}" type="slidenum">
              <a:rPr lang="zh-CN" altLang="en-US" sz="1300">
                <a:latin typeface="Tahoma" panose="020B0604030504040204" pitchFamily="34" charset="0"/>
              </a:rPr>
              <a:pPr eaLnBrk="1" hangingPunct="1"/>
              <a:t>19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4A5A8B6-741B-4412-96E2-15157EEADA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41C77CF5-3D5D-42BD-8E52-1A6B1B030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31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A9E528-8105-4E29-B640-5FBB839C2FC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425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1375A-7CF1-43C0-B4C7-B782C6D7685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14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18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18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E3DFD-4A80-4105-AB7F-712AAEE959B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921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FB13D-F7F8-41C2-86B7-FE77A285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D4B4AD-23D3-47F5-9457-F43195D5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4EA96-C951-497A-B5F9-1551731A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40641-35C4-4AD2-92B2-821DBCE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226F-1891-4F6B-8E24-89254B89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E528-8105-4E29-B640-5FBB839C2FCC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35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03721-8322-480F-9234-E1813D4F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BC726-C1C3-40FD-8730-7FADD973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ED740-6D1A-4BCA-9468-A4C076C3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4F344-E121-49E8-8518-1B87E149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3ED28-A60B-4581-8BF8-217547DB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3DCF-2C93-4580-871F-2CF3AD984C8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013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5C741-3890-411B-97C4-DF160921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DC89E-3806-4EED-921A-F1354027C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7936A-117B-4989-B666-41A9F14D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C06AC-1B6F-4E33-AEC9-38F29463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E1246-4E79-45D5-92A4-87DABB62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5916-8665-4B86-B4E4-279D0D2B4A6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13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0159A-82EC-4250-A369-6D8DEABE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A7EF6-7B48-43D6-8C3F-0240E69C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6E701-6A66-43AC-89EB-737C2A25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A61AA-D161-414A-BC2B-34B09CDC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118E4-0AF0-411B-9A02-1A42CAFA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C38DE-7978-4796-B677-985FD94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07B3-63AA-4B47-95E3-AE55904DD8E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520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9E3A0-E3F4-490A-BCF0-9808387E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44E73-79F9-4A87-A5E5-8895D75C2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6DB71-AB12-4F81-9A66-4BBF05AAA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0529E5-4C7F-4453-BCBE-2754B6862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DB0D1C-1CE5-4AA8-9E95-9D755CC04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812E6F-C70D-451D-A00C-C9C385A9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162A4-0629-4FBE-989A-A8F0C675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629F01-BB0C-4720-ABB6-056ECA61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837-3C42-4163-B9FF-0F5271014470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284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39300-E04A-42BA-AEA2-026D7307F2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lIns="72000" bIns="36000" anchor="t" anchorCtr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262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2D85AC-FAFC-48DD-82C0-E51D8285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059C9-1A85-4508-B1A0-2191A75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C2CC4A-FB9C-431B-9200-A4F8A8E1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B4A-A96A-4D35-9195-14CEB66CEFA5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0204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28F40-240A-4654-A494-8DC0C8E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D83A3-87A9-4828-9502-74481649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41D5CC-A2E7-4C45-9B55-205041BE5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9227F-689C-4053-A376-57BA8E25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A7D46-FC2B-43A9-8E72-3DDB7034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3C36E-C7C6-40B7-97F9-84925210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9340-544A-4913-AA86-7D197D90BAA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17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3DCF-2C93-4580-871F-2CF3AD984C8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2920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E79F9-2F07-4C49-B426-D03D595A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304341-5045-4700-B83E-A681C36EB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1E80D1-9F19-4CF5-8024-B982317F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7B198-E7DE-4598-97AF-3AE0AA7E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274BA-1BFA-4D51-8253-1E034C7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CCE0F-B8CB-4DE6-ADAE-7B0D2DD4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C8B8-9D62-48F7-8E35-1339B3F6646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0691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2EBFB-BFEB-4A5A-AB12-15FF0DA8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8469F9-EA53-4854-ADFB-0CF7E4ADA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674A2-50A6-4F12-BABF-275E40AF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A56CF-5955-4CB9-B33E-7AF95C50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17421-2738-47AC-9839-850A5FD3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375A-7CF1-43C0-B4C7-B782C6D7685E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2923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6F64CC-2BB8-425E-A3A7-894902853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777D8-3D52-46AD-8349-D32BAF69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952D4-B07D-4A1E-AA6C-AEBDD34B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00930-A6C4-4C87-A55B-A5781940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5F9DA-779D-4B7C-90BA-42B6D904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4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55916-8665-4B86-B4E4-279D0D2B4A6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56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A07B3-63AA-4B47-95E3-AE55904DD8E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422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11837-3C42-4163-B9FF-0F527101447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11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0A0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9D2EF960-DAB6-4688-A9F2-A643B11AB05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0DBDF-8B30-4034-80E7-4FB75501CD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2500" y="1484313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0170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22B4A-A96A-4D35-9195-14CEB66CEFA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101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99340-544A-4913-AA86-7D197D90BAA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87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3C8B8-9D62-48F7-8E35-1339B3F6646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79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6838"/>
            <a:ext cx="8229600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992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E7AFCD57-BADE-4B45-B9D6-2562B9FBD952}" type="slidenum">
              <a:rPr lang="zh-CN" altLang="en-US"/>
              <a:pPr/>
              <a:t>‹#›</a:t>
            </a:fld>
            <a:endParaRPr lang="en-US" altLang="zh-CN" dirty="0"/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ltGray">
          <a:xfrm>
            <a:off x="-9525" y="0"/>
            <a:ext cx="188913" cy="6858000"/>
          </a:xfrm>
          <a:prstGeom prst="rect">
            <a:avLst/>
          </a:prstGeom>
          <a:solidFill>
            <a:srgbClr val="BABA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ltGray">
          <a:xfrm>
            <a:off x="0" y="404813"/>
            <a:ext cx="184150" cy="7207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ltGray">
          <a:xfrm>
            <a:off x="-14288" y="1128713"/>
            <a:ext cx="184151" cy="7207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ltGray">
          <a:xfrm>
            <a:off x="-14288" y="1847850"/>
            <a:ext cx="184151" cy="720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ltGray">
          <a:xfrm>
            <a:off x="-14288" y="2552700"/>
            <a:ext cx="184151" cy="720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rgbClr val="02058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02058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2058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2058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B6F2EE-C635-428D-BB17-27ECB2AB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8C6F9-925F-4029-8260-3E904758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F3229-F86A-435B-957F-9A96486E4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23F3-7AD8-468E-8B60-6B3993A6370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BF9F5-8EF9-4DEE-A6DF-82F915C03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3643E-4A24-4B25-89A2-ADB9DDEB0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185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37.bin"/><Relationship Id="rId3" Type="http://schemas.openxmlformats.org/officeDocument/2006/relationships/tags" Target="../tags/tag5.xml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3.wmf"/><Relationship Id="rId2" Type="http://schemas.openxmlformats.org/officeDocument/2006/relationships/tags" Target="../tags/tag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png"/><Relationship Id="rId11" Type="http://schemas.openxmlformats.org/officeDocument/2006/relationships/oleObject" Target="../embeddings/oleObject36.bin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47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46.png"/><Relationship Id="rId14" Type="http://schemas.openxmlformats.org/officeDocument/2006/relationships/image" Target="../media/image4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1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png"/><Relationship Id="rId11" Type="http://schemas.openxmlformats.org/officeDocument/2006/relationships/image" Target="../media/image49.png"/><Relationship Id="rId5" Type="http://schemas.openxmlformats.org/officeDocument/2006/relationships/audio" Target="../media/audio3.wav"/><Relationship Id="rId10" Type="http://schemas.openxmlformats.org/officeDocument/2006/relationships/image" Target="../media/image44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5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73.w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64.bin"/><Relationship Id="rId2" Type="http://schemas.openxmlformats.org/officeDocument/2006/relationships/tags" Target="../tags/tag6.xml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65.bin"/><Relationship Id="rId4" Type="http://schemas.openxmlformats.org/officeDocument/2006/relationships/notesSlide" Target="../notesSlides/notesSlide4.xml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7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9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8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90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9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93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95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92.wmf"/><Relationship Id="rId5" Type="http://schemas.openxmlformats.org/officeDocument/2006/relationships/image" Target="../media/image80.wmf"/><Relationship Id="rId15" Type="http://schemas.openxmlformats.org/officeDocument/2006/relationships/image" Target="../media/image94.w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8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100.wmf"/><Relationship Id="rId18" Type="http://schemas.openxmlformats.org/officeDocument/2006/relationships/oleObject" Target="../embeddings/oleObject98.bin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105.png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102.wmf"/><Relationship Id="rId2" Type="http://schemas.openxmlformats.org/officeDocument/2006/relationships/tags" Target="../tags/tag7.xml"/><Relationship Id="rId16" Type="http://schemas.openxmlformats.org/officeDocument/2006/relationships/oleObject" Target="../embeddings/oleObject97.bin"/><Relationship Id="rId20" Type="http://schemas.openxmlformats.org/officeDocument/2006/relationships/image" Target="../media/image104.png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5" Type="http://schemas.openxmlformats.org/officeDocument/2006/relationships/image" Target="../media/image101.wmf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103.w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9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13.wmf"/><Relationship Id="rId26" Type="http://schemas.openxmlformats.org/officeDocument/2006/relationships/image" Target="../media/image117.w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29" Type="http://schemas.openxmlformats.org/officeDocument/2006/relationships/oleObject" Target="../embeddings/oleObject11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116.wmf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28" Type="http://schemas.openxmlformats.org/officeDocument/2006/relationships/image" Target="../media/image118.wmf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11.wmf"/><Relationship Id="rId22" Type="http://schemas.openxmlformats.org/officeDocument/2006/relationships/image" Target="../media/image115.wmf"/><Relationship Id="rId27" Type="http://schemas.openxmlformats.org/officeDocument/2006/relationships/oleObject" Target="../embeddings/oleObject111.bin"/><Relationship Id="rId30" Type="http://schemas.openxmlformats.org/officeDocument/2006/relationships/image" Target="../media/image11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33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32.png"/><Relationship Id="rId2" Type="http://schemas.openxmlformats.org/officeDocument/2006/relationships/tags" Target="../tags/tag8.xml"/><Relationship Id="rId16" Type="http://schemas.openxmlformats.org/officeDocument/2006/relationships/image" Target="../media/image136.png"/><Relationship Id="rId1" Type="http://schemas.openxmlformats.org/officeDocument/2006/relationships/vmlDrawing" Target="../drawings/vmlDrawing22.vml"/><Relationship Id="rId6" Type="http://schemas.openxmlformats.org/officeDocument/2006/relationships/tags" Target="../tags/tag12.xml"/><Relationship Id="rId11" Type="http://schemas.openxmlformats.org/officeDocument/2006/relationships/image" Target="../media/image131.png"/><Relationship Id="rId5" Type="http://schemas.openxmlformats.org/officeDocument/2006/relationships/tags" Target="../tags/tag11.xml"/><Relationship Id="rId15" Type="http://schemas.openxmlformats.org/officeDocument/2006/relationships/image" Target="../media/image135.png"/><Relationship Id="rId10" Type="http://schemas.openxmlformats.org/officeDocument/2006/relationships/image" Target="../media/image122.wmf"/><Relationship Id="rId4" Type="http://schemas.openxmlformats.org/officeDocument/2006/relationships/tags" Target="../tags/tag10.xml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38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36.png"/><Relationship Id="rId5" Type="http://schemas.openxmlformats.org/officeDocument/2006/relationships/image" Target="../media/image137.png"/><Relationship Id="rId4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26" Type="http://schemas.openxmlformats.org/officeDocument/2006/relationships/image" Target="../media/image14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10.bin"/><Relationship Id="rId34" Type="http://schemas.openxmlformats.org/officeDocument/2006/relationships/oleObject" Target="../embeddings/oleObject16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image" Target="../media/image10.wmf"/><Relationship Id="rId25" Type="http://schemas.openxmlformats.org/officeDocument/2006/relationships/oleObject" Target="../embeddings/oleObject12.bin"/><Relationship Id="rId33" Type="http://schemas.openxmlformats.org/officeDocument/2006/relationships/image" Target="../media/image21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20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3.wmf"/><Relationship Id="rId32" Type="http://schemas.openxmlformats.org/officeDocument/2006/relationships/image" Target="../media/image17.wmf"/><Relationship Id="rId37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5.wmf"/><Relationship Id="rId36" Type="http://schemas.openxmlformats.org/officeDocument/2006/relationships/oleObject" Target="../embeddings/oleObject17.bin"/><Relationship Id="rId10" Type="http://schemas.openxmlformats.org/officeDocument/2006/relationships/image" Target="../media/image7.wmf"/><Relationship Id="rId19" Type="http://schemas.openxmlformats.org/officeDocument/2006/relationships/image" Target="../media/image11.wmf"/><Relationship Id="rId31" Type="http://schemas.openxmlformats.org/officeDocument/2006/relationships/oleObject" Target="../embeddings/oleObject15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6.wmf"/><Relationship Id="rId35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6.bin"/><Relationship Id="rId18" Type="http://schemas.openxmlformats.org/officeDocument/2006/relationships/oleObject" Target="../embeddings/oleObject28.bin"/><Relationship Id="rId3" Type="http://schemas.openxmlformats.org/officeDocument/2006/relationships/tags" Target="../tags/tag2.xml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9.wmf"/><Relationship Id="rId17" Type="http://schemas.openxmlformats.org/officeDocument/2006/relationships/image" Target="../media/image34.png"/><Relationship Id="rId2" Type="http://schemas.openxmlformats.org/officeDocument/2006/relationships/tags" Target="../tags/tag1.xml"/><Relationship Id="rId16" Type="http://schemas.openxmlformats.org/officeDocument/2006/relationships/image" Target="../media/image31.wmf"/><Relationship Id="rId20" Type="http://schemas.openxmlformats.org/officeDocument/2006/relationships/image" Target="../media/image35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image" Target="../media/image36.png"/><Relationship Id="rId10" Type="http://schemas.openxmlformats.org/officeDocument/2006/relationships/image" Target="../media/image28.wmf"/><Relationship Id="rId19" Type="http://schemas.openxmlformats.org/officeDocument/2006/relationships/image" Target="../media/image32.wmf"/><Relationship Id="rId4" Type="http://schemas.openxmlformats.org/officeDocument/2006/relationships/slideLayout" Target="../slideLayouts/slideLayout18.xml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0.wmf"/><Relationship Id="rId22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1.wmf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4.bin"/><Relationship Id="rId2" Type="http://schemas.openxmlformats.org/officeDocument/2006/relationships/tags" Target="../tags/tag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9.wmf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Rectangle 2">
            <a:extLst>
              <a:ext uri="{FF2B5EF4-FFF2-40B4-BE49-F238E27FC236}">
                <a16:creationId xmlns:a16="http://schemas.microsoft.com/office/drawing/2014/main" id="{C331B82F-4269-4171-A2E9-0725E745131A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123728" y="1124744"/>
            <a:ext cx="4248472" cy="1080120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40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数值积分</a:t>
            </a:r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F9ECCA2C-FA57-4A08-BAE0-E78239DF858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627784" y="2492896"/>
            <a:ext cx="5112568" cy="2736304"/>
          </a:xfrm>
        </p:spPr>
        <p:txBody>
          <a:bodyPr>
            <a:noAutofit/>
          </a:bodyPr>
          <a:lstStyle/>
          <a:p>
            <a:pPr marL="0" indent="0" algn="just"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7.1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数值积分概述</a:t>
            </a:r>
          </a:p>
          <a:p>
            <a:pPr marL="0" indent="0" algn="just"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7.2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牛顿</a:t>
            </a: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柯特斯求积公式</a:t>
            </a:r>
          </a:p>
          <a:p>
            <a:pPr marL="0" indent="0" algn="just"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7.3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复化求积公式</a:t>
            </a:r>
          </a:p>
          <a:p>
            <a:pPr marL="0" indent="0" algn="just"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7.4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龙贝格求积公式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algn="just"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7.5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高斯型求积公式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81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143" name="Group 31">
            <a:extLst>
              <a:ext uri="{FF2B5EF4-FFF2-40B4-BE49-F238E27FC236}">
                <a16:creationId xmlns:a16="http://schemas.microsoft.com/office/drawing/2014/main" id="{18C1377D-278D-427E-94B4-1FCE292153B0}"/>
              </a:ext>
            </a:extLst>
          </p:cNvPr>
          <p:cNvGrpSpPr>
            <a:grpSpLocks/>
          </p:cNvGrpSpPr>
          <p:nvPr/>
        </p:nvGrpSpPr>
        <p:grpSpPr bwMode="auto">
          <a:xfrm>
            <a:off x="209733" y="1168077"/>
            <a:ext cx="8367713" cy="1677988"/>
            <a:chOff x="105" y="864"/>
            <a:chExt cx="5271" cy="1057"/>
          </a:xfrm>
        </p:grpSpPr>
        <p:sp>
          <p:nvSpPr>
            <p:cNvPr id="6161" name="Text Box 3">
              <a:extLst>
                <a:ext uri="{FF2B5EF4-FFF2-40B4-BE49-F238E27FC236}">
                  <a16:creationId xmlns:a16="http://schemas.microsoft.com/office/drawing/2014/main" id="{1B104C1D-361B-4A6E-B590-F4D23E865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64"/>
              <a:ext cx="5136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Char char="q"/>
              </a:pPr>
              <a:r>
                <a:rPr lang="zh-CN" altLang="en-US" sz="2600" b="0" dirty="0"/>
                <a:t>取</a:t>
              </a:r>
              <a:r>
                <a:rPr lang="en-US" altLang="zh-CN" sz="2600" b="0" i="1" dirty="0">
                  <a:ea typeface="楷体_GB2312" pitchFamily="49" charset="-122"/>
                </a:rPr>
                <a:t>f </a:t>
              </a:r>
              <a:r>
                <a:rPr lang="en-US" altLang="zh-CN" sz="2600" b="0" dirty="0">
                  <a:ea typeface="楷体_GB2312" pitchFamily="49" charset="-122"/>
                </a:rPr>
                <a:t>(</a:t>
              </a:r>
              <a:r>
                <a:rPr lang="en-US" altLang="zh-CN" sz="2600" b="0" i="1" dirty="0">
                  <a:ea typeface="楷体_GB2312" pitchFamily="49" charset="-122"/>
                </a:rPr>
                <a:t>x</a:t>
              </a:r>
              <a:r>
                <a:rPr lang="en-US" altLang="zh-CN" sz="2600" b="0" dirty="0">
                  <a:ea typeface="楷体_GB2312" pitchFamily="49" charset="-122"/>
                </a:rPr>
                <a:t>) </a:t>
              </a:r>
              <a:r>
                <a:rPr lang="zh-CN" altLang="en-US" sz="2600" b="0" dirty="0"/>
                <a:t>在</a:t>
              </a:r>
              <a:r>
                <a:rPr lang="zh-CN" altLang="en-US" sz="2600" b="0" dirty="0">
                  <a:ea typeface="楷体_GB2312" pitchFamily="49" charset="-122"/>
                </a:rPr>
                <a:t> </a:t>
              </a:r>
              <a:r>
                <a:rPr lang="en-US" altLang="zh-CN" sz="2600" b="0" dirty="0">
                  <a:ea typeface="楷体_GB2312" pitchFamily="49" charset="-122"/>
                </a:rPr>
                <a:t>[</a:t>
              </a:r>
              <a:r>
                <a:rPr lang="en-US" altLang="zh-CN" sz="2600" b="0" i="1" dirty="0">
                  <a:ea typeface="楷体_GB2312" pitchFamily="49" charset="-122"/>
                </a:rPr>
                <a:t>a</a:t>
              </a:r>
              <a:r>
                <a:rPr lang="en-US" altLang="zh-CN" sz="2600" b="0" dirty="0">
                  <a:ea typeface="楷体_GB2312" pitchFamily="49" charset="-122"/>
                </a:rPr>
                <a:t>, </a:t>
              </a:r>
              <a:r>
                <a:rPr lang="en-US" altLang="zh-CN" sz="2600" b="0" i="1" dirty="0">
                  <a:ea typeface="楷体_GB2312" pitchFamily="49" charset="-122"/>
                </a:rPr>
                <a:t>b</a:t>
              </a:r>
              <a:r>
                <a:rPr lang="en-US" altLang="zh-CN" sz="2600" b="0" dirty="0">
                  <a:ea typeface="楷体_GB2312" pitchFamily="49" charset="-122"/>
                </a:rPr>
                <a:t>] </a:t>
              </a:r>
              <a:r>
                <a:rPr lang="zh-CN" altLang="en-US" sz="2600" b="0" dirty="0"/>
                <a:t>上的一些离散点 </a:t>
              </a:r>
              <a:endParaRPr lang="en-US" altLang="zh-CN" sz="2600" b="0" dirty="0"/>
            </a:p>
          </p:txBody>
        </p:sp>
        <p:pic>
          <p:nvPicPr>
            <p:cNvPr id="6162" name="Picture 14" descr="1">
              <a:extLst>
                <a:ext uri="{FF2B5EF4-FFF2-40B4-BE49-F238E27FC236}">
                  <a16:creationId xmlns:a16="http://schemas.microsoft.com/office/drawing/2014/main" id="{96CAE9E6-A6BA-4415-8716-638A401FF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296"/>
              <a:ext cx="2567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3" name="Rectangle 16">
              <a:extLst>
                <a:ext uri="{FF2B5EF4-FFF2-40B4-BE49-F238E27FC236}">
                  <a16:creationId xmlns:a16="http://schemas.microsoft.com/office/drawing/2014/main" id="{6CA03EAB-CE99-4769-B64C-70EF82130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" y="1613"/>
              <a:ext cx="455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 b="0" dirty="0"/>
                <a:t>上的值加权平均作为 </a:t>
              </a:r>
              <a:r>
                <a:rPr lang="en-US" altLang="zh-CN" sz="2600" b="0" i="1" dirty="0">
                  <a:ea typeface="楷体_GB2312" pitchFamily="49" charset="-122"/>
                </a:rPr>
                <a:t>f </a:t>
              </a:r>
              <a:r>
                <a:rPr lang="en-US" altLang="zh-CN" sz="2600" b="0" dirty="0">
                  <a:ea typeface="楷体_GB2312" pitchFamily="49" charset="-122"/>
                </a:rPr>
                <a:t>(</a:t>
              </a:r>
              <a:r>
                <a:rPr lang="en-US" altLang="zh-CN" sz="2600" b="0" i="1" dirty="0">
                  <a:ea typeface="楷体_GB2312" pitchFamily="49" charset="-122"/>
                  <a:sym typeface="Symbol" panose="05050102010706020507" pitchFamily="18" charset="2"/>
                </a:rPr>
                <a:t></a:t>
              </a:r>
              <a:r>
                <a:rPr lang="en-US" altLang="zh-CN" sz="2600" b="0" dirty="0">
                  <a:ea typeface="楷体_GB2312" pitchFamily="49" charset="-122"/>
                </a:rPr>
                <a:t>) </a:t>
              </a:r>
              <a:r>
                <a:rPr lang="zh-CN" altLang="en-US" sz="2600" b="0" dirty="0"/>
                <a:t>的近似值，从而构造出</a:t>
              </a:r>
            </a:p>
          </p:txBody>
        </p:sp>
      </p:grpSp>
      <p:grpSp>
        <p:nvGrpSpPr>
          <p:cNvPr id="858144" name="Group 32">
            <a:extLst>
              <a:ext uri="{FF2B5EF4-FFF2-40B4-BE49-F238E27FC236}">
                <a16:creationId xmlns:a16="http://schemas.microsoft.com/office/drawing/2014/main" id="{C6BA5AE9-4B61-46F4-A9D6-DE16A08F3003}"/>
              </a:ext>
            </a:extLst>
          </p:cNvPr>
          <p:cNvGrpSpPr>
            <a:grpSpLocks/>
          </p:cNvGrpSpPr>
          <p:nvPr/>
        </p:nvGrpSpPr>
        <p:grpSpPr bwMode="auto">
          <a:xfrm>
            <a:off x="220148" y="3647091"/>
            <a:ext cx="8426450" cy="527050"/>
            <a:chOff x="199" y="2647"/>
            <a:chExt cx="5308" cy="332"/>
          </a:xfrm>
        </p:grpSpPr>
        <p:sp>
          <p:nvSpPr>
            <p:cNvPr id="6152" name="Text Box 28">
              <a:extLst>
                <a:ext uri="{FF2B5EF4-FFF2-40B4-BE49-F238E27FC236}">
                  <a16:creationId xmlns:a16="http://schemas.microsoft.com/office/drawing/2014/main" id="{03019FD7-97C4-468C-B073-2F60D682F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" y="2647"/>
              <a:ext cx="530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buClr>
                  <a:srgbClr val="FF3300"/>
                </a:buClr>
              </a:pPr>
              <a:r>
                <a:rPr lang="zh-CN" altLang="en-US" sz="2600" b="0" dirty="0"/>
                <a:t>则截断误差或余项为                                   </a:t>
              </a:r>
              <a:endParaRPr lang="en-US" altLang="zh-CN" sz="2600" b="0" dirty="0">
                <a:ea typeface="楷体_GB2312" pitchFamily="49" charset="-122"/>
              </a:endParaRPr>
            </a:p>
          </p:txBody>
        </p:sp>
        <p:graphicFrame>
          <p:nvGraphicFramePr>
            <p:cNvPr id="6154" name="Object 30">
              <a:extLst>
                <a:ext uri="{FF2B5EF4-FFF2-40B4-BE49-F238E27FC236}">
                  <a16:creationId xmlns:a16="http://schemas.microsoft.com/office/drawing/2014/main" id="{A66A72F0-D5C4-43B0-BF3B-909D929605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7921518"/>
                </p:ext>
              </p:extLst>
            </p:nvPr>
          </p:nvGraphicFramePr>
          <p:xfrm>
            <a:off x="2175" y="2691"/>
            <a:ext cx="168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282" name="Equation" r:id="rId7" imgW="1307532" imgH="203112" progId="Equation.DSMT4">
                    <p:embed/>
                  </p:oleObj>
                </mc:Choice>
                <mc:Fallback>
                  <p:oleObj name="Equation" r:id="rId7" imgW="1307532" imgH="203112" progId="Equation.DSMT4">
                    <p:embed/>
                    <p:pic>
                      <p:nvPicPr>
                        <p:cNvPr id="6154" name="Object 30">
                          <a:extLst>
                            <a:ext uri="{FF2B5EF4-FFF2-40B4-BE49-F238E27FC236}">
                              <a16:creationId xmlns:a16="http://schemas.microsoft.com/office/drawing/2014/main" id="{A66A72F0-D5C4-43B0-BF3B-909D929605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5" y="2691"/>
                          <a:ext cx="1680" cy="26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CC9900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2">
            <a:extLst>
              <a:ext uri="{FF2B5EF4-FFF2-40B4-BE49-F238E27FC236}">
                <a16:creationId xmlns:a16="http://schemas.microsoft.com/office/drawing/2014/main" id="{1A4909BD-D6CD-4F3B-AF2B-26C375207573}"/>
              </a:ext>
            </a:extLst>
          </p:cNvPr>
          <p:cNvSpPr txBox="1">
            <a:spLocks noChangeArrowheads="1"/>
          </p:cNvSpPr>
          <p:nvPr/>
        </p:nvSpPr>
        <p:spPr>
          <a:xfrm>
            <a:off x="3012852" y="69203"/>
            <a:ext cx="3019821" cy="572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7.1 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数值积分概述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621292-A056-472E-903C-DD7E30B64D3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15915"/>
            <a:ext cx="5373039" cy="661326"/>
          </a:xfrm>
          <a:prstGeom prst="rect">
            <a:avLst/>
          </a:prstGeom>
        </p:spPr>
      </p:pic>
      <p:sp>
        <p:nvSpPr>
          <p:cNvPr id="27" name="Rectangle 2">
            <a:extLst>
              <a:ext uri="{FF2B5EF4-FFF2-40B4-BE49-F238E27FC236}">
                <a16:creationId xmlns:a16="http://schemas.microsoft.com/office/drawing/2014/main" id="{5A92A1BD-5067-438C-A84E-328B6B345DA1}"/>
              </a:ext>
            </a:extLst>
          </p:cNvPr>
          <p:cNvSpPr txBox="1">
            <a:spLocks noChangeArrowheads="1"/>
          </p:cNvSpPr>
          <p:nvPr/>
        </p:nvSpPr>
        <p:spPr>
          <a:xfrm>
            <a:off x="141468" y="680849"/>
            <a:ext cx="4291905" cy="4340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7.1.3 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数值积分的基本思想</a:t>
            </a:r>
          </a:p>
        </p:txBody>
      </p:sp>
      <p:grpSp>
        <p:nvGrpSpPr>
          <p:cNvPr id="13" name="Group 68">
            <a:extLst>
              <a:ext uri="{FF2B5EF4-FFF2-40B4-BE49-F238E27FC236}">
                <a16:creationId xmlns:a16="http://schemas.microsoft.com/office/drawing/2014/main" id="{01B44EF9-43E2-4828-9D72-2984D2A0B1DA}"/>
              </a:ext>
            </a:extLst>
          </p:cNvPr>
          <p:cNvGrpSpPr>
            <a:grpSpLocks/>
          </p:cNvGrpSpPr>
          <p:nvPr/>
        </p:nvGrpSpPr>
        <p:grpSpPr bwMode="auto">
          <a:xfrm>
            <a:off x="5026291" y="4740781"/>
            <a:ext cx="3215765" cy="1898283"/>
            <a:chOff x="1660" y="2937"/>
            <a:chExt cx="3035" cy="1401"/>
          </a:xfrm>
        </p:grpSpPr>
        <p:pic>
          <p:nvPicPr>
            <p:cNvPr id="14" name="Picture 65" descr="Image000028">
              <a:extLst>
                <a:ext uri="{FF2B5EF4-FFF2-40B4-BE49-F238E27FC236}">
                  <a16:creationId xmlns:a16="http://schemas.microsoft.com/office/drawing/2014/main" id="{F8125686-8B6C-44D2-9A0C-77ED1B892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" y="2937"/>
              <a:ext cx="3035" cy="1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5" name="Object 66">
              <a:extLst>
                <a:ext uri="{FF2B5EF4-FFF2-40B4-BE49-F238E27FC236}">
                  <a16:creationId xmlns:a16="http://schemas.microsoft.com/office/drawing/2014/main" id="{F6F804F0-6548-4FF4-84E7-8FF3FF6519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7" y="4119"/>
            <a:ext cx="17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283" name="Equation" r:id="rId11" imgW="126720" imgH="139680" progId="Equation.DSMT4">
                    <p:embed/>
                  </p:oleObj>
                </mc:Choice>
                <mc:Fallback>
                  <p:oleObj name="Equation" r:id="rId11" imgW="126720" imgH="139680" progId="Equation.DSMT4">
                    <p:embed/>
                    <p:pic>
                      <p:nvPicPr>
                        <p:cNvPr id="28" name="Object 66">
                          <a:extLst>
                            <a:ext uri="{FF2B5EF4-FFF2-40B4-BE49-F238E27FC236}">
                              <a16:creationId xmlns:a16="http://schemas.microsoft.com/office/drawing/2014/main" id="{25E8E44C-7052-4132-B123-A03E113C07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" y="4119"/>
                          <a:ext cx="17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67">
              <a:extLst>
                <a:ext uri="{FF2B5EF4-FFF2-40B4-BE49-F238E27FC236}">
                  <a16:creationId xmlns:a16="http://schemas.microsoft.com/office/drawing/2014/main" id="{4CDB9411-0029-4737-8E72-D1C32B7A67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1" y="4093"/>
            <a:ext cx="17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284" name="Equation" r:id="rId13" imgW="126720" imgH="177480" progId="Equation.DSMT4">
                    <p:embed/>
                  </p:oleObj>
                </mc:Choice>
                <mc:Fallback>
                  <p:oleObj name="Equation" r:id="rId13" imgW="126720" imgH="177480" progId="Equation.DSMT4">
                    <p:embed/>
                    <p:pic>
                      <p:nvPicPr>
                        <p:cNvPr id="29" name="Object 67">
                          <a:extLst>
                            <a:ext uri="{FF2B5EF4-FFF2-40B4-BE49-F238E27FC236}">
                              <a16:creationId xmlns:a16="http://schemas.microsoft.com/office/drawing/2014/main" id="{9DC061D6-2055-46A6-AA06-164D3E8AB2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1" y="4093"/>
                          <a:ext cx="17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72">
            <a:extLst>
              <a:ext uri="{FF2B5EF4-FFF2-40B4-BE49-F238E27FC236}">
                <a16:creationId xmlns:a16="http://schemas.microsoft.com/office/drawing/2014/main" id="{D60426F5-5F0B-4EC4-82E1-25E6C57AC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104" y="5041101"/>
            <a:ext cx="1763880" cy="51874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曲边梯形的面积</a:t>
            </a:r>
          </a:p>
        </p:txBody>
      </p:sp>
      <p:sp>
        <p:nvSpPr>
          <p:cNvPr id="18" name="Line 62">
            <a:extLst>
              <a:ext uri="{FF2B5EF4-FFF2-40B4-BE49-F238E27FC236}">
                <a16:creationId xmlns:a16="http://schemas.microsoft.com/office/drawing/2014/main" id="{FA895A87-1178-4F14-BC9F-036CFD7254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5878" y="4238224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63">
            <a:extLst>
              <a:ext uri="{FF2B5EF4-FFF2-40B4-BE49-F238E27FC236}">
                <a16:creationId xmlns:a16="http://schemas.microsoft.com/office/drawing/2014/main" id="{41EA06A8-1F11-4D68-ABE5-B72B23B514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5878" y="6352696"/>
            <a:ext cx="3672400" cy="191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4814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34" name="Group 38">
            <a:extLst>
              <a:ext uri="{FF2B5EF4-FFF2-40B4-BE49-F238E27FC236}">
                <a16:creationId xmlns:a16="http://schemas.microsoft.com/office/drawing/2014/main" id="{D1356EFE-EA2A-49BE-B09F-EF282792AE22}"/>
              </a:ext>
            </a:extLst>
          </p:cNvPr>
          <p:cNvGrpSpPr>
            <a:grpSpLocks/>
          </p:cNvGrpSpPr>
          <p:nvPr/>
        </p:nvGrpSpPr>
        <p:grpSpPr bwMode="auto">
          <a:xfrm>
            <a:off x="5072020" y="2524569"/>
            <a:ext cx="3531149" cy="2104215"/>
            <a:chOff x="2313" y="2570"/>
            <a:chExt cx="2844" cy="1495"/>
          </a:xfrm>
        </p:grpSpPr>
        <p:pic>
          <p:nvPicPr>
            <p:cNvPr id="55331" name="Picture 35" descr="Image000034">
              <a:extLst>
                <a:ext uri="{FF2B5EF4-FFF2-40B4-BE49-F238E27FC236}">
                  <a16:creationId xmlns:a16="http://schemas.microsoft.com/office/drawing/2014/main" id="{233657F6-4938-4AF1-8103-C4D43E2B6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3" y="2570"/>
              <a:ext cx="2455" cy="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55321" name="Object 25">
              <a:extLst>
                <a:ext uri="{FF2B5EF4-FFF2-40B4-BE49-F238E27FC236}">
                  <a16:creationId xmlns:a16="http://schemas.microsoft.com/office/drawing/2014/main" id="{F340C8EB-7333-42E6-99F1-93702826A9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3" y="3844"/>
            <a:ext cx="17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38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55321" name="Object 25">
                          <a:extLst>
                            <a:ext uri="{FF2B5EF4-FFF2-40B4-BE49-F238E27FC236}">
                              <a16:creationId xmlns:a16="http://schemas.microsoft.com/office/drawing/2014/main" id="{F340C8EB-7333-42E6-99F1-93702826A9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3" y="3844"/>
                          <a:ext cx="17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2" name="Object 26">
              <a:extLst>
                <a:ext uri="{FF2B5EF4-FFF2-40B4-BE49-F238E27FC236}">
                  <a16:creationId xmlns:a16="http://schemas.microsoft.com/office/drawing/2014/main" id="{8D8415AA-17F4-4A75-9CA5-5A6B509946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82" y="3820"/>
            <a:ext cx="17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39" name="Equation" r:id="rId9" imgW="126720" imgH="177480" progId="Equation.DSMT4">
                    <p:embed/>
                  </p:oleObj>
                </mc:Choice>
                <mc:Fallback>
                  <p:oleObj name="Equation" r:id="rId9" imgW="126720" imgH="177480" progId="Equation.DSMT4">
                    <p:embed/>
                    <p:pic>
                      <p:nvPicPr>
                        <p:cNvPr id="55322" name="Object 26">
                          <a:extLst>
                            <a:ext uri="{FF2B5EF4-FFF2-40B4-BE49-F238E27FC236}">
                              <a16:creationId xmlns:a16="http://schemas.microsoft.com/office/drawing/2014/main" id="{8D8415AA-17F4-4A75-9CA5-5A6B509946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2" y="3820"/>
                          <a:ext cx="17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15" name="Group 19">
            <a:extLst>
              <a:ext uri="{FF2B5EF4-FFF2-40B4-BE49-F238E27FC236}">
                <a16:creationId xmlns:a16="http://schemas.microsoft.com/office/drawing/2014/main" id="{F017C76F-B78E-4430-8A3B-A78BD1F2F133}"/>
              </a:ext>
            </a:extLst>
          </p:cNvPr>
          <p:cNvGrpSpPr>
            <a:grpSpLocks/>
          </p:cNvGrpSpPr>
          <p:nvPr/>
        </p:nvGrpSpPr>
        <p:grpSpPr bwMode="auto">
          <a:xfrm>
            <a:off x="539552" y="2370606"/>
            <a:ext cx="3471444" cy="2236936"/>
            <a:chOff x="1598" y="1776"/>
            <a:chExt cx="3002" cy="1565"/>
          </a:xfrm>
        </p:grpSpPr>
        <p:pic>
          <p:nvPicPr>
            <p:cNvPr id="55306" name="Picture 10" descr="Image000029">
              <a:extLst>
                <a:ext uri="{FF2B5EF4-FFF2-40B4-BE49-F238E27FC236}">
                  <a16:creationId xmlns:a16="http://schemas.microsoft.com/office/drawing/2014/main" id="{19D523F7-302C-4478-958C-3A784CD7B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" y="1776"/>
              <a:ext cx="2962" cy="1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55313" name="Object 17">
              <a:extLst>
                <a:ext uri="{FF2B5EF4-FFF2-40B4-BE49-F238E27FC236}">
                  <a16:creationId xmlns:a16="http://schemas.microsoft.com/office/drawing/2014/main" id="{A0E3CD15-B0A2-473C-B5FE-359B924EA3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8" y="3111"/>
            <a:ext cx="17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40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55313" name="Object 17">
                          <a:extLst>
                            <a:ext uri="{FF2B5EF4-FFF2-40B4-BE49-F238E27FC236}">
                              <a16:creationId xmlns:a16="http://schemas.microsoft.com/office/drawing/2014/main" id="{A0E3CD15-B0A2-473C-B5FE-359B924EA3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" y="3111"/>
                          <a:ext cx="17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4" name="Object 18">
              <a:extLst>
                <a:ext uri="{FF2B5EF4-FFF2-40B4-BE49-F238E27FC236}">
                  <a16:creationId xmlns:a16="http://schemas.microsoft.com/office/drawing/2014/main" id="{B1ACF31D-0E54-4884-88D3-66D7B9A8AA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5" y="3096"/>
            <a:ext cx="17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41" name="Equation" r:id="rId13" imgW="126720" imgH="177480" progId="Equation.DSMT4">
                    <p:embed/>
                  </p:oleObj>
                </mc:Choice>
                <mc:Fallback>
                  <p:oleObj name="Equation" r:id="rId13" imgW="126720" imgH="177480" progId="Equation.DSMT4">
                    <p:embed/>
                    <p:pic>
                      <p:nvPicPr>
                        <p:cNvPr id="55314" name="Object 18">
                          <a:extLst>
                            <a:ext uri="{FF2B5EF4-FFF2-40B4-BE49-F238E27FC236}">
                              <a16:creationId xmlns:a16="http://schemas.microsoft.com/office/drawing/2014/main" id="{B1ACF31D-0E54-4884-88D3-66D7B9A8AA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5" y="3096"/>
                          <a:ext cx="17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9" name="Group 13">
            <a:extLst>
              <a:ext uri="{FF2B5EF4-FFF2-40B4-BE49-F238E27FC236}">
                <a16:creationId xmlns:a16="http://schemas.microsoft.com/office/drawing/2014/main" id="{88C9FE48-D1E8-439A-B10A-B92DA7285247}"/>
              </a:ext>
            </a:extLst>
          </p:cNvPr>
          <p:cNvGrpSpPr>
            <a:grpSpLocks/>
          </p:cNvGrpSpPr>
          <p:nvPr/>
        </p:nvGrpSpPr>
        <p:grpSpPr bwMode="auto">
          <a:xfrm>
            <a:off x="301426" y="2078302"/>
            <a:ext cx="4104455" cy="2195657"/>
            <a:chOff x="1587" y="1449"/>
            <a:chExt cx="3222" cy="1680"/>
          </a:xfrm>
        </p:grpSpPr>
        <p:sp>
          <p:nvSpPr>
            <p:cNvPr id="55307" name="Line 11">
              <a:extLst>
                <a:ext uri="{FF2B5EF4-FFF2-40B4-BE49-F238E27FC236}">
                  <a16:creationId xmlns:a16="http://schemas.microsoft.com/office/drawing/2014/main" id="{7D9D8D1C-8C99-4D55-B2B7-EC96AF527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3" y="3120"/>
              <a:ext cx="3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55308" name="Line 12">
              <a:extLst>
                <a:ext uri="{FF2B5EF4-FFF2-40B4-BE49-F238E27FC236}">
                  <a16:creationId xmlns:a16="http://schemas.microsoft.com/office/drawing/2014/main" id="{4155D336-2817-45E9-ADFF-66FA4BD6C4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7" y="1449"/>
              <a:ext cx="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sp>
        <p:nvSpPr>
          <p:cNvPr id="55310" name="Rectangle 14">
            <a:extLst>
              <a:ext uri="{FF2B5EF4-FFF2-40B4-BE49-F238E27FC236}">
                <a16:creationId xmlns:a16="http://schemas.microsoft.com/office/drawing/2014/main" id="{5F556FF4-082E-46C8-89EC-0EBD7C88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60" y="2717790"/>
            <a:ext cx="2267867" cy="502396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取</a:t>
            </a:r>
            <a:r>
              <a:rPr lang="zh-CN" altLang="en-US" sz="20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左</a:t>
            </a:r>
            <a:r>
              <a:rPr lang="zh-CN" altLang="en-US" sz="2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端点</a:t>
            </a:r>
            <a:r>
              <a:rPr lang="zh-CN" altLang="en-US" sz="20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矩形</a:t>
            </a:r>
            <a:r>
              <a:rPr lang="zh-CN" altLang="en-US" sz="2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近似</a:t>
            </a:r>
          </a:p>
        </p:txBody>
      </p:sp>
      <p:grpSp>
        <p:nvGrpSpPr>
          <p:cNvPr id="55318" name="Group 22">
            <a:extLst>
              <a:ext uri="{FF2B5EF4-FFF2-40B4-BE49-F238E27FC236}">
                <a16:creationId xmlns:a16="http://schemas.microsoft.com/office/drawing/2014/main" id="{9F661F15-ED5C-43A0-A2C4-8AECDBC6FAA3}"/>
              </a:ext>
            </a:extLst>
          </p:cNvPr>
          <p:cNvGrpSpPr>
            <a:grpSpLocks/>
          </p:cNvGrpSpPr>
          <p:nvPr/>
        </p:nvGrpSpPr>
        <p:grpSpPr bwMode="auto">
          <a:xfrm>
            <a:off x="5012774" y="2182074"/>
            <a:ext cx="3960440" cy="2154136"/>
            <a:chOff x="1587" y="1449"/>
            <a:chExt cx="3222" cy="1680"/>
          </a:xfrm>
        </p:grpSpPr>
        <p:sp>
          <p:nvSpPr>
            <p:cNvPr id="55319" name="Line 23">
              <a:extLst>
                <a:ext uri="{FF2B5EF4-FFF2-40B4-BE49-F238E27FC236}">
                  <a16:creationId xmlns:a16="http://schemas.microsoft.com/office/drawing/2014/main" id="{98316872-995E-428F-ACC1-E8B6DB2E7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3" y="3120"/>
              <a:ext cx="3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55320" name="Line 24">
              <a:extLst>
                <a:ext uri="{FF2B5EF4-FFF2-40B4-BE49-F238E27FC236}">
                  <a16:creationId xmlns:a16="http://schemas.microsoft.com/office/drawing/2014/main" id="{1656F208-18E7-45B0-A438-36219D3740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7" y="1449"/>
              <a:ext cx="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sp>
        <p:nvSpPr>
          <p:cNvPr id="55329" name="AutoShape 33" descr="再生纸">
            <a:extLst>
              <a:ext uri="{FF2B5EF4-FFF2-40B4-BE49-F238E27FC236}">
                <a16:creationId xmlns:a16="http://schemas.microsoft.com/office/drawing/2014/main" id="{55F44DDC-4F53-4E5A-A5DD-F543CCC18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914" y="1273802"/>
            <a:ext cx="3140709" cy="649216"/>
          </a:xfrm>
          <a:prstGeom prst="bevel">
            <a:avLst>
              <a:gd name="adj" fmla="val 4917"/>
            </a:avLst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分割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、近似、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求和</a:t>
            </a:r>
          </a:p>
        </p:txBody>
      </p:sp>
      <p:sp>
        <p:nvSpPr>
          <p:cNvPr id="55330" name="Rectangle 34">
            <a:extLst>
              <a:ext uri="{FF2B5EF4-FFF2-40B4-BE49-F238E27FC236}">
                <a16:creationId xmlns:a16="http://schemas.microsoft.com/office/drawing/2014/main" id="{4FC4D46D-0C19-4745-AB98-A1C20C97D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6987" y="2913066"/>
            <a:ext cx="2147359" cy="501754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取</a:t>
            </a:r>
            <a:r>
              <a:rPr lang="zh-CN" altLang="en-US" sz="20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右</a:t>
            </a:r>
            <a:r>
              <a:rPr lang="zh-CN" altLang="en-US" sz="20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端点</a:t>
            </a:r>
            <a:r>
              <a:rPr lang="zh-CN" altLang="en-US" sz="20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矩形</a:t>
            </a:r>
            <a:r>
              <a:rPr lang="zh-CN" altLang="en-US" sz="20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近似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8B16D85-8170-483B-91C4-6F875570188B}"/>
              </a:ext>
            </a:extLst>
          </p:cNvPr>
          <p:cNvSpPr txBox="1">
            <a:spLocks noChangeArrowheads="1"/>
          </p:cNvSpPr>
          <p:nvPr/>
        </p:nvSpPr>
        <p:spPr>
          <a:xfrm>
            <a:off x="3078802" y="89328"/>
            <a:ext cx="3019821" cy="572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7.1 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数值积分概述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117E8FA6-95C9-49D7-ACD3-A3C018E129B6}"/>
              </a:ext>
            </a:extLst>
          </p:cNvPr>
          <p:cNvSpPr txBox="1">
            <a:spLocks noChangeArrowheads="1"/>
          </p:cNvSpPr>
          <p:nvPr/>
        </p:nvSpPr>
        <p:spPr>
          <a:xfrm>
            <a:off x="109474" y="658455"/>
            <a:ext cx="4645052" cy="4273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7.1.3 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数值积分的基本思想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5208F80B-6264-407A-BE0F-110CE29DB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29" y="4901125"/>
            <a:ext cx="7071243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600" b="1" dirty="0">
                <a:solidFill>
                  <a:srgbClr val="0000CC"/>
                </a:solidFill>
              </a:rPr>
              <a:t>问题：</a:t>
            </a:r>
            <a:endParaRPr lang="en-US" altLang="zh-CN" sz="2600" b="1" dirty="0">
              <a:solidFill>
                <a:srgbClr val="0000CC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rgbClr val="0000CC"/>
                </a:solidFill>
              </a:rPr>
              <a:t>无论是是左端点近似或右端点近似，什么样的求积公式</a:t>
            </a:r>
            <a:r>
              <a:rPr lang="zh-CN" altLang="en-US" b="0" dirty="0">
                <a:solidFill>
                  <a:srgbClr val="FF0000"/>
                </a:solidFill>
              </a:rPr>
              <a:t>误差</a:t>
            </a:r>
            <a:r>
              <a:rPr lang="zh-CN" altLang="en-US" b="0" dirty="0">
                <a:solidFill>
                  <a:srgbClr val="0000CC"/>
                </a:solidFill>
              </a:rPr>
              <a:t>可能会比较小呢？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972807-6E5C-4ECE-94EA-83FEC5465E23}"/>
              </a:ext>
            </a:extLst>
          </p:cNvPr>
          <p:cNvSpPr txBox="1"/>
          <p:nvPr/>
        </p:nvSpPr>
        <p:spPr>
          <a:xfrm>
            <a:off x="5289303" y="6074288"/>
            <a:ext cx="216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答案后续揭晓</a:t>
            </a:r>
          </a:p>
        </p:txBody>
      </p:sp>
    </p:spTree>
    <p:extLst>
      <p:ext uri="{BB962C8B-B14F-4D97-AF65-F5344CB8AC3E}">
        <p14:creationId xmlns:p14="http://schemas.microsoft.com/office/powerpoint/2010/main" val="19474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53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0" grpId="0" animBg="1" autoUpdateAnimBg="0"/>
      <p:bldP spid="55330" grpId="0" animBg="1" autoUpdateAnimBg="0"/>
      <p:bldP spid="32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5">
            <a:extLst>
              <a:ext uri="{FF2B5EF4-FFF2-40B4-BE49-F238E27FC236}">
                <a16:creationId xmlns:a16="http://schemas.microsoft.com/office/drawing/2014/main" id="{A90813F0-F359-4DFD-B716-CA8974C5E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74" name="Object 6">
            <a:extLst>
              <a:ext uri="{FF2B5EF4-FFF2-40B4-BE49-F238E27FC236}">
                <a16:creationId xmlns:a16="http://schemas.microsoft.com/office/drawing/2014/main" id="{5271E7B6-2153-45ED-8762-3F87ABA58F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16153"/>
              </p:ext>
            </p:extLst>
          </p:nvPr>
        </p:nvGraphicFramePr>
        <p:xfrm>
          <a:off x="251520" y="1616540"/>
          <a:ext cx="44640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80" name="Equation" r:id="rId3" imgW="2450880" imgH="215640" progId="Equation.DSMT4">
                  <p:embed/>
                </p:oleObj>
              </mc:Choice>
              <mc:Fallback>
                <p:oleObj name="Equation" r:id="rId3" imgW="2450880" imgH="215640" progId="Equation.DSMT4">
                  <p:embed/>
                  <p:pic>
                    <p:nvPicPr>
                      <p:cNvPr id="83974" name="Object 6">
                        <a:extLst>
                          <a:ext uri="{FF2B5EF4-FFF2-40B4-BE49-F238E27FC236}">
                            <a16:creationId xmlns:a16="http://schemas.microsoft.com/office/drawing/2014/main" id="{5271E7B6-2153-45ED-8762-3F87ABA58F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616540"/>
                        <a:ext cx="446405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20">
            <a:extLst>
              <a:ext uri="{FF2B5EF4-FFF2-40B4-BE49-F238E27FC236}">
                <a16:creationId xmlns:a16="http://schemas.microsoft.com/office/drawing/2014/main" id="{4671F45A-2B46-4B72-8467-847255FD4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744031"/>
              </p:ext>
            </p:extLst>
          </p:nvPr>
        </p:nvGraphicFramePr>
        <p:xfrm>
          <a:off x="4683810" y="1616158"/>
          <a:ext cx="7635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81" name="Equation" r:id="rId5" imgW="419040" imgH="203040" progId="Equation.DSMT4">
                  <p:embed/>
                </p:oleObj>
              </mc:Choice>
              <mc:Fallback>
                <p:oleObj name="Equation" r:id="rId5" imgW="419040" imgH="203040" progId="Equation.DSMT4">
                  <p:embed/>
                  <p:pic>
                    <p:nvPicPr>
                      <p:cNvPr id="83988" name="Object 20">
                        <a:extLst>
                          <a:ext uri="{FF2B5EF4-FFF2-40B4-BE49-F238E27FC236}">
                            <a16:creationId xmlns:a16="http://schemas.microsoft.com/office/drawing/2014/main" id="{4671F45A-2B46-4B72-8467-847255FD42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810" y="1616158"/>
                        <a:ext cx="763588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9" name="Object 21">
            <a:extLst>
              <a:ext uri="{FF2B5EF4-FFF2-40B4-BE49-F238E27FC236}">
                <a16:creationId xmlns:a16="http://schemas.microsoft.com/office/drawing/2014/main" id="{42C366A9-0A95-4202-875D-6490527C6E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449423"/>
              </p:ext>
            </p:extLst>
          </p:nvPr>
        </p:nvGraphicFramePr>
        <p:xfrm>
          <a:off x="1297375" y="2279420"/>
          <a:ext cx="55530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82" name="Equation" r:id="rId7" imgW="3047760" imgH="431640" progId="Equation.DSMT4">
                  <p:embed/>
                </p:oleObj>
              </mc:Choice>
              <mc:Fallback>
                <p:oleObj name="Equation" r:id="rId7" imgW="3047760" imgH="431640" progId="Equation.DSMT4">
                  <p:embed/>
                  <p:pic>
                    <p:nvPicPr>
                      <p:cNvPr id="83989" name="Object 21">
                        <a:extLst>
                          <a:ext uri="{FF2B5EF4-FFF2-40B4-BE49-F238E27FC236}">
                            <a16:creationId xmlns:a16="http://schemas.microsoft.com/office/drawing/2014/main" id="{42C366A9-0A95-4202-875D-6490527C6E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375" y="2279420"/>
                        <a:ext cx="5553075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0" name="Object 22">
            <a:extLst>
              <a:ext uri="{FF2B5EF4-FFF2-40B4-BE49-F238E27FC236}">
                <a16:creationId xmlns:a16="http://schemas.microsoft.com/office/drawing/2014/main" id="{A3689F2F-F555-4167-B870-A8DCEBE8F6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190848"/>
              </p:ext>
            </p:extLst>
          </p:nvPr>
        </p:nvGraphicFramePr>
        <p:xfrm>
          <a:off x="487750" y="3320052"/>
          <a:ext cx="3586163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83" name="Equation" r:id="rId9" imgW="1968480" imgH="330120" progId="Equation.DSMT4">
                  <p:embed/>
                </p:oleObj>
              </mc:Choice>
              <mc:Fallback>
                <p:oleObj name="Equation" r:id="rId9" imgW="1968480" imgH="330120" progId="Equation.DSMT4">
                  <p:embed/>
                  <p:pic>
                    <p:nvPicPr>
                      <p:cNvPr id="83990" name="Object 22">
                        <a:extLst>
                          <a:ext uri="{FF2B5EF4-FFF2-40B4-BE49-F238E27FC236}">
                            <a16:creationId xmlns:a16="http://schemas.microsoft.com/office/drawing/2014/main" id="{A3689F2F-F555-4167-B870-A8DCEBE8F6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750" y="3320052"/>
                        <a:ext cx="3586163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2" name="Object 24">
            <a:extLst>
              <a:ext uri="{FF2B5EF4-FFF2-40B4-BE49-F238E27FC236}">
                <a16:creationId xmlns:a16="http://schemas.microsoft.com/office/drawing/2014/main" id="{876A4BDB-A3F6-4634-86BA-88BEB5791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799685"/>
              </p:ext>
            </p:extLst>
          </p:nvPr>
        </p:nvGraphicFramePr>
        <p:xfrm>
          <a:off x="2915632" y="4050349"/>
          <a:ext cx="219868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84" name="Equation" r:id="rId11" imgW="1206360" imgH="431640" progId="Equation.DSMT4">
                  <p:embed/>
                </p:oleObj>
              </mc:Choice>
              <mc:Fallback>
                <p:oleObj name="Equation" r:id="rId11" imgW="1206360" imgH="431640" progId="Equation.DSMT4">
                  <p:embed/>
                  <p:pic>
                    <p:nvPicPr>
                      <p:cNvPr id="83992" name="Object 24">
                        <a:extLst>
                          <a:ext uri="{FF2B5EF4-FFF2-40B4-BE49-F238E27FC236}">
                            <a16:creationId xmlns:a16="http://schemas.microsoft.com/office/drawing/2014/main" id="{876A4BDB-A3F6-4634-86BA-88BEB5791C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632" y="4050349"/>
                        <a:ext cx="2198688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3" name="Object 25">
            <a:extLst>
              <a:ext uri="{FF2B5EF4-FFF2-40B4-BE49-F238E27FC236}">
                <a16:creationId xmlns:a16="http://schemas.microsoft.com/office/drawing/2014/main" id="{FD7431FB-67A0-429D-BD21-20D04D14F3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255307"/>
              </p:ext>
            </p:extLst>
          </p:nvPr>
        </p:nvGraphicFramePr>
        <p:xfrm>
          <a:off x="4014976" y="3477132"/>
          <a:ext cx="4857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85" name="Equation" r:id="rId13" imgW="266400" imgH="203040" progId="Equation.DSMT4">
                  <p:embed/>
                </p:oleObj>
              </mc:Choice>
              <mc:Fallback>
                <p:oleObj name="Equation" r:id="rId13" imgW="266400" imgH="203040" progId="Equation.DSMT4">
                  <p:embed/>
                  <p:pic>
                    <p:nvPicPr>
                      <p:cNvPr id="83993" name="Object 25">
                        <a:extLst>
                          <a:ext uri="{FF2B5EF4-FFF2-40B4-BE49-F238E27FC236}">
                            <a16:creationId xmlns:a16="http://schemas.microsoft.com/office/drawing/2014/main" id="{FD7431FB-67A0-429D-BD21-20D04D14F3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976" y="3477132"/>
                        <a:ext cx="48577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5" name="Object 27">
            <a:extLst>
              <a:ext uri="{FF2B5EF4-FFF2-40B4-BE49-F238E27FC236}">
                <a16:creationId xmlns:a16="http://schemas.microsoft.com/office/drawing/2014/main" id="{36A8B2C5-440A-4A80-AF24-710738ED66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508185"/>
              </p:ext>
            </p:extLst>
          </p:nvPr>
        </p:nvGraphicFramePr>
        <p:xfrm>
          <a:off x="968379" y="5396945"/>
          <a:ext cx="23145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86" name="Equation" r:id="rId15" imgW="1269720" imgH="203040" progId="Equation.DSMT4">
                  <p:embed/>
                </p:oleObj>
              </mc:Choice>
              <mc:Fallback>
                <p:oleObj name="Equation" r:id="rId15" imgW="1269720" imgH="203040" progId="Equation.DSMT4">
                  <p:embed/>
                  <p:pic>
                    <p:nvPicPr>
                      <p:cNvPr id="83995" name="Object 27">
                        <a:extLst>
                          <a:ext uri="{FF2B5EF4-FFF2-40B4-BE49-F238E27FC236}">
                            <a16:creationId xmlns:a16="http://schemas.microsoft.com/office/drawing/2014/main" id="{36A8B2C5-440A-4A80-AF24-710738ED66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9" y="5396945"/>
                        <a:ext cx="231457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6" name="Object 28">
            <a:extLst>
              <a:ext uri="{FF2B5EF4-FFF2-40B4-BE49-F238E27FC236}">
                <a16:creationId xmlns:a16="http://schemas.microsoft.com/office/drawing/2014/main" id="{E4362ABF-C660-4360-A728-E4376BD09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115161"/>
              </p:ext>
            </p:extLst>
          </p:nvPr>
        </p:nvGraphicFramePr>
        <p:xfrm>
          <a:off x="3329877" y="5241460"/>
          <a:ext cx="14573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87" name="Equation" r:id="rId17" imgW="799920" imgH="330120" progId="Equation.DSMT4">
                  <p:embed/>
                </p:oleObj>
              </mc:Choice>
              <mc:Fallback>
                <p:oleObj name="Equation" r:id="rId17" imgW="799920" imgH="330120" progId="Equation.DSMT4">
                  <p:embed/>
                  <p:pic>
                    <p:nvPicPr>
                      <p:cNvPr id="83996" name="Object 28">
                        <a:extLst>
                          <a:ext uri="{FF2B5EF4-FFF2-40B4-BE49-F238E27FC236}">
                            <a16:creationId xmlns:a16="http://schemas.microsoft.com/office/drawing/2014/main" id="{E4362ABF-C660-4360-A728-E4376BD098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9877" y="5241460"/>
                        <a:ext cx="1457325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7" name="Object 29">
            <a:extLst>
              <a:ext uri="{FF2B5EF4-FFF2-40B4-BE49-F238E27FC236}">
                <a16:creationId xmlns:a16="http://schemas.microsoft.com/office/drawing/2014/main" id="{68DE3FB5-CB49-4D44-8AA0-78ADB9210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491332"/>
              </p:ext>
            </p:extLst>
          </p:nvPr>
        </p:nvGraphicFramePr>
        <p:xfrm>
          <a:off x="4781090" y="5137478"/>
          <a:ext cx="240506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88" name="Equation" r:id="rId19" imgW="1320480" imgH="444240" progId="Equation.DSMT4">
                  <p:embed/>
                </p:oleObj>
              </mc:Choice>
              <mc:Fallback>
                <p:oleObj name="Equation" r:id="rId19" imgW="1320480" imgH="444240" progId="Equation.DSMT4">
                  <p:embed/>
                  <p:pic>
                    <p:nvPicPr>
                      <p:cNvPr id="83997" name="Object 29">
                        <a:extLst>
                          <a:ext uri="{FF2B5EF4-FFF2-40B4-BE49-F238E27FC236}">
                            <a16:creationId xmlns:a16="http://schemas.microsoft.com/office/drawing/2014/main" id="{68DE3FB5-CB49-4D44-8AA0-78ADB92100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090" y="5137478"/>
                        <a:ext cx="2405062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2B747592-2F51-48D6-B54F-64901C02E99E}"/>
              </a:ext>
            </a:extLst>
          </p:cNvPr>
          <p:cNvSpPr txBox="1">
            <a:spLocks noChangeArrowheads="1"/>
          </p:cNvSpPr>
          <p:nvPr/>
        </p:nvSpPr>
        <p:spPr>
          <a:xfrm>
            <a:off x="2726646" y="323293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C1FC62-0E21-4A48-A8C4-C686702ECD68}"/>
              </a:ext>
            </a:extLst>
          </p:cNvPr>
          <p:cNvSpPr txBox="1"/>
          <p:nvPr/>
        </p:nvSpPr>
        <p:spPr>
          <a:xfrm>
            <a:off x="483396" y="4681364"/>
            <a:ext cx="1743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误差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E06937-C6FA-4304-8DF9-B9BAF4647C7A}"/>
              </a:ext>
            </a:extLst>
          </p:cNvPr>
          <p:cNvSpPr txBox="1"/>
          <p:nvPr/>
        </p:nvSpPr>
        <p:spPr>
          <a:xfrm>
            <a:off x="457644" y="880452"/>
            <a:ext cx="2243250" cy="463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7.2.1 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引言</a:t>
            </a:r>
          </a:p>
        </p:txBody>
      </p:sp>
    </p:spTree>
    <p:extLst>
      <p:ext uri="{BB962C8B-B14F-4D97-AF65-F5344CB8AC3E}">
        <p14:creationId xmlns:p14="http://schemas.microsoft.com/office/powerpoint/2010/main" val="60594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9">
            <a:extLst>
              <a:ext uri="{FF2B5EF4-FFF2-40B4-BE49-F238E27FC236}">
                <a16:creationId xmlns:a16="http://schemas.microsoft.com/office/drawing/2014/main" id="{D32838C0-F3FE-4C66-8641-C9B920A31F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367209"/>
              </p:ext>
            </p:extLst>
          </p:nvPr>
        </p:nvGraphicFramePr>
        <p:xfrm>
          <a:off x="821546" y="1794450"/>
          <a:ext cx="71262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45" name="Equation" r:id="rId3" imgW="3911400" imgH="330120" progId="Equation.DSMT4">
                  <p:embed/>
                </p:oleObj>
              </mc:Choice>
              <mc:Fallback>
                <p:oleObj name="Equation" r:id="rId3" imgW="3911400" imgH="330120" progId="Equation.DSMT4">
                  <p:embed/>
                  <p:pic>
                    <p:nvPicPr>
                      <p:cNvPr id="17" name="Object 9">
                        <a:extLst>
                          <a:ext uri="{FF2B5EF4-FFF2-40B4-BE49-F238E27FC236}">
                            <a16:creationId xmlns:a16="http://schemas.microsoft.com/office/drawing/2014/main" id="{3121D622-E23F-44AF-A29F-1C5BD48FFE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46" y="1794450"/>
                        <a:ext cx="7126287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6">
            <a:extLst>
              <a:ext uri="{FF2B5EF4-FFF2-40B4-BE49-F238E27FC236}">
                <a16:creationId xmlns:a16="http://schemas.microsoft.com/office/drawing/2014/main" id="{6677F0BA-F448-43C8-8F80-42EC62D092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098681"/>
              </p:ext>
            </p:extLst>
          </p:nvPr>
        </p:nvGraphicFramePr>
        <p:xfrm>
          <a:off x="495595" y="2625869"/>
          <a:ext cx="25669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46" name="Equation" r:id="rId5" imgW="1409400" imgH="215640" progId="Equation.DSMT4">
                  <p:embed/>
                </p:oleObj>
              </mc:Choice>
              <mc:Fallback>
                <p:oleObj name="Equation" r:id="rId5" imgW="1409400" imgH="215640" progId="Equation.DSMT4">
                  <p:embed/>
                  <p:pic>
                    <p:nvPicPr>
                      <p:cNvPr id="18" name="Object 16">
                        <a:extLst>
                          <a:ext uri="{FF2B5EF4-FFF2-40B4-BE49-F238E27FC236}">
                            <a16:creationId xmlns:a16="http://schemas.microsoft.com/office/drawing/2014/main" id="{9CC4D510-F3A3-4EBC-A8F3-5608BD0E51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95" y="2625869"/>
                        <a:ext cx="256698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7">
            <a:extLst>
              <a:ext uri="{FF2B5EF4-FFF2-40B4-BE49-F238E27FC236}">
                <a16:creationId xmlns:a16="http://schemas.microsoft.com/office/drawing/2014/main" id="{32538E86-FF5E-40AE-86FA-4030029373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762048"/>
              </p:ext>
            </p:extLst>
          </p:nvPr>
        </p:nvGraphicFramePr>
        <p:xfrm>
          <a:off x="3062582" y="2653912"/>
          <a:ext cx="38401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47" name="Equation" r:id="rId7" imgW="2108160" imgH="228600" progId="Equation.DSMT4">
                  <p:embed/>
                </p:oleObj>
              </mc:Choice>
              <mc:Fallback>
                <p:oleObj name="Equation" r:id="rId7" imgW="2108160" imgH="228600" progId="Equation.DSMT4">
                  <p:embed/>
                  <p:pic>
                    <p:nvPicPr>
                      <p:cNvPr id="19" name="Object 17">
                        <a:extLst>
                          <a:ext uri="{FF2B5EF4-FFF2-40B4-BE49-F238E27FC236}">
                            <a16:creationId xmlns:a16="http://schemas.microsoft.com/office/drawing/2014/main" id="{497C3701-85D4-40B2-8641-16FF0C0FC6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582" y="2653912"/>
                        <a:ext cx="3840162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8">
            <a:extLst>
              <a:ext uri="{FF2B5EF4-FFF2-40B4-BE49-F238E27FC236}">
                <a16:creationId xmlns:a16="http://schemas.microsoft.com/office/drawing/2014/main" id="{33859B00-79D6-48B0-8A80-01180FFFCE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930524"/>
              </p:ext>
            </p:extLst>
          </p:nvPr>
        </p:nvGraphicFramePr>
        <p:xfrm>
          <a:off x="474283" y="3298739"/>
          <a:ext cx="26828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48" name="Equation" r:id="rId9" imgW="1473120" imgH="228600" progId="Equation.DSMT4">
                  <p:embed/>
                </p:oleObj>
              </mc:Choice>
              <mc:Fallback>
                <p:oleObj name="Equation" r:id="rId9" imgW="1473120" imgH="228600" progId="Equation.DSMT4">
                  <p:embed/>
                  <p:pic>
                    <p:nvPicPr>
                      <p:cNvPr id="20" name="Object 18">
                        <a:extLst>
                          <a:ext uri="{FF2B5EF4-FFF2-40B4-BE49-F238E27FC236}">
                            <a16:creationId xmlns:a16="http://schemas.microsoft.com/office/drawing/2014/main" id="{5D6F34FE-7B6D-49CC-8BE5-1661C9BFD9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283" y="3298739"/>
                        <a:ext cx="2682875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9">
            <a:extLst>
              <a:ext uri="{FF2B5EF4-FFF2-40B4-BE49-F238E27FC236}">
                <a16:creationId xmlns:a16="http://schemas.microsoft.com/office/drawing/2014/main" id="{CB1BF93D-C3E0-473C-B427-C9C7C8B24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892761"/>
              </p:ext>
            </p:extLst>
          </p:nvPr>
        </p:nvGraphicFramePr>
        <p:xfrm>
          <a:off x="3108619" y="3205845"/>
          <a:ext cx="37480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49" name="Equation" r:id="rId11" imgW="2057400" imgH="330120" progId="Equation.DSMT4">
                  <p:embed/>
                </p:oleObj>
              </mc:Choice>
              <mc:Fallback>
                <p:oleObj name="Equation" r:id="rId11" imgW="2057400" imgH="330120" progId="Equation.DSMT4">
                  <p:embed/>
                  <p:pic>
                    <p:nvPicPr>
                      <p:cNvPr id="21" name="Object 19">
                        <a:extLst>
                          <a:ext uri="{FF2B5EF4-FFF2-40B4-BE49-F238E27FC236}">
                            <a16:creationId xmlns:a16="http://schemas.microsoft.com/office/drawing/2014/main" id="{785A33E2-E09C-41A4-BF2D-1EBEE2407A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619" y="3205845"/>
                        <a:ext cx="3748087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0">
            <a:extLst>
              <a:ext uri="{FF2B5EF4-FFF2-40B4-BE49-F238E27FC236}">
                <a16:creationId xmlns:a16="http://schemas.microsoft.com/office/drawing/2014/main" id="{23D99650-C5C5-46F2-B3B3-89F98C297D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542385"/>
              </p:ext>
            </p:extLst>
          </p:nvPr>
        </p:nvGraphicFramePr>
        <p:xfrm>
          <a:off x="362931" y="3974051"/>
          <a:ext cx="8303333" cy="42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50" name="Equation" r:id="rId13" imgW="4140000" imgH="215640" progId="Equation.DSMT4">
                  <p:embed/>
                </p:oleObj>
              </mc:Choice>
              <mc:Fallback>
                <p:oleObj name="Equation" r:id="rId13" imgW="4140000" imgH="215640" progId="Equation.DSMT4">
                  <p:embed/>
                  <p:pic>
                    <p:nvPicPr>
                      <p:cNvPr id="22" name="Object 20">
                        <a:extLst>
                          <a:ext uri="{FF2B5EF4-FFF2-40B4-BE49-F238E27FC236}">
                            <a16:creationId xmlns:a16="http://schemas.microsoft.com/office/drawing/2014/main" id="{B4F9C934-5C95-4045-B5AB-C2BB809D00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31" y="3974051"/>
                        <a:ext cx="8303333" cy="429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1">
            <a:extLst>
              <a:ext uri="{FF2B5EF4-FFF2-40B4-BE49-F238E27FC236}">
                <a16:creationId xmlns:a16="http://schemas.microsoft.com/office/drawing/2014/main" id="{7BC3B892-EB86-49A6-858F-565B4E90C4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72882"/>
              </p:ext>
            </p:extLst>
          </p:nvPr>
        </p:nvGraphicFramePr>
        <p:xfrm>
          <a:off x="243695" y="4849852"/>
          <a:ext cx="82819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51" name="Equation" r:id="rId15" imgW="4546440" imgH="457200" progId="Equation.DSMT4">
                  <p:embed/>
                </p:oleObj>
              </mc:Choice>
              <mc:Fallback>
                <p:oleObj name="Equation" r:id="rId15" imgW="4546440" imgH="457200" progId="Equation.DSMT4">
                  <p:embed/>
                  <p:pic>
                    <p:nvPicPr>
                      <p:cNvPr id="23" name="Object 21">
                        <a:extLst>
                          <a:ext uri="{FF2B5EF4-FFF2-40B4-BE49-F238E27FC236}">
                            <a16:creationId xmlns:a16="http://schemas.microsoft.com/office/drawing/2014/main" id="{E2C2160C-2BD2-4407-9564-A755C59DC6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95" y="4849852"/>
                        <a:ext cx="8281988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4">
            <a:extLst>
              <a:ext uri="{FF2B5EF4-FFF2-40B4-BE49-F238E27FC236}">
                <a16:creationId xmlns:a16="http://schemas.microsoft.com/office/drawing/2014/main" id="{5054B679-354A-4BEC-A608-F5686BED8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7" y="1216319"/>
            <a:ext cx="60348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7.2.1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引言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B577D03-EB06-4E83-A1D0-9CDB57C7E7E5}"/>
              </a:ext>
            </a:extLst>
          </p:cNvPr>
          <p:cNvSpPr txBox="1">
            <a:spLocks noChangeArrowheads="1"/>
          </p:cNvSpPr>
          <p:nvPr/>
        </p:nvSpPr>
        <p:spPr>
          <a:xfrm>
            <a:off x="2627784" y="692696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B4F0C5-0AE1-4530-901E-01986BBF5C77}"/>
              </a:ext>
            </a:extLst>
          </p:cNvPr>
          <p:cNvSpPr txBox="1"/>
          <p:nvPr/>
        </p:nvSpPr>
        <p:spPr>
          <a:xfrm>
            <a:off x="7668344" y="339723"/>
            <a:ext cx="113153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80145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EF8EDEF-EA59-4D9A-9C03-16595614B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2213" y="834756"/>
            <a:ext cx="2721896" cy="481414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dirty="0"/>
              <a:t>7.2.2 </a:t>
            </a:r>
            <a:r>
              <a:rPr lang="zh-CN" altLang="en-US" sz="2800" dirty="0"/>
              <a:t>代数精度</a:t>
            </a:r>
          </a:p>
        </p:txBody>
      </p:sp>
      <p:grpSp>
        <p:nvGrpSpPr>
          <p:cNvPr id="859162" name="Group 26">
            <a:extLst>
              <a:ext uri="{FF2B5EF4-FFF2-40B4-BE49-F238E27FC236}">
                <a16:creationId xmlns:a16="http://schemas.microsoft.com/office/drawing/2014/main" id="{2F28F2C2-639E-4251-B56A-B66DA8E0683A}"/>
              </a:ext>
            </a:extLst>
          </p:cNvPr>
          <p:cNvGrpSpPr>
            <a:grpSpLocks/>
          </p:cNvGrpSpPr>
          <p:nvPr/>
        </p:nvGrpSpPr>
        <p:grpSpPr bwMode="auto">
          <a:xfrm>
            <a:off x="233071" y="3124919"/>
            <a:ext cx="8534401" cy="3400425"/>
            <a:chOff x="336" y="2160"/>
            <a:chExt cx="5376" cy="2142"/>
          </a:xfrm>
        </p:grpSpPr>
        <p:sp>
          <p:nvSpPr>
            <p:cNvPr id="7174" name="Text Box 15">
              <a:extLst>
                <a:ext uri="{FF2B5EF4-FFF2-40B4-BE49-F238E27FC236}">
                  <a16:creationId xmlns:a16="http://schemas.microsoft.com/office/drawing/2014/main" id="{A1B97950-BD8F-47F8-934E-DE65C8C88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160"/>
              <a:ext cx="5136" cy="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Char char="q"/>
              </a:pPr>
              <a:r>
                <a:rPr lang="zh-CN" altLang="en-US" sz="2800" b="1" dirty="0">
                  <a:solidFill>
                    <a:srgbClr val="0000CC"/>
                  </a:solidFill>
                </a:rPr>
                <a:t> </a:t>
              </a:r>
              <a:r>
                <a:rPr lang="zh-CN" altLang="en-US" sz="2600" dirty="0">
                  <a:solidFill>
                    <a:srgbClr val="0000CC"/>
                  </a:solidFill>
                </a:rPr>
                <a:t>要验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证一个求积公式具有 </a:t>
              </a:r>
              <a:r>
                <a:rPr lang="en-US" altLang="zh-CN" sz="2600" b="1" i="1" dirty="0"/>
                <a:t>m 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次代数精度，只需验证对 </a:t>
              </a:r>
              <a:r>
                <a:rPr lang="en-US" altLang="zh-CN" sz="2600" b="1" i="1" dirty="0">
                  <a:ea typeface="楷体_GB2312" pitchFamily="49" charset="-122"/>
                </a:rPr>
                <a:t>f </a:t>
              </a:r>
              <a:r>
                <a:rPr lang="en-US" altLang="zh-CN" sz="2600" b="1" dirty="0">
                  <a:ea typeface="楷体_GB2312" pitchFamily="49" charset="-122"/>
                </a:rPr>
                <a:t>(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dirty="0">
                  <a:ea typeface="楷体_GB2312" pitchFamily="49" charset="-122"/>
                </a:rPr>
                <a:t>)＝1, 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dirty="0">
                  <a:ea typeface="楷体_GB2312" pitchFamily="49" charset="-122"/>
                </a:rPr>
                <a:t>, 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baseline="30000" dirty="0">
                  <a:ea typeface="楷体_GB2312" pitchFamily="49" charset="-122"/>
                </a:rPr>
                <a:t>2</a:t>
              </a:r>
              <a:r>
                <a:rPr lang="en-US" altLang="zh-CN" sz="2600" b="1" dirty="0">
                  <a:ea typeface="楷体_GB2312" pitchFamily="49" charset="-122"/>
                </a:rPr>
                <a:t>, … , </a:t>
              </a:r>
              <a:r>
                <a:rPr lang="en-US" altLang="zh-CN" sz="2600" b="1" i="1" dirty="0" err="1">
                  <a:ea typeface="楷体_GB2312" pitchFamily="49" charset="-122"/>
                </a:rPr>
                <a:t>x</a:t>
              </a:r>
              <a:r>
                <a:rPr lang="en-US" altLang="zh-CN" sz="2600" b="1" i="1" baseline="30000" dirty="0" err="1">
                  <a:ea typeface="楷体_GB2312" pitchFamily="49" charset="-122"/>
                </a:rPr>
                <a:t>m</a:t>
              </a:r>
              <a:r>
                <a:rPr lang="en-US" altLang="zh-CN" sz="2600" b="1" i="1" baseline="30000" dirty="0">
                  <a:ea typeface="楷体_GB2312" pitchFamily="49" charset="-122"/>
                </a:rPr>
                <a:t> 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精确成立，但对 </a:t>
              </a:r>
              <a:r>
                <a:rPr lang="en-US" altLang="zh-CN" sz="2600" b="1" i="1" dirty="0">
                  <a:ea typeface="楷体_GB2312" pitchFamily="49" charset="-122"/>
                </a:rPr>
                <a:t>f </a:t>
              </a:r>
              <a:r>
                <a:rPr lang="en-US" altLang="zh-CN" sz="2600" b="1" dirty="0">
                  <a:ea typeface="楷体_GB2312" pitchFamily="49" charset="-122"/>
                </a:rPr>
                <a:t>(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dirty="0">
                  <a:ea typeface="楷体_GB2312" pitchFamily="49" charset="-122"/>
                </a:rPr>
                <a:t>)＝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i="1" baseline="30000" dirty="0">
                  <a:ea typeface="楷体_GB2312" pitchFamily="49" charset="-122"/>
                </a:rPr>
                <a:t>m</a:t>
              </a:r>
              <a:r>
                <a:rPr lang="en-US" altLang="zh-CN" sz="2600" b="1" baseline="30000" dirty="0">
                  <a:ea typeface="楷体_GB2312" pitchFamily="49" charset="-122"/>
                </a:rPr>
                <a:t>+1 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不精确成立即可，即：</a:t>
              </a:r>
              <a:endParaRPr lang="en-US" altLang="zh-CN" sz="2600" b="1" dirty="0">
                <a:solidFill>
                  <a:srgbClr val="0000CC"/>
                </a:solidFill>
              </a:endParaRPr>
            </a:p>
          </p:txBody>
        </p:sp>
        <p:graphicFrame>
          <p:nvGraphicFramePr>
            <p:cNvPr id="7175" name="Object 23">
              <a:extLst>
                <a:ext uri="{FF2B5EF4-FFF2-40B4-BE49-F238E27FC236}">
                  <a16:creationId xmlns:a16="http://schemas.microsoft.com/office/drawing/2014/main" id="{35BD9734-3E94-4D0D-9857-49ABBFF12D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6" y="3141"/>
            <a:ext cx="3096" cy="1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506" name="Equation" r:id="rId5" imgW="2476500" imgH="927100" progId="Equation.DSMT4">
                    <p:embed/>
                  </p:oleObj>
                </mc:Choice>
                <mc:Fallback>
                  <p:oleObj name="Equation" r:id="rId5" imgW="2476500" imgH="927100" progId="Equation.DSMT4">
                    <p:embed/>
                    <p:pic>
                      <p:nvPicPr>
                        <p:cNvPr id="7175" name="Object 23">
                          <a:extLst>
                            <a:ext uri="{FF2B5EF4-FFF2-40B4-BE49-F238E27FC236}">
                              <a16:creationId xmlns:a16="http://schemas.microsoft.com/office/drawing/2014/main" id="{35BD9734-3E94-4D0D-9857-49ABBFF12D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6" y="3141"/>
                          <a:ext cx="3096" cy="1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6" name="Rectangle 24">
              <a:extLst>
                <a:ext uri="{FF2B5EF4-FFF2-40B4-BE49-F238E27FC236}">
                  <a16:creationId xmlns:a16="http://schemas.microsoft.com/office/drawing/2014/main" id="{0AF80535-9879-46E6-8EB2-09BD033E0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5" y="3270"/>
              <a:ext cx="162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600" b="1">
                  <a:solidFill>
                    <a:srgbClr val="0000CC"/>
                  </a:solidFill>
                </a:rPr>
                <a:t>( </a:t>
              </a:r>
              <a:r>
                <a:rPr lang="en-US" altLang="zh-CN" sz="2600" b="1" i="1">
                  <a:solidFill>
                    <a:srgbClr val="0000CC"/>
                  </a:solidFill>
                </a:rPr>
                <a:t>k </a:t>
              </a:r>
              <a:r>
                <a:rPr lang="en-US" altLang="zh-CN" sz="2600" b="1">
                  <a:solidFill>
                    <a:srgbClr val="0000CC"/>
                  </a:solidFill>
                </a:rPr>
                <a:t>= 0, 1, … , </a:t>
              </a:r>
              <a:r>
                <a:rPr lang="en-US" altLang="zh-CN" sz="2600" b="1" i="1">
                  <a:solidFill>
                    <a:srgbClr val="0000CC"/>
                  </a:solidFill>
                </a:rPr>
                <a:t>m </a:t>
              </a:r>
              <a:r>
                <a:rPr lang="en-US" altLang="zh-CN" sz="2600" b="1">
                  <a:solidFill>
                    <a:srgbClr val="0000CC"/>
                  </a:solidFill>
                </a:rPr>
                <a:t>)</a:t>
              </a:r>
              <a:endParaRPr lang="zh-CN" altLang="en-US" sz="2600" b="1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13" name="Object 23">
            <a:extLst>
              <a:ext uri="{FF2B5EF4-FFF2-40B4-BE49-F238E27FC236}">
                <a16:creationId xmlns:a16="http://schemas.microsoft.com/office/drawing/2014/main" id="{C1FA524A-776D-42BA-B78F-E41A6EF7E6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368507"/>
              </p:ext>
            </p:extLst>
          </p:nvPr>
        </p:nvGraphicFramePr>
        <p:xfrm>
          <a:off x="1476951" y="1518134"/>
          <a:ext cx="44878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07" name="Equation" r:id="rId7" imgW="2463480" imgH="228600" progId="Equation.DSMT4">
                  <p:embed/>
                </p:oleObj>
              </mc:Choice>
              <mc:Fallback>
                <p:oleObj name="Equation" r:id="rId7" imgW="2463480" imgH="228600" progId="Equation.DSMT4">
                  <p:embed/>
                  <p:pic>
                    <p:nvPicPr>
                      <p:cNvPr id="85015" name="Object 23">
                        <a:extLst>
                          <a:ext uri="{FF2B5EF4-FFF2-40B4-BE49-F238E27FC236}">
                            <a16:creationId xmlns:a16="http://schemas.microsoft.com/office/drawing/2014/main" id="{98BA11CC-3068-4451-BFC5-D1C9B2C5D9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951" y="1518134"/>
                        <a:ext cx="4487862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4">
            <a:extLst>
              <a:ext uri="{FF2B5EF4-FFF2-40B4-BE49-F238E27FC236}">
                <a16:creationId xmlns:a16="http://schemas.microsoft.com/office/drawing/2014/main" id="{B24869B6-78F0-4531-90BD-84945453EE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920646"/>
              </p:ext>
            </p:extLst>
          </p:nvPr>
        </p:nvGraphicFramePr>
        <p:xfrm>
          <a:off x="5941001" y="1518134"/>
          <a:ext cx="24749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08" name="Equation" r:id="rId9" imgW="1358640" imgH="215640" progId="Equation.DSMT4">
                  <p:embed/>
                </p:oleObj>
              </mc:Choice>
              <mc:Fallback>
                <p:oleObj name="Equation" r:id="rId9" imgW="1358640" imgH="215640" progId="Equation.DSMT4">
                  <p:embed/>
                  <p:pic>
                    <p:nvPicPr>
                      <p:cNvPr id="85016" name="Object 24">
                        <a:extLst>
                          <a:ext uri="{FF2B5EF4-FFF2-40B4-BE49-F238E27FC236}">
                            <a16:creationId xmlns:a16="http://schemas.microsoft.com/office/drawing/2014/main" id="{0D9A5E47-9DF2-4AF6-A798-7FCAAB64E3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001" y="1518134"/>
                        <a:ext cx="2474912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5">
            <a:extLst>
              <a:ext uri="{FF2B5EF4-FFF2-40B4-BE49-F238E27FC236}">
                <a16:creationId xmlns:a16="http://schemas.microsoft.com/office/drawing/2014/main" id="{20D51819-6953-4E07-85AB-8E4CF39DFF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776233"/>
              </p:ext>
            </p:extLst>
          </p:nvPr>
        </p:nvGraphicFramePr>
        <p:xfrm>
          <a:off x="375327" y="1940379"/>
          <a:ext cx="22653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09" name="Equation" r:id="rId11" imgW="1244520" imgH="228600" progId="Equation.DSMT4">
                  <p:embed/>
                </p:oleObj>
              </mc:Choice>
              <mc:Fallback>
                <p:oleObj name="Equation" r:id="rId11" imgW="1244520" imgH="228600" progId="Equation.DSMT4">
                  <p:embed/>
                  <p:pic>
                    <p:nvPicPr>
                      <p:cNvPr id="85017" name="Object 25">
                        <a:extLst>
                          <a:ext uri="{FF2B5EF4-FFF2-40B4-BE49-F238E27FC236}">
                            <a16:creationId xmlns:a16="http://schemas.microsoft.com/office/drawing/2014/main" id="{7202BF44-CBDB-4954-8599-D47F29E6C5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27" y="1940379"/>
                        <a:ext cx="22653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6">
            <a:extLst>
              <a:ext uri="{FF2B5EF4-FFF2-40B4-BE49-F238E27FC236}">
                <a16:creationId xmlns:a16="http://schemas.microsoft.com/office/drawing/2014/main" id="{42605057-7247-4B27-8C5F-60DDFB0273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919213"/>
              </p:ext>
            </p:extLst>
          </p:nvPr>
        </p:nvGraphicFramePr>
        <p:xfrm>
          <a:off x="2604881" y="1940379"/>
          <a:ext cx="40211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10" name="Equation" r:id="rId13" imgW="2209680" imgH="228600" progId="Equation.DSMT4">
                  <p:embed/>
                </p:oleObj>
              </mc:Choice>
              <mc:Fallback>
                <p:oleObj name="Equation" r:id="rId13" imgW="2209680" imgH="228600" progId="Equation.DSMT4">
                  <p:embed/>
                  <p:pic>
                    <p:nvPicPr>
                      <p:cNvPr id="85018" name="Object 26">
                        <a:extLst>
                          <a:ext uri="{FF2B5EF4-FFF2-40B4-BE49-F238E27FC236}">
                            <a16:creationId xmlns:a16="http://schemas.microsoft.com/office/drawing/2014/main" id="{AB6FEEE9-2277-42EE-A74A-0056335AF1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881" y="1940379"/>
                        <a:ext cx="40211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7">
            <a:extLst>
              <a:ext uri="{FF2B5EF4-FFF2-40B4-BE49-F238E27FC236}">
                <a16:creationId xmlns:a16="http://schemas.microsoft.com/office/drawing/2014/main" id="{3D5B3C0C-E15F-48CE-ABFF-8B0DB05821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500946"/>
              </p:ext>
            </p:extLst>
          </p:nvPr>
        </p:nvGraphicFramePr>
        <p:xfrm>
          <a:off x="6503313" y="1856741"/>
          <a:ext cx="21494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11" name="Equation" r:id="rId15" imgW="1180800" imgH="228600" progId="Equation.DSMT4">
                  <p:embed/>
                </p:oleObj>
              </mc:Choice>
              <mc:Fallback>
                <p:oleObj name="Equation" r:id="rId15" imgW="1180800" imgH="228600" progId="Equation.DSMT4">
                  <p:embed/>
                  <p:pic>
                    <p:nvPicPr>
                      <p:cNvPr id="85019" name="Object 27">
                        <a:extLst>
                          <a:ext uri="{FF2B5EF4-FFF2-40B4-BE49-F238E27FC236}">
                            <a16:creationId xmlns:a16="http://schemas.microsoft.com/office/drawing/2014/main" id="{4AD514F7-2A96-4193-BEF6-2008C00A11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313" y="1856741"/>
                        <a:ext cx="21494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8">
            <a:extLst>
              <a:ext uri="{FF2B5EF4-FFF2-40B4-BE49-F238E27FC236}">
                <a16:creationId xmlns:a16="http://schemas.microsoft.com/office/drawing/2014/main" id="{2A80D916-7B64-43BC-8219-EBDBF293F4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80551"/>
              </p:ext>
            </p:extLst>
          </p:nvPr>
        </p:nvGraphicFramePr>
        <p:xfrm>
          <a:off x="402213" y="2499932"/>
          <a:ext cx="38830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12" name="Equation" r:id="rId17" imgW="2133360" imgH="203040" progId="Equation.DSMT4">
                  <p:embed/>
                </p:oleObj>
              </mc:Choice>
              <mc:Fallback>
                <p:oleObj name="Equation" r:id="rId17" imgW="2133360" imgH="203040" progId="Equation.DSMT4">
                  <p:embed/>
                  <p:pic>
                    <p:nvPicPr>
                      <p:cNvPr id="85020" name="Object 28">
                        <a:extLst>
                          <a:ext uri="{FF2B5EF4-FFF2-40B4-BE49-F238E27FC236}">
                            <a16:creationId xmlns:a16="http://schemas.microsoft.com/office/drawing/2014/main" id="{EE6CE9FB-4A95-4500-A193-3E75F8B930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13" y="2499932"/>
                        <a:ext cx="3883025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9">
            <a:extLst>
              <a:ext uri="{FF2B5EF4-FFF2-40B4-BE49-F238E27FC236}">
                <a16:creationId xmlns:a16="http://schemas.microsoft.com/office/drawing/2014/main" id="{EF2E0064-1E90-4B4F-99DD-891DE76AA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793401"/>
              </p:ext>
            </p:extLst>
          </p:nvPr>
        </p:nvGraphicFramePr>
        <p:xfrm>
          <a:off x="4285238" y="2453764"/>
          <a:ext cx="37211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13" name="Equation" r:id="rId19" imgW="2044440" imgH="203040" progId="Equation.DSMT4">
                  <p:embed/>
                </p:oleObj>
              </mc:Choice>
              <mc:Fallback>
                <p:oleObj name="Equation" r:id="rId19" imgW="2044440" imgH="203040" progId="Equation.DSMT4">
                  <p:embed/>
                  <p:pic>
                    <p:nvPicPr>
                      <p:cNvPr id="85021" name="Object 29">
                        <a:extLst>
                          <a:ext uri="{FF2B5EF4-FFF2-40B4-BE49-F238E27FC236}">
                            <a16:creationId xmlns:a16="http://schemas.microsoft.com/office/drawing/2014/main" id="{41CFC542-2C6F-4FD4-AC41-892B80D2D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238" y="2453764"/>
                        <a:ext cx="372110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13BFBB62-B778-403E-AA9D-E7E0B2F55B09}"/>
              </a:ext>
            </a:extLst>
          </p:cNvPr>
          <p:cNvSpPr txBox="1"/>
          <p:nvPr/>
        </p:nvSpPr>
        <p:spPr>
          <a:xfrm>
            <a:off x="229623" y="1448906"/>
            <a:ext cx="12241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定义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7.1.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208C9710-D457-4DC4-9A44-B060B3BC0CD4}"/>
              </a:ext>
            </a:extLst>
          </p:cNvPr>
          <p:cNvSpPr txBox="1">
            <a:spLocks noChangeArrowheads="1"/>
          </p:cNvSpPr>
          <p:nvPr/>
        </p:nvSpPr>
        <p:spPr>
          <a:xfrm>
            <a:off x="2436740" y="108300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3D62AA-C0DA-4F3D-9461-F4FE5FA8F87C}"/>
              </a:ext>
            </a:extLst>
          </p:cNvPr>
          <p:cNvSpPr txBox="1"/>
          <p:nvPr/>
        </p:nvSpPr>
        <p:spPr>
          <a:xfrm>
            <a:off x="4704980" y="754907"/>
            <a:ext cx="44390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非常非常重要！！！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967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7" name="Rectangle 3">
            <a:extLst>
              <a:ext uri="{FF2B5EF4-FFF2-40B4-BE49-F238E27FC236}">
                <a16:creationId xmlns:a16="http://schemas.microsoft.com/office/drawing/2014/main" id="{74908911-2B6F-4808-8D4E-EB6146225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519" y="273601"/>
            <a:ext cx="8758336" cy="9271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性质</a:t>
            </a:r>
            <a:r>
              <a:rPr lang="en-US" altLang="zh-CN" sz="2600" b="1" dirty="0">
                <a:latin typeface="Times New Roman" panose="02020603050405020304" pitchFamily="18" charset="0"/>
              </a:rPr>
              <a:t>7.1:   </a:t>
            </a:r>
            <a:r>
              <a:rPr lang="zh-CN" altLang="en-US" sz="2600" b="1" dirty="0">
                <a:latin typeface="Times New Roman" panose="02020603050405020304" pitchFamily="18" charset="0"/>
              </a:rPr>
              <a:t>求积公式有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m</a:t>
            </a:r>
            <a:r>
              <a:rPr lang="zh-CN" altLang="en-US" sz="2600" b="1" dirty="0">
                <a:latin typeface="Times New Roman" panose="02020603050405020304" pitchFamily="18" charset="0"/>
              </a:rPr>
              <a:t>次代数精度的充要条件为</a:t>
            </a:r>
            <a:r>
              <a:rPr lang="en-US" altLang="zh-CN" sz="2600" b="1" dirty="0">
                <a:latin typeface="Times New Roman" panose="02020603050405020304" pitchFamily="18" charset="0"/>
              </a:rPr>
              <a:t>(*)</a:t>
            </a:r>
            <a:r>
              <a:rPr lang="zh-CN" altLang="en-US" sz="2600" b="1" dirty="0">
                <a:latin typeface="Times New Roman" panose="02020603050405020304" pitchFamily="18" charset="0"/>
              </a:rPr>
              <a:t>式对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＝1, 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, … , </a:t>
            </a:r>
            <a:r>
              <a:rPr lang="en-US" altLang="zh-CN" sz="2600" b="1" i="1" dirty="0" err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i="1" baseline="30000" dirty="0" err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精确成立，但对 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)＝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楷体_GB2312" pitchFamily="49" charset="-122"/>
              </a:rPr>
              <a:t>+1 </a:t>
            </a:r>
            <a:r>
              <a:rPr lang="zh-CN" altLang="en-US" sz="2600" b="1" dirty="0">
                <a:latin typeface="Times New Roman" panose="02020603050405020304" pitchFamily="18" charset="0"/>
              </a:rPr>
              <a:t>不精确成立</a:t>
            </a:r>
            <a:r>
              <a:rPr lang="en-US" altLang="zh-CN" sz="2600" b="1" dirty="0"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2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91908" name="Object 4">
            <a:extLst>
              <a:ext uri="{FF2B5EF4-FFF2-40B4-BE49-F238E27FC236}">
                <a16:creationId xmlns:a16="http://schemas.microsoft.com/office/drawing/2014/main" id="{40DE4E04-8B13-4666-86F6-E7581B9A41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342221"/>
              </p:ext>
            </p:extLst>
          </p:nvPr>
        </p:nvGraphicFramePr>
        <p:xfrm>
          <a:off x="971600" y="2253583"/>
          <a:ext cx="43195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456" name="Equation" r:id="rId4" imgW="4102100" imgH="482600" progId="Equation.DSMT4">
                  <p:embed/>
                </p:oleObj>
              </mc:Choice>
              <mc:Fallback>
                <p:oleObj name="Equation" r:id="rId4" imgW="4102100" imgH="482600" progId="Equation.DSMT4">
                  <p:embed/>
                  <p:pic>
                    <p:nvPicPr>
                      <p:cNvPr id="891908" name="Object 4">
                        <a:extLst>
                          <a:ext uri="{FF2B5EF4-FFF2-40B4-BE49-F238E27FC236}">
                            <a16:creationId xmlns:a16="http://schemas.microsoft.com/office/drawing/2014/main" id="{40DE4E04-8B13-4666-86F6-E7581B9A4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253583"/>
                        <a:ext cx="43195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09" name="Object 5">
            <a:extLst>
              <a:ext uri="{FF2B5EF4-FFF2-40B4-BE49-F238E27FC236}">
                <a16:creationId xmlns:a16="http://schemas.microsoft.com/office/drawing/2014/main" id="{C5417922-AC9C-4EFF-AE84-C8BFDBC436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287587"/>
              </p:ext>
            </p:extLst>
          </p:nvPr>
        </p:nvGraphicFramePr>
        <p:xfrm>
          <a:off x="251520" y="2797969"/>
          <a:ext cx="675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457" name="Equation" r:id="rId6" imgW="6756400" imgH="698500" progId="Equation.DSMT4">
                  <p:embed/>
                </p:oleObj>
              </mc:Choice>
              <mc:Fallback>
                <p:oleObj name="Equation" r:id="rId6" imgW="6756400" imgH="698500" progId="Equation.DSMT4">
                  <p:embed/>
                  <p:pic>
                    <p:nvPicPr>
                      <p:cNvPr id="891909" name="Object 5">
                        <a:extLst>
                          <a:ext uri="{FF2B5EF4-FFF2-40B4-BE49-F238E27FC236}">
                            <a16:creationId xmlns:a16="http://schemas.microsoft.com/office/drawing/2014/main" id="{C5417922-AC9C-4EFF-AE84-C8BFDBC436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797969"/>
                        <a:ext cx="6756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10" name="Object 6">
            <a:extLst>
              <a:ext uri="{FF2B5EF4-FFF2-40B4-BE49-F238E27FC236}">
                <a16:creationId xmlns:a16="http://schemas.microsoft.com/office/drawing/2014/main" id="{40A0F5F3-DF8F-4E04-9E1A-3A86F40C4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025321"/>
              </p:ext>
            </p:extLst>
          </p:nvPr>
        </p:nvGraphicFramePr>
        <p:xfrm>
          <a:off x="1829230" y="3429000"/>
          <a:ext cx="5981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458" name="Equation" r:id="rId8" imgW="5981700" imgH="927100" progId="Equation.DSMT4">
                  <p:embed/>
                </p:oleObj>
              </mc:Choice>
              <mc:Fallback>
                <p:oleObj name="Equation" r:id="rId8" imgW="5981700" imgH="927100" progId="Equation.DSMT4">
                  <p:embed/>
                  <p:pic>
                    <p:nvPicPr>
                      <p:cNvPr id="891910" name="Object 6">
                        <a:extLst>
                          <a:ext uri="{FF2B5EF4-FFF2-40B4-BE49-F238E27FC236}">
                            <a16:creationId xmlns:a16="http://schemas.microsoft.com/office/drawing/2014/main" id="{40A0F5F3-DF8F-4E04-9E1A-3A86F40C4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230" y="3429000"/>
                        <a:ext cx="5981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11" name="Object 7">
            <a:extLst>
              <a:ext uri="{FF2B5EF4-FFF2-40B4-BE49-F238E27FC236}">
                <a16:creationId xmlns:a16="http://schemas.microsoft.com/office/drawing/2014/main" id="{9E08AC70-E68D-477D-B84A-6BF98EF121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684147"/>
              </p:ext>
            </p:extLst>
          </p:nvPr>
        </p:nvGraphicFramePr>
        <p:xfrm>
          <a:off x="1864741" y="4286771"/>
          <a:ext cx="556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459" name="Equation" r:id="rId10" imgW="5562600" imgH="927100" progId="Equation.DSMT4">
                  <p:embed/>
                </p:oleObj>
              </mc:Choice>
              <mc:Fallback>
                <p:oleObj name="Equation" r:id="rId10" imgW="5562600" imgH="927100" progId="Equation.DSMT4">
                  <p:embed/>
                  <p:pic>
                    <p:nvPicPr>
                      <p:cNvPr id="891911" name="Object 7">
                        <a:extLst>
                          <a:ext uri="{FF2B5EF4-FFF2-40B4-BE49-F238E27FC236}">
                            <a16:creationId xmlns:a16="http://schemas.microsoft.com/office/drawing/2014/main" id="{9E08AC70-E68D-477D-B84A-6BF98EF121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741" y="4286771"/>
                        <a:ext cx="5562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12" name="Object 8">
            <a:extLst>
              <a:ext uri="{FF2B5EF4-FFF2-40B4-BE49-F238E27FC236}">
                <a16:creationId xmlns:a16="http://schemas.microsoft.com/office/drawing/2014/main" id="{D09F9D4C-AB8B-4B44-8C5F-68268823EA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243323"/>
              </p:ext>
            </p:extLst>
          </p:nvPr>
        </p:nvGraphicFramePr>
        <p:xfrm>
          <a:off x="1864741" y="5238204"/>
          <a:ext cx="6299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460" name="Equation" r:id="rId12" imgW="6299200" imgH="927100" progId="Equation.DSMT4">
                  <p:embed/>
                </p:oleObj>
              </mc:Choice>
              <mc:Fallback>
                <p:oleObj name="Equation" r:id="rId12" imgW="6299200" imgH="927100" progId="Equation.DSMT4">
                  <p:embed/>
                  <p:pic>
                    <p:nvPicPr>
                      <p:cNvPr id="891912" name="Object 8">
                        <a:extLst>
                          <a:ext uri="{FF2B5EF4-FFF2-40B4-BE49-F238E27FC236}">
                            <a16:creationId xmlns:a16="http://schemas.microsoft.com/office/drawing/2014/main" id="{D09F9D4C-AB8B-4B44-8C5F-68268823EA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741" y="5238204"/>
                        <a:ext cx="6299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913" name="Rectangle 9">
            <a:extLst>
              <a:ext uri="{FF2B5EF4-FFF2-40B4-BE49-F238E27FC236}">
                <a16:creationId xmlns:a16="http://schemas.microsoft.com/office/drawing/2014/main" id="{FECCDFB8-BCD3-42F5-B82B-5D4E1A42D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6165304"/>
            <a:ext cx="47724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0"/>
              <a:t>从而，求积公式有</a:t>
            </a:r>
            <a:r>
              <a:rPr lang="en-US" altLang="zh-CN" b="0"/>
              <a:t>m</a:t>
            </a:r>
            <a:r>
              <a:rPr lang="zh-CN" altLang="en-US" b="0"/>
              <a:t>次代数精度。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DF4CD7-B537-40F9-864A-8D453009081F}"/>
              </a:ext>
            </a:extLst>
          </p:cNvPr>
          <p:cNvSpPr txBox="1"/>
          <p:nvPr/>
        </p:nvSpPr>
        <p:spPr>
          <a:xfrm>
            <a:off x="190918" y="1309386"/>
            <a:ext cx="8485538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eaLnBrk="1" hangingPunct="1">
              <a:lnSpc>
                <a:spcPts val="32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简证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(*)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式对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)＝1,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… 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精确成立，但对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+1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不精确成立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则对于任意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次多项式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5A73D5-737D-436D-A233-35CD6AF5C255}"/>
              </a:ext>
            </a:extLst>
          </p:cNvPr>
          <p:cNvSpPr txBox="1"/>
          <p:nvPr/>
        </p:nvSpPr>
        <p:spPr>
          <a:xfrm>
            <a:off x="7427341" y="2029169"/>
            <a:ext cx="162068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非常非常重要</a:t>
            </a:r>
          </a:p>
        </p:txBody>
      </p:sp>
    </p:spTree>
    <p:extLst>
      <p:ext uri="{BB962C8B-B14F-4D97-AF65-F5344CB8AC3E}">
        <p14:creationId xmlns:p14="http://schemas.microsoft.com/office/powerpoint/2010/main" val="332920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17" name="Rectangle 17">
            <a:extLst>
              <a:ext uri="{FF2B5EF4-FFF2-40B4-BE49-F238E27FC236}">
                <a16:creationId xmlns:a16="http://schemas.microsoft.com/office/drawing/2014/main" id="{F36B4919-8B35-4605-B313-C2C30F6CB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" y="841112"/>
            <a:ext cx="84963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由于 </a:t>
            </a:r>
            <a:r>
              <a:rPr lang="en-US" altLang="zh-CN" sz="2600" b="1" i="1" dirty="0">
                <a:ea typeface="楷体_GB2312" pitchFamily="49" charset="-122"/>
              </a:rPr>
              <a:t>n 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次拉格朗日插值对 </a:t>
            </a:r>
            <a:r>
              <a:rPr lang="en-US" altLang="zh-CN" sz="2600" b="1" i="1" dirty="0">
                <a:ea typeface="楷体_GB2312" pitchFamily="49" charset="-122"/>
              </a:rPr>
              <a:t>f </a:t>
            </a:r>
            <a:r>
              <a:rPr lang="en-US" altLang="zh-CN" sz="2600" b="1" dirty="0">
                <a:ea typeface="楷体_GB2312" pitchFamily="49" charset="-122"/>
              </a:rPr>
              <a:t>(</a:t>
            </a:r>
            <a:r>
              <a:rPr lang="en-US" altLang="zh-CN" sz="2600" b="1" i="1" dirty="0">
                <a:ea typeface="楷体_GB2312" pitchFamily="49" charset="-122"/>
              </a:rPr>
              <a:t>x</a:t>
            </a:r>
            <a:r>
              <a:rPr lang="en-US" altLang="zh-CN" sz="2600" b="1" dirty="0">
                <a:ea typeface="楷体_GB2312" pitchFamily="49" charset="-122"/>
              </a:rPr>
              <a:t>)＝1, </a:t>
            </a:r>
            <a:r>
              <a:rPr lang="en-US" altLang="zh-CN" sz="2600" b="1" i="1" dirty="0">
                <a:ea typeface="楷体_GB2312" pitchFamily="49" charset="-122"/>
              </a:rPr>
              <a:t>x</a:t>
            </a:r>
            <a:r>
              <a:rPr lang="en-US" altLang="zh-CN" sz="2600" b="1" dirty="0">
                <a:ea typeface="楷体_GB2312" pitchFamily="49" charset="-122"/>
              </a:rPr>
              <a:t>, </a:t>
            </a:r>
            <a:r>
              <a:rPr lang="en-US" altLang="zh-CN" sz="2600" b="1" i="1" dirty="0">
                <a:ea typeface="楷体_GB2312" pitchFamily="49" charset="-122"/>
              </a:rPr>
              <a:t>x</a:t>
            </a:r>
            <a:r>
              <a:rPr lang="en-US" altLang="zh-CN" sz="2600" b="1" baseline="30000" dirty="0">
                <a:ea typeface="楷体_GB2312" pitchFamily="49" charset="-122"/>
              </a:rPr>
              <a:t>2</a:t>
            </a:r>
            <a:r>
              <a:rPr lang="en-US" altLang="zh-CN" sz="2600" b="1" dirty="0">
                <a:ea typeface="楷体_GB2312" pitchFamily="49" charset="-122"/>
              </a:rPr>
              <a:t>, … , </a:t>
            </a:r>
            <a:r>
              <a:rPr lang="en-US" altLang="zh-CN" sz="2600" b="1" i="1" dirty="0" err="1">
                <a:ea typeface="楷体_GB2312" pitchFamily="49" charset="-122"/>
              </a:rPr>
              <a:t>x</a:t>
            </a:r>
            <a:r>
              <a:rPr lang="en-US" altLang="zh-CN" sz="2600" b="1" i="1" baseline="30000" dirty="0" err="1">
                <a:ea typeface="楷体_GB2312" pitchFamily="49" charset="-122"/>
              </a:rPr>
              <a:t>n</a:t>
            </a:r>
            <a:r>
              <a:rPr lang="en-US" altLang="zh-CN" sz="2600" b="1" i="1" baseline="30000" dirty="0">
                <a:ea typeface="楷体_GB2312" pitchFamily="49" charset="-122"/>
              </a:rPr>
              <a:t> 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精确成立，所以 </a:t>
            </a:r>
            <a:r>
              <a:rPr lang="en-US" altLang="zh-CN" sz="2600" b="1" i="1" dirty="0">
                <a:ea typeface="楷体_GB2312" pitchFamily="49" charset="-122"/>
              </a:rPr>
              <a:t>n 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次插值型求积公式的代数精度至少为 </a:t>
            </a:r>
            <a:r>
              <a:rPr lang="en-US" altLang="zh-CN" sz="2600" b="1" i="1" dirty="0">
                <a:ea typeface="楷体_GB2312" pitchFamily="49" charset="-122"/>
              </a:rPr>
              <a:t>n 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次。</a:t>
            </a:r>
          </a:p>
        </p:txBody>
      </p:sp>
      <p:sp>
        <p:nvSpPr>
          <p:cNvPr id="12292" name="Rectangle 18">
            <a:extLst>
              <a:ext uri="{FF2B5EF4-FFF2-40B4-BE49-F238E27FC236}">
                <a16:creationId xmlns:a16="http://schemas.microsoft.com/office/drawing/2014/main" id="{9DF862C2-65CB-4F6B-9E79-AEFB83BCD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168" y="183113"/>
            <a:ext cx="227498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chemeClr val="hlink"/>
              </a:buClr>
            </a:pPr>
            <a:r>
              <a:rPr lang="en-US" altLang="zh-CN" sz="2600" b="1" dirty="0">
                <a:solidFill>
                  <a:srgbClr val="0000CC"/>
                </a:solidFill>
              </a:rPr>
              <a:t>7</a:t>
            </a:r>
            <a:r>
              <a:rPr lang="en-US" altLang="zh-CN" sz="2600" dirty="0">
                <a:solidFill>
                  <a:srgbClr val="0000CC"/>
                </a:solidFill>
              </a:rPr>
              <a:t>.</a:t>
            </a:r>
            <a:r>
              <a:rPr lang="en-US" altLang="zh-CN" sz="2600" b="1" dirty="0">
                <a:solidFill>
                  <a:srgbClr val="0000CC"/>
                </a:solidFill>
              </a:rPr>
              <a:t>2.2 </a:t>
            </a:r>
            <a:r>
              <a:rPr lang="zh-CN" altLang="en-US" sz="2600" b="1" dirty="0">
                <a:solidFill>
                  <a:srgbClr val="0000CC"/>
                </a:solidFill>
              </a:rPr>
              <a:t>代数精度</a:t>
            </a:r>
          </a:p>
        </p:txBody>
      </p:sp>
      <p:grpSp>
        <p:nvGrpSpPr>
          <p:cNvPr id="844829" name="Group 29">
            <a:extLst>
              <a:ext uri="{FF2B5EF4-FFF2-40B4-BE49-F238E27FC236}">
                <a16:creationId xmlns:a16="http://schemas.microsoft.com/office/drawing/2014/main" id="{85CDAD13-F748-4B8E-9C74-4D3288BA9A25}"/>
              </a:ext>
            </a:extLst>
          </p:cNvPr>
          <p:cNvGrpSpPr>
            <a:grpSpLocks/>
          </p:cNvGrpSpPr>
          <p:nvPr/>
        </p:nvGrpSpPr>
        <p:grpSpPr bwMode="auto">
          <a:xfrm>
            <a:off x="198489" y="2073143"/>
            <a:ext cx="8153400" cy="1087438"/>
            <a:chOff x="336" y="2016"/>
            <a:chExt cx="5136" cy="685"/>
          </a:xfrm>
        </p:grpSpPr>
        <p:sp>
          <p:nvSpPr>
            <p:cNvPr id="12305" name="Rectangle 19">
              <a:extLst>
                <a:ext uri="{FF2B5EF4-FFF2-40B4-BE49-F238E27FC236}">
                  <a16:creationId xmlns:a16="http://schemas.microsoft.com/office/drawing/2014/main" id="{3B39476B-2906-49F4-9967-94A9403A5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64"/>
              <a:ext cx="5136" cy="637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zh-CN" altLang="en-US" sz="2600" b="1">
                  <a:solidFill>
                    <a:srgbClr val="0000CC"/>
                  </a:solidFill>
                  <a:ea typeface="楷体_GB2312" pitchFamily="49" charset="-122"/>
                </a:rPr>
                <a:t>反之，如果求积公式                                  的代数精度至少为 </a:t>
              </a:r>
              <a:r>
                <a:rPr lang="en-US" altLang="zh-CN" sz="2600" b="1" i="1">
                  <a:ea typeface="楷体_GB2312" pitchFamily="49" charset="-122"/>
                </a:rPr>
                <a:t>n </a:t>
              </a:r>
              <a:r>
                <a:rPr lang="zh-CN" altLang="en-US" sz="2600" b="1">
                  <a:solidFill>
                    <a:srgbClr val="0000CC"/>
                  </a:solidFill>
                  <a:ea typeface="楷体_GB2312" pitchFamily="49" charset="-122"/>
                </a:rPr>
                <a:t>次，则它必定是插值型的。</a:t>
              </a:r>
            </a:p>
          </p:txBody>
        </p:sp>
        <p:graphicFrame>
          <p:nvGraphicFramePr>
            <p:cNvPr id="12306" name="Object 20">
              <a:extLst>
                <a:ext uri="{FF2B5EF4-FFF2-40B4-BE49-F238E27FC236}">
                  <a16:creationId xmlns:a16="http://schemas.microsoft.com/office/drawing/2014/main" id="{DA43DD35-F48E-43C1-9929-B2BB248792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2016"/>
            <a:ext cx="1666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039" name="Equation" r:id="rId4" imgW="1473200" imgH="431800" progId="Equation.3">
                    <p:embed/>
                  </p:oleObj>
                </mc:Choice>
                <mc:Fallback>
                  <p:oleObj name="Equation" r:id="rId4" imgW="1473200" imgH="431800" progId="Equation.3">
                    <p:embed/>
                    <p:pic>
                      <p:nvPicPr>
                        <p:cNvPr id="12306" name="Object 20">
                          <a:extLst>
                            <a:ext uri="{FF2B5EF4-FFF2-40B4-BE49-F238E27FC236}">
                              <a16:creationId xmlns:a16="http://schemas.microsoft.com/office/drawing/2014/main" id="{DA43DD35-F48E-43C1-9929-B2BB248792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016"/>
                          <a:ext cx="1666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4833" name="Group 33">
            <a:extLst>
              <a:ext uri="{FF2B5EF4-FFF2-40B4-BE49-F238E27FC236}">
                <a16:creationId xmlns:a16="http://schemas.microsoft.com/office/drawing/2014/main" id="{75553576-8513-45CC-BD58-C6214F12D475}"/>
              </a:ext>
            </a:extLst>
          </p:cNvPr>
          <p:cNvGrpSpPr>
            <a:grpSpLocks/>
          </p:cNvGrpSpPr>
          <p:nvPr/>
        </p:nvGrpSpPr>
        <p:grpSpPr bwMode="auto">
          <a:xfrm>
            <a:off x="151456" y="3435499"/>
            <a:ext cx="8574088" cy="1365251"/>
            <a:chOff x="185" y="2309"/>
            <a:chExt cx="5401" cy="860"/>
          </a:xfrm>
        </p:grpSpPr>
        <p:sp>
          <p:nvSpPr>
            <p:cNvPr id="12303" name="Rectangle 21">
              <a:extLst>
                <a:ext uri="{FF2B5EF4-FFF2-40B4-BE49-F238E27FC236}">
                  <a16:creationId xmlns:a16="http://schemas.microsoft.com/office/drawing/2014/main" id="{CB2A9775-3804-4FED-B123-C19B74AAC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" y="2309"/>
              <a:ext cx="5401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 b="1" dirty="0">
                  <a:solidFill>
                    <a:srgbClr val="990000"/>
                  </a:solidFill>
                  <a:ea typeface="楷体_GB2312" pitchFamily="49" charset="-122"/>
                </a:rPr>
                <a:t>简证</a:t>
              </a:r>
              <a:r>
                <a:rPr lang="en-US" altLang="zh-CN" sz="2600" b="1" dirty="0">
                  <a:solidFill>
                    <a:srgbClr val="0000CC"/>
                  </a:solidFill>
                  <a:ea typeface="楷体_GB2312" pitchFamily="49" charset="-122"/>
                </a:rPr>
                <a:t>: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求积公式对</a:t>
              </a:r>
              <a:r>
                <a:rPr lang="en-US" altLang="zh-CN" sz="2600" b="1" i="1" dirty="0">
                  <a:solidFill>
                    <a:srgbClr val="0000CC"/>
                  </a:solidFill>
                  <a:ea typeface="楷体_GB2312" pitchFamily="49" charset="-122"/>
                </a:rPr>
                <a:t>n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次拉格朗日插值基函数 </a:t>
              </a:r>
              <a:r>
                <a:rPr lang="en-US" altLang="zh-CN" sz="2600" b="1" i="1" dirty="0" err="1">
                  <a:ea typeface="楷体_GB2312" pitchFamily="49" charset="-122"/>
                </a:rPr>
                <a:t>l</a:t>
              </a:r>
              <a:r>
                <a:rPr lang="en-US" altLang="zh-CN" sz="2600" b="1" i="1" baseline="-25000" dirty="0" err="1">
                  <a:ea typeface="楷体_GB2312" pitchFamily="49" charset="-122"/>
                </a:rPr>
                <a:t>k</a:t>
              </a:r>
              <a:r>
                <a:rPr lang="en-US" altLang="zh-CN" sz="2600" b="1" i="1" dirty="0">
                  <a:ea typeface="楷体_GB2312" pitchFamily="49" charset="-122"/>
                </a:rPr>
                <a:t> </a:t>
              </a:r>
              <a:r>
                <a:rPr lang="en-US" altLang="zh-CN" sz="2600" b="1" dirty="0">
                  <a:ea typeface="楷体_GB2312" pitchFamily="49" charset="-122"/>
                </a:rPr>
                <a:t>(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dirty="0">
                  <a:ea typeface="楷体_GB2312" pitchFamily="49" charset="-122"/>
                </a:rPr>
                <a:t>)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精确成立，</a:t>
              </a:r>
            </a:p>
            <a:p>
              <a:pPr algn="l" eaLnBrk="1" hangingPunct="1"/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即有</a:t>
              </a:r>
              <a:endParaRPr lang="en-US" altLang="zh-CN" sz="2600" b="1" dirty="0">
                <a:solidFill>
                  <a:srgbClr val="0000CC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2304" name="Object 23">
              <a:extLst>
                <a:ext uri="{FF2B5EF4-FFF2-40B4-BE49-F238E27FC236}">
                  <a16:creationId xmlns:a16="http://schemas.microsoft.com/office/drawing/2014/main" id="{6247BFE9-E213-4F4C-AF29-A29A46DADA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2059857"/>
                </p:ext>
              </p:extLst>
            </p:nvPr>
          </p:nvGraphicFramePr>
          <p:xfrm>
            <a:off x="787" y="2628"/>
            <a:ext cx="1874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040" name="Equation" r:id="rId6" imgW="1497950" imgH="431613" progId="Equation.3">
                    <p:embed/>
                  </p:oleObj>
                </mc:Choice>
                <mc:Fallback>
                  <p:oleObj name="Equation" r:id="rId6" imgW="1497950" imgH="431613" progId="Equation.3">
                    <p:embed/>
                    <p:pic>
                      <p:nvPicPr>
                        <p:cNvPr id="12304" name="Object 23">
                          <a:extLst>
                            <a:ext uri="{FF2B5EF4-FFF2-40B4-BE49-F238E27FC236}">
                              <a16:creationId xmlns:a16="http://schemas.microsoft.com/office/drawing/2014/main" id="{6247BFE9-E213-4F4C-AF29-A29A46DADA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2628"/>
                          <a:ext cx="1874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4832" name="Group 32">
            <a:extLst>
              <a:ext uri="{FF2B5EF4-FFF2-40B4-BE49-F238E27FC236}">
                <a16:creationId xmlns:a16="http://schemas.microsoft.com/office/drawing/2014/main" id="{B81A8477-36A2-440E-8C03-CF080A6F8E66}"/>
              </a:ext>
            </a:extLst>
          </p:cNvPr>
          <p:cNvGrpSpPr>
            <a:grpSpLocks/>
          </p:cNvGrpSpPr>
          <p:nvPr/>
        </p:nvGrpSpPr>
        <p:grpSpPr bwMode="auto">
          <a:xfrm>
            <a:off x="4103164" y="4025202"/>
            <a:ext cx="4022725" cy="681038"/>
            <a:chOff x="2784" y="2721"/>
            <a:chExt cx="2534" cy="429"/>
          </a:xfrm>
        </p:grpSpPr>
        <p:sp>
          <p:nvSpPr>
            <p:cNvPr id="12300" name="AutoShape 24">
              <a:extLst>
                <a:ext uri="{FF2B5EF4-FFF2-40B4-BE49-F238E27FC236}">
                  <a16:creationId xmlns:a16="http://schemas.microsoft.com/office/drawing/2014/main" id="{4BE86977-DA68-438C-9248-042565E22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928"/>
              <a:ext cx="1248" cy="144"/>
            </a:xfrm>
            <a:prstGeom prst="rightArrow">
              <a:avLst>
                <a:gd name="adj1" fmla="val 38889"/>
                <a:gd name="adj2" fmla="val 113870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/>
            </a:p>
          </p:txBody>
        </p:sp>
        <p:graphicFrame>
          <p:nvGraphicFramePr>
            <p:cNvPr id="12301" name="Object 26">
              <a:extLst>
                <a:ext uri="{FF2B5EF4-FFF2-40B4-BE49-F238E27FC236}">
                  <a16:creationId xmlns:a16="http://schemas.microsoft.com/office/drawing/2014/main" id="{626B39F0-BB44-4D7B-B014-3DAA9069CA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7" y="2721"/>
            <a:ext cx="88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041" name="Equation" r:id="rId8" imgW="711200" imgH="228600" progId="Equation.3">
                    <p:embed/>
                  </p:oleObj>
                </mc:Choice>
                <mc:Fallback>
                  <p:oleObj name="Equation" r:id="rId8" imgW="711200" imgH="228600" progId="Equation.3">
                    <p:embed/>
                    <p:pic>
                      <p:nvPicPr>
                        <p:cNvPr id="12301" name="Object 26">
                          <a:extLst>
                            <a:ext uri="{FF2B5EF4-FFF2-40B4-BE49-F238E27FC236}">
                              <a16:creationId xmlns:a16="http://schemas.microsoft.com/office/drawing/2014/main" id="{626B39F0-BB44-4D7B-B014-3DAA9069CA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2721"/>
                          <a:ext cx="889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27">
              <a:extLst>
                <a:ext uri="{FF2B5EF4-FFF2-40B4-BE49-F238E27FC236}">
                  <a16:creationId xmlns:a16="http://schemas.microsoft.com/office/drawing/2014/main" id="{02908FB3-F77F-4290-8434-91807AFB2E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736"/>
            <a:ext cx="1238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042" name="Equation" r:id="rId10" imgW="990170" imgH="330057" progId="Equation.3">
                    <p:embed/>
                  </p:oleObj>
                </mc:Choice>
                <mc:Fallback>
                  <p:oleObj name="Equation" r:id="rId10" imgW="990170" imgH="330057" progId="Equation.3">
                    <p:embed/>
                    <p:pic>
                      <p:nvPicPr>
                        <p:cNvPr id="12302" name="Object 27">
                          <a:extLst>
                            <a:ext uri="{FF2B5EF4-FFF2-40B4-BE49-F238E27FC236}">
                              <a16:creationId xmlns:a16="http://schemas.microsoft.com/office/drawing/2014/main" id="{02908FB3-F77F-4290-8434-91807AFB2E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736"/>
                          <a:ext cx="1238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4834" name="Group 34">
            <a:extLst>
              <a:ext uri="{FF2B5EF4-FFF2-40B4-BE49-F238E27FC236}">
                <a16:creationId xmlns:a16="http://schemas.microsoft.com/office/drawing/2014/main" id="{3FBF0A40-4FB0-4FD9-B283-4C8403DBB725}"/>
              </a:ext>
            </a:extLst>
          </p:cNvPr>
          <p:cNvGrpSpPr>
            <a:grpSpLocks/>
          </p:cNvGrpSpPr>
          <p:nvPr/>
        </p:nvGrpSpPr>
        <p:grpSpPr bwMode="auto">
          <a:xfrm>
            <a:off x="185656" y="4962956"/>
            <a:ext cx="8305800" cy="1223963"/>
            <a:chOff x="288" y="3289"/>
            <a:chExt cx="5232" cy="771"/>
          </a:xfrm>
        </p:grpSpPr>
        <p:sp>
          <p:nvSpPr>
            <p:cNvPr id="12298" name="Rectangle 30">
              <a:extLst>
                <a:ext uri="{FF2B5EF4-FFF2-40B4-BE49-F238E27FC236}">
                  <a16:creationId xmlns:a16="http://schemas.microsoft.com/office/drawing/2014/main" id="{D35DEA15-2A7E-4065-9394-BC059D929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0"/>
              <a:ext cx="5232" cy="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5000"/>
                </a:lnSpc>
              </a:pPr>
              <a:r>
                <a:rPr lang="zh-CN" altLang="en-US" sz="2600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 </a:t>
              </a:r>
              <a:r>
                <a:rPr lang="en-US" altLang="zh-CN" sz="2600" b="1" dirty="0">
                  <a:solidFill>
                    <a:srgbClr val="FF0000"/>
                  </a:solidFill>
                </a:rPr>
                <a:t>7.1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   求积公式                                     至少具有 </a:t>
              </a:r>
              <a:r>
                <a:rPr lang="en-US" altLang="zh-CN" sz="2600" b="1" i="1" dirty="0">
                  <a:solidFill>
                    <a:srgbClr val="FF0000"/>
                  </a:solidFill>
                </a:rPr>
                <a:t>n 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次代数精度的充要条件是：它是插值型的。</a:t>
              </a:r>
            </a:p>
          </p:txBody>
        </p:sp>
        <p:graphicFrame>
          <p:nvGraphicFramePr>
            <p:cNvPr id="12299" name="Object 31">
              <a:extLst>
                <a:ext uri="{FF2B5EF4-FFF2-40B4-BE49-F238E27FC236}">
                  <a16:creationId xmlns:a16="http://schemas.microsoft.com/office/drawing/2014/main" id="{3083D513-E1DA-495D-95DA-007CCF03C2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6025258"/>
                </p:ext>
              </p:extLst>
            </p:nvPr>
          </p:nvGraphicFramePr>
          <p:xfrm>
            <a:off x="2130" y="3289"/>
            <a:ext cx="1842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043" name="Equation" r:id="rId12" imgW="1473200" imgH="431800" progId="Equation.3">
                    <p:embed/>
                  </p:oleObj>
                </mc:Choice>
                <mc:Fallback>
                  <p:oleObj name="Equation" r:id="rId12" imgW="1473200" imgH="431800" progId="Equation.3">
                    <p:embed/>
                    <p:pic>
                      <p:nvPicPr>
                        <p:cNvPr id="12299" name="Object 31">
                          <a:extLst>
                            <a:ext uri="{FF2B5EF4-FFF2-40B4-BE49-F238E27FC236}">
                              <a16:creationId xmlns:a16="http://schemas.microsoft.com/office/drawing/2014/main" id="{3083D513-E1DA-495D-95DA-007CCF03C2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" y="3289"/>
                          <a:ext cx="1842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1CA9CA6-D7E3-491A-950A-97E14B34D8D2}"/>
              </a:ext>
            </a:extLst>
          </p:cNvPr>
          <p:cNvSpPr txBox="1"/>
          <p:nvPr/>
        </p:nvSpPr>
        <p:spPr>
          <a:xfrm>
            <a:off x="6876256" y="106168"/>
            <a:ext cx="20190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112344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698" name="Group 210">
            <a:extLst>
              <a:ext uri="{FF2B5EF4-FFF2-40B4-BE49-F238E27FC236}">
                <a16:creationId xmlns:a16="http://schemas.microsoft.com/office/drawing/2014/main" id="{081865B7-7716-4B0E-98ED-6CBF4AF11A67}"/>
              </a:ext>
            </a:extLst>
          </p:cNvPr>
          <p:cNvGrpSpPr>
            <a:grpSpLocks/>
          </p:cNvGrpSpPr>
          <p:nvPr/>
        </p:nvGrpSpPr>
        <p:grpSpPr bwMode="auto">
          <a:xfrm>
            <a:off x="285725" y="226867"/>
            <a:ext cx="8534400" cy="1603375"/>
            <a:chOff x="240" y="816"/>
            <a:chExt cx="5376" cy="1010"/>
          </a:xfrm>
        </p:grpSpPr>
        <p:sp>
          <p:nvSpPr>
            <p:cNvPr id="9229" name="Text Box 3">
              <a:extLst>
                <a:ext uri="{FF2B5EF4-FFF2-40B4-BE49-F238E27FC236}">
                  <a16:creationId xmlns:a16="http://schemas.microsoft.com/office/drawing/2014/main" id="{751A4A63-4981-4A25-A893-DA52739ED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16"/>
              <a:ext cx="5376" cy="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05000"/>
                </a:lnSpc>
                <a:buClr>
                  <a:srgbClr val="FF3300"/>
                </a:buClr>
                <a:buFont typeface="Wingdings" panose="05000000000000000000" pitchFamily="2" charset="2"/>
                <a:buChar char="q"/>
              </a:pPr>
              <a:r>
                <a:rPr lang="zh-CN" altLang="en-US" sz="2800" b="1" dirty="0">
                  <a:solidFill>
                    <a:srgbClr val="0000CC"/>
                  </a:solidFill>
                </a:rPr>
                <a:t> 例</a:t>
              </a:r>
              <a:r>
                <a:rPr lang="en-US" altLang="zh-CN" sz="2800" b="1" dirty="0">
                  <a:solidFill>
                    <a:srgbClr val="0000CC"/>
                  </a:solidFill>
                </a:rPr>
                <a:t>7.1</a:t>
              </a:r>
              <a:r>
                <a:rPr lang="zh-CN" altLang="en-US" sz="2800" b="1" dirty="0">
                  <a:solidFill>
                    <a:srgbClr val="0000CC"/>
                  </a:solidFill>
                </a:rPr>
                <a:t>：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试确定系数 </a:t>
              </a:r>
              <a:r>
                <a:rPr lang="zh-CN" altLang="en-US" sz="2600" b="1" i="1" dirty="0">
                  <a:ea typeface="楷体_GB2312" pitchFamily="49" charset="-122"/>
                  <a:sym typeface="Symbol" panose="05050102010706020507" pitchFamily="18" charset="2"/>
                </a:rPr>
                <a:t></a:t>
              </a:r>
              <a:r>
                <a:rPr lang="en-US" altLang="zh-CN" sz="2600" b="1" i="1" baseline="-25000" dirty="0" err="1"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r>
                <a:rPr lang="en-US" altLang="zh-CN" sz="2600" b="1" i="1" baseline="-25000" dirty="0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sz="2600" b="1" dirty="0">
                  <a:solidFill>
                    <a:srgbClr val="0000CC"/>
                  </a:solidFill>
                  <a:ea typeface="楷体_GB2312" pitchFamily="49" charset="-122"/>
                </a:rPr>
                <a:t>，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使得下面的求积公式具有至少</a:t>
              </a:r>
              <a:r>
                <a:rPr lang="en-US" altLang="zh-CN" sz="2600" b="1" dirty="0">
                  <a:solidFill>
                    <a:srgbClr val="0000CC"/>
                  </a:solidFill>
                  <a:ea typeface="楷体_GB2312" pitchFamily="49" charset="-122"/>
                </a:rPr>
                <a:t>2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次代数精度，并求出此求积公式的代数精度。 </a:t>
              </a:r>
            </a:p>
          </p:txBody>
        </p:sp>
        <p:graphicFrame>
          <p:nvGraphicFramePr>
            <p:cNvPr id="9230" name="Object 205">
              <a:extLst>
                <a:ext uri="{FF2B5EF4-FFF2-40B4-BE49-F238E27FC236}">
                  <a16:creationId xmlns:a16="http://schemas.microsoft.com/office/drawing/2014/main" id="{90581B93-C558-49B4-AB60-81B038F0AB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6706156"/>
                </p:ext>
              </p:extLst>
            </p:nvPr>
          </p:nvGraphicFramePr>
          <p:xfrm>
            <a:off x="1262" y="1413"/>
            <a:ext cx="3176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34" name="Equation" r:id="rId4" imgW="2540000" imgH="330200" progId="Equation.3">
                    <p:embed/>
                  </p:oleObj>
                </mc:Choice>
                <mc:Fallback>
                  <p:oleObj name="Equation" r:id="rId4" imgW="2540000" imgH="330200" progId="Equation.3">
                    <p:embed/>
                    <p:pic>
                      <p:nvPicPr>
                        <p:cNvPr id="9230" name="Object 205">
                          <a:extLst>
                            <a:ext uri="{FF2B5EF4-FFF2-40B4-BE49-F238E27FC236}">
                              <a16:creationId xmlns:a16="http://schemas.microsoft.com/office/drawing/2014/main" id="{90581B93-C558-49B4-AB60-81B038F0AB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2" y="1413"/>
                          <a:ext cx="3176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1702" name="Group 214">
            <a:extLst>
              <a:ext uri="{FF2B5EF4-FFF2-40B4-BE49-F238E27FC236}">
                <a16:creationId xmlns:a16="http://schemas.microsoft.com/office/drawing/2014/main" id="{7F6D99B3-71AD-491A-900E-932948963B6F}"/>
              </a:ext>
            </a:extLst>
          </p:cNvPr>
          <p:cNvGrpSpPr>
            <a:grpSpLocks/>
          </p:cNvGrpSpPr>
          <p:nvPr/>
        </p:nvGrpSpPr>
        <p:grpSpPr bwMode="auto">
          <a:xfrm>
            <a:off x="323875" y="1971551"/>
            <a:ext cx="7715250" cy="2274888"/>
            <a:chOff x="476" y="1706"/>
            <a:chExt cx="4860" cy="1433"/>
          </a:xfrm>
        </p:grpSpPr>
        <p:sp>
          <p:nvSpPr>
            <p:cNvPr id="9226" name="Rectangle 4">
              <a:extLst>
                <a:ext uri="{FF2B5EF4-FFF2-40B4-BE49-F238E27FC236}">
                  <a16:creationId xmlns:a16="http://schemas.microsoft.com/office/drawing/2014/main" id="{2FDC9BC7-B25C-4000-BA4D-67654B864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70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 b="1" dirty="0">
                  <a:solidFill>
                    <a:srgbClr val="0000CC"/>
                  </a:solidFill>
                  <a:ea typeface="黑体" panose="02010609060101010101" pitchFamily="49" charset="-122"/>
                </a:rPr>
                <a:t>解：</a:t>
              </a:r>
            </a:p>
          </p:txBody>
        </p:sp>
        <p:sp>
          <p:nvSpPr>
            <p:cNvPr id="9227" name="Rectangle 187">
              <a:extLst>
                <a:ext uri="{FF2B5EF4-FFF2-40B4-BE49-F238E27FC236}">
                  <a16:creationId xmlns:a16="http://schemas.microsoft.com/office/drawing/2014/main" id="{8568DEE8-6EEA-418C-906A-4D8C5F1A3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1706"/>
              <a:ext cx="445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</a:pPr>
              <a:r>
                <a:rPr lang="zh-CN" altLang="en-US" b="1" dirty="0">
                  <a:solidFill>
                    <a:srgbClr val="0000CC"/>
                  </a:solidFill>
                  <a:ea typeface="楷体_GB2312" pitchFamily="49" charset="-122"/>
                </a:rPr>
                <a:t>将 </a:t>
              </a:r>
              <a:r>
                <a:rPr lang="en-US" altLang="zh-CN" sz="2600" b="1" i="1" dirty="0">
                  <a:ea typeface="楷体_GB2312" pitchFamily="49" charset="-122"/>
                </a:rPr>
                <a:t>f </a:t>
              </a:r>
              <a:r>
                <a:rPr lang="en-US" altLang="zh-CN" sz="2600" b="1" dirty="0">
                  <a:ea typeface="楷体_GB2312" pitchFamily="49" charset="-122"/>
                </a:rPr>
                <a:t>(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dirty="0">
                  <a:ea typeface="楷体_GB2312" pitchFamily="49" charset="-122"/>
                </a:rPr>
                <a:t>)＝1, 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dirty="0">
                  <a:ea typeface="楷体_GB2312" pitchFamily="49" charset="-122"/>
                </a:rPr>
                <a:t>, 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baseline="30000" dirty="0">
                  <a:ea typeface="楷体_GB2312" pitchFamily="49" charset="-122"/>
                </a:rPr>
                <a:t>2 </a:t>
              </a:r>
              <a:r>
                <a:rPr lang="zh-CN" altLang="en-US" b="1" dirty="0">
                  <a:solidFill>
                    <a:srgbClr val="0000CC"/>
                  </a:solidFill>
                  <a:ea typeface="楷体_GB2312" pitchFamily="49" charset="-122"/>
                </a:rPr>
                <a:t>代入求积公式，使其精确成立得 </a:t>
              </a:r>
              <a:endParaRPr lang="en-US" altLang="zh-CN" b="1" dirty="0">
                <a:solidFill>
                  <a:srgbClr val="0000CC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9228" name="Object 206">
              <a:extLst>
                <a:ext uri="{FF2B5EF4-FFF2-40B4-BE49-F238E27FC236}">
                  <a16:creationId xmlns:a16="http://schemas.microsoft.com/office/drawing/2014/main" id="{80991C0C-C6E0-43FD-9D3E-667C74CB0F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3496231"/>
                </p:ext>
              </p:extLst>
            </p:nvPr>
          </p:nvGraphicFramePr>
          <p:xfrm>
            <a:off x="1024" y="2050"/>
            <a:ext cx="3558" cy="1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35" name="Equation" r:id="rId6" imgW="3060700" imgH="1066800" progId="Equation.DSMT4">
                    <p:embed/>
                  </p:oleObj>
                </mc:Choice>
                <mc:Fallback>
                  <p:oleObj name="Equation" r:id="rId6" imgW="3060700" imgH="1066800" progId="Equation.DSMT4">
                    <p:embed/>
                    <p:pic>
                      <p:nvPicPr>
                        <p:cNvPr id="9228" name="Object 206">
                          <a:extLst>
                            <a:ext uri="{FF2B5EF4-FFF2-40B4-BE49-F238E27FC236}">
                              <a16:creationId xmlns:a16="http://schemas.microsoft.com/office/drawing/2014/main" id="{80991C0C-C6E0-43FD-9D3E-667C74CB0F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2050"/>
                          <a:ext cx="3558" cy="10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1695" name="Rectangle 207">
            <a:extLst>
              <a:ext uri="{FF2B5EF4-FFF2-40B4-BE49-F238E27FC236}">
                <a16:creationId xmlns:a16="http://schemas.microsoft.com/office/drawing/2014/main" id="{5AFA4E89-80C2-44F0-AD0E-EE08CB3A8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26" y="4348431"/>
            <a:ext cx="7467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解得 </a:t>
            </a:r>
            <a:r>
              <a:rPr lang="zh-CN" altLang="en-US" sz="2600" b="1" i="1" dirty="0"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600" b="1" baseline="-25000" dirty="0">
                <a:ea typeface="楷体_GB2312" pitchFamily="49" charset="-122"/>
                <a:sym typeface="Symbol" panose="05050102010706020507" pitchFamily="18" charset="2"/>
              </a:rPr>
              <a:t>0 </a:t>
            </a:r>
            <a:r>
              <a:rPr lang="zh-CN" altLang="en-US" sz="2600" b="1" dirty="0">
                <a:ea typeface="楷体_GB2312" pitchFamily="49" charset="-122"/>
                <a:sym typeface="Symbol" panose="05050102010706020507" pitchFamily="18" charset="2"/>
              </a:rPr>
              <a:t>=1/3, </a:t>
            </a:r>
            <a:r>
              <a:rPr lang="zh-CN" altLang="en-US" sz="2600" b="1" i="1" dirty="0"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600" b="1" baseline="-25000" dirty="0"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lang="zh-CN" altLang="en-US" sz="2600" b="1" dirty="0">
                <a:ea typeface="楷体_GB2312" pitchFamily="49" charset="-122"/>
                <a:sym typeface="Symbol" panose="05050102010706020507" pitchFamily="18" charset="2"/>
              </a:rPr>
              <a:t>=4/3, </a:t>
            </a:r>
            <a:r>
              <a:rPr lang="zh-CN" altLang="en-US" sz="2600" b="1" i="1" dirty="0"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600" b="1" baseline="-25000" dirty="0">
                <a:ea typeface="楷体_GB2312" pitchFamily="49" charset="-122"/>
                <a:sym typeface="Symbol" panose="05050102010706020507" pitchFamily="18" charset="2"/>
              </a:rPr>
              <a:t>2 </a:t>
            </a:r>
            <a:r>
              <a:rPr lang="zh-CN" altLang="en-US" sz="2600" b="1" dirty="0">
                <a:ea typeface="楷体_GB2312" pitchFamily="49" charset="-122"/>
                <a:sym typeface="Symbol" panose="05050102010706020507" pitchFamily="18" charset="2"/>
              </a:rPr>
              <a:t>=1/3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，所以求积公式为</a:t>
            </a:r>
          </a:p>
        </p:txBody>
      </p:sp>
      <p:graphicFrame>
        <p:nvGraphicFramePr>
          <p:cNvPr id="831696" name="Object 208">
            <a:extLst>
              <a:ext uri="{FF2B5EF4-FFF2-40B4-BE49-F238E27FC236}">
                <a16:creationId xmlns:a16="http://schemas.microsoft.com/office/drawing/2014/main" id="{59E10D5A-0D40-4C32-9660-2464718FF0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894020"/>
              </p:ext>
            </p:extLst>
          </p:nvPr>
        </p:nvGraphicFramePr>
        <p:xfrm>
          <a:off x="773137" y="4813969"/>
          <a:ext cx="48133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36" name="Equation" r:id="rId8" imgW="2425700" imgH="330200" progId="Equation.3">
                  <p:embed/>
                </p:oleObj>
              </mc:Choice>
              <mc:Fallback>
                <p:oleObj name="Equation" r:id="rId8" imgW="2425700" imgH="330200" progId="Equation.3">
                  <p:embed/>
                  <p:pic>
                    <p:nvPicPr>
                      <p:cNvPr id="831696" name="Object 208">
                        <a:extLst>
                          <a:ext uri="{FF2B5EF4-FFF2-40B4-BE49-F238E27FC236}">
                            <a16:creationId xmlns:a16="http://schemas.microsoft.com/office/drawing/2014/main" id="{59E10D5A-0D40-4C32-9660-2464718FF0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37" y="4813969"/>
                        <a:ext cx="48133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1697" name="Rectangle 209">
            <a:extLst>
              <a:ext uri="{FF2B5EF4-FFF2-40B4-BE49-F238E27FC236}">
                <a16:creationId xmlns:a16="http://schemas.microsoft.com/office/drawing/2014/main" id="{DB06CE45-E828-4DC9-97F6-AF90876F4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19" y="5545414"/>
            <a:ext cx="7924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易验证该公式对 </a:t>
            </a:r>
            <a:r>
              <a:rPr lang="en-US" altLang="zh-CN" sz="2600" b="1" i="1" dirty="0">
                <a:ea typeface="楷体_GB2312" pitchFamily="49" charset="-122"/>
              </a:rPr>
              <a:t>f </a:t>
            </a:r>
            <a:r>
              <a:rPr lang="en-US" altLang="zh-CN" sz="2600" b="1" dirty="0">
                <a:ea typeface="楷体_GB2312" pitchFamily="49" charset="-122"/>
              </a:rPr>
              <a:t>(</a:t>
            </a:r>
            <a:r>
              <a:rPr lang="en-US" altLang="zh-CN" sz="2600" b="1" i="1" dirty="0">
                <a:ea typeface="楷体_GB2312" pitchFamily="49" charset="-122"/>
              </a:rPr>
              <a:t>x</a:t>
            </a:r>
            <a:r>
              <a:rPr lang="en-US" altLang="zh-CN" sz="2600" b="1" dirty="0">
                <a:ea typeface="楷体_GB2312" pitchFamily="49" charset="-122"/>
              </a:rPr>
              <a:t>)＝</a:t>
            </a:r>
            <a:r>
              <a:rPr lang="en-US" altLang="zh-CN" sz="2600" b="1" i="1" dirty="0">
                <a:ea typeface="楷体_GB2312" pitchFamily="49" charset="-122"/>
              </a:rPr>
              <a:t>x</a:t>
            </a:r>
            <a:r>
              <a:rPr lang="en-US" altLang="zh-CN" sz="2600" b="1" baseline="30000" dirty="0">
                <a:ea typeface="楷体_GB2312" pitchFamily="49" charset="-122"/>
              </a:rPr>
              <a:t>3 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也精确成立，但对</a:t>
            </a:r>
            <a:r>
              <a:rPr lang="en-US" altLang="zh-CN" sz="2600" b="1" i="1" dirty="0">
                <a:ea typeface="楷体_GB2312" pitchFamily="49" charset="-122"/>
              </a:rPr>
              <a:t>f </a:t>
            </a:r>
            <a:r>
              <a:rPr lang="en-US" altLang="zh-CN" sz="2600" b="1" dirty="0">
                <a:ea typeface="楷体_GB2312" pitchFamily="49" charset="-122"/>
              </a:rPr>
              <a:t>(</a:t>
            </a:r>
            <a:r>
              <a:rPr lang="en-US" altLang="zh-CN" sz="2600" b="1" i="1" dirty="0">
                <a:ea typeface="楷体_GB2312" pitchFamily="49" charset="-122"/>
              </a:rPr>
              <a:t>x</a:t>
            </a:r>
            <a:r>
              <a:rPr lang="en-US" altLang="zh-CN" sz="2600" b="1" dirty="0">
                <a:ea typeface="楷体_GB2312" pitchFamily="49" charset="-122"/>
              </a:rPr>
              <a:t>)＝</a:t>
            </a:r>
            <a:r>
              <a:rPr lang="en-US" altLang="zh-CN" sz="2600" b="1" i="1" dirty="0">
                <a:ea typeface="楷体_GB2312" pitchFamily="49" charset="-122"/>
              </a:rPr>
              <a:t>x</a:t>
            </a:r>
            <a:r>
              <a:rPr lang="en-US" altLang="zh-CN" sz="2600" b="1" baseline="30000" dirty="0">
                <a:ea typeface="楷体_GB2312" pitchFamily="49" charset="-122"/>
              </a:rPr>
              <a:t>4 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不精确成立，所以此求积公式具有 </a:t>
            </a:r>
            <a:r>
              <a:rPr lang="en-US" altLang="zh-CN" b="1" dirty="0">
                <a:ea typeface="楷体_GB2312" pitchFamily="49" charset="-122"/>
              </a:rPr>
              <a:t>3 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次代数精度。</a:t>
            </a:r>
          </a:p>
        </p:txBody>
      </p:sp>
      <p:sp>
        <p:nvSpPr>
          <p:cNvPr id="831701" name="Text Box 213">
            <a:extLst>
              <a:ext uri="{FF2B5EF4-FFF2-40B4-BE49-F238E27FC236}">
                <a16:creationId xmlns:a16="http://schemas.microsoft.com/office/drawing/2014/main" id="{913AD1FD-0E48-476C-9238-226733FA2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4913188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hlink"/>
                </a:solidFill>
                <a:ea typeface="楷体_GB2312" pitchFamily="49" charset="-122"/>
              </a:rPr>
              <a:t>代数精度为</a:t>
            </a:r>
            <a:r>
              <a:rPr lang="en-US" altLang="zh-CN" b="1" dirty="0">
                <a:solidFill>
                  <a:schemeClr val="hlink"/>
                </a:solidFill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chemeClr val="hlink"/>
                </a:solidFill>
                <a:ea typeface="楷体_GB2312" pitchFamily="49" charset="-122"/>
              </a:rPr>
              <a:t>次吗？</a:t>
            </a:r>
          </a:p>
        </p:txBody>
      </p:sp>
      <p:sp>
        <p:nvSpPr>
          <p:cNvPr id="831704" name="Text Box 216">
            <a:extLst>
              <a:ext uri="{FF2B5EF4-FFF2-40B4-BE49-F238E27FC236}">
                <a16:creationId xmlns:a16="http://schemas.microsoft.com/office/drawing/2014/main" id="{B7E11F84-C3E5-4722-A96C-1C6C76F2F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3195522"/>
            <a:ext cx="2771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chemeClr val="hlink"/>
                </a:solidFill>
              </a:rPr>
              <a:t>奇函数在对称区间的积分为</a:t>
            </a:r>
            <a:r>
              <a:rPr lang="en-US" altLang="zh-CN" sz="1600" b="1" dirty="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0D0CF4-6317-4FE6-AEB0-B22F0ABD7082}"/>
              </a:ext>
            </a:extLst>
          </p:cNvPr>
          <p:cNvSpPr txBox="1"/>
          <p:nvPr/>
        </p:nvSpPr>
        <p:spPr>
          <a:xfrm>
            <a:off x="7758100" y="1157196"/>
            <a:ext cx="116287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非常</a:t>
            </a:r>
            <a:endParaRPr lang="en-US" altLang="zh-CN" sz="36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191569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695" grpId="0"/>
      <p:bldP spid="831697" grpId="0"/>
      <p:bldP spid="831701" grpId="0"/>
      <p:bldP spid="83170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ED9A4B3-1DBB-4532-9C84-1EFC13535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7919" y="221461"/>
            <a:ext cx="4225885" cy="483209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7.2.3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收敛性和稳定性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860188" name="Group 28">
            <a:extLst>
              <a:ext uri="{FF2B5EF4-FFF2-40B4-BE49-F238E27FC236}">
                <a16:creationId xmlns:a16="http://schemas.microsoft.com/office/drawing/2014/main" id="{39F7CC24-6D16-4A0A-ABFA-1B2649C1316B}"/>
              </a:ext>
            </a:extLst>
          </p:cNvPr>
          <p:cNvGrpSpPr>
            <a:grpSpLocks/>
          </p:cNvGrpSpPr>
          <p:nvPr/>
        </p:nvGrpSpPr>
        <p:grpSpPr bwMode="auto">
          <a:xfrm>
            <a:off x="274760" y="746829"/>
            <a:ext cx="8353426" cy="2593975"/>
            <a:chOff x="336" y="864"/>
            <a:chExt cx="5262" cy="1634"/>
          </a:xfrm>
        </p:grpSpPr>
        <p:sp>
          <p:nvSpPr>
            <p:cNvPr id="13324" name="Rectangle 14">
              <a:extLst>
                <a:ext uri="{FF2B5EF4-FFF2-40B4-BE49-F238E27FC236}">
                  <a16:creationId xmlns:a16="http://schemas.microsoft.com/office/drawing/2014/main" id="{2378A345-7931-448F-A13A-971B84605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912"/>
              <a:ext cx="3792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5000"/>
                </a:lnSpc>
              </a:pPr>
              <a:r>
                <a:rPr lang="zh-CN" altLang="en-US" sz="2800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若求积公式                                     满足</a:t>
              </a:r>
            </a:p>
          </p:txBody>
        </p:sp>
        <p:graphicFrame>
          <p:nvGraphicFramePr>
            <p:cNvPr id="13325" name="Object 15">
              <a:extLst>
                <a:ext uri="{FF2B5EF4-FFF2-40B4-BE49-F238E27FC236}">
                  <a16:creationId xmlns:a16="http://schemas.microsoft.com/office/drawing/2014/main" id="{89363AEF-4FBB-42B6-8B45-08454766FB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864"/>
            <a:ext cx="1842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996" name="Equation" r:id="rId4" imgW="1473200" imgH="431800" progId="Equation.3">
                    <p:embed/>
                  </p:oleObj>
                </mc:Choice>
                <mc:Fallback>
                  <p:oleObj name="Equation" r:id="rId4" imgW="1473200" imgH="431800" progId="Equation.3">
                    <p:embed/>
                    <p:pic>
                      <p:nvPicPr>
                        <p:cNvPr id="13325" name="Object 15">
                          <a:extLst>
                            <a:ext uri="{FF2B5EF4-FFF2-40B4-BE49-F238E27FC236}">
                              <a16:creationId xmlns:a16="http://schemas.microsoft.com/office/drawing/2014/main" id="{89363AEF-4FBB-42B6-8B45-08454766FB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864"/>
                          <a:ext cx="1842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Object 16">
              <a:extLst>
                <a:ext uri="{FF2B5EF4-FFF2-40B4-BE49-F238E27FC236}">
                  <a16:creationId xmlns:a16="http://schemas.microsoft.com/office/drawing/2014/main" id="{CFCD78B7-9BA7-4B9E-B487-ADF2CAC559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428712"/>
                </p:ext>
              </p:extLst>
            </p:nvPr>
          </p:nvGraphicFramePr>
          <p:xfrm>
            <a:off x="1752" y="1405"/>
            <a:ext cx="2400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997" name="Equation" r:id="rId6" imgW="1739900" imgH="482600" progId="Equation.3">
                    <p:embed/>
                  </p:oleObj>
                </mc:Choice>
                <mc:Fallback>
                  <p:oleObj name="Equation" r:id="rId6" imgW="1739900" imgH="482600" progId="Equation.3">
                    <p:embed/>
                    <p:pic>
                      <p:nvPicPr>
                        <p:cNvPr id="13326" name="Object 16">
                          <a:extLst>
                            <a:ext uri="{FF2B5EF4-FFF2-40B4-BE49-F238E27FC236}">
                              <a16:creationId xmlns:a16="http://schemas.microsoft.com/office/drawing/2014/main" id="{CFCD78B7-9BA7-4B9E-B487-ADF2CAC559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1405"/>
                          <a:ext cx="2400" cy="66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CC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7" name="Rectangle 17">
              <a:extLst>
                <a:ext uri="{FF2B5EF4-FFF2-40B4-BE49-F238E27FC236}">
                  <a16:creationId xmlns:a16="http://schemas.microsoft.com/office/drawing/2014/main" id="{91186FA4-FD43-4918-BD7A-0286C47D3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12"/>
              <a:ext cx="52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 b="1" dirty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其中                              ，则称该求积公式是</a:t>
              </a:r>
              <a:r>
                <a:rPr lang="zh-CN" altLang="en-US" sz="2800" b="1" dirty="0">
                  <a:solidFill>
                    <a:srgbClr val="99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收敛</a:t>
              </a:r>
              <a:r>
                <a:rPr lang="zh-CN" altLang="en-US" sz="2800" b="1" dirty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的 。</a:t>
              </a:r>
            </a:p>
          </p:txBody>
        </p:sp>
        <p:graphicFrame>
          <p:nvGraphicFramePr>
            <p:cNvPr id="13328" name="Object 18">
              <a:extLst>
                <a:ext uri="{FF2B5EF4-FFF2-40B4-BE49-F238E27FC236}">
                  <a16:creationId xmlns:a16="http://schemas.microsoft.com/office/drawing/2014/main" id="{F74B9F30-3647-4BCC-B0B5-5A5A73D2A5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2112"/>
            <a:ext cx="1664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998" name="Equation" r:id="rId8" imgW="1206500" imgH="279400" progId="Equation.3">
                    <p:embed/>
                  </p:oleObj>
                </mc:Choice>
                <mc:Fallback>
                  <p:oleObj name="Equation" r:id="rId8" imgW="1206500" imgH="279400" progId="Equation.3">
                    <p:embed/>
                    <p:pic>
                      <p:nvPicPr>
                        <p:cNvPr id="13328" name="Object 18">
                          <a:extLst>
                            <a:ext uri="{FF2B5EF4-FFF2-40B4-BE49-F238E27FC236}">
                              <a16:creationId xmlns:a16="http://schemas.microsoft.com/office/drawing/2014/main" id="{F74B9F30-3647-4BCC-B0B5-5A5A73D2A5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112"/>
                          <a:ext cx="1664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189" name="Group 29">
            <a:extLst>
              <a:ext uri="{FF2B5EF4-FFF2-40B4-BE49-F238E27FC236}">
                <a16:creationId xmlns:a16="http://schemas.microsoft.com/office/drawing/2014/main" id="{8414F45F-6DCD-47A9-9A66-DB8057F512DB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3726567"/>
            <a:ext cx="8413750" cy="2428876"/>
            <a:chOff x="288" y="2592"/>
            <a:chExt cx="5300" cy="1530"/>
          </a:xfrm>
        </p:grpSpPr>
        <p:sp>
          <p:nvSpPr>
            <p:cNvPr id="13319" name="Rectangle 20">
              <a:extLst>
                <a:ext uri="{FF2B5EF4-FFF2-40B4-BE49-F238E27FC236}">
                  <a16:creationId xmlns:a16="http://schemas.microsoft.com/office/drawing/2014/main" id="{5D4C99B4-FF2B-48A3-9BA7-79909A44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592"/>
              <a:ext cx="4512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5000"/>
                </a:lnSpc>
              </a:pPr>
              <a:r>
                <a:rPr lang="zh-CN" altLang="en-US" sz="2800" b="1" dirty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对任给的 </a:t>
              </a:r>
              <a:r>
                <a:rPr lang="zh-CN" altLang="en-US" sz="2800" b="1" i="1" dirty="0">
                  <a:latin typeface="华文仿宋" panose="02010600040101010101" pitchFamily="2" charset="-122"/>
                  <a:ea typeface="华文仿宋" panose="02010600040101010101" pitchFamily="2" charset="-122"/>
                  <a:sym typeface="Symbol" panose="05050102010706020507" pitchFamily="18" charset="2"/>
                </a:rPr>
                <a:t> </a:t>
              </a:r>
              <a:r>
                <a:rPr lang="zh-CN" altLang="en-US" sz="2800" b="1" dirty="0">
                  <a:latin typeface="华文仿宋" panose="02010600040101010101" pitchFamily="2" charset="-122"/>
                  <a:ea typeface="华文仿宋" panose="02010600040101010101" pitchFamily="2" charset="-122"/>
                  <a:sym typeface="Symbol" panose="05050102010706020507" pitchFamily="18" charset="2"/>
                </a:rPr>
                <a:t>&gt;0</a:t>
              </a:r>
              <a:r>
                <a:rPr lang="zh-CN" altLang="en-US" sz="2800" b="1" dirty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，若存在 </a:t>
              </a:r>
              <a:r>
                <a:rPr lang="zh-CN" altLang="en-US" sz="2800" b="1" i="1" dirty="0">
                  <a:latin typeface="华文仿宋" panose="02010600040101010101" pitchFamily="2" charset="-122"/>
                  <a:ea typeface="华文仿宋" panose="02010600040101010101" pitchFamily="2" charset="-122"/>
                  <a:sym typeface="Symbol" panose="05050102010706020507" pitchFamily="18" charset="2"/>
                </a:rPr>
                <a:t> </a:t>
              </a:r>
              <a:r>
                <a:rPr lang="zh-CN" altLang="en-US" sz="2800" b="1" dirty="0">
                  <a:latin typeface="华文仿宋" panose="02010600040101010101" pitchFamily="2" charset="-122"/>
                  <a:ea typeface="华文仿宋" panose="02010600040101010101" pitchFamily="2" charset="-122"/>
                  <a:sym typeface="Symbol" panose="05050102010706020507" pitchFamily="18" charset="2"/>
                </a:rPr>
                <a:t>&gt;0</a:t>
              </a:r>
              <a:r>
                <a:rPr lang="zh-CN" altLang="en-US" sz="2800" b="1" dirty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，当</a:t>
              </a:r>
            </a:p>
          </p:txBody>
        </p:sp>
        <p:sp>
          <p:nvSpPr>
            <p:cNvPr id="13320" name="Rectangle 23">
              <a:extLst>
                <a:ext uri="{FF2B5EF4-FFF2-40B4-BE49-F238E27FC236}">
                  <a16:creationId xmlns:a16="http://schemas.microsoft.com/office/drawing/2014/main" id="{F755C018-A95B-4C55-A424-C0C25CBA1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76"/>
              <a:ext cx="25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( </a:t>
              </a:r>
              <a:r>
                <a:rPr lang="en-US" altLang="zh-CN" sz="2800" b="1" i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i </a:t>
              </a:r>
              <a:r>
                <a:rPr lang="en-US" altLang="zh-CN" sz="2800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= 0, 1, … , </a:t>
              </a:r>
              <a:r>
                <a:rPr lang="en-US" altLang="zh-CN" sz="2800" b="1" i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n </a:t>
              </a:r>
              <a:r>
                <a:rPr lang="en-US" altLang="zh-CN" sz="2800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) </a:t>
              </a:r>
              <a:r>
                <a:rPr lang="zh-CN" altLang="en-US" sz="2800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时，有</a:t>
              </a:r>
            </a:p>
          </p:txBody>
        </p:sp>
        <p:graphicFrame>
          <p:nvGraphicFramePr>
            <p:cNvPr id="13321" name="Object 25">
              <a:extLst>
                <a:ext uri="{FF2B5EF4-FFF2-40B4-BE49-F238E27FC236}">
                  <a16:creationId xmlns:a16="http://schemas.microsoft.com/office/drawing/2014/main" id="{2C62C51D-6CF6-4EE2-AA08-D2C10540A0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2" y="2656"/>
            <a:ext cx="129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999" name="Equation" r:id="rId10" imgW="1028254" imgH="253890" progId="Equation.3">
                    <p:embed/>
                  </p:oleObj>
                </mc:Choice>
                <mc:Fallback>
                  <p:oleObj name="Equation" r:id="rId10" imgW="1028254" imgH="253890" progId="Equation.3">
                    <p:embed/>
                    <p:pic>
                      <p:nvPicPr>
                        <p:cNvPr id="13321" name="Object 25">
                          <a:extLst>
                            <a:ext uri="{FF2B5EF4-FFF2-40B4-BE49-F238E27FC236}">
                              <a16:creationId xmlns:a16="http://schemas.microsoft.com/office/drawing/2014/main" id="{2C62C51D-6CF6-4EE2-AA08-D2C10540A0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2656"/>
                          <a:ext cx="129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26">
              <a:extLst>
                <a:ext uri="{FF2B5EF4-FFF2-40B4-BE49-F238E27FC236}">
                  <a16:creationId xmlns:a16="http://schemas.microsoft.com/office/drawing/2014/main" id="{27C59312-979A-498C-A214-968A7E8319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4" y="3216"/>
            <a:ext cx="3696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000" name="Equation" r:id="rId12" imgW="2679700" imgH="457200" progId="Equation.DSMT4">
                    <p:embed/>
                  </p:oleObj>
                </mc:Choice>
                <mc:Fallback>
                  <p:oleObj name="Equation" r:id="rId12" imgW="2679700" imgH="457200" progId="Equation.DSMT4">
                    <p:embed/>
                    <p:pic>
                      <p:nvPicPr>
                        <p:cNvPr id="13322" name="Object 26">
                          <a:extLst>
                            <a:ext uri="{FF2B5EF4-FFF2-40B4-BE49-F238E27FC236}">
                              <a16:creationId xmlns:a16="http://schemas.microsoft.com/office/drawing/2014/main" id="{27C59312-979A-498C-A214-968A7E8319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4" y="3216"/>
                          <a:ext cx="3696" cy="6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3" name="Rectangle 27">
              <a:extLst>
                <a:ext uri="{FF2B5EF4-FFF2-40B4-BE49-F238E27FC236}">
                  <a16:creationId xmlns:a16="http://schemas.microsoft.com/office/drawing/2014/main" id="{B7856B95-7852-4AFE-A1CD-F3132AFF3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792"/>
              <a:ext cx="288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则称该求积公式是</a:t>
              </a:r>
              <a:r>
                <a:rPr lang="zh-CN" altLang="en-US" sz="2800" b="1">
                  <a:solidFill>
                    <a:srgbClr val="99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稳定</a:t>
              </a:r>
              <a:r>
                <a:rPr lang="zh-CN" altLang="en-US" sz="2800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的 。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B7C560E-9F83-4D8B-96CE-4996D9940085}"/>
              </a:ext>
            </a:extLst>
          </p:cNvPr>
          <p:cNvSpPr txBox="1"/>
          <p:nvPr/>
        </p:nvSpPr>
        <p:spPr>
          <a:xfrm>
            <a:off x="323528" y="953201"/>
            <a:ext cx="127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定义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7.2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FFA8BD-7055-4B05-92A6-FD9EAC776D7B}"/>
              </a:ext>
            </a:extLst>
          </p:cNvPr>
          <p:cNvSpPr txBox="1"/>
          <p:nvPr/>
        </p:nvSpPr>
        <p:spPr>
          <a:xfrm>
            <a:off x="323528" y="3874502"/>
            <a:ext cx="127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定义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7.3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8577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6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6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8BBC07A-959C-47C3-80E7-762A390AE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78" y="160464"/>
            <a:ext cx="6096000" cy="483209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latin typeface="+mn-ea"/>
                <a:ea typeface="+mn-ea"/>
              </a:rPr>
              <a:t>稳定性的一个充分条件</a:t>
            </a:r>
            <a:endParaRPr lang="en-US" altLang="zh-CN" sz="2800">
              <a:latin typeface="+mn-ea"/>
              <a:ea typeface="+mn-ea"/>
            </a:endParaRPr>
          </a:p>
        </p:txBody>
      </p:sp>
      <p:grpSp>
        <p:nvGrpSpPr>
          <p:cNvPr id="861208" name="Group 24">
            <a:extLst>
              <a:ext uri="{FF2B5EF4-FFF2-40B4-BE49-F238E27FC236}">
                <a16:creationId xmlns:a16="http://schemas.microsoft.com/office/drawing/2014/main" id="{30D066C3-C21C-4C27-9C26-B81AFD751D86}"/>
              </a:ext>
            </a:extLst>
          </p:cNvPr>
          <p:cNvGrpSpPr>
            <a:grpSpLocks/>
          </p:cNvGrpSpPr>
          <p:nvPr/>
        </p:nvGrpSpPr>
        <p:grpSpPr bwMode="auto">
          <a:xfrm>
            <a:off x="0" y="860548"/>
            <a:ext cx="8458200" cy="1304926"/>
            <a:chOff x="288" y="861"/>
            <a:chExt cx="5328" cy="822"/>
          </a:xfrm>
        </p:grpSpPr>
        <p:sp>
          <p:nvSpPr>
            <p:cNvPr id="14349" name="Rectangle 4">
              <a:extLst>
                <a:ext uri="{FF2B5EF4-FFF2-40B4-BE49-F238E27FC236}">
                  <a16:creationId xmlns:a16="http://schemas.microsoft.com/office/drawing/2014/main" id="{DEF49CFD-2E4C-48EF-8159-2AC6380CA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912"/>
              <a:ext cx="4560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5000"/>
                </a:lnSpc>
              </a:pPr>
              <a:r>
                <a:rPr lang="zh-CN" altLang="en-US" sz="2800" b="1" dirty="0">
                  <a:solidFill>
                    <a:srgbClr val="0000CC"/>
                  </a:solidFill>
                  <a:latin typeface="+mn-ea"/>
                  <a:ea typeface="+mn-ea"/>
                </a:rPr>
                <a:t>若求积公式                                     中求积系数</a:t>
              </a:r>
            </a:p>
          </p:txBody>
        </p:sp>
        <p:graphicFrame>
          <p:nvGraphicFramePr>
            <p:cNvPr id="14350" name="Object 5">
              <a:extLst>
                <a:ext uri="{FF2B5EF4-FFF2-40B4-BE49-F238E27FC236}">
                  <a16:creationId xmlns:a16="http://schemas.microsoft.com/office/drawing/2014/main" id="{D853502F-1EB2-4B2A-A5B5-F2C5275206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861"/>
            <a:ext cx="1842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562" name="Equation" r:id="rId4" imgW="1473200" imgH="431800" progId="Equation.3">
                    <p:embed/>
                  </p:oleObj>
                </mc:Choice>
                <mc:Fallback>
                  <p:oleObj name="Equation" r:id="rId4" imgW="1473200" imgH="431800" progId="Equation.3">
                    <p:embed/>
                    <p:pic>
                      <p:nvPicPr>
                        <p:cNvPr id="14350" name="Object 5">
                          <a:extLst>
                            <a:ext uri="{FF2B5EF4-FFF2-40B4-BE49-F238E27FC236}">
                              <a16:creationId xmlns:a16="http://schemas.microsoft.com/office/drawing/2014/main" id="{D853502F-1EB2-4B2A-A5B5-F2C5275206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861"/>
                          <a:ext cx="1842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Rectangle 15">
              <a:extLst>
                <a:ext uri="{FF2B5EF4-FFF2-40B4-BE49-F238E27FC236}">
                  <a16:creationId xmlns:a16="http://schemas.microsoft.com/office/drawing/2014/main" id="{F2E2F608-15ED-4D66-B786-A4771ADBE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90"/>
              <a:ext cx="4836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5000"/>
                </a:lnSpc>
              </a:pPr>
              <a:r>
                <a:rPr lang="zh-CN" altLang="en-US" sz="2800" b="1" i="1">
                  <a:latin typeface="+mn-ea"/>
                  <a:ea typeface="+mn-ea"/>
                  <a:sym typeface="Symbol" panose="05050102010706020507" pitchFamily="18" charset="2"/>
                </a:rPr>
                <a:t></a:t>
              </a:r>
              <a:r>
                <a:rPr lang="en-US" altLang="zh-CN" sz="2800" b="1" i="1" baseline="-25000">
                  <a:latin typeface="+mn-ea"/>
                  <a:ea typeface="+mn-ea"/>
                  <a:sym typeface="Symbol" panose="05050102010706020507" pitchFamily="18" charset="2"/>
                </a:rPr>
                <a:t>i </a:t>
              </a:r>
              <a:r>
                <a:rPr lang="zh-CN" altLang="en-US" sz="2800" b="1">
                  <a:latin typeface="+mn-ea"/>
                  <a:ea typeface="+mn-ea"/>
                  <a:sym typeface="Symbol" panose="05050102010706020507" pitchFamily="18" charset="2"/>
                </a:rPr>
                <a:t></a:t>
              </a:r>
              <a:r>
                <a:rPr lang="zh-CN" altLang="en-US" sz="2800" b="1" i="1">
                  <a:latin typeface="+mn-ea"/>
                  <a:ea typeface="+mn-ea"/>
                  <a:sym typeface="Symbol" panose="05050102010706020507" pitchFamily="18" charset="2"/>
                </a:rPr>
                <a:t> </a:t>
              </a:r>
              <a:r>
                <a:rPr lang="zh-CN" altLang="en-US" sz="2800" b="1">
                  <a:latin typeface="+mn-ea"/>
                  <a:ea typeface="+mn-ea"/>
                  <a:sym typeface="Symbol" panose="05050102010706020507" pitchFamily="18" charset="2"/>
                </a:rPr>
                <a:t>0 </a:t>
              </a:r>
              <a:r>
                <a:rPr lang="en-US" altLang="zh-CN" sz="2800" b="1">
                  <a:solidFill>
                    <a:srgbClr val="0000CC"/>
                  </a:solidFill>
                  <a:latin typeface="+mn-ea"/>
                  <a:ea typeface="+mn-ea"/>
                </a:rPr>
                <a:t>(</a:t>
              </a:r>
              <a:r>
                <a:rPr lang="en-US" altLang="zh-CN" sz="2800" b="1" i="1">
                  <a:solidFill>
                    <a:srgbClr val="0000CC"/>
                  </a:solidFill>
                  <a:latin typeface="+mn-ea"/>
                  <a:ea typeface="+mn-ea"/>
                </a:rPr>
                <a:t>i </a:t>
              </a:r>
              <a:r>
                <a:rPr lang="en-US" altLang="zh-CN" sz="2800" b="1">
                  <a:solidFill>
                    <a:srgbClr val="0000CC"/>
                  </a:solidFill>
                  <a:latin typeface="+mn-ea"/>
                  <a:ea typeface="+mn-ea"/>
                </a:rPr>
                <a:t>= 0, 1, … , </a:t>
              </a:r>
              <a:r>
                <a:rPr lang="en-US" altLang="zh-CN" sz="2800" b="1" i="1">
                  <a:solidFill>
                    <a:srgbClr val="0000CC"/>
                  </a:solidFill>
                  <a:latin typeface="+mn-ea"/>
                  <a:ea typeface="+mn-ea"/>
                </a:rPr>
                <a:t>n</a:t>
              </a:r>
              <a:r>
                <a:rPr lang="en-US" altLang="zh-CN" sz="2800" b="1">
                  <a:solidFill>
                    <a:srgbClr val="0000CC"/>
                  </a:solidFill>
                  <a:latin typeface="+mn-ea"/>
                  <a:ea typeface="+mn-ea"/>
                </a:rPr>
                <a:t>)，</a:t>
              </a:r>
              <a:r>
                <a:rPr lang="zh-CN" altLang="en-US" sz="2800" b="1">
                  <a:solidFill>
                    <a:srgbClr val="0000CC"/>
                  </a:solidFill>
                  <a:latin typeface="+mn-ea"/>
                  <a:ea typeface="+mn-ea"/>
                </a:rPr>
                <a:t>则此求积公式是稳定的。 </a:t>
              </a:r>
            </a:p>
          </p:txBody>
        </p:sp>
      </p:grpSp>
      <p:grpSp>
        <p:nvGrpSpPr>
          <p:cNvPr id="861209" name="Group 25">
            <a:extLst>
              <a:ext uri="{FF2B5EF4-FFF2-40B4-BE49-F238E27FC236}">
                <a16:creationId xmlns:a16="http://schemas.microsoft.com/office/drawing/2014/main" id="{4DF64497-4734-4CA2-948E-8709827CA853}"/>
              </a:ext>
            </a:extLst>
          </p:cNvPr>
          <p:cNvGrpSpPr>
            <a:grpSpLocks/>
          </p:cNvGrpSpPr>
          <p:nvPr/>
        </p:nvGrpSpPr>
        <p:grpSpPr bwMode="auto">
          <a:xfrm>
            <a:off x="76225" y="2335335"/>
            <a:ext cx="8829676" cy="782638"/>
            <a:chOff x="288" y="1670"/>
            <a:chExt cx="5562" cy="493"/>
          </a:xfrm>
        </p:grpSpPr>
        <p:sp>
          <p:nvSpPr>
            <p:cNvPr id="14346" name="Rectangle 16">
              <a:extLst>
                <a:ext uri="{FF2B5EF4-FFF2-40B4-BE49-F238E27FC236}">
                  <a16:creationId xmlns:a16="http://schemas.microsoft.com/office/drawing/2014/main" id="{EE28F362-2349-43B6-9FA1-1EE377500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724"/>
              <a:ext cx="55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 b="1" dirty="0">
                  <a:solidFill>
                    <a:srgbClr val="990000"/>
                  </a:solidFill>
                  <a:latin typeface="+mn-ea"/>
                  <a:ea typeface="+mn-ea"/>
                </a:rPr>
                <a:t>证</a:t>
              </a:r>
              <a:r>
                <a:rPr lang="zh-CN" altLang="en-US" sz="2800" b="1" dirty="0">
                  <a:solidFill>
                    <a:srgbClr val="0000CC"/>
                  </a:solidFill>
                  <a:latin typeface="+mn-ea"/>
                  <a:ea typeface="+mn-ea"/>
                </a:rPr>
                <a:t>：对任给的</a:t>
              </a:r>
              <a:r>
                <a:rPr lang="zh-CN" altLang="en-US" sz="2800" b="1" i="1" dirty="0">
                  <a:latin typeface="+mn-ea"/>
                  <a:ea typeface="+mn-ea"/>
                  <a:sym typeface="Symbol" panose="05050102010706020507" pitchFamily="18" charset="2"/>
                </a:rPr>
                <a:t> </a:t>
              </a:r>
              <a:r>
                <a:rPr lang="zh-CN" altLang="en-US" sz="2800" b="1" dirty="0">
                  <a:latin typeface="+mn-ea"/>
                  <a:ea typeface="+mn-ea"/>
                  <a:sym typeface="Symbol" panose="05050102010706020507" pitchFamily="18" charset="2"/>
                </a:rPr>
                <a:t>&gt;0</a:t>
              </a:r>
              <a:r>
                <a:rPr lang="zh-CN" altLang="en-US" sz="2800" b="1" dirty="0">
                  <a:solidFill>
                    <a:srgbClr val="0000CC"/>
                  </a:solidFill>
                  <a:latin typeface="+mn-ea"/>
                  <a:ea typeface="+mn-ea"/>
                </a:rPr>
                <a:t>，取                ，当                         时有</a:t>
              </a:r>
              <a:endParaRPr lang="en-US" altLang="zh-CN" sz="2800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14347" name="Object 17">
              <a:extLst>
                <a:ext uri="{FF2B5EF4-FFF2-40B4-BE49-F238E27FC236}">
                  <a16:creationId xmlns:a16="http://schemas.microsoft.com/office/drawing/2014/main" id="{4EEDCD7D-5C3F-4EAC-862D-BEF5A83248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0" y="1670"/>
            <a:ext cx="778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563" name="Equation" r:id="rId6" imgW="622030" imgH="393529" progId="Equation.3">
                    <p:embed/>
                  </p:oleObj>
                </mc:Choice>
                <mc:Fallback>
                  <p:oleObj name="Equation" r:id="rId6" imgW="622030" imgH="393529" progId="Equation.3">
                    <p:embed/>
                    <p:pic>
                      <p:nvPicPr>
                        <p:cNvPr id="14347" name="Object 17">
                          <a:extLst>
                            <a:ext uri="{FF2B5EF4-FFF2-40B4-BE49-F238E27FC236}">
                              <a16:creationId xmlns:a16="http://schemas.microsoft.com/office/drawing/2014/main" id="{4EEDCD7D-5C3F-4EAC-862D-BEF5A83248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0" y="1670"/>
                          <a:ext cx="778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18">
              <a:extLst>
                <a:ext uri="{FF2B5EF4-FFF2-40B4-BE49-F238E27FC236}">
                  <a16:creationId xmlns:a16="http://schemas.microsoft.com/office/drawing/2014/main" id="{0065C9AD-EF37-45CD-93C3-40B6F15252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6" y="1729"/>
            <a:ext cx="129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564" name="Equation" r:id="rId8" imgW="1028254" imgH="253890" progId="Equation.3">
                    <p:embed/>
                  </p:oleObj>
                </mc:Choice>
                <mc:Fallback>
                  <p:oleObj name="Equation" r:id="rId8" imgW="1028254" imgH="253890" progId="Equation.3">
                    <p:embed/>
                    <p:pic>
                      <p:nvPicPr>
                        <p:cNvPr id="14348" name="Object 18">
                          <a:extLst>
                            <a:ext uri="{FF2B5EF4-FFF2-40B4-BE49-F238E27FC236}">
                              <a16:creationId xmlns:a16="http://schemas.microsoft.com/office/drawing/2014/main" id="{0065C9AD-EF37-45CD-93C3-40B6F15252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6" y="1729"/>
                          <a:ext cx="129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1203" name="Object 19">
            <a:extLst>
              <a:ext uri="{FF2B5EF4-FFF2-40B4-BE49-F238E27FC236}">
                <a16:creationId xmlns:a16="http://schemas.microsoft.com/office/drawing/2014/main" id="{3416A9CC-4D6C-42F1-A9A9-5D8C2B91E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765767"/>
              </p:ext>
            </p:extLst>
          </p:nvPr>
        </p:nvGraphicFramePr>
        <p:xfrm>
          <a:off x="1032303" y="3113274"/>
          <a:ext cx="511651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65" name="Equation" r:id="rId10" imgW="2336800" imgH="457200" progId="Equation.DSMT4">
                  <p:embed/>
                </p:oleObj>
              </mc:Choice>
              <mc:Fallback>
                <p:oleObj name="Equation" r:id="rId10" imgW="2336800" imgH="457200" progId="Equation.DSMT4">
                  <p:embed/>
                  <p:pic>
                    <p:nvPicPr>
                      <p:cNvPr id="861203" name="Object 19">
                        <a:extLst>
                          <a:ext uri="{FF2B5EF4-FFF2-40B4-BE49-F238E27FC236}">
                            <a16:creationId xmlns:a16="http://schemas.microsoft.com/office/drawing/2014/main" id="{3416A9CC-4D6C-42F1-A9A9-5D8C2B91EB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303" y="3113274"/>
                        <a:ext cx="5116513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204" name="Object 20">
            <a:extLst>
              <a:ext uri="{FF2B5EF4-FFF2-40B4-BE49-F238E27FC236}">
                <a16:creationId xmlns:a16="http://schemas.microsoft.com/office/drawing/2014/main" id="{A9B212B5-1684-4D02-B391-3937873C0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506674"/>
              </p:ext>
            </p:extLst>
          </p:nvPr>
        </p:nvGraphicFramePr>
        <p:xfrm>
          <a:off x="2987824" y="4080590"/>
          <a:ext cx="27828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66" name="Equation" r:id="rId12" imgW="1269449" imgH="431613" progId="Equation.DSMT4">
                  <p:embed/>
                </p:oleObj>
              </mc:Choice>
              <mc:Fallback>
                <p:oleObj name="Equation" r:id="rId12" imgW="1269449" imgH="431613" progId="Equation.DSMT4">
                  <p:embed/>
                  <p:pic>
                    <p:nvPicPr>
                      <p:cNvPr id="861204" name="Object 20">
                        <a:extLst>
                          <a:ext uri="{FF2B5EF4-FFF2-40B4-BE49-F238E27FC236}">
                            <a16:creationId xmlns:a16="http://schemas.microsoft.com/office/drawing/2014/main" id="{A9B212B5-1684-4D02-B391-3937873C0D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080590"/>
                        <a:ext cx="278288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206" name="Object 22">
            <a:extLst>
              <a:ext uri="{FF2B5EF4-FFF2-40B4-BE49-F238E27FC236}">
                <a16:creationId xmlns:a16="http://schemas.microsoft.com/office/drawing/2014/main" id="{A3EF3E49-E443-42CC-8906-CD1C02A4FE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156704"/>
              </p:ext>
            </p:extLst>
          </p:nvPr>
        </p:nvGraphicFramePr>
        <p:xfrm>
          <a:off x="3002514" y="4951756"/>
          <a:ext cx="25288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67" name="Equation" r:id="rId14" imgW="1155700" imgH="431800" progId="Equation.3">
                  <p:embed/>
                </p:oleObj>
              </mc:Choice>
              <mc:Fallback>
                <p:oleObj name="Equation" r:id="rId14" imgW="1155700" imgH="431800" progId="Equation.3">
                  <p:embed/>
                  <p:pic>
                    <p:nvPicPr>
                      <p:cNvPr id="861206" name="Object 22">
                        <a:extLst>
                          <a:ext uri="{FF2B5EF4-FFF2-40B4-BE49-F238E27FC236}">
                            <a16:creationId xmlns:a16="http://schemas.microsoft.com/office/drawing/2014/main" id="{A3EF3E49-E443-42CC-8906-CD1C02A4FE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514" y="4951756"/>
                        <a:ext cx="252888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207" name="Object 23">
            <a:extLst>
              <a:ext uri="{FF2B5EF4-FFF2-40B4-BE49-F238E27FC236}">
                <a16:creationId xmlns:a16="http://schemas.microsoft.com/office/drawing/2014/main" id="{00A467D4-9953-43E4-85CB-E3B612A3A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234197"/>
              </p:ext>
            </p:extLst>
          </p:nvPr>
        </p:nvGraphicFramePr>
        <p:xfrm>
          <a:off x="3002514" y="5989357"/>
          <a:ext cx="20018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68" name="Equation" r:id="rId16" imgW="914400" imgH="203200" progId="Equation.3">
                  <p:embed/>
                </p:oleObj>
              </mc:Choice>
              <mc:Fallback>
                <p:oleObj name="Equation" r:id="rId16" imgW="914400" imgH="203200" progId="Equation.3">
                  <p:embed/>
                  <p:pic>
                    <p:nvPicPr>
                      <p:cNvPr id="861207" name="Object 23">
                        <a:extLst>
                          <a:ext uri="{FF2B5EF4-FFF2-40B4-BE49-F238E27FC236}">
                            <a16:creationId xmlns:a16="http://schemas.microsoft.com/office/drawing/2014/main" id="{00A467D4-9953-43E4-85CB-E3B612A3A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514" y="5989357"/>
                        <a:ext cx="20018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CC6811A-DA22-4786-BE68-05E2E5FAC0A6}"/>
              </a:ext>
            </a:extLst>
          </p:cNvPr>
          <p:cNvSpPr txBox="1"/>
          <p:nvPr/>
        </p:nvSpPr>
        <p:spPr>
          <a:xfrm>
            <a:off x="119309" y="1036694"/>
            <a:ext cx="122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定理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7.2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1457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6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6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964163-3936-4F6C-A0D7-F844D7915B02}"/>
              </a:ext>
            </a:extLst>
          </p:cNvPr>
          <p:cNvSpPr txBox="1"/>
          <p:nvPr/>
        </p:nvSpPr>
        <p:spPr>
          <a:xfrm>
            <a:off x="251520" y="62068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7.1.1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定积分回顾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CA16C-0C30-42BA-89AD-1A2E18961831}"/>
              </a:ext>
            </a:extLst>
          </p:cNvPr>
          <p:cNvSpPr txBox="1">
            <a:spLocks noChangeArrowheads="1"/>
          </p:cNvSpPr>
          <p:nvPr/>
        </p:nvSpPr>
        <p:spPr>
          <a:xfrm>
            <a:off x="2928039" y="244318"/>
            <a:ext cx="3276364" cy="508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7.1 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数值积分概述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7AE0C5B6-53FB-49F5-90C2-461D9C87B381}"/>
              </a:ext>
            </a:extLst>
          </p:cNvPr>
          <p:cNvGrpSpPr>
            <a:grpSpLocks/>
          </p:cNvGrpSpPr>
          <p:nvPr/>
        </p:nvGrpSpPr>
        <p:grpSpPr bwMode="auto">
          <a:xfrm>
            <a:off x="35496" y="1170800"/>
            <a:ext cx="9182100" cy="673100"/>
            <a:chOff x="24" y="672"/>
            <a:chExt cx="5784" cy="424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2ABF8F2F-539C-4B27-AAF9-055AA400C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705"/>
              <a:ext cx="5556" cy="39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FBFFF"/>
                </a:gs>
                <a:gs pos="50000">
                  <a:srgbClr val="DFBFFF">
                    <a:gamma/>
                    <a:tint val="0"/>
                    <a:invGamma/>
                  </a:srgbClr>
                </a:gs>
                <a:gs pos="100000">
                  <a:srgbClr val="DFBFFF"/>
                </a:gs>
              </a:gsLst>
              <a:lin ang="5400000" scaled="1"/>
            </a:gradFill>
            <a:ln w="28575" algn="ctr">
              <a:noFill/>
              <a:prstDash val="sysDot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黑体" pitchFamily="2" charset="-122"/>
              </a:endParaRPr>
            </a:p>
          </p:txBody>
        </p:sp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1DE28CC6-A01D-4A44-BFB6-30AF462C5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" y="672"/>
              <a:ext cx="5784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>
                  <a:ea typeface="宋体" panose="02010600030101010101" pitchFamily="2" charset="-122"/>
                </a:rPr>
                <a:t>    </a:t>
              </a:r>
              <a:r>
                <a:rPr lang="zh-CN" altLang="en-US" b="1">
                  <a:solidFill>
                    <a:srgbClr val="0000FF"/>
                  </a:solidFill>
                  <a:ea typeface="宋体" panose="02010600030101010101" pitchFamily="2" charset="-122"/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:</a:t>
              </a:r>
              <a:r>
                <a:rPr lang="en-US" altLang="zh-CN" b="1">
                  <a:solidFill>
                    <a:schemeClr val="accent2"/>
                  </a:solidFill>
                  <a:ea typeface="宋体" panose="02010600030101010101" pitchFamily="2" charset="-122"/>
                </a:rPr>
                <a:t>  </a:t>
              </a:r>
              <a:r>
                <a:rPr lang="zh-CN" altLang="en-US" b="1">
                  <a:ea typeface="宋体" panose="02010600030101010101" pitchFamily="2" charset="-122"/>
                </a:rPr>
                <a:t>求曲线</a:t>
              </a:r>
              <a:r>
                <a:rPr lang="zh-CN" altLang="en-US" sz="2800" b="1"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solidFill>
                    <a:srgbClr val="000099"/>
                  </a:solidFill>
                  <a:ea typeface="宋体" panose="02010600030101010101" pitchFamily="2" charset="-122"/>
                </a:rPr>
                <a:t>y</a:t>
              </a:r>
              <a:r>
                <a:rPr lang="en-US" altLang="zh-CN" sz="2800" b="1">
                  <a:solidFill>
                    <a:srgbClr val="000099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r>
                <a:rPr lang="en-US" altLang="zh-CN" sz="2800" b="1" i="1">
                  <a:solidFill>
                    <a:srgbClr val="000099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800" b="1" baseline="30000">
                  <a:solidFill>
                    <a:srgbClr val="000099"/>
                  </a:solidFill>
                  <a:ea typeface="宋体" panose="02010600030101010101" pitchFamily="2" charset="-122"/>
                </a:rPr>
                <a:t>2</a:t>
              </a:r>
              <a:r>
                <a:rPr lang="zh-CN" altLang="en-US" b="1">
                  <a:ea typeface="宋体" panose="02010600030101010101" pitchFamily="2" charset="-122"/>
                </a:rPr>
                <a:t>、直线</a:t>
              </a:r>
              <a:r>
                <a:rPr lang="zh-CN" altLang="en-US" sz="2800" b="1">
                  <a:solidFill>
                    <a:srgbClr val="000099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solidFill>
                    <a:srgbClr val="000099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800" b="1">
                  <a:solidFill>
                    <a:srgbClr val="000099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r>
                <a:rPr lang="en-US" altLang="zh-CN" sz="2800" b="1">
                  <a:solidFill>
                    <a:srgbClr val="000099"/>
                  </a:solidFill>
                  <a:ea typeface="宋体" panose="02010600030101010101" pitchFamily="2" charset="-122"/>
                </a:rPr>
                <a:t>1</a:t>
              </a:r>
              <a:r>
                <a:rPr lang="zh-CN" altLang="en-US" b="1">
                  <a:ea typeface="宋体" panose="02010600030101010101" pitchFamily="2" charset="-122"/>
                </a:rPr>
                <a:t>和 </a:t>
              </a:r>
              <a:r>
                <a:rPr lang="en-US" altLang="zh-CN" sz="2800" b="1" i="1">
                  <a:solidFill>
                    <a:srgbClr val="000099"/>
                  </a:solidFill>
                  <a:ea typeface="宋体" panose="02010600030101010101" pitchFamily="2" charset="-122"/>
                </a:rPr>
                <a:t>x</a:t>
              </a:r>
              <a:r>
                <a:rPr lang="zh-CN" altLang="en-US" b="1">
                  <a:solidFill>
                    <a:srgbClr val="000099"/>
                  </a:solidFill>
                  <a:ea typeface="宋体" panose="02010600030101010101" pitchFamily="2" charset="-122"/>
                </a:rPr>
                <a:t>轴</a:t>
              </a:r>
              <a:r>
                <a:rPr lang="zh-CN" altLang="en-US" b="1">
                  <a:ea typeface="宋体" panose="02010600030101010101" pitchFamily="2" charset="-122"/>
                </a:rPr>
                <a:t>所围成的曲边三角形的面积</a:t>
              </a:r>
              <a:r>
                <a:rPr lang="zh-CN" altLang="en-US">
                  <a:ea typeface="宋体" panose="02010600030101010101" pitchFamily="2" charset="-122"/>
                </a:rPr>
                <a:t>。</a:t>
              </a:r>
            </a:p>
          </p:txBody>
        </p:sp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id="{08F4206B-DA26-40B8-8A70-529C67D7C67F}"/>
              </a:ext>
            </a:extLst>
          </p:cNvPr>
          <p:cNvGrpSpPr>
            <a:grpSpLocks/>
          </p:cNvGrpSpPr>
          <p:nvPr/>
        </p:nvGrpSpPr>
        <p:grpSpPr bwMode="auto">
          <a:xfrm>
            <a:off x="4860032" y="2409971"/>
            <a:ext cx="3568700" cy="3216275"/>
            <a:chOff x="3511" y="1356"/>
            <a:chExt cx="2248" cy="2026"/>
          </a:xfrm>
        </p:grpSpPr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173D1BDB-14C8-4FE2-8260-1CC31D33F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1" y="3168"/>
              <a:ext cx="224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A6515BCC-EC43-4FAF-BC70-DB53CD240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0" y="1356"/>
              <a:ext cx="0" cy="20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DB8E3E05-F080-497E-B627-54A5E9F6B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" y="2917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296BAF68-8A5F-4A42-BACC-1BDB9ED7B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1359"/>
              <a:ext cx="1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b="1" i="1">
                  <a:solidFill>
                    <a:srgbClr val="0000FF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D002439D-C098-4FF4-8506-FB3865A45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168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i="1">
                  <a:solidFill>
                    <a:srgbClr val="0000FF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9A78C25B-A338-4F1D-8F5F-C29F161AF88B}"/>
              </a:ext>
            </a:extLst>
          </p:cNvPr>
          <p:cNvGrpSpPr>
            <a:grpSpLocks/>
          </p:cNvGrpSpPr>
          <p:nvPr/>
        </p:nvGrpSpPr>
        <p:grpSpPr bwMode="auto">
          <a:xfrm>
            <a:off x="5194994" y="2355996"/>
            <a:ext cx="2789238" cy="2911475"/>
            <a:chOff x="3722" y="1322"/>
            <a:chExt cx="1757" cy="1834"/>
          </a:xfrm>
        </p:grpSpPr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8970289A-5658-4416-9250-5F982C371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1322"/>
              <a:ext cx="1757" cy="1834"/>
            </a:xfrm>
            <a:custGeom>
              <a:avLst/>
              <a:gdLst>
                <a:gd name="T0" fmla="*/ 0 w 1547"/>
                <a:gd name="T1" fmla="*/ 2174 h 1547"/>
                <a:gd name="T2" fmla="*/ 1996 w 1547"/>
                <a:gd name="T3" fmla="*/ 0 h 1547"/>
                <a:gd name="T4" fmla="*/ 0 60000 65536"/>
                <a:gd name="T5" fmla="*/ 0 60000 65536"/>
                <a:gd name="T6" fmla="*/ 0 w 1547"/>
                <a:gd name="T7" fmla="*/ 0 h 1547"/>
                <a:gd name="T8" fmla="*/ 1547 w 1547"/>
                <a:gd name="T9" fmla="*/ 1547 h 15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7" h="1547">
                  <a:moveTo>
                    <a:pt x="0" y="1547"/>
                  </a:moveTo>
                  <a:cubicBezTo>
                    <a:pt x="689" y="1547"/>
                    <a:pt x="1321" y="519"/>
                    <a:pt x="1547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D17A62D2-51BC-4AB5-80AE-6FB1DE5FF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1348"/>
              <a:ext cx="37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F3300"/>
                  </a:solidFill>
                  <a:ea typeface="宋体" panose="02010600030101010101" pitchFamily="2" charset="-122"/>
                </a:rPr>
                <a:t>y</a:t>
              </a:r>
              <a:r>
                <a:rPr lang="en-US" altLang="zh-CN" b="1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r>
                <a:rPr lang="en-US" altLang="zh-CN" b="1" i="1">
                  <a:solidFill>
                    <a:srgbClr val="FF3300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b="1" baseline="30000">
                  <a:solidFill>
                    <a:srgbClr val="FF33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6" name="Group 21">
            <a:extLst>
              <a:ext uri="{FF2B5EF4-FFF2-40B4-BE49-F238E27FC236}">
                <a16:creationId xmlns:a16="http://schemas.microsoft.com/office/drawing/2014/main" id="{CCC66C92-7EAE-4F45-9B6D-680201218034}"/>
              </a:ext>
            </a:extLst>
          </p:cNvPr>
          <p:cNvGrpSpPr>
            <a:grpSpLocks/>
          </p:cNvGrpSpPr>
          <p:nvPr/>
        </p:nvGrpSpPr>
        <p:grpSpPr bwMode="auto">
          <a:xfrm>
            <a:off x="7981057" y="2375046"/>
            <a:ext cx="171450" cy="3251200"/>
            <a:chOff x="5477" y="1310"/>
            <a:chExt cx="108" cy="2072"/>
          </a:xfrm>
        </p:grpSpPr>
        <p:sp>
          <p:nvSpPr>
            <p:cNvPr id="17" name="Line 22">
              <a:extLst>
                <a:ext uri="{FF2B5EF4-FFF2-40B4-BE49-F238E27FC236}">
                  <a16:creationId xmlns:a16="http://schemas.microsoft.com/office/drawing/2014/main" id="{68E2AC62-EF97-4447-8F0C-C902617D3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77" y="1310"/>
              <a:ext cx="0" cy="18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E8A403A2-19C3-497B-8C5D-4A107D481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481" y="3164"/>
              <a:ext cx="10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131FF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9" name="Group 24">
            <a:extLst>
              <a:ext uri="{FF2B5EF4-FFF2-40B4-BE49-F238E27FC236}">
                <a16:creationId xmlns:a16="http://schemas.microsoft.com/office/drawing/2014/main" id="{C7DEC14A-A05B-4DCA-A1B9-654CAB4B7300}"/>
              </a:ext>
            </a:extLst>
          </p:cNvPr>
          <p:cNvGrpSpPr>
            <a:grpSpLocks/>
          </p:cNvGrpSpPr>
          <p:nvPr/>
        </p:nvGrpSpPr>
        <p:grpSpPr bwMode="auto">
          <a:xfrm>
            <a:off x="5302944" y="2360759"/>
            <a:ext cx="2695575" cy="2962275"/>
            <a:chOff x="930" y="935"/>
            <a:chExt cx="1698" cy="1866"/>
          </a:xfrm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F3309CDF-1934-4515-BDE2-F6DD30EA4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" y="935"/>
              <a:ext cx="1698" cy="1866"/>
            </a:xfrm>
            <a:custGeom>
              <a:avLst/>
              <a:gdLst>
                <a:gd name="T0" fmla="*/ 0 w 1440"/>
                <a:gd name="T1" fmla="*/ 2340 h 1488"/>
                <a:gd name="T2" fmla="*/ 166 w 1440"/>
                <a:gd name="T3" fmla="*/ 2309 h 1488"/>
                <a:gd name="T4" fmla="*/ 406 w 1440"/>
                <a:gd name="T5" fmla="*/ 2202 h 1488"/>
                <a:gd name="T6" fmla="*/ 639 w 1440"/>
                <a:gd name="T7" fmla="*/ 2044 h 1488"/>
                <a:gd name="T8" fmla="*/ 874 w 1440"/>
                <a:gd name="T9" fmla="*/ 1843 h 1488"/>
                <a:gd name="T10" fmla="*/ 1107 w 1440"/>
                <a:gd name="T11" fmla="*/ 1573 h 1488"/>
                <a:gd name="T12" fmla="*/ 1318 w 1440"/>
                <a:gd name="T13" fmla="*/ 1277 h 1488"/>
                <a:gd name="T14" fmla="*/ 1507 w 1440"/>
                <a:gd name="T15" fmla="*/ 988 h 1488"/>
                <a:gd name="T16" fmla="*/ 1679 w 1440"/>
                <a:gd name="T17" fmla="*/ 680 h 1488"/>
                <a:gd name="T18" fmla="*/ 1836 w 1440"/>
                <a:gd name="T19" fmla="*/ 359 h 1488"/>
                <a:gd name="T20" fmla="*/ 1953 w 1440"/>
                <a:gd name="T21" fmla="*/ 113 h 1488"/>
                <a:gd name="T22" fmla="*/ 2002 w 1440"/>
                <a:gd name="T23" fmla="*/ 0 h 1488"/>
                <a:gd name="T24" fmla="*/ 1992 w 1440"/>
                <a:gd name="T25" fmla="*/ 2340 h 1488"/>
                <a:gd name="T26" fmla="*/ 0 w 1440"/>
                <a:gd name="T27" fmla="*/ 2340 h 14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40"/>
                <a:gd name="T43" fmla="*/ 0 h 1488"/>
                <a:gd name="T44" fmla="*/ 1440 w 1440"/>
                <a:gd name="T45" fmla="*/ 1488 h 148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40" h="1488">
                  <a:moveTo>
                    <a:pt x="0" y="1488"/>
                  </a:moveTo>
                  <a:lnTo>
                    <a:pt x="120" y="1468"/>
                  </a:lnTo>
                  <a:lnTo>
                    <a:pt x="292" y="1400"/>
                  </a:lnTo>
                  <a:lnTo>
                    <a:pt x="460" y="1300"/>
                  </a:lnTo>
                  <a:lnTo>
                    <a:pt x="628" y="1172"/>
                  </a:lnTo>
                  <a:lnTo>
                    <a:pt x="796" y="1000"/>
                  </a:lnTo>
                  <a:lnTo>
                    <a:pt x="948" y="812"/>
                  </a:lnTo>
                  <a:lnTo>
                    <a:pt x="1084" y="628"/>
                  </a:lnTo>
                  <a:lnTo>
                    <a:pt x="1208" y="432"/>
                  </a:lnTo>
                  <a:lnTo>
                    <a:pt x="1320" y="228"/>
                  </a:lnTo>
                  <a:lnTo>
                    <a:pt x="1404" y="72"/>
                  </a:lnTo>
                  <a:lnTo>
                    <a:pt x="1440" y="0"/>
                  </a:lnTo>
                  <a:lnTo>
                    <a:pt x="1432" y="1488"/>
                  </a:lnTo>
                  <a:lnTo>
                    <a:pt x="0" y="1488"/>
                  </a:lnTo>
                  <a:close/>
                </a:path>
              </a:pathLst>
            </a:custGeom>
            <a:solidFill>
              <a:srgbClr val="FFCC00">
                <a:alpha val="1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graphicFrame>
          <p:nvGraphicFramePr>
            <p:cNvPr id="21" name="Object 26">
              <a:extLst>
                <a:ext uri="{FF2B5EF4-FFF2-40B4-BE49-F238E27FC236}">
                  <a16:creationId xmlns:a16="http://schemas.microsoft.com/office/drawing/2014/main" id="{8EA0083D-8D7F-4F3C-8C7C-56302CE0F8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160"/>
            <a:ext cx="303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71" name="Equation" r:id="rId3" imgW="139680" imgH="177480" progId="Equation.DSMT4">
                    <p:embed/>
                  </p:oleObj>
                </mc:Choice>
                <mc:Fallback>
                  <p:oleObj name="Equation" r:id="rId3" imgW="139680" imgH="177480" progId="Equation.DSMT4">
                    <p:embed/>
                    <p:pic>
                      <p:nvPicPr>
                        <p:cNvPr id="1026" name="Object 26">
                          <a:extLst>
                            <a:ext uri="{FF2B5EF4-FFF2-40B4-BE49-F238E27FC236}">
                              <a16:creationId xmlns:a16="http://schemas.microsoft.com/office/drawing/2014/main" id="{B40CD627-DBCD-4D5A-9120-2595203352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160"/>
                          <a:ext cx="303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Line 27">
            <a:extLst>
              <a:ext uri="{FF2B5EF4-FFF2-40B4-BE49-F238E27FC236}">
                <a16:creationId xmlns:a16="http://schemas.microsoft.com/office/drawing/2014/main" id="{949FC4AC-198B-4BE1-8EF5-82B3BB67E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1819" y="2352821"/>
            <a:ext cx="2790825" cy="29146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0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5" name="Object 11">
            <a:extLst>
              <a:ext uri="{FF2B5EF4-FFF2-40B4-BE49-F238E27FC236}">
                <a16:creationId xmlns:a16="http://schemas.microsoft.com/office/drawing/2014/main" id="{941A4165-7F4B-4C42-9976-7A7AF1B811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833554"/>
              </p:ext>
            </p:extLst>
          </p:nvPr>
        </p:nvGraphicFramePr>
        <p:xfrm>
          <a:off x="583937" y="770013"/>
          <a:ext cx="40941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541" name="Equation" r:id="rId4" imgW="2247840" imgH="228600" progId="Equation.DSMT4">
                  <p:embed/>
                </p:oleObj>
              </mc:Choice>
              <mc:Fallback>
                <p:oleObj name="Equation" r:id="rId4" imgW="2247840" imgH="228600" progId="Equation.DSMT4">
                  <p:embed/>
                  <p:pic>
                    <p:nvPicPr>
                      <p:cNvPr id="82955" name="Object 11">
                        <a:extLst>
                          <a:ext uri="{FF2B5EF4-FFF2-40B4-BE49-F238E27FC236}">
                            <a16:creationId xmlns:a16="http://schemas.microsoft.com/office/drawing/2014/main" id="{941A4165-7F4B-4C42-9976-7A7AF1B811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37" y="770013"/>
                        <a:ext cx="40941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8" name="Object 14">
            <a:extLst>
              <a:ext uri="{FF2B5EF4-FFF2-40B4-BE49-F238E27FC236}">
                <a16:creationId xmlns:a16="http://schemas.microsoft.com/office/drawing/2014/main" id="{0FAFF7D9-4501-4C5D-A6CF-09D515B93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94078"/>
              </p:ext>
            </p:extLst>
          </p:nvPr>
        </p:nvGraphicFramePr>
        <p:xfrm>
          <a:off x="268688" y="1824388"/>
          <a:ext cx="48387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542" name="Equation" r:id="rId6" imgW="2654280" imgH="203040" progId="Equation.DSMT4">
                  <p:embed/>
                </p:oleObj>
              </mc:Choice>
              <mc:Fallback>
                <p:oleObj name="Equation" r:id="rId6" imgW="2654280" imgH="203040" progId="Equation.DSMT4">
                  <p:embed/>
                  <p:pic>
                    <p:nvPicPr>
                      <p:cNvPr id="82958" name="Object 14">
                        <a:extLst>
                          <a:ext uri="{FF2B5EF4-FFF2-40B4-BE49-F238E27FC236}">
                            <a16:creationId xmlns:a16="http://schemas.microsoft.com/office/drawing/2014/main" id="{0FAFF7D9-4501-4C5D-A6CF-09D515B93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88" y="1824388"/>
                        <a:ext cx="483870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0" name="Object 16">
            <a:extLst>
              <a:ext uri="{FF2B5EF4-FFF2-40B4-BE49-F238E27FC236}">
                <a16:creationId xmlns:a16="http://schemas.microsoft.com/office/drawing/2014/main" id="{162FDB9B-4C56-40EE-9B97-680369ECE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467585"/>
              </p:ext>
            </p:extLst>
          </p:nvPr>
        </p:nvGraphicFramePr>
        <p:xfrm>
          <a:off x="422594" y="3050539"/>
          <a:ext cx="8794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543" name="Equation" r:id="rId8" imgW="482400" imgH="203040" progId="Equation.DSMT4">
                  <p:embed/>
                </p:oleObj>
              </mc:Choice>
              <mc:Fallback>
                <p:oleObj name="Equation" r:id="rId8" imgW="482400" imgH="203040" progId="Equation.DSMT4">
                  <p:embed/>
                  <p:pic>
                    <p:nvPicPr>
                      <p:cNvPr id="82960" name="Object 16">
                        <a:extLst>
                          <a:ext uri="{FF2B5EF4-FFF2-40B4-BE49-F238E27FC236}">
                            <a16:creationId xmlns:a16="http://schemas.microsoft.com/office/drawing/2014/main" id="{162FDB9B-4C56-40EE-9B97-680369ECE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4" y="3050539"/>
                        <a:ext cx="87947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1" name="Object 17">
            <a:extLst>
              <a:ext uri="{FF2B5EF4-FFF2-40B4-BE49-F238E27FC236}">
                <a16:creationId xmlns:a16="http://schemas.microsoft.com/office/drawing/2014/main" id="{115F248D-6ABC-4E34-B8F1-D8A19065BD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726656"/>
              </p:ext>
            </p:extLst>
          </p:nvPr>
        </p:nvGraphicFramePr>
        <p:xfrm>
          <a:off x="1502093" y="3033201"/>
          <a:ext cx="17351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544" name="Equation" r:id="rId10" imgW="952200" imgH="228600" progId="Equation.DSMT4">
                  <p:embed/>
                </p:oleObj>
              </mc:Choice>
              <mc:Fallback>
                <p:oleObj name="Equation" r:id="rId10" imgW="952200" imgH="228600" progId="Equation.DSMT4">
                  <p:embed/>
                  <p:pic>
                    <p:nvPicPr>
                      <p:cNvPr id="82961" name="Object 17">
                        <a:extLst>
                          <a:ext uri="{FF2B5EF4-FFF2-40B4-BE49-F238E27FC236}">
                            <a16:creationId xmlns:a16="http://schemas.microsoft.com/office/drawing/2014/main" id="{115F248D-6ABC-4E34-B8F1-D8A19065BD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2093" y="3033201"/>
                        <a:ext cx="173513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2" name="Object 18">
            <a:extLst>
              <a:ext uri="{FF2B5EF4-FFF2-40B4-BE49-F238E27FC236}">
                <a16:creationId xmlns:a16="http://schemas.microsoft.com/office/drawing/2014/main" id="{CE9EB22A-4A0D-45F8-B204-361320C772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21548"/>
              </p:ext>
            </p:extLst>
          </p:nvPr>
        </p:nvGraphicFramePr>
        <p:xfrm>
          <a:off x="3410268" y="3038700"/>
          <a:ext cx="20129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545" name="Equation" r:id="rId12" imgW="1104840" imgH="203040" progId="Equation.DSMT4">
                  <p:embed/>
                </p:oleObj>
              </mc:Choice>
              <mc:Fallback>
                <p:oleObj name="Equation" r:id="rId12" imgW="1104840" imgH="203040" progId="Equation.DSMT4">
                  <p:embed/>
                  <p:pic>
                    <p:nvPicPr>
                      <p:cNvPr id="82962" name="Object 18">
                        <a:extLst>
                          <a:ext uri="{FF2B5EF4-FFF2-40B4-BE49-F238E27FC236}">
                            <a16:creationId xmlns:a16="http://schemas.microsoft.com/office/drawing/2014/main" id="{CE9EB22A-4A0D-45F8-B204-361320C772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268" y="3038700"/>
                        <a:ext cx="201295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3" name="Object 19">
            <a:extLst>
              <a:ext uri="{FF2B5EF4-FFF2-40B4-BE49-F238E27FC236}">
                <a16:creationId xmlns:a16="http://schemas.microsoft.com/office/drawing/2014/main" id="{CDDFCD98-A54D-4061-8E2B-6DC1F75284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499050"/>
              </p:ext>
            </p:extLst>
          </p:nvPr>
        </p:nvGraphicFramePr>
        <p:xfrm>
          <a:off x="1837195" y="3449126"/>
          <a:ext cx="33321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546" name="Equation" r:id="rId14" imgW="1828800" imgH="393480" progId="Equation.DSMT4">
                  <p:embed/>
                </p:oleObj>
              </mc:Choice>
              <mc:Fallback>
                <p:oleObj name="Equation" r:id="rId14" imgW="1828800" imgH="393480" progId="Equation.DSMT4">
                  <p:embed/>
                  <p:pic>
                    <p:nvPicPr>
                      <p:cNvPr id="82963" name="Object 19">
                        <a:extLst>
                          <a:ext uri="{FF2B5EF4-FFF2-40B4-BE49-F238E27FC236}">
                            <a16:creationId xmlns:a16="http://schemas.microsoft.com/office/drawing/2014/main" id="{CDDFCD98-A54D-4061-8E2B-6DC1F75284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195" y="3449126"/>
                        <a:ext cx="3332163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4" name="Object 20">
            <a:extLst>
              <a:ext uri="{FF2B5EF4-FFF2-40B4-BE49-F238E27FC236}">
                <a16:creationId xmlns:a16="http://schemas.microsoft.com/office/drawing/2014/main" id="{5CBBD04B-F06D-4668-ABBA-A897EFEF88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212619"/>
              </p:ext>
            </p:extLst>
          </p:nvPr>
        </p:nvGraphicFramePr>
        <p:xfrm>
          <a:off x="3528390" y="4137446"/>
          <a:ext cx="2334540" cy="65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547" name="Equation" r:id="rId16" imgW="1396800" imgH="393480" progId="Equation.DSMT4">
                  <p:embed/>
                </p:oleObj>
              </mc:Choice>
              <mc:Fallback>
                <p:oleObj name="Equation" r:id="rId16" imgW="1396800" imgH="393480" progId="Equation.DSMT4">
                  <p:embed/>
                  <p:pic>
                    <p:nvPicPr>
                      <p:cNvPr id="82964" name="Object 20">
                        <a:extLst>
                          <a:ext uri="{FF2B5EF4-FFF2-40B4-BE49-F238E27FC236}">
                            <a16:creationId xmlns:a16="http://schemas.microsoft.com/office/drawing/2014/main" id="{5CBBD04B-F06D-4668-ABBA-A897EFEF88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390" y="4137446"/>
                        <a:ext cx="2334540" cy="657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5" name="Object 21">
            <a:extLst>
              <a:ext uri="{FF2B5EF4-FFF2-40B4-BE49-F238E27FC236}">
                <a16:creationId xmlns:a16="http://schemas.microsoft.com/office/drawing/2014/main" id="{D994F1A3-36E4-40A1-A812-2B2B1C0263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686751"/>
              </p:ext>
            </p:extLst>
          </p:nvPr>
        </p:nvGraphicFramePr>
        <p:xfrm>
          <a:off x="209989" y="4914162"/>
          <a:ext cx="407511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548" name="Equation" r:id="rId18" imgW="2234880" imgH="634680" progId="Equation.DSMT4">
                  <p:embed/>
                </p:oleObj>
              </mc:Choice>
              <mc:Fallback>
                <p:oleObj name="Equation" r:id="rId18" imgW="2234880" imgH="634680" progId="Equation.DSMT4">
                  <p:embed/>
                  <p:pic>
                    <p:nvPicPr>
                      <p:cNvPr id="82965" name="Object 21">
                        <a:extLst>
                          <a:ext uri="{FF2B5EF4-FFF2-40B4-BE49-F238E27FC236}">
                            <a16:creationId xmlns:a16="http://schemas.microsoft.com/office/drawing/2014/main" id="{D994F1A3-36E4-40A1-A812-2B2B1C026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89" y="4914162"/>
                        <a:ext cx="4075112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C83489C-F06D-406B-82D4-AD539AC90417}"/>
              </a:ext>
            </a:extLst>
          </p:cNvPr>
          <p:cNvSpPr txBox="1"/>
          <p:nvPr/>
        </p:nvSpPr>
        <p:spPr>
          <a:xfrm>
            <a:off x="4629323" y="730281"/>
            <a:ext cx="54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713537-4550-4BFE-8BD9-013D6AB3A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94" y="1218867"/>
            <a:ext cx="6185307" cy="4352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FFD618-AF31-4F23-8F00-46B6DCD6D832}"/>
              </a:ext>
            </a:extLst>
          </p:cNvPr>
          <p:cNvSpPr txBox="1"/>
          <p:nvPr/>
        </p:nvSpPr>
        <p:spPr>
          <a:xfrm>
            <a:off x="209989" y="2431982"/>
            <a:ext cx="4608512" cy="46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通常取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n=1, 2, 3, 4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等值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那么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0FC2C3-4715-463D-9ECE-9AC9FCB79F2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56" y="4124006"/>
            <a:ext cx="3190875" cy="5524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2D27974-CFF0-4E8C-B49C-ED1A918F7715}"/>
              </a:ext>
            </a:extLst>
          </p:cNvPr>
          <p:cNvSpPr txBox="1"/>
          <p:nvPr/>
        </p:nvSpPr>
        <p:spPr>
          <a:xfrm>
            <a:off x="16660" y="418511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由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3A7D12-36AD-47E3-8C86-1A17428E80F9}"/>
              </a:ext>
            </a:extLst>
          </p:cNvPr>
          <p:cNvSpPr txBox="1"/>
          <p:nvPr/>
        </p:nvSpPr>
        <p:spPr>
          <a:xfrm>
            <a:off x="3340235" y="418511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9" name="Group 127">
            <a:extLst>
              <a:ext uri="{FF2B5EF4-FFF2-40B4-BE49-F238E27FC236}">
                <a16:creationId xmlns:a16="http://schemas.microsoft.com/office/drawing/2014/main" id="{48CC07D6-8161-4EC4-A37E-5E2C3212D982}"/>
              </a:ext>
            </a:extLst>
          </p:cNvPr>
          <p:cNvGrpSpPr>
            <a:grpSpLocks/>
          </p:cNvGrpSpPr>
          <p:nvPr/>
        </p:nvGrpSpPr>
        <p:grpSpPr bwMode="auto">
          <a:xfrm>
            <a:off x="5609853" y="4512047"/>
            <a:ext cx="3534147" cy="2030507"/>
            <a:chOff x="3504" y="1752"/>
            <a:chExt cx="2112" cy="1252"/>
          </a:xfrm>
        </p:grpSpPr>
        <p:sp>
          <p:nvSpPr>
            <p:cNvPr id="30" name="Freeform 128">
              <a:extLst>
                <a:ext uri="{FF2B5EF4-FFF2-40B4-BE49-F238E27FC236}">
                  <a16:creationId xmlns:a16="http://schemas.microsoft.com/office/drawing/2014/main" id="{485E9DC6-286B-44BE-ADFC-930CE3A01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792"/>
              <a:ext cx="1728" cy="403"/>
            </a:xfrm>
            <a:custGeom>
              <a:avLst/>
              <a:gdLst>
                <a:gd name="T0" fmla="*/ 0 w 1728"/>
                <a:gd name="T1" fmla="*/ 480 h 488"/>
                <a:gd name="T2" fmla="*/ 288 w 1728"/>
                <a:gd name="T3" fmla="*/ 336 h 488"/>
                <a:gd name="T4" fmla="*/ 528 w 1728"/>
                <a:gd name="T5" fmla="*/ 384 h 488"/>
                <a:gd name="T6" fmla="*/ 864 w 1728"/>
                <a:gd name="T7" fmla="*/ 480 h 488"/>
                <a:gd name="T8" fmla="*/ 1200 w 1728"/>
                <a:gd name="T9" fmla="*/ 432 h 488"/>
                <a:gd name="T10" fmla="*/ 1440 w 1728"/>
                <a:gd name="T11" fmla="*/ 288 h 488"/>
                <a:gd name="T12" fmla="*/ 1632 w 1728"/>
                <a:gd name="T13" fmla="*/ 96 h 488"/>
                <a:gd name="T14" fmla="*/ 1728 w 1728"/>
                <a:gd name="T15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8" h="488">
                  <a:moveTo>
                    <a:pt x="0" y="480"/>
                  </a:moveTo>
                  <a:cubicBezTo>
                    <a:pt x="100" y="416"/>
                    <a:pt x="200" y="352"/>
                    <a:pt x="288" y="336"/>
                  </a:cubicBezTo>
                  <a:cubicBezTo>
                    <a:pt x="376" y="320"/>
                    <a:pt x="432" y="360"/>
                    <a:pt x="528" y="384"/>
                  </a:cubicBezTo>
                  <a:cubicBezTo>
                    <a:pt x="624" y="408"/>
                    <a:pt x="752" y="472"/>
                    <a:pt x="864" y="480"/>
                  </a:cubicBezTo>
                  <a:cubicBezTo>
                    <a:pt x="976" y="488"/>
                    <a:pt x="1104" y="464"/>
                    <a:pt x="1200" y="432"/>
                  </a:cubicBezTo>
                  <a:cubicBezTo>
                    <a:pt x="1296" y="400"/>
                    <a:pt x="1368" y="344"/>
                    <a:pt x="1440" y="288"/>
                  </a:cubicBezTo>
                  <a:cubicBezTo>
                    <a:pt x="1512" y="232"/>
                    <a:pt x="1584" y="144"/>
                    <a:pt x="1632" y="96"/>
                  </a:cubicBezTo>
                  <a:cubicBezTo>
                    <a:pt x="1680" y="48"/>
                    <a:pt x="1712" y="16"/>
                    <a:pt x="1728" y="0"/>
                  </a:cubicBezTo>
                </a:path>
              </a:pathLst>
            </a:custGeom>
            <a:noFill/>
            <a:ln w="635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1" name="Line 129">
              <a:extLst>
                <a:ext uri="{FF2B5EF4-FFF2-40B4-BE49-F238E27FC236}">
                  <a16:creationId xmlns:a16="http://schemas.microsoft.com/office/drawing/2014/main" id="{2A832B32-A75B-480E-9580-D4CA49767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188"/>
              <a:ext cx="0" cy="563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2" name="Line 130">
              <a:extLst>
                <a:ext uri="{FF2B5EF4-FFF2-40B4-BE49-F238E27FC236}">
                  <a16:creationId xmlns:a16="http://schemas.microsoft.com/office/drawing/2014/main" id="{0801D7E4-2242-4643-A74D-A0E230089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1911"/>
              <a:ext cx="4" cy="803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3" name="Line 131">
              <a:extLst>
                <a:ext uri="{FF2B5EF4-FFF2-40B4-BE49-F238E27FC236}">
                  <a16:creationId xmlns:a16="http://schemas.microsoft.com/office/drawing/2014/main" id="{D1DA0511-5D28-42EB-A4B7-7F40827360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149"/>
              <a:ext cx="432" cy="39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4" name="Line 132">
              <a:extLst>
                <a:ext uri="{FF2B5EF4-FFF2-40B4-BE49-F238E27FC236}">
                  <a16:creationId xmlns:a16="http://schemas.microsoft.com/office/drawing/2014/main" id="{B3CA812D-4675-4DFA-AB7D-DCD6A467F0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030"/>
              <a:ext cx="816" cy="67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5" name="Line 133">
              <a:extLst>
                <a:ext uri="{FF2B5EF4-FFF2-40B4-BE49-F238E27FC236}">
                  <a16:creationId xmlns:a16="http://schemas.microsoft.com/office/drawing/2014/main" id="{23AB66A5-C063-44BD-8DF8-1E9551E8EE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2030"/>
              <a:ext cx="768" cy="67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6" name="Line 134">
              <a:extLst>
                <a:ext uri="{FF2B5EF4-FFF2-40B4-BE49-F238E27FC236}">
                  <a16:creationId xmlns:a16="http://schemas.microsoft.com/office/drawing/2014/main" id="{57B3AFB3-5CAA-452D-B0F4-C570A6B09B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990"/>
              <a:ext cx="816" cy="753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7" name="Line 135">
              <a:extLst>
                <a:ext uri="{FF2B5EF4-FFF2-40B4-BE49-F238E27FC236}">
                  <a16:creationId xmlns:a16="http://schemas.microsoft.com/office/drawing/2014/main" id="{9114B596-E5D3-45BB-A56D-C1C6CD99F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030"/>
              <a:ext cx="720" cy="67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8" name="Line 136">
              <a:extLst>
                <a:ext uri="{FF2B5EF4-FFF2-40B4-BE49-F238E27FC236}">
                  <a16:creationId xmlns:a16="http://schemas.microsoft.com/office/drawing/2014/main" id="{1064A7D0-8B54-4ACC-8949-D2DACAC53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2149"/>
              <a:ext cx="576" cy="515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9" name="Line 137">
              <a:extLst>
                <a:ext uri="{FF2B5EF4-FFF2-40B4-BE49-F238E27FC236}">
                  <a16:creationId xmlns:a16="http://schemas.microsoft.com/office/drawing/2014/main" id="{66549456-B4F5-4F59-84B2-9687173D90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307"/>
              <a:ext cx="432" cy="39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40" name="Line 138">
              <a:extLst>
                <a:ext uri="{FF2B5EF4-FFF2-40B4-BE49-F238E27FC236}">
                  <a16:creationId xmlns:a16="http://schemas.microsoft.com/office/drawing/2014/main" id="{8E4B4BE9-6700-48CE-BE23-F71D42F08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149"/>
              <a:ext cx="240" cy="23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41" name="Line 139">
              <a:extLst>
                <a:ext uri="{FF2B5EF4-FFF2-40B4-BE49-F238E27FC236}">
                  <a16:creationId xmlns:a16="http://schemas.microsoft.com/office/drawing/2014/main" id="{1AAF1E6E-C260-4535-A882-D6D145B50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4" y="2466"/>
              <a:ext cx="240" cy="23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42" name="Line 140">
              <a:extLst>
                <a:ext uri="{FF2B5EF4-FFF2-40B4-BE49-F238E27FC236}">
                  <a16:creationId xmlns:a16="http://schemas.microsoft.com/office/drawing/2014/main" id="{2524F928-30C7-4CEB-BDBD-AB54A39194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714"/>
              <a:ext cx="1588" cy="3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43" name="Line 141">
              <a:extLst>
                <a:ext uri="{FF2B5EF4-FFF2-40B4-BE49-F238E27FC236}">
                  <a16:creationId xmlns:a16="http://schemas.microsoft.com/office/drawing/2014/main" id="{5E12CF8B-BE20-4588-BC82-27AA428E7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1911"/>
              <a:ext cx="1632" cy="27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44" name="Rectangle 142">
              <a:extLst>
                <a:ext uri="{FF2B5EF4-FFF2-40B4-BE49-F238E27FC236}">
                  <a16:creationId xmlns:a16="http://schemas.microsoft.com/office/drawing/2014/main" id="{24C222CC-BF23-4F77-8CE1-652720103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752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sz="2800" b="1">
                  <a:solidFill>
                    <a:schemeClr val="tx2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y=f(x)</a:t>
              </a:r>
            </a:p>
          </p:txBody>
        </p:sp>
        <p:sp>
          <p:nvSpPr>
            <p:cNvPr id="45" name="Line 143">
              <a:extLst>
                <a:ext uri="{FF2B5EF4-FFF2-40B4-BE49-F238E27FC236}">
                  <a16:creationId xmlns:a16="http://schemas.microsoft.com/office/drawing/2014/main" id="{F2716AF5-54D1-475F-9560-74EFB9EFE7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714"/>
              <a:ext cx="2112" cy="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46" name="Line 144">
              <a:extLst>
                <a:ext uri="{FF2B5EF4-FFF2-40B4-BE49-F238E27FC236}">
                  <a16:creationId xmlns:a16="http://schemas.microsoft.com/office/drawing/2014/main" id="{08235FDB-F262-4034-9811-9337ECA3AC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831"/>
              <a:ext cx="0" cy="1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47" name="Text Box 145">
              <a:extLst>
                <a:ext uri="{FF2B5EF4-FFF2-40B4-BE49-F238E27FC236}">
                  <a16:creationId xmlns:a16="http://schemas.microsoft.com/office/drawing/2014/main" id="{4EC62B4E-D634-47C6-9EAE-7EE73EFEF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" y="2676"/>
              <a:ext cx="3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a</a:t>
              </a:r>
            </a:p>
          </p:txBody>
        </p:sp>
        <p:sp>
          <p:nvSpPr>
            <p:cNvPr id="48" name="Text Box 146">
              <a:extLst>
                <a:ext uri="{FF2B5EF4-FFF2-40B4-BE49-F238E27FC236}">
                  <a16:creationId xmlns:a16="http://schemas.microsoft.com/office/drawing/2014/main" id="{0B3AAEDB-050B-4419-BD95-87C415B46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0" y="2659"/>
              <a:ext cx="19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b</a:t>
              </a: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3B8749B0-5510-4670-83B5-8F0D6F91122A}"/>
              </a:ext>
            </a:extLst>
          </p:cNvPr>
          <p:cNvSpPr txBox="1"/>
          <p:nvPr/>
        </p:nvSpPr>
        <p:spPr>
          <a:xfrm>
            <a:off x="2270526" y="6109583"/>
            <a:ext cx="285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称为梯形求积公式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endParaRPr lang="zh-CN" altLang="en-US" sz="2400" b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67B9BD10-20B5-4112-9CED-2136E3543199}"/>
              </a:ext>
            </a:extLst>
          </p:cNvPr>
          <p:cNvSpPr txBox="1">
            <a:spLocks noChangeArrowheads="1"/>
          </p:cNvSpPr>
          <p:nvPr/>
        </p:nvSpPr>
        <p:spPr>
          <a:xfrm>
            <a:off x="2594144" y="62606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</p:spTree>
    <p:extLst>
      <p:ext uri="{BB962C8B-B14F-4D97-AF65-F5344CB8AC3E}">
        <p14:creationId xmlns:p14="http://schemas.microsoft.com/office/powerpoint/2010/main" val="328254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Rectangle 6">
            <a:extLst>
              <a:ext uri="{FF2B5EF4-FFF2-40B4-BE49-F238E27FC236}">
                <a16:creationId xmlns:a16="http://schemas.microsoft.com/office/drawing/2014/main" id="{EA84922B-9474-4FB8-AACB-489E098A6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6024" name="Object 8">
            <a:extLst>
              <a:ext uri="{FF2B5EF4-FFF2-40B4-BE49-F238E27FC236}">
                <a16:creationId xmlns:a16="http://schemas.microsoft.com/office/drawing/2014/main" id="{6A197BC4-41E1-4E98-AE1C-E9A3774717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418749"/>
              </p:ext>
            </p:extLst>
          </p:nvPr>
        </p:nvGraphicFramePr>
        <p:xfrm>
          <a:off x="1653540" y="958304"/>
          <a:ext cx="25701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92" name="Equation" r:id="rId3" imgW="1409400" imgH="215640" progId="Equation.DSMT4">
                  <p:embed/>
                </p:oleObj>
              </mc:Choice>
              <mc:Fallback>
                <p:oleObj name="Equation" r:id="rId3" imgW="1409400" imgH="215640" progId="Equation.DSMT4">
                  <p:embed/>
                  <p:pic>
                    <p:nvPicPr>
                      <p:cNvPr id="86024" name="Object 8">
                        <a:extLst>
                          <a:ext uri="{FF2B5EF4-FFF2-40B4-BE49-F238E27FC236}">
                            <a16:creationId xmlns:a16="http://schemas.microsoft.com/office/drawing/2014/main" id="{6A197BC4-41E1-4E98-AE1C-E9A3774717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540" y="958304"/>
                        <a:ext cx="257016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9">
            <a:extLst>
              <a:ext uri="{FF2B5EF4-FFF2-40B4-BE49-F238E27FC236}">
                <a16:creationId xmlns:a16="http://schemas.microsoft.com/office/drawing/2014/main" id="{B21B86D8-BF36-4226-9C1A-B18388BDDA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26650"/>
              </p:ext>
            </p:extLst>
          </p:nvPr>
        </p:nvGraphicFramePr>
        <p:xfrm>
          <a:off x="4202862" y="929164"/>
          <a:ext cx="32654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93" name="Equation" r:id="rId5" imgW="1790640" imgH="203040" progId="Equation.DSMT4">
                  <p:embed/>
                </p:oleObj>
              </mc:Choice>
              <mc:Fallback>
                <p:oleObj name="Equation" r:id="rId5" imgW="1790640" imgH="203040" progId="Equation.DSMT4">
                  <p:embed/>
                  <p:pic>
                    <p:nvPicPr>
                      <p:cNvPr id="86025" name="Object 9">
                        <a:extLst>
                          <a:ext uri="{FF2B5EF4-FFF2-40B4-BE49-F238E27FC236}">
                            <a16:creationId xmlns:a16="http://schemas.microsoft.com/office/drawing/2014/main" id="{B21B86D8-BF36-4226-9C1A-B18388BDDA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862" y="929164"/>
                        <a:ext cx="3265487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6" name="Object 10">
            <a:extLst>
              <a:ext uri="{FF2B5EF4-FFF2-40B4-BE49-F238E27FC236}">
                <a16:creationId xmlns:a16="http://schemas.microsoft.com/office/drawing/2014/main" id="{2B557DD5-A060-4251-9924-6B1B7EA80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269026"/>
              </p:ext>
            </p:extLst>
          </p:nvPr>
        </p:nvGraphicFramePr>
        <p:xfrm>
          <a:off x="2904331" y="1469231"/>
          <a:ext cx="333533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94" name="Equation" r:id="rId7" imgW="1828800" imgH="457200" progId="Equation.DSMT4">
                  <p:embed/>
                </p:oleObj>
              </mc:Choice>
              <mc:Fallback>
                <p:oleObj name="Equation" r:id="rId7" imgW="1828800" imgH="457200" progId="Equation.DSMT4">
                  <p:embed/>
                  <p:pic>
                    <p:nvPicPr>
                      <p:cNvPr id="86026" name="Object 10">
                        <a:extLst>
                          <a:ext uri="{FF2B5EF4-FFF2-40B4-BE49-F238E27FC236}">
                            <a16:creationId xmlns:a16="http://schemas.microsoft.com/office/drawing/2014/main" id="{2B557DD5-A060-4251-9924-6B1B7EA809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331" y="1469231"/>
                        <a:ext cx="3335338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1">
            <a:extLst>
              <a:ext uri="{FF2B5EF4-FFF2-40B4-BE49-F238E27FC236}">
                <a16:creationId xmlns:a16="http://schemas.microsoft.com/office/drawing/2014/main" id="{0C262DBF-1DCA-4552-97B7-1691B470A9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575013"/>
              </p:ext>
            </p:extLst>
          </p:nvPr>
        </p:nvGraphicFramePr>
        <p:xfrm>
          <a:off x="481435" y="2339659"/>
          <a:ext cx="74136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95" name="Equation" r:id="rId9" imgW="406080" imgH="203040" progId="Equation.DSMT4">
                  <p:embed/>
                </p:oleObj>
              </mc:Choice>
              <mc:Fallback>
                <p:oleObj name="Equation" r:id="rId9" imgW="406080" imgH="203040" progId="Equation.DSMT4">
                  <p:embed/>
                  <p:pic>
                    <p:nvPicPr>
                      <p:cNvPr id="86027" name="Object 11">
                        <a:extLst>
                          <a:ext uri="{FF2B5EF4-FFF2-40B4-BE49-F238E27FC236}">
                            <a16:creationId xmlns:a16="http://schemas.microsoft.com/office/drawing/2014/main" id="{0C262DBF-1DCA-4552-97B7-1691B470A9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35" y="2339659"/>
                        <a:ext cx="741362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8" name="Object 12">
            <a:extLst>
              <a:ext uri="{FF2B5EF4-FFF2-40B4-BE49-F238E27FC236}">
                <a16:creationId xmlns:a16="http://schemas.microsoft.com/office/drawing/2014/main" id="{3A4BC019-5671-4AEE-B02E-C702969AC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772073"/>
              </p:ext>
            </p:extLst>
          </p:nvPr>
        </p:nvGraphicFramePr>
        <p:xfrm>
          <a:off x="1245022" y="2711134"/>
          <a:ext cx="17589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96" name="Equation" r:id="rId11" imgW="965160" imgH="330120" progId="Equation.DSMT4">
                  <p:embed/>
                </p:oleObj>
              </mc:Choice>
              <mc:Fallback>
                <p:oleObj name="Equation" r:id="rId11" imgW="965160" imgH="330120" progId="Equation.DSMT4">
                  <p:embed/>
                  <p:pic>
                    <p:nvPicPr>
                      <p:cNvPr id="86028" name="Object 12">
                        <a:extLst>
                          <a:ext uri="{FF2B5EF4-FFF2-40B4-BE49-F238E27FC236}">
                            <a16:creationId xmlns:a16="http://schemas.microsoft.com/office/drawing/2014/main" id="{3A4BC019-5671-4AEE-B02E-C702969ACB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022" y="2711134"/>
                        <a:ext cx="17589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9" name="Object 13">
            <a:extLst>
              <a:ext uri="{FF2B5EF4-FFF2-40B4-BE49-F238E27FC236}">
                <a16:creationId xmlns:a16="http://schemas.microsoft.com/office/drawing/2014/main" id="{129354F0-B778-4584-9DED-90966E274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534504"/>
              </p:ext>
            </p:extLst>
          </p:nvPr>
        </p:nvGraphicFramePr>
        <p:xfrm>
          <a:off x="3028102" y="2735263"/>
          <a:ext cx="32893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97" name="Equation" r:id="rId13" imgW="1803240" imgH="330120" progId="Equation.DSMT4">
                  <p:embed/>
                </p:oleObj>
              </mc:Choice>
              <mc:Fallback>
                <p:oleObj name="Equation" r:id="rId13" imgW="1803240" imgH="330120" progId="Equation.DSMT4">
                  <p:embed/>
                  <p:pic>
                    <p:nvPicPr>
                      <p:cNvPr id="86029" name="Object 13">
                        <a:extLst>
                          <a:ext uri="{FF2B5EF4-FFF2-40B4-BE49-F238E27FC236}">
                            <a16:creationId xmlns:a16="http://schemas.microsoft.com/office/drawing/2014/main" id="{129354F0-B778-4584-9DED-90966E2745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102" y="2735263"/>
                        <a:ext cx="3289300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0" name="Object 14">
            <a:extLst>
              <a:ext uri="{FF2B5EF4-FFF2-40B4-BE49-F238E27FC236}">
                <a16:creationId xmlns:a16="http://schemas.microsoft.com/office/drawing/2014/main" id="{18E45CD8-EC5A-48FA-8EE1-21368B03A3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560667"/>
              </p:ext>
            </p:extLst>
          </p:nvPr>
        </p:nvGraphicFramePr>
        <p:xfrm>
          <a:off x="303243" y="3534251"/>
          <a:ext cx="1736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98" name="Equation" r:id="rId15" imgW="952200" imgH="215640" progId="Equation.DSMT4">
                  <p:embed/>
                </p:oleObj>
              </mc:Choice>
              <mc:Fallback>
                <p:oleObj name="Equation" r:id="rId15" imgW="952200" imgH="215640" progId="Equation.DSMT4">
                  <p:embed/>
                  <p:pic>
                    <p:nvPicPr>
                      <p:cNvPr id="86030" name="Object 14">
                        <a:extLst>
                          <a:ext uri="{FF2B5EF4-FFF2-40B4-BE49-F238E27FC236}">
                            <a16:creationId xmlns:a16="http://schemas.microsoft.com/office/drawing/2014/main" id="{18E45CD8-EC5A-48FA-8EE1-21368B03A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43" y="3534251"/>
                        <a:ext cx="17367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1" name="Object 15">
            <a:extLst>
              <a:ext uri="{FF2B5EF4-FFF2-40B4-BE49-F238E27FC236}">
                <a16:creationId xmlns:a16="http://schemas.microsoft.com/office/drawing/2014/main" id="{F2FED423-F833-41AF-92ED-0D4F693C05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912395"/>
              </p:ext>
            </p:extLst>
          </p:nvPr>
        </p:nvGraphicFramePr>
        <p:xfrm>
          <a:off x="1999402" y="3556794"/>
          <a:ext cx="433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99" name="Equation" r:id="rId17" imgW="2374560" imgH="215640" progId="Equation.DSMT4">
                  <p:embed/>
                </p:oleObj>
              </mc:Choice>
              <mc:Fallback>
                <p:oleObj name="Equation" r:id="rId17" imgW="2374560" imgH="215640" progId="Equation.DSMT4">
                  <p:embed/>
                  <p:pic>
                    <p:nvPicPr>
                      <p:cNvPr id="86031" name="Object 15">
                        <a:extLst>
                          <a:ext uri="{FF2B5EF4-FFF2-40B4-BE49-F238E27FC236}">
                            <a16:creationId xmlns:a16="http://schemas.microsoft.com/office/drawing/2014/main" id="{F2FED423-F833-41AF-92ED-0D4F693C05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402" y="3556794"/>
                        <a:ext cx="4330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2" name="Object 16">
            <a:extLst>
              <a:ext uri="{FF2B5EF4-FFF2-40B4-BE49-F238E27FC236}">
                <a16:creationId xmlns:a16="http://schemas.microsoft.com/office/drawing/2014/main" id="{8E95B92E-21FA-4B46-9768-BC4EE1509D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092760"/>
              </p:ext>
            </p:extLst>
          </p:nvPr>
        </p:nvGraphicFramePr>
        <p:xfrm>
          <a:off x="273789" y="4088129"/>
          <a:ext cx="34512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0" name="Equation" r:id="rId19" imgW="1892160" imgH="215640" progId="Equation.DSMT4">
                  <p:embed/>
                </p:oleObj>
              </mc:Choice>
              <mc:Fallback>
                <p:oleObj name="Equation" r:id="rId19" imgW="1892160" imgH="215640" progId="Equation.DSMT4">
                  <p:embed/>
                  <p:pic>
                    <p:nvPicPr>
                      <p:cNvPr id="86032" name="Object 16">
                        <a:extLst>
                          <a:ext uri="{FF2B5EF4-FFF2-40B4-BE49-F238E27FC236}">
                            <a16:creationId xmlns:a16="http://schemas.microsoft.com/office/drawing/2014/main" id="{8E95B92E-21FA-4B46-9768-BC4EE1509D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789" y="4088129"/>
                        <a:ext cx="34512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3" name="Object 17">
            <a:extLst>
              <a:ext uri="{FF2B5EF4-FFF2-40B4-BE49-F238E27FC236}">
                <a16:creationId xmlns:a16="http://schemas.microsoft.com/office/drawing/2014/main" id="{951A1C02-2229-4CA7-8C8E-459E2F313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142356"/>
              </p:ext>
            </p:extLst>
          </p:nvPr>
        </p:nvGraphicFramePr>
        <p:xfrm>
          <a:off x="3851920" y="4082256"/>
          <a:ext cx="37750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1" name="Equation" r:id="rId21" imgW="2070000" imgH="203040" progId="Equation.DSMT4">
                  <p:embed/>
                </p:oleObj>
              </mc:Choice>
              <mc:Fallback>
                <p:oleObj name="Equation" r:id="rId21" imgW="2070000" imgH="203040" progId="Equation.DSMT4">
                  <p:embed/>
                  <p:pic>
                    <p:nvPicPr>
                      <p:cNvPr id="86033" name="Object 17">
                        <a:extLst>
                          <a:ext uri="{FF2B5EF4-FFF2-40B4-BE49-F238E27FC236}">
                            <a16:creationId xmlns:a16="http://schemas.microsoft.com/office/drawing/2014/main" id="{951A1C02-2229-4CA7-8C8E-459E2F313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4082256"/>
                        <a:ext cx="377507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4" name="Object 18">
            <a:extLst>
              <a:ext uri="{FF2B5EF4-FFF2-40B4-BE49-F238E27FC236}">
                <a16:creationId xmlns:a16="http://schemas.microsoft.com/office/drawing/2014/main" id="{69A97E4A-DB3D-4719-BF53-5D29569E4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705530"/>
              </p:ext>
            </p:extLst>
          </p:nvPr>
        </p:nvGraphicFramePr>
        <p:xfrm>
          <a:off x="274985" y="4592637"/>
          <a:ext cx="20367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2" name="Equation" r:id="rId23" imgW="1117440" imgH="215640" progId="Equation.DSMT4">
                  <p:embed/>
                </p:oleObj>
              </mc:Choice>
              <mc:Fallback>
                <p:oleObj name="Equation" r:id="rId23" imgW="1117440" imgH="215640" progId="Equation.DSMT4">
                  <p:embed/>
                  <p:pic>
                    <p:nvPicPr>
                      <p:cNvPr id="86034" name="Object 18">
                        <a:extLst>
                          <a:ext uri="{FF2B5EF4-FFF2-40B4-BE49-F238E27FC236}">
                            <a16:creationId xmlns:a16="http://schemas.microsoft.com/office/drawing/2014/main" id="{69A97E4A-DB3D-4719-BF53-5D29569E47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85" y="4592637"/>
                        <a:ext cx="2036762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5" name="Object 19">
            <a:extLst>
              <a:ext uri="{FF2B5EF4-FFF2-40B4-BE49-F238E27FC236}">
                <a16:creationId xmlns:a16="http://schemas.microsoft.com/office/drawing/2014/main" id="{CB49739C-21F7-4D10-B0E7-C80F6509A3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396732"/>
              </p:ext>
            </p:extLst>
          </p:nvPr>
        </p:nvGraphicFramePr>
        <p:xfrm>
          <a:off x="2428240" y="4768125"/>
          <a:ext cx="35909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3" name="Equation" r:id="rId25" imgW="1968480" imgH="330120" progId="Equation.DSMT4">
                  <p:embed/>
                </p:oleObj>
              </mc:Choice>
              <mc:Fallback>
                <p:oleObj name="Equation" r:id="rId25" imgW="1968480" imgH="330120" progId="Equation.DSMT4">
                  <p:embed/>
                  <p:pic>
                    <p:nvPicPr>
                      <p:cNvPr id="86035" name="Object 19">
                        <a:extLst>
                          <a:ext uri="{FF2B5EF4-FFF2-40B4-BE49-F238E27FC236}">
                            <a16:creationId xmlns:a16="http://schemas.microsoft.com/office/drawing/2014/main" id="{CB49739C-21F7-4D10-B0E7-C80F6509A3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240" y="4768125"/>
                        <a:ext cx="3590925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6" name="Object 20">
            <a:extLst>
              <a:ext uri="{FF2B5EF4-FFF2-40B4-BE49-F238E27FC236}">
                <a16:creationId xmlns:a16="http://schemas.microsoft.com/office/drawing/2014/main" id="{868245DC-4E00-4CDC-919D-2AB144E79B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095729"/>
              </p:ext>
            </p:extLst>
          </p:nvPr>
        </p:nvGraphicFramePr>
        <p:xfrm>
          <a:off x="2769786" y="5327173"/>
          <a:ext cx="45164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4" name="Equation" r:id="rId27" imgW="2476440" imgH="330120" progId="Equation.DSMT4">
                  <p:embed/>
                </p:oleObj>
              </mc:Choice>
              <mc:Fallback>
                <p:oleObj name="Equation" r:id="rId27" imgW="2476440" imgH="330120" progId="Equation.DSMT4">
                  <p:embed/>
                  <p:pic>
                    <p:nvPicPr>
                      <p:cNvPr id="86036" name="Object 20">
                        <a:extLst>
                          <a:ext uri="{FF2B5EF4-FFF2-40B4-BE49-F238E27FC236}">
                            <a16:creationId xmlns:a16="http://schemas.microsoft.com/office/drawing/2014/main" id="{868245DC-4E00-4CDC-919D-2AB144E79B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786" y="5327173"/>
                        <a:ext cx="4516437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7" name="Object 21">
            <a:extLst>
              <a:ext uri="{FF2B5EF4-FFF2-40B4-BE49-F238E27FC236}">
                <a16:creationId xmlns:a16="http://schemas.microsoft.com/office/drawing/2014/main" id="{0764F1E8-4758-4818-B673-27BB7432ED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534935"/>
              </p:ext>
            </p:extLst>
          </p:nvPr>
        </p:nvGraphicFramePr>
        <p:xfrm>
          <a:off x="2761402" y="5884454"/>
          <a:ext cx="38227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5" name="Equation" r:id="rId29" imgW="2095200" imgH="393480" progId="Equation.DSMT4">
                  <p:embed/>
                </p:oleObj>
              </mc:Choice>
              <mc:Fallback>
                <p:oleObj name="Equation" r:id="rId29" imgW="2095200" imgH="393480" progId="Equation.DSMT4">
                  <p:embed/>
                  <p:pic>
                    <p:nvPicPr>
                      <p:cNvPr id="86037" name="Object 21">
                        <a:extLst>
                          <a:ext uri="{FF2B5EF4-FFF2-40B4-BE49-F238E27FC236}">
                            <a16:creationId xmlns:a16="http://schemas.microsoft.com/office/drawing/2014/main" id="{0764F1E8-4758-4818-B673-27BB7432ED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402" y="5884454"/>
                        <a:ext cx="382270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6C027B7-843B-4A14-932A-E782DAB6E2FF}"/>
              </a:ext>
            </a:extLst>
          </p:cNvPr>
          <p:cNvSpPr txBox="1"/>
          <p:nvPr/>
        </p:nvSpPr>
        <p:spPr>
          <a:xfrm>
            <a:off x="462211" y="885692"/>
            <a:ext cx="1224508" cy="47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定理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7.3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E9777880-C3BF-4D1D-836A-0A202A957C64}"/>
              </a:ext>
            </a:extLst>
          </p:cNvPr>
          <p:cNvSpPr txBox="1">
            <a:spLocks noChangeArrowheads="1"/>
          </p:cNvSpPr>
          <p:nvPr/>
        </p:nvSpPr>
        <p:spPr>
          <a:xfrm>
            <a:off x="2313582" y="201056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</p:spTree>
    <p:extLst>
      <p:ext uri="{BB962C8B-B14F-4D97-AF65-F5344CB8AC3E}">
        <p14:creationId xmlns:p14="http://schemas.microsoft.com/office/powerpoint/2010/main" val="326091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6">
            <a:extLst>
              <a:ext uri="{FF2B5EF4-FFF2-40B4-BE49-F238E27FC236}">
                <a16:creationId xmlns:a16="http://schemas.microsoft.com/office/drawing/2014/main" id="{B7B680D7-3F6D-4575-99F1-D7071B839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008" y="33387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7047" name="Object 7">
            <a:extLst>
              <a:ext uri="{FF2B5EF4-FFF2-40B4-BE49-F238E27FC236}">
                <a16:creationId xmlns:a16="http://schemas.microsoft.com/office/drawing/2014/main" id="{6B9FEB9D-8CE2-49B7-BA7C-6F7268383E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126494"/>
              </p:ext>
            </p:extLst>
          </p:nvPr>
        </p:nvGraphicFramePr>
        <p:xfrm>
          <a:off x="395536" y="975807"/>
          <a:ext cx="9715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32" name="Equation" r:id="rId3" imgW="533160" imgH="203040" progId="Equation.DSMT4">
                  <p:embed/>
                </p:oleObj>
              </mc:Choice>
              <mc:Fallback>
                <p:oleObj name="Equation" r:id="rId3" imgW="533160" imgH="203040" progId="Equation.DSMT4">
                  <p:embed/>
                  <p:pic>
                    <p:nvPicPr>
                      <p:cNvPr id="87047" name="Object 7">
                        <a:extLst>
                          <a:ext uri="{FF2B5EF4-FFF2-40B4-BE49-F238E27FC236}">
                            <a16:creationId xmlns:a16="http://schemas.microsoft.com/office/drawing/2014/main" id="{6B9FEB9D-8CE2-49B7-BA7C-6F7268383E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975807"/>
                        <a:ext cx="971550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>
            <a:extLst>
              <a:ext uri="{FF2B5EF4-FFF2-40B4-BE49-F238E27FC236}">
                <a16:creationId xmlns:a16="http://schemas.microsoft.com/office/drawing/2014/main" id="{9DC00A76-9C49-41BC-89B6-035C689C3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652834"/>
              </p:ext>
            </p:extLst>
          </p:nvPr>
        </p:nvGraphicFramePr>
        <p:xfrm>
          <a:off x="1502792" y="799775"/>
          <a:ext cx="40957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33" name="Equation" r:id="rId5" imgW="2247840" imgH="393480" progId="Equation.DSMT4">
                  <p:embed/>
                </p:oleObj>
              </mc:Choice>
              <mc:Fallback>
                <p:oleObj name="Equation" r:id="rId5" imgW="2247840" imgH="393480" progId="Equation.DSMT4">
                  <p:embed/>
                  <p:pic>
                    <p:nvPicPr>
                      <p:cNvPr id="87048" name="Object 8">
                        <a:extLst>
                          <a:ext uri="{FF2B5EF4-FFF2-40B4-BE49-F238E27FC236}">
                            <a16:creationId xmlns:a16="http://schemas.microsoft.com/office/drawing/2014/main" id="{9DC00A76-9C49-41BC-89B6-035C689C33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2792" y="799775"/>
                        <a:ext cx="4095750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4817C471-1291-4566-8FE8-BF73C997A8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402660"/>
              </p:ext>
            </p:extLst>
          </p:nvPr>
        </p:nvGraphicFramePr>
        <p:xfrm>
          <a:off x="323528" y="1594018"/>
          <a:ext cx="17351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34" name="Equation" r:id="rId7" imgW="952200" imgH="203040" progId="Equation.DSMT4">
                  <p:embed/>
                </p:oleObj>
              </mc:Choice>
              <mc:Fallback>
                <p:oleObj name="Equation" r:id="rId7" imgW="952200" imgH="203040" progId="Equation.DSMT4">
                  <p:embed/>
                  <p:pic>
                    <p:nvPicPr>
                      <p:cNvPr id="87049" name="Object 9">
                        <a:extLst>
                          <a:ext uri="{FF2B5EF4-FFF2-40B4-BE49-F238E27FC236}">
                            <a16:creationId xmlns:a16="http://schemas.microsoft.com/office/drawing/2014/main" id="{4817C471-1291-4566-8FE8-BF73C997A8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594018"/>
                        <a:ext cx="1735137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>
            <a:extLst>
              <a:ext uri="{FF2B5EF4-FFF2-40B4-BE49-F238E27FC236}">
                <a16:creationId xmlns:a16="http://schemas.microsoft.com/office/drawing/2014/main" id="{C3A096A5-B9F6-4728-B176-89AFBA4C5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812683"/>
              </p:ext>
            </p:extLst>
          </p:nvPr>
        </p:nvGraphicFramePr>
        <p:xfrm>
          <a:off x="98389" y="2106603"/>
          <a:ext cx="6640685" cy="1727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35" name="Equation" r:id="rId9" imgW="3416040" imgH="888840" progId="Equation.DSMT4">
                  <p:embed/>
                </p:oleObj>
              </mc:Choice>
              <mc:Fallback>
                <p:oleObj name="Equation" r:id="rId9" imgW="3416040" imgH="888840" progId="Equation.DSMT4">
                  <p:embed/>
                  <p:pic>
                    <p:nvPicPr>
                      <p:cNvPr id="87050" name="Object 10">
                        <a:extLst>
                          <a:ext uri="{FF2B5EF4-FFF2-40B4-BE49-F238E27FC236}">
                            <a16:creationId xmlns:a16="http://schemas.microsoft.com/office/drawing/2014/main" id="{C3A096A5-B9F6-4728-B176-89AFBA4C50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89" y="2106603"/>
                        <a:ext cx="6640685" cy="17274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11">
            <a:extLst>
              <a:ext uri="{FF2B5EF4-FFF2-40B4-BE49-F238E27FC236}">
                <a16:creationId xmlns:a16="http://schemas.microsoft.com/office/drawing/2014/main" id="{4D31C2DB-566C-49AF-A82E-2E6BE9237E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608014"/>
              </p:ext>
            </p:extLst>
          </p:nvPr>
        </p:nvGraphicFramePr>
        <p:xfrm>
          <a:off x="179512" y="3893619"/>
          <a:ext cx="34956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36" name="Equation" r:id="rId11" imgW="1917360" imgH="393480" progId="Equation.DSMT4">
                  <p:embed/>
                </p:oleObj>
              </mc:Choice>
              <mc:Fallback>
                <p:oleObj name="Equation" r:id="rId11" imgW="1917360" imgH="393480" progId="Equation.DSMT4">
                  <p:embed/>
                  <p:pic>
                    <p:nvPicPr>
                      <p:cNvPr id="87051" name="Object 11">
                        <a:extLst>
                          <a:ext uri="{FF2B5EF4-FFF2-40B4-BE49-F238E27FC236}">
                            <a16:creationId xmlns:a16="http://schemas.microsoft.com/office/drawing/2014/main" id="{4D31C2DB-566C-49AF-A82E-2E6BE9237E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893619"/>
                        <a:ext cx="3495675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2" name="Object 12">
            <a:extLst>
              <a:ext uri="{FF2B5EF4-FFF2-40B4-BE49-F238E27FC236}">
                <a16:creationId xmlns:a16="http://schemas.microsoft.com/office/drawing/2014/main" id="{6D511370-AA28-477B-89B0-B242028A46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212704"/>
              </p:ext>
            </p:extLst>
          </p:nvPr>
        </p:nvGraphicFramePr>
        <p:xfrm>
          <a:off x="87033" y="4750292"/>
          <a:ext cx="53244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37" name="Equation" r:id="rId13" imgW="2920680" imgH="634680" progId="Equation.DSMT4">
                  <p:embed/>
                </p:oleObj>
              </mc:Choice>
              <mc:Fallback>
                <p:oleObj name="Equation" r:id="rId13" imgW="2920680" imgH="634680" progId="Equation.DSMT4">
                  <p:embed/>
                  <p:pic>
                    <p:nvPicPr>
                      <p:cNvPr id="87052" name="Object 12">
                        <a:extLst>
                          <a:ext uri="{FF2B5EF4-FFF2-40B4-BE49-F238E27FC236}">
                            <a16:creationId xmlns:a16="http://schemas.microsoft.com/office/drawing/2014/main" id="{6D511370-AA28-477B-89B0-B242028A46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33" y="4750292"/>
                        <a:ext cx="5324475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80">
            <a:extLst>
              <a:ext uri="{FF2B5EF4-FFF2-40B4-BE49-F238E27FC236}">
                <a16:creationId xmlns:a16="http://schemas.microsoft.com/office/drawing/2014/main" id="{7ADF1F8E-F34D-4DA4-8310-68952115BC66}"/>
              </a:ext>
            </a:extLst>
          </p:cNvPr>
          <p:cNvGrpSpPr>
            <a:grpSpLocks/>
          </p:cNvGrpSpPr>
          <p:nvPr/>
        </p:nvGrpSpPr>
        <p:grpSpPr bwMode="auto">
          <a:xfrm>
            <a:off x="5508104" y="3459040"/>
            <a:ext cx="3168352" cy="2522507"/>
            <a:chOff x="3456" y="1394"/>
            <a:chExt cx="1968" cy="1637"/>
          </a:xfrm>
        </p:grpSpPr>
        <p:sp>
          <p:nvSpPr>
            <p:cNvPr id="16" name="Line 54">
              <a:extLst>
                <a:ext uri="{FF2B5EF4-FFF2-40B4-BE49-F238E27FC236}">
                  <a16:creationId xmlns:a16="http://schemas.microsoft.com/office/drawing/2014/main" id="{2E14E867-A54A-4BDD-9B2C-97793C2D6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874"/>
              <a:ext cx="0" cy="87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7" name="Line 55">
              <a:extLst>
                <a:ext uri="{FF2B5EF4-FFF2-40B4-BE49-F238E27FC236}">
                  <a16:creationId xmlns:a16="http://schemas.microsoft.com/office/drawing/2014/main" id="{8DB688B9-7F90-4458-818D-491AF6853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490"/>
              <a:ext cx="4" cy="126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8" name="Line 56">
              <a:extLst>
                <a:ext uri="{FF2B5EF4-FFF2-40B4-BE49-F238E27FC236}">
                  <a16:creationId xmlns:a16="http://schemas.microsoft.com/office/drawing/2014/main" id="{04B4E201-10BD-4B6C-8589-61109F610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018"/>
              <a:ext cx="432" cy="48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9" name="Line 57">
              <a:extLst>
                <a:ext uri="{FF2B5EF4-FFF2-40B4-BE49-F238E27FC236}">
                  <a16:creationId xmlns:a16="http://schemas.microsoft.com/office/drawing/2014/main" id="{43962500-E0CC-44F8-950F-EA5AB3B8C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066"/>
              <a:ext cx="624" cy="62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0" name="Line 58">
              <a:extLst>
                <a:ext uri="{FF2B5EF4-FFF2-40B4-BE49-F238E27FC236}">
                  <a16:creationId xmlns:a16="http://schemas.microsoft.com/office/drawing/2014/main" id="{78CB65F6-9BB9-481C-8A32-857701424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114"/>
              <a:ext cx="528" cy="57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1" name="Line 59">
              <a:extLst>
                <a:ext uri="{FF2B5EF4-FFF2-40B4-BE49-F238E27FC236}">
                  <a16:creationId xmlns:a16="http://schemas.microsoft.com/office/drawing/2014/main" id="{4B7C9DE1-5D46-4CB0-B5B8-42E6BE05AC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066"/>
              <a:ext cx="576" cy="672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2" name="Line 60">
              <a:extLst>
                <a:ext uri="{FF2B5EF4-FFF2-40B4-BE49-F238E27FC236}">
                  <a16:creationId xmlns:a16="http://schemas.microsoft.com/office/drawing/2014/main" id="{AEF0C462-6A32-4F32-A95D-DEC72D4C2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730"/>
              <a:ext cx="816" cy="96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3" name="Line 61">
              <a:extLst>
                <a:ext uri="{FF2B5EF4-FFF2-40B4-BE49-F238E27FC236}">
                  <a16:creationId xmlns:a16="http://schemas.microsoft.com/office/drawing/2014/main" id="{9C551F35-F084-4126-BF96-FCD41578BB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2018"/>
              <a:ext cx="576" cy="62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4" name="Line 62">
              <a:extLst>
                <a:ext uri="{FF2B5EF4-FFF2-40B4-BE49-F238E27FC236}">
                  <a16:creationId xmlns:a16="http://schemas.microsoft.com/office/drawing/2014/main" id="{7D4610AD-60AA-4C67-BA93-99AB0396E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2210"/>
              <a:ext cx="432" cy="48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5" name="Line 63">
              <a:extLst>
                <a:ext uri="{FF2B5EF4-FFF2-40B4-BE49-F238E27FC236}">
                  <a16:creationId xmlns:a16="http://schemas.microsoft.com/office/drawing/2014/main" id="{7BEAA434-90F5-4558-96C5-FCA687C132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1922"/>
              <a:ext cx="336" cy="38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6" name="Line 64">
              <a:extLst>
                <a:ext uri="{FF2B5EF4-FFF2-40B4-BE49-F238E27FC236}">
                  <a16:creationId xmlns:a16="http://schemas.microsoft.com/office/drawing/2014/main" id="{8B2EBC2F-618A-402C-88A3-18F8B72986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2402"/>
              <a:ext cx="240" cy="28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7" name="Text Box 65">
              <a:extLst>
                <a:ext uri="{FF2B5EF4-FFF2-40B4-BE49-F238E27FC236}">
                  <a16:creationId xmlns:a16="http://schemas.microsoft.com/office/drawing/2014/main" id="{E6C64352-17D7-4F77-A940-C999D76D3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480"/>
              <a:ext cx="768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y=f(x)</a:t>
              </a:r>
            </a:p>
          </p:txBody>
        </p:sp>
        <p:sp>
          <p:nvSpPr>
            <p:cNvPr id="28" name="Line 69">
              <a:extLst>
                <a:ext uri="{FF2B5EF4-FFF2-40B4-BE49-F238E27FC236}">
                  <a16:creationId xmlns:a16="http://schemas.microsoft.com/office/drawing/2014/main" id="{2550073B-815A-4CD5-B84D-A2E14E181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38"/>
              <a:ext cx="1632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9" name="Freeform 70">
              <a:extLst>
                <a:ext uri="{FF2B5EF4-FFF2-40B4-BE49-F238E27FC236}">
                  <a16:creationId xmlns:a16="http://schemas.microsoft.com/office/drawing/2014/main" id="{19EC9629-3316-4EF3-B92E-12083285F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482"/>
              <a:ext cx="1680" cy="624"/>
            </a:xfrm>
            <a:custGeom>
              <a:avLst/>
              <a:gdLst>
                <a:gd name="T0" fmla="*/ 0 w 1680"/>
                <a:gd name="T1" fmla="*/ 488 h 624"/>
                <a:gd name="T2" fmla="*/ 192 w 1680"/>
                <a:gd name="T3" fmla="*/ 296 h 624"/>
                <a:gd name="T4" fmla="*/ 288 w 1680"/>
                <a:gd name="T5" fmla="*/ 296 h 624"/>
                <a:gd name="T6" fmla="*/ 576 w 1680"/>
                <a:gd name="T7" fmla="*/ 392 h 624"/>
                <a:gd name="T8" fmla="*/ 864 w 1680"/>
                <a:gd name="T9" fmla="*/ 584 h 624"/>
                <a:gd name="T10" fmla="*/ 1248 w 1680"/>
                <a:gd name="T11" fmla="*/ 584 h 624"/>
                <a:gd name="T12" fmla="*/ 1440 w 1680"/>
                <a:gd name="T13" fmla="*/ 344 h 624"/>
                <a:gd name="T14" fmla="*/ 1632 w 1680"/>
                <a:gd name="T15" fmla="*/ 56 h 624"/>
                <a:gd name="T16" fmla="*/ 1680 w 1680"/>
                <a:gd name="T17" fmla="*/ 8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0" h="624">
                  <a:moveTo>
                    <a:pt x="0" y="488"/>
                  </a:moveTo>
                  <a:cubicBezTo>
                    <a:pt x="72" y="408"/>
                    <a:pt x="144" y="328"/>
                    <a:pt x="192" y="296"/>
                  </a:cubicBezTo>
                  <a:cubicBezTo>
                    <a:pt x="240" y="264"/>
                    <a:pt x="224" y="280"/>
                    <a:pt x="288" y="296"/>
                  </a:cubicBezTo>
                  <a:cubicBezTo>
                    <a:pt x="352" y="312"/>
                    <a:pt x="480" y="344"/>
                    <a:pt x="576" y="392"/>
                  </a:cubicBezTo>
                  <a:cubicBezTo>
                    <a:pt x="672" y="440"/>
                    <a:pt x="752" y="552"/>
                    <a:pt x="864" y="584"/>
                  </a:cubicBezTo>
                  <a:cubicBezTo>
                    <a:pt x="976" y="616"/>
                    <a:pt x="1152" y="624"/>
                    <a:pt x="1248" y="584"/>
                  </a:cubicBezTo>
                  <a:cubicBezTo>
                    <a:pt x="1344" y="544"/>
                    <a:pt x="1376" y="432"/>
                    <a:pt x="1440" y="344"/>
                  </a:cubicBezTo>
                  <a:cubicBezTo>
                    <a:pt x="1504" y="256"/>
                    <a:pt x="1592" y="112"/>
                    <a:pt x="1632" y="56"/>
                  </a:cubicBezTo>
                  <a:cubicBezTo>
                    <a:pt x="1672" y="0"/>
                    <a:pt x="1672" y="16"/>
                    <a:pt x="1680" y="8"/>
                  </a:cubicBezTo>
                </a:path>
              </a:pathLst>
            </a:custGeom>
            <a:noFill/>
            <a:ln w="635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0" name="Line 71">
              <a:extLst>
                <a:ext uri="{FF2B5EF4-FFF2-40B4-BE49-F238E27FC236}">
                  <a16:creationId xmlns:a16="http://schemas.microsoft.com/office/drawing/2014/main" id="{C069B8D2-5348-405B-A696-03474F743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066"/>
              <a:ext cx="0" cy="672"/>
            </a:xfrm>
            <a:prstGeom prst="line">
              <a:avLst/>
            </a:prstGeom>
            <a:noFill/>
            <a:ln w="635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1" name="Line 74">
              <a:extLst>
                <a:ext uri="{FF2B5EF4-FFF2-40B4-BE49-F238E27FC236}">
                  <a16:creationId xmlns:a16="http://schemas.microsoft.com/office/drawing/2014/main" id="{FFFB2FAC-77CC-4384-9928-58629C63F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1" y="1842"/>
              <a:ext cx="238" cy="23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2" name="Line 75">
              <a:extLst>
                <a:ext uri="{FF2B5EF4-FFF2-40B4-BE49-F238E27FC236}">
                  <a16:creationId xmlns:a16="http://schemas.microsoft.com/office/drawing/2014/main" id="{5150D2E8-F407-4FCA-92BD-3E4A2F9ED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738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3" name="Line 76">
              <a:extLst>
                <a:ext uri="{FF2B5EF4-FFF2-40B4-BE49-F238E27FC236}">
                  <a16:creationId xmlns:a16="http://schemas.microsoft.com/office/drawing/2014/main" id="{1916B62F-E0B6-494B-9708-E2B7362B3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394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4" name="Text Box 77">
              <a:extLst>
                <a:ext uri="{FF2B5EF4-FFF2-40B4-BE49-F238E27FC236}">
                  <a16:creationId xmlns:a16="http://schemas.microsoft.com/office/drawing/2014/main" id="{A3E08CFB-DE3C-4883-B2B0-DA13E17C6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659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a</a:t>
              </a:r>
            </a:p>
          </p:txBody>
        </p:sp>
        <p:sp>
          <p:nvSpPr>
            <p:cNvPr id="35" name="Text Box 78">
              <a:extLst>
                <a:ext uri="{FF2B5EF4-FFF2-40B4-BE49-F238E27FC236}">
                  <a16:creationId xmlns:a16="http://schemas.microsoft.com/office/drawing/2014/main" id="{BE9478D2-4A12-4C18-B1B6-0CA44780A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2704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b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6E0EC47-4C3A-4D8F-8088-7D31C58B8ACC}"/>
              </a:ext>
            </a:extLst>
          </p:cNvPr>
          <p:cNvSpPr txBox="1"/>
          <p:nvPr/>
        </p:nvSpPr>
        <p:spPr>
          <a:xfrm>
            <a:off x="1904077" y="6152923"/>
            <a:ext cx="5414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称为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Simpson</a:t>
            </a:r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（辛普森）求积公式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endParaRPr lang="zh-CN" altLang="en-US" sz="2400" b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26D0772A-9A7C-487B-82B9-E360887D34F1}"/>
              </a:ext>
            </a:extLst>
          </p:cNvPr>
          <p:cNvSpPr txBox="1">
            <a:spLocks noChangeArrowheads="1"/>
          </p:cNvSpPr>
          <p:nvPr/>
        </p:nvSpPr>
        <p:spPr>
          <a:xfrm>
            <a:off x="2575806" y="160708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</p:spTree>
    <p:extLst>
      <p:ext uri="{BB962C8B-B14F-4D97-AF65-F5344CB8AC3E}">
        <p14:creationId xmlns:p14="http://schemas.microsoft.com/office/powerpoint/2010/main" val="250362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>
            <a:extLst>
              <a:ext uri="{FF2B5EF4-FFF2-40B4-BE49-F238E27FC236}">
                <a16:creationId xmlns:a16="http://schemas.microsoft.com/office/drawing/2014/main" id="{9C4A6EC1-3AB1-4612-80FE-06FCEA90E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8079" name="Object 15">
            <a:extLst>
              <a:ext uri="{FF2B5EF4-FFF2-40B4-BE49-F238E27FC236}">
                <a16:creationId xmlns:a16="http://schemas.microsoft.com/office/drawing/2014/main" id="{05838DF4-7517-4C21-AF4C-A29A59439B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145490"/>
              </p:ext>
            </p:extLst>
          </p:nvPr>
        </p:nvGraphicFramePr>
        <p:xfrm>
          <a:off x="1369904" y="555705"/>
          <a:ext cx="27320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412" name="Equation" r:id="rId3" imgW="1498320" imgH="228600" progId="Equation.DSMT4">
                  <p:embed/>
                </p:oleObj>
              </mc:Choice>
              <mc:Fallback>
                <p:oleObj name="Equation" r:id="rId3" imgW="1498320" imgH="228600" progId="Equation.DSMT4">
                  <p:embed/>
                  <p:pic>
                    <p:nvPicPr>
                      <p:cNvPr id="88079" name="Object 15">
                        <a:extLst>
                          <a:ext uri="{FF2B5EF4-FFF2-40B4-BE49-F238E27FC236}">
                            <a16:creationId xmlns:a16="http://schemas.microsoft.com/office/drawing/2014/main" id="{05838DF4-7517-4C21-AF4C-A29A59439B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904" y="555705"/>
                        <a:ext cx="2732087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0" name="Object 16">
            <a:extLst>
              <a:ext uri="{FF2B5EF4-FFF2-40B4-BE49-F238E27FC236}">
                <a16:creationId xmlns:a16="http://schemas.microsoft.com/office/drawing/2014/main" id="{F28C0E93-3912-4599-B729-3C59C1216E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170201"/>
              </p:ext>
            </p:extLst>
          </p:nvPr>
        </p:nvGraphicFramePr>
        <p:xfrm>
          <a:off x="3995936" y="606157"/>
          <a:ext cx="36814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413" name="Equation" r:id="rId5" imgW="2019240" imgH="203040" progId="Equation.DSMT4">
                  <p:embed/>
                </p:oleObj>
              </mc:Choice>
              <mc:Fallback>
                <p:oleObj name="Equation" r:id="rId5" imgW="2019240" imgH="203040" progId="Equation.DSMT4">
                  <p:embed/>
                  <p:pic>
                    <p:nvPicPr>
                      <p:cNvPr id="88080" name="Object 16">
                        <a:extLst>
                          <a:ext uri="{FF2B5EF4-FFF2-40B4-BE49-F238E27FC236}">
                            <a16:creationId xmlns:a16="http://schemas.microsoft.com/office/drawing/2014/main" id="{F28C0E93-3912-4599-B729-3C59C1216E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606157"/>
                        <a:ext cx="3681412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1" name="Object 17">
            <a:extLst>
              <a:ext uri="{FF2B5EF4-FFF2-40B4-BE49-F238E27FC236}">
                <a16:creationId xmlns:a16="http://schemas.microsoft.com/office/drawing/2014/main" id="{483BD4CF-4F28-462F-81C6-81F7D9F64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502896"/>
              </p:ext>
            </p:extLst>
          </p:nvPr>
        </p:nvGraphicFramePr>
        <p:xfrm>
          <a:off x="2756763" y="1022896"/>
          <a:ext cx="351948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414" name="Equation" r:id="rId7" imgW="1930320" imgH="457200" progId="Equation.DSMT4">
                  <p:embed/>
                </p:oleObj>
              </mc:Choice>
              <mc:Fallback>
                <p:oleObj name="Equation" r:id="rId7" imgW="1930320" imgH="457200" progId="Equation.DSMT4">
                  <p:embed/>
                  <p:pic>
                    <p:nvPicPr>
                      <p:cNvPr id="88081" name="Object 17">
                        <a:extLst>
                          <a:ext uri="{FF2B5EF4-FFF2-40B4-BE49-F238E27FC236}">
                            <a16:creationId xmlns:a16="http://schemas.microsoft.com/office/drawing/2014/main" id="{483BD4CF-4F28-462F-81C6-81F7D9F645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763" y="1022896"/>
                        <a:ext cx="3519487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2" name="Object 18">
            <a:extLst>
              <a:ext uri="{FF2B5EF4-FFF2-40B4-BE49-F238E27FC236}">
                <a16:creationId xmlns:a16="http://schemas.microsoft.com/office/drawing/2014/main" id="{97ECECB1-CAC4-4FA1-BDED-FA559A7E04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685510"/>
              </p:ext>
            </p:extLst>
          </p:nvPr>
        </p:nvGraphicFramePr>
        <p:xfrm>
          <a:off x="359532" y="2001609"/>
          <a:ext cx="7056784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415" name="Equation" r:id="rId9" imgW="3124080" imgH="469800" progId="Equation.DSMT4">
                  <p:embed/>
                </p:oleObj>
              </mc:Choice>
              <mc:Fallback>
                <p:oleObj name="Equation" r:id="rId9" imgW="3124080" imgH="469800" progId="Equation.DSMT4">
                  <p:embed/>
                  <p:pic>
                    <p:nvPicPr>
                      <p:cNvPr id="88082" name="Object 18">
                        <a:extLst>
                          <a:ext uri="{FF2B5EF4-FFF2-40B4-BE49-F238E27FC236}">
                            <a16:creationId xmlns:a16="http://schemas.microsoft.com/office/drawing/2014/main" id="{97ECECB1-CAC4-4FA1-BDED-FA559A7E04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32" y="2001609"/>
                        <a:ext cx="7056784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3" name="Object 19">
            <a:extLst>
              <a:ext uri="{FF2B5EF4-FFF2-40B4-BE49-F238E27FC236}">
                <a16:creationId xmlns:a16="http://schemas.microsoft.com/office/drawing/2014/main" id="{8F59CAF2-97D5-4A3D-BD34-E5C97C794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276729"/>
              </p:ext>
            </p:extLst>
          </p:nvPr>
        </p:nvGraphicFramePr>
        <p:xfrm>
          <a:off x="1115616" y="2924944"/>
          <a:ext cx="5544616" cy="3304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416" name="Equation" r:id="rId11" imgW="2958840" imgH="1879560" progId="Equation.DSMT4">
                  <p:embed/>
                </p:oleObj>
              </mc:Choice>
              <mc:Fallback>
                <p:oleObj name="Equation" r:id="rId11" imgW="2958840" imgH="1879560" progId="Equation.DSMT4">
                  <p:embed/>
                  <p:pic>
                    <p:nvPicPr>
                      <p:cNvPr id="88083" name="Object 19">
                        <a:extLst>
                          <a:ext uri="{FF2B5EF4-FFF2-40B4-BE49-F238E27FC236}">
                            <a16:creationId xmlns:a16="http://schemas.microsoft.com/office/drawing/2014/main" id="{8F59CAF2-97D5-4A3D-BD34-E5C97C794A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924944"/>
                        <a:ext cx="5544616" cy="3304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26109155-2097-4412-9D77-BF9969A3FE9D}"/>
              </a:ext>
            </a:extLst>
          </p:cNvPr>
          <p:cNvSpPr txBox="1"/>
          <p:nvPr/>
        </p:nvSpPr>
        <p:spPr>
          <a:xfrm>
            <a:off x="179140" y="526295"/>
            <a:ext cx="1224508" cy="47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定理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7.4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822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6">
            <a:extLst>
              <a:ext uri="{FF2B5EF4-FFF2-40B4-BE49-F238E27FC236}">
                <a16:creationId xmlns:a16="http://schemas.microsoft.com/office/drawing/2014/main" id="{B7B680D7-3F6D-4575-99F1-D7071B839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008" y="33387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4817C471-1291-4566-8FE8-BF73C997A8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998225"/>
              </p:ext>
            </p:extLst>
          </p:nvPr>
        </p:nvGraphicFramePr>
        <p:xfrm>
          <a:off x="440209" y="1615939"/>
          <a:ext cx="17351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07" name="Equation" r:id="rId9" imgW="952200" imgH="203040" progId="Equation.DSMT4">
                  <p:embed/>
                </p:oleObj>
              </mc:Choice>
              <mc:Fallback>
                <p:oleObj name="Equation" r:id="rId9" imgW="952200" imgH="203040" progId="Equation.DSMT4">
                  <p:embed/>
                  <p:pic>
                    <p:nvPicPr>
                      <p:cNvPr id="87049" name="Object 9">
                        <a:extLst>
                          <a:ext uri="{FF2B5EF4-FFF2-40B4-BE49-F238E27FC236}">
                            <a16:creationId xmlns:a16="http://schemas.microsoft.com/office/drawing/2014/main" id="{4817C471-1291-4566-8FE8-BF73C997A8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09" y="1615939"/>
                        <a:ext cx="1735137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6ABAE9B-18ED-405F-8D99-1DB41F60C9E6}"/>
              </a:ext>
            </a:extLst>
          </p:cNvPr>
          <p:cNvSpPr txBox="1"/>
          <p:nvPr/>
        </p:nvSpPr>
        <p:spPr>
          <a:xfrm>
            <a:off x="299666" y="101510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(3) n=3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，则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9A37FD-F3A4-4CD7-8E80-B201DAC2E6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27" y="1084603"/>
            <a:ext cx="6196460" cy="3716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0106015-9B7C-459F-9132-A0FBB55BD3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" y="2197897"/>
            <a:ext cx="7650101" cy="46166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23640026-0305-457E-8A8F-3CDD989F952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81766"/>
            <a:ext cx="7488832" cy="47069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28065D8D-8EE1-4F10-A0F7-6BA67F7DEBC7}"/>
              </a:ext>
            </a:extLst>
          </p:cNvPr>
          <p:cNvSpPr txBox="1"/>
          <p:nvPr/>
        </p:nvSpPr>
        <p:spPr>
          <a:xfrm>
            <a:off x="109873" y="3679849"/>
            <a:ext cx="165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可求得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E261FD96-DACB-4EA9-A6E6-7EF0BD7A883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3" y="5065994"/>
            <a:ext cx="7784534" cy="385746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588EE61F-E9D4-4DF9-B62A-3A5EE466F4DB}"/>
              </a:ext>
            </a:extLst>
          </p:cNvPr>
          <p:cNvSpPr txBox="1"/>
          <p:nvPr/>
        </p:nvSpPr>
        <p:spPr>
          <a:xfrm>
            <a:off x="109873" y="4382969"/>
            <a:ext cx="2897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求积公式为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FFB11B65-D1FA-45A3-8702-716E524DDAE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97" y="3759604"/>
            <a:ext cx="4850080" cy="361814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81139519-55BF-4B64-874F-20E1CDF374A7}"/>
              </a:ext>
            </a:extLst>
          </p:cNvPr>
          <p:cNvSpPr txBox="1"/>
          <p:nvPr/>
        </p:nvSpPr>
        <p:spPr>
          <a:xfrm>
            <a:off x="3347864" y="5714696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称为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Simpson</a:t>
            </a:r>
            <a:r>
              <a:rPr lang="zh-CN" altLang="en-US" sz="2400" b="0" dirty="0">
                <a:solidFill>
                  <a:srgbClr val="0000FF"/>
                </a:solidFill>
                <a:latin typeface="+mn-ea"/>
              </a:rPr>
              <a:t> （辛普森）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    </a:t>
            </a:r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求积公式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endParaRPr lang="zh-CN" altLang="en-US" sz="2400" b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C593E943-B76F-4CBB-8BFA-BDA4CCDB387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721567"/>
            <a:ext cx="136505" cy="433121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BC909BE1-B17D-4493-AC7F-D52D1244CC3A}"/>
              </a:ext>
            </a:extLst>
          </p:cNvPr>
          <p:cNvSpPr txBox="1">
            <a:spLocks noChangeArrowheads="1"/>
          </p:cNvSpPr>
          <p:nvPr/>
        </p:nvSpPr>
        <p:spPr>
          <a:xfrm>
            <a:off x="2526217" y="252723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</p:spTree>
    <p:extLst>
      <p:ext uri="{BB962C8B-B14F-4D97-AF65-F5344CB8AC3E}">
        <p14:creationId xmlns:p14="http://schemas.microsoft.com/office/powerpoint/2010/main" val="2280276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26109155-2097-4412-9D77-BF9969A3FE9D}"/>
              </a:ext>
            </a:extLst>
          </p:cNvPr>
          <p:cNvSpPr txBox="1"/>
          <p:nvPr/>
        </p:nvSpPr>
        <p:spPr>
          <a:xfrm>
            <a:off x="251520" y="658004"/>
            <a:ext cx="1224508" cy="47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定理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7.5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E12607-774E-4ACE-92C8-BAEEF9C49EE3}"/>
              </a:ext>
            </a:extLst>
          </p:cNvPr>
          <p:cNvSpPr txBox="1"/>
          <p:nvPr/>
        </p:nvSpPr>
        <p:spPr>
          <a:xfrm>
            <a:off x="1342058" y="628164"/>
            <a:ext cx="7801942" cy="47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设           在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en-US" altLang="zh-CN" sz="24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a,b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上连续，则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Simpson    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求积公式分误差是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582434-D00D-4287-88D5-84D1D9B8554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420" y="730077"/>
            <a:ext cx="827578" cy="3272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1512C0E-8D72-4352-89BD-2B3342ABF1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77127"/>
            <a:ext cx="136505" cy="4331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AA1F276-1E80-4B2B-9425-2FB0CE88FD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342290"/>
            <a:ext cx="4680520" cy="49814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166E204-277E-4C76-9767-18B2EA983876}"/>
              </a:ext>
            </a:extLst>
          </p:cNvPr>
          <p:cNvSpPr txBox="1"/>
          <p:nvPr/>
        </p:nvSpPr>
        <p:spPr>
          <a:xfrm>
            <a:off x="467544" y="2348880"/>
            <a:ext cx="2376264" cy="47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证明： </a:t>
            </a:r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作业</a:t>
            </a:r>
            <a:r>
              <a:rPr lang="en-US" altLang="zh-CN" sz="2400" b="0" dirty="0">
                <a:solidFill>
                  <a:srgbClr val="FF0000"/>
                </a:solidFill>
                <a:latin typeface="+mn-ea"/>
                <a:ea typeface="+mn-ea"/>
              </a:rPr>
              <a:t>7.0.</a:t>
            </a:r>
            <a:endParaRPr lang="zh-CN" altLang="en-US" sz="24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6290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D9E79A-4814-4972-A0DA-646EE1D6ED50}"/>
              </a:ext>
            </a:extLst>
          </p:cNvPr>
          <p:cNvSpPr txBox="1"/>
          <p:nvPr/>
        </p:nvSpPr>
        <p:spPr>
          <a:xfrm>
            <a:off x="3239852" y="69269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chemeClr val="tx1"/>
                </a:solidFill>
                <a:latin typeface="+mn-ea"/>
                <a:ea typeface="+mn-ea"/>
              </a:rPr>
              <a:t>课堂作业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A0072-9C7A-4B77-9490-4F628908524A}"/>
              </a:ext>
            </a:extLst>
          </p:cNvPr>
          <p:cNvSpPr txBox="1"/>
          <p:nvPr/>
        </p:nvSpPr>
        <p:spPr>
          <a:xfrm>
            <a:off x="395536" y="1631702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分别求出梯形求积公式、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Simpson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求积公式以及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Simpson   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求积公式的代数精度。</a:t>
            </a:r>
            <a:endParaRPr lang="zh-CN" altLang="zh-CN" sz="3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985B5E5-1E3D-41E6-89BA-0357BF0A42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70311"/>
            <a:ext cx="136505" cy="43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9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964163-3936-4F6C-A0D7-F844D7915B02}"/>
              </a:ext>
            </a:extLst>
          </p:cNvPr>
          <p:cNvSpPr txBox="1"/>
          <p:nvPr/>
        </p:nvSpPr>
        <p:spPr>
          <a:xfrm>
            <a:off x="251520" y="76470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7.1.1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定积分回顾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CA16C-0C30-42BA-89AD-1A2E18961831}"/>
              </a:ext>
            </a:extLst>
          </p:cNvPr>
          <p:cNvSpPr txBox="1">
            <a:spLocks noChangeArrowheads="1"/>
          </p:cNvSpPr>
          <p:nvPr/>
        </p:nvSpPr>
        <p:spPr>
          <a:xfrm>
            <a:off x="2928039" y="244318"/>
            <a:ext cx="3276364" cy="508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7.1 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数值积分概述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7AE0C5B6-53FB-49F5-90C2-461D9C87B381}"/>
              </a:ext>
            </a:extLst>
          </p:cNvPr>
          <p:cNvGrpSpPr>
            <a:grpSpLocks/>
          </p:cNvGrpSpPr>
          <p:nvPr/>
        </p:nvGrpSpPr>
        <p:grpSpPr bwMode="auto">
          <a:xfrm>
            <a:off x="35496" y="1314816"/>
            <a:ext cx="9182100" cy="673100"/>
            <a:chOff x="24" y="672"/>
            <a:chExt cx="5784" cy="424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2ABF8F2F-539C-4B27-AAF9-055AA400C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705"/>
              <a:ext cx="5556" cy="39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FBFFF"/>
                </a:gs>
                <a:gs pos="50000">
                  <a:srgbClr val="DFBFFF">
                    <a:gamma/>
                    <a:tint val="0"/>
                    <a:invGamma/>
                  </a:srgbClr>
                </a:gs>
                <a:gs pos="100000">
                  <a:srgbClr val="DFBFFF"/>
                </a:gs>
              </a:gsLst>
              <a:lin ang="5400000" scaled="1"/>
            </a:gradFill>
            <a:ln w="28575" algn="ctr">
              <a:noFill/>
              <a:prstDash val="sysDot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黑体" pitchFamily="2" charset="-122"/>
              </a:endParaRPr>
            </a:p>
          </p:txBody>
        </p:sp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1DE28CC6-A01D-4A44-BFB6-30AF462C5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" y="672"/>
              <a:ext cx="5784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>
                  <a:ea typeface="宋体" panose="02010600030101010101" pitchFamily="2" charset="-122"/>
                </a:rPr>
                <a:t>    </a:t>
              </a:r>
              <a:r>
                <a:rPr lang="zh-CN" altLang="en-US" b="1">
                  <a:solidFill>
                    <a:srgbClr val="0000FF"/>
                  </a:solidFill>
                  <a:ea typeface="宋体" panose="02010600030101010101" pitchFamily="2" charset="-122"/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:</a:t>
              </a:r>
              <a:r>
                <a:rPr lang="en-US" altLang="zh-CN" b="1">
                  <a:solidFill>
                    <a:schemeClr val="accent2"/>
                  </a:solidFill>
                  <a:ea typeface="宋体" panose="02010600030101010101" pitchFamily="2" charset="-122"/>
                </a:rPr>
                <a:t>  </a:t>
              </a:r>
              <a:r>
                <a:rPr lang="zh-CN" altLang="en-US" b="1">
                  <a:ea typeface="宋体" panose="02010600030101010101" pitchFamily="2" charset="-122"/>
                </a:rPr>
                <a:t>求曲线</a:t>
              </a:r>
              <a:r>
                <a:rPr lang="zh-CN" altLang="en-US" sz="2800" b="1"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solidFill>
                    <a:srgbClr val="000099"/>
                  </a:solidFill>
                  <a:ea typeface="宋体" panose="02010600030101010101" pitchFamily="2" charset="-122"/>
                </a:rPr>
                <a:t>y</a:t>
              </a:r>
              <a:r>
                <a:rPr lang="en-US" altLang="zh-CN" sz="2800" b="1">
                  <a:solidFill>
                    <a:srgbClr val="000099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r>
                <a:rPr lang="en-US" altLang="zh-CN" sz="2800" b="1" i="1">
                  <a:solidFill>
                    <a:srgbClr val="000099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800" b="1" baseline="30000">
                  <a:solidFill>
                    <a:srgbClr val="000099"/>
                  </a:solidFill>
                  <a:ea typeface="宋体" panose="02010600030101010101" pitchFamily="2" charset="-122"/>
                </a:rPr>
                <a:t>2</a:t>
              </a:r>
              <a:r>
                <a:rPr lang="zh-CN" altLang="en-US" b="1">
                  <a:ea typeface="宋体" panose="02010600030101010101" pitchFamily="2" charset="-122"/>
                </a:rPr>
                <a:t>、直线</a:t>
              </a:r>
              <a:r>
                <a:rPr lang="zh-CN" altLang="en-US" sz="2800" b="1">
                  <a:solidFill>
                    <a:srgbClr val="000099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solidFill>
                    <a:srgbClr val="000099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800" b="1">
                  <a:solidFill>
                    <a:srgbClr val="000099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r>
                <a:rPr lang="en-US" altLang="zh-CN" sz="2800" b="1">
                  <a:solidFill>
                    <a:srgbClr val="000099"/>
                  </a:solidFill>
                  <a:ea typeface="宋体" panose="02010600030101010101" pitchFamily="2" charset="-122"/>
                </a:rPr>
                <a:t>1</a:t>
              </a:r>
              <a:r>
                <a:rPr lang="zh-CN" altLang="en-US" b="1">
                  <a:ea typeface="宋体" panose="02010600030101010101" pitchFamily="2" charset="-122"/>
                </a:rPr>
                <a:t>和 </a:t>
              </a:r>
              <a:r>
                <a:rPr lang="en-US" altLang="zh-CN" sz="2800" b="1" i="1">
                  <a:solidFill>
                    <a:srgbClr val="000099"/>
                  </a:solidFill>
                  <a:ea typeface="宋体" panose="02010600030101010101" pitchFamily="2" charset="-122"/>
                </a:rPr>
                <a:t>x</a:t>
              </a:r>
              <a:r>
                <a:rPr lang="zh-CN" altLang="en-US" b="1">
                  <a:solidFill>
                    <a:srgbClr val="000099"/>
                  </a:solidFill>
                  <a:ea typeface="宋体" panose="02010600030101010101" pitchFamily="2" charset="-122"/>
                </a:rPr>
                <a:t>轴</a:t>
              </a:r>
              <a:r>
                <a:rPr lang="zh-CN" altLang="en-US" b="1">
                  <a:ea typeface="宋体" panose="02010600030101010101" pitchFamily="2" charset="-122"/>
                </a:rPr>
                <a:t>所围成的曲边三角形的面积</a:t>
              </a:r>
              <a:r>
                <a:rPr lang="zh-CN" altLang="en-US">
                  <a:ea typeface="宋体" panose="02010600030101010101" pitchFamily="2" charset="-122"/>
                </a:rPr>
                <a:t>。</a:t>
              </a:r>
            </a:p>
          </p:txBody>
        </p:sp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id="{08F4206B-DA26-40B8-8A70-529C67D7C67F}"/>
              </a:ext>
            </a:extLst>
          </p:cNvPr>
          <p:cNvGrpSpPr>
            <a:grpSpLocks/>
          </p:cNvGrpSpPr>
          <p:nvPr/>
        </p:nvGrpSpPr>
        <p:grpSpPr bwMode="auto">
          <a:xfrm>
            <a:off x="5222692" y="2924944"/>
            <a:ext cx="3568700" cy="3216275"/>
            <a:chOff x="3511" y="1356"/>
            <a:chExt cx="2248" cy="2026"/>
          </a:xfrm>
        </p:grpSpPr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173D1BDB-14C8-4FE2-8260-1CC31D33F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1" y="3168"/>
              <a:ext cx="224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A6515BCC-EC43-4FAF-BC70-DB53CD240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0" y="1356"/>
              <a:ext cx="0" cy="20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DB8E3E05-F080-497E-B627-54A5E9F6B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" y="2917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296BAF68-8A5F-4A42-BACC-1BDB9ED7B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1359"/>
              <a:ext cx="1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b="1" i="1">
                  <a:solidFill>
                    <a:srgbClr val="0000FF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D002439D-C098-4FF4-8506-FB3865A45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168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i="1">
                  <a:solidFill>
                    <a:srgbClr val="0000FF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9A78C25B-A338-4F1D-8F5F-C29F161AF88B}"/>
              </a:ext>
            </a:extLst>
          </p:cNvPr>
          <p:cNvGrpSpPr>
            <a:grpSpLocks/>
          </p:cNvGrpSpPr>
          <p:nvPr/>
        </p:nvGrpSpPr>
        <p:grpSpPr bwMode="auto">
          <a:xfrm>
            <a:off x="5557654" y="2870969"/>
            <a:ext cx="2789238" cy="2911475"/>
            <a:chOff x="3722" y="1322"/>
            <a:chExt cx="1757" cy="1834"/>
          </a:xfrm>
        </p:grpSpPr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8970289A-5658-4416-9250-5F982C371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1322"/>
              <a:ext cx="1757" cy="1834"/>
            </a:xfrm>
            <a:custGeom>
              <a:avLst/>
              <a:gdLst>
                <a:gd name="T0" fmla="*/ 0 w 1547"/>
                <a:gd name="T1" fmla="*/ 2174 h 1547"/>
                <a:gd name="T2" fmla="*/ 1996 w 1547"/>
                <a:gd name="T3" fmla="*/ 0 h 1547"/>
                <a:gd name="T4" fmla="*/ 0 60000 65536"/>
                <a:gd name="T5" fmla="*/ 0 60000 65536"/>
                <a:gd name="T6" fmla="*/ 0 w 1547"/>
                <a:gd name="T7" fmla="*/ 0 h 1547"/>
                <a:gd name="T8" fmla="*/ 1547 w 1547"/>
                <a:gd name="T9" fmla="*/ 1547 h 15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7" h="1547">
                  <a:moveTo>
                    <a:pt x="0" y="1547"/>
                  </a:moveTo>
                  <a:cubicBezTo>
                    <a:pt x="689" y="1547"/>
                    <a:pt x="1321" y="519"/>
                    <a:pt x="1547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D17A62D2-51BC-4AB5-80AE-6FB1DE5FF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1348"/>
              <a:ext cx="37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F3300"/>
                  </a:solidFill>
                  <a:ea typeface="宋体" panose="02010600030101010101" pitchFamily="2" charset="-122"/>
                </a:rPr>
                <a:t>y</a:t>
              </a:r>
              <a:r>
                <a:rPr lang="en-US" altLang="zh-CN" b="1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r>
                <a:rPr lang="en-US" altLang="zh-CN" b="1" i="1">
                  <a:solidFill>
                    <a:srgbClr val="FF3300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b="1" baseline="30000">
                  <a:solidFill>
                    <a:srgbClr val="FF33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6" name="Group 21">
            <a:extLst>
              <a:ext uri="{FF2B5EF4-FFF2-40B4-BE49-F238E27FC236}">
                <a16:creationId xmlns:a16="http://schemas.microsoft.com/office/drawing/2014/main" id="{CCC66C92-7EAE-4F45-9B6D-680201218034}"/>
              </a:ext>
            </a:extLst>
          </p:cNvPr>
          <p:cNvGrpSpPr>
            <a:grpSpLocks/>
          </p:cNvGrpSpPr>
          <p:nvPr/>
        </p:nvGrpSpPr>
        <p:grpSpPr bwMode="auto">
          <a:xfrm>
            <a:off x="8343717" y="2890019"/>
            <a:ext cx="171450" cy="3251200"/>
            <a:chOff x="5477" y="1310"/>
            <a:chExt cx="108" cy="2072"/>
          </a:xfrm>
        </p:grpSpPr>
        <p:sp>
          <p:nvSpPr>
            <p:cNvPr id="17" name="Line 22">
              <a:extLst>
                <a:ext uri="{FF2B5EF4-FFF2-40B4-BE49-F238E27FC236}">
                  <a16:creationId xmlns:a16="http://schemas.microsoft.com/office/drawing/2014/main" id="{68E2AC62-EF97-4447-8F0C-C902617D3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77" y="1310"/>
              <a:ext cx="0" cy="18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E8A403A2-19C3-497B-8C5D-4A107D481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481" y="3164"/>
              <a:ext cx="10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131FF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9" name="Group 24">
            <a:extLst>
              <a:ext uri="{FF2B5EF4-FFF2-40B4-BE49-F238E27FC236}">
                <a16:creationId xmlns:a16="http://schemas.microsoft.com/office/drawing/2014/main" id="{C7DEC14A-A05B-4DCA-A1B9-654CAB4B7300}"/>
              </a:ext>
            </a:extLst>
          </p:cNvPr>
          <p:cNvGrpSpPr>
            <a:grpSpLocks/>
          </p:cNvGrpSpPr>
          <p:nvPr/>
        </p:nvGrpSpPr>
        <p:grpSpPr bwMode="auto">
          <a:xfrm>
            <a:off x="5665604" y="2875732"/>
            <a:ext cx="2695575" cy="2962275"/>
            <a:chOff x="930" y="935"/>
            <a:chExt cx="1698" cy="1866"/>
          </a:xfrm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F3309CDF-1934-4515-BDE2-F6DD30EA4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" y="935"/>
              <a:ext cx="1698" cy="1866"/>
            </a:xfrm>
            <a:custGeom>
              <a:avLst/>
              <a:gdLst>
                <a:gd name="T0" fmla="*/ 0 w 1440"/>
                <a:gd name="T1" fmla="*/ 2340 h 1488"/>
                <a:gd name="T2" fmla="*/ 166 w 1440"/>
                <a:gd name="T3" fmla="*/ 2309 h 1488"/>
                <a:gd name="T4" fmla="*/ 406 w 1440"/>
                <a:gd name="T5" fmla="*/ 2202 h 1488"/>
                <a:gd name="T6" fmla="*/ 639 w 1440"/>
                <a:gd name="T7" fmla="*/ 2044 h 1488"/>
                <a:gd name="T8" fmla="*/ 874 w 1440"/>
                <a:gd name="T9" fmla="*/ 1843 h 1488"/>
                <a:gd name="T10" fmla="*/ 1107 w 1440"/>
                <a:gd name="T11" fmla="*/ 1573 h 1488"/>
                <a:gd name="T12" fmla="*/ 1318 w 1440"/>
                <a:gd name="T13" fmla="*/ 1277 h 1488"/>
                <a:gd name="T14" fmla="*/ 1507 w 1440"/>
                <a:gd name="T15" fmla="*/ 988 h 1488"/>
                <a:gd name="T16" fmla="*/ 1679 w 1440"/>
                <a:gd name="T17" fmla="*/ 680 h 1488"/>
                <a:gd name="T18" fmla="*/ 1836 w 1440"/>
                <a:gd name="T19" fmla="*/ 359 h 1488"/>
                <a:gd name="T20" fmla="*/ 1953 w 1440"/>
                <a:gd name="T21" fmla="*/ 113 h 1488"/>
                <a:gd name="T22" fmla="*/ 2002 w 1440"/>
                <a:gd name="T23" fmla="*/ 0 h 1488"/>
                <a:gd name="T24" fmla="*/ 1992 w 1440"/>
                <a:gd name="T25" fmla="*/ 2340 h 1488"/>
                <a:gd name="T26" fmla="*/ 0 w 1440"/>
                <a:gd name="T27" fmla="*/ 2340 h 14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40"/>
                <a:gd name="T43" fmla="*/ 0 h 1488"/>
                <a:gd name="T44" fmla="*/ 1440 w 1440"/>
                <a:gd name="T45" fmla="*/ 1488 h 148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40" h="1488">
                  <a:moveTo>
                    <a:pt x="0" y="1488"/>
                  </a:moveTo>
                  <a:lnTo>
                    <a:pt x="120" y="1468"/>
                  </a:lnTo>
                  <a:lnTo>
                    <a:pt x="292" y="1400"/>
                  </a:lnTo>
                  <a:lnTo>
                    <a:pt x="460" y="1300"/>
                  </a:lnTo>
                  <a:lnTo>
                    <a:pt x="628" y="1172"/>
                  </a:lnTo>
                  <a:lnTo>
                    <a:pt x="796" y="1000"/>
                  </a:lnTo>
                  <a:lnTo>
                    <a:pt x="948" y="812"/>
                  </a:lnTo>
                  <a:lnTo>
                    <a:pt x="1084" y="628"/>
                  </a:lnTo>
                  <a:lnTo>
                    <a:pt x="1208" y="432"/>
                  </a:lnTo>
                  <a:lnTo>
                    <a:pt x="1320" y="228"/>
                  </a:lnTo>
                  <a:lnTo>
                    <a:pt x="1404" y="72"/>
                  </a:lnTo>
                  <a:lnTo>
                    <a:pt x="1440" y="0"/>
                  </a:lnTo>
                  <a:lnTo>
                    <a:pt x="1432" y="1488"/>
                  </a:lnTo>
                  <a:lnTo>
                    <a:pt x="0" y="1488"/>
                  </a:lnTo>
                  <a:close/>
                </a:path>
              </a:pathLst>
            </a:custGeom>
            <a:solidFill>
              <a:srgbClr val="FFCC00">
                <a:alpha val="1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graphicFrame>
          <p:nvGraphicFramePr>
            <p:cNvPr id="21" name="Object 26">
              <a:extLst>
                <a:ext uri="{FF2B5EF4-FFF2-40B4-BE49-F238E27FC236}">
                  <a16:creationId xmlns:a16="http://schemas.microsoft.com/office/drawing/2014/main" id="{8EA0083D-8D7F-4F3C-8C7C-56302CE0F8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160"/>
            <a:ext cx="303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516" name="Equation" r:id="rId3" imgW="139680" imgH="177480" progId="Equation.DSMT4">
                    <p:embed/>
                  </p:oleObj>
                </mc:Choice>
                <mc:Fallback>
                  <p:oleObj name="Equation" r:id="rId3" imgW="139680" imgH="177480" progId="Equation.DSMT4">
                    <p:embed/>
                    <p:pic>
                      <p:nvPicPr>
                        <p:cNvPr id="21" name="Object 26">
                          <a:extLst>
                            <a:ext uri="{FF2B5EF4-FFF2-40B4-BE49-F238E27FC236}">
                              <a16:creationId xmlns:a16="http://schemas.microsoft.com/office/drawing/2014/main" id="{8EA0083D-8D7F-4F3C-8C7C-56302CE0F8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160"/>
                          <a:ext cx="303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Line 27">
            <a:extLst>
              <a:ext uri="{FF2B5EF4-FFF2-40B4-BE49-F238E27FC236}">
                <a16:creationId xmlns:a16="http://schemas.microsoft.com/office/drawing/2014/main" id="{949FC4AC-198B-4BE1-8EF5-82B3BB67E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4479" y="2867794"/>
            <a:ext cx="2790825" cy="29146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AutoShape 2">
            <a:extLst>
              <a:ext uri="{FF2B5EF4-FFF2-40B4-BE49-F238E27FC236}">
                <a16:creationId xmlns:a16="http://schemas.microsoft.com/office/drawing/2014/main" id="{6F0CD2CE-A8FC-4F5A-8DF0-922963392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72" y="2263264"/>
            <a:ext cx="898392" cy="44267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FD1">
                  <a:alpha val="60001"/>
                </a:srgbClr>
              </a:gs>
              <a:gs pos="64999">
                <a:srgbClr val="F0EBD5">
                  <a:alpha val="86000"/>
                </a:srgbClr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 w="28575" algn="ctr">
            <a:noFill/>
            <a:prstDash val="sysDot"/>
            <a:round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000" b="1">
                <a:solidFill>
                  <a:srgbClr val="3131FF"/>
                </a:solidFill>
                <a:latin typeface="+mn-ea"/>
                <a:ea typeface="+mn-ea"/>
              </a:rPr>
              <a:t>分 割</a:t>
            </a:r>
          </a:p>
        </p:txBody>
      </p:sp>
      <p:sp>
        <p:nvSpPr>
          <p:cNvPr id="25" name="AutoShape 4">
            <a:extLst>
              <a:ext uri="{FF2B5EF4-FFF2-40B4-BE49-F238E27FC236}">
                <a16:creationId xmlns:a16="http://schemas.microsoft.com/office/drawing/2014/main" id="{FD9E3585-95B5-416F-963E-CF866BBBE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00" y="4358606"/>
            <a:ext cx="898314" cy="38837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FD1">
                  <a:alpha val="60001"/>
                </a:srgbClr>
              </a:gs>
              <a:gs pos="64999">
                <a:srgbClr val="F0EBD5">
                  <a:alpha val="86000"/>
                </a:srgbClr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 w="28575" algn="ctr">
            <a:noFill/>
            <a:prstDash val="sysDot"/>
            <a:round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>
                <a:solidFill>
                  <a:srgbClr val="3131FF"/>
                </a:solidFill>
                <a:latin typeface="+mn-ea"/>
                <a:ea typeface="+mn-ea"/>
              </a:rPr>
              <a:t>求 和</a:t>
            </a:r>
          </a:p>
        </p:txBody>
      </p:sp>
      <p:grpSp>
        <p:nvGrpSpPr>
          <p:cNvPr id="27" name="Group 6">
            <a:extLst>
              <a:ext uri="{FF2B5EF4-FFF2-40B4-BE49-F238E27FC236}">
                <a16:creationId xmlns:a16="http://schemas.microsoft.com/office/drawing/2014/main" id="{55D4A3D2-FB2E-4AEF-BAB5-76B01BF04F60}"/>
              </a:ext>
            </a:extLst>
          </p:cNvPr>
          <p:cNvGrpSpPr>
            <a:grpSpLocks/>
          </p:cNvGrpSpPr>
          <p:nvPr/>
        </p:nvGrpSpPr>
        <p:grpSpPr bwMode="auto">
          <a:xfrm>
            <a:off x="923045" y="2729877"/>
            <a:ext cx="898314" cy="954916"/>
            <a:chOff x="474" y="1024"/>
            <a:chExt cx="503" cy="686"/>
          </a:xfrm>
        </p:grpSpPr>
        <p:sp>
          <p:nvSpPr>
            <p:cNvPr id="28" name="AutoShape 7">
              <a:extLst>
                <a:ext uri="{FF2B5EF4-FFF2-40B4-BE49-F238E27FC236}">
                  <a16:creationId xmlns:a16="http://schemas.microsoft.com/office/drawing/2014/main" id="{6F4F50B7-5D6C-4D33-9D11-7AE823D9F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" y="1431"/>
              <a:ext cx="503" cy="27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EFD1">
                    <a:alpha val="60001"/>
                  </a:srgbClr>
                </a:gs>
                <a:gs pos="64999">
                  <a:srgbClr val="F0EBD5">
                    <a:alpha val="86000"/>
                  </a:srgbClr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28575" algn="ctr">
              <a:noFill/>
              <a:prstDash val="sysDot"/>
              <a:round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rgbClr val="3131FF"/>
                  </a:solidFill>
                  <a:latin typeface="+mn-ea"/>
                  <a:ea typeface="+mn-ea"/>
                </a:rPr>
                <a:t>近 似</a:t>
              </a:r>
            </a:p>
          </p:txBody>
        </p:sp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A4FD5C78-DA93-4187-9DC1-25D4F034C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" y="1024"/>
              <a:ext cx="4" cy="407"/>
            </a:xfrm>
            <a:prstGeom prst="line">
              <a:avLst/>
            </a:prstGeom>
            <a:noFill/>
            <a:ln w="76200">
              <a:solidFill>
                <a:srgbClr val="00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</p:grpSp>
      <p:grpSp>
        <p:nvGrpSpPr>
          <p:cNvPr id="30" name="Group 9">
            <a:extLst>
              <a:ext uri="{FF2B5EF4-FFF2-40B4-BE49-F238E27FC236}">
                <a16:creationId xmlns:a16="http://schemas.microsoft.com/office/drawing/2014/main" id="{9B194639-B4D2-49AD-B026-B47405D262BD}"/>
              </a:ext>
            </a:extLst>
          </p:cNvPr>
          <p:cNvGrpSpPr>
            <a:grpSpLocks/>
          </p:cNvGrpSpPr>
          <p:nvPr/>
        </p:nvGrpSpPr>
        <p:grpSpPr bwMode="auto">
          <a:xfrm>
            <a:off x="846149" y="4773134"/>
            <a:ext cx="1114409" cy="927076"/>
            <a:chOff x="809" y="2664"/>
            <a:chExt cx="624" cy="666"/>
          </a:xfrm>
        </p:grpSpPr>
        <p:sp>
          <p:nvSpPr>
            <p:cNvPr id="31" name="AutoShape 10">
              <a:extLst>
                <a:ext uri="{FF2B5EF4-FFF2-40B4-BE49-F238E27FC236}">
                  <a16:creationId xmlns:a16="http://schemas.microsoft.com/office/drawing/2014/main" id="{ABF53A01-1A74-4817-810B-901FD9EA4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3051"/>
              <a:ext cx="624" cy="27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EFD1">
                    <a:alpha val="60001"/>
                  </a:srgbClr>
                </a:gs>
                <a:gs pos="64999">
                  <a:srgbClr val="F0EBD5">
                    <a:alpha val="86000"/>
                  </a:srgbClr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28575" algn="ctr">
              <a:noFill/>
              <a:prstDash val="sysDot"/>
              <a:round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rgbClr val="3131FF"/>
                  </a:solidFill>
                  <a:latin typeface="+mn-ea"/>
                  <a:ea typeface="+mn-ea"/>
                </a:rPr>
                <a:t>取极限</a:t>
              </a:r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68F170B3-E1E4-4C18-A362-AF3CC4A12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664"/>
              <a:ext cx="2" cy="387"/>
            </a:xfrm>
            <a:prstGeom prst="line">
              <a:avLst/>
            </a:prstGeom>
            <a:noFill/>
            <a:ln w="76200">
              <a:solidFill>
                <a:srgbClr val="00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</p:grpSp>
      <p:sp>
        <p:nvSpPr>
          <p:cNvPr id="34" name="Text Box 13">
            <a:extLst>
              <a:ext uri="{FF2B5EF4-FFF2-40B4-BE49-F238E27FC236}">
                <a16:creationId xmlns:a16="http://schemas.microsoft.com/office/drawing/2014/main" id="{5B7C299B-F6ED-49E6-B5B6-71D4A5A8E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9954" y="2291032"/>
            <a:ext cx="37745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把整体的问题分成局部的问题</a:t>
            </a: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DD70D2A5-74F0-48E2-94C8-F4904D563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293" y="3217240"/>
            <a:ext cx="320946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在局部上“以直代曲”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求出局部的近似值；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F3A8FBA4-D8F3-4A52-92A6-C447FD3C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5214" y="4373024"/>
            <a:ext cx="31396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得到整体的一个近似值；</a:t>
            </a:r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1396EABB-6D9C-47BF-BF78-0E55CCFD5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558" y="5311839"/>
            <a:ext cx="3889274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800" b="1" dirty="0">
                <a:latin typeface="+mn-ea"/>
                <a:ea typeface="+mn-ea"/>
              </a:rPr>
              <a:t>得到整体量的精确值；</a:t>
            </a:r>
          </a:p>
        </p:txBody>
      </p:sp>
      <p:grpSp>
        <p:nvGrpSpPr>
          <p:cNvPr id="45" name="Group 24">
            <a:extLst>
              <a:ext uri="{FF2B5EF4-FFF2-40B4-BE49-F238E27FC236}">
                <a16:creationId xmlns:a16="http://schemas.microsoft.com/office/drawing/2014/main" id="{401EBF74-6311-4B60-BB2A-C9A782A87097}"/>
              </a:ext>
            </a:extLst>
          </p:cNvPr>
          <p:cNvGrpSpPr>
            <a:grpSpLocks/>
          </p:cNvGrpSpPr>
          <p:nvPr/>
        </p:nvGrpSpPr>
        <p:grpSpPr bwMode="auto">
          <a:xfrm>
            <a:off x="245396" y="2258811"/>
            <a:ext cx="648286" cy="3441040"/>
            <a:chOff x="168" y="864"/>
            <a:chExt cx="363" cy="2472"/>
          </a:xfrm>
        </p:grpSpPr>
        <p:pic>
          <p:nvPicPr>
            <p:cNvPr id="46" name="Picture 25" descr="001">
              <a:extLst>
                <a:ext uri="{FF2B5EF4-FFF2-40B4-BE49-F238E27FC236}">
                  <a16:creationId xmlns:a16="http://schemas.microsoft.com/office/drawing/2014/main" id="{795F17B8-7AD4-4954-AD54-34689D3048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2" t="6882" r="7941" b="7941"/>
            <a:stretch>
              <a:fillRect/>
            </a:stretch>
          </p:blipFill>
          <p:spPr bwMode="auto">
            <a:xfrm>
              <a:off x="204" y="864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26" descr="003">
              <a:extLst>
                <a:ext uri="{FF2B5EF4-FFF2-40B4-BE49-F238E27FC236}">
                  <a16:creationId xmlns:a16="http://schemas.microsoft.com/office/drawing/2014/main" id="{027405B4-D063-489C-BE2D-89A7B3F8B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1" t="7941" r="8469" b="9528"/>
            <a:stretch>
              <a:fillRect/>
            </a:stretch>
          </p:blipFill>
          <p:spPr bwMode="auto">
            <a:xfrm>
              <a:off x="192" y="2292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27" descr="004">
              <a:extLst>
                <a:ext uri="{FF2B5EF4-FFF2-40B4-BE49-F238E27FC236}">
                  <a16:creationId xmlns:a16="http://schemas.microsoft.com/office/drawing/2014/main" id="{4C16BF80-E5CC-42FA-A69B-CCAB6DF022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11" t="8469" r="8998" b="10057"/>
            <a:stretch>
              <a:fillRect/>
            </a:stretch>
          </p:blipFill>
          <p:spPr bwMode="auto">
            <a:xfrm>
              <a:off x="192" y="3024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28" descr="002">
              <a:extLst>
                <a:ext uri="{FF2B5EF4-FFF2-40B4-BE49-F238E27FC236}">
                  <a16:creationId xmlns:a16="http://schemas.microsoft.com/office/drawing/2014/main" id="{96864379-2602-41F4-9447-DA1FAE80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" y="1569"/>
              <a:ext cx="363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Line 8">
            <a:extLst>
              <a:ext uri="{FF2B5EF4-FFF2-40B4-BE49-F238E27FC236}">
                <a16:creationId xmlns:a16="http://schemas.microsoft.com/office/drawing/2014/main" id="{8ED9E5F1-EEF4-43E6-ABB3-E7FDD23B2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8347" y="3684793"/>
            <a:ext cx="0" cy="68020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31D1495-BF33-4A4E-B02B-DB555A4DCAE5}"/>
              </a:ext>
            </a:extLst>
          </p:cNvPr>
          <p:cNvSpPr txBox="1"/>
          <p:nvPr/>
        </p:nvSpPr>
        <p:spPr>
          <a:xfrm>
            <a:off x="7418933" y="70343"/>
            <a:ext cx="113153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971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34" grpId="0"/>
      <p:bldP spid="37" grpId="0"/>
      <p:bldP spid="40" grpId="0"/>
      <p:bldP spid="43" grpId="0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5" name="Group 2">
            <a:extLst>
              <a:ext uri="{FF2B5EF4-FFF2-40B4-BE49-F238E27FC236}">
                <a16:creationId xmlns:a16="http://schemas.microsoft.com/office/drawing/2014/main" id="{765ABF2D-EAC5-45E5-A4F7-7E33F5CE2AF7}"/>
              </a:ext>
            </a:extLst>
          </p:cNvPr>
          <p:cNvGrpSpPr>
            <a:grpSpLocks/>
          </p:cNvGrpSpPr>
          <p:nvPr/>
        </p:nvGrpSpPr>
        <p:grpSpPr bwMode="auto">
          <a:xfrm>
            <a:off x="5932488" y="1971675"/>
            <a:ext cx="2695575" cy="2962275"/>
            <a:chOff x="930" y="935"/>
            <a:chExt cx="1698" cy="1866"/>
          </a:xfrm>
        </p:grpSpPr>
        <p:sp>
          <p:nvSpPr>
            <p:cNvPr id="4189" name="Freeform 3">
              <a:extLst>
                <a:ext uri="{FF2B5EF4-FFF2-40B4-BE49-F238E27FC236}">
                  <a16:creationId xmlns:a16="http://schemas.microsoft.com/office/drawing/2014/main" id="{B2592B97-6137-4355-BBEC-E2DC6F292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" y="935"/>
              <a:ext cx="1698" cy="1866"/>
            </a:xfrm>
            <a:custGeom>
              <a:avLst/>
              <a:gdLst>
                <a:gd name="T0" fmla="*/ 0 w 1440"/>
                <a:gd name="T1" fmla="*/ 2340 h 1488"/>
                <a:gd name="T2" fmla="*/ 166 w 1440"/>
                <a:gd name="T3" fmla="*/ 2309 h 1488"/>
                <a:gd name="T4" fmla="*/ 406 w 1440"/>
                <a:gd name="T5" fmla="*/ 2202 h 1488"/>
                <a:gd name="T6" fmla="*/ 639 w 1440"/>
                <a:gd name="T7" fmla="*/ 2044 h 1488"/>
                <a:gd name="T8" fmla="*/ 874 w 1440"/>
                <a:gd name="T9" fmla="*/ 1843 h 1488"/>
                <a:gd name="T10" fmla="*/ 1107 w 1440"/>
                <a:gd name="T11" fmla="*/ 1573 h 1488"/>
                <a:gd name="T12" fmla="*/ 1318 w 1440"/>
                <a:gd name="T13" fmla="*/ 1277 h 1488"/>
                <a:gd name="T14" fmla="*/ 1507 w 1440"/>
                <a:gd name="T15" fmla="*/ 988 h 1488"/>
                <a:gd name="T16" fmla="*/ 1679 w 1440"/>
                <a:gd name="T17" fmla="*/ 680 h 1488"/>
                <a:gd name="T18" fmla="*/ 1836 w 1440"/>
                <a:gd name="T19" fmla="*/ 359 h 1488"/>
                <a:gd name="T20" fmla="*/ 1953 w 1440"/>
                <a:gd name="T21" fmla="*/ 113 h 1488"/>
                <a:gd name="T22" fmla="*/ 2002 w 1440"/>
                <a:gd name="T23" fmla="*/ 0 h 1488"/>
                <a:gd name="T24" fmla="*/ 1992 w 1440"/>
                <a:gd name="T25" fmla="*/ 2340 h 1488"/>
                <a:gd name="T26" fmla="*/ 0 w 1440"/>
                <a:gd name="T27" fmla="*/ 2340 h 14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40"/>
                <a:gd name="T43" fmla="*/ 0 h 1488"/>
                <a:gd name="T44" fmla="*/ 1440 w 1440"/>
                <a:gd name="T45" fmla="*/ 1488 h 148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40" h="1488">
                  <a:moveTo>
                    <a:pt x="0" y="1488"/>
                  </a:moveTo>
                  <a:lnTo>
                    <a:pt x="120" y="1468"/>
                  </a:lnTo>
                  <a:lnTo>
                    <a:pt x="292" y="1400"/>
                  </a:lnTo>
                  <a:lnTo>
                    <a:pt x="460" y="1300"/>
                  </a:lnTo>
                  <a:lnTo>
                    <a:pt x="628" y="1172"/>
                  </a:lnTo>
                  <a:lnTo>
                    <a:pt x="796" y="1000"/>
                  </a:lnTo>
                  <a:lnTo>
                    <a:pt x="948" y="812"/>
                  </a:lnTo>
                  <a:lnTo>
                    <a:pt x="1084" y="628"/>
                  </a:lnTo>
                  <a:lnTo>
                    <a:pt x="1208" y="432"/>
                  </a:lnTo>
                  <a:lnTo>
                    <a:pt x="1320" y="228"/>
                  </a:lnTo>
                  <a:lnTo>
                    <a:pt x="1404" y="72"/>
                  </a:lnTo>
                  <a:lnTo>
                    <a:pt x="1440" y="0"/>
                  </a:lnTo>
                  <a:lnTo>
                    <a:pt x="1432" y="1488"/>
                  </a:lnTo>
                  <a:lnTo>
                    <a:pt x="0" y="1488"/>
                  </a:lnTo>
                  <a:close/>
                </a:path>
              </a:pathLst>
            </a:custGeom>
            <a:solidFill>
              <a:srgbClr val="FFCC00">
                <a:alpha val="1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graphicFrame>
          <p:nvGraphicFramePr>
            <p:cNvPr id="4113" name="Object 4">
              <a:extLst>
                <a:ext uri="{FF2B5EF4-FFF2-40B4-BE49-F238E27FC236}">
                  <a16:creationId xmlns:a16="http://schemas.microsoft.com/office/drawing/2014/main" id="{661262BB-D78E-40C1-819D-C26CFF19BD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160"/>
            <a:ext cx="303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30" name="Equation" r:id="rId5" imgW="139680" imgH="177480" progId="Equation.DSMT4">
                    <p:embed/>
                  </p:oleObj>
                </mc:Choice>
                <mc:Fallback>
                  <p:oleObj name="Equation" r:id="rId5" imgW="139680" imgH="177480" progId="Equation.DSMT4">
                    <p:embed/>
                    <p:pic>
                      <p:nvPicPr>
                        <p:cNvPr id="4113" name="Object 4">
                          <a:extLst>
                            <a:ext uri="{FF2B5EF4-FFF2-40B4-BE49-F238E27FC236}">
                              <a16:creationId xmlns:a16="http://schemas.microsoft.com/office/drawing/2014/main" id="{661262BB-D78E-40C1-819D-C26CFF19BD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160"/>
                          <a:ext cx="303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16" name="Group 5">
            <a:extLst>
              <a:ext uri="{FF2B5EF4-FFF2-40B4-BE49-F238E27FC236}">
                <a16:creationId xmlns:a16="http://schemas.microsoft.com/office/drawing/2014/main" id="{62486FF7-4A15-48D6-951F-CC80132A55EC}"/>
              </a:ext>
            </a:extLst>
          </p:cNvPr>
          <p:cNvGrpSpPr>
            <a:grpSpLocks/>
          </p:cNvGrpSpPr>
          <p:nvPr/>
        </p:nvGrpSpPr>
        <p:grpSpPr bwMode="auto">
          <a:xfrm>
            <a:off x="5497513" y="2038350"/>
            <a:ext cx="3568700" cy="3216275"/>
            <a:chOff x="3511" y="1356"/>
            <a:chExt cx="2248" cy="2026"/>
          </a:xfrm>
        </p:grpSpPr>
        <p:sp>
          <p:nvSpPr>
            <p:cNvPr id="4184" name="Line 6">
              <a:extLst>
                <a:ext uri="{FF2B5EF4-FFF2-40B4-BE49-F238E27FC236}">
                  <a16:creationId xmlns:a16="http://schemas.microsoft.com/office/drawing/2014/main" id="{D42F2FC3-3D48-401F-87FC-6B89CB32F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1" y="3168"/>
              <a:ext cx="224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85" name="Line 7">
              <a:extLst>
                <a:ext uri="{FF2B5EF4-FFF2-40B4-BE49-F238E27FC236}">
                  <a16:creationId xmlns:a16="http://schemas.microsoft.com/office/drawing/2014/main" id="{2A8A9AF7-EB9D-4852-93DD-6E932BEBBE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0" y="1356"/>
              <a:ext cx="0" cy="20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86" name="Rectangle 8">
              <a:extLst>
                <a:ext uri="{FF2B5EF4-FFF2-40B4-BE49-F238E27FC236}">
                  <a16:creationId xmlns:a16="http://schemas.microsoft.com/office/drawing/2014/main" id="{C673793E-54D5-41EC-98D2-5AC184AF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" y="2917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187" name="Rectangle 9">
              <a:extLst>
                <a:ext uri="{FF2B5EF4-FFF2-40B4-BE49-F238E27FC236}">
                  <a16:creationId xmlns:a16="http://schemas.microsoft.com/office/drawing/2014/main" id="{139A15DF-19CF-4904-A4DD-26EEEAFFE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1359"/>
              <a:ext cx="1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b="1" i="1">
                  <a:solidFill>
                    <a:srgbClr val="0000FF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4188" name="Rectangle 10">
              <a:extLst>
                <a:ext uri="{FF2B5EF4-FFF2-40B4-BE49-F238E27FC236}">
                  <a16:creationId xmlns:a16="http://schemas.microsoft.com/office/drawing/2014/main" id="{D96455D6-E584-418F-8AD0-59CDEA45F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168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i="1">
                  <a:solidFill>
                    <a:srgbClr val="0000FF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4117" name="Group 11">
            <a:extLst>
              <a:ext uri="{FF2B5EF4-FFF2-40B4-BE49-F238E27FC236}">
                <a16:creationId xmlns:a16="http://schemas.microsoft.com/office/drawing/2014/main" id="{29FE39E7-FDE4-4A1B-B8C4-C1FC674F6EB0}"/>
              </a:ext>
            </a:extLst>
          </p:cNvPr>
          <p:cNvGrpSpPr>
            <a:grpSpLocks/>
          </p:cNvGrpSpPr>
          <p:nvPr/>
        </p:nvGrpSpPr>
        <p:grpSpPr bwMode="auto">
          <a:xfrm>
            <a:off x="5832475" y="1984375"/>
            <a:ext cx="2789238" cy="2911475"/>
            <a:chOff x="3722" y="1322"/>
            <a:chExt cx="1757" cy="1834"/>
          </a:xfrm>
        </p:grpSpPr>
        <p:sp>
          <p:nvSpPr>
            <p:cNvPr id="4182" name="Freeform 12">
              <a:extLst>
                <a:ext uri="{FF2B5EF4-FFF2-40B4-BE49-F238E27FC236}">
                  <a16:creationId xmlns:a16="http://schemas.microsoft.com/office/drawing/2014/main" id="{E1E78C83-2352-433B-ADD6-1C50A03D7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1322"/>
              <a:ext cx="1757" cy="1834"/>
            </a:xfrm>
            <a:custGeom>
              <a:avLst/>
              <a:gdLst>
                <a:gd name="T0" fmla="*/ 0 w 1547"/>
                <a:gd name="T1" fmla="*/ 2174 h 1547"/>
                <a:gd name="T2" fmla="*/ 1996 w 1547"/>
                <a:gd name="T3" fmla="*/ 0 h 1547"/>
                <a:gd name="T4" fmla="*/ 0 60000 65536"/>
                <a:gd name="T5" fmla="*/ 0 60000 65536"/>
                <a:gd name="T6" fmla="*/ 0 w 1547"/>
                <a:gd name="T7" fmla="*/ 0 h 1547"/>
                <a:gd name="T8" fmla="*/ 1547 w 1547"/>
                <a:gd name="T9" fmla="*/ 1547 h 15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7" h="1547">
                  <a:moveTo>
                    <a:pt x="0" y="1547"/>
                  </a:moveTo>
                  <a:cubicBezTo>
                    <a:pt x="689" y="1547"/>
                    <a:pt x="1321" y="519"/>
                    <a:pt x="1547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83" name="Rectangle 13">
              <a:extLst>
                <a:ext uri="{FF2B5EF4-FFF2-40B4-BE49-F238E27FC236}">
                  <a16:creationId xmlns:a16="http://schemas.microsoft.com/office/drawing/2014/main" id="{495D9A99-0FA2-49B2-B641-1642671C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1348"/>
              <a:ext cx="37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solidFill>
                    <a:srgbClr val="FF3300"/>
                  </a:solidFill>
                  <a:ea typeface="宋体" panose="02010600030101010101" pitchFamily="2" charset="-122"/>
                </a:rPr>
                <a:t>y</a:t>
              </a:r>
              <a:r>
                <a:rPr lang="en-US" altLang="zh-CN" b="1" dirty="0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r>
                <a:rPr lang="en-US" altLang="zh-CN" b="1" i="1" dirty="0">
                  <a:solidFill>
                    <a:srgbClr val="FF3300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b="1" baseline="30000" dirty="0">
                  <a:solidFill>
                    <a:srgbClr val="FF33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4118" name="Group 14">
            <a:extLst>
              <a:ext uri="{FF2B5EF4-FFF2-40B4-BE49-F238E27FC236}">
                <a16:creationId xmlns:a16="http://schemas.microsoft.com/office/drawing/2014/main" id="{67D51EFD-19BA-4F76-9778-624A3CD617DF}"/>
              </a:ext>
            </a:extLst>
          </p:cNvPr>
          <p:cNvGrpSpPr>
            <a:grpSpLocks/>
          </p:cNvGrpSpPr>
          <p:nvPr/>
        </p:nvGrpSpPr>
        <p:grpSpPr bwMode="auto">
          <a:xfrm>
            <a:off x="8618538" y="2003425"/>
            <a:ext cx="171450" cy="3251200"/>
            <a:chOff x="5477" y="1310"/>
            <a:chExt cx="108" cy="2072"/>
          </a:xfrm>
        </p:grpSpPr>
        <p:sp>
          <p:nvSpPr>
            <p:cNvPr id="4180" name="Line 15">
              <a:extLst>
                <a:ext uri="{FF2B5EF4-FFF2-40B4-BE49-F238E27FC236}">
                  <a16:creationId xmlns:a16="http://schemas.microsoft.com/office/drawing/2014/main" id="{4D72EC89-3AB9-470C-8713-CE9F773B0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77" y="1310"/>
              <a:ext cx="0" cy="18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81" name="Text Box 16">
              <a:extLst>
                <a:ext uri="{FF2B5EF4-FFF2-40B4-BE49-F238E27FC236}">
                  <a16:creationId xmlns:a16="http://schemas.microsoft.com/office/drawing/2014/main" id="{7ADD5A88-89FF-4D7E-84D7-2AEC14211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481" y="3164"/>
              <a:ext cx="10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131FF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119825" name="Rectangle 17">
            <a:extLst>
              <a:ext uri="{FF2B5EF4-FFF2-40B4-BE49-F238E27FC236}">
                <a16:creationId xmlns:a16="http://schemas.microsoft.com/office/drawing/2014/main" id="{97FA9CA7-BD83-4748-B812-DD595D10E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3983038"/>
            <a:ext cx="271463" cy="919162"/>
          </a:xfrm>
          <a:prstGeom prst="rect">
            <a:avLst/>
          </a:prstGeom>
          <a:solidFill>
            <a:schemeClr val="accent1">
              <a:alpha val="79999"/>
            </a:schemeClr>
          </a:solidFill>
          <a:ln w="3175">
            <a:solidFill>
              <a:schemeClr val="hlink"/>
            </a:solidFill>
            <a:miter lim="800000"/>
            <a:headEnd/>
            <a:tailEnd/>
          </a:ln>
        </p:spPr>
        <p:txBody>
          <a:bodyPr lIns="0" tIns="18000" rIns="36000" bIns="180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en-US" altLang="zh-CN"/>
          </a:p>
        </p:txBody>
      </p:sp>
      <p:grpSp>
        <p:nvGrpSpPr>
          <p:cNvPr id="4120" name="Group 18">
            <a:extLst>
              <a:ext uri="{FF2B5EF4-FFF2-40B4-BE49-F238E27FC236}">
                <a16:creationId xmlns:a16="http://schemas.microsoft.com/office/drawing/2014/main" id="{ACF9EE0C-468B-4EF1-BFEB-14D62B5DC5A3}"/>
              </a:ext>
            </a:extLst>
          </p:cNvPr>
          <p:cNvGrpSpPr>
            <a:grpSpLocks/>
          </p:cNvGrpSpPr>
          <p:nvPr/>
        </p:nvGrpSpPr>
        <p:grpSpPr bwMode="auto">
          <a:xfrm>
            <a:off x="6108700" y="2546350"/>
            <a:ext cx="2251075" cy="2368550"/>
            <a:chOff x="3896" y="1676"/>
            <a:chExt cx="1418" cy="1492"/>
          </a:xfrm>
        </p:grpSpPr>
        <p:sp>
          <p:nvSpPr>
            <p:cNvPr id="4171" name="Line 19">
              <a:extLst>
                <a:ext uri="{FF2B5EF4-FFF2-40B4-BE49-F238E27FC236}">
                  <a16:creationId xmlns:a16="http://schemas.microsoft.com/office/drawing/2014/main" id="{2F76C124-8CA3-4189-837C-E66F3D9B2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72" name="Line 20">
              <a:extLst>
                <a:ext uri="{FF2B5EF4-FFF2-40B4-BE49-F238E27FC236}">
                  <a16:creationId xmlns:a16="http://schemas.microsoft.com/office/drawing/2014/main" id="{4EBBD32B-B8E6-4964-AC90-D063493C4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2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73" name="Line 21">
              <a:extLst>
                <a:ext uri="{FF2B5EF4-FFF2-40B4-BE49-F238E27FC236}">
                  <a16:creationId xmlns:a16="http://schemas.microsoft.com/office/drawing/2014/main" id="{DD43397A-549B-4231-89D3-0ECD5BF7C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9" y="2856"/>
              <a:ext cx="4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74" name="Line 22">
              <a:extLst>
                <a:ext uri="{FF2B5EF4-FFF2-40B4-BE49-F238E27FC236}">
                  <a16:creationId xmlns:a16="http://schemas.microsoft.com/office/drawing/2014/main" id="{C41E1EB4-6597-43F7-B91C-D6FB39F2E4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6" y="2692"/>
              <a:ext cx="0" cy="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75" name="Line 23">
              <a:extLst>
                <a:ext uri="{FF2B5EF4-FFF2-40B4-BE49-F238E27FC236}">
                  <a16:creationId xmlns:a16="http://schemas.microsoft.com/office/drawing/2014/main" id="{7E04D2FD-C742-493C-9B06-96242A281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3" y="2494"/>
              <a:ext cx="0" cy="6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76" name="Line 24">
              <a:extLst>
                <a:ext uri="{FF2B5EF4-FFF2-40B4-BE49-F238E27FC236}">
                  <a16:creationId xmlns:a16="http://schemas.microsoft.com/office/drawing/2014/main" id="{961087EB-322E-426F-8DF3-DF79DB4CF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0" y="2272"/>
              <a:ext cx="0" cy="8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77" name="Line 25">
              <a:extLst>
                <a:ext uri="{FF2B5EF4-FFF2-40B4-BE49-F238E27FC236}">
                  <a16:creationId xmlns:a16="http://schemas.microsoft.com/office/drawing/2014/main" id="{FCDD572A-1025-4120-9118-8B5E306AC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7" y="1988"/>
              <a:ext cx="0" cy="1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78" name="Line 26">
              <a:extLst>
                <a:ext uri="{FF2B5EF4-FFF2-40B4-BE49-F238E27FC236}">
                  <a16:creationId xmlns:a16="http://schemas.microsoft.com/office/drawing/2014/main" id="{8FA657CD-5CA2-4CFC-9A61-5A2C12E36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" y="167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79" name="Line 27">
              <a:extLst>
                <a:ext uri="{FF2B5EF4-FFF2-40B4-BE49-F238E27FC236}">
                  <a16:creationId xmlns:a16="http://schemas.microsoft.com/office/drawing/2014/main" id="{516229C7-DBEC-4A85-A0D9-281E7B5AE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127"/>
              <a:ext cx="2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21" name="Group 28">
            <a:extLst>
              <a:ext uri="{FF2B5EF4-FFF2-40B4-BE49-F238E27FC236}">
                <a16:creationId xmlns:a16="http://schemas.microsoft.com/office/drawing/2014/main" id="{D8A3D6A5-CCD4-43BD-9DB9-650340FE1F94}"/>
              </a:ext>
            </a:extLst>
          </p:cNvPr>
          <p:cNvGrpSpPr>
            <a:grpSpLocks/>
          </p:cNvGrpSpPr>
          <p:nvPr/>
        </p:nvGrpSpPr>
        <p:grpSpPr bwMode="auto">
          <a:xfrm>
            <a:off x="5815013" y="4881563"/>
            <a:ext cx="2833687" cy="579437"/>
            <a:chOff x="3711" y="3147"/>
            <a:chExt cx="1785" cy="365"/>
          </a:xfrm>
        </p:grpSpPr>
        <p:graphicFrame>
          <p:nvGraphicFramePr>
            <p:cNvPr id="4106" name="Object 29">
              <a:extLst>
                <a:ext uri="{FF2B5EF4-FFF2-40B4-BE49-F238E27FC236}">
                  <a16:creationId xmlns:a16="http://schemas.microsoft.com/office/drawing/2014/main" id="{A0A79B01-E818-4561-BEE7-C600A6BF6A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6" y="3200"/>
            <a:ext cx="12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31" name="Equation" r:id="rId7" imgW="152280" imgH="393480" progId="Equation.DSMT4">
                    <p:embed/>
                  </p:oleObj>
                </mc:Choice>
                <mc:Fallback>
                  <p:oleObj name="Equation" r:id="rId7" imgW="152280" imgH="393480" progId="Equation.DSMT4">
                    <p:embed/>
                    <p:pic>
                      <p:nvPicPr>
                        <p:cNvPr id="4106" name="Object 29">
                          <a:extLst>
                            <a:ext uri="{FF2B5EF4-FFF2-40B4-BE49-F238E27FC236}">
                              <a16:creationId xmlns:a16="http://schemas.microsoft.com/office/drawing/2014/main" id="{A0A79B01-E818-4561-BEE7-C600A6BF6A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" y="3200"/>
                          <a:ext cx="121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30">
              <a:extLst>
                <a:ext uri="{FF2B5EF4-FFF2-40B4-BE49-F238E27FC236}">
                  <a16:creationId xmlns:a16="http://schemas.microsoft.com/office/drawing/2014/main" id="{B26E9925-A8BA-4762-9BC2-878B858F37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8" y="3201"/>
            <a:ext cx="12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32" name="Equation" r:id="rId9" imgW="152280" imgH="393480" progId="Equation.DSMT4">
                    <p:embed/>
                  </p:oleObj>
                </mc:Choice>
                <mc:Fallback>
                  <p:oleObj name="Equation" r:id="rId9" imgW="152280" imgH="393480" progId="Equation.DSMT4">
                    <p:embed/>
                    <p:pic>
                      <p:nvPicPr>
                        <p:cNvPr id="4107" name="Object 30">
                          <a:extLst>
                            <a:ext uri="{FF2B5EF4-FFF2-40B4-BE49-F238E27FC236}">
                              <a16:creationId xmlns:a16="http://schemas.microsoft.com/office/drawing/2014/main" id="{B26E9925-A8BA-4762-9BC2-878B858F37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8" y="3201"/>
                          <a:ext cx="120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31">
              <a:extLst>
                <a:ext uri="{FF2B5EF4-FFF2-40B4-BE49-F238E27FC236}">
                  <a16:creationId xmlns:a16="http://schemas.microsoft.com/office/drawing/2014/main" id="{B847E373-FF5E-48F1-9C02-4D31428D29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67" y="3189"/>
            <a:ext cx="26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33" name="Equation" r:id="rId11" imgW="330120" imgH="393480" progId="Equation.DSMT4">
                    <p:embed/>
                  </p:oleObj>
                </mc:Choice>
                <mc:Fallback>
                  <p:oleObj name="Equation" r:id="rId11" imgW="330120" imgH="393480" progId="Equation.DSMT4">
                    <p:embed/>
                    <p:pic>
                      <p:nvPicPr>
                        <p:cNvPr id="4108" name="Object 31">
                          <a:extLst>
                            <a:ext uri="{FF2B5EF4-FFF2-40B4-BE49-F238E27FC236}">
                              <a16:creationId xmlns:a16="http://schemas.microsoft.com/office/drawing/2014/main" id="{B847E373-FF5E-48F1-9C02-4D31428D29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7" y="3189"/>
                          <a:ext cx="268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32">
              <a:extLst>
                <a:ext uri="{FF2B5EF4-FFF2-40B4-BE49-F238E27FC236}">
                  <a16:creationId xmlns:a16="http://schemas.microsoft.com/office/drawing/2014/main" id="{908FD633-E03C-40C1-942B-788AF16121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6" y="3299"/>
            <a:ext cx="24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34" name="Equation" r:id="rId13" imgW="139680" imgH="75960" progId="Equation.DSMT4">
                    <p:embed/>
                  </p:oleObj>
                </mc:Choice>
                <mc:Fallback>
                  <p:oleObj name="Equation" r:id="rId13" imgW="139680" imgH="75960" progId="Equation.DSMT4">
                    <p:embed/>
                    <p:pic>
                      <p:nvPicPr>
                        <p:cNvPr id="4109" name="Object 32">
                          <a:extLst>
                            <a:ext uri="{FF2B5EF4-FFF2-40B4-BE49-F238E27FC236}">
                              <a16:creationId xmlns:a16="http://schemas.microsoft.com/office/drawing/2014/main" id="{908FD633-E03C-40C1-942B-788AF16121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6" y="3299"/>
                          <a:ext cx="24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33">
              <a:extLst>
                <a:ext uri="{FF2B5EF4-FFF2-40B4-BE49-F238E27FC236}">
                  <a16:creationId xmlns:a16="http://schemas.microsoft.com/office/drawing/2014/main" id="{9F77481B-B94F-49D7-893E-1320B22CB5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15" y="3302"/>
            <a:ext cx="24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35" name="Equation" r:id="rId15" imgW="139680" imgH="75960" progId="Equation.DSMT4">
                    <p:embed/>
                  </p:oleObj>
                </mc:Choice>
                <mc:Fallback>
                  <p:oleObj name="Equation" r:id="rId15" imgW="139680" imgH="75960" progId="Equation.DSMT4">
                    <p:embed/>
                    <p:pic>
                      <p:nvPicPr>
                        <p:cNvPr id="4110" name="Object 33">
                          <a:extLst>
                            <a:ext uri="{FF2B5EF4-FFF2-40B4-BE49-F238E27FC236}">
                              <a16:creationId xmlns:a16="http://schemas.microsoft.com/office/drawing/2014/main" id="{9F77481B-B94F-49D7-893E-1320B22CB5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5" y="3302"/>
                          <a:ext cx="24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" name="Object 34">
              <a:extLst>
                <a:ext uri="{FF2B5EF4-FFF2-40B4-BE49-F238E27FC236}">
                  <a16:creationId xmlns:a16="http://schemas.microsoft.com/office/drawing/2014/main" id="{82C5CA8E-4AEC-442B-BEDE-7E02840D16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6" y="3193"/>
            <a:ext cx="22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36" name="Equation" r:id="rId16" imgW="291960" imgH="393480" progId="Equation.DSMT4">
                    <p:embed/>
                  </p:oleObj>
                </mc:Choice>
                <mc:Fallback>
                  <p:oleObj name="Equation" r:id="rId16" imgW="291960" imgH="393480" progId="Equation.DSMT4">
                    <p:embed/>
                    <p:pic>
                      <p:nvPicPr>
                        <p:cNvPr id="4111" name="Object 34">
                          <a:extLst>
                            <a:ext uri="{FF2B5EF4-FFF2-40B4-BE49-F238E27FC236}">
                              <a16:creationId xmlns:a16="http://schemas.microsoft.com/office/drawing/2014/main" id="{82C5CA8E-4AEC-442B-BEDE-7E02840D16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6" y="3193"/>
                          <a:ext cx="228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2" name="Object 35">
              <a:extLst>
                <a:ext uri="{FF2B5EF4-FFF2-40B4-BE49-F238E27FC236}">
                  <a16:creationId xmlns:a16="http://schemas.microsoft.com/office/drawing/2014/main" id="{8268AC3A-D504-475B-8F8F-32F48CF382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1" y="3174"/>
            <a:ext cx="12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37" name="Equation" r:id="rId18" imgW="152280" imgH="393480" progId="Equation.DSMT4">
                    <p:embed/>
                  </p:oleObj>
                </mc:Choice>
                <mc:Fallback>
                  <p:oleObj name="Equation" r:id="rId18" imgW="152280" imgH="393480" progId="Equation.DSMT4">
                    <p:embed/>
                    <p:pic>
                      <p:nvPicPr>
                        <p:cNvPr id="4112" name="Object 35">
                          <a:extLst>
                            <a:ext uri="{FF2B5EF4-FFF2-40B4-BE49-F238E27FC236}">
                              <a16:creationId xmlns:a16="http://schemas.microsoft.com/office/drawing/2014/main" id="{8268AC3A-D504-475B-8F8F-32F48CF382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1" y="3174"/>
                          <a:ext cx="128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0" name="Oval 36">
              <a:extLst>
                <a:ext uri="{FF2B5EF4-FFF2-40B4-BE49-F238E27FC236}">
                  <a16:creationId xmlns:a16="http://schemas.microsoft.com/office/drawing/2014/main" id="{7490A89D-B30C-4B2D-B974-FE806E811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3149"/>
              <a:ext cx="28" cy="30"/>
            </a:xfrm>
            <a:prstGeom prst="ellipse">
              <a:avLst/>
            </a:prstGeom>
            <a:solidFill>
              <a:schemeClr val="accent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61" name="Oval 37">
              <a:extLst>
                <a:ext uri="{FF2B5EF4-FFF2-40B4-BE49-F238E27FC236}">
                  <a16:creationId xmlns:a16="http://schemas.microsoft.com/office/drawing/2014/main" id="{E994B03C-4F71-47F5-A143-97EC3BAF0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" y="3150"/>
              <a:ext cx="28" cy="28"/>
            </a:xfrm>
            <a:prstGeom prst="ellipse">
              <a:avLst/>
            </a:prstGeom>
            <a:solidFill>
              <a:schemeClr val="accent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62" name="Oval 38">
              <a:extLst>
                <a:ext uri="{FF2B5EF4-FFF2-40B4-BE49-F238E27FC236}">
                  <a16:creationId xmlns:a16="http://schemas.microsoft.com/office/drawing/2014/main" id="{33A658EE-BB0A-4843-965B-F331E019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3153"/>
              <a:ext cx="28" cy="30"/>
            </a:xfrm>
            <a:prstGeom prst="ellipse">
              <a:avLst/>
            </a:prstGeom>
            <a:solidFill>
              <a:schemeClr val="accent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63" name="Oval 39">
              <a:extLst>
                <a:ext uri="{FF2B5EF4-FFF2-40B4-BE49-F238E27FC236}">
                  <a16:creationId xmlns:a16="http://schemas.microsoft.com/office/drawing/2014/main" id="{53440DAA-5012-46DA-8499-28980C934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3151"/>
              <a:ext cx="28" cy="30"/>
            </a:xfrm>
            <a:prstGeom prst="ellipse">
              <a:avLst/>
            </a:prstGeom>
            <a:solidFill>
              <a:schemeClr val="accent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64" name="Oval 40">
              <a:extLst>
                <a:ext uri="{FF2B5EF4-FFF2-40B4-BE49-F238E27FC236}">
                  <a16:creationId xmlns:a16="http://schemas.microsoft.com/office/drawing/2014/main" id="{8A49F047-CBE4-491A-B88C-BC64922A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3149"/>
              <a:ext cx="28" cy="30"/>
            </a:xfrm>
            <a:prstGeom prst="ellipse">
              <a:avLst/>
            </a:prstGeom>
            <a:solidFill>
              <a:schemeClr val="accent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65" name="Oval 41">
              <a:extLst>
                <a:ext uri="{FF2B5EF4-FFF2-40B4-BE49-F238E27FC236}">
                  <a16:creationId xmlns:a16="http://schemas.microsoft.com/office/drawing/2014/main" id="{E6B1DF79-8BE7-4790-9027-974F21119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" y="3153"/>
              <a:ext cx="28" cy="30"/>
            </a:xfrm>
            <a:prstGeom prst="ellipse">
              <a:avLst/>
            </a:prstGeom>
            <a:solidFill>
              <a:schemeClr val="accent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66" name="Oval 42">
              <a:extLst>
                <a:ext uri="{FF2B5EF4-FFF2-40B4-BE49-F238E27FC236}">
                  <a16:creationId xmlns:a16="http://schemas.microsoft.com/office/drawing/2014/main" id="{4DE64972-5AAB-432F-9AC5-0337325D6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151"/>
              <a:ext cx="28" cy="30"/>
            </a:xfrm>
            <a:prstGeom prst="ellipse">
              <a:avLst/>
            </a:prstGeom>
            <a:solidFill>
              <a:schemeClr val="accent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67" name="Oval 43">
              <a:extLst>
                <a:ext uri="{FF2B5EF4-FFF2-40B4-BE49-F238E27FC236}">
                  <a16:creationId xmlns:a16="http://schemas.microsoft.com/office/drawing/2014/main" id="{AA492914-3FA9-42F5-9B11-3D6491D4D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149"/>
              <a:ext cx="28" cy="30"/>
            </a:xfrm>
            <a:prstGeom prst="ellipse">
              <a:avLst/>
            </a:prstGeom>
            <a:solidFill>
              <a:schemeClr val="accent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68" name="Oval 44">
              <a:extLst>
                <a:ext uri="{FF2B5EF4-FFF2-40B4-BE49-F238E27FC236}">
                  <a16:creationId xmlns:a16="http://schemas.microsoft.com/office/drawing/2014/main" id="{EEEA7DB5-311B-4044-B481-D2C77E336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3150"/>
              <a:ext cx="28" cy="30"/>
            </a:xfrm>
            <a:prstGeom prst="ellipse">
              <a:avLst/>
            </a:prstGeom>
            <a:solidFill>
              <a:schemeClr val="accent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69" name="Oval 45">
              <a:extLst>
                <a:ext uri="{FF2B5EF4-FFF2-40B4-BE49-F238E27FC236}">
                  <a16:creationId xmlns:a16="http://schemas.microsoft.com/office/drawing/2014/main" id="{87E7F044-C268-4222-9E7D-0A25F4187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" y="3147"/>
              <a:ext cx="28" cy="30"/>
            </a:xfrm>
            <a:prstGeom prst="ellipse">
              <a:avLst/>
            </a:prstGeom>
            <a:solidFill>
              <a:schemeClr val="accent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70" name="Oval 46">
              <a:extLst>
                <a:ext uri="{FF2B5EF4-FFF2-40B4-BE49-F238E27FC236}">
                  <a16:creationId xmlns:a16="http://schemas.microsoft.com/office/drawing/2014/main" id="{0452FF95-1673-4790-9617-F1125D4E9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3148"/>
              <a:ext cx="28" cy="30"/>
            </a:xfrm>
            <a:prstGeom prst="ellipse">
              <a:avLst/>
            </a:prstGeom>
            <a:solidFill>
              <a:schemeClr val="accent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</p:grpSp>
      <p:grpSp>
        <p:nvGrpSpPr>
          <p:cNvPr id="4129" name="Group 52">
            <a:extLst>
              <a:ext uri="{FF2B5EF4-FFF2-40B4-BE49-F238E27FC236}">
                <a16:creationId xmlns:a16="http://schemas.microsoft.com/office/drawing/2014/main" id="{4BD8C4A9-CF2B-40EB-8319-5A631C1DF138}"/>
              </a:ext>
            </a:extLst>
          </p:cNvPr>
          <p:cNvGrpSpPr>
            <a:grpSpLocks/>
          </p:cNvGrpSpPr>
          <p:nvPr/>
        </p:nvGrpSpPr>
        <p:grpSpPr bwMode="auto">
          <a:xfrm>
            <a:off x="62078" y="5372224"/>
            <a:ext cx="6214887" cy="1341437"/>
            <a:chOff x="0" y="3475"/>
            <a:chExt cx="3810" cy="845"/>
          </a:xfrm>
        </p:grpSpPr>
        <p:sp>
          <p:nvSpPr>
            <p:cNvPr id="119861" name="AutoShape 53">
              <a:extLst>
                <a:ext uri="{FF2B5EF4-FFF2-40B4-BE49-F238E27FC236}">
                  <a16:creationId xmlns:a16="http://schemas.microsoft.com/office/drawing/2014/main" id="{FEB59066-CC3D-4F53-BB11-97D8C3562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75"/>
              <a:ext cx="975" cy="27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FBFFF"/>
                </a:gs>
                <a:gs pos="50000">
                  <a:srgbClr val="DFBFFF">
                    <a:gamma/>
                    <a:tint val="0"/>
                    <a:invGamma/>
                  </a:srgbClr>
                </a:gs>
                <a:gs pos="100000">
                  <a:srgbClr val="DFBFFF"/>
                </a:gs>
              </a:gsLst>
              <a:lin ang="5400000" scaled="1"/>
            </a:gradFill>
            <a:ln w="28575" algn="ctr">
              <a:noFill/>
              <a:prstDash val="sysDot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0" lang="en-US" altLang="zh-CN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4)</a:t>
              </a:r>
              <a:r>
                <a:rPr kumimoji="0" lang="zh-CN" altLang="en-US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取极限</a:t>
              </a:r>
            </a:p>
          </p:txBody>
        </p:sp>
        <p:sp>
          <p:nvSpPr>
            <p:cNvPr id="4156" name="Text Box 54">
              <a:extLst>
                <a:ext uri="{FF2B5EF4-FFF2-40B4-BE49-F238E27FC236}">
                  <a16:creationId xmlns:a16="http://schemas.microsoft.com/office/drawing/2014/main" id="{AF995289-7C72-42A7-A1FD-DED901A06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" y="3485"/>
              <a:ext cx="29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ea typeface="宋体" panose="02010600030101010101" pitchFamily="2" charset="-122"/>
                </a:rPr>
                <a:t> </a:t>
              </a:r>
              <a:r>
                <a:rPr lang="zh-CN" altLang="en-US" sz="2200" b="1" dirty="0">
                  <a:ea typeface="宋体" panose="02010600030101010101" pitchFamily="2" charset="-122"/>
                </a:rPr>
                <a:t>取</a:t>
              </a:r>
              <a:r>
                <a:rPr lang="en-US" altLang="zh-CN" sz="2200" b="1" i="1" dirty="0">
                  <a:ea typeface="宋体" panose="02010600030101010101" pitchFamily="2" charset="-122"/>
                </a:rPr>
                <a:t>S</a:t>
              </a:r>
              <a:r>
                <a:rPr lang="en-US" altLang="zh-CN" sz="2200" b="1" i="1" baseline="-30000" dirty="0">
                  <a:ea typeface="宋体" panose="02010600030101010101" pitchFamily="2" charset="-122"/>
                </a:rPr>
                <a:t>n</a:t>
              </a:r>
              <a:r>
                <a:rPr lang="zh-CN" altLang="en-US" sz="2200" b="1" dirty="0">
                  <a:ea typeface="宋体" panose="02010600030101010101" pitchFamily="2" charset="-122"/>
                </a:rPr>
                <a:t>的极限，得曲边三角形面积：</a:t>
              </a:r>
            </a:p>
          </p:txBody>
        </p:sp>
        <p:grpSp>
          <p:nvGrpSpPr>
            <p:cNvPr id="4157" name="Group 55">
              <a:extLst>
                <a:ext uri="{FF2B5EF4-FFF2-40B4-BE49-F238E27FC236}">
                  <a16:creationId xmlns:a16="http://schemas.microsoft.com/office/drawing/2014/main" id="{93AE4058-A0C2-4A2F-900F-F41975A4AA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" y="3762"/>
              <a:ext cx="3376" cy="558"/>
              <a:chOff x="476" y="3748"/>
              <a:chExt cx="3376" cy="558"/>
            </a:xfrm>
          </p:grpSpPr>
          <p:pic>
            <p:nvPicPr>
              <p:cNvPr id="4158" name="Picture 56">
                <a:extLst>
                  <a:ext uri="{FF2B5EF4-FFF2-40B4-BE49-F238E27FC236}">
                    <a16:creationId xmlns:a16="http://schemas.microsoft.com/office/drawing/2014/main" id="{19405B5B-B645-43A2-B7C1-3ED54AEA40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07" r="85583" b="10878"/>
              <a:stretch>
                <a:fillRect/>
              </a:stretch>
            </p:blipFill>
            <p:spPr bwMode="auto">
              <a:xfrm>
                <a:off x="476" y="3748"/>
                <a:ext cx="970" cy="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59" name="Picture 57">
                <a:extLst>
                  <a:ext uri="{FF2B5EF4-FFF2-40B4-BE49-F238E27FC236}">
                    <a16:creationId xmlns:a16="http://schemas.microsoft.com/office/drawing/2014/main" id="{F4AC95ED-3120-4475-B5F0-D233C91EA4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13" t="2106" r="63402"/>
              <a:stretch>
                <a:fillRect/>
              </a:stretch>
            </p:blipFill>
            <p:spPr bwMode="auto">
              <a:xfrm>
                <a:off x="1429" y="3748"/>
                <a:ext cx="2074" cy="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4105" name="Object 58">
                <a:extLst>
                  <a:ext uri="{FF2B5EF4-FFF2-40B4-BE49-F238E27FC236}">
                    <a16:creationId xmlns:a16="http://schemas.microsoft.com/office/drawing/2014/main" id="{2E2987ED-F96E-4FA8-A1A4-9139088C1B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15" y="3769"/>
              <a:ext cx="337" cy="5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538" name="Equation" r:id="rId21" imgW="253800" imgH="393480" progId="Equation.DSMT4">
                      <p:embed/>
                    </p:oleObj>
                  </mc:Choice>
                  <mc:Fallback>
                    <p:oleObj name="Equation" r:id="rId21" imgW="253800" imgH="393480" progId="Equation.DSMT4">
                      <p:embed/>
                      <p:pic>
                        <p:nvPicPr>
                          <p:cNvPr id="4105" name="Object 58">
                            <a:extLst>
                              <a:ext uri="{FF2B5EF4-FFF2-40B4-BE49-F238E27FC236}">
                                <a16:creationId xmlns:a16="http://schemas.microsoft.com/office/drawing/2014/main" id="{2E2987ED-F96E-4FA8-A1A4-9139088C1B1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5" y="3769"/>
                            <a:ext cx="337" cy="5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130" name="Group 59">
            <a:extLst>
              <a:ext uri="{FF2B5EF4-FFF2-40B4-BE49-F238E27FC236}">
                <a16:creationId xmlns:a16="http://schemas.microsoft.com/office/drawing/2014/main" id="{52043260-994A-4862-81BB-EA0B0C698C41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88913"/>
            <a:ext cx="9036050" cy="1500187"/>
            <a:chOff x="23" y="119"/>
            <a:chExt cx="5624" cy="945"/>
          </a:xfrm>
        </p:grpSpPr>
        <p:graphicFrame>
          <p:nvGraphicFramePr>
            <p:cNvPr id="4102" name="Object 60">
              <a:extLst>
                <a:ext uri="{FF2B5EF4-FFF2-40B4-BE49-F238E27FC236}">
                  <a16:creationId xmlns:a16="http://schemas.microsoft.com/office/drawing/2014/main" id="{040D654E-7043-4CA2-A391-B5B4980EBD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7" y="346"/>
            <a:ext cx="4710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39" name="Equation" r:id="rId23" imgW="3974760" imgH="393480" progId="Equation.DSMT4">
                    <p:embed/>
                  </p:oleObj>
                </mc:Choice>
                <mc:Fallback>
                  <p:oleObj name="Equation" r:id="rId23" imgW="3974760" imgH="393480" progId="Equation.DSMT4">
                    <p:embed/>
                    <p:pic>
                      <p:nvPicPr>
                        <p:cNvPr id="4102" name="Object 60">
                          <a:extLst>
                            <a:ext uri="{FF2B5EF4-FFF2-40B4-BE49-F238E27FC236}">
                              <a16:creationId xmlns:a16="http://schemas.microsoft.com/office/drawing/2014/main" id="{040D654E-7043-4CA2-A391-B5B4980EBD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346"/>
                          <a:ext cx="4710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69" name="AutoShape 61">
              <a:extLst>
                <a:ext uri="{FF2B5EF4-FFF2-40B4-BE49-F238E27FC236}">
                  <a16:creationId xmlns:a16="http://schemas.microsoft.com/office/drawing/2014/main" id="{19BEF961-8227-444A-B0F7-7B9F14E23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" y="119"/>
              <a:ext cx="770" cy="27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FBFFF"/>
                </a:gs>
                <a:gs pos="50000">
                  <a:srgbClr val="DFBFFF">
                    <a:gamma/>
                    <a:tint val="0"/>
                    <a:invGamma/>
                  </a:srgbClr>
                </a:gs>
                <a:gs pos="100000">
                  <a:srgbClr val="DFBFFF"/>
                </a:gs>
              </a:gsLst>
              <a:lin ang="5400000" scaled="1"/>
            </a:gradFill>
            <a:ln w="28575" algn="ctr">
              <a:noFill/>
              <a:prstDash val="sysDot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(1)</a:t>
              </a:r>
              <a:r>
                <a:rPr kumimoji="0" lang="zh-CN" altLang="en-US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分割</a:t>
              </a:r>
            </a:p>
          </p:txBody>
        </p:sp>
        <p:graphicFrame>
          <p:nvGraphicFramePr>
            <p:cNvPr id="4103" name="Object 62">
              <a:extLst>
                <a:ext uri="{FF2B5EF4-FFF2-40B4-BE49-F238E27FC236}">
                  <a16:creationId xmlns:a16="http://schemas.microsoft.com/office/drawing/2014/main" id="{0DE4A707-BD1A-4C4F-8489-AFD281767B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2" y="119"/>
            <a:ext cx="267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40" name="Equation" r:id="rId25" imgW="2260440" imgH="215640" progId="Equation.DSMT4">
                    <p:embed/>
                  </p:oleObj>
                </mc:Choice>
                <mc:Fallback>
                  <p:oleObj name="Equation" r:id="rId25" imgW="2260440" imgH="215640" progId="Equation.DSMT4">
                    <p:embed/>
                    <p:pic>
                      <p:nvPicPr>
                        <p:cNvPr id="4103" name="Object 62">
                          <a:extLst>
                            <a:ext uri="{FF2B5EF4-FFF2-40B4-BE49-F238E27FC236}">
                              <a16:creationId xmlns:a16="http://schemas.microsoft.com/office/drawing/2014/main" id="{0DE4A707-BD1A-4C4F-8489-AFD281767B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119"/>
                          <a:ext cx="267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63">
              <a:extLst>
                <a:ext uri="{FF2B5EF4-FFF2-40B4-BE49-F238E27FC236}">
                  <a16:creationId xmlns:a16="http://schemas.microsoft.com/office/drawing/2014/main" id="{6080953C-2A36-45C3-9E39-E305719B40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6" y="800"/>
            <a:ext cx="313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41" name="Equation" r:id="rId27" imgW="2450880" imgH="241200" progId="Equation.DSMT4">
                    <p:embed/>
                  </p:oleObj>
                </mc:Choice>
                <mc:Fallback>
                  <p:oleObj name="Equation" r:id="rId27" imgW="2450880" imgH="241200" progId="Equation.DSMT4">
                    <p:embed/>
                    <p:pic>
                      <p:nvPicPr>
                        <p:cNvPr id="4104" name="Object 63">
                          <a:extLst>
                            <a:ext uri="{FF2B5EF4-FFF2-40B4-BE49-F238E27FC236}">
                              <a16:creationId xmlns:a16="http://schemas.microsoft.com/office/drawing/2014/main" id="{6080953C-2A36-45C3-9E39-E305719B40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800"/>
                          <a:ext cx="313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31" name="Group 64">
            <a:extLst>
              <a:ext uri="{FF2B5EF4-FFF2-40B4-BE49-F238E27FC236}">
                <a16:creationId xmlns:a16="http://schemas.microsoft.com/office/drawing/2014/main" id="{87BE3B35-A941-4537-8345-18BDF2119B59}"/>
              </a:ext>
            </a:extLst>
          </p:cNvPr>
          <p:cNvGrpSpPr>
            <a:grpSpLocks/>
          </p:cNvGrpSpPr>
          <p:nvPr/>
        </p:nvGrpSpPr>
        <p:grpSpPr bwMode="auto">
          <a:xfrm>
            <a:off x="69850" y="1873250"/>
            <a:ext cx="4972050" cy="1123950"/>
            <a:chOff x="23" y="1116"/>
            <a:chExt cx="3084" cy="708"/>
          </a:xfrm>
        </p:grpSpPr>
        <p:graphicFrame>
          <p:nvGraphicFramePr>
            <p:cNvPr id="4100" name="Object 65">
              <a:extLst>
                <a:ext uri="{FF2B5EF4-FFF2-40B4-BE49-F238E27FC236}">
                  <a16:creationId xmlns:a16="http://schemas.microsoft.com/office/drawing/2014/main" id="{36CD3021-D3A8-45E1-8D93-4ACEE81A44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7" y="1117"/>
            <a:ext cx="186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42" name="Equation" r:id="rId29" imgW="1574640" imgH="215640" progId="Equation.DSMT4">
                    <p:embed/>
                  </p:oleObj>
                </mc:Choice>
                <mc:Fallback>
                  <p:oleObj name="Equation" r:id="rId29" imgW="1574640" imgH="215640" progId="Equation.DSMT4">
                    <p:embed/>
                    <p:pic>
                      <p:nvPicPr>
                        <p:cNvPr id="4100" name="Object 65">
                          <a:extLst>
                            <a:ext uri="{FF2B5EF4-FFF2-40B4-BE49-F238E27FC236}">
                              <a16:creationId xmlns:a16="http://schemas.microsoft.com/office/drawing/2014/main" id="{36CD3021-D3A8-45E1-8D93-4ACEE81A44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1117"/>
                          <a:ext cx="186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74" name="AutoShape 66">
              <a:extLst>
                <a:ext uri="{FF2B5EF4-FFF2-40B4-BE49-F238E27FC236}">
                  <a16:creationId xmlns:a16="http://schemas.microsoft.com/office/drawing/2014/main" id="{58B649DD-0AC1-4CDC-8F53-C3E0F365A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" y="1116"/>
              <a:ext cx="770" cy="27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FBFFF"/>
                </a:gs>
                <a:gs pos="50000">
                  <a:srgbClr val="DFBFFF">
                    <a:gamma/>
                    <a:tint val="0"/>
                    <a:invGamma/>
                  </a:srgbClr>
                </a:gs>
                <a:gs pos="100000">
                  <a:srgbClr val="DFBFFF"/>
                </a:gs>
              </a:gsLst>
              <a:lin ang="5400000" scaled="1"/>
            </a:gradFill>
            <a:ln w="28575" algn="ctr">
              <a:noFill/>
              <a:prstDash val="sysDot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en-US" altLang="zh-CN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(2)</a:t>
              </a:r>
              <a:r>
                <a:rPr kumimoji="0" lang="zh-CN" altLang="en-US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近似</a:t>
              </a:r>
            </a:p>
          </p:txBody>
        </p:sp>
        <p:graphicFrame>
          <p:nvGraphicFramePr>
            <p:cNvPr id="4101" name="Object 67">
              <a:extLst>
                <a:ext uri="{FF2B5EF4-FFF2-40B4-BE49-F238E27FC236}">
                  <a16:creationId xmlns:a16="http://schemas.microsoft.com/office/drawing/2014/main" id="{9E786331-92C6-47BE-9587-87130EA845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1389"/>
            <a:ext cx="2268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43" name="Equation" r:id="rId31" imgW="1993680" imgH="393480" progId="Equation.DSMT4">
                    <p:embed/>
                  </p:oleObj>
                </mc:Choice>
                <mc:Fallback>
                  <p:oleObj name="Equation" r:id="rId31" imgW="1993680" imgH="393480" progId="Equation.DSMT4">
                    <p:embed/>
                    <p:pic>
                      <p:nvPicPr>
                        <p:cNvPr id="4101" name="Object 67">
                          <a:extLst>
                            <a:ext uri="{FF2B5EF4-FFF2-40B4-BE49-F238E27FC236}">
                              <a16:creationId xmlns:a16="http://schemas.microsoft.com/office/drawing/2014/main" id="{9E786331-92C6-47BE-9587-87130EA845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389"/>
                          <a:ext cx="2268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32" name="Group 68">
            <a:extLst>
              <a:ext uri="{FF2B5EF4-FFF2-40B4-BE49-F238E27FC236}">
                <a16:creationId xmlns:a16="http://schemas.microsoft.com/office/drawing/2014/main" id="{42A96A1A-DF17-42EA-8D7A-9720F6DD7900}"/>
              </a:ext>
            </a:extLst>
          </p:cNvPr>
          <p:cNvGrpSpPr>
            <a:grpSpLocks/>
          </p:cNvGrpSpPr>
          <p:nvPr/>
        </p:nvGrpSpPr>
        <p:grpSpPr bwMode="auto">
          <a:xfrm>
            <a:off x="90488" y="3032125"/>
            <a:ext cx="5499100" cy="2106613"/>
            <a:chOff x="23" y="1842"/>
            <a:chExt cx="3393" cy="1327"/>
          </a:xfrm>
        </p:grpSpPr>
        <p:pic>
          <p:nvPicPr>
            <p:cNvPr id="4151" name="Picture 69">
              <a:extLst>
                <a:ext uri="{FF2B5EF4-FFF2-40B4-BE49-F238E27FC236}">
                  <a16:creationId xmlns:a16="http://schemas.microsoft.com/office/drawing/2014/main" id="{ABB8F541-DEC1-4E8B-B6A7-9C68F93BC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44" t="1816" r="48048" b="-4541"/>
            <a:stretch>
              <a:fillRect/>
            </a:stretch>
          </p:blipFill>
          <p:spPr bwMode="auto">
            <a:xfrm>
              <a:off x="329" y="2614"/>
              <a:ext cx="1689" cy="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098" name="Object 70">
              <a:extLst>
                <a:ext uri="{FF2B5EF4-FFF2-40B4-BE49-F238E27FC236}">
                  <a16:creationId xmlns:a16="http://schemas.microsoft.com/office/drawing/2014/main" id="{AC57D4BC-E0E6-46BC-9755-017B6A58D0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7" y="1888"/>
            <a:ext cx="155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44" name="Equation" r:id="rId34" imgW="1307880" imgH="203040" progId="Equation.DSMT4">
                    <p:embed/>
                  </p:oleObj>
                </mc:Choice>
                <mc:Fallback>
                  <p:oleObj name="Equation" r:id="rId34" imgW="1307880" imgH="203040" progId="Equation.DSMT4">
                    <p:embed/>
                    <p:pic>
                      <p:nvPicPr>
                        <p:cNvPr id="4098" name="Object 70">
                          <a:extLst>
                            <a:ext uri="{FF2B5EF4-FFF2-40B4-BE49-F238E27FC236}">
                              <a16:creationId xmlns:a16="http://schemas.microsoft.com/office/drawing/2014/main" id="{AC57D4BC-E0E6-46BC-9755-017B6A58D0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1888"/>
                          <a:ext cx="1550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71">
              <a:extLst>
                <a:ext uri="{FF2B5EF4-FFF2-40B4-BE49-F238E27FC236}">
                  <a16:creationId xmlns:a16="http://schemas.microsoft.com/office/drawing/2014/main" id="{A70E2803-67C2-47BB-A266-F8FEB3E903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" y="2147"/>
            <a:ext cx="3251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45" name="Equation" r:id="rId36" imgW="2743200" imgH="393480" progId="Equation.DSMT4">
                    <p:embed/>
                  </p:oleObj>
                </mc:Choice>
                <mc:Fallback>
                  <p:oleObj name="Equation" r:id="rId36" imgW="2743200" imgH="393480" progId="Equation.DSMT4">
                    <p:embed/>
                    <p:pic>
                      <p:nvPicPr>
                        <p:cNvPr id="4099" name="Object 71">
                          <a:extLst>
                            <a:ext uri="{FF2B5EF4-FFF2-40B4-BE49-F238E27FC236}">
                              <a16:creationId xmlns:a16="http://schemas.microsoft.com/office/drawing/2014/main" id="{A70E2803-67C2-47BB-A266-F8FEB3E903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" y="2147"/>
                          <a:ext cx="3251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80" name="AutoShape 72">
              <a:extLst>
                <a:ext uri="{FF2B5EF4-FFF2-40B4-BE49-F238E27FC236}">
                  <a16:creationId xmlns:a16="http://schemas.microsoft.com/office/drawing/2014/main" id="{4AF47C15-DD41-403F-9899-677C59AE7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" y="1842"/>
              <a:ext cx="770" cy="27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FBFFF"/>
                </a:gs>
                <a:gs pos="50000">
                  <a:srgbClr val="DFBFFF">
                    <a:gamma/>
                    <a:tint val="0"/>
                    <a:invGamma/>
                  </a:srgbClr>
                </a:gs>
                <a:gs pos="100000">
                  <a:srgbClr val="DFBFFF"/>
                </a:gs>
              </a:gsLst>
              <a:lin ang="5400000" scaled="1"/>
            </a:gradFill>
            <a:ln w="28575" algn="ctr">
              <a:noFill/>
              <a:prstDash val="sysDot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en-US" altLang="zh-CN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(3)</a:t>
              </a:r>
              <a:r>
                <a:rPr kumimoji="0" lang="zh-CN" altLang="en-US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求和</a:t>
              </a:r>
            </a:p>
          </p:txBody>
        </p:sp>
      </p:grpSp>
      <p:sp>
        <p:nvSpPr>
          <p:cNvPr id="119881" name="Line 73">
            <a:extLst>
              <a:ext uri="{FF2B5EF4-FFF2-40B4-BE49-F238E27FC236}">
                <a16:creationId xmlns:a16="http://schemas.microsoft.com/office/drawing/2014/main" id="{66C7190F-A305-4BE0-A805-F96413E77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81875" y="3981450"/>
            <a:ext cx="0" cy="942975"/>
          </a:xfrm>
          <a:prstGeom prst="line">
            <a:avLst/>
          </a:prstGeom>
          <a:noFill/>
          <a:ln w="28575" cap="rnd">
            <a:solidFill>
              <a:srgbClr val="0000A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74">
            <a:extLst>
              <a:ext uri="{FF2B5EF4-FFF2-40B4-BE49-F238E27FC236}">
                <a16:creationId xmlns:a16="http://schemas.microsoft.com/office/drawing/2014/main" id="{EACA5FC9-C867-4562-B8D8-571126248ABC}"/>
              </a:ext>
            </a:extLst>
          </p:cNvPr>
          <p:cNvGrpSpPr>
            <a:grpSpLocks/>
          </p:cNvGrpSpPr>
          <p:nvPr/>
        </p:nvGrpSpPr>
        <p:grpSpPr bwMode="auto">
          <a:xfrm>
            <a:off x="6121400" y="2276475"/>
            <a:ext cx="2490788" cy="2644775"/>
            <a:chOff x="3856" y="1434"/>
            <a:chExt cx="1569" cy="1666"/>
          </a:xfrm>
        </p:grpSpPr>
        <p:grpSp>
          <p:nvGrpSpPr>
            <p:cNvPr id="4135" name="Group 75">
              <a:extLst>
                <a:ext uri="{FF2B5EF4-FFF2-40B4-BE49-F238E27FC236}">
                  <a16:creationId xmlns:a16="http://schemas.microsoft.com/office/drawing/2014/main" id="{64BD6929-7B09-48C0-983E-2123C14577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6" y="1434"/>
              <a:ext cx="1569" cy="1666"/>
              <a:chOff x="3856" y="1434"/>
              <a:chExt cx="1569" cy="1666"/>
            </a:xfrm>
          </p:grpSpPr>
          <p:sp>
            <p:nvSpPr>
              <p:cNvPr id="4138" name="Rectangle 76">
                <a:extLst>
                  <a:ext uri="{FF2B5EF4-FFF2-40B4-BE49-F238E27FC236}">
                    <a16:creationId xmlns:a16="http://schemas.microsoft.com/office/drawing/2014/main" id="{97DB2651-4658-4034-B414-D951C5F57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1441"/>
                <a:ext cx="165" cy="1647"/>
              </a:xfrm>
              <a:prstGeom prst="rect">
                <a:avLst/>
              </a:prstGeom>
              <a:solidFill>
                <a:schemeClr val="accent1">
                  <a:alpha val="79999"/>
                </a:schemeClr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lIns="0" tIns="18000" rIns="36000" bIns="180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139" name="Line 77">
                <a:extLst>
                  <a:ext uri="{FF2B5EF4-FFF2-40B4-BE49-F238E27FC236}">
                    <a16:creationId xmlns:a16="http://schemas.microsoft.com/office/drawing/2014/main" id="{7A00CD87-9641-44FA-9E2A-9FF997BAB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6" y="1434"/>
                <a:ext cx="0" cy="165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0" name="Rectangle 78">
                <a:extLst>
                  <a:ext uri="{FF2B5EF4-FFF2-40B4-BE49-F238E27FC236}">
                    <a16:creationId xmlns:a16="http://schemas.microsoft.com/office/drawing/2014/main" id="{563BC7F3-0114-4CB0-A259-E4206F71C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" y="1777"/>
                <a:ext cx="165" cy="1323"/>
              </a:xfrm>
              <a:prstGeom prst="rect">
                <a:avLst/>
              </a:prstGeom>
              <a:solidFill>
                <a:schemeClr val="accent1">
                  <a:alpha val="79999"/>
                </a:schemeClr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lIns="0" tIns="18000" rIns="36000" bIns="180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141" name="Rectangle 79">
                <a:extLst>
                  <a:ext uri="{FF2B5EF4-FFF2-40B4-BE49-F238E27FC236}">
                    <a16:creationId xmlns:a16="http://schemas.microsoft.com/office/drawing/2014/main" id="{D0772290-E4B2-4D90-827F-400527FC0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8" y="2071"/>
                <a:ext cx="165" cy="1017"/>
              </a:xfrm>
              <a:prstGeom prst="rect">
                <a:avLst/>
              </a:prstGeom>
              <a:solidFill>
                <a:schemeClr val="accent1">
                  <a:alpha val="79999"/>
                </a:schemeClr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lIns="0" tIns="18000" rIns="36000" bIns="180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142" name="Line 80">
                <a:extLst>
                  <a:ext uri="{FF2B5EF4-FFF2-40B4-BE49-F238E27FC236}">
                    <a16:creationId xmlns:a16="http://schemas.microsoft.com/office/drawing/2014/main" id="{EB94D72F-4B91-4CB8-80C4-90A8EBDA6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92" y="2058"/>
                <a:ext cx="6" cy="103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3" name="Rectangle 81">
                <a:extLst>
                  <a:ext uri="{FF2B5EF4-FFF2-40B4-BE49-F238E27FC236}">
                    <a16:creationId xmlns:a16="http://schemas.microsoft.com/office/drawing/2014/main" id="{AE673BDD-37A5-4A3F-9026-6CC67F66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8" y="2299"/>
                <a:ext cx="177" cy="789"/>
              </a:xfrm>
              <a:prstGeom prst="rect">
                <a:avLst/>
              </a:prstGeom>
              <a:solidFill>
                <a:schemeClr val="accent1">
                  <a:alpha val="79999"/>
                </a:schemeClr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lIns="0" tIns="18000" rIns="36000" bIns="180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144" name="Line 82">
                <a:extLst>
                  <a:ext uri="{FF2B5EF4-FFF2-40B4-BE49-F238E27FC236}">
                    <a16:creationId xmlns:a16="http://schemas.microsoft.com/office/drawing/2014/main" id="{64B33F99-10AF-42CC-BFB0-7529B0011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24" y="2298"/>
                <a:ext cx="0" cy="79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5" name="Rectangle 83">
                <a:extLst>
                  <a:ext uri="{FF2B5EF4-FFF2-40B4-BE49-F238E27FC236}">
                    <a16:creationId xmlns:a16="http://schemas.microsoft.com/office/drawing/2014/main" id="{A11D69D6-4E08-4A0B-AD9D-27E93075A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8" y="2701"/>
                <a:ext cx="177" cy="393"/>
              </a:xfrm>
              <a:prstGeom prst="rect">
                <a:avLst/>
              </a:prstGeom>
              <a:solidFill>
                <a:schemeClr val="accent1">
                  <a:alpha val="79999"/>
                </a:schemeClr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lIns="0" tIns="18000" rIns="36000" bIns="180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146" name="Line 84">
                <a:extLst>
                  <a:ext uri="{FF2B5EF4-FFF2-40B4-BE49-F238E27FC236}">
                    <a16:creationId xmlns:a16="http://schemas.microsoft.com/office/drawing/2014/main" id="{6ADC1548-17A8-4895-BBEA-7969CA46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70" y="2706"/>
                <a:ext cx="0" cy="378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7" name="Rectangle 85">
                <a:extLst>
                  <a:ext uri="{FF2B5EF4-FFF2-40B4-BE49-F238E27FC236}">
                    <a16:creationId xmlns:a16="http://schemas.microsoft.com/office/drawing/2014/main" id="{FF2A08F1-A741-4D57-9F71-CB83C901A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851"/>
                <a:ext cx="165" cy="243"/>
              </a:xfrm>
              <a:prstGeom prst="rect">
                <a:avLst/>
              </a:prstGeom>
              <a:solidFill>
                <a:schemeClr val="accent1">
                  <a:alpha val="79999"/>
                </a:schemeClr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lIns="0" tIns="18000" rIns="36000" bIns="180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148" name="Line 86">
                <a:extLst>
                  <a:ext uri="{FF2B5EF4-FFF2-40B4-BE49-F238E27FC236}">
                    <a16:creationId xmlns:a16="http://schemas.microsoft.com/office/drawing/2014/main" id="{DD7E1468-BF1F-4200-83A4-2CE1F8FEF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0" y="2862"/>
                <a:ext cx="0" cy="234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9" name="Rectangle 87">
                <a:extLst>
                  <a:ext uri="{FF2B5EF4-FFF2-40B4-BE49-F238E27FC236}">
                    <a16:creationId xmlns:a16="http://schemas.microsoft.com/office/drawing/2014/main" id="{4ABE8EB0-92B4-45AD-BAF2-25EE51F55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3055"/>
                <a:ext cx="165" cy="33"/>
              </a:xfrm>
              <a:prstGeom prst="rect">
                <a:avLst/>
              </a:prstGeom>
              <a:solidFill>
                <a:schemeClr val="accent1">
                  <a:alpha val="79999"/>
                </a:schemeClr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lIns="0" tIns="18000" rIns="36000" bIns="180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150" name="Rectangle 88">
                <a:extLst>
                  <a:ext uri="{FF2B5EF4-FFF2-40B4-BE49-F238E27FC236}">
                    <a16:creationId xmlns:a16="http://schemas.microsoft.com/office/drawing/2014/main" id="{0E8807AA-9B30-4C50-9485-0CEF1205B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2959"/>
                <a:ext cx="171" cy="141"/>
              </a:xfrm>
              <a:prstGeom prst="rect">
                <a:avLst/>
              </a:prstGeom>
              <a:solidFill>
                <a:schemeClr val="accent1">
                  <a:alpha val="79999"/>
                </a:schemeClr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lIns="0" tIns="18000" rIns="36000" bIns="180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</p:grpSp>
        <p:sp>
          <p:nvSpPr>
            <p:cNvPr id="4136" name="Line 89">
              <a:extLst>
                <a:ext uri="{FF2B5EF4-FFF2-40B4-BE49-F238E27FC236}">
                  <a16:creationId xmlns:a16="http://schemas.microsoft.com/office/drawing/2014/main" id="{5BDAF430-66C6-4969-9A32-D9055DFCF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8" y="1776"/>
              <a:ext cx="0" cy="1314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Line 90">
              <a:extLst>
                <a:ext uri="{FF2B5EF4-FFF2-40B4-BE49-F238E27FC236}">
                  <a16:creationId xmlns:a16="http://schemas.microsoft.com/office/drawing/2014/main" id="{0463A659-364A-4D59-8CE8-BC3877BE19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2" y="2952"/>
              <a:ext cx="6" cy="126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651C47CF-EEF3-48AA-BB0F-C802A6A9E45F}"/>
              </a:ext>
            </a:extLst>
          </p:cNvPr>
          <p:cNvSpPr txBox="1"/>
          <p:nvPr/>
        </p:nvSpPr>
        <p:spPr>
          <a:xfrm>
            <a:off x="7103443" y="5545447"/>
            <a:ext cx="113153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2500315982"/>
      </p:ext>
    </p:extLst>
  </p:cSld>
  <p:clrMapOvr>
    <a:masterClrMapping/>
  </p:clrMapOvr>
  <p:transition advClick="0">
    <p:wipe dir="r"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11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1198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5" grpId="0" animBg="1"/>
      <p:bldP spid="11982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Rectangle 2">
            <a:extLst>
              <a:ext uri="{FF2B5EF4-FFF2-40B4-BE49-F238E27FC236}">
                <a16:creationId xmlns:a16="http://schemas.microsoft.com/office/drawing/2014/main" id="{0F82EBEA-D688-4E60-9154-522C71C63FF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059832" y="280539"/>
            <a:ext cx="3276364" cy="508914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7.1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数值积分概述</a:t>
            </a:r>
          </a:p>
        </p:txBody>
      </p:sp>
      <p:sp>
        <p:nvSpPr>
          <p:cNvPr id="948227" name="Rectangle 3">
            <a:extLst>
              <a:ext uri="{FF2B5EF4-FFF2-40B4-BE49-F238E27FC236}">
                <a16:creationId xmlns:a16="http://schemas.microsoft.com/office/drawing/2014/main" id="{50228BA0-D238-402B-B59D-15DA628C1C1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8151" y="1180584"/>
            <a:ext cx="8975353" cy="12312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由高等数学的微积分学可知，若函数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在区间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[a, b]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上连续，且其原函数为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，则可用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Newton-Leibniz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公式</a:t>
            </a:r>
          </a:p>
        </p:txBody>
      </p:sp>
      <p:graphicFrame>
        <p:nvGraphicFramePr>
          <p:cNvPr id="291844" name="Object 4">
            <a:extLst>
              <a:ext uri="{FF2B5EF4-FFF2-40B4-BE49-F238E27FC236}">
                <a16:creationId xmlns:a16="http://schemas.microsoft.com/office/drawing/2014/main" id="{4C18EB8F-A165-4E37-A13C-EB37189E0B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404637"/>
              </p:ext>
            </p:extLst>
          </p:nvPr>
        </p:nvGraphicFramePr>
        <p:xfrm>
          <a:off x="2771800" y="2487744"/>
          <a:ext cx="3384376" cy="693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61" r:id="rId3" imgW="1524000" imgH="330200" progId="Equation.3">
                  <p:embed/>
                </p:oleObj>
              </mc:Choice>
              <mc:Fallback>
                <p:oleObj r:id="rId3" imgW="1524000" imgH="330200" progId="Equation.3">
                  <p:embed/>
                  <p:pic>
                    <p:nvPicPr>
                      <p:cNvPr id="291844" name="Object 4">
                        <a:extLst>
                          <a:ext uri="{FF2B5EF4-FFF2-40B4-BE49-F238E27FC236}">
                            <a16:creationId xmlns:a16="http://schemas.microsoft.com/office/drawing/2014/main" id="{4C18EB8F-A165-4E37-A13C-EB37189E0B3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487744"/>
                        <a:ext cx="3384376" cy="69364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8229" name="Rectangle 5">
            <a:extLst>
              <a:ext uri="{FF2B5EF4-FFF2-40B4-BE49-F238E27FC236}">
                <a16:creationId xmlns:a16="http://schemas.microsoft.com/office/drawing/2014/main" id="{C7588FEC-1F46-4FED-87C7-156BEE05F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37112"/>
            <a:ext cx="871296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但它并不能完全解决定积分的计算问题，因为积分学涉及的实际问题极为广泛，而且极其复杂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，在实际计算问题中经常遇到以下三种情况：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14964C-F106-4822-B9FD-A0C1A9013B1A}"/>
              </a:ext>
            </a:extLst>
          </p:cNvPr>
          <p:cNvSpPr txBox="1"/>
          <p:nvPr/>
        </p:nvSpPr>
        <p:spPr>
          <a:xfrm>
            <a:off x="248938" y="613002"/>
            <a:ext cx="2429020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7.1.2 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引言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CC7D2E-C53F-439B-BBDF-A4061F4959E8}"/>
              </a:ext>
            </a:extLst>
          </p:cNvPr>
          <p:cNvSpPr txBox="1"/>
          <p:nvPr/>
        </p:nvSpPr>
        <p:spPr>
          <a:xfrm>
            <a:off x="251520" y="3140968"/>
            <a:ext cx="8280920" cy="11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求定积分的值。牛顿</a:t>
            </a:r>
            <a:r>
              <a:rPr lang="en-US" altLang="zh-CN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莱布尼兹公式无论在理论上还是在解决实际问题上，都起了很大作用。</a:t>
            </a:r>
          </a:p>
        </p:txBody>
      </p:sp>
    </p:spTree>
    <p:extLst>
      <p:ext uri="{BB962C8B-B14F-4D97-AF65-F5344CB8AC3E}">
        <p14:creationId xmlns:p14="http://schemas.microsoft.com/office/powerpoint/2010/main" val="233072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F96345F-8A7C-46E3-BC9A-F5ABC4557AE6}"/>
              </a:ext>
            </a:extLst>
          </p:cNvPr>
          <p:cNvSpPr txBox="1">
            <a:spLocks noChangeArrowheads="1"/>
          </p:cNvSpPr>
          <p:nvPr/>
        </p:nvSpPr>
        <p:spPr>
          <a:xfrm>
            <a:off x="121843" y="144505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Tx/>
              <a:buNone/>
            </a:pPr>
            <a:r>
              <a:rPr lang="en-US" altLang="zh-CN" sz="28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(1) </a:t>
            </a:r>
            <a:r>
              <a:rPr lang="zh-CN" altLang="en-US" sz="28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被积函数</a:t>
            </a:r>
            <a:r>
              <a:rPr lang="en-US" altLang="zh-CN" sz="28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8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并不一定能够找到用初等函数的有限形式表示的原函数</a:t>
            </a:r>
            <a:r>
              <a:rPr lang="en-US" altLang="zh-CN" sz="28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8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，例如：</a:t>
            </a:r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E9E1CBCE-3E4E-4464-9B3A-CBBAB6E71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461463"/>
              </p:ext>
            </p:extLst>
          </p:nvPr>
        </p:nvGraphicFramePr>
        <p:xfrm>
          <a:off x="2195736" y="1296464"/>
          <a:ext cx="3917110" cy="802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30" r:id="rId3" imgW="1256755" imgH="393529" progId="Equation.3">
                  <p:embed/>
                </p:oleObj>
              </mc:Choice>
              <mc:Fallback>
                <p:oleObj r:id="rId3" imgW="1256755" imgH="393529" progId="Equation.3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04E9FF8F-A4FA-4DCE-B98A-20C03E9DE5F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296464"/>
                        <a:ext cx="3917110" cy="802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1DDC682-4278-4E30-B14F-57BA0142F9B7}"/>
              </a:ext>
            </a:extLst>
          </p:cNvPr>
          <p:cNvSpPr txBox="1"/>
          <p:nvPr/>
        </p:nvSpPr>
        <p:spPr>
          <a:xfrm>
            <a:off x="4292415" y="2203611"/>
            <a:ext cx="4171821" cy="5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牛顿</a:t>
            </a:r>
            <a:r>
              <a:rPr lang="en-US" altLang="zh-CN" sz="20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莱布尼兹公式就无能为力了。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0AD2F7-3CB2-4337-B700-A7016567B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64" y="2948936"/>
            <a:ext cx="8399825" cy="80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(2) 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如果被积函数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的原函数能用初等函数表示，但表达式太复杂，例如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E30A78FB-2344-4E8D-A88A-0CE46BAD65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707488"/>
              </p:ext>
            </p:extLst>
          </p:nvPr>
        </p:nvGraphicFramePr>
        <p:xfrm>
          <a:off x="2693022" y="3806221"/>
          <a:ext cx="3198786" cy="57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31" r:id="rId5" imgW="1218671" imgH="266584" progId="Equation.3">
                  <p:embed/>
                </p:oleObj>
              </mc:Choice>
              <mc:Fallback>
                <p:oleObj r:id="rId5" imgW="1218671" imgH="266584" progId="Equation.3">
                  <p:embed/>
                  <p:pic>
                    <p:nvPicPr>
                      <p:cNvPr id="292870" name="Object 7">
                        <a:extLst>
                          <a:ext uri="{FF2B5EF4-FFF2-40B4-BE49-F238E27FC236}">
                            <a16:creationId xmlns:a16="http://schemas.microsoft.com/office/drawing/2014/main" id="{5AC9EED2-0D4E-4D37-8B72-F904D44F278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022" y="3806221"/>
                        <a:ext cx="3198786" cy="57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>
            <a:extLst>
              <a:ext uri="{FF2B5EF4-FFF2-40B4-BE49-F238E27FC236}">
                <a16:creationId xmlns:a16="http://schemas.microsoft.com/office/drawing/2014/main" id="{E8612EE5-BE6F-44F8-A995-B6E6D0EE0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293096"/>
            <a:ext cx="8257455" cy="6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本身并不复杂，但积分后其表达式却很复杂，积分后其原函数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为：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7EAC796C-0565-4F66-82D6-786D2982C6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308466"/>
              </p:ext>
            </p:extLst>
          </p:nvPr>
        </p:nvGraphicFramePr>
        <p:xfrm>
          <a:off x="539552" y="5445224"/>
          <a:ext cx="7955751" cy="66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32" r:id="rId7" imgW="4178300" imgH="419100" progId="Equation.3">
                  <p:embed/>
                </p:oleObj>
              </mc:Choice>
              <mc:Fallback>
                <p:oleObj r:id="rId7" imgW="4178300" imgH="419100" progId="Equation.3">
                  <p:embed/>
                  <p:pic>
                    <p:nvPicPr>
                      <p:cNvPr id="292872" name="Object 9">
                        <a:extLst>
                          <a:ext uri="{FF2B5EF4-FFF2-40B4-BE49-F238E27FC236}">
                            <a16:creationId xmlns:a16="http://schemas.microsoft.com/office/drawing/2014/main" id="{DF5C12B2-6B1E-4CD6-A68D-C74E3578D62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445224"/>
                        <a:ext cx="7955751" cy="666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7336012-EDB8-4D16-873C-30EFE62BC556}"/>
              </a:ext>
            </a:extLst>
          </p:cNvPr>
          <p:cNvSpPr txBox="1"/>
          <p:nvPr/>
        </p:nvSpPr>
        <p:spPr>
          <a:xfrm>
            <a:off x="7524328" y="1257384"/>
            <a:ext cx="11315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25702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0C5B2AFB-8E79-48CE-BEB6-3EAA4272CDA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088740"/>
            <a:ext cx="8784976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FontTx/>
              <a:buNone/>
            </a:pP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(3</a:t>
            </a:r>
            <a:r>
              <a:rPr lang="en-US" altLang="zh-CN" sz="24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ea typeface="楷体_GB2312" pitchFamily="49" charset="-122"/>
              </a:rPr>
              <a:t>表达式未知，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只有通过测量或实验得来的数据表示，其函数关系由表格或图形表示。对于这些情况，要计算积分的准确值都是十分困难的。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zh-CN" altLang="en-US" sz="28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由此可见，通过原函数来计算积分有它的局限性，因而研究一种新的积分方法来解决牛顿</a:t>
            </a:r>
            <a:r>
              <a:rPr lang="en-US" altLang="zh-CN" sz="28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28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莱布尼兹公式所不能或很难解决的积分问题。</a:t>
            </a:r>
            <a:endParaRPr lang="en-US" altLang="zh-CN" sz="2800" b="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800" b="0" dirty="0">
                <a:solidFill>
                  <a:srgbClr val="990000"/>
                </a:solidFill>
              </a:rPr>
              <a:t>                 </a:t>
            </a:r>
            <a:r>
              <a:rPr lang="zh-CN" altLang="en-US" sz="2800" b="0" dirty="0"/>
              <a:t>此时需要利用</a:t>
            </a:r>
            <a:r>
              <a:rPr lang="zh-CN" altLang="en-US" sz="2800" b="0" dirty="0">
                <a:solidFill>
                  <a:srgbClr val="FF0000"/>
                </a:solidFill>
              </a:rPr>
              <a:t>数值方法</a:t>
            </a:r>
            <a:r>
              <a:rPr lang="zh-CN" altLang="en-US" sz="2800" b="0" dirty="0"/>
              <a:t>来近似计算定积分</a:t>
            </a: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endParaRPr lang="zh-CN" altLang="en-US" sz="24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4B65BD7-4D7A-49DD-99B2-CC0375D763C6}"/>
              </a:ext>
            </a:extLst>
          </p:cNvPr>
          <p:cNvSpPr txBox="1">
            <a:spLocks noChangeArrowheads="1"/>
          </p:cNvSpPr>
          <p:nvPr/>
        </p:nvSpPr>
        <p:spPr>
          <a:xfrm>
            <a:off x="3491880" y="404664"/>
            <a:ext cx="1872208" cy="61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7.1.2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引言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D83CB8-B056-4E81-B932-74FF10D9052A}"/>
              </a:ext>
            </a:extLst>
          </p:cNvPr>
          <p:cNvSpPr txBox="1"/>
          <p:nvPr/>
        </p:nvSpPr>
        <p:spPr>
          <a:xfrm>
            <a:off x="6804248" y="260648"/>
            <a:ext cx="11315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350450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7" name="Rectangle 7">
            <a:extLst>
              <a:ext uri="{FF2B5EF4-FFF2-40B4-BE49-F238E27FC236}">
                <a16:creationId xmlns:a16="http://schemas.microsoft.com/office/drawing/2014/main" id="{235E13AA-2660-47C3-A5C4-0971F39BA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082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06" name="Object 6">
            <a:extLst>
              <a:ext uri="{FF2B5EF4-FFF2-40B4-BE49-F238E27FC236}">
                <a16:creationId xmlns:a16="http://schemas.microsoft.com/office/drawing/2014/main" id="{FD4F5117-7AC8-46E6-93CB-64FBA8CDC6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089229"/>
              </p:ext>
            </p:extLst>
          </p:nvPr>
        </p:nvGraphicFramePr>
        <p:xfrm>
          <a:off x="0" y="1114536"/>
          <a:ext cx="46958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258" name="Equation" r:id="rId5" imgW="2577960" imgH="215640" progId="Equation.DSMT4">
                  <p:embed/>
                </p:oleObj>
              </mc:Choice>
              <mc:Fallback>
                <p:oleObj name="Equation" r:id="rId5" imgW="2577960" imgH="215640" progId="Equation.DSMT4">
                  <p:embed/>
                  <p:pic>
                    <p:nvPicPr>
                      <p:cNvPr id="51206" name="Object 6">
                        <a:extLst>
                          <a:ext uri="{FF2B5EF4-FFF2-40B4-BE49-F238E27FC236}">
                            <a16:creationId xmlns:a16="http://schemas.microsoft.com/office/drawing/2014/main" id="{FD4F5117-7AC8-46E6-93CB-64FBA8CDC6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14536"/>
                        <a:ext cx="46958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6 1">
            <a:extLst>
              <a:ext uri="{FF2B5EF4-FFF2-40B4-BE49-F238E27FC236}">
                <a16:creationId xmlns:a16="http://schemas.microsoft.com/office/drawing/2014/main" id="{CB533A8C-914F-4E9F-A42F-D841F4B12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954444"/>
              </p:ext>
            </p:extLst>
          </p:nvPr>
        </p:nvGraphicFramePr>
        <p:xfrm>
          <a:off x="257761" y="2145493"/>
          <a:ext cx="328453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259" name="Equation" r:id="rId7" imgW="1803240" imgH="215640" progId="Equation.DSMT4">
                  <p:embed/>
                </p:oleObj>
              </mc:Choice>
              <mc:Fallback>
                <p:oleObj name="Equation" r:id="rId7" imgW="1803240" imgH="215640" progId="Equation.DSMT4">
                  <p:embed/>
                  <p:pic>
                    <p:nvPicPr>
                      <p:cNvPr id="51216" name="Object 16">
                        <a:extLst>
                          <a:ext uri="{FF2B5EF4-FFF2-40B4-BE49-F238E27FC236}">
                            <a16:creationId xmlns:a16="http://schemas.microsoft.com/office/drawing/2014/main" id="{CB533A8C-914F-4E9F-A42F-D841F4B121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61" y="2145493"/>
                        <a:ext cx="328453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17">
            <a:extLst>
              <a:ext uri="{FF2B5EF4-FFF2-40B4-BE49-F238E27FC236}">
                <a16:creationId xmlns:a16="http://schemas.microsoft.com/office/drawing/2014/main" id="{351A67FC-E082-40BF-B9B9-D83C051FF1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636813"/>
              </p:ext>
            </p:extLst>
          </p:nvPr>
        </p:nvGraphicFramePr>
        <p:xfrm>
          <a:off x="3460707" y="2167266"/>
          <a:ext cx="18970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260" name="Equation" r:id="rId9" imgW="1041120" imgH="215640" progId="Equation.DSMT4">
                  <p:embed/>
                </p:oleObj>
              </mc:Choice>
              <mc:Fallback>
                <p:oleObj name="Equation" r:id="rId9" imgW="1041120" imgH="215640" progId="Equation.DSMT4">
                  <p:embed/>
                  <p:pic>
                    <p:nvPicPr>
                      <p:cNvPr id="51217" name="Object 17">
                        <a:extLst>
                          <a:ext uri="{FF2B5EF4-FFF2-40B4-BE49-F238E27FC236}">
                            <a16:creationId xmlns:a16="http://schemas.microsoft.com/office/drawing/2014/main" id="{351A67FC-E082-40BF-B9B9-D83C051FF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07" y="2167266"/>
                        <a:ext cx="1897062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18">
            <a:extLst>
              <a:ext uri="{FF2B5EF4-FFF2-40B4-BE49-F238E27FC236}">
                <a16:creationId xmlns:a16="http://schemas.microsoft.com/office/drawing/2014/main" id="{DCD05F1F-813E-4FBC-8A1A-2F2B2B5513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54409"/>
              </p:ext>
            </p:extLst>
          </p:nvPr>
        </p:nvGraphicFramePr>
        <p:xfrm>
          <a:off x="5474064" y="2175561"/>
          <a:ext cx="32623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261" name="Equation" r:id="rId11" imgW="1790640" imgH="203040" progId="Equation.DSMT4">
                  <p:embed/>
                </p:oleObj>
              </mc:Choice>
              <mc:Fallback>
                <p:oleObj name="Equation" r:id="rId11" imgW="1790640" imgH="203040" progId="Equation.DSMT4">
                  <p:embed/>
                  <p:pic>
                    <p:nvPicPr>
                      <p:cNvPr id="51218" name="Object 18">
                        <a:extLst>
                          <a:ext uri="{FF2B5EF4-FFF2-40B4-BE49-F238E27FC236}">
                            <a16:creationId xmlns:a16="http://schemas.microsoft.com/office/drawing/2014/main" id="{DCD05F1F-813E-4FBC-8A1A-2F2B2B5513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064" y="2175561"/>
                        <a:ext cx="32623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19">
            <a:extLst>
              <a:ext uri="{FF2B5EF4-FFF2-40B4-BE49-F238E27FC236}">
                <a16:creationId xmlns:a16="http://schemas.microsoft.com/office/drawing/2014/main" id="{EFFD160F-8DA1-47CC-BAB4-8B57BFE652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702623"/>
              </p:ext>
            </p:extLst>
          </p:nvPr>
        </p:nvGraphicFramePr>
        <p:xfrm>
          <a:off x="2799513" y="2654158"/>
          <a:ext cx="32194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262" name="Equation" r:id="rId13" imgW="1765080" imgH="279360" progId="Equation.DSMT4">
                  <p:embed/>
                </p:oleObj>
              </mc:Choice>
              <mc:Fallback>
                <p:oleObj name="Equation" r:id="rId13" imgW="1765080" imgH="279360" progId="Equation.DSMT4">
                  <p:embed/>
                  <p:pic>
                    <p:nvPicPr>
                      <p:cNvPr id="51219" name="Object 19">
                        <a:extLst>
                          <a:ext uri="{FF2B5EF4-FFF2-40B4-BE49-F238E27FC236}">
                            <a16:creationId xmlns:a16="http://schemas.microsoft.com/office/drawing/2014/main" id="{EFFD160F-8DA1-47CC-BAB4-8B57BFE652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513" y="2654158"/>
                        <a:ext cx="321945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0" name="Object 20">
            <a:extLst>
              <a:ext uri="{FF2B5EF4-FFF2-40B4-BE49-F238E27FC236}">
                <a16:creationId xmlns:a16="http://schemas.microsoft.com/office/drawing/2014/main" id="{636C95EA-07AD-4893-92F7-5E5E8B4CE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306222"/>
              </p:ext>
            </p:extLst>
          </p:nvPr>
        </p:nvGraphicFramePr>
        <p:xfrm>
          <a:off x="107504" y="3212976"/>
          <a:ext cx="75263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263" name="Equation" r:id="rId15" imgW="4127400" imgH="431640" progId="Equation.DSMT4">
                  <p:embed/>
                </p:oleObj>
              </mc:Choice>
              <mc:Fallback>
                <p:oleObj name="Equation" r:id="rId15" imgW="4127400" imgH="431640" progId="Equation.DSMT4">
                  <p:embed/>
                  <p:pic>
                    <p:nvPicPr>
                      <p:cNvPr id="51220" name="Object 20">
                        <a:extLst>
                          <a:ext uri="{FF2B5EF4-FFF2-40B4-BE49-F238E27FC236}">
                            <a16:creationId xmlns:a16="http://schemas.microsoft.com/office/drawing/2014/main" id="{636C95EA-07AD-4893-92F7-5E5E8B4CE8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212976"/>
                        <a:ext cx="7526338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76088B6F-F075-4CAD-B91D-143C1890C5DC}"/>
              </a:ext>
            </a:extLst>
          </p:cNvPr>
          <p:cNvSpPr txBox="1">
            <a:spLocks noChangeArrowheads="1"/>
          </p:cNvSpPr>
          <p:nvPr/>
        </p:nvSpPr>
        <p:spPr>
          <a:xfrm>
            <a:off x="2866951" y="62806"/>
            <a:ext cx="3019821" cy="572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auto">
              <a:spcAft>
                <a:spcPts val="0"/>
              </a:spcAft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7.1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数值积分概述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3E8691-8672-41E0-A6E4-4DD39936615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9" y="1593386"/>
            <a:ext cx="2176410" cy="411276"/>
          </a:xfrm>
          <a:prstGeom prst="rect">
            <a:avLst/>
          </a:prstGeom>
        </p:spPr>
      </p:pic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896C3D90-47D8-4B01-8E70-D59D1CA38B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344104"/>
              </p:ext>
            </p:extLst>
          </p:nvPr>
        </p:nvGraphicFramePr>
        <p:xfrm>
          <a:off x="280095" y="4090957"/>
          <a:ext cx="648335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264" name="Equation" r:id="rId18" imgW="3555720" imgH="457200" progId="Equation.DSMT4">
                  <p:embed/>
                </p:oleObj>
              </mc:Choice>
              <mc:Fallback>
                <p:oleObj name="Equation" r:id="rId18" imgW="3555720" imgH="457200" progId="Equation.DSMT4">
                  <p:embed/>
                  <p:pic>
                    <p:nvPicPr>
                      <p:cNvPr id="79885" name="Object 13">
                        <a:extLst>
                          <a:ext uri="{FF2B5EF4-FFF2-40B4-BE49-F238E27FC236}">
                            <a16:creationId xmlns:a16="http://schemas.microsoft.com/office/drawing/2014/main" id="{7BCEC342-9279-480D-BBCE-8E0FA497C9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95" y="4090957"/>
                        <a:ext cx="6483350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5">
                <a:extLst>
                  <a:ext uri="{FF2B5EF4-FFF2-40B4-BE49-F238E27FC236}">
                    <a16:creationId xmlns:a16="http://schemas.microsoft.com/office/drawing/2014/main" id="{4C91A6A7-F820-45E1-AFF2-B28A9E8713C7}"/>
                  </a:ext>
                </a:extLst>
              </p:cNvPr>
              <p:cNvSpPr txBox="1"/>
              <p:nvPr/>
            </p:nvSpPr>
            <p:spPr bwMode="auto">
              <a:xfrm>
                <a:off x="350580" y="5570474"/>
                <a:ext cx="4168775" cy="4143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其中</m:t>
                      </m:r>
                      <m:r>
                        <a:rPr lang="zh-CN" alt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是适当选取的点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称为节点</m:t>
                      </m:r>
                    </m:oMath>
                  </m:oMathPara>
                </a14:m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7" name="Object 15">
                <a:extLst>
                  <a:ext uri="{FF2B5EF4-FFF2-40B4-BE49-F238E27FC236}">
                    <a16:creationId xmlns:a16="http://schemas.microsoft.com/office/drawing/2014/main" id="{4C91A6A7-F820-45E1-AFF2-B28A9E871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80" y="5570474"/>
                <a:ext cx="4168775" cy="414337"/>
              </a:xfrm>
              <a:prstGeom prst="rect">
                <a:avLst/>
              </a:prstGeom>
              <a:blipFill>
                <a:blip r:embed="rId20"/>
                <a:stretch>
                  <a:fillRect l="-878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16 2">
            <a:extLst>
              <a:ext uri="{FF2B5EF4-FFF2-40B4-BE49-F238E27FC236}">
                <a16:creationId xmlns:a16="http://schemas.microsoft.com/office/drawing/2014/main" id="{BFA0C3CB-20AC-4153-B198-F5E8C36CFB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534439"/>
              </p:ext>
            </p:extLst>
          </p:nvPr>
        </p:nvGraphicFramePr>
        <p:xfrm>
          <a:off x="4519355" y="5570474"/>
          <a:ext cx="20145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265" name="Equation" r:id="rId21" imgW="1104840" imgH="228600" progId="Equation.DSMT4">
                  <p:embed/>
                </p:oleObj>
              </mc:Choice>
              <mc:Fallback>
                <p:oleObj name="Equation" r:id="rId21" imgW="1104840" imgH="228600" progId="Equation.DSMT4">
                  <p:embed/>
                  <p:pic>
                    <p:nvPicPr>
                      <p:cNvPr id="79888" name="Object 16">
                        <a:extLst>
                          <a:ext uri="{FF2B5EF4-FFF2-40B4-BE49-F238E27FC236}">
                            <a16:creationId xmlns:a16="http://schemas.microsoft.com/office/drawing/2014/main" id="{C1BB8E71-2193-4915-AED8-B01A5B38EA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355" y="5570474"/>
                        <a:ext cx="2014537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0AFD081-6A1D-4EDE-9A9E-F8CBECFEE877}"/>
              </a:ext>
            </a:extLst>
          </p:cNvPr>
          <p:cNvSpPr txBox="1"/>
          <p:nvPr/>
        </p:nvSpPr>
        <p:spPr>
          <a:xfrm>
            <a:off x="5240215" y="2099573"/>
            <a:ext cx="23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C8AE1D-8CBD-4276-9B41-30756205C1A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15" y="4779717"/>
            <a:ext cx="3646712" cy="6572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182065E-F16D-4AAA-A687-D04CFB796923}"/>
              </a:ext>
            </a:extLst>
          </p:cNvPr>
          <p:cNvSpPr txBox="1"/>
          <p:nvPr/>
        </p:nvSpPr>
        <p:spPr>
          <a:xfrm>
            <a:off x="6404929" y="4802006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(7.1)</a:t>
            </a:r>
            <a:endParaRPr lang="zh-CN" altLang="en-US" sz="28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261DA4-2F27-4C3A-8158-38E9C7ADBEC4}"/>
              </a:ext>
            </a:extLst>
          </p:cNvPr>
          <p:cNvSpPr txBox="1"/>
          <p:nvPr/>
        </p:nvSpPr>
        <p:spPr>
          <a:xfrm>
            <a:off x="323270" y="6073901"/>
            <a:ext cx="855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公式（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7.1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）称为求积公式，以上方法称为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数值积分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.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5CC9A84-641B-4F0E-AAAD-76C6A39BAE1E}"/>
              </a:ext>
            </a:extLst>
          </p:cNvPr>
          <p:cNvSpPr txBox="1">
            <a:spLocks noChangeArrowheads="1"/>
          </p:cNvSpPr>
          <p:nvPr/>
        </p:nvSpPr>
        <p:spPr>
          <a:xfrm>
            <a:off x="84956" y="623738"/>
            <a:ext cx="4291905" cy="4340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7.1.3 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数值积分的基本思想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BE3215-783D-4FFE-ACBF-A9CC7EC8DC78}"/>
              </a:ext>
            </a:extLst>
          </p:cNvPr>
          <p:cNvSpPr txBox="1"/>
          <p:nvPr/>
        </p:nvSpPr>
        <p:spPr>
          <a:xfrm>
            <a:off x="7286647" y="4879455"/>
            <a:ext cx="1764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0" dirty="0">
                <a:solidFill>
                  <a:srgbClr val="FF0000"/>
                </a:solidFill>
                <a:latin typeface="+mn-ea"/>
                <a:ea typeface="+mn-ea"/>
              </a:rPr>
              <a:t>用有限来逼近无限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276EF4B-B3D0-4B2E-9AB2-8F1E63ADFF44}"/>
              </a:ext>
            </a:extLst>
          </p:cNvPr>
          <p:cNvSpPr txBox="1"/>
          <p:nvPr/>
        </p:nvSpPr>
        <p:spPr>
          <a:xfrm>
            <a:off x="7767305" y="3571368"/>
            <a:ext cx="11315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18698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>
            <a:extLst>
              <a:ext uri="{FF2B5EF4-FFF2-40B4-BE49-F238E27FC236}">
                <a16:creationId xmlns:a16="http://schemas.microsoft.com/office/drawing/2014/main" id="{AFA49A36-6DD2-45D2-A1D9-CC57E5563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00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25" name="Object 5">
            <a:extLst>
              <a:ext uri="{FF2B5EF4-FFF2-40B4-BE49-F238E27FC236}">
                <a16:creationId xmlns:a16="http://schemas.microsoft.com/office/drawing/2014/main" id="{85B92C39-98A9-4D17-9FBD-030B8837ED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142203"/>
              </p:ext>
            </p:extLst>
          </p:nvPr>
        </p:nvGraphicFramePr>
        <p:xfrm>
          <a:off x="228522" y="1294994"/>
          <a:ext cx="28479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453" name="Equation" r:id="rId4" imgW="1562040" imgH="203040" progId="Equation.DSMT4">
                  <p:embed/>
                </p:oleObj>
              </mc:Choice>
              <mc:Fallback>
                <p:oleObj name="Equation" r:id="rId4" imgW="1562040" imgH="203040" progId="Equation.DSMT4">
                  <p:embed/>
                  <p:pic>
                    <p:nvPicPr>
                      <p:cNvPr id="81925" name="Object 5">
                        <a:extLst>
                          <a:ext uri="{FF2B5EF4-FFF2-40B4-BE49-F238E27FC236}">
                            <a16:creationId xmlns:a16="http://schemas.microsoft.com/office/drawing/2014/main" id="{85B92C39-98A9-4D17-9FBD-030B8837ED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22" y="1294994"/>
                        <a:ext cx="2847975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>
            <a:extLst>
              <a:ext uri="{FF2B5EF4-FFF2-40B4-BE49-F238E27FC236}">
                <a16:creationId xmlns:a16="http://schemas.microsoft.com/office/drawing/2014/main" id="{C5B0FDFD-B422-44C8-A3C5-E1AED3759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990331"/>
              </p:ext>
            </p:extLst>
          </p:nvPr>
        </p:nvGraphicFramePr>
        <p:xfrm>
          <a:off x="971600" y="1855659"/>
          <a:ext cx="4104456" cy="2603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454" name="Equation" r:id="rId6" imgW="2145960" imgH="1371600" progId="Equation.DSMT4">
                  <p:embed/>
                </p:oleObj>
              </mc:Choice>
              <mc:Fallback>
                <p:oleObj name="Equation" r:id="rId6" imgW="2145960" imgH="1371600" progId="Equation.DSMT4">
                  <p:embed/>
                  <p:pic>
                    <p:nvPicPr>
                      <p:cNvPr id="81926" name="Object 6">
                        <a:extLst>
                          <a:ext uri="{FF2B5EF4-FFF2-40B4-BE49-F238E27FC236}">
                            <a16:creationId xmlns:a16="http://schemas.microsoft.com/office/drawing/2014/main" id="{C5B0FDFD-B422-44C8-A3C5-E1AED37590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855659"/>
                        <a:ext cx="4104456" cy="26035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2" name="Object 12">
            <a:extLst>
              <a:ext uri="{FF2B5EF4-FFF2-40B4-BE49-F238E27FC236}">
                <a16:creationId xmlns:a16="http://schemas.microsoft.com/office/drawing/2014/main" id="{6FDECD78-F29E-4F09-90AE-B4A05281A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891275"/>
              </p:ext>
            </p:extLst>
          </p:nvPr>
        </p:nvGraphicFramePr>
        <p:xfrm>
          <a:off x="228522" y="4822995"/>
          <a:ext cx="312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455" name="Equation" r:id="rId8" imgW="1714320" imgH="203040" progId="Equation.DSMT4">
                  <p:embed/>
                </p:oleObj>
              </mc:Choice>
              <mc:Fallback>
                <p:oleObj name="Equation" r:id="rId8" imgW="1714320" imgH="203040" progId="Equation.DSMT4">
                  <p:embed/>
                  <p:pic>
                    <p:nvPicPr>
                      <p:cNvPr id="81932" name="Object 12">
                        <a:extLst>
                          <a:ext uri="{FF2B5EF4-FFF2-40B4-BE49-F238E27FC236}">
                            <a16:creationId xmlns:a16="http://schemas.microsoft.com/office/drawing/2014/main" id="{6FDECD78-F29E-4F09-90AE-B4A05281A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22" y="4822995"/>
                        <a:ext cx="3124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3" name="Object 13">
            <a:extLst>
              <a:ext uri="{FF2B5EF4-FFF2-40B4-BE49-F238E27FC236}">
                <a16:creationId xmlns:a16="http://schemas.microsoft.com/office/drawing/2014/main" id="{B87181CA-DFD1-4276-991B-EA76DF702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514877"/>
              </p:ext>
            </p:extLst>
          </p:nvPr>
        </p:nvGraphicFramePr>
        <p:xfrm>
          <a:off x="1321623" y="5334068"/>
          <a:ext cx="56245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456" name="Equation" r:id="rId10" imgW="3085920" imgH="215640" progId="Equation.DSMT4">
                  <p:embed/>
                </p:oleObj>
              </mc:Choice>
              <mc:Fallback>
                <p:oleObj name="Equation" r:id="rId10" imgW="3085920" imgH="215640" progId="Equation.DSMT4">
                  <p:embed/>
                  <p:pic>
                    <p:nvPicPr>
                      <p:cNvPr id="81933" name="Object 13">
                        <a:extLst>
                          <a:ext uri="{FF2B5EF4-FFF2-40B4-BE49-F238E27FC236}">
                            <a16:creationId xmlns:a16="http://schemas.microsoft.com/office/drawing/2014/main" id="{B87181CA-DFD1-4276-991B-EA76DF702D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623" y="5334068"/>
                        <a:ext cx="5624512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5" name="Object 15">
            <a:extLst>
              <a:ext uri="{FF2B5EF4-FFF2-40B4-BE49-F238E27FC236}">
                <a16:creationId xmlns:a16="http://schemas.microsoft.com/office/drawing/2014/main" id="{9974E186-3A09-481C-8FC7-84BBC09CC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478558"/>
              </p:ext>
            </p:extLst>
          </p:nvPr>
        </p:nvGraphicFramePr>
        <p:xfrm>
          <a:off x="1331640" y="5867366"/>
          <a:ext cx="63420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457" name="Equation" r:id="rId12" imgW="3479760" imgH="215640" progId="Equation.DSMT4">
                  <p:embed/>
                </p:oleObj>
              </mc:Choice>
              <mc:Fallback>
                <p:oleObj name="Equation" r:id="rId12" imgW="3479760" imgH="215640" progId="Equation.DSMT4">
                  <p:embed/>
                  <p:pic>
                    <p:nvPicPr>
                      <p:cNvPr id="81935" name="Object 15">
                        <a:extLst>
                          <a:ext uri="{FF2B5EF4-FFF2-40B4-BE49-F238E27FC236}">
                            <a16:creationId xmlns:a16="http://schemas.microsoft.com/office/drawing/2014/main" id="{9974E186-3A09-481C-8FC7-84BBC09CCF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867366"/>
                        <a:ext cx="6342062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69BE558E-A736-4C54-9131-D094B02E3EC8}"/>
              </a:ext>
            </a:extLst>
          </p:cNvPr>
          <p:cNvSpPr txBox="1">
            <a:spLocks noChangeArrowheads="1"/>
          </p:cNvSpPr>
          <p:nvPr/>
        </p:nvSpPr>
        <p:spPr>
          <a:xfrm>
            <a:off x="2843808" y="160339"/>
            <a:ext cx="3019821" cy="572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auto">
              <a:spcAft>
                <a:spcPts val="0"/>
              </a:spcAft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7.1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数值积分概述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19507F-6B7C-4F17-8AD7-26D4116E53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61" y="1609351"/>
            <a:ext cx="3669348" cy="66132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100AB466-29AA-4880-BDFF-EB1DCFE7FEB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26826"/>
            <a:ext cx="4291905" cy="4340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7.1.3 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数值积分的基本思想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A49308-9564-4A85-896B-0194F464F88F}"/>
              </a:ext>
            </a:extLst>
          </p:cNvPr>
          <p:cNvSpPr txBox="1"/>
          <p:nvPr/>
        </p:nvSpPr>
        <p:spPr>
          <a:xfrm>
            <a:off x="7380312" y="600109"/>
            <a:ext cx="11315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1929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5"/>
  <p:tag name="ORIGINALWIDTH" val="924.75"/>
  <p:tag name="LATEXADDIN" val="\documentclass{article}&#10;\usepackage{amsmath}&#10;\pagestyle{empty}&#10;\begin{document}&#10;&#10;&#10;$I(f)=\int_a^b{f(x)}dx$&#10;&#10;\end{document}"/>
  <p:tag name="IGUANATEXSIZE" val="28"/>
  <p:tag name="IGUANATEXCURSOR" val="10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5"/>
  <p:tag name="ORIGINALWIDTH" val="3080.25"/>
  <p:tag name="LATEXADDIN" val="\documentclass{article}&#10;\usepackage{amsmath}&#10;\pagestyle{empty}&#10;\begin{document}&#10;&#10;&#10;$+\frac{(x-x_0)(x-x_1)(x-x_3)}{(x_2-x_0)(x_2-x_1)(x_2-x_3)}f(x_2)+\frac{(x-x_0)(x-x_1)(x-x_2)}{(x_3-x_0)(x_3-x_1)(x_3-x_2)}f(x_3)$&#10;&#10;\end{document}"/>
  <p:tag name="IGUANATEXSIZE" val="28"/>
  <p:tag name="IGUANATEXCURSOR" val="8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5"/>
  <p:tag name="ORIGINALWIDTH" val="3102.75"/>
  <p:tag name="LATEXADDIN" val="\documentclass{article}&#10;\usepackage{amsmath}&#10;\pagestyle{empty}&#10;\begin{document}&#10;&#10;&#10;$Q(f)=S_{3/8}=\frac{b-a}{8} \left[f(a)+ 3f\left(\frac{2a+b}{3}\right)  +3f\left(\frac{2b+a}{3}\right) +f(b) \right]$&#10; &#10;&#10;\end{document}"/>
  <p:tag name="IGUANATEXSIZE" val="28"/>
  <p:tag name="IGUANATEXCURSOR" val="96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5"/>
  <p:tag name="ORIGINALWIDTH" val="2061"/>
  <p:tag name="LATEXADDIN" val="\documentclass{article}&#10;\usepackage{amsmath}&#10;\pagestyle{empty}&#10;\begin{document}&#10;&#10;&#10;$A_0=\frac{3h}{8}$, $A_1=\frac{9h}{8}$, $A_2=\frac{9h}{8}$, $A_3=\frac{3h}{8}$.&#10;&#10;&#10;&#10;\end{document}"/>
  <p:tag name="IGUANATEXSIZE" val="28"/>
  <p:tag name="IGUANATEXCURSOR" val="161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5"/>
  <p:tag name="ORIGINALWIDTH" val="50.25"/>
  <p:tag name="LATEXADDIN" val="\documentclass{article}&#10;\usepackage{amsmath}&#10;\pagestyle{empty}&#10;\begin{document}&#10;&#10;&#10;$\frac{3}{8}$&#10;&#10;\end{document}"/>
  <p:tag name="IGUANATEXSIZE" val="28"/>
  <p:tag name="IGUANATEXCURSOR" val="9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5"/>
  <p:tag name="ORIGINALWIDTH" val="358.5"/>
  <p:tag name="LATEXADDIN" val="\documentclass{article}&#10;\usepackage{amsmath}&#10;\pagestyle{empty}&#10;\begin{document}&#10;&#10;&#10;$f^{(4)}(x)$&#10;&#10;\end{document}"/>
  <p:tag name="IGUANATEXSIZE" val="24"/>
  <p:tag name="IGUANATEXCURSOR" val="93"/>
  <p:tag name="TRANSPARENCY" val="True"/>
  <p:tag name="FILENAME" val=""/>
  <p:tag name="LATEXENGINEID" val="0"/>
  <p:tag name="TEMPFOLDER" val="d:\Soft\charulatex\"/>
  <p:tag name="LATEXFORMHEIGHT" val="304.5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5"/>
  <p:tag name="ORIGINALWIDTH" val="50.25"/>
  <p:tag name="LATEXADDIN" val="\documentclass{article}&#10;\usepackage{amsmath}&#10;\pagestyle{empty}&#10;\begin{document}&#10;&#10;&#10;$\frac{3}{8}$&#10;&#10;\end{document}"/>
  <p:tag name="IGUANATEXSIZE" val="28"/>
  <p:tag name="IGUANATEXCURSOR" val="9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3.75"/>
  <p:tag name="ORIGINALWIDTH" val="1726.5"/>
  <p:tag name="LATEXADDIN" val="\documentclass{article}&#10;\usepackage{amsmath}&#10;\pagestyle{empty}&#10;\begin{document}&#10;&#10;&#10;$E_3=-\frac{(b-a)^5}{6480}f^{(4)}(\eta)$, $a&lt;\eta&lt;b.$&#10;&#10;\end{document}"/>
  <p:tag name="IGUANATEXSIZE" val="28"/>
  <p:tag name="IGUANATEXCURSOR" val="13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5"/>
  <p:tag name="ORIGINALWIDTH" val="50.25"/>
  <p:tag name="LATEXADDIN" val="\documentclass{article}&#10;\usepackage{amsmath}&#10;\pagestyle{empty}&#10;\begin{document}&#10;&#10;&#10;$\frac{3}{8}$&#10;&#10;\end{document}"/>
  <p:tag name="IGUANATEXSIZE" val="28"/>
  <p:tag name="IGUANATEXCURSOR" val="9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0.75"/>
  <p:tag name="ORIGINALWIDTH" val="1502.25"/>
  <p:tag name="LATEXADDIN" val="\documentclass{article}&#10;\usepackage{amsmath}&#10;\pagestyle{empty}&#10;\begin{document}&#10;&#10;$I(f)\approx Q(f)=\sum\limits_{k=0}^n A_k f\left(x_k\right)$&#10;\end{document}"/>
  <p:tag name="IGUANATEXSIZE" val="28"/>
  <p:tag name="IGUANATEXCURSOR" val="141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0.75"/>
  <p:tag name="ORIGINALWIDTH" val="1502.25"/>
  <p:tag name="LATEXADDIN" val="\documentclass{article}&#10;\usepackage{amsmath}&#10;\pagestyle{empty}&#10;\begin{document}&#10;&#10;$I(f)\approx Q(f)=\sum\limits_{k=0}^n A_k f\left(x_k\right)$&#10;\end{document}"/>
  <p:tag name="IGUANATEXSIZE" val="28"/>
  <p:tag name="IGUANATEXCURSOR" val="141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7|0.6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0.75"/>
  <p:tag name="ORIGINALWIDTH" val="2199.75"/>
  <p:tag name="LATEXADDIN" val="\documentclass{article}&#10;\usepackage{amsmath}&#10;\pagestyle{empty}&#10;\begin{document}&#10;&#10;$I(f)=\int_a^b{f(x)}dx \approx Q(f)=\sum\limits_{k=0}^n A_k f\left(x_k\right)$&#10;\end{document}"/>
  <p:tag name="IGUANATEXSIZE" val="28"/>
  <p:tag name="IGUANATEXCURSOR" val="10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"/>
  <p:tag name="ORIGINALWIDTH" val="2174.25"/>
  <p:tag name="LATEXADDIN" val="\documentclass{article}&#10;\usepackage{amsmath}&#10;\pagestyle{empty}&#10;\begin{document}&#10;&#10;&#10;$h=\frac{b-a}{n}$,  $x_k=a+kh$,  $k=0,1,2,\cdots, n.$&#10;&#10;\end{document}"/>
  <p:tag name="IGUANATEXSIZE" val="28"/>
  <p:tag name="IGUANATEXCURSOR" val="13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5"/>
  <p:tag name="ORIGINALWIDTH" val="2563.5"/>
  <p:tag name="LATEXADDIN" val="\documentclass{article}&#10;\usepackage{amsmath}&#10;\pagestyle{empty}&#10;\begin{document}&#10;&#10;&#10;$h=\frac{b-a}{3}$, $x_0=a,$ $x_1=\frac{2a+b}{3}$,  $x_2=\frac{a+2b}{3}$, $x_3=b.$&#10;&#10;&#10;\end{document}"/>
  <p:tag name="IGUANATEXSIZE" val="28"/>
  <p:tag name="IGUANATEXCURSOR" val="162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5"/>
  <p:tag name="ORIGINALWIDTH" val="3447"/>
  <p:tag name="LATEXADDIN" val="\documentclass{article}&#10;\usepackage{amsmath}&#10;\pagestyle{empty}&#10;\begin{document}&#10;&#10;&#10;$p_3(x)=\frac{(x-x_1)(x-x_2)(x-x_3)}{(x_0-x_1)(x_0-x_2)(x_0-x_3)}f(x_0)+\frac{(x-x_0)(x-x_2)(x-x_3)}{(x_1-x_0)(x_1-x_2)(x_1-x_3)}f(x_1) $&#10;&#10;\end{document}"/>
  <p:tag name="IGUANATEXSIZE" val="28"/>
  <p:tag name="IGUANATEXCURSOR" val="218"/>
  <p:tag name="TRANSPARENCY" val="True"/>
  <p:tag name="FILENAME" val=""/>
  <p:tag name="LATEXENGINEID" val="0"/>
  <p:tag name="TEMPFOLDER" val="d:\Soft\charulatex\"/>
  <p:tag name="LATEXFORMHEIGHT" val="514.5"/>
  <p:tag name="LATEXFORMWIDTH" val="668.25"/>
  <p:tag name="LATEXFORMWRAP" val="True"/>
  <p:tag name="BITMAPVECTOR" val="0"/>
</p:tagLst>
</file>

<file path=ppt/theme/theme1.xml><?xml version="1.0" encoding="utf-8"?>
<a:theme xmlns:a="http://schemas.openxmlformats.org/drawingml/2006/main" name="1_很不错的模版">
  <a:themeElements>
    <a:clrScheme name="自定义 7">
      <a:dk1>
        <a:srgbClr val="121618"/>
      </a:dk1>
      <a:lt1>
        <a:srgbClr val="FFFFFF"/>
      </a:lt1>
      <a:dk2>
        <a:srgbClr val="FFFFFF"/>
      </a:dk2>
      <a:lt2>
        <a:srgbClr val="D3D9DD"/>
      </a:lt2>
      <a:accent1>
        <a:srgbClr val="6C89DA"/>
      </a:accent1>
      <a:accent2>
        <a:srgbClr val="8FAFE9"/>
      </a:accent2>
      <a:accent3>
        <a:srgbClr val="FFFFFF"/>
      </a:accent3>
      <a:accent4>
        <a:srgbClr val="224272"/>
      </a:accent4>
      <a:accent5>
        <a:srgbClr val="BAC4EA"/>
      </a:accent5>
      <a:accent6>
        <a:srgbClr val="819ED3"/>
      </a:accent6>
      <a:hlink>
        <a:srgbClr val="57ABA3"/>
      </a:hlink>
      <a:folHlink>
        <a:srgbClr val="85819D"/>
      </a:folHlink>
    </a:clrScheme>
    <a:fontScheme name="自定义 1">
      <a:majorFont>
        <a:latin typeface="Times New Roman"/>
        <a:ea typeface="华文仿宋"/>
        <a:cs typeface=""/>
      </a:majorFont>
      <a:minorFont>
        <a:latin typeface="Times New Roman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1_很不错的模版 1">
        <a:dk1>
          <a:srgbClr val="384D68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E4058"/>
        </a:accent4>
        <a:accent5>
          <a:srgbClr val="B7C4CD"/>
        </a:accent5>
        <a:accent6>
          <a:srgbClr val="7E98A4"/>
        </a:accent6>
        <a:hlink>
          <a:srgbClr val="6FA2E7"/>
        </a:hlink>
        <a:folHlink>
          <a:srgbClr val="B2A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2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BC93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3">
        <a:dk1>
          <a:srgbClr val="2A4F86"/>
        </a:dk1>
        <a:lt1>
          <a:srgbClr val="FFFFFF"/>
        </a:lt1>
        <a:dk2>
          <a:srgbClr val="3E68D0"/>
        </a:dk2>
        <a:lt2>
          <a:srgbClr val="D3D9DD"/>
        </a:lt2>
        <a:accent1>
          <a:srgbClr val="6C89DA"/>
        </a:accent1>
        <a:accent2>
          <a:srgbClr val="8FAFE9"/>
        </a:accent2>
        <a:accent3>
          <a:srgbClr val="FFFFFF"/>
        </a:accent3>
        <a:accent4>
          <a:srgbClr val="224272"/>
        </a:accent4>
        <a:accent5>
          <a:srgbClr val="BAC4EA"/>
        </a:accent5>
        <a:accent6>
          <a:srgbClr val="819ED3"/>
        </a:accent6>
        <a:hlink>
          <a:srgbClr val="57ABA3"/>
        </a:hlink>
        <a:folHlink>
          <a:srgbClr val="85819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 algn="l">
          <a:spcBef>
            <a:spcPct val="20000"/>
          </a:spcBef>
          <a:defRPr sz="2800" dirty="0">
            <a:solidFill>
              <a:srgbClr val="0000FF"/>
            </a:solidFill>
            <a:latin typeface="华文仿宋" panose="02010600040101010101" pitchFamily="2" charset="-122"/>
            <a:ea typeface="华文仿宋" panose="02010600040101010101" pitchFamily="2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sz="2400" b="0" dirty="0" smtClean="0">
            <a:solidFill>
              <a:schemeClr val="tx1">
                <a:lumMod val="95000"/>
                <a:lumOff val="5000"/>
              </a:schemeClr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很不错的模版</Template>
  <TotalTime>17888</TotalTime>
  <Words>1317</Words>
  <Application>Microsoft Office PowerPoint</Application>
  <PresentationFormat>全屏显示(4:3)</PresentationFormat>
  <Paragraphs>169</Paragraphs>
  <Slides>26</Slides>
  <Notes>9</Notes>
  <HiddenSlides>2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黑体</vt:lpstr>
      <vt:lpstr>华文仿宋</vt:lpstr>
      <vt:lpstr>楷体_GB2312</vt:lpstr>
      <vt:lpstr>宋体</vt:lpstr>
      <vt:lpstr>Arial</vt:lpstr>
      <vt:lpstr>Calibri</vt:lpstr>
      <vt:lpstr>Cambria Math</vt:lpstr>
      <vt:lpstr>Symbol</vt:lpstr>
      <vt:lpstr>Tahoma</vt:lpstr>
      <vt:lpstr>Times New Roman</vt:lpstr>
      <vt:lpstr>Tw Cen MT</vt:lpstr>
      <vt:lpstr>Verdana</vt:lpstr>
      <vt:lpstr>Wingdings</vt:lpstr>
      <vt:lpstr>1_很不错的模版</vt:lpstr>
      <vt:lpstr>Office 主题​​</vt:lpstr>
      <vt:lpstr>Equation</vt:lpstr>
      <vt:lpstr>Microsoft Equation 3.0</vt:lpstr>
      <vt:lpstr>第7章 数值积分</vt:lpstr>
      <vt:lpstr>PowerPoint 演示文稿</vt:lpstr>
      <vt:lpstr>PowerPoint 演示文稿</vt:lpstr>
      <vt:lpstr>PowerPoint 演示文稿</vt:lpstr>
      <vt:lpstr>7.1 数值积分概述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7.2.2 代数精度</vt:lpstr>
      <vt:lpstr>PowerPoint 演示文稿</vt:lpstr>
      <vt:lpstr>PowerPoint 演示文稿</vt:lpstr>
      <vt:lpstr>PowerPoint 演示文稿</vt:lpstr>
      <vt:lpstr>7.2.3 收敛性和稳定性</vt:lpstr>
      <vt:lpstr>稳定性的一个充分条件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DEMI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Leo</dc:creator>
  <cp:lastModifiedBy>Fudong Ge</cp:lastModifiedBy>
  <cp:revision>2285</cp:revision>
  <dcterms:created xsi:type="dcterms:W3CDTF">2008-11-26T09:45:55Z</dcterms:created>
  <dcterms:modified xsi:type="dcterms:W3CDTF">2020-03-23T03:05:55Z</dcterms:modified>
</cp:coreProperties>
</file>