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44"/>
  </p:notesMasterIdLst>
  <p:handoutMasterIdLst>
    <p:handoutMasterId r:id="rId45"/>
  </p:handoutMasterIdLst>
  <p:sldIdLst>
    <p:sldId id="536" r:id="rId3"/>
    <p:sldId id="713" r:id="rId4"/>
    <p:sldId id="295" r:id="rId5"/>
    <p:sldId id="656" r:id="rId6"/>
    <p:sldId id="300" r:id="rId7"/>
    <p:sldId id="657" r:id="rId8"/>
    <p:sldId id="645" r:id="rId9"/>
    <p:sldId id="299" r:id="rId10"/>
    <p:sldId id="303" r:id="rId11"/>
    <p:sldId id="660" r:id="rId12"/>
    <p:sldId id="305" r:id="rId13"/>
    <p:sldId id="306" r:id="rId14"/>
    <p:sldId id="312" r:id="rId15"/>
    <p:sldId id="652" r:id="rId16"/>
    <p:sldId id="719" r:id="rId17"/>
    <p:sldId id="718" r:id="rId18"/>
    <p:sldId id="555" r:id="rId19"/>
    <p:sldId id="654" r:id="rId20"/>
    <p:sldId id="665" r:id="rId21"/>
    <p:sldId id="664" r:id="rId22"/>
    <p:sldId id="714" r:id="rId23"/>
    <p:sldId id="668" r:id="rId24"/>
    <p:sldId id="576" r:id="rId25"/>
    <p:sldId id="677" r:id="rId26"/>
    <p:sldId id="577" r:id="rId27"/>
    <p:sldId id="715" r:id="rId28"/>
    <p:sldId id="678" r:id="rId29"/>
    <p:sldId id="676" r:id="rId30"/>
    <p:sldId id="681" r:id="rId31"/>
    <p:sldId id="682" r:id="rId32"/>
    <p:sldId id="583" r:id="rId33"/>
    <p:sldId id="716" r:id="rId34"/>
    <p:sldId id="622" r:id="rId35"/>
    <p:sldId id="691" r:id="rId36"/>
    <p:sldId id="703" r:id="rId37"/>
    <p:sldId id="670" r:id="rId38"/>
    <p:sldId id="689" r:id="rId39"/>
    <p:sldId id="595" r:id="rId40"/>
    <p:sldId id="698" r:id="rId41"/>
    <p:sldId id="693" r:id="rId42"/>
    <p:sldId id="804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091AA8-107A-45CB-9770-71D7FFB4189C}">
          <p14:sldIdLst>
            <p14:sldId id="536"/>
            <p14:sldId id="713"/>
            <p14:sldId id="295"/>
            <p14:sldId id="656"/>
            <p14:sldId id="300"/>
            <p14:sldId id="657"/>
            <p14:sldId id="645"/>
            <p14:sldId id="299"/>
            <p14:sldId id="303"/>
            <p14:sldId id="660"/>
            <p14:sldId id="305"/>
            <p14:sldId id="306"/>
            <p14:sldId id="312"/>
            <p14:sldId id="652"/>
            <p14:sldId id="719"/>
            <p14:sldId id="718"/>
            <p14:sldId id="555"/>
            <p14:sldId id="654"/>
            <p14:sldId id="665"/>
            <p14:sldId id="664"/>
            <p14:sldId id="714"/>
            <p14:sldId id="668"/>
            <p14:sldId id="576"/>
            <p14:sldId id="677"/>
            <p14:sldId id="577"/>
            <p14:sldId id="715"/>
            <p14:sldId id="678"/>
            <p14:sldId id="676"/>
            <p14:sldId id="681"/>
            <p14:sldId id="682"/>
            <p14:sldId id="583"/>
            <p14:sldId id="716"/>
            <p14:sldId id="622"/>
            <p14:sldId id="691"/>
            <p14:sldId id="703"/>
            <p14:sldId id="670"/>
            <p14:sldId id="689"/>
            <p14:sldId id="595"/>
            <p14:sldId id="698"/>
            <p14:sldId id="693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262" autoAdjust="0"/>
  </p:normalViewPr>
  <p:slideViewPr>
    <p:cSldViewPr>
      <p:cViewPr varScale="1">
        <p:scale>
          <a:sx n="86" d="100"/>
          <a:sy n="86" d="100"/>
        </p:scale>
        <p:origin x="14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6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29.emf"/><Relationship Id="rId1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2.wmf"/><Relationship Id="rId5" Type="http://schemas.openxmlformats.org/officeDocument/2006/relationships/image" Target="../media/image95.wmf"/><Relationship Id="rId4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FCC1578-6DCF-4B1E-90EA-B76C032BF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579E69-5AB9-419D-A114-0C8092AD3383}" type="slidenum">
              <a:rPr lang="zh-CN" altLang="en-US" sz="13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5A8867A-D157-4CE7-95B6-AC2992C30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47B40CB-52B7-4F41-94F2-85914F29F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82B7BEE-CD67-4428-B8E2-0953CDE8B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40C294-0CEA-413C-B740-2DE24AF4AF77}" type="slidenum">
              <a:rPr lang="zh-CN" altLang="en-US" sz="13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FB8846B-D0CE-4828-8F4A-A8110299E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BA55EEE-287A-454C-B197-BE485C1D6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BD4225-BA80-4057-A177-D671EEF7B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A0499-E3E9-4DF8-854D-FB07C85C021F}" type="slidenum">
              <a:rPr lang="zh-CN" altLang="en-US" sz="13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3707018-734F-43CE-B1CF-B1C34721A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DF7400E-D2B6-40C9-A7F7-F2963568F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9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747BDE6-EF32-4FB4-8FA7-FD8F66FD2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58142-6238-4B62-8BA8-2511FE0B0D6B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14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322FB7-71D4-4024-AB00-069689F3C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03631FD-723F-4610-AEA1-DF2675ACB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FDF0CFF-F6BC-4484-9286-E1A6932B2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0C55C-30ED-4200-BA41-28BA7A02C350}" type="slidenum">
              <a:rPr lang="zh-CN" altLang="en-US" sz="1300">
                <a:latin typeface="Tahoma" panose="020B0604030504040204" pitchFamily="34" charset="0"/>
              </a:rPr>
              <a:pPr eaLnBrk="1" hangingPunct="1"/>
              <a:t>18</a:t>
            </a:fld>
            <a:endParaRPr lang="en-US" altLang="zh-CN" sz="1300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07678F3-1430-4F6D-838B-97BDADD67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9FDFC86-3A2C-443F-B5FC-2BB79A4D4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5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2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61.png"/><Relationship Id="rId2" Type="http://schemas.openxmlformats.org/officeDocument/2006/relationships/tags" Target="../tags/tag7.xml"/><Relationship Id="rId16" Type="http://schemas.openxmlformats.org/officeDocument/2006/relationships/image" Target="../media/image65.png"/><Relationship Id="rId1" Type="http://schemas.openxmlformats.org/officeDocument/2006/relationships/vmlDrawing" Target="../drawings/vmlDrawing9.vml"/><Relationship Id="rId6" Type="http://schemas.openxmlformats.org/officeDocument/2006/relationships/tags" Target="../tags/tag11.xml"/><Relationship Id="rId11" Type="http://schemas.openxmlformats.org/officeDocument/2006/relationships/image" Target="../media/image60.png"/><Relationship Id="rId5" Type="http://schemas.openxmlformats.org/officeDocument/2006/relationships/tags" Target="../tags/tag10.xml"/><Relationship Id="rId15" Type="http://schemas.openxmlformats.org/officeDocument/2006/relationships/image" Target="../media/image64.png"/><Relationship Id="rId10" Type="http://schemas.openxmlformats.org/officeDocument/2006/relationships/image" Target="../media/image56.wmf"/><Relationship Id="rId4" Type="http://schemas.openxmlformats.org/officeDocument/2006/relationships/tags" Target="../tags/tag9.xml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5.wmf"/><Relationship Id="rId18" Type="http://schemas.openxmlformats.org/officeDocument/2006/relationships/image" Target="../media/image65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7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65.png"/><Relationship Id="rId3" Type="http://schemas.openxmlformats.org/officeDocument/2006/relationships/tags" Target="../tags/tag15.xml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1.wmf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83.png"/><Relationship Id="rId10" Type="http://schemas.openxmlformats.org/officeDocument/2006/relationships/image" Target="../media/image80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9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3.w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82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02.wmf"/><Relationship Id="rId5" Type="http://schemas.openxmlformats.org/officeDocument/2006/relationships/image" Target="../media/image100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09.wmf"/><Relationship Id="rId3" Type="http://schemas.openxmlformats.org/officeDocument/2006/relationships/image" Target="../media/image86.jpeg"/><Relationship Id="rId7" Type="http://schemas.openxmlformats.org/officeDocument/2006/relationships/image" Target="../media/image104.png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image" Target="../media/image108.emf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111.png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26.wmf"/><Relationship Id="rId3" Type="http://schemas.openxmlformats.org/officeDocument/2006/relationships/image" Target="../media/image86.jpeg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0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3" Type="http://schemas.openxmlformats.org/officeDocument/2006/relationships/tags" Target="../tags/tag2.xml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image" Target="../media/image15.png"/><Relationship Id="rId2" Type="http://schemas.openxmlformats.org/officeDocument/2006/relationships/tags" Target="../tags/tag1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4.wmf"/><Relationship Id="rId10" Type="http://schemas.openxmlformats.org/officeDocument/2006/relationships/image" Target="../media/image8.wmf"/><Relationship Id="rId19" Type="http://schemas.openxmlformats.org/officeDocument/2006/relationships/image" Target="../media/image12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28.wmf"/><Relationship Id="rId9" Type="http://schemas.openxmlformats.org/officeDocument/2006/relationships/image" Target="../media/image10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3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4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5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5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tags" Target="../tags/tag4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12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1.png"/><Relationship Id="rId14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165.png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3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6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8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9.bin"/><Relationship Id="rId2" Type="http://schemas.openxmlformats.org/officeDocument/2006/relationships/tags" Target="../tags/tag5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0.bin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3.bin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53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0.wmf"/><Relationship Id="rId2" Type="http://schemas.openxmlformats.org/officeDocument/2006/relationships/tags" Target="../tags/tag6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>
            <a:extLst>
              <a:ext uri="{FF2B5EF4-FFF2-40B4-BE49-F238E27FC236}">
                <a16:creationId xmlns:a16="http://schemas.microsoft.com/office/drawing/2014/main" id="{C331B82F-4269-4171-A2E9-0725E74513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123728" y="777746"/>
            <a:ext cx="4248472" cy="1080120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数值积分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9ECCA2C-FA57-4A08-BAE0-E78239DF85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99792" y="1988840"/>
            <a:ext cx="5256584" cy="38866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牛顿</a:t>
            </a:r>
            <a:r>
              <a:rPr lang="en-US" altLang="zh-CN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柯特斯求积公式</a:t>
            </a: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7.4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7.5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高斯型求积公式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D5B7F2-8E97-4F09-964E-7CC63CCF7587}"/>
              </a:ext>
            </a:extLst>
          </p:cNvPr>
          <p:cNvSpPr txBox="1"/>
          <p:nvPr/>
        </p:nvSpPr>
        <p:spPr>
          <a:xfrm>
            <a:off x="6608275" y="478413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88881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>
            <a:extLst>
              <a:ext uri="{FF2B5EF4-FFF2-40B4-BE49-F238E27FC236}">
                <a16:creationId xmlns:a16="http://schemas.microsoft.com/office/drawing/2014/main" id="{B7B680D7-3F6D-4575-99F1-D7071B8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8" y="3338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4817C471-1291-4566-8FE8-BF73C997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98225"/>
              </p:ext>
            </p:extLst>
          </p:nvPr>
        </p:nvGraphicFramePr>
        <p:xfrm>
          <a:off x="440209" y="1615939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6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4817C471-1291-4566-8FE8-BF73C997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09" y="1615939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6ABAE9B-18ED-405F-8D99-1DB41F60C9E6}"/>
              </a:ext>
            </a:extLst>
          </p:cNvPr>
          <p:cNvSpPr txBox="1"/>
          <p:nvPr/>
        </p:nvSpPr>
        <p:spPr>
          <a:xfrm>
            <a:off x="299666" y="101510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(3) n=3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，则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9A37FD-F3A4-4CD7-8E80-B201DAC2E6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27" y="1084603"/>
            <a:ext cx="6196460" cy="371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106015-9B7C-459F-9132-A0FBB55BD3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" y="2197897"/>
            <a:ext cx="7650101" cy="46166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3640026-0305-457E-8A8F-3CDD989F95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81766"/>
            <a:ext cx="7488832" cy="47069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8065D8D-8EE1-4F10-A0F7-6BA67F7DEBC7}"/>
              </a:ext>
            </a:extLst>
          </p:cNvPr>
          <p:cNvSpPr txBox="1"/>
          <p:nvPr/>
        </p:nvSpPr>
        <p:spPr>
          <a:xfrm>
            <a:off x="109873" y="3679849"/>
            <a:ext cx="165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可求得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261FD96-DACB-4EA9-A6E6-7EF0BD7A88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3" y="5065994"/>
            <a:ext cx="7784534" cy="38574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88EE61F-E9D4-4DF9-B62A-3A5EE466F4DB}"/>
              </a:ext>
            </a:extLst>
          </p:cNvPr>
          <p:cNvSpPr txBox="1"/>
          <p:nvPr/>
        </p:nvSpPr>
        <p:spPr>
          <a:xfrm>
            <a:off x="109873" y="4382969"/>
            <a:ext cx="289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求积公式为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FB11B65-D1FA-45A3-8702-716E524DDAE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97" y="3759604"/>
            <a:ext cx="4850080" cy="36181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1139519-55BF-4B64-874F-20E1CDF374A7}"/>
              </a:ext>
            </a:extLst>
          </p:cNvPr>
          <p:cNvSpPr txBox="1"/>
          <p:nvPr/>
        </p:nvSpPr>
        <p:spPr>
          <a:xfrm>
            <a:off x="3347864" y="571469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</a:rPr>
              <a:t> （辛普森）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C593E943-B76F-4CBB-8BFA-BDA4CCDB38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721567"/>
            <a:ext cx="136505" cy="43312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C909BE1-B17D-4493-AC7F-D52D1244CC3A}"/>
              </a:ext>
            </a:extLst>
          </p:cNvPr>
          <p:cNvSpPr txBox="1">
            <a:spLocks noChangeArrowheads="1"/>
          </p:cNvSpPr>
          <p:nvPr/>
        </p:nvSpPr>
        <p:spPr>
          <a:xfrm>
            <a:off x="2526217" y="252723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AE350D-9373-49CA-B0F8-9E22132740EC}"/>
              </a:ext>
            </a:extLst>
          </p:cNvPr>
          <p:cNvSpPr txBox="1"/>
          <p:nvPr/>
        </p:nvSpPr>
        <p:spPr>
          <a:xfrm>
            <a:off x="7380312" y="196360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28027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>
            <a:extLst>
              <a:ext uri="{FF2B5EF4-FFF2-40B4-BE49-F238E27FC236}">
                <a16:creationId xmlns:a16="http://schemas.microsoft.com/office/drawing/2014/main" id="{2D699F1E-F923-47C0-9434-EE3A745D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36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6" name="Object 8">
            <a:extLst>
              <a:ext uri="{FF2B5EF4-FFF2-40B4-BE49-F238E27FC236}">
                <a16:creationId xmlns:a16="http://schemas.microsoft.com/office/drawing/2014/main" id="{5363DBD1-B49F-487C-8629-32F65E73E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38012"/>
              </p:ext>
            </p:extLst>
          </p:nvPr>
        </p:nvGraphicFramePr>
        <p:xfrm>
          <a:off x="1619672" y="1008410"/>
          <a:ext cx="66182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26" name="Equation" r:id="rId3" imgW="3632040" imgH="393480" progId="Equation.DSMT4">
                  <p:embed/>
                </p:oleObj>
              </mc:Choice>
              <mc:Fallback>
                <p:oleObj name="Equation" r:id="rId3" imgW="3632040" imgH="393480" progId="Equation.DSMT4">
                  <p:embed/>
                  <p:pic>
                    <p:nvPicPr>
                      <p:cNvPr id="89096" name="Object 8">
                        <a:extLst>
                          <a:ext uri="{FF2B5EF4-FFF2-40B4-BE49-F238E27FC236}">
                            <a16:creationId xmlns:a16="http://schemas.microsoft.com/office/drawing/2014/main" id="{5363DBD1-B49F-487C-8629-32F65E73E2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008410"/>
                        <a:ext cx="66182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>
            <a:extLst>
              <a:ext uri="{FF2B5EF4-FFF2-40B4-BE49-F238E27FC236}">
                <a16:creationId xmlns:a16="http://schemas.microsoft.com/office/drawing/2014/main" id="{BB106634-BBC9-42F3-BF85-BB7543BFC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48972"/>
              </p:ext>
            </p:extLst>
          </p:nvPr>
        </p:nvGraphicFramePr>
        <p:xfrm>
          <a:off x="395536" y="1829659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27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89097" name="Object 9">
                        <a:extLst>
                          <a:ext uri="{FF2B5EF4-FFF2-40B4-BE49-F238E27FC236}">
                            <a16:creationId xmlns:a16="http://schemas.microsoft.com/office/drawing/2014/main" id="{BB106634-BBC9-42F3-BF85-BB7543BFC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29659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>
            <a:extLst>
              <a:ext uri="{FF2B5EF4-FFF2-40B4-BE49-F238E27FC236}">
                <a16:creationId xmlns:a16="http://schemas.microsoft.com/office/drawing/2014/main" id="{19098575-01AE-4F0A-B9A0-3849ACBCD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01026"/>
              </p:ext>
            </p:extLst>
          </p:nvPr>
        </p:nvGraphicFramePr>
        <p:xfrm>
          <a:off x="626176" y="2440844"/>
          <a:ext cx="76819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28" name="Equation" r:id="rId7" imgW="4216320" imgH="228600" progId="Equation.DSMT4">
                  <p:embed/>
                </p:oleObj>
              </mc:Choice>
              <mc:Fallback>
                <p:oleObj name="Equation" r:id="rId7" imgW="4216320" imgH="228600" progId="Equation.DSMT4">
                  <p:embed/>
                  <p:pic>
                    <p:nvPicPr>
                      <p:cNvPr id="89098" name="Object 10">
                        <a:extLst>
                          <a:ext uri="{FF2B5EF4-FFF2-40B4-BE49-F238E27FC236}">
                            <a16:creationId xmlns:a16="http://schemas.microsoft.com/office/drawing/2014/main" id="{19098575-01AE-4F0A-B9A0-3849ACBCD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76" y="2440844"/>
                        <a:ext cx="768191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>
            <a:extLst>
              <a:ext uri="{FF2B5EF4-FFF2-40B4-BE49-F238E27FC236}">
                <a16:creationId xmlns:a16="http://schemas.microsoft.com/office/drawing/2014/main" id="{C1356F48-28B2-400F-B27A-4DB4CA3B5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64072"/>
              </p:ext>
            </p:extLst>
          </p:nvPr>
        </p:nvGraphicFramePr>
        <p:xfrm>
          <a:off x="827088" y="3174592"/>
          <a:ext cx="64357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29" name="Equation" r:id="rId9" imgW="3530520" imgH="393480" progId="Equation.DSMT4">
                  <p:embed/>
                </p:oleObj>
              </mc:Choice>
              <mc:Fallback>
                <p:oleObj name="Equation" r:id="rId9" imgW="3530520" imgH="393480" progId="Equation.DSMT4">
                  <p:embed/>
                  <p:pic>
                    <p:nvPicPr>
                      <p:cNvPr id="89099" name="Object 11">
                        <a:extLst>
                          <a:ext uri="{FF2B5EF4-FFF2-40B4-BE49-F238E27FC236}">
                            <a16:creationId xmlns:a16="http://schemas.microsoft.com/office/drawing/2014/main" id="{C1356F48-28B2-400F-B27A-4DB4CA3B5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74592"/>
                        <a:ext cx="64357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>
            <a:extLst>
              <a:ext uri="{FF2B5EF4-FFF2-40B4-BE49-F238E27FC236}">
                <a16:creationId xmlns:a16="http://schemas.microsoft.com/office/drawing/2014/main" id="{6B62B949-CCF6-491F-97EA-F9060ED13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51462"/>
              </p:ext>
            </p:extLst>
          </p:nvPr>
        </p:nvGraphicFramePr>
        <p:xfrm>
          <a:off x="755576" y="4055586"/>
          <a:ext cx="6437312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30" name="Equation" r:id="rId11" imgW="3530520" imgH="863280" progId="Equation.DSMT4">
                  <p:embed/>
                </p:oleObj>
              </mc:Choice>
              <mc:Fallback>
                <p:oleObj name="Equation" r:id="rId11" imgW="3530520" imgH="863280" progId="Equation.DSMT4">
                  <p:embed/>
                  <p:pic>
                    <p:nvPicPr>
                      <p:cNvPr id="89100" name="Object 12">
                        <a:extLst>
                          <a:ext uri="{FF2B5EF4-FFF2-40B4-BE49-F238E27FC236}">
                            <a16:creationId xmlns:a16="http://schemas.microsoft.com/office/drawing/2014/main" id="{6B62B949-CCF6-491F-97EA-F9060ED1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55586"/>
                        <a:ext cx="6437312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>
            <a:extLst>
              <a:ext uri="{FF2B5EF4-FFF2-40B4-BE49-F238E27FC236}">
                <a16:creationId xmlns:a16="http://schemas.microsoft.com/office/drawing/2014/main" id="{47F32364-D066-4946-8A57-66B1E4EE5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20726"/>
              </p:ext>
            </p:extLst>
          </p:nvPr>
        </p:nvGraphicFramePr>
        <p:xfrm>
          <a:off x="5220072" y="5795417"/>
          <a:ext cx="24320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31" name="Equation" r:id="rId13" imgW="1333440" imgH="203040" progId="Equation.DSMT4">
                  <p:embed/>
                </p:oleObj>
              </mc:Choice>
              <mc:Fallback>
                <p:oleObj name="Equation" r:id="rId13" imgW="1333440" imgH="203040" progId="Equation.DSMT4">
                  <p:embed/>
                  <p:pic>
                    <p:nvPicPr>
                      <p:cNvPr id="89101" name="Object 13">
                        <a:extLst>
                          <a:ext uri="{FF2B5EF4-FFF2-40B4-BE49-F238E27FC236}">
                            <a16:creationId xmlns:a16="http://schemas.microsoft.com/office/drawing/2014/main" id="{47F32364-D066-4946-8A57-66B1E4EE5C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795417"/>
                        <a:ext cx="24320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67488C6-2F1E-4FFB-A209-647459FC1485}"/>
              </a:ext>
            </a:extLst>
          </p:cNvPr>
          <p:cNvSpPr txBox="1"/>
          <p:nvPr/>
        </p:nvSpPr>
        <p:spPr>
          <a:xfrm>
            <a:off x="467544" y="110430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(4) n=4,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63DCF6-8E88-4092-B15A-07895AFDF9F1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312592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A14132-DBC1-4A3F-A029-1DD84663CA46}"/>
              </a:ext>
            </a:extLst>
          </p:cNvPr>
          <p:cNvSpPr txBox="1"/>
          <p:nvPr/>
        </p:nvSpPr>
        <p:spPr>
          <a:xfrm>
            <a:off x="7262813" y="256793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403373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41E38C34-89E0-4E1C-890E-86FB742A9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50603"/>
              </p:ext>
            </p:extLst>
          </p:nvPr>
        </p:nvGraphicFramePr>
        <p:xfrm>
          <a:off x="1557338" y="1116012"/>
          <a:ext cx="27320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36" name="Equation" r:id="rId4" imgW="1498320" imgH="228600" progId="Equation.DSMT4">
                  <p:embed/>
                </p:oleObj>
              </mc:Choice>
              <mc:Fallback>
                <p:oleObj name="Equation" r:id="rId4" imgW="1498320" imgH="228600" progId="Equation.DSMT4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41E38C34-89E0-4E1C-890E-86FB742A9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116012"/>
                        <a:ext cx="27320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6540ADF7-41B9-4418-B3B4-6C65868AC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513012"/>
              </p:ext>
            </p:extLst>
          </p:nvPr>
        </p:nvGraphicFramePr>
        <p:xfrm>
          <a:off x="4183062" y="1121094"/>
          <a:ext cx="3403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37" name="Equation" r:id="rId6" imgW="1866600" imgH="203040" progId="Equation.DSMT4">
                  <p:embed/>
                </p:oleObj>
              </mc:Choice>
              <mc:Fallback>
                <p:oleObj name="Equation" r:id="rId6" imgW="1866600" imgH="203040" progId="Equation.DSMT4">
                  <p:embed/>
                  <p:pic>
                    <p:nvPicPr>
                      <p:cNvPr id="90121" name="Object 9">
                        <a:extLst>
                          <a:ext uri="{FF2B5EF4-FFF2-40B4-BE49-F238E27FC236}">
                            <a16:creationId xmlns:a16="http://schemas.microsoft.com/office/drawing/2014/main" id="{6540ADF7-41B9-4418-B3B4-6C65868AC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2" y="1121094"/>
                        <a:ext cx="34036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64F235C3-3D9A-4048-B14B-CE354E8BA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63364"/>
              </p:ext>
            </p:extLst>
          </p:nvPr>
        </p:nvGraphicFramePr>
        <p:xfrm>
          <a:off x="2627784" y="1745775"/>
          <a:ext cx="40528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38" name="Equation" r:id="rId8" imgW="2222280" imgH="469800" progId="Equation.DSMT4">
                  <p:embed/>
                </p:oleObj>
              </mc:Choice>
              <mc:Fallback>
                <p:oleObj name="Equation" r:id="rId8" imgW="2222280" imgH="469800" progId="Equation.DSMT4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64F235C3-3D9A-4048-B14B-CE354E8BA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45775"/>
                        <a:ext cx="405288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>
            <a:extLst>
              <a:ext uri="{FF2B5EF4-FFF2-40B4-BE49-F238E27FC236}">
                <a16:creationId xmlns:a16="http://schemas.microsoft.com/office/drawing/2014/main" id="{772EB9D3-3144-45DE-8747-BB9DA554B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84136"/>
              </p:ext>
            </p:extLst>
          </p:nvPr>
        </p:nvGraphicFramePr>
        <p:xfrm>
          <a:off x="1430336" y="3885089"/>
          <a:ext cx="3867067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39" name="Equation" r:id="rId10" imgW="1638000" imgH="203040" progId="Equation.DSMT4">
                  <p:embed/>
                </p:oleObj>
              </mc:Choice>
              <mc:Fallback>
                <p:oleObj name="Equation" r:id="rId10" imgW="1638000" imgH="203040" progId="Equation.DSMT4">
                  <p:embed/>
                  <p:pic>
                    <p:nvPicPr>
                      <p:cNvPr id="90125" name="Object 13">
                        <a:extLst>
                          <a:ext uri="{FF2B5EF4-FFF2-40B4-BE49-F238E27FC236}">
                            <a16:creationId xmlns:a16="http://schemas.microsoft.com/office/drawing/2014/main" id="{772EB9D3-3144-45DE-8747-BB9DA554B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6" y="3885089"/>
                        <a:ext cx="3867067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>
            <a:extLst>
              <a:ext uri="{FF2B5EF4-FFF2-40B4-BE49-F238E27FC236}">
                <a16:creationId xmlns:a16="http://schemas.microsoft.com/office/drawing/2014/main" id="{1BFD3A82-1186-43B4-BE05-3C3F9897E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51742"/>
              </p:ext>
            </p:extLst>
          </p:nvPr>
        </p:nvGraphicFramePr>
        <p:xfrm>
          <a:off x="1458912" y="4389914"/>
          <a:ext cx="4946393" cy="47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40" name="Equation" r:id="rId12" imgW="2095200" imgH="203040" progId="Equation.DSMT4">
                  <p:embed/>
                </p:oleObj>
              </mc:Choice>
              <mc:Fallback>
                <p:oleObj name="Equation" r:id="rId12" imgW="2095200" imgH="203040" progId="Equation.DSMT4">
                  <p:embed/>
                  <p:pic>
                    <p:nvPicPr>
                      <p:cNvPr id="90127" name="Object 15">
                        <a:extLst>
                          <a:ext uri="{FF2B5EF4-FFF2-40B4-BE49-F238E27FC236}">
                            <a16:creationId xmlns:a16="http://schemas.microsoft.com/office/drawing/2014/main" id="{1BFD3A82-1186-43B4-BE05-3C3F9897E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4389914"/>
                        <a:ext cx="4946393" cy="4790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>
            <a:extLst>
              <a:ext uri="{FF2B5EF4-FFF2-40B4-BE49-F238E27FC236}">
                <a16:creationId xmlns:a16="http://schemas.microsoft.com/office/drawing/2014/main" id="{7FA79864-44DB-4C92-A6F7-8E3A1FD70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659491"/>
              </p:ext>
            </p:extLst>
          </p:nvPr>
        </p:nvGraphicFramePr>
        <p:xfrm>
          <a:off x="1458912" y="5420267"/>
          <a:ext cx="4767533" cy="47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41" name="Equation" r:id="rId14" imgW="2019240" imgH="203040" progId="Equation.DSMT4">
                  <p:embed/>
                </p:oleObj>
              </mc:Choice>
              <mc:Fallback>
                <p:oleObj name="Equation" r:id="rId14" imgW="2019240" imgH="203040" progId="Equation.DSMT4">
                  <p:embed/>
                  <p:pic>
                    <p:nvPicPr>
                      <p:cNvPr id="90128" name="Object 16">
                        <a:extLst>
                          <a:ext uri="{FF2B5EF4-FFF2-40B4-BE49-F238E27FC236}">
                            <a16:creationId xmlns:a16="http://schemas.microsoft.com/office/drawing/2014/main" id="{7FA79864-44DB-4C92-A6F7-8E3A1FD70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2" y="5420267"/>
                        <a:ext cx="4767533" cy="479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>
            <a:extLst>
              <a:ext uri="{FF2B5EF4-FFF2-40B4-BE49-F238E27FC236}">
                <a16:creationId xmlns:a16="http://schemas.microsoft.com/office/drawing/2014/main" id="{C7997B80-72EF-431C-A9FB-5AEEE4E32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19152"/>
              </p:ext>
            </p:extLst>
          </p:nvPr>
        </p:nvGraphicFramePr>
        <p:xfrm>
          <a:off x="738188" y="3236913"/>
          <a:ext cx="1530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42" name="MathType 5.0 Equation" r:id="rId16" imgW="647640" imgH="203040" progId="Equation.DSMT4">
                  <p:embed/>
                </p:oleObj>
              </mc:Choice>
              <mc:Fallback>
                <p:oleObj name="MathType 5.0 Equation" r:id="rId16" imgW="647640" imgH="203040" progId="Equation.DSMT4">
                  <p:embed/>
                  <p:pic>
                    <p:nvPicPr>
                      <p:cNvPr id="90129" name="Object 17">
                        <a:extLst>
                          <a:ext uri="{FF2B5EF4-FFF2-40B4-BE49-F238E27FC236}">
                            <a16:creationId xmlns:a16="http://schemas.microsoft.com/office/drawing/2014/main" id="{C7997B80-72EF-431C-A9FB-5AEEE4E32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236913"/>
                        <a:ext cx="153035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7CBE-ABAE-4EC2-B1AC-813BD43B7B1A}"/>
              </a:ext>
            </a:extLst>
          </p:cNvPr>
          <p:cNvSpPr txBox="1"/>
          <p:nvPr/>
        </p:nvSpPr>
        <p:spPr>
          <a:xfrm>
            <a:off x="386805" y="1054825"/>
            <a:ext cx="1224508" cy="47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定理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7.6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6F93DD-D0B6-4099-BA9D-B58A5B40BF16}"/>
              </a:ext>
            </a:extLst>
          </p:cNvPr>
          <p:cNvSpPr txBox="1"/>
          <p:nvPr/>
        </p:nvSpPr>
        <p:spPr>
          <a:xfrm>
            <a:off x="1409612" y="4882987"/>
            <a:ext cx="587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Simpon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求积公式的代数精度为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  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166D31F-5FAA-4765-96E9-832710D492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925531"/>
            <a:ext cx="136505" cy="43312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08BE5C3-9F2C-4D5C-919A-E9F7EC1B6BC9}"/>
              </a:ext>
            </a:extLst>
          </p:cNvPr>
          <p:cNvSpPr txBox="1">
            <a:spLocks noChangeArrowheads="1"/>
          </p:cNvSpPr>
          <p:nvPr/>
        </p:nvSpPr>
        <p:spPr>
          <a:xfrm>
            <a:off x="2605840" y="248539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7CEB9C-94AA-4ED1-8034-0663E8BD3918}"/>
              </a:ext>
            </a:extLst>
          </p:cNvPr>
          <p:cNvSpPr txBox="1"/>
          <p:nvPr/>
        </p:nvSpPr>
        <p:spPr>
          <a:xfrm>
            <a:off x="6584196" y="2815275"/>
            <a:ext cx="225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上周课堂作业的答案</a:t>
            </a:r>
          </a:p>
        </p:txBody>
      </p:sp>
    </p:spTree>
    <p:extLst>
      <p:ext uri="{BB962C8B-B14F-4D97-AF65-F5344CB8AC3E}">
        <p14:creationId xmlns:p14="http://schemas.microsoft.com/office/powerpoint/2010/main" val="41529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6">
            <a:extLst>
              <a:ext uri="{FF2B5EF4-FFF2-40B4-BE49-F238E27FC236}">
                <a16:creationId xmlns:a16="http://schemas.microsoft.com/office/drawing/2014/main" id="{711D6ADE-E25A-444F-9FAE-071F868D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5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73F61B67-062D-47E0-BBC5-F7CE537A7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15953"/>
              </p:ext>
            </p:extLst>
          </p:nvPr>
        </p:nvGraphicFramePr>
        <p:xfrm>
          <a:off x="-8984" y="1463909"/>
          <a:ext cx="6912768" cy="105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87" name="Equation" r:id="rId5" imgW="3111480" imgH="660240" progId="Equation.DSMT4">
                  <p:embed/>
                </p:oleObj>
              </mc:Choice>
              <mc:Fallback>
                <p:oleObj name="Equation" r:id="rId5" imgW="3111480" imgH="660240" progId="Equation.DSMT4">
                  <p:embed/>
                  <p:pic>
                    <p:nvPicPr>
                      <p:cNvPr id="97289" name="Object 9">
                        <a:extLst>
                          <a:ext uri="{FF2B5EF4-FFF2-40B4-BE49-F238E27FC236}">
                            <a16:creationId xmlns:a16="http://schemas.microsoft.com/office/drawing/2014/main" id="{73F61B67-062D-47E0-BBC5-F7CE537A7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84" y="1463909"/>
                        <a:ext cx="6912768" cy="105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>
            <a:extLst>
              <a:ext uri="{FF2B5EF4-FFF2-40B4-BE49-F238E27FC236}">
                <a16:creationId xmlns:a16="http://schemas.microsoft.com/office/drawing/2014/main" id="{67C6CF27-F290-48BF-91B0-AB5539481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62273"/>
              </p:ext>
            </p:extLst>
          </p:nvPr>
        </p:nvGraphicFramePr>
        <p:xfrm>
          <a:off x="179512" y="836712"/>
          <a:ext cx="5057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88" name="Equation" r:id="rId7" imgW="2552400" imgH="203040" progId="Equation.DSMT4">
                  <p:embed/>
                </p:oleObj>
              </mc:Choice>
              <mc:Fallback>
                <p:oleObj name="Equation" r:id="rId7" imgW="2552400" imgH="203040" progId="Equation.DSMT4">
                  <p:embed/>
                  <p:pic>
                    <p:nvPicPr>
                      <p:cNvPr id="97290" name="Object 10">
                        <a:extLst>
                          <a:ext uri="{FF2B5EF4-FFF2-40B4-BE49-F238E27FC236}">
                            <a16:creationId xmlns:a16="http://schemas.microsoft.com/office/drawing/2014/main" id="{67C6CF27-F290-48BF-91B0-AB5539481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36712"/>
                        <a:ext cx="50577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8433E39B-B8A3-4AF9-A4E3-2B7915E33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3274"/>
              </p:ext>
            </p:extLst>
          </p:nvPr>
        </p:nvGraphicFramePr>
        <p:xfrm>
          <a:off x="-22592" y="2578426"/>
          <a:ext cx="7847346" cy="105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89" name="Equation" r:id="rId9" imgW="3797280" imgH="660240" progId="Equation.DSMT4">
                  <p:embed/>
                </p:oleObj>
              </mc:Choice>
              <mc:Fallback>
                <p:oleObj name="Equation" r:id="rId9" imgW="3797280" imgH="660240" progId="Equation.DSMT4">
                  <p:embed/>
                  <p:pic>
                    <p:nvPicPr>
                      <p:cNvPr id="97291" name="Object 11">
                        <a:extLst>
                          <a:ext uri="{FF2B5EF4-FFF2-40B4-BE49-F238E27FC236}">
                            <a16:creationId xmlns:a16="http://schemas.microsoft.com/office/drawing/2014/main" id="{8433E39B-B8A3-4AF9-A4E3-2B7915E33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592" y="2578426"/>
                        <a:ext cx="7847346" cy="105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>
            <a:extLst>
              <a:ext uri="{FF2B5EF4-FFF2-40B4-BE49-F238E27FC236}">
                <a16:creationId xmlns:a16="http://schemas.microsoft.com/office/drawing/2014/main" id="{79E0ECFC-EBBB-42C3-823A-415CA5DD8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67841"/>
              </p:ext>
            </p:extLst>
          </p:nvPr>
        </p:nvGraphicFramePr>
        <p:xfrm>
          <a:off x="-108520" y="5055565"/>
          <a:ext cx="9111877" cy="15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90" name="Equation" r:id="rId11" imgW="4140000" imgH="1066680" progId="Equation.DSMT4">
                  <p:embed/>
                </p:oleObj>
              </mc:Choice>
              <mc:Fallback>
                <p:oleObj name="Equation" r:id="rId11" imgW="4140000" imgH="1066680" progId="Equation.DSMT4">
                  <p:embed/>
                  <p:pic>
                    <p:nvPicPr>
                      <p:cNvPr id="97293" name="Object 13">
                        <a:extLst>
                          <a:ext uri="{FF2B5EF4-FFF2-40B4-BE49-F238E27FC236}">
                            <a16:creationId xmlns:a16="http://schemas.microsoft.com/office/drawing/2014/main" id="{79E0ECFC-EBBB-42C3-823A-415CA5DD8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5055565"/>
                        <a:ext cx="9111877" cy="15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43D876A-EAC0-4DE3-9706-773CE3BD809F}"/>
              </a:ext>
            </a:extLst>
          </p:cNvPr>
          <p:cNvSpPr txBox="1"/>
          <p:nvPr/>
        </p:nvSpPr>
        <p:spPr>
          <a:xfrm>
            <a:off x="15384" y="3792657"/>
            <a:ext cx="813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 （辛普森）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求积公式</a:t>
            </a: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77DF4F-1AAD-4598-ADB6-9F0859F5D0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792657"/>
            <a:ext cx="136505" cy="4331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8FC5BA-A4EF-4468-94FA-A87490A3C3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3" y="3840082"/>
            <a:ext cx="1962302" cy="374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937E00-A7C2-414A-9E21-C9D565B9EB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4" y="4297298"/>
            <a:ext cx="8151311" cy="597204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08A64E6-B11D-4FB0-8410-7738D77284F4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186018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</p:spTree>
    <p:extLst>
      <p:ext uri="{BB962C8B-B14F-4D97-AF65-F5344CB8AC3E}">
        <p14:creationId xmlns:p14="http://schemas.microsoft.com/office/powerpoint/2010/main" val="41924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41B4ECB-B818-4153-93BB-7C983B7EA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259283"/>
            <a:ext cx="60960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系数特点和稳定性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DC4E6738-5191-4DFB-A6D0-B753AA5C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91280"/>
            <a:ext cx="5644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</a:rPr>
              <a:t>牛顿</a:t>
            </a:r>
            <a:r>
              <a:rPr lang="en-US" altLang="zh-CN" sz="2800" b="1" dirty="0">
                <a:solidFill>
                  <a:srgbClr val="0000CC"/>
                </a:solidFill>
              </a:rPr>
              <a:t>-</a:t>
            </a:r>
            <a:r>
              <a:rPr lang="zh-CN" altLang="en-US" sz="2800" b="1" dirty="0">
                <a:solidFill>
                  <a:srgbClr val="0000CC"/>
                </a:solidFill>
              </a:rPr>
              <a:t>柯特斯系数具有以下特点：</a:t>
            </a:r>
          </a:p>
        </p:txBody>
      </p:sp>
      <p:grpSp>
        <p:nvGrpSpPr>
          <p:cNvPr id="868356" name="Group 4">
            <a:extLst>
              <a:ext uri="{FF2B5EF4-FFF2-40B4-BE49-F238E27FC236}">
                <a16:creationId xmlns:a16="http://schemas.microsoft.com/office/drawing/2014/main" id="{3C2BBE25-1B36-4411-8493-BF6BDCF7C4F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2441576" cy="985838"/>
            <a:chOff x="720" y="1152"/>
            <a:chExt cx="1538" cy="621"/>
          </a:xfrm>
        </p:grpSpPr>
        <p:sp>
          <p:nvSpPr>
            <p:cNvPr id="19467" name="Rectangle 5">
              <a:extLst>
                <a:ext uri="{FF2B5EF4-FFF2-40B4-BE49-F238E27FC236}">
                  <a16:creationId xmlns:a16="http://schemas.microsoft.com/office/drawing/2014/main" id="{1B5E5852-5C2C-4EA3-92FD-CB4FD488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62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(1) </a:t>
              </a:r>
            </a:p>
          </p:txBody>
        </p:sp>
        <p:graphicFrame>
          <p:nvGraphicFramePr>
            <p:cNvPr id="19468" name="Object 6">
              <a:extLst>
                <a:ext uri="{FF2B5EF4-FFF2-40B4-BE49-F238E27FC236}">
                  <a16:creationId xmlns:a16="http://schemas.microsoft.com/office/drawing/2014/main" id="{043C31C4-9753-482A-90E5-B84E0286F2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5763214"/>
                </p:ext>
              </p:extLst>
            </p:nvPr>
          </p:nvGraphicFramePr>
          <p:xfrm>
            <a:off x="1023" y="1152"/>
            <a:ext cx="1235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78" name="Equation" r:id="rId4" imgW="825480" imgH="431640" progId="Equation.DSMT4">
                    <p:embed/>
                  </p:oleObj>
                </mc:Choice>
                <mc:Fallback>
                  <p:oleObj name="Equation" r:id="rId4" imgW="825480" imgH="431640" progId="Equation.DSMT4">
                    <p:embed/>
                    <p:pic>
                      <p:nvPicPr>
                        <p:cNvPr id="19468" name="Object 6">
                          <a:extLst>
                            <a:ext uri="{FF2B5EF4-FFF2-40B4-BE49-F238E27FC236}">
                              <a16:creationId xmlns:a16="http://schemas.microsoft.com/office/drawing/2014/main" id="{043C31C4-9753-482A-90E5-B84E0286F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152"/>
                          <a:ext cx="1235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8359" name="Group 7">
            <a:extLst>
              <a:ext uri="{FF2B5EF4-FFF2-40B4-BE49-F238E27FC236}">
                <a16:creationId xmlns:a16="http://schemas.microsoft.com/office/drawing/2014/main" id="{A7958A00-FCA1-4BE0-BFE5-157D1BE79C1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2212975" cy="573088"/>
            <a:chOff x="720" y="1776"/>
            <a:chExt cx="1394" cy="361"/>
          </a:xfrm>
        </p:grpSpPr>
        <p:sp>
          <p:nvSpPr>
            <p:cNvPr id="19465" name="Rectangle 8">
              <a:extLst>
                <a:ext uri="{FF2B5EF4-FFF2-40B4-BE49-F238E27FC236}">
                  <a16:creationId xmlns:a16="http://schemas.microsoft.com/office/drawing/2014/main" id="{89A32B7D-242E-4107-AF06-8B40E899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76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(2) </a:t>
              </a:r>
            </a:p>
          </p:txBody>
        </p:sp>
        <p:graphicFrame>
          <p:nvGraphicFramePr>
            <p:cNvPr id="19466" name="Object 9">
              <a:extLst>
                <a:ext uri="{FF2B5EF4-FFF2-40B4-BE49-F238E27FC236}">
                  <a16:creationId xmlns:a16="http://schemas.microsoft.com/office/drawing/2014/main" id="{96CB68F7-0283-41F7-B2EB-BA16D2B67D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7" y="1808"/>
            <a:ext cx="102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79" name="Equation" r:id="rId6" imgW="799753" imgH="266584" progId="Equation.DSMT4">
                    <p:embed/>
                  </p:oleObj>
                </mc:Choice>
                <mc:Fallback>
                  <p:oleObj name="Equation" r:id="rId6" imgW="799753" imgH="266584" progId="Equation.DSMT4">
                    <p:embed/>
                    <p:pic>
                      <p:nvPicPr>
                        <p:cNvPr id="19466" name="Object 9">
                          <a:extLst>
                            <a:ext uri="{FF2B5EF4-FFF2-40B4-BE49-F238E27FC236}">
                              <a16:creationId xmlns:a16="http://schemas.microsoft.com/office/drawing/2014/main" id="{96CB68F7-0283-41F7-B2EB-BA16D2B67D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1808"/>
                          <a:ext cx="102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8362" name="Rectangle 10">
            <a:extLst>
              <a:ext uri="{FF2B5EF4-FFF2-40B4-BE49-F238E27FC236}">
                <a16:creationId xmlns:a16="http://schemas.microsoft.com/office/drawing/2014/main" id="{3CF1D2B3-000A-4601-92EB-428D574A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" y="3429000"/>
            <a:ext cx="8077200" cy="88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+mn-ea"/>
                <a:ea typeface="+mn-ea"/>
              </a:rPr>
              <a:t>(3)  当 </a:t>
            </a:r>
            <a:r>
              <a:rPr lang="en-US" altLang="zh-CN" b="1" i="1" dirty="0">
                <a:latin typeface="+mn-ea"/>
                <a:ea typeface="+mn-ea"/>
              </a:rPr>
              <a:t>n 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 </a:t>
            </a:r>
            <a:r>
              <a:rPr lang="en-US" altLang="zh-CN" b="1" dirty="0">
                <a:latin typeface="+mn-ea"/>
                <a:ea typeface="+mn-ea"/>
              </a:rPr>
              <a:t>7 </a:t>
            </a:r>
            <a:r>
              <a:rPr lang="zh-CN" altLang="en-US" b="1" dirty="0">
                <a:latin typeface="+mn-ea"/>
                <a:ea typeface="+mn-ea"/>
              </a:rPr>
              <a:t>时，出现负数，稳定性得不到保证。而且当 </a:t>
            </a:r>
            <a:r>
              <a:rPr lang="en-US" altLang="zh-CN" b="1" i="1" dirty="0">
                <a:latin typeface="+mn-ea"/>
                <a:ea typeface="+mn-ea"/>
              </a:rPr>
              <a:t>n </a:t>
            </a:r>
            <a:r>
              <a:rPr lang="zh-CN" altLang="en-US" b="1" dirty="0">
                <a:latin typeface="+mn-ea"/>
                <a:ea typeface="+mn-ea"/>
              </a:rPr>
              <a:t>较大时，由于</a:t>
            </a:r>
            <a:r>
              <a:rPr lang="en-US" altLang="zh-CN" b="1" dirty="0">
                <a:latin typeface="+mn-ea"/>
                <a:ea typeface="+mn-ea"/>
              </a:rPr>
              <a:t>Runge</a:t>
            </a:r>
            <a:r>
              <a:rPr lang="zh-CN" altLang="en-US" b="1" dirty="0">
                <a:latin typeface="+mn-ea"/>
                <a:ea typeface="+mn-ea"/>
              </a:rPr>
              <a:t>现象，收敛性也无法保证。</a:t>
            </a:r>
          </a:p>
        </p:txBody>
      </p:sp>
      <p:sp>
        <p:nvSpPr>
          <p:cNvPr id="868363" name="AutoShape 11" descr="再生纸">
            <a:extLst>
              <a:ext uri="{FF2B5EF4-FFF2-40B4-BE49-F238E27FC236}">
                <a16:creationId xmlns:a16="http://schemas.microsoft.com/office/drawing/2014/main" id="{3B2B6B66-3B54-43CC-AC96-0BAEF825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7388"/>
            <a:ext cx="6881813" cy="609600"/>
          </a:xfrm>
          <a:prstGeom prst="roundRect">
            <a:avLst>
              <a:gd name="adj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7850" indent="-577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 b="0" dirty="0">
                <a:latin typeface="+mn-ea"/>
                <a:ea typeface="+mn-ea"/>
              </a:rPr>
              <a:t>故一般不采用</a:t>
            </a:r>
            <a:r>
              <a:rPr lang="zh-CN" altLang="en-US" sz="2600" b="0" dirty="0">
                <a:solidFill>
                  <a:srgbClr val="FF0000"/>
                </a:solidFill>
                <a:latin typeface="+mn-ea"/>
                <a:ea typeface="+mn-ea"/>
              </a:rPr>
              <a:t>高阶</a:t>
            </a:r>
            <a:r>
              <a:rPr lang="zh-CN" altLang="en-US" sz="2600" b="0" dirty="0">
                <a:latin typeface="+mn-ea"/>
                <a:ea typeface="+mn-ea"/>
              </a:rPr>
              <a:t>的牛顿-柯特斯求积公式。</a:t>
            </a:r>
          </a:p>
        </p:txBody>
      </p:sp>
      <p:sp>
        <p:nvSpPr>
          <p:cNvPr id="868364" name="Rectangle 12">
            <a:extLst>
              <a:ext uri="{FF2B5EF4-FFF2-40B4-BE49-F238E27FC236}">
                <a16:creationId xmlns:a16="http://schemas.microsoft.com/office/drawing/2014/main" id="{E8C05E67-7DC9-43FF-8E3B-2B61E659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57" y="5513413"/>
            <a:ext cx="712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</a:rPr>
              <a:t> 当 </a:t>
            </a:r>
            <a:r>
              <a:rPr lang="en-US" altLang="zh-CN" sz="2800" b="1" i="1" dirty="0">
                <a:solidFill>
                  <a:srgbClr val="990000"/>
                </a:solidFill>
              </a:rPr>
              <a:t>n </a:t>
            </a:r>
            <a:r>
              <a:rPr lang="en-US" altLang="zh-CN" sz="2800" b="1" dirty="0">
                <a:solidFill>
                  <a:srgbClr val="99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990000"/>
                </a:solidFill>
              </a:rPr>
              <a:t>6 </a:t>
            </a:r>
            <a:r>
              <a:rPr lang="zh-CN" altLang="en-US" sz="2800" b="1" dirty="0">
                <a:solidFill>
                  <a:srgbClr val="0000CC"/>
                </a:solidFill>
              </a:rPr>
              <a:t>时，牛顿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rgbClr val="0000CC"/>
                </a:solidFill>
              </a:rPr>
              <a:t>柯</a:t>
            </a:r>
            <a:r>
              <a:rPr lang="zh-CN" altLang="en-US" sz="2800" b="1" dirty="0">
                <a:solidFill>
                  <a:srgbClr val="0000CC"/>
                </a:solidFill>
              </a:rPr>
              <a:t>特斯公式是稳定的。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66435A-6099-4EBE-B9E7-B64BB50C5866}"/>
              </a:ext>
            </a:extLst>
          </p:cNvPr>
          <p:cNvSpPr txBox="1"/>
          <p:nvPr/>
        </p:nvSpPr>
        <p:spPr>
          <a:xfrm>
            <a:off x="7458472" y="1115629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1971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6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62" grpId="0" autoUpdateAnimBg="0"/>
      <p:bldP spid="868363" grpId="0" animBg="1" autoUpdateAnimBg="0"/>
      <p:bldP spid="8683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>
            <a:extLst>
              <a:ext uri="{FF2B5EF4-FFF2-40B4-BE49-F238E27FC236}">
                <a16:creationId xmlns:a16="http://schemas.microsoft.com/office/drawing/2014/main" id="{2171DF6F-BE18-4BE9-9663-6E0EFAB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375" y="136646"/>
            <a:ext cx="8712968" cy="9572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设积分区间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[0,2]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，取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f(x)=1, x,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时，分别用梯形和辛普森公式</a:t>
            </a:r>
          </a:p>
        </p:txBody>
      </p:sp>
      <p:graphicFrame>
        <p:nvGraphicFramePr>
          <p:cNvPr id="309252" name="Object 17">
            <a:extLst>
              <a:ext uri="{FF2B5EF4-FFF2-40B4-BE49-F238E27FC236}">
                <a16:creationId xmlns:a16="http://schemas.microsoft.com/office/drawing/2014/main" id="{29ACC023-1C45-4CEC-8719-22A9FB7DAB68}"/>
              </a:ext>
            </a:extLst>
          </p:cNvPr>
          <p:cNvGraphicFramePr>
            <a:graphicFrameLocks/>
          </p:cNvGraphicFramePr>
          <p:nvPr/>
        </p:nvGraphicFramePr>
        <p:xfrm>
          <a:off x="348204" y="973375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76" r:id="rId3" imgW="1511300" imgH="330200" progId="Equation.3">
                  <p:embed/>
                </p:oleObj>
              </mc:Choice>
              <mc:Fallback>
                <p:oleObj r:id="rId3" imgW="1511300" imgH="330200" progId="Equation.3">
                  <p:embed/>
                  <p:pic>
                    <p:nvPicPr>
                      <p:cNvPr id="309252" name="Object 17">
                        <a:extLst>
                          <a:ext uri="{FF2B5EF4-FFF2-40B4-BE49-F238E27FC236}">
                            <a16:creationId xmlns:a16="http://schemas.microsoft.com/office/drawing/2014/main" id="{29ACC023-1C45-4CEC-8719-22A9FB7DA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4" y="973375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18">
            <a:extLst>
              <a:ext uri="{FF2B5EF4-FFF2-40B4-BE49-F238E27FC236}">
                <a16:creationId xmlns:a16="http://schemas.microsoft.com/office/drawing/2014/main" id="{F5D0E0AC-84AC-429F-B6F7-0F640A9F459A}"/>
              </a:ext>
            </a:extLst>
          </p:cNvPr>
          <p:cNvGraphicFramePr>
            <a:graphicFrameLocks/>
          </p:cNvGraphicFramePr>
          <p:nvPr/>
        </p:nvGraphicFramePr>
        <p:xfrm>
          <a:off x="4206794" y="934377"/>
          <a:ext cx="4648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77" r:id="rId5" imgW="2184400" imgH="393700" progId="Equation.3">
                  <p:embed/>
                </p:oleObj>
              </mc:Choice>
              <mc:Fallback>
                <p:oleObj r:id="rId5" imgW="2184400" imgH="393700" progId="Equation.3">
                  <p:embed/>
                  <p:pic>
                    <p:nvPicPr>
                      <p:cNvPr id="309253" name="Object 18">
                        <a:extLst>
                          <a:ext uri="{FF2B5EF4-FFF2-40B4-BE49-F238E27FC236}">
                            <a16:creationId xmlns:a16="http://schemas.microsoft.com/office/drawing/2014/main" id="{F5D0E0AC-84AC-429F-B6F7-0F640A9F4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794" y="934377"/>
                        <a:ext cx="4648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39" name="Rectangle 19">
            <a:extLst>
              <a:ext uri="{FF2B5EF4-FFF2-40B4-BE49-F238E27FC236}">
                <a16:creationId xmlns:a16="http://schemas.microsoft.com/office/drawing/2014/main" id="{06C78330-CAA1-40CC-BA9A-F5F7FA2D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737458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计算其积分结果并与准确值进行比较。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 梯形和辛普森的计算结果与准确值比较如下表</a:t>
            </a:r>
          </a:p>
        </p:txBody>
      </p:sp>
      <p:graphicFrame>
        <p:nvGraphicFramePr>
          <p:cNvPr id="309255" name="表格 309254">
            <a:extLst>
              <a:ext uri="{FF2B5EF4-FFF2-40B4-BE49-F238E27FC236}">
                <a16:creationId xmlns:a16="http://schemas.microsoft.com/office/drawing/2014/main" id="{77B8CA2D-2A66-42A8-9B9A-FDCDB797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321386"/>
              </p:ext>
            </p:extLst>
          </p:nvPr>
        </p:nvGraphicFramePr>
        <p:xfrm>
          <a:off x="895150" y="3017002"/>
          <a:ext cx="7155417" cy="1902032"/>
        </p:xfrm>
        <a:graphic>
          <a:graphicData uri="http://schemas.openxmlformats.org/drawingml/2006/table">
            <a:tbl>
              <a:tblPr/>
              <a:tblGrid>
                <a:gridCol w="26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r>
                        <a:rPr lang="en-US" altLang="zh-CN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(x)    </a:t>
                      </a:r>
                      <a:endParaRPr lang="zh-CN" altLang="en-US" sz="24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准确值</a:t>
                      </a:r>
                      <a:endParaRPr lang="zh-CN" altLang="en-US" sz="24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梯形公式计算值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辛普森公式计算值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36755443-B3C4-4D14-B188-57F47E70FD0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984062"/>
            <a:ext cx="8964488" cy="93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7E967C-6AC5-48F0-8C8F-B7BA22A253DE}"/>
              </a:ext>
            </a:extLst>
          </p:cNvPr>
          <p:cNvSpPr txBox="1"/>
          <p:nvPr/>
        </p:nvSpPr>
        <p:spPr>
          <a:xfrm>
            <a:off x="7040495" y="6094494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8879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>
            <a:extLst>
              <a:ext uri="{FF2B5EF4-FFF2-40B4-BE49-F238E27FC236}">
                <a16:creationId xmlns:a16="http://schemas.microsoft.com/office/drawing/2014/main" id="{2171DF6F-BE18-4BE9-9663-6E0EFAB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375" y="136646"/>
            <a:ext cx="8712968" cy="9572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设积分区间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[0,2]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，取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f(x)=1, x,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时，分别用梯形和辛普森公式</a:t>
            </a:r>
          </a:p>
        </p:txBody>
      </p:sp>
      <p:graphicFrame>
        <p:nvGraphicFramePr>
          <p:cNvPr id="309252" name="Object 17">
            <a:extLst>
              <a:ext uri="{FF2B5EF4-FFF2-40B4-BE49-F238E27FC236}">
                <a16:creationId xmlns:a16="http://schemas.microsoft.com/office/drawing/2014/main" id="{29ACC023-1C45-4CEC-8719-22A9FB7DAB68}"/>
              </a:ext>
            </a:extLst>
          </p:cNvPr>
          <p:cNvGraphicFramePr>
            <a:graphicFrameLocks/>
          </p:cNvGraphicFramePr>
          <p:nvPr/>
        </p:nvGraphicFramePr>
        <p:xfrm>
          <a:off x="348204" y="973375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56" r:id="rId3" imgW="1511300" imgH="330200" progId="Equation.3">
                  <p:embed/>
                </p:oleObj>
              </mc:Choice>
              <mc:Fallback>
                <p:oleObj r:id="rId3" imgW="1511300" imgH="330200" progId="Equation.3">
                  <p:embed/>
                  <p:pic>
                    <p:nvPicPr>
                      <p:cNvPr id="309252" name="Object 17">
                        <a:extLst>
                          <a:ext uri="{FF2B5EF4-FFF2-40B4-BE49-F238E27FC236}">
                            <a16:creationId xmlns:a16="http://schemas.microsoft.com/office/drawing/2014/main" id="{29ACC023-1C45-4CEC-8719-22A9FB7DA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4" y="973375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18">
            <a:extLst>
              <a:ext uri="{FF2B5EF4-FFF2-40B4-BE49-F238E27FC236}">
                <a16:creationId xmlns:a16="http://schemas.microsoft.com/office/drawing/2014/main" id="{F5D0E0AC-84AC-429F-B6F7-0F640A9F459A}"/>
              </a:ext>
            </a:extLst>
          </p:cNvPr>
          <p:cNvGraphicFramePr>
            <a:graphicFrameLocks/>
          </p:cNvGraphicFramePr>
          <p:nvPr/>
        </p:nvGraphicFramePr>
        <p:xfrm>
          <a:off x="4206794" y="934377"/>
          <a:ext cx="4648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57" r:id="rId5" imgW="2184400" imgH="393700" progId="Equation.3">
                  <p:embed/>
                </p:oleObj>
              </mc:Choice>
              <mc:Fallback>
                <p:oleObj r:id="rId5" imgW="2184400" imgH="393700" progId="Equation.3">
                  <p:embed/>
                  <p:pic>
                    <p:nvPicPr>
                      <p:cNvPr id="309253" name="Object 18">
                        <a:extLst>
                          <a:ext uri="{FF2B5EF4-FFF2-40B4-BE49-F238E27FC236}">
                            <a16:creationId xmlns:a16="http://schemas.microsoft.com/office/drawing/2014/main" id="{F5D0E0AC-84AC-429F-B6F7-0F640A9F4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794" y="934377"/>
                        <a:ext cx="4648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39" name="Rectangle 19">
            <a:extLst>
              <a:ext uri="{FF2B5EF4-FFF2-40B4-BE49-F238E27FC236}">
                <a16:creationId xmlns:a16="http://schemas.microsoft.com/office/drawing/2014/main" id="{06C78330-CAA1-40CC-BA9A-F5F7FA2D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737458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计算其积分结果并与准确值进行比较。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 梯形和辛普森的计算结果与准确值比较如下表</a:t>
            </a:r>
          </a:p>
        </p:txBody>
      </p:sp>
      <p:graphicFrame>
        <p:nvGraphicFramePr>
          <p:cNvPr id="309255" name="表格 309254">
            <a:extLst>
              <a:ext uri="{FF2B5EF4-FFF2-40B4-BE49-F238E27FC236}">
                <a16:creationId xmlns:a16="http://schemas.microsoft.com/office/drawing/2014/main" id="{77B8CA2D-2A66-42A8-9B9A-FDCDB797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893539"/>
              </p:ext>
            </p:extLst>
          </p:nvPr>
        </p:nvGraphicFramePr>
        <p:xfrm>
          <a:off x="895150" y="3017002"/>
          <a:ext cx="7155417" cy="1902032"/>
        </p:xfrm>
        <a:graphic>
          <a:graphicData uri="http://schemas.openxmlformats.org/drawingml/2006/table">
            <a:tbl>
              <a:tblPr/>
              <a:tblGrid>
                <a:gridCol w="26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r>
                        <a:rPr lang="en-US" altLang="zh-CN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(x)    </a:t>
                      </a:r>
                      <a:endParaRPr lang="zh-CN" altLang="en-US" sz="24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1</a:t>
                      </a:r>
                      <a:endParaRPr lang="zh-CN" altLang="en-US" sz="2800" b="1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e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准确值</a:t>
                      </a:r>
                      <a:endParaRPr lang="zh-CN" altLang="en-US" sz="24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梯形公式计算值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辛普森公式计算值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A0E42D6-6009-4703-A00B-73B9E5DFA2B0}"/>
              </a:ext>
            </a:extLst>
          </p:cNvPr>
          <p:cNvSpPr txBox="1"/>
          <p:nvPr/>
        </p:nvSpPr>
        <p:spPr>
          <a:xfrm>
            <a:off x="7040495" y="6094494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33336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>
            <a:extLst>
              <a:ext uri="{FF2B5EF4-FFF2-40B4-BE49-F238E27FC236}">
                <a16:creationId xmlns:a16="http://schemas.microsoft.com/office/drawing/2014/main" id="{2171DF6F-BE18-4BE9-9663-6E0EFAB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375" y="136646"/>
            <a:ext cx="8712968" cy="9572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7.2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设积分区间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[0,2]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，取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f(x)=1, x,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e</a:t>
            </a:r>
            <a:r>
              <a:rPr lang="en-US" altLang="zh-CN" sz="28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时，分别用梯形和辛普森公式</a:t>
            </a:r>
          </a:p>
        </p:txBody>
      </p:sp>
      <p:graphicFrame>
        <p:nvGraphicFramePr>
          <p:cNvPr id="309252" name="Object 17">
            <a:extLst>
              <a:ext uri="{FF2B5EF4-FFF2-40B4-BE49-F238E27FC236}">
                <a16:creationId xmlns:a16="http://schemas.microsoft.com/office/drawing/2014/main" id="{29ACC023-1C45-4CEC-8719-22A9FB7DAB68}"/>
              </a:ext>
            </a:extLst>
          </p:cNvPr>
          <p:cNvGraphicFramePr>
            <a:graphicFrameLocks/>
          </p:cNvGraphicFramePr>
          <p:nvPr/>
        </p:nvGraphicFramePr>
        <p:xfrm>
          <a:off x="348204" y="973375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94" r:id="rId3" imgW="1511300" imgH="330200" progId="Equation.3">
                  <p:embed/>
                </p:oleObj>
              </mc:Choice>
              <mc:Fallback>
                <p:oleObj r:id="rId3" imgW="1511300" imgH="330200" progId="Equation.3">
                  <p:embed/>
                  <p:pic>
                    <p:nvPicPr>
                      <p:cNvPr id="309252" name="Object 17">
                        <a:extLst>
                          <a:ext uri="{FF2B5EF4-FFF2-40B4-BE49-F238E27FC236}">
                            <a16:creationId xmlns:a16="http://schemas.microsoft.com/office/drawing/2014/main" id="{29ACC023-1C45-4CEC-8719-22A9FB7DA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4" y="973375"/>
                        <a:ext cx="3581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18">
            <a:extLst>
              <a:ext uri="{FF2B5EF4-FFF2-40B4-BE49-F238E27FC236}">
                <a16:creationId xmlns:a16="http://schemas.microsoft.com/office/drawing/2014/main" id="{F5D0E0AC-84AC-429F-B6F7-0F640A9F459A}"/>
              </a:ext>
            </a:extLst>
          </p:cNvPr>
          <p:cNvGraphicFramePr>
            <a:graphicFrameLocks/>
          </p:cNvGraphicFramePr>
          <p:nvPr/>
        </p:nvGraphicFramePr>
        <p:xfrm>
          <a:off x="4206794" y="934377"/>
          <a:ext cx="4648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95" r:id="rId5" imgW="2184400" imgH="393700" progId="Equation.3">
                  <p:embed/>
                </p:oleObj>
              </mc:Choice>
              <mc:Fallback>
                <p:oleObj r:id="rId5" imgW="2184400" imgH="393700" progId="Equation.3">
                  <p:embed/>
                  <p:pic>
                    <p:nvPicPr>
                      <p:cNvPr id="309253" name="Object 18">
                        <a:extLst>
                          <a:ext uri="{FF2B5EF4-FFF2-40B4-BE49-F238E27FC236}">
                            <a16:creationId xmlns:a16="http://schemas.microsoft.com/office/drawing/2014/main" id="{F5D0E0AC-84AC-429F-B6F7-0F640A9F45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794" y="934377"/>
                        <a:ext cx="4648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7939" name="Rectangle 19">
            <a:extLst>
              <a:ext uri="{FF2B5EF4-FFF2-40B4-BE49-F238E27FC236}">
                <a16:creationId xmlns:a16="http://schemas.microsoft.com/office/drawing/2014/main" id="{06C78330-CAA1-40CC-BA9A-F5F7FA2D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00808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计算其积分结果并与准确值进行比较。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 梯形和辛普森的计算结果与准确值比较如下表</a:t>
            </a:r>
          </a:p>
        </p:txBody>
      </p:sp>
      <p:graphicFrame>
        <p:nvGraphicFramePr>
          <p:cNvPr id="309255" name="表格 309254">
            <a:extLst>
              <a:ext uri="{FF2B5EF4-FFF2-40B4-BE49-F238E27FC236}">
                <a16:creationId xmlns:a16="http://schemas.microsoft.com/office/drawing/2014/main" id="{77B8CA2D-2A66-42A8-9B9A-FDCDB797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14514"/>
              </p:ext>
            </p:extLst>
          </p:nvPr>
        </p:nvGraphicFramePr>
        <p:xfrm>
          <a:off x="895150" y="2831338"/>
          <a:ext cx="7155417" cy="1902032"/>
        </p:xfrm>
        <a:graphic>
          <a:graphicData uri="http://schemas.openxmlformats.org/drawingml/2006/table">
            <a:tbl>
              <a:tblPr/>
              <a:tblGrid>
                <a:gridCol w="269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r>
                        <a:rPr lang="en-US" altLang="zh-CN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(x)    </a:t>
                      </a:r>
                      <a:endParaRPr lang="zh-CN" altLang="en-US" sz="24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1</a:t>
                      </a: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endParaRPr lang="zh-CN" altLang="en-US" sz="2800" b="1" dirty="0"/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x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/>
                        <a:t>x</a:t>
                      </a:r>
                      <a:r>
                        <a:rPr lang="en-US" altLang="zh-CN" sz="3200" b="1" baseline="30000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3200" b="1" baseline="30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800" b="1" dirty="0"/>
                        <a:t>e</a:t>
                      </a:r>
                      <a:r>
                        <a:rPr lang="en-US" altLang="zh-CN" sz="3200" b="1" baseline="30000" dirty="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endParaRPr lang="zh-CN" altLang="en-US" sz="3200" b="1" baseline="30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准确值</a:t>
                      </a:r>
                      <a:endParaRPr lang="zh-CN" altLang="en-US" sz="2400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2.67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6.40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6.389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梯形公式计算值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16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8.389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sz="2400" b="1" dirty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辛普森公式计算值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2.67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lang="zh-CN" altLang="en-US" sz="2400" b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6.67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6.421</a:t>
                      </a:r>
                      <a:endParaRPr lang="zh-CN" altLang="en-US" sz="2400" b="0" dirty="0">
                        <a:solidFill>
                          <a:srgbClr val="0000FF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8039" name="Rectangle 119">
            <a:extLst>
              <a:ext uri="{FF2B5EF4-FFF2-40B4-BE49-F238E27FC236}">
                <a16:creationId xmlns:a16="http://schemas.microsoft.com/office/drawing/2014/main" id="{6CE596DB-C133-4100-8F0B-D40F6159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7" y="4868763"/>
            <a:ext cx="892899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从表中可知，当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时，辛普森公式比梯形公式更精确。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一般说来，代数精度越高，求积公式越精确。梯形公式和中矩形公式具有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次代数精度，辛普森公式有</a:t>
            </a: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次代数精度。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6755443-B3C4-4D14-B188-57F47E70FD0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984062"/>
            <a:ext cx="8964488" cy="93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D5E7EC-473F-45F9-B11B-3CC3C5A04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9551" y="5984062"/>
            <a:ext cx="2402032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0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451" name="Group 3">
            <a:extLst>
              <a:ext uri="{FF2B5EF4-FFF2-40B4-BE49-F238E27FC236}">
                <a16:creationId xmlns:a16="http://schemas.microsoft.com/office/drawing/2014/main" id="{437E4EC9-68D0-4301-82F1-8E202F87C95D}"/>
              </a:ext>
            </a:extLst>
          </p:cNvPr>
          <p:cNvGrpSpPr>
            <a:grpSpLocks/>
          </p:cNvGrpSpPr>
          <p:nvPr/>
        </p:nvGrpSpPr>
        <p:grpSpPr bwMode="auto">
          <a:xfrm>
            <a:off x="-76186" y="311088"/>
            <a:ext cx="8594726" cy="655638"/>
            <a:chOff x="192" y="898"/>
            <a:chExt cx="5414" cy="413"/>
          </a:xfrm>
        </p:grpSpPr>
        <p:sp>
          <p:nvSpPr>
            <p:cNvPr id="21518" name="Text Box 4">
              <a:extLst>
                <a:ext uri="{FF2B5EF4-FFF2-40B4-BE49-F238E27FC236}">
                  <a16:creationId xmlns:a16="http://schemas.microsoft.com/office/drawing/2014/main" id="{B15882C2-4CC3-413E-9BF8-7A9C56F44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60"/>
              <a:ext cx="485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例</a:t>
              </a:r>
              <a:r>
                <a:rPr lang="en-US" altLang="zh-CN" sz="2800" b="1" dirty="0">
                  <a:solidFill>
                    <a:srgbClr val="0000CC"/>
                  </a:solidFill>
                </a:rPr>
                <a:t>7.3</a:t>
              </a:r>
              <a:r>
                <a:rPr lang="zh-CN" altLang="en-US" sz="2800" b="1" dirty="0">
                  <a:solidFill>
                    <a:srgbClr val="0000CC"/>
                  </a:solidFill>
                </a:rPr>
                <a:t>：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分别用梯形公式和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Simpson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公式计算积分 </a:t>
              </a:r>
            </a:p>
          </p:txBody>
        </p:sp>
        <p:graphicFrame>
          <p:nvGraphicFramePr>
            <p:cNvPr id="21519" name="Object 5">
              <a:extLst>
                <a:ext uri="{FF2B5EF4-FFF2-40B4-BE49-F238E27FC236}">
                  <a16:creationId xmlns:a16="http://schemas.microsoft.com/office/drawing/2014/main" id="{C1796AF9-C88A-45C2-B89B-EA8A6E9827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1" y="898"/>
            <a:ext cx="63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860" name="Equation" r:id="rId4" imgW="508000" imgH="330200" progId="Equation.3">
                    <p:embed/>
                  </p:oleObj>
                </mc:Choice>
                <mc:Fallback>
                  <p:oleObj name="Equation" r:id="rId4" imgW="508000" imgH="330200" progId="Equation.3">
                    <p:embed/>
                    <p:pic>
                      <p:nvPicPr>
                        <p:cNvPr id="21519" name="Object 5">
                          <a:extLst>
                            <a:ext uri="{FF2B5EF4-FFF2-40B4-BE49-F238E27FC236}">
                              <a16:creationId xmlns:a16="http://schemas.microsoft.com/office/drawing/2014/main" id="{C1796AF9-C88A-45C2-B89B-EA8A6E9827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898"/>
                          <a:ext cx="63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454" name="Group 6">
            <a:extLst>
              <a:ext uri="{FF2B5EF4-FFF2-40B4-BE49-F238E27FC236}">
                <a16:creationId xmlns:a16="http://schemas.microsoft.com/office/drawing/2014/main" id="{1D37986C-622B-4B60-A5AB-94945252E19B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1288589"/>
            <a:ext cx="4267200" cy="549275"/>
            <a:chOff x="288" y="1296"/>
            <a:chExt cx="2688" cy="346"/>
          </a:xfrm>
        </p:grpSpPr>
        <p:sp>
          <p:nvSpPr>
            <p:cNvPr id="21516" name="Rectangle 7">
              <a:extLst>
                <a:ext uri="{FF2B5EF4-FFF2-40B4-BE49-F238E27FC236}">
                  <a16:creationId xmlns:a16="http://schemas.microsoft.com/office/drawing/2014/main" id="{C63F869C-E968-40F2-88F7-404720A2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21517" name="Rectangle 8">
              <a:extLst>
                <a:ext uri="{FF2B5EF4-FFF2-40B4-BE49-F238E27FC236}">
                  <a16:creationId xmlns:a16="http://schemas.microsoft.com/office/drawing/2014/main" id="{24F3A64F-FCCA-4B8A-A890-9620D78D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22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en-US" altLang="zh-CN" sz="2600" b="1" i="1" dirty="0">
                  <a:ea typeface="楷体_GB2312" pitchFamily="49" charset="-122"/>
                </a:rPr>
                <a:t>a</a:t>
              </a:r>
              <a:r>
                <a:rPr lang="en-US" altLang="zh-CN" sz="2600" b="1" dirty="0">
                  <a:ea typeface="楷体_GB2312" pitchFamily="49" charset="-122"/>
                </a:rPr>
                <a:t>＝0, </a:t>
              </a:r>
              <a:r>
                <a:rPr lang="en-US" altLang="zh-CN" sz="2600" b="1" i="1" dirty="0">
                  <a:ea typeface="楷体_GB2312" pitchFamily="49" charset="-122"/>
                </a:rPr>
                <a:t>b</a:t>
              </a:r>
              <a:r>
                <a:rPr lang="en-US" altLang="zh-CN" sz="2600" b="1" dirty="0">
                  <a:ea typeface="楷体_GB2312" pitchFamily="49" charset="-122"/>
                </a:rPr>
                <a:t>＝1,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 = </a:t>
              </a:r>
              <a:r>
                <a:rPr lang="en-US" altLang="zh-CN" sz="2600" b="1" i="1" dirty="0">
                  <a:ea typeface="楷体_GB2312" pitchFamily="49" charset="-122"/>
                </a:rPr>
                <a:t>e </a:t>
              </a:r>
              <a:r>
                <a:rPr lang="en-US" altLang="zh-CN" sz="2600" b="1" i="1" baseline="30000" dirty="0">
                  <a:ea typeface="楷体_GB2312" pitchFamily="49" charset="-122"/>
                </a:rPr>
                <a:t>-x</a:t>
              </a:r>
              <a:r>
                <a:rPr lang="en-US" altLang="zh-CN" sz="2600" b="1" baseline="30000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，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72457" name="Group 9">
            <a:extLst>
              <a:ext uri="{FF2B5EF4-FFF2-40B4-BE49-F238E27FC236}">
                <a16:creationId xmlns:a16="http://schemas.microsoft.com/office/drawing/2014/main" id="{2386A9D2-9462-4554-BBFD-8EE9D9F10DE2}"/>
              </a:ext>
            </a:extLst>
          </p:cNvPr>
          <p:cNvGrpSpPr>
            <a:grpSpLocks/>
          </p:cNvGrpSpPr>
          <p:nvPr/>
        </p:nvGrpSpPr>
        <p:grpSpPr bwMode="auto">
          <a:xfrm>
            <a:off x="461962" y="3482215"/>
            <a:ext cx="8188325" cy="1333500"/>
            <a:chOff x="316" y="2400"/>
            <a:chExt cx="5158" cy="840"/>
          </a:xfrm>
        </p:grpSpPr>
        <p:sp>
          <p:nvSpPr>
            <p:cNvPr id="21514" name="Rectangle 10">
              <a:extLst>
                <a:ext uri="{FF2B5EF4-FFF2-40B4-BE49-F238E27FC236}">
                  <a16:creationId xmlns:a16="http://schemas.microsoft.com/office/drawing/2014/main" id="{2E65CCC4-008B-4DCC-B57F-E8E8F3B05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400"/>
              <a:ext cx="204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由 </a:t>
              </a:r>
              <a:r>
                <a:rPr lang="en-US" altLang="zh-CN" b="1" dirty="0">
                  <a:solidFill>
                    <a:srgbClr val="0000CC"/>
                  </a:solidFill>
                  <a:ea typeface="楷体_GB2312" pitchFamily="49" charset="-122"/>
                </a:rPr>
                <a:t>S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impson 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公式可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得 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1515" name="Object 11">
              <a:extLst>
                <a:ext uri="{FF2B5EF4-FFF2-40B4-BE49-F238E27FC236}">
                  <a16:creationId xmlns:a16="http://schemas.microsoft.com/office/drawing/2014/main" id="{6E1EADF6-CA10-4879-98E2-236B79905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784"/>
            <a:ext cx="47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861" name="Equation" r:id="rId6" imgW="3937000" imgH="393700" progId="Equation.3">
                    <p:embed/>
                  </p:oleObj>
                </mc:Choice>
                <mc:Fallback>
                  <p:oleObj name="Equation" r:id="rId6" imgW="3937000" imgH="393700" progId="Equation.3">
                    <p:embed/>
                    <p:pic>
                      <p:nvPicPr>
                        <p:cNvPr id="21515" name="Object 11">
                          <a:extLst>
                            <a:ext uri="{FF2B5EF4-FFF2-40B4-BE49-F238E27FC236}">
                              <a16:creationId xmlns:a16="http://schemas.microsoft.com/office/drawing/2014/main" id="{6E1EADF6-CA10-4879-98E2-236B799058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475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460" name="Group 12">
            <a:extLst>
              <a:ext uri="{FF2B5EF4-FFF2-40B4-BE49-F238E27FC236}">
                <a16:creationId xmlns:a16="http://schemas.microsoft.com/office/drawing/2014/main" id="{C70941E7-4EEB-4E40-AD1E-60DB4E0A7A25}"/>
              </a:ext>
            </a:extLst>
          </p:cNvPr>
          <p:cNvGrpSpPr>
            <a:grpSpLocks/>
          </p:cNvGrpSpPr>
          <p:nvPr/>
        </p:nvGrpSpPr>
        <p:grpSpPr bwMode="auto">
          <a:xfrm>
            <a:off x="562982" y="2069970"/>
            <a:ext cx="6086475" cy="1257300"/>
            <a:chOff x="336" y="1632"/>
            <a:chExt cx="3834" cy="792"/>
          </a:xfrm>
        </p:grpSpPr>
        <p:graphicFrame>
          <p:nvGraphicFramePr>
            <p:cNvPr id="21512" name="Object 13">
              <a:extLst>
                <a:ext uri="{FF2B5EF4-FFF2-40B4-BE49-F238E27FC236}">
                  <a16:creationId xmlns:a16="http://schemas.microsoft.com/office/drawing/2014/main" id="{90DF262F-C081-4A9C-BD56-187FA2210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968"/>
            <a:ext cx="345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862" name="Equation" r:id="rId8" imgW="2857500" imgH="393700" progId="Equation.3">
                    <p:embed/>
                  </p:oleObj>
                </mc:Choice>
                <mc:Fallback>
                  <p:oleObj name="Equation" r:id="rId8" imgW="2857500" imgH="393700" progId="Equation.3">
                    <p:embed/>
                    <p:pic>
                      <p:nvPicPr>
                        <p:cNvPr id="21512" name="Object 13">
                          <a:extLst>
                            <a:ext uri="{FF2B5EF4-FFF2-40B4-BE49-F238E27FC236}">
                              <a16:creationId xmlns:a16="http://schemas.microsoft.com/office/drawing/2014/main" id="{90DF262F-C081-4A9C-BD56-187FA2210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68"/>
                          <a:ext cx="345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3" name="Rectangle 14">
              <a:extLst>
                <a:ext uri="{FF2B5EF4-FFF2-40B4-BE49-F238E27FC236}">
                  <a16:creationId xmlns:a16="http://schemas.microsoft.com/office/drawing/2014/main" id="{02B8C0C2-F4D6-43B9-B45B-91ED7025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32"/>
              <a:ext cx="159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b="1">
                  <a:solidFill>
                    <a:srgbClr val="0000CC"/>
                  </a:solidFill>
                  <a:ea typeface="楷体_GB2312" pitchFamily="49" charset="-122"/>
                </a:rPr>
                <a:t>由</a:t>
              </a: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梯形公式可</a:t>
              </a:r>
              <a:r>
                <a:rPr lang="zh-CN" altLang="en-US" b="1">
                  <a:solidFill>
                    <a:srgbClr val="0000CC"/>
                  </a:solidFill>
                  <a:ea typeface="楷体_GB2312" pitchFamily="49" charset="-122"/>
                </a:rPr>
                <a:t>得 </a:t>
              </a:r>
              <a:endParaRPr lang="en-US" altLang="zh-CN" b="1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</p:grpSp>
      <p:sp>
        <p:nvSpPr>
          <p:cNvPr id="872463" name="Rectangle 15">
            <a:extLst>
              <a:ext uri="{FF2B5EF4-FFF2-40B4-BE49-F238E27FC236}">
                <a16:creationId xmlns:a16="http://schemas.microsoft.com/office/drawing/2014/main" id="{2541D8AB-22B9-4012-9C8B-7C8E2D2D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" y="5101427"/>
            <a:ext cx="7851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与精确值 </a:t>
            </a:r>
            <a:r>
              <a:rPr lang="zh-CN" altLang="en-US" sz="2600" b="1" dirty="0">
                <a:ea typeface="楷体_GB2312" pitchFamily="49" charset="-122"/>
              </a:rPr>
              <a:t>0.6321</a:t>
            </a:r>
            <a:r>
              <a:rPr lang="en-US" altLang="zh-CN" sz="2600" b="1" dirty="0">
                <a:ea typeface="楷体_GB2312" pitchFamily="49" charset="-122"/>
              </a:rPr>
              <a:t>...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相比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得误差分别为 </a:t>
            </a:r>
            <a:r>
              <a:rPr lang="zh-CN" altLang="en-US" b="1" dirty="0">
                <a:ea typeface="楷体_GB2312" pitchFamily="49" charset="-122"/>
              </a:rPr>
              <a:t>0.0518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 和 </a:t>
            </a:r>
            <a:r>
              <a:rPr lang="zh-CN" altLang="en-US" b="1" dirty="0">
                <a:ea typeface="楷体_GB2312" pitchFamily="49" charset="-122"/>
              </a:rPr>
              <a:t>0.0002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32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64318B-DDE8-47D6-AA1C-6AB33D34AA4D}"/>
              </a:ext>
            </a:extLst>
          </p:cNvPr>
          <p:cNvSpPr txBox="1"/>
          <p:nvPr/>
        </p:nvSpPr>
        <p:spPr>
          <a:xfrm>
            <a:off x="7621043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7.1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16C79-6ACE-44BF-A16E-D5D33B1F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976"/>
            <a:ext cx="8135888" cy="25590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A1D790-5B98-4174-A725-B89EB3C7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7488832" cy="39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964163-3936-4F6C-A0D7-F844D7915B02}"/>
              </a:ext>
            </a:extLst>
          </p:cNvPr>
          <p:cNvSpPr txBox="1"/>
          <p:nvPr/>
        </p:nvSpPr>
        <p:spPr>
          <a:xfrm>
            <a:off x="251520" y="62068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定积分回顾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CA16C-0C30-42BA-89AD-1A2E18961831}"/>
              </a:ext>
            </a:extLst>
          </p:cNvPr>
          <p:cNvSpPr txBox="1">
            <a:spLocks noChangeArrowheads="1"/>
          </p:cNvSpPr>
          <p:nvPr/>
        </p:nvSpPr>
        <p:spPr>
          <a:xfrm>
            <a:off x="2928039" y="244318"/>
            <a:ext cx="3276364" cy="50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7AE0C5B6-53FB-49F5-90C2-461D9C87B381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1170800"/>
            <a:ext cx="9182100" cy="673100"/>
            <a:chOff x="24" y="672"/>
            <a:chExt cx="5784" cy="424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2ABF8F2F-539C-4B27-AAF9-055AA400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705"/>
              <a:ext cx="5556" cy="39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FBFFF"/>
                </a:gs>
                <a:gs pos="50000">
                  <a:srgbClr val="DFBFFF">
                    <a:gamma/>
                    <a:tint val="0"/>
                    <a:invGamma/>
                  </a:srgbClr>
                </a:gs>
                <a:gs pos="100000">
                  <a:srgbClr val="DFBFFF"/>
                </a:gs>
              </a:gsLst>
              <a:lin ang="5400000" scaled="1"/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黑体" pitchFamily="2" charset="-122"/>
              </a:endParaRP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1DE28CC6-A01D-4A44-BFB6-30AF462C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672"/>
              <a:ext cx="578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:</a:t>
              </a:r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>
                  <a:ea typeface="宋体" panose="02010600030101010101" pitchFamily="2" charset="-122"/>
                </a:rPr>
                <a:t>求曲线</a:t>
              </a:r>
              <a:r>
                <a:rPr lang="zh-CN" altLang="en-US" sz="2800" b="1"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30000">
                  <a:solidFill>
                    <a:srgbClr val="000099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>
                  <a:ea typeface="宋体" panose="02010600030101010101" pitchFamily="2" charset="-122"/>
                </a:rPr>
                <a:t>、直线</a:t>
              </a:r>
              <a:r>
                <a:rPr lang="zh-CN" altLang="en-US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solidFill>
                    <a:srgbClr val="000099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>
                  <a:ea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000099"/>
                  </a:solidFill>
                  <a:ea typeface="宋体" panose="02010600030101010101" pitchFamily="2" charset="-122"/>
                </a:rPr>
                <a:t>轴</a:t>
              </a:r>
              <a:r>
                <a:rPr lang="zh-CN" altLang="en-US" b="1">
                  <a:ea typeface="宋体" panose="02010600030101010101" pitchFamily="2" charset="-122"/>
                </a:rPr>
                <a:t>所围成的曲边三角形的面积</a:t>
              </a:r>
              <a:r>
                <a:rPr lang="zh-CN" altLang="en-US">
                  <a:ea typeface="宋体" panose="02010600030101010101" pitchFamily="2" charset="-122"/>
                </a:rPr>
                <a:t>。</a:t>
              </a: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08F4206B-DA26-40B8-8A70-529C67D7C67F}"/>
              </a:ext>
            </a:extLst>
          </p:cNvPr>
          <p:cNvGrpSpPr>
            <a:grpSpLocks/>
          </p:cNvGrpSpPr>
          <p:nvPr/>
        </p:nvGrpSpPr>
        <p:grpSpPr bwMode="auto">
          <a:xfrm>
            <a:off x="5222692" y="2780928"/>
            <a:ext cx="3568700" cy="3216275"/>
            <a:chOff x="3511" y="1356"/>
            <a:chExt cx="2248" cy="2026"/>
          </a:xfrm>
        </p:grpSpPr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173D1BDB-14C8-4FE2-8260-1CC31D33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168"/>
              <a:ext cx="22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6515BCC-EC43-4FAF-BC70-DB53CD240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0" y="1356"/>
              <a:ext cx="0" cy="20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DB8E3E05-F080-497E-B627-54A5E9F6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291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96BAF68-8A5F-4A42-BACC-1BDB9ED7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35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D002439D-C098-4FF4-8506-FB3865A45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68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solidFill>
                    <a:srgbClr val="0000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A78C25B-A338-4F1D-8F5F-C29F161AF88B}"/>
              </a:ext>
            </a:extLst>
          </p:cNvPr>
          <p:cNvGrpSpPr>
            <a:grpSpLocks/>
          </p:cNvGrpSpPr>
          <p:nvPr/>
        </p:nvGrpSpPr>
        <p:grpSpPr bwMode="auto">
          <a:xfrm>
            <a:off x="5557654" y="2726953"/>
            <a:ext cx="2789238" cy="2911475"/>
            <a:chOff x="3722" y="1322"/>
            <a:chExt cx="1757" cy="1834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8970289A-5658-4416-9250-5F982C37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2"/>
              <a:ext cx="1757" cy="1834"/>
            </a:xfrm>
            <a:custGeom>
              <a:avLst/>
              <a:gdLst>
                <a:gd name="T0" fmla="*/ 0 w 1547"/>
                <a:gd name="T1" fmla="*/ 2174 h 1547"/>
                <a:gd name="T2" fmla="*/ 1996 w 1547"/>
                <a:gd name="T3" fmla="*/ 0 h 1547"/>
                <a:gd name="T4" fmla="*/ 0 60000 65536"/>
                <a:gd name="T5" fmla="*/ 0 60000 65536"/>
                <a:gd name="T6" fmla="*/ 0 w 1547"/>
                <a:gd name="T7" fmla="*/ 0 h 1547"/>
                <a:gd name="T8" fmla="*/ 1547 w 1547"/>
                <a:gd name="T9" fmla="*/ 1547 h 15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7" h="1547">
                  <a:moveTo>
                    <a:pt x="0" y="1547"/>
                  </a:moveTo>
                  <a:cubicBezTo>
                    <a:pt x="689" y="1547"/>
                    <a:pt x="1321" y="519"/>
                    <a:pt x="154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D17A62D2-51BC-4AB5-80AE-6FB1DE5FF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348"/>
              <a:ext cx="37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CCC66C92-7EAE-4F45-9B6D-680201218034}"/>
              </a:ext>
            </a:extLst>
          </p:cNvPr>
          <p:cNvGrpSpPr>
            <a:grpSpLocks/>
          </p:cNvGrpSpPr>
          <p:nvPr/>
        </p:nvGrpSpPr>
        <p:grpSpPr bwMode="auto">
          <a:xfrm>
            <a:off x="8343717" y="2746003"/>
            <a:ext cx="171450" cy="3251200"/>
            <a:chOff x="5477" y="1310"/>
            <a:chExt cx="108" cy="2072"/>
          </a:xfrm>
        </p:grpSpPr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68E2AC62-EF97-4447-8F0C-C902617D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7" y="1310"/>
              <a:ext cx="0" cy="1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E8A403A2-19C3-497B-8C5D-4A107D481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81" y="3164"/>
              <a:ext cx="1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36000" b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3131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C7DEC14A-A05B-4DCA-A1B9-654CAB4B7300}"/>
              </a:ext>
            </a:extLst>
          </p:cNvPr>
          <p:cNvGrpSpPr>
            <a:grpSpLocks/>
          </p:cNvGrpSpPr>
          <p:nvPr/>
        </p:nvGrpSpPr>
        <p:grpSpPr bwMode="auto">
          <a:xfrm>
            <a:off x="5665604" y="2731716"/>
            <a:ext cx="2695575" cy="2962275"/>
            <a:chOff x="930" y="935"/>
            <a:chExt cx="1698" cy="1866"/>
          </a:xfrm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3309CDF-1934-4515-BDE2-F6DD30EA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935"/>
              <a:ext cx="1698" cy="1866"/>
            </a:xfrm>
            <a:custGeom>
              <a:avLst/>
              <a:gdLst>
                <a:gd name="T0" fmla="*/ 0 w 1440"/>
                <a:gd name="T1" fmla="*/ 2340 h 1488"/>
                <a:gd name="T2" fmla="*/ 166 w 1440"/>
                <a:gd name="T3" fmla="*/ 2309 h 1488"/>
                <a:gd name="T4" fmla="*/ 406 w 1440"/>
                <a:gd name="T5" fmla="*/ 2202 h 1488"/>
                <a:gd name="T6" fmla="*/ 639 w 1440"/>
                <a:gd name="T7" fmla="*/ 2044 h 1488"/>
                <a:gd name="T8" fmla="*/ 874 w 1440"/>
                <a:gd name="T9" fmla="*/ 1843 h 1488"/>
                <a:gd name="T10" fmla="*/ 1107 w 1440"/>
                <a:gd name="T11" fmla="*/ 1573 h 1488"/>
                <a:gd name="T12" fmla="*/ 1318 w 1440"/>
                <a:gd name="T13" fmla="*/ 1277 h 1488"/>
                <a:gd name="T14" fmla="*/ 1507 w 1440"/>
                <a:gd name="T15" fmla="*/ 988 h 1488"/>
                <a:gd name="T16" fmla="*/ 1679 w 1440"/>
                <a:gd name="T17" fmla="*/ 680 h 1488"/>
                <a:gd name="T18" fmla="*/ 1836 w 1440"/>
                <a:gd name="T19" fmla="*/ 359 h 1488"/>
                <a:gd name="T20" fmla="*/ 1953 w 1440"/>
                <a:gd name="T21" fmla="*/ 113 h 1488"/>
                <a:gd name="T22" fmla="*/ 2002 w 1440"/>
                <a:gd name="T23" fmla="*/ 0 h 1488"/>
                <a:gd name="T24" fmla="*/ 1992 w 1440"/>
                <a:gd name="T25" fmla="*/ 2340 h 1488"/>
                <a:gd name="T26" fmla="*/ 0 w 1440"/>
                <a:gd name="T27" fmla="*/ 2340 h 14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0"/>
                <a:gd name="T43" fmla="*/ 0 h 1488"/>
                <a:gd name="T44" fmla="*/ 1440 w 1440"/>
                <a:gd name="T45" fmla="*/ 1488 h 14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0" h="1488">
                  <a:moveTo>
                    <a:pt x="0" y="1488"/>
                  </a:moveTo>
                  <a:lnTo>
                    <a:pt x="120" y="1468"/>
                  </a:lnTo>
                  <a:lnTo>
                    <a:pt x="292" y="1400"/>
                  </a:lnTo>
                  <a:lnTo>
                    <a:pt x="460" y="1300"/>
                  </a:lnTo>
                  <a:lnTo>
                    <a:pt x="628" y="1172"/>
                  </a:lnTo>
                  <a:lnTo>
                    <a:pt x="796" y="1000"/>
                  </a:lnTo>
                  <a:lnTo>
                    <a:pt x="948" y="812"/>
                  </a:lnTo>
                  <a:lnTo>
                    <a:pt x="1084" y="628"/>
                  </a:lnTo>
                  <a:lnTo>
                    <a:pt x="1208" y="432"/>
                  </a:lnTo>
                  <a:lnTo>
                    <a:pt x="1320" y="228"/>
                  </a:lnTo>
                  <a:lnTo>
                    <a:pt x="1404" y="72"/>
                  </a:lnTo>
                  <a:lnTo>
                    <a:pt x="1440" y="0"/>
                  </a:lnTo>
                  <a:lnTo>
                    <a:pt x="1432" y="1488"/>
                  </a:lnTo>
                  <a:lnTo>
                    <a:pt x="0" y="1488"/>
                  </a:lnTo>
                  <a:close/>
                </a:path>
              </a:pathLst>
            </a:custGeom>
            <a:solidFill>
              <a:srgbClr val="FFCC00">
                <a:alpha val="1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aphicFrame>
          <p:nvGraphicFramePr>
            <p:cNvPr id="21" name="Object 26">
              <a:extLst>
                <a:ext uri="{FF2B5EF4-FFF2-40B4-BE49-F238E27FC236}">
                  <a16:creationId xmlns:a16="http://schemas.microsoft.com/office/drawing/2014/main" id="{8EA0083D-8D7F-4F3C-8C7C-56302CE0F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160"/>
            <a:ext cx="303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23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21" name="Object 26">
                          <a:extLst>
                            <a:ext uri="{FF2B5EF4-FFF2-40B4-BE49-F238E27FC236}">
                              <a16:creationId xmlns:a16="http://schemas.microsoft.com/office/drawing/2014/main" id="{8EA0083D-8D7F-4F3C-8C7C-56302CE0F8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303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27">
            <a:extLst>
              <a:ext uri="{FF2B5EF4-FFF2-40B4-BE49-F238E27FC236}">
                <a16:creationId xmlns:a16="http://schemas.microsoft.com/office/drawing/2014/main" id="{949FC4AC-198B-4BE1-8EF5-82B3BB67E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4479" y="2723778"/>
            <a:ext cx="2790825" cy="29146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6F0CD2CE-A8FC-4F5A-8DF0-92296339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72" y="2119248"/>
            <a:ext cx="898392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>
                  <a:alpha val="60001"/>
                </a:srgbClr>
              </a:gs>
              <a:gs pos="64999">
                <a:srgbClr val="F0EBD5">
                  <a:alpha val="86000"/>
                </a:srgbClr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 algn="ctr">
            <a:noFill/>
            <a:prstDash val="sysDot"/>
            <a:round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3131FF"/>
                </a:solidFill>
                <a:latin typeface="+mn-ea"/>
                <a:ea typeface="+mn-ea"/>
              </a:rPr>
              <a:t>分 割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FD9E3585-95B5-416F-963E-CF866BBB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00" y="4214590"/>
            <a:ext cx="898314" cy="38837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FD1">
                  <a:alpha val="60001"/>
                </a:srgbClr>
              </a:gs>
              <a:gs pos="64999">
                <a:srgbClr val="F0EBD5">
                  <a:alpha val="86000"/>
                </a:srgbClr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28575" algn="ctr">
            <a:noFill/>
            <a:prstDash val="sysDot"/>
            <a:round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3131FF"/>
                </a:solidFill>
                <a:latin typeface="+mn-ea"/>
                <a:ea typeface="+mn-ea"/>
              </a:rPr>
              <a:t>求 和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55D4A3D2-FB2E-4AEF-BAB5-76B01BF04F60}"/>
              </a:ext>
            </a:extLst>
          </p:cNvPr>
          <p:cNvGrpSpPr>
            <a:grpSpLocks/>
          </p:cNvGrpSpPr>
          <p:nvPr/>
        </p:nvGrpSpPr>
        <p:grpSpPr bwMode="auto">
          <a:xfrm>
            <a:off x="923045" y="2585861"/>
            <a:ext cx="898314" cy="954916"/>
            <a:chOff x="474" y="1024"/>
            <a:chExt cx="503" cy="686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6F4F50B7-5D6C-4D33-9D11-7AE823D9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431"/>
              <a:ext cx="503" cy="2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>
                    <a:alpha val="60001"/>
                  </a:srgbClr>
                </a:gs>
                <a:gs pos="64999">
                  <a:srgbClr val="F0EBD5">
                    <a:alpha val="86000"/>
                  </a:srgbClr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3131FF"/>
                  </a:solidFill>
                  <a:latin typeface="+mn-ea"/>
                  <a:ea typeface="+mn-ea"/>
                </a:rPr>
                <a:t>近 似</a:t>
              </a: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A4FD5C78-DA93-4187-9DC1-25D4F034C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024"/>
              <a:ext cx="4" cy="407"/>
            </a:xfrm>
            <a:prstGeom prst="line">
              <a:avLst/>
            </a:prstGeom>
            <a:noFill/>
            <a:ln w="76200">
              <a:solidFill>
                <a:srgbClr val="00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</p:grpSp>
      <p:grpSp>
        <p:nvGrpSpPr>
          <p:cNvPr id="30" name="Group 9">
            <a:extLst>
              <a:ext uri="{FF2B5EF4-FFF2-40B4-BE49-F238E27FC236}">
                <a16:creationId xmlns:a16="http://schemas.microsoft.com/office/drawing/2014/main" id="{9B194639-B4D2-49AD-B026-B47405D262BD}"/>
              </a:ext>
            </a:extLst>
          </p:cNvPr>
          <p:cNvGrpSpPr>
            <a:grpSpLocks/>
          </p:cNvGrpSpPr>
          <p:nvPr/>
        </p:nvGrpSpPr>
        <p:grpSpPr bwMode="auto">
          <a:xfrm>
            <a:off x="846149" y="4629118"/>
            <a:ext cx="1114409" cy="927076"/>
            <a:chOff x="809" y="2664"/>
            <a:chExt cx="624" cy="666"/>
          </a:xfrm>
        </p:grpSpPr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ABF53A01-1A74-4817-810B-901FD9EA4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3051"/>
              <a:ext cx="624" cy="2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FD1">
                    <a:alpha val="60001"/>
                  </a:srgbClr>
                </a:gs>
                <a:gs pos="64999">
                  <a:srgbClr val="F0EBD5">
                    <a:alpha val="86000"/>
                  </a:srgbClr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8575" algn="ctr">
              <a:noFill/>
              <a:prstDash val="sysDot"/>
              <a:round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3131FF"/>
                  </a:solidFill>
                  <a:latin typeface="+mn-ea"/>
                  <a:ea typeface="+mn-ea"/>
                </a:rPr>
                <a:t>取极限</a:t>
              </a:r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68F170B3-E1E4-4C18-A362-AF3CC4A12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64"/>
              <a:ext cx="2" cy="387"/>
            </a:xfrm>
            <a:prstGeom prst="line">
              <a:avLst/>
            </a:prstGeom>
            <a:noFill/>
            <a:ln w="76200">
              <a:solidFill>
                <a:srgbClr val="00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</p:grpSp>
      <p:sp>
        <p:nvSpPr>
          <p:cNvPr id="34" name="Text Box 13">
            <a:extLst>
              <a:ext uri="{FF2B5EF4-FFF2-40B4-BE49-F238E27FC236}">
                <a16:creationId xmlns:a16="http://schemas.microsoft.com/office/drawing/2014/main" id="{5B7C299B-F6ED-49E6-B5B6-71D4A5A8E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954" y="2147016"/>
            <a:ext cx="3774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把整体的问题分成局部的问题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DD70D2A5-74F0-48E2-94C8-F4904D563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293" y="3073224"/>
            <a:ext cx="320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在局部上“以直代曲”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求出局部的近似值；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F3A8FBA4-D8F3-4A52-92A6-C447FD3C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214" y="4229008"/>
            <a:ext cx="3139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得到整体的一个近似值；</a:t>
            </a: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1396EABB-6D9C-47BF-BF78-0E55CCFD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58" y="5167823"/>
            <a:ext cx="388927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800" b="1" dirty="0">
                <a:latin typeface="+mn-ea"/>
                <a:ea typeface="+mn-ea"/>
              </a:rPr>
              <a:t>得到整体量的精确值；</a:t>
            </a:r>
          </a:p>
        </p:txBody>
      </p:sp>
      <p:grpSp>
        <p:nvGrpSpPr>
          <p:cNvPr id="45" name="Group 24">
            <a:extLst>
              <a:ext uri="{FF2B5EF4-FFF2-40B4-BE49-F238E27FC236}">
                <a16:creationId xmlns:a16="http://schemas.microsoft.com/office/drawing/2014/main" id="{401EBF74-6311-4B60-BB2A-C9A782A87097}"/>
              </a:ext>
            </a:extLst>
          </p:cNvPr>
          <p:cNvGrpSpPr>
            <a:grpSpLocks/>
          </p:cNvGrpSpPr>
          <p:nvPr/>
        </p:nvGrpSpPr>
        <p:grpSpPr bwMode="auto">
          <a:xfrm>
            <a:off x="245396" y="2114795"/>
            <a:ext cx="648286" cy="3441040"/>
            <a:chOff x="168" y="864"/>
            <a:chExt cx="363" cy="2472"/>
          </a:xfrm>
        </p:grpSpPr>
        <p:pic>
          <p:nvPicPr>
            <p:cNvPr id="46" name="Picture 25" descr="001">
              <a:extLst>
                <a:ext uri="{FF2B5EF4-FFF2-40B4-BE49-F238E27FC236}">
                  <a16:creationId xmlns:a16="http://schemas.microsoft.com/office/drawing/2014/main" id="{795F17B8-7AD4-4954-AD54-34689D304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2" t="6882" r="7941" b="7941"/>
            <a:stretch>
              <a:fillRect/>
            </a:stretch>
          </p:blipFill>
          <p:spPr bwMode="auto">
            <a:xfrm>
              <a:off x="204" y="86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6" descr="003">
              <a:extLst>
                <a:ext uri="{FF2B5EF4-FFF2-40B4-BE49-F238E27FC236}">
                  <a16:creationId xmlns:a16="http://schemas.microsoft.com/office/drawing/2014/main" id="{027405B4-D063-489C-BE2D-89A7B3F8B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" t="7941" r="8469" b="9528"/>
            <a:stretch>
              <a:fillRect/>
            </a:stretch>
          </p:blipFill>
          <p:spPr bwMode="auto">
            <a:xfrm>
              <a:off x="192" y="2292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7" descr="004">
              <a:extLst>
                <a:ext uri="{FF2B5EF4-FFF2-40B4-BE49-F238E27FC236}">
                  <a16:creationId xmlns:a16="http://schemas.microsoft.com/office/drawing/2014/main" id="{4C16BF80-E5CC-42FA-A69B-CCAB6DF02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1" t="8469" r="8998" b="10057"/>
            <a:stretch>
              <a:fillRect/>
            </a:stretch>
          </p:blipFill>
          <p:spPr bwMode="auto">
            <a:xfrm>
              <a:off x="192" y="3024"/>
              <a:ext cx="31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8" descr="002">
              <a:extLst>
                <a:ext uri="{FF2B5EF4-FFF2-40B4-BE49-F238E27FC236}">
                  <a16:creationId xmlns:a16="http://schemas.microsoft.com/office/drawing/2014/main" id="{96864379-2602-41F4-9447-DA1FAE80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" y="1569"/>
              <a:ext cx="36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Line 8">
            <a:extLst>
              <a:ext uri="{FF2B5EF4-FFF2-40B4-BE49-F238E27FC236}">
                <a16:creationId xmlns:a16="http://schemas.microsoft.com/office/drawing/2014/main" id="{8ED9E5F1-EEF4-43E6-ABB3-E7FDD23B2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347" y="3540777"/>
            <a:ext cx="0" cy="68020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8F0B33-CC94-46C6-A3DB-BFD282E2AAB7}"/>
              </a:ext>
            </a:extLst>
          </p:cNvPr>
          <p:cNvSpPr txBox="1"/>
          <p:nvPr/>
        </p:nvSpPr>
        <p:spPr>
          <a:xfrm>
            <a:off x="6660232" y="178596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9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34" grpId="0"/>
      <p:bldP spid="37" grpId="0"/>
      <p:bldP spid="40" grpId="0"/>
      <p:bldP spid="43" grpId="0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8E12EF-4EF3-4489-A24D-CCE1EF9F1CB1}"/>
              </a:ext>
            </a:extLst>
          </p:cNvPr>
          <p:cNvSpPr txBox="1"/>
          <p:nvPr/>
        </p:nvSpPr>
        <p:spPr>
          <a:xfrm>
            <a:off x="3059832" y="7859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E4779D-F095-4588-8D64-5BAFE072861C}"/>
              </a:ext>
            </a:extLst>
          </p:cNvPr>
          <p:cNvSpPr txBox="1">
            <a:spLocks noChangeArrowheads="1"/>
          </p:cNvSpPr>
          <p:nvPr/>
        </p:nvSpPr>
        <p:spPr>
          <a:xfrm>
            <a:off x="179853" y="1558747"/>
            <a:ext cx="8603114" cy="3677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800" b="0" dirty="0">
                <a:latin typeface="+mn-ea"/>
              </a:rPr>
              <a:t>        </a:t>
            </a:r>
            <a:r>
              <a:rPr lang="zh-CN" altLang="en-US" sz="2800" b="0" dirty="0">
                <a:latin typeface="+mn-ea"/>
              </a:rPr>
              <a:t>由梯形、辛普森和柯特斯求积公式余项可知，随着求积节点数的增多，对应公式的精度也会相应提高。但由于</a:t>
            </a:r>
            <a:r>
              <a:rPr lang="en-US" altLang="zh-CN" sz="2800" b="0" dirty="0">
                <a:latin typeface="+mn-ea"/>
              </a:rPr>
              <a:t>n≥8</a:t>
            </a:r>
            <a:r>
              <a:rPr lang="zh-CN" altLang="en-US" sz="2800" b="0" dirty="0">
                <a:latin typeface="+mn-ea"/>
              </a:rPr>
              <a:t>时的牛顿</a:t>
            </a:r>
            <a:r>
              <a:rPr lang="en-US" altLang="zh-CN" sz="2800" b="0" dirty="0">
                <a:latin typeface="+mn-ea"/>
              </a:rPr>
              <a:t>—</a:t>
            </a:r>
            <a:r>
              <a:rPr lang="zh-CN" altLang="en-US" sz="2800" b="0" dirty="0">
                <a:latin typeface="+mn-ea"/>
              </a:rPr>
              <a:t>柯特斯求积公式开始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</a:rPr>
              <a:t>出现负值的柯特斯系数</a:t>
            </a:r>
            <a:r>
              <a:rPr lang="zh-CN" altLang="en-US" sz="2800" b="0" dirty="0">
                <a:latin typeface="+mn-ea"/>
              </a:rPr>
              <a:t>。根据误差理论的分析研究，当积分公式出现负系数时，可能导致舍入误差增大，并且往往难以估计。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</a:rPr>
              <a:t>因此不能用增加求积节点数的方法来提高计算精度。</a:t>
            </a:r>
            <a:endParaRPr lang="en-US" altLang="zh-CN" sz="2800" b="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zh-CN" altLang="en-US" sz="2400" b="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None/>
            </a:pPr>
            <a:r>
              <a:rPr lang="zh-CN" altLang="en-US" sz="2400" b="0" dirty="0">
                <a:latin typeface="+mn-ea"/>
              </a:rPr>
              <a:t>       </a:t>
            </a:r>
            <a:r>
              <a:rPr lang="zh-CN" altLang="en-US" sz="2800" b="0" dirty="0">
                <a:latin typeface="+mn-ea"/>
              </a:rPr>
              <a:t>在实际应用中，提高积分计算精度的常用两种方法</a:t>
            </a:r>
            <a:endParaRPr lang="en-US" altLang="zh-CN" sz="2800" b="0" dirty="0"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None/>
            </a:pPr>
            <a:endParaRPr lang="zh-CN" altLang="en-US" sz="2400" b="0" dirty="0">
              <a:latin typeface="+mn-ea"/>
            </a:endParaRP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zh-CN" altLang="en-US" sz="2400" b="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0D1266-E1D5-48EB-B09C-7B124542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79" y="5385279"/>
            <a:ext cx="2441694" cy="5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用 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复化公式</a:t>
            </a:r>
            <a:endParaRPr lang="en-US" altLang="zh-CN" sz="28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304EA4B-2145-4678-8D86-38F9DFAB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58" y="5385279"/>
            <a:ext cx="2800768" cy="5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用 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非等距节点</a:t>
            </a:r>
            <a:endParaRPr lang="en-US" altLang="zh-CN" sz="2800" b="1" dirty="0">
              <a:solidFill>
                <a:srgbClr val="99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6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85F90DA2-AA37-4171-B725-B508FAF9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33455"/>
            <a:ext cx="871296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 复化求积公式：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将积分区间分割成多个小区间，然后在每个</a:t>
            </a:r>
            <a:r>
              <a:rPr lang="zh-CN" altLang="en-US" sz="2800" b="1" dirty="0">
                <a:latin typeface="+mn-ea"/>
                <a:ea typeface="+mn-ea"/>
              </a:rPr>
              <a:t>小区间</a:t>
            </a:r>
            <a:r>
              <a:rPr lang="zh-CN" altLang="en-US" sz="2800" b="1" dirty="0">
                <a:solidFill>
                  <a:srgbClr val="990000"/>
                </a:solidFill>
                <a:latin typeface="+mn-ea"/>
                <a:ea typeface="+mn-ea"/>
              </a:rPr>
              <a:t>上使用低次牛顿－科特斯求积公式。</a:t>
            </a:r>
            <a:r>
              <a:rPr lang="zh-CN" altLang="en-US" sz="2800" b="0" dirty="0">
                <a:latin typeface="+mn-ea"/>
                <a:ea typeface="+mn-ea"/>
              </a:rPr>
              <a:t>然后把所有小区间上的计算结果加起来得到整个区间上的求积公式。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0CAA9E-5C7C-4925-9D6E-E5C2C8CA6B00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149080"/>
            <a:ext cx="7560840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7.3.1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复化梯形公式及其误差分析和算法实现</a:t>
            </a:r>
          </a:p>
          <a:p>
            <a:pPr marL="0" indent="0" algn="just" fontAlgn="auto"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7.3.2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复化辛普森公式及其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误差分析和算法实现</a:t>
            </a: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pPr marL="0" indent="0" algn="just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7.3.3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步长的选取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27E9FF-1DC7-49FE-8BBF-4D03344820F5}"/>
              </a:ext>
            </a:extLst>
          </p:cNvPr>
          <p:cNvSpPr txBox="1"/>
          <p:nvPr/>
        </p:nvSpPr>
        <p:spPr>
          <a:xfrm>
            <a:off x="3203848" y="54868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 </a:t>
            </a:r>
            <a:r>
              <a:rPr lang="zh-CN" altLang="en-US" sz="32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复化求积公式</a:t>
            </a:r>
            <a:endParaRPr lang="zh-CN" altLang="en-US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01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6" name="Text Box 14">
            <a:extLst>
              <a:ext uri="{FF2B5EF4-FFF2-40B4-BE49-F238E27FC236}">
                <a16:creationId xmlns:a16="http://schemas.microsoft.com/office/drawing/2014/main" id="{7CBCFE2C-F4AE-4AF3-AA73-7C738A85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8" y="819963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600" b="1" dirty="0">
                <a:latin typeface="Times New Roman" panose="02020603050405020304" pitchFamily="18" charset="0"/>
              </a:rPr>
              <a:t> 定步长：将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600" b="1" dirty="0">
                <a:latin typeface="Times New Roman" panose="02020603050405020304" pitchFamily="18" charset="0"/>
              </a:rPr>
              <a:t> 分成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</a:rPr>
              <a:t>等分 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，其中节点：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868369" name="Group 17">
            <a:extLst>
              <a:ext uri="{FF2B5EF4-FFF2-40B4-BE49-F238E27FC236}">
                <a16:creationId xmlns:a16="http://schemas.microsoft.com/office/drawing/2014/main" id="{DF515EF2-C719-446C-A53E-6B7DC3CF64DA}"/>
              </a:ext>
            </a:extLst>
          </p:cNvPr>
          <p:cNvGrpSpPr>
            <a:grpSpLocks/>
          </p:cNvGrpSpPr>
          <p:nvPr/>
        </p:nvGrpSpPr>
        <p:grpSpPr bwMode="auto">
          <a:xfrm>
            <a:off x="1980238" y="1359914"/>
            <a:ext cx="5375276" cy="684213"/>
            <a:chOff x="741" y="3037"/>
            <a:chExt cx="3386" cy="431"/>
          </a:xfrm>
        </p:grpSpPr>
        <p:sp>
          <p:nvSpPr>
            <p:cNvPr id="868367" name="Rectangle 15">
              <a:extLst>
                <a:ext uri="{FF2B5EF4-FFF2-40B4-BE49-F238E27FC236}">
                  <a16:creationId xmlns:a16="http://schemas.microsoft.com/office/drawing/2014/main" id="{86E782A1-E49D-4CAC-894A-7F126ABC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3103"/>
              <a:ext cx="13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600" b="1" i="1" dirty="0" err="1">
                  <a:solidFill>
                    <a:schemeClr val="tx1"/>
                  </a:solidFill>
                  <a:latin typeface="+mn-ea"/>
                  <a:ea typeface="+mn-ea"/>
                </a:rPr>
                <a:t>i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 = 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0, 1, …, </a:t>
              </a:r>
              <a:r>
                <a:rPr lang="en-US" altLang="zh-CN" sz="2600" b="1" i="1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6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graphicFrame>
          <p:nvGraphicFramePr>
            <p:cNvPr id="868368" name="Object 16">
              <a:extLst>
                <a:ext uri="{FF2B5EF4-FFF2-40B4-BE49-F238E27FC236}">
                  <a16:creationId xmlns:a16="http://schemas.microsoft.com/office/drawing/2014/main" id="{FBA30F62-6E31-4E08-83C2-67AB78E367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588237"/>
                </p:ext>
              </p:extLst>
            </p:nvPr>
          </p:nvGraphicFramePr>
          <p:xfrm>
            <a:off x="741" y="3037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147" name="Equation" r:id="rId3" imgW="1536480" imgH="342720" progId="Equation.3">
                    <p:embed/>
                  </p:oleObj>
                </mc:Choice>
                <mc:Fallback>
                  <p:oleObj name="Equation" r:id="rId3" imgW="1536480" imgH="342720" progId="Equation.3">
                    <p:embed/>
                    <p:pic>
                      <p:nvPicPr>
                        <p:cNvPr id="868368" name="Object 16">
                          <a:extLst>
                            <a:ext uri="{FF2B5EF4-FFF2-40B4-BE49-F238E27FC236}">
                              <a16:creationId xmlns:a16="http://schemas.microsoft.com/office/drawing/2014/main" id="{FBA30F62-6E31-4E08-83C2-67AB78E36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037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20B97D8-7C04-477F-8F8D-6DC5BB378E97}"/>
              </a:ext>
            </a:extLst>
          </p:cNvPr>
          <p:cNvSpPr txBox="1"/>
          <p:nvPr/>
        </p:nvSpPr>
        <p:spPr>
          <a:xfrm>
            <a:off x="1192605" y="210515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6AAC836-1270-4A28-8732-98AE05D91D4D}"/>
              </a:ext>
            </a:extLst>
          </p:cNvPr>
          <p:cNvSpPr txBox="1">
            <a:spLocks noChangeArrowheads="1"/>
          </p:cNvSpPr>
          <p:nvPr/>
        </p:nvSpPr>
        <p:spPr>
          <a:xfrm>
            <a:off x="168454" y="2073431"/>
            <a:ext cx="8604448" cy="42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在每个小区间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4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](k=0,1,</a:t>
            </a:r>
            <a:r>
              <a:rPr lang="en-US" altLang="zh-CN" sz="2400" b="0" dirty="0">
                <a:ea typeface="黑体" panose="02010609060101010101" pitchFamily="49" charset="-122"/>
              </a:rPr>
              <a:t>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,n-1)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上应用梯形公式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02363E58-8439-493C-AD5F-07681CAC1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35716"/>
              </p:ext>
            </p:extLst>
          </p:nvPr>
        </p:nvGraphicFramePr>
        <p:xfrm>
          <a:off x="2121006" y="2585717"/>
          <a:ext cx="4179599" cy="77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48" r:id="rId5" imgW="2044700" imgH="393700" progId="Equation.3">
                  <p:embed/>
                </p:oleObj>
              </mc:Choice>
              <mc:Fallback>
                <p:oleObj r:id="rId5" imgW="2044700" imgH="393700" progId="Equation.3">
                  <p:embed/>
                  <p:pic>
                    <p:nvPicPr>
                      <p:cNvPr id="329732" name="Object 4">
                        <a:extLst>
                          <a:ext uri="{FF2B5EF4-FFF2-40B4-BE49-F238E27FC236}">
                            <a16:creationId xmlns:a16="http://schemas.microsoft.com/office/drawing/2014/main" id="{032A6071-E4E4-45C5-B9D9-9C3485D3A4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006" y="2585717"/>
                        <a:ext cx="4179599" cy="77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C8821ACB-7BAB-4E37-B9C5-7599066B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54" y="3380508"/>
            <a:ext cx="5508104" cy="5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累加求和可得 </a:t>
            </a: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E3F1787F-B997-4618-B3DA-9CA5E426A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857690"/>
              </p:ext>
            </p:extLst>
          </p:nvPr>
        </p:nvGraphicFramePr>
        <p:xfrm>
          <a:off x="671898" y="3871412"/>
          <a:ext cx="746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49" r:id="rId7" imgW="3378200" imgH="431800" progId="Equation.3">
                  <p:embed/>
                </p:oleObj>
              </mc:Choice>
              <mc:Fallback>
                <p:oleObj r:id="rId7" imgW="3378200" imgH="431800" progId="Equation.3">
                  <p:embed/>
                  <p:pic>
                    <p:nvPicPr>
                      <p:cNvPr id="329736" name="Object 8">
                        <a:extLst>
                          <a:ext uri="{FF2B5EF4-FFF2-40B4-BE49-F238E27FC236}">
                            <a16:creationId xmlns:a16="http://schemas.microsoft.com/office/drawing/2014/main" id="{84B0D354-2326-4418-A19B-DC75B139B3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98" y="3871412"/>
                        <a:ext cx="7467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6A8AE225-6689-4585-AD76-36D5653BF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661701"/>
              </p:ext>
            </p:extLst>
          </p:nvPr>
        </p:nvGraphicFramePr>
        <p:xfrm>
          <a:off x="900498" y="4721976"/>
          <a:ext cx="6858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50" r:id="rId9" imgW="3314700" imgH="393700" progId="Equation.3">
                  <p:embed/>
                </p:oleObj>
              </mc:Choice>
              <mc:Fallback>
                <p:oleObj r:id="rId9" imgW="3314700" imgH="393700" progId="Equation.3">
                  <p:embed/>
                  <p:pic>
                    <p:nvPicPr>
                      <p:cNvPr id="329737" name="Object 9">
                        <a:extLst>
                          <a:ext uri="{FF2B5EF4-FFF2-40B4-BE49-F238E27FC236}">
                            <a16:creationId xmlns:a16="http://schemas.microsoft.com/office/drawing/2014/main" id="{7DC84698-EFB3-4978-AF0E-EAA4A00C6E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98" y="4721976"/>
                        <a:ext cx="68580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F86F6731-2578-4E2B-9F4B-474512187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63360"/>
              </p:ext>
            </p:extLst>
          </p:nvPr>
        </p:nvGraphicFramePr>
        <p:xfrm>
          <a:off x="900498" y="5636399"/>
          <a:ext cx="3505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51" r:id="rId11" imgW="1879600" imgH="457200" progId="Equation.3">
                  <p:embed/>
                </p:oleObj>
              </mc:Choice>
              <mc:Fallback>
                <p:oleObj r:id="rId11" imgW="1879600" imgH="457200" progId="Equation.3">
                  <p:embed/>
                  <p:pic>
                    <p:nvPicPr>
                      <p:cNvPr id="329738" name="Object 10">
                        <a:extLst>
                          <a:ext uri="{FF2B5EF4-FFF2-40B4-BE49-F238E27FC236}">
                            <a16:creationId xmlns:a16="http://schemas.microsoft.com/office/drawing/2014/main" id="{03E557E4-BEB8-4D20-8378-6E56B5C208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98" y="5636399"/>
                        <a:ext cx="3505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1B9AE6F-824D-48DA-9E55-6630BCBE88DC}"/>
              </a:ext>
            </a:extLst>
          </p:cNvPr>
          <p:cNvSpPr txBox="1"/>
          <p:nvPr/>
        </p:nvSpPr>
        <p:spPr>
          <a:xfrm>
            <a:off x="5807342" y="5822886"/>
            <a:ext cx="3096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6376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6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1" name="Rectangle 3">
            <a:extLst>
              <a:ext uri="{FF2B5EF4-FFF2-40B4-BE49-F238E27FC236}">
                <a16:creationId xmlns:a16="http://schemas.microsoft.com/office/drawing/2014/main" id="{60776EEF-3C34-404E-A00F-818B388E92C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504" y="755528"/>
            <a:ext cx="684213" cy="5048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记</a:t>
            </a:r>
          </a:p>
        </p:txBody>
      </p:sp>
      <p:sp>
        <p:nvSpPr>
          <p:cNvPr id="995340" name="Rectangle 12">
            <a:extLst>
              <a:ext uri="{FF2B5EF4-FFF2-40B4-BE49-F238E27FC236}">
                <a16:creationId xmlns:a16="http://schemas.microsoft.com/office/drawing/2014/main" id="{DF19ACEB-CAC9-49A1-9BB5-A0C5378E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228"/>
            <a:ext cx="5148263" cy="5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式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(7.2)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称为复化梯形公式。</a:t>
            </a:r>
          </a:p>
        </p:txBody>
      </p:sp>
      <p:sp>
        <p:nvSpPr>
          <p:cNvPr id="995341" name="Rectangle 13">
            <a:extLst>
              <a:ext uri="{FF2B5EF4-FFF2-40B4-BE49-F238E27FC236}">
                <a16:creationId xmlns:a16="http://schemas.microsoft.com/office/drawing/2014/main" id="{BC81DC0C-437E-4D98-BC3B-6343E8B5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4641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2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上有连续的二阶导数，在子区间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[x</a:t>
            </a:r>
            <a:r>
              <a:rPr lang="en-US" altLang="zh-CN" sz="2200" b="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,x</a:t>
            </a:r>
            <a:r>
              <a:rPr lang="en-US" altLang="zh-CN" sz="2200" b="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en-US" altLang="zh-CN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上梯形公式的余项为</a:t>
            </a:r>
          </a:p>
        </p:txBody>
      </p:sp>
      <p:graphicFrame>
        <p:nvGraphicFramePr>
          <p:cNvPr id="330759" name="Object 14">
            <a:extLst>
              <a:ext uri="{FF2B5EF4-FFF2-40B4-BE49-F238E27FC236}">
                <a16:creationId xmlns:a16="http://schemas.microsoft.com/office/drawing/2014/main" id="{C27E4F8B-A8B8-42E2-9FB8-B16E46A31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72542"/>
              </p:ext>
            </p:extLst>
          </p:nvPr>
        </p:nvGraphicFramePr>
        <p:xfrm>
          <a:off x="2339752" y="2367960"/>
          <a:ext cx="4633261" cy="74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5" r:id="rId4" imgW="2184400" imgH="419100" progId="Equation.3">
                  <p:embed/>
                </p:oleObj>
              </mc:Choice>
              <mc:Fallback>
                <p:oleObj r:id="rId4" imgW="2184400" imgH="419100" progId="Equation.3">
                  <p:embed/>
                  <p:pic>
                    <p:nvPicPr>
                      <p:cNvPr id="330759" name="Object 14">
                        <a:extLst>
                          <a:ext uri="{FF2B5EF4-FFF2-40B4-BE49-F238E27FC236}">
                            <a16:creationId xmlns:a16="http://schemas.microsoft.com/office/drawing/2014/main" id="{C27E4F8B-A8B8-42E2-9FB8-B16E46A31B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67960"/>
                        <a:ext cx="4633261" cy="747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43" name="Rectangle 15">
            <a:extLst>
              <a:ext uri="{FF2B5EF4-FFF2-40B4-BE49-F238E27FC236}">
                <a16:creationId xmlns:a16="http://schemas.microsoft.com/office/drawing/2014/main" id="{14A8DF4C-9E8D-4035-AF14-DF5AFA84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829" y="3098409"/>
            <a:ext cx="3708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上的余项为</a:t>
            </a:r>
          </a:p>
        </p:txBody>
      </p:sp>
      <p:sp>
        <p:nvSpPr>
          <p:cNvPr id="995345" name="Rectangle 17">
            <a:extLst>
              <a:ext uri="{FF2B5EF4-FFF2-40B4-BE49-F238E27FC236}">
                <a16:creationId xmlns:a16="http://schemas.microsoft.com/office/drawing/2014/main" id="{D6A9FCF5-2E16-4E12-9539-2FEFF084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917" y="4478772"/>
            <a:ext cx="9144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上连续，根据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介值定理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知，存在</a:t>
            </a:r>
            <a:r>
              <a:rPr lang="el-GR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η</a:t>
            </a:r>
            <a:r>
              <a:rPr lang="en-US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∈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]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</a:t>
            </a:r>
          </a:p>
        </p:txBody>
      </p:sp>
      <p:graphicFrame>
        <p:nvGraphicFramePr>
          <p:cNvPr id="330763" name="Object 18">
            <a:extLst>
              <a:ext uri="{FF2B5EF4-FFF2-40B4-BE49-F238E27FC236}">
                <a16:creationId xmlns:a16="http://schemas.microsoft.com/office/drawing/2014/main" id="{391FE58E-FC19-454F-87D0-C45A39BFE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561594"/>
              </p:ext>
            </p:extLst>
          </p:nvPr>
        </p:nvGraphicFramePr>
        <p:xfrm>
          <a:off x="2783577" y="4925399"/>
          <a:ext cx="3941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6" r:id="rId6" imgW="2031118" imgH="431613" progId="Equation.3">
                  <p:embed/>
                </p:oleObj>
              </mc:Choice>
              <mc:Fallback>
                <p:oleObj r:id="rId6" imgW="2031118" imgH="431613" progId="Equation.3">
                  <p:embed/>
                  <p:pic>
                    <p:nvPicPr>
                      <p:cNvPr id="330763" name="Object 18">
                        <a:extLst>
                          <a:ext uri="{FF2B5EF4-FFF2-40B4-BE49-F238E27FC236}">
                            <a16:creationId xmlns:a16="http://schemas.microsoft.com/office/drawing/2014/main" id="{391FE58E-FC19-454F-87D0-C45A39BFEB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77" y="4925399"/>
                        <a:ext cx="39417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47" name="Rectangle 19">
            <a:extLst>
              <a:ext uri="{FF2B5EF4-FFF2-40B4-BE49-F238E27FC236}">
                <a16:creationId xmlns:a16="http://schemas.microsoft.com/office/drawing/2014/main" id="{CB99244D-FEE2-4CE2-BB91-515B7CF2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5649119"/>
            <a:ext cx="18351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因此余项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E58DD1-8582-477B-B782-F459570BB394}"/>
              </a:ext>
            </a:extLst>
          </p:cNvPr>
          <p:cNvSpPr txBox="1"/>
          <p:nvPr/>
        </p:nvSpPr>
        <p:spPr>
          <a:xfrm>
            <a:off x="1116013" y="125073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B70F7-2531-4F5B-BFE3-FF8CB3568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4030"/>
            <a:ext cx="3894498" cy="7746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398B5C-6921-4286-92C8-EE4BF2ADD553}"/>
              </a:ext>
            </a:extLst>
          </p:cNvPr>
          <p:cNvSpPr txBox="1"/>
          <p:nvPr/>
        </p:nvSpPr>
        <p:spPr>
          <a:xfrm>
            <a:off x="4754458" y="76261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6C477-9D25-4AAA-BCD8-D404F31379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8" y="4621818"/>
            <a:ext cx="702259" cy="303581"/>
          </a:xfrm>
          <a:prstGeom prst="rect">
            <a:avLst/>
          </a:prstGeom>
        </p:spPr>
      </p:pic>
      <p:graphicFrame>
        <p:nvGraphicFramePr>
          <p:cNvPr id="16" name="Object 32">
            <a:extLst>
              <a:ext uri="{FF2B5EF4-FFF2-40B4-BE49-F238E27FC236}">
                <a16:creationId xmlns:a16="http://schemas.microsoft.com/office/drawing/2014/main" id="{E45FB8CD-4ADF-4298-B9AB-E98EE4F5B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66597"/>
              </p:ext>
            </p:extLst>
          </p:nvPr>
        </p:nvGraphicFramePr>
        <p:xfrm>
          <a:off x="1563427" y="3429000"/>
          <a:ext cx="5159008" cy="105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7" name="Equation" r:id="rId10" imgW="2400120" imgH="482400" progId="Equation.DSMT4">
                  <p:embed/>
                </p:oleObj>
              </mc:Choice>
              <mc:Fallback>
                <p:oleObj name="Equation" r:id="rId10" imgW="2400120" imgH="482400" progId="Equation.DSMT4">
                  <p:embed/>
                  <p:pic>
                    <p:nvPicPr>
                      <p:cNvPr id="56352" name="Object 32">
                        <a:extLst>
                          <a:ext uri="{FF2B5EF4-FFF2-40B4-BE49-F238E27FC236}">
                            <a16:creationId xmlns:a16="http://schemas.microsoft.com/office/drawing/2014/main" id="{0878CD2F-D15E-41D2-B116-2A84AEE67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427" y="3429000"/>
                        <a:ext cx="5159008" cy="105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0">
            <a:extLst>
              <a:ext uri="{FF2B5EF4-FFF2-40B4-BE49-F238E27FC236}">
                <a16:creationId xmlns:a16="http://schemas.microsoft.com/office/drawing/2014/main" id="{5950A6F7-B1C7-4642-86AC-E076D39FB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16065"/>
              </p:ext>
            </p:extLst>
          </p:nvPr>
        </p:nvGraphicFramePr>
        <p:xfrm>
          <a:off x="1403648" y="5827782"/>
          <a:ext cx="5148575" cy="92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8" name="Equation" r:id="rId12" imgW="2298600" imgH="406080" progId="Equation.DSMT4">
                  <p:embed/>
                </p:oleObj>
              </mc:Choice>
              <mc:Fallback>
                <p:oleObj name="Equation" r:id="rId12" imgW="2298600" imgH="406080" progId="Equation.DSMT4">
                  <p:embed/>
                  <p:pic>
                    <p:nvPicPr>
                      <p:cNvPr id="56370" name="Object 50">
                        <a:extLst>
                          <a:ext uri="{FF2B5EF4-FFF2-40B4-BE49-F238E27FC236}">
                            <a16:creationId xmlns:a16="http://schemas.microsoft.com/office/drawing/2014/main" id="{57CFD77D-DC60-4D3E-95C8-DE6760713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827782"/>
                        <a:ext cx="5148575" cy="929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7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41" grpId="0"/>
      <p:bldP spid="995343" grpId="0"/>
      <p:bldP spid="995345" grpId="0"/>
      <p:bldP spid="9953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3" descr="再生纸">
            <a:extLst>
              <a:ext uri="{FF2B5EF4-FFF2-40B4-BE49-F238E27FC236}">
                <a16:creationId xmlns:a16="http://schemas.microsoft.com/office/drawing/2014/main" id="{F087E854-2E27-469F-92F5-97B148F3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7" y="4112871"/>
            <a:ext cx="2338082" cy="1513128"/>
          </a:xfrm>
          <a:prstGeom prst="bevel">
            <a:avLst>
              <a:gd name="adj" fmla="val 491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</a:t>
            </a:r>
            <a:endParaRPr lang="en-US" altLang="zh-CN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的几何意义</a:t>
            </a:r>
          </a:p>
        </p:txBody>
      </p:sp>
      <p:pic>
        <p:nvPicPr>
          <p:cNvPr id="3" name="Picture 59" descr="Image000038">
            <a:extLst>
              <a:ext uri="{FF2B5EF4-FFF2-40B4-BE49-F238E27FC236}">
                <a16:creationId xmlns:a16="http://schemas.microsoft.com/office/drawing/2014/main" id="{CFB79CC3-28AA-432D-A8E0-725C0179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58" y="4663859"/>
            <a:ext cx="3915884" cy="169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9">
            <a:extLst>
              <a:ext uri="{FF2B5EF4-FFF2-40B4-BE49-F238E27FC236}">
                <a16:creationId xmlns:a16="http://schemas.microsoft.com/office/drawing/2014/main" id="{C8CC2484-4965-45D7-ACC4-27557EE3D68E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4328952"/>
            <a:ext cx="4252912" cy="2054555"/>
            <a:chOff x="1536" y="2304"/>
            <a:chExt cx="3518" cy="1680"/>
          </a:xfrm>
        </p:grpSpPr>
        <p:sp>
          <p:nvSpPr>
            <p:cNvPr id="5" name="Line 47">
              <a:extLst>
                <a:ext uri="{FF2B5EF4-FFF2-40B4-BE49-F238E27FC236}">
                  <a16:creationId xmlns:a16="http://schemas.microsoft.com/office/drawing/2014/main" id="{1B357B87-4B54-4B59-86EB-95A924016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3975"/>
              <a:ext cx="3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8">
              <a:extLst>
                <a:ext uri="{FF2B5EF4-FFF2-40B4-BE49-F238E27FC236}">
                  <a16:creationId xmlns:a16="http://schemas.microsoft.com/office/drawing/2014/main" id="{1A908E16-43CD-4B69-9A8C-907EA7B0E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0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50">
            <a:extLst>
              <a:ext uri="{FF2B5EF4-FFF2-40B4-BE49-F238E27FC236}">
                <a16:creationId xmlns:a16="http://schemas.microsoft.com/office/drawing/2014/main" id="{78E7C227-263A-40A7-896B-C64E2DB4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561" y="4549768"/>
            <a:ext cx="2856427" cy="493767"/>
          </a:xfrm>
          <a:prstGeom prst="rect">
            <a:avLst/>
          </a:prstGeom>
          <a:solidFill>
            <a:schemeClr val="accent1">
              <a:alpha val="50000"/>
            </a:schemeClr>
          </a:solidFill>
          <a:ln w="222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小梯形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面积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之和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</a:t>
            </a:r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4B026212-AA70-4E42-8BCA-B64BA9885E64}"/>
              </a:ext>
            </a:extLst>
          </p:cNvPr>
          <p:cNvGrpSpPr>
            <a:grpSpLocks/>
          </p:cNvGrpSpPr>
          <p:nvPr/>
        </p:nvGrpSpPr>
        <p:grpSpPr bwMode="auto">
          <a:xfrm>
            <a:off x="6670139" y="4869435"/>
            <a:ext cx="2197603" cy="769000"/>
            <a:chOff x="4746" y="3398"/>
            <a:chExt cx="939" cy="568"/>
          </a:xfrm>
        </p:grpSpPr>
        <p:sp>
          <p:nvSpPr>
            <p:cNvPr id="9" name="Rectangle 56">
              <a:extLst>
                <a:ext uri="{FF2B5EF4-FFF2-40B4-BE49-F238E27FC236}">
                  <a16:creationId xmlns:a16="http://schemas.microsoft.com/office/drawing/2014/main" id="{FF8BEEC7-BB6C-46CB-98EF-D2173DABF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3537"/>
              <a:ext cx="903" cy="383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57">
              <a:extLst>
                <a:ext uri="{FF2B5EF4-FFF2-40B4-BE49-F238E27FC236}">
                  <a16:creationId xmlns:a16="http://schemas.microsoft.com/office/drawing/2014/main" id="{07CC8F4E-7BDC-4308-941F-1403BBBF83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950391"/>
                </p:ext>
              </p:extLst>
            </p:nvPr>
          </p:nvGraphicFramePr>
          <p:xfrm>
            <a:off x="5027" y="3582"/>
            <a:ext cx="62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93" name="Equation" r:id="rId5" imgW="622080" imgH="203040" progId="Equation.DSMT4">
                    <p:embed/>
                  </p:oleObj>
                </mc:Choice>
                <mc:Fallback>
                  <p:oleObj name="Equation" r:id="rId5" imgW="622080" imgH="203040" progId="Equation.DSMT4">
                    <p:embed/>
                    <p:pic>
                      <p:nvPicPr>
                        <p:cNvPr id="55353" name="Object 57">
                          <a:extLst>
                            <a:ext uri="{FF2B5EF4-FFF2-40B4-BE49-F238E27FC236}">
                              <a16:creationId xmlns:a16="http://schemas.microsoft.com/office/drawing/2014/main" id="{54C8E9B5-D70F-463D-A8E0-DE88B2630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582"/>
                          <a:ext cx="62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8">
              <a:extLst>
                <a:ext uri="{FF2B5EF4-FFF2-40B4-BE49-F238E27FC236}">
                  <a16:creationId xmlns:a16="http://schemas.microsoft.com/office/drawing/2014/main" id="{5127F87C-62AE-46D9-A3CC-2EF6CC2F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3398"/>
              <a:ext cx="337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F0000"/>
                  </a:solidFill>
                  <a:sym typeface="Symbol" panose="05050102010706020507" pitchFamily="18" charset="2"/>
                </a:rPr>
                <a:t>---</a:t>
              </a:r>
              <a:endParaRPr lang="en-US" altLang="zh-CN" sz="4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27210A-FF5C-4DDB-B822-CBD02DEEC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0" y="661364"/>
            <a:ext cx="5120549" cy="1018554"/>
          </a:xfrm>
          <a:prstGeom prst="rect">
            <a:avLst/>
          </a:prstGeom>
        </p:spPr>
      </p:pic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10ECF3F5-945C-4E52-BACF-16E4983AB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83644"/>
              </p:ext>
            </p:extLst>
          </p:nvPr>
        </p:nvGraphicFramePr>
        <p:xfrm>
          <a:off x="836743" y="1619733"/>
          <a:ext cx="4526120" cy="88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94" name="Equation" r:id="rId8" imgW="2387520" imgH="457200" progId="Equation.DSMT4">
                  <p:embed/>
                </p:oleObj>
              </mc:Choice>
              <mc:Fallback>
                <p:oleObj name="Equation" r:id="rId8" imgW="2387520" imgH="457200" progId="Equation.DSMT4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0CB427F7-8EAC-46B8-A5AC-988D271BC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43" y="1619733"/>
                        <a:ext cx="4526120" cy="885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>
            <a:extLst>
              <a:ext uri="{FF2B5EF4-FFF2-40B4-BE49-F238E27FC236}">
                <a16:creationId xmlns:a16="http://schemas.microsoft.com/office/drawing/2014/main" id="{FF9E2F37-380C-4BFD-B2E5-E239A2B9E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0608"/>
              </p:ext>
            </p:extLst>
          </p:nvPr>
        </p:nvGraphicFramePr>
        <p:xfrm>
          <a:off x="5421742" y="1668310"/>
          <a:ext cx="3446000" cy="83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95" name="Equation" r:id="rId10" imgW="1434960" imgH="342720" progId="Equation.DSMT4">
                  <p:embed/>
                </p:oleObj>
              </mc:Choice>
              <mc:Fallback>
                <p:oleObj name="Equation" r:id="rId10" imgW="1434960" imgH="342720" progId="Equation.DSMT4">
                  <p:embed/>
                  <p:pic>
                    <p:nvPicPr>
                      <p:cNvPr id="57381" name="Object 37">
                        <a:extLst>
                          <a:ext uri="{FF2B5EF4-FFF2-40B4-BE49-F238E27FC236}">
                            <a16:creationId xmlns:a16="http://schemas.microsoft.com/office/drawing/2014/main" id="{1C8499A4-5621-4D54-8D86-387E619D5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742" y="1668310"/>
                        <a:ext cx="3446000" cy="83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4">
            <a:extLst>
              <a:ext uri="{FF2B5EF4-FFF2-40B4-BE49-F238E27FC236}">
                <a16:creationId xmlns:a16="http://schemas.microsoft.com/office/drawing/2014/main" id="{7FB1A65F-90ED-4AEA-8D20-AB8760D44A93}"/>
              </a:ext>
            </a:extLst>
          </p:cNvPr>
          <p:cNvGrpSpPr>
            <a:grpSpLocks/>
          </p:cNvGrpSpPr>
          <p:nvPr/>
        </p:nvGrpSpPr>
        <p:grpSpPr bwMode="auto">
          <a:xfrm>
            <a:off x="625055" y="2739609"/>
            <a:ext cx="4884374" cy="990856"/>
            <a:chOff x="144" y="3264"/>
            <a:chExt cx="3552" cy="825"/>
          </a:xfrm>
        </p:grpSpPr>
        <p:sp>
          <p:nvSpPr>
            <p:cNvPr id="16" name="Rectangle 39">
              <a:extLst>
                <a:ext uri="{FF2B5EF4-FFF2-40B4-BE49-F238E27FC236}">
                  <a16:creationId xmlns:a16="http://schemas.microsoft.com/office/drawing/2014/main" id="{631CD5FC-0CCA-4489-B9E1-6E83A826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73"/>
              <a:ext cx="355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38">
              <a:extLst>
                <a:ext uri="{FF2B5EF4-FFF2-40B4-BE49-F238E27FC236}">
                  <a16:creationId xmlns:a16="http://schemas.microsoft.com/office/drawing/2014/main" id="{D45E8890-1BF6-4C45-B3F5-01AC956A50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" y="3264"/>
            <a:ext cx="3487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96" name="Equation" r:id="rId12" imgW="1930320" imgH="431640" progId="Equation.DSMT4">
                    <p:embed/>
                  </p:oleObj>
                </mc:Choice>
                <mc:Fallback>
                  <p:oleObj name="Equation" r:id="rId12" imgW="1930320" imgH="431640" progId="Equation.DSMT4">
                    <p:embed/>
                    <p:pic>
                      <p:nvPicPr>
                        <p:cNvPr id="57382" name="Object 38">
                          <a:extLst>
                            <a:ext uri="{FF2B5EF4-FFF2-40B4-BE49-F238E27FC236}">
                              <a16:creationId xmlns:a16="http://schemas.microsoft.com/office/drawing/2014/main" id="{91BCDA35-522B-4690-9C55-5E1B101EDC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3264"/>
                          <a:ext cx="3487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47">
            <a:extLst>
              <a:ext uri="{FF2B5EF4-FFF2-40B4-BE49-F238E27FC236}">
                <a16:creationId xmlns:a16="http://schemas.microsoft.com/office/drawing/2014/main" id="{9BBC9B95-76B4-449B-8A68-89F90FB71716}"/>
              </a:ext>
            </a:extLst>
          </p:cNvPr>
          <p:cNvGrpSpPr>
            <a:grpSpLocks/>
          </p:cNvGrpSpPr>
          <p:nvPr/>
        </p:nvGrpSpPr>
        <p:grpSpPr bwMode="auto">
          <a:xfrm>
            <a:off x="5652120" y="2676467"/>
            <a:ext cx="2628900" cy="1225550"/>
            <a:chOff x="3772" y="4248"/>
            <a:chExt cx="1656" cy="772"/>
          </a:xfrm>
        </p:grpSpPr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0C6BA47D-9740-4131-A260-1A2CCFE6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4248"/>
              <a:ext cx="1656" cy="772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45">
              <a:extLst>
                <a:ext uri="{FF2B5EF4-FFF2-40B4-BE49-F238E27FC236}">
                  <a16:creationId xmlns:a16="http://schemas.microsoft.com/office/drawing/2014/main" id="{EA558139-C81F-4316-BC85-4A7A3DA9B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3" y="4388"/>
              <a:ext cx="1557" cy="582"/>
              <a:chOff x="3731" y="4436"/>
              <a:chExt cx="1557" cy="582"/>
            </a:xfrm>
          </p:grpSpPr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3F93CC85-94F5-4A87-AC7C-1F85C9BE7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4436"/>
                <a:ext cx="1557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其中定积分与区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分法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和     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取法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无关</a:t>
                </a:r>
              </a:p>
            </p:txBody>
          </p:sp>
          <p:graphicFrame>
            <p:nvGraphicFramePr>
              <p:cNvPr id="22" name="Object 42">
                <a:extLst>
                  <a:ext uri="{FF2B5EF4-FFF2-40B4-BE49-F238E27FC236}">
                    <a16:creationId xmlns:a16="http://schemas.microsoft.com/office/drawing/2014/main" id="{BF98ACC2-D5C8-4C89-887A-78A7753D5A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8276327"/>
                  </p:ext>
                </p:extLst>
              </p:nvPr>
            </p:nvGraphicFramePr>
            <p:xfrm>
              <a:off x="4461" y="4563"/>
              <a:ext cx="236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197" name="Equation" r:id="rId14" imgW="177480" imgH="228600" progId="Equation.DSMT4">
                      <p:embed/>
                    </p:oleObj>
                  </mc:Choice>
                  <mc:Fallback>
                    <p:oleObj name="Equation" r:id="rId14" imgW="177480" imgH="228600" progId="Equation.DSMT4">
                      <p:embed/>
                      <p:pic>
                        <p:nvPicPr>
                          <p:cNvPr id="57386" name="Object 42">
                            <a:extLst>
                              <a:ext uri="{FF2B5EF4-FFF2-40B4-BE49-F238E27FC236}">
                                <a16:creationId xmlns:a16="http://schemas.microsoft.com/office/drawing/2014/main" id="{6CC24DC0-4719-4FDC-8251-71211B4C5C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1" y="4563"/>
                            <a:ext cx="236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35B8092-03FB-43D6-833F-43CA676815AF}"/>
              </a:ext>
            </a:extLst>
          </p:cNvPr>
          <p:cNvSpPr txBox="1"/>
          <p:nvPr/>
        </p:nvSpPr>
        <p:spPr>
          <a:xfrm>
            <a:off x="1017123" y="185167"/>
            <a:ext cx="675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DE3EAA-43B5-47B3-9CA2-FDE60B0BBDF2}"/>
              </a:ext>
            </a:extLst>
          </p:cNvPr>
          <p:cNvSpPr txBox="1"/>
          <p:nvPr/>
        </p:nvSpPr>
        <p:spPr>
          <a:xfrm>
            <a:off x="6966570" y="842425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375985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>
            <a:extLst>
              <a:ext uri="{FF2B5EF4-FFF2-40B4-BE49-F238E27FC236}">
                <a16:creationId xmlns:a16="http://schemas.microsoft.com/office/drawing/2014/main" id="{4B4112AC-8C7D-4B41-A188-969C510A6C5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0070" y="1668480"/>
            <a:ext cx="4836786" cy="1728192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400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复化梯形公式计算步骤</a:t>
            </a: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确定步长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h=(b-a)/n	(n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为等分数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k=1,2,…,n-1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T=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T+f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a+kh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3)T=h[f(a)+2T+f(b)]/2</a:t>
            </a:r>
          </a:p>
          <a:p>
            <a:pPr marL="0" indent="0" algn="just"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09190E-37A8-4FF3-AEF9-0243805EC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922124"/>
              </p:ext>
            </p:extLst>
          </p:nvPr>
        </p:nvGraphicFramePr>
        <p:xfrm>
          <a:off x="4419109" y="450635"/>
          <a:ext cx="4608512" cy="60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73" r:id="rId3" imgW="2743200" imgH="3703320" progId="Word.Picture.8">
                  <p:embed/>
                </p:oleObj>
              </mc:Choice>
              <mc:Fallback>
                <p:oleObj r:id="rId3" imgW="2743200" imgH="3703320" progId="Word.Picture.8">
                  <p:embed/>
                  <p:pic>
                    <p:nvPicPr>
                      <p:cNvPr id="332804" name="Object 4">
                        <a:extLst>
                          <a:ext uri="{FF2B5EF4-FFF2-40B4-BE49-F238E27FC236}">
                            <a16:creationId xmlns:a16="http://schemas.microsoft.com/office/drawing/2014/main" id="{695D172D-9855-4021-A913-9300476987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01" r="22961" b="3337"/>
                      <a:stretch>
                        <a:fillRect/>
                      </a:stretch>
                    </p:blipFill>
                    <p:spPr bwMode="auto">
                      <a:xfrm>
                        <a:off x="4419109" y="450635"/>
                        <a:ext cx="4608512" cy="602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028F79C-D394-488B-B74E-135413149E8B}"/>
              </a:ext>
            </a:extLst>
          </p:cNvPr>
          <p:cNvSpPr txBox="1"/>
          <p:nvPr/>
        </p:nvSpPr>
        <p:spPr>
          <a:xfrm>
            <a:off x="6896" y="310753"/>
            <a:ext cx="456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复化梯形公式及其误差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分析和算法实现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84608A-FCBE-4331-AC41-4F105C739871}"/>
              </a:ext>
            </a:extLst>
          </p:cNvPr>
          <p:cNvSpPr txBox="1">
            <a:spLocks noChangeArrowheads="1"/>
          </p:cNvSpPr>
          <p:nvPr/>
        </p:nvSpPr>
        <p:spPr>
          <a:xfrm>
            <a:off x="135141" y="4467357"/>
            <a:ext cx="4283968" cy="504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复化梯形公式的算法流程图</a:t>
            </a:r>
          </a:p>
        </p:txBody>
      </p:sp>
    </p:spTree>
    <p:extLst>
      <p:ext uri="{BB962C8B-B14F-4D97-AF65-F5344CB8AC3E}">
        <p14:creationId xmlns:p14="http://schemas.microsoft.com/office/powerpoint/2010/main" val="268781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9BE1171-49BB-4E18-8543-B165BCF8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6632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复化梯形公式的程序实现</a:t>
            </a: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en-US" altLang="zh-CN" sz="28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FuheTixing.m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C44E09-5667-4DD4-A903-9B063D93FEE0}"/>
              </a:ext>
            </a:extLst>
          </p:cNvPr>
          <p:cNvSpPr txBox="1"/>
          <p:nvPr/>
        </p:nvSpPr>
        <p:spPr>
          <a:xfrm>
            <a:off x="2051720" y="908720"/>
            <a:ext cx="6336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FuheTixing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 - f is the integrand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- a and b are upper and lower limits of integration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- M is the number of subintervals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 - s is the trapezoidal rule sum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20.*x.^3+sin(x)-6.*x-3;</a:t>
            </a:r>
          </a:p>
          <a:p>
            <a:pPr algn="l"/>
            <a:r>
              <a:rPr lang="pt-BR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a=1; b=3; M=10;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FuheTixing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CN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h=(b-a)/M;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s=0;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k=1:(M-1)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*k;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s=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algn="l"/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s=h*(f(a)+f(b))/2+h*s;</a:t>
            </a:r>
          </a:p>
        </p:txBody>
      </p:sp>
    </p:spTree>
    <p:extLst>
      <p:ext uri="{BB962C8B-B14F-4D97-AF65-F5344CB8AC3E}">
        <p14:creationId xmlns:p14="http://schemas.microsoft.com/office/powerpoint/2010/main" val="39264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9B79D-FDAF-4F51-B6DD-CA8A0091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" y="229036"/>
            <a:ext cx="8280920" cy="3960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D8C26C-61D9-48C1-865B-FAE70ADB7594}"/>
              </a:ext>
            </a:extLst>
          </p:cNvPr>
          <p:cNvSpPr txBox="1"/>
          <p:nvPr/>
        </p:nvSpPr>
        <p:spPr>
          <a:xfrm>
            <a:off x="164134" y="224970"/>
            <a:ext cx="7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7.4</a:t>
            </a:r>
            <a:endParaRPr lang="zh-CN" altLang="en-US" sz="2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7751FB-387B-4D8E-AEE0-FA4F6343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2" y="629877"/>
            <a:ext cx="7267144" cy="37830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5C7B4C-C891-491C-A853-44992A2FC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97" y="3933056"/>
            <a:ext cx="3830303" cy="2582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E0E198-6970-4567-A304-9E93C11C8607}"/>
              </a:ext>
            </a:extLst>
          </p:cNvPr>
          <p:cNvSpPr txBox="1"/>
          <p:nvPr/>
        </p:nvSpPr>
        <p:spPr>
          <a:xfrm>
            <a:off x="5652120" y="7599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</a:rPr>
              <a:t>7.2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197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E1D8E6-0709-440E-B487-DD8AE2762896}"/>
              </a:ext>
            </a:extLst>
          </p:cNvPr>
          <p:cNvSpPr txBox="1"/>
          <p:nvPr/>
        </p:nvSpPr>
        <p:spPr>
          <a:xfrm>
            <a:off x="1187624" y="46245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7.3.2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复化辛普森公式及其误差分析和算法实现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8C56CD42-D539-4B40-84E4-EB35A969CA33}"/>
              </a:ext>
            </a:extLst>
          </p:cNvPr>
          <p:cNvGrpSpPr>
            <a:grpSpLocks/>
          </p:cNvGrpSpPr>
          <p:nvPr/>
        </p:nvGrpSpPr>
        <p:grpSpPr bwMode="auto">
          <a:xfrm>
            <a:off x="3586531" y="1113139"/>
            <a:ext cx="3787327" cy="676300"/>
            <a:chOff x="2638" y="1793"/>
            <a:chExt cx="3313" cy="804"/>
          </a:xfrm>
        </p:grpSpPr>
        <p:sp>
          <p:nvSpPr>
            <p:cNvPr id="4" name="Rectangle 28">
              <a:extLst>
                <a:ext uri="{FF2B5EF4-FFF2-40B4-BE49-F238E27FC236}">
                  <a16:creationId xmlns:a16="http://schemas.microsoft.com/office/drawing/2014/main" id="{91BFA863-BD2F-43AD-AC95-6406E256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920"/>
              <a:ext cx="583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分点</a:t>
              </a:r>
            </a:p>
          </p:txBody>
        </p:sp>
        <p:graphicFrame>
          <p:nvGraphicFramePr>
            <p:cNvPr id="5" name="Object 29">
              <a:extLst>
                <a:ext uri="{FF2B5EF4-FFF2-40B4-BE49-F238E27FC236}">
                  <a16:creationId xmlns:a16="http://schemas.microsoft.com/office/drawing/2014/main" id="{2907908B-29BC-44E5-9086-2B3B0224E5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331487"/>
                </p:ext>
              </p:extLst>
            </p:nvPr>
          </p:nvGraphicFramePr>
          <p:xfrm>
            <a:off x="3263" y="1793"/>
            <a:ext cx="2688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941" name="Equation" r:id="rId3" imgW="1358640" imgH="406080" progId="Equation.DSMT4">
                    <p:embed/>
                  </p:oleObj>
                </mc:Choice>
                <mc:Fallback>
                  <p:oleObj name="Equation" r:id="rId3" imgW="1358640" imgH="406080" progId="Equation.DSMT4">
                    <p:embed/>
                    <p:pic>
                      <p:nvPicPr>
                        <p:cNvPr id="58397" name="Object 29">
                          <a:extLst>
                            <a:ext uri="{FF2B5EF4-FFF2-40B4-BE49-F238E27FC236}">
                              <a16:creationId xmlns:a16="http://schemas.microsoft.com/office/drawing/2014/main" id="{866443F6-C27D-4248-9B37-1051A5545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1793"/>
                          <a:ext cx="2688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2CDEC3D2-F9B0-480D-8EB0-7EE29ACC9EE9}"/>
              </a:ext>
            </a:extLst>
          </p:cNvPr>
          <p:cNvGrpSpPr>
            <a:grpSpLocks/>
          </p:cNvGrpSpPr>
          <p:nvPr/>
        </p:nvGrpSpPr>
        <p:grpSpPr bwMode="auto">
          <a:xfrm>
            <a:off x="312724" y="1767311"/>
            <a:ext cx="9144000" cy="508000"/>
            <a:chOff x="48" y="1032"/>
            <a:chExt cx="5760" cy="320"/>
          </a:xfrm>
        </p:grpSpPr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EA9907DA-6812-4021-AE69-4309995E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037"/>
              <a:ext cx="57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在区间                                              上采用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Simpson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公式</a:t>
              </a:r>
            </a:p>
          </p:txBody>
        </p:sp>
        <p:graphicFrame>
          <p:nvGraphicFramePr>
            <p:cNvPr id="8" name="Object 32">
              <a:extLst>
                <a:ext uri="{FF2B5EF4-FFF2-40B4-BE49-F238E27FC236}">
                  <a16:creationId xmlns:a16="http://schemas.microsoft.com/office/drawing/2014/main" id="{A044AF6E-2254-4CDD-BDD9-8872A46A54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092779"/>
                </p:ext>
              </p:extLst>
            </p:nvPr>
          </p:nvGraphicFramePr>
          <p:xfrm>
            <a:off x="687" y="1032"/>
            <a:ext cx="222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942" name="Equation" r:id="rId5" imgW="1587240" imgH="228600" progId="Equation.DSMT4">
                    <p:embed/>
                  </p:oleObj>
                </mc:Choice>
                <mc:Fallback>
                  <p:oleObj name="Equation" r:id="rId5" imgW="1587240" imgH="228600" progId="Equation.DSMT4">
                    <p:embed/>
                    <p:pic>
                      <p:nvPicPr>
                        <p:cNvPr id="58400" name="Object 32">
                          <a:extLst>
                            <a:ext uri="{FF2B5EF4-FFF2-40B4-BE49-F238E27FC236}">
                              <a16:creationId xmlns:a16="http://schemas.microsoft.com/office/drawing/2014/main" id="{625D95DE-FAC9-4D1F-A2C1-AA9390CC72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1032"/>
                          <a:ext cx="222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1">
            <a:extLst>
              <a:ext uri="{FF2B5EF4-FFF2-40B4-BE49-F238E27FC236}">
                <a16:creationId xmlns:a16="http://schemas.microsoft.com/office/drawing/2014/main" id="{C5DB0A29-9D3C-4748-80B5-94BC6392C204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1235360"/>
            <a:ext cx="3496961" cy="461666"/>
            <a:chOff x="65" y="1931"/>
            <a:chExt cx="2825" cy="313"/>
          </a:xfrm>
        </p:grpSpPr>
        <p:sp>
          <p:nvSpPr>
            <p:cNvPr id="12" name="Rectangle 42">
              <a:extLst>
                <a:ext uri="{FF2B5EF4-FFF2-40B4-BE49-F238E27FC236}">
                  <a16:creationId xmlns:a16="http://schemas.microsoft.com/office/drawing/2014/main" id="{01CAFC02-F967-443B-9083-B77F1E81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" y="1931"/>
              <a:ext cx="282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将积分区间         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n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等分：</a:t>
              </a:r>
            </a:p>
          </p:txBody>
        </p:sp>
        <p:graphicFrame>
          <p:nvGraphicFramePr>
            <p:cNvPr id="13" name="Object 43">
              <a:extLst>
                <a:ext uri="{FF2B5EF4-FFF2-40B4-BE49-F238E27FC236}">
                  <a16:creationId xmlns:a16="http://schemas.microsoft.com/office/drawing/2014/main" id="{7C17573B-F08B-4D38-A414-C4537317B3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306302"/>
                </p:ext>
              </p:extLst>
            </p:nvPr>
          </p:nvGraphicFramePr>
          <p:xfrm>
            <a:off x="1381" y="1943"/>
            <a:ext cx="50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943" name="Equation" r:id="rId7" imgW="342720" imgH="203040" progId="Equation.DSMT4">
                    <p:embed/>
                  </p:oleObj>
                </mc:Choice>
                <mc:Fallback>
                  <p:oleObj name="Equation" r:id="rId7" imgW="342720" imgH="203040" progId="Equation.DSMT4">
                    <p:embed/>
                    <p:pic>
                      <p:nvPicPr>
                        <p:cNvPr id="58411" name="Object 43">
                          <a:extLst>
                            <a:ext uri="{FF2B5EF4-FFF2-40B4-BE49-F238E27FC236}">
                              <a16:creationId xmlns:a16="http://schemas.microsoft.com/office/drawing/2014/main" id="{938FEFA5-AC7F-4C2B-9C25-134CB782D7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1943"/>
                          <a:ext cx="50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428FF063-48F1-46FC-B035-3E8CDF896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903176"/>
              </p:ext>
            </p:extLst>
          </p:nvPr>
        </p:nvGraphicFramePr>
        <p:xfrm>
          <a:off x="153367" y="2533803"/>
          <a:ext cx="8729376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944" r:id="rId9" imgW="4064000" imgH="431800" progId="Equation.3">
                  <p:embed/>
                </p:oleObj>
              </mc:Choice>
              <mc:Fallback>
                <p:oleObj r:id="rId9" imgW="4064000" imgH="431800" progId="Equation.3">
                  <p:embed/>
                  <p:pic>
                    <p:nvPicPr>
                      <p:cNvPr id="333828" name="Object 4">
                        <a:extLst>
                          <a:ext uri="{FF2B5EF4-FFF2-40B4-BE49-F238E27FC236}">
                            <a16:creationId xmlns:a16="http://schemas.microsoft.com/office/drawing/2014/main" id="{2B4F99EF-0381-46D5-8AD8-77C976E7B4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67" y="2533803"/>
                        <a:ext cx="8729376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192A0A66-2198-4D5B-BE04-4382FFEEE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993932"/>
              </p:ext>
            </p:extLst>
          </p:nvPr>
        </p:nvGraphicFramePr>
        <p:xfrm>
          <a:off x="425450" y="3373438"/>
          <a:ext cx="5326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945" name="Equation" r:id="rId11" imgW="2717640" imgH="457200" progId="Equation.DSMT4">
                  <p:embed/>
                </p:oleObj>
              </mc:Choice>
              <mc:Fallback>
                <p:oleObj name="Equation" r:id="rId11" imgW="2717640" imgH="457200" progId="Equation.DSMT4">
                  <p:embed/>
                  <p:pic>
                    <p:nvPicPr>
                      <p:cNvPr id="333829" name="Object 5">
                        <a:extLst>
                          <a:ext uri="{FF2B5EF4-FFF2-40B4-BE49-F238E27FC236}">
                            <a16:creationId xmlns:a16="http://schemas.microsoft.com/office/drawing/2014/main" id="{3EDB4152-C46E-4F95-9041-198E5CB443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373438"/>
                        <a:ext cx="5326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69C501C-C25F-4CFE-B70A-5B5657CDACC3}"/>
              </a:ext>
            </a:extLst>
          </p:cNvPr>
          <p:cNvSpPr txBox="1"/>
          <p:nvPr/>
        </p:nvSpPr>
        <p:spPr>
          <a:xfrm>
            <a:off x="369586" y="4806829"/>
            <a:ext cx="54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6103C2-2779-4402-B54C-1D829F3A94F8}"/>
              </a:ext>
            </a:extLst>
          </p:cNvPr>
          <p:cNvSpPr txBox="1"/>
          <p:nvPr/>
        </p:nvSpPr>
        <p:spPr>
          <a:xfrm>
            <a:off x="6536129" y="480682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(7.3)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572037C6-D827-47AD-9215-BA1EBDDF3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83" y="5565310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称为复化辛普森公式。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F59C6FC2-32A5-489C-A2F1-5E3FCF054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311049"/>
              </p:ext>
            </p:extLst>
          </p:nvPr>
        </p:nvGraphicFramePr>
        <p:xfrm>
          <a:off x="748874" y="4636935"/>
          <a:ext cx="56753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946" name="Equation" r:id="rId13" imgW="2895480" imgH="457200" progId="Equation.DSMT4">
                  <p:embed/>
                </p:oleObj>
              </mc:Choice>
              <mc:Fallback>
                <p:oleObj name="Equation" r:id="rId13" imgW="2895480" imgH="4572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192A0A66-2198-4D5B-BE04-4382FFEEED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74" y="4636935"/>
                        <a:ext cx="56753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72E29A7-FB0C-4992-A608-F4C0829491F2}"/>
              </a:ext>
            </a:extLst>
          </p:cNvPr>
          <p:cNvSpPr txBox="1"/>
          <p:nvPr/>
        </p:nvSpPr>
        <p:spPr>
          <a:xfrm>
            <a:off x="5837435" y="5703809"/>
            <a:ext cx="29969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359052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2" name="AutoShape 30" descr="再生纸">
            <a:extLst>
              <a:ext uri="{FF2B5EF4-FFF2-40B4-BE49-F238E27FC236}">
                <a16:creationId xmlns:a16="http://schemas.microsoft.com/office/drawing/2014/main" id="{6FFE58B2-220F-49A3-A091-634EAF72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3" y="713049"/>
            <a:ext cx="3317329" cy="461665"/>
          </a:xfrm>
          <a:prstGeom prst="bevel">
            <a:avLst>
              <a:gd name="adj" fmla="val 491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Simpson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公式的余项</a:t>
            </a:r>
          </a:p>
        </p:txBody>
      </p:sp>
      <p:graphicFrame>
        <p:nvGraphicFramePr>
          <p:cNvPr id="59423" name="Object 31">
            <a:extLst>
              <a:ext uri="{FF2B5EF4-FFF2-40B4-BE49-F238E27FC236}">
                <a16:creationId xmlns:a16="http://schemas.microsoft.com/office/drawing/2014/main" id="{695968C7-727D-4576-937C-DBF3F934E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49627"/>
              </p:ext>
            </p:extLst>
          </p:nvPr>
        </p:nvGraphicFramePr>
        <p:xfrm>
          <a:off x="941072" y="1318866"/>
          <a:ext cx="6230664" cy="116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64" name="Equation" r:id="rId4" imgW="2908080" imgH="533160" progId="Equation.DSMT4">
                  <p:embed/>
                </p:oleObj>
              </mc:Choice>
              <mc:Fallback>
                <p:oleObj name="Equation" r:id="rId4" imgW="2908080" imgH="533160" progId="Equation.DSMT4">
                  <p:embed/>
                  <p:pic>
                    <p:nvPicPr>
                      <p:cNvPr id="59423" name="Object 31">
                        <a:extLst>
                          <a:ext uri="{FF2B5EF4-FFF2-40B4-BE49-F238E27FC236}">
                            <a16:creationId xmlns:a16="http://schemas.microsoft.com/office/drawing/2014/main" id="{695968C7-727D-4576-937C-DBF3F934E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072" y="1318866"/>
                        <a:ext cx="6230664" cy="116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5" name="Group 43">
            <a:extLst>
              <a:ext uri="{FF2B5EF4-FFF2-40B4-BE49-F238E27FC236}">
                <a16:creationId xmlns:a16="http://schemas.microsoft.com/office/drawing/2014/main" id="{BCB02070-FA8A-4C4F-8A67-406B0D25F0A4}"/>
              </a:ext>
            </a:extLst>
          </p:cNvPr>
          <p:cNvGrpSpPr>
            <a:grpSpLocks/>
          </p:cNvGrpSpPr>
          <p:nvPr/>
        </p:nvGrpSpPr>
        <p:grpSpPr bwMode="auto">
          <a:xfrm>
            <a:off x="3564745" y="736379"/>
            <a:ext cx="3189137" cy="485052"/>
            <a:chOff x="3433" y="213"/>
            <a:chExt cx="1680" cy="329"/>
          </a:xfrm>
        </p:grpSpPr>
        <p:sp>
          <p:nvSpPr>
            <p:cNvPr id="59425" name="Rectangle 33">
              <a:extLst>
                <a:ext uri="{FF2B5EF4-FFF2-40B4-BE49-F238E27FC236}">
                  <a16:creationId xmlns:a16="http://schemas.microsoft.com/office/drawing/2014/main" id="{EBCA2853-42A6-4F69-A3C7-87627257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19"/>
              <a:ext cx="259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设</a:t>
              </a:r>
            </a:p>
          </p:txBody>
        </p:sp>
        <p:graphicFrame>
          <p:nvGraphicFramePr>
            <p:cNvPr id="59426" name="Object 34">
              <a:extLst>
                <a:ext uri="{FF2B5EF4-FFF2-40B4-BE49-F238E27FC236}">
                  <a16:creationId xmlns:a16="http://schemas.microsoft.com/office/drawing/2014/main" id="{263E9DD2-ABC3-47F5-994D-AC1DDCA44E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157947"/>
                </p:ext>
              </p:extLst>
            </p:nvPr>
          </p:nvGraphicFramePr>
          <p:xfrm>
            <a:off x="3579" y="213"/>
            <a:ext cx="15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65" name="Equation" r:id="rId6" imgW="1066680" imgH="228600" progId="Equation.DSMT4">
                    <p:embed/>
                  </p:oleObj>
                </mc:Choice>
                <mc:Fallback>
                  <p:oleObj name="Equation" r:id="rId6" imgW="1066680" imgH="228600" progId="Equation.DSMT4">
                    <p:embed/>
                    <p:pic>
                      <p:nvPicPr>
                        <p:cNvPr id="59426" name="Object 34">
                          <a:extLst>
                            <a:ext uri="{FF2B5EF4-FFF2-40B4-BE49-F238E27FC236}">
                              <a16:creationId xmlns:a16="http://schemas.microsoft.com/office/drawing/2014/main" id="{263E9DD2-ABC3-47F5-994D-AC1DDCA44E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" y="213"/>
                          <a:ext cx="153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36" name="Group 44">
            <a:extLst>
              <a:ext uri="{FF2B5EF4-FFF2-40B4-BE49-F238E27FC236}">
                <a16:creationId xmlns:a16="http://schemas.microsoft.com/office/drawing/2014/main" id="{F537EB72-1A7E-4126-B1FD-183684B90B72}"/>
              </a:ext>
            </a:extLst>
          </p:cNvPr>
          <p:cNvGrpSpPr>
            <a:grpSpLocks/>
          </p:cNvGrpSpPr>
          <p:nvPr/>
        </p:nvGrpSpPr>
        <p:grpSpPr bwMode="auto">
          <a:xfrm>
            <a:off x="666374" y="2553974"/>
            <a:ext cx="7229887" cy="976701"/>
            <a:chOff x="669" y="1314"/>
            <a:chExt cx="5643" cy="960"/>
          </a:xfrm>
        </p:grpSpPr>
        <p:sp>
          <p:nvSpPr>
            <p:cNvPr id="59428" name="Rectangle 36">
              <a:extLst>
                <a:ext uri="{FF2B5EF4-FFF2-40B4-BE49-F238E27FC236}">
                  <a16:creationId xmlns:a16="http://schemas.microsoft.com/office/drawing/2014/main" id="{66745B83-654D-4D7A-9209-A03C9DDD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1314"/>
              <a:ext cx="5634" cy="9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59429" name="Object 37">
              <a:extLst>
                <a:ext uri="{FF2B5EF4-FFF2-40B4-BE49-F238E27FC236}">
                  <a16:creationId xmlns:a16="http://schemas.microsoft.com/office/drawing/2014/main" id="{D3D0DCCB-87AD-422F-A6CF-4BCE9D3FBE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623961"/>
                </p:ext>
              </p:extLst>
            </p:nvPr>
          </p:nvGraphicFramePr>
          <p:xfrm>
            <a:off x="696" y="1393"/>
            <a:ext cx="561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66" name="Equation" r:id="rId8" imgW="3263760" imgH="431640" progId="Equation.DSMT4">
                    <p:embed/>
                  </p:oleObj>
                </mc:Choice>
                <mc:Fallback>
                  <p:oleObj name="Equation" r:id="rId8" imgW="3263760" imgH="431640" progId="Equation.DSMT4">
                    <p:embed/>
                    <p:pic>
                      <p:nvPicPr>
                        <p:cNvPr id="59429" name="Object 37">
                          <a:extLst>
                            <a:ext uri="{FF2B5EF4-FFF2-40B4-BE49-F238E27FC236}">
                              <a16:creationId xmlns:a16="http://schemas.microsoft.com/office/drawing/2014/main" id="{D3D0DCCB-87AD-422F-A6CF-4BCE9D3FBE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393"/>
                          <a:ext cx="561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30" name="Rectangle 38">
            <a:extLst>
              <a:ext uri="{FF2B5EF4-FFF2-40B4-BE49-F238E27FC236}">
                <a16:creationId xmlns:a16="http://schemas.microsoft.com/office/drawing/2014/main" id="{37799D62-5C02-4289-8986-69757CEE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6" y="3720527"/>
            <a:ext cx="2460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由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介值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定理</a:t>
            </a:r>
          </a:p>
        </p:txBody>
      </p:sp>
      <p:graphicFrame>
        <p:nvGraphicFramePr>
          <p:cNvPr id="59431" name="Object 39">
            <a:extLst>
              <a:ext uri="{FF2B5EF4-FFF2-40B4-BE49-F238E27FC236}">
                <a16:creationId xmlns:a16="http://schemas.microsoft.com/office/drawing/2014/main" id="{89F903A9-F341-47A9-BDFD-E25E242A0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75043"/>
              </p:ext>
            </p:extLst>
          </p:nvPr>
        </p:nvGraphicFramePr>
        <p:xfrm>
          <a:off x="1717952" y="3745550"/>
          <a:ext cx="1543549" cy="45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67" name="Equation" r:id="rId10" imgW="685800" imgH="203040" progId="Equation.DSMT4">
                  <p:embed/>
                </p:oleObj>
              </mc:Choice>
              <mc:Fallback>
                <p:oleObj name="Equation" r:id="rId10" imgW="685800" imgH="203040" progId="Equation.DSMT4">
                  <p:embed/>
                  <p:pic>
                    <p:nvPicPr>
                      <p:cNvPr id="59431" name="Object 39">
                        <a:extLst>
                          <a:ext uri="{FF2B5EF4-FFF2-40B4-BE49-F238E27FC236}">
                            <a16:creationId xmlns:a16="http://schemas.microsoft.com/office/drawing/2014/main" id="{89F903A9-F341-47A9-BDFD-E25E242A0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952" y="3745550"/>
                        <a:ext cx="1543549" cy="457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2" name="Object 40">
            <a:extLst>
              <a:ext uri="{FF2B5EF4-FFF2-40B4-BE49-F238E27FC236}">
                <a16:creationId xmlns:a16="http://schemas.microsoft.com/office/drawing/2014/main" id="{60E4CB51-0917-48A5-9DE2-74577027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359"/>
              </p:ext>
            </p:extLst>
          </p:nvPr>
        </p:nvGraphicFramePr>
        <p:xfrm>
          <a:off x="2771800" y="4081563"/>
          <a:ext cx="3384376" cy="101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68" name="Equation" r:id="rId12" imgW="1473120" imgH="431640" progId="Equation.DSMT4">
                  <p:embed/>
                </p:oleObj>
              </mc:Choice>
              <mc:Fallback>
                <p:oleObj name="Equation" r:id="rId12" imgW="1473120" imgH="431640" progId="Equation.DSMT4">
                  <p:embed/>
                  <p:pic>
                    <p:nvPicPr>
                      <p:cNvPr id="59432" name="Object 40">
                        <a:extLst>
                          <a:ext uri="{FF2B5EF4-FFF2-40B4-BE49-F238E27FC236}">
                            <a16:creationId xmlns:a16="http://schemas.microsoft.com/office/drawing/2014/main" id="{60E4CB51-0917-48A5-9DE2-745770277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81563"/>
                        <a:ext cx="3384376" cy="1017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3" name="Object 41">
            <a:extLst>
              <a:ext uri="{FF2B5EF4-FFF2-40B4-BE49-F238E27FC236}">
                <a16:creationId xmlns:a16="http://schemas.microsoft.com/office/drawing/2014/main" id="{F0E82A3E-194C-486F-B3EF-D57A4B451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84289"/>
              </p:ext>
            </p:extLst>
          </p:nvPr>
        </p:nvGraphicFramePr>
        <p:xfrm>
          <a:off x="1131726" y="5221075"/>
          <a:ext cx="6299185" cy="11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69" name="Equation" r:id="rId14" imgW="2603160" imgH="469800" progId="Equation.DSMT4">
                  <p:embed/>
                </p:oleObj>
              </mc:Choice>
              <mc:Fallback>
                <p:oleObj name="Equation" r:id="rId14" imgW="2603160" imgH="469800" progId="Equation.DSMT4">
                  <p:embed/>
                  <p:pic>
                    <p:nvPicPr>
                      <p:cNvPr id="59433" name="Object 41">
                        <a:extLst>
                          <a:ext uri="{FF2B5EF4-FFF2-40B4-BE49-F238E27FC236}">
                            <a16:creationId xmlns:a16="http://schemas.microsoft.com/office/drawing/2014/main" id="{F0E82A3E-194C-486F-B3EF-D57A4B451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726" y="5221075"/>
                        <a:ext cx="6299185" cy="116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4" name="Rectangle 42">
            <a:extLst>
              <a:ext uri="{FF2B5EF4-FFF2-40B4-BE49-F238E27FC236}">
                <a16:creationId xmlns:a16="http://schemas.microsoft.com/office/drawing/2014/main" id="{F89F3436-936B-470C-BADE-739E07A1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6" y="4833710"/>
            <a:ext cx="2070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余项估计式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F225D9-D7FC-4C74-81EC-69537762E03B}"/>
              </a:ext>
            </a:extLst>
          </p:cNvPr>
          <p:cNvSpPr txBox="1"/>
          <p:nvPr/>
        </p:nvSpPr>
        <p:spPr>
          <a:xfrm>
            <a:off x="1259632" y="19106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7.3.2 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复化辛普森公式及其误差分析和算法实现</a:t>
            </a:r>
          </a:p>
        </p:txBody>
      </p:sp>
    </p:spTree>
    <p:extLst>
      <p:ext uri="{BB962C8B-B14F-4D97-AF65-F5344CB8AC3E}">
        <p14:creationId xmlns:p14="http://schemas.microsoft.com/office/powerpoint/2010/main" val="40378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>
            <a:extLst>
              <a:ext uri="{FF2B5EF4-FFF2-40B4-BE49-F238E27FC236}">
                <a16:creationId xmlns:a16="http://schemas.microsoft.com/office/drawing/2014/main" id="{235E13AA-2660-47C3-A5C4-0971F39B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8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FD4F5117-7AC8-46E6-93CB-64FBA8CDC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89229"/>
              </p:ext>
            </p:extLst>
          </p:nvPr>
        </p:nvGraphicFramePr>
        <p:xfrm>
          <a:off x="0" y="1114536"/>
          <a:ext cx="4695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2" name="Equation" r:id="rId5" imgW="2577960" imgH="215640" progId="Equation.DSMT4">
                  <p:embed/>
                </p:oleObj>
              </mc:Choice>
              <mc:Fallback>
                <p:oleObj name="Equation" r:id="rId5" imgW="2577960" imgH="215640" progId="Equation.DSMT4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FD4F5117-7AC8-46E6-93CB-64FBA8CDC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14536"/>
                        <a:ext cx="46958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 1">
            <a:extLst>
              <a:ext uri="{FF2B5EF4-FFF2-40B4-BE49-F238E27FC236}">
                <a16:creationId xmlns:a16="http://schemas.microsoft.com/office/drawing/2014/main" id="{CB533A8C-914F-4E9F-A42F-D841F4B12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54444"/>
              </p:ext>
            </p:extLst>
          </p:nvPr>
        </p:nvGraphicFramePr>
        <p:xfrm>
          <a:off x="257761" y="2145493"/>
          <a:ext cx="32845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3" name="Equation" r:id="rId7" imgW="1803240" imgH="215640" progId="Equation.DSMT4">
                  <p:embed/>
                </p:oleObj>
              </mc:Choice>
              <mc:Fallback>
                <p:oleObj name="Equation" r:id="rId7" imgW="1803240" imgH="215640" progId="Equation.DSMT4">
                  <p:embed/>
                  <p:pic>
                    <p:nvPicPr>
                      <p:cNvPr id="51216" name="Object 16">
                        <a:extLst>
                          <a:ext uri="{FF2B5EF4-FFF2-40B4-BE49-F238E27FC236}">
                            <a16:creationId xmlns:a16="http://schemas.microsoft.com/office/drawing/2014/main" id="{CB533A8C-914F-4E9F-A42F-D841F4B12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1" y="2145493"/>
                        <a:ext cx="328453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>
            <a:extLst>
              <a:ext uri="{FF2B5EF4-FFF2-40B4-BE49-F238E27FC236}">
                <a16:creationId xmlns:a16="http://schemas.microsoft.com/office/drawing/2014/main" id="{351A67FC-E082-40BF-B9B9-D83C051F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36813"/>
              </p:ext>
            </p:extLst>
          </p:nvPr>
        </p:nvGraphicFramePr>
        <p:xfrm>
          <a:off x="3460707" y="2167266"/>
          <a:ext cx="18970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4" name="Equation" r:id="rId9" imgW="1041120" imgH="215640" progId="Equation.DSMT4">
                  <p:embed/>
                </p:oleObj>
              </mc:Choice>
              <mc:Fallback>
                <p:oleObj name="Equation" r:id="rId9" imgW="1041120" imgH="215640" progId="Equation.DSMT4">
                  <p:embed/>
                  <p:pic>
                    <p:nvPicPr>
                      <p:cNvPr id="51217" name="Object 17">
                        <a:extLst>
                          <a:ext uri="{FF2B5EF4-FFF2-40B4-BE49-F238E27FC236}">
                            <a16:creationId xmlns:a16="http://schemas.microsoft.com/office/drawing/2014/main" id="{351A67FC-E082-40BF-B9B9-D83C051FF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07" y="2167266"/>
                        <a:ext cx="189706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>
            <a:extLst>
              <a:ext uri="{FF2B5EF4-FFF2-40B4-BE49-F238E27FC236}">
                <a16:creationId xmlns:a16="http://schemas.microsoft.com/office/drawing/2014/main" id="{DCD05F1F-813E-4FBC-8A1A-2F2B2B551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54409"/>
              </p:ext>
            </p:extLst>
          </p:nvPr>
        </p:nvGraphicFramePr>
        <p:xfrm>
          <a:off x="5474064" y="2175561"/>
          <a:ext cx="32623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5" name="Equation" r:id="rId11" imgW="1790640" imgH="203040" progId="Equation.DSMT4">
                  <p:embed/>
                </p:oleObj>
              </mc:Choice>
              <mc:Fallback>
                <p:oleObj name="Equation" r:id="rId11" imgW="1790640" imgH="203040" progId="Equation.DSMT4">
                  <p:embed/>
                  <p:pic>
                    <p:nvPicPr>
                      <p:cNvPr id="51218" name="Object 18">
                        <a:extLst>
                          <a:ext uri="{FF2B5EF4-FFF2-40B4-BE49-F238E27FC236}">
                            <a16:creationId xmlns:a16="http://schemas.microsoft.com/office/drawing/2014/main" id="{DCD05F1F-813E-4FBC-8A1A-2F2B2B551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064" y="2175561"/>
                        <a:ext cx="32623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>
            <a:extLst>
              <a:ext uri="{FF2B5EF4-FFF2-40B4-BE49-F238E27FC236}">
                <a16:creationId xmlns:a16="http://schemas.microsoft.com/office/drawing/2014/main" id="{EFFD160F-8DA1-47CC-BAB4-8B57BFE65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02623"/>
              </p:ext>
            </p:extLst>
          </p:nvPr>
        </p:nvGraphicFramePr>
        <p:xfrm>
          <a:off x="2799513" y="2654158"/>
          <a:ext cx="3219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6" name="Equation" r:id="rId13" imgW="1765080" imgH="279360" progId="Equation.DSMT4">
                  <p:embed/>
                </p:oleObj>
              </mc:Choice>
              <mc:Fallback>
                <p:oleObj name="Equation" r:id="rId13" imgW="1765080" imgH="279360" progId="Equation.DSMT4">
                  <p:embed/>
                  <p:pic>
                    <p:nvPicPr>
                      <p:cNvPr id="51219" name="Object 19">
                        <a:extLst>
                          <a:ext uri="{FF2B5EF4-FFF2-40B4-BE49-F238E27FC236}">
                            <a16:creationId xmlns:a16="http://schemas.microsoft.com/office/drawing/2014/main" id="{EFFD160F-8DA1-47CC-BAB4-8B57BFE65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513" y="2654158"/>
                        <a:ext cx="32194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>
            <a:extLst>
              <a:ext uri="{FF2B5EF4-FFF2-40B4-BE49-F238E27FC236}">
                <a16:creationId xmlns:a16="http://schemas.microsoft.com/office/drawing/2014/main" id="{636C95EA-07AD-4893-92F7-5E5E8B4CE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06222"/>
              </p:ext>
            </p:extLst>
          </p:nvPr>
        </p:nvGraphicFramePr>
        <p:xfrm>
          <a:off x="107504" y="3212976"/>
          <a:ext cx="75263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7" name="Equation" r:id="rId15" imgW="4127400" imgH="431640" progId="Equation.DSMT4">
                  <p:embed/>
                </p:oleObj>
              </mc:Choice>
              <mc:Fallback>
                <p:oleObj name="Equation" r:id="rId15" imgW="4127400" imgH="431640" progId="Equation.DSMT4">
                  <p:embed/>
                  <p:pic>
                    <p:nvPicPr>
                      <p:cNvPr id="51220" name="Object 20">
                        <a:extLst>
                          <a:ext uri="{FF2B5EF4-FFF2-40B4-BE49-F238E27FC236}">
                            <a16:creationId xmlns:a16="http://schemas.microsoft.com/office/drawing/2014/main" id="{636C95EA-07AD-4893-92F7-5E5E8B4CE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12976"/>
                        <a:ext cx="75263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6088B6F-F075-4CAD-B91D-143C1890C5DC}"/>
              </a:ext>
            </a:extLst>
          </p:cNvPr>
          <p:cNvSpPr txBox="1">
            <a:spLocks noChangeArrowheads="1"/>
          </p:cNvSpPr>
          <p:nvPr/>
        </p:nvSpPr>
        <p:spPr>
          <a:xfrm>
            <a:off x="2866951" y="62806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E8691-8672-41E0-A6E4-4DD399366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9" y="1593386"/>
            <a:ext cx="2176410" cy="411276"/>
          </a:xfrm>
          <a:prstGeom prst="rect">
            <a:avLst/>
          </a:prstGeom>
        </p:spPr>
      </p:pic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896C3D90-47D8-4B01-8E70-D59D1CA38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44104"/>
              </p:ext>
            </p:extLst>
          </p:nvPr>
        </p:nvGraphicFramePr>
        <p:xfrm>
          <a:off x="280095" y="4090957"/>
          <a:ext cx="64833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8" name="Equation" r:id="rId18" imgW="3555720" imgH="457200" progId="Equation.DSMT4">
                  <p:embed/>
                </p:oleObj>
              </mc:Choice>
              <mc:Fallback>
                <p:oleObj name="Equation" r:id="rId18" imgW="3555720" imgH="457200" progId="Equation.DSMT4">
                  <p:embed/>
                  <p:pic>
                    <p:nvPicPr>
                      <p:cNvPr id="79885" name="Object 13">
                        <a:extLst>
                          <a:ext uri="{FF2B5EF4-FFF2-40B4-BE49-F238E27FC236}">
                            <a16:creationId xmlns:a16="http://schemas.microsoft.com/office/drawing/2014/main" id="{7BCEC342-9279-480D-BBCE-8E0FA497C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95" y="4090957"/>
                        <a:ext cx="648335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4C91A6A7-F820-45E1-AFF2-B28A9E871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56731"/>
              </p:ext>
            </p:extLst>
          </p:nvPr>
        </p:nvGraphicFramePr>
        <p:xfrm>
          <a:off x="295202" y="5558266"/>
          <a:ext cx="4168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59" name="Equation" r:id="rId20" imgW="2286000" imgH="228600" progId="Equation.DSMT4">
                  <p:embed/>
                </p:oleObj>
              </mc:Choice>
              <mc:Fallback>
                <p:oleObj name="Equation" r:id="rId20" imgW="2286000" imgH="228600" progId="Equation.DSMT4">
                  <p:embed/>
                  <p:pic>
                    <p:nvPicPr>
                      <p:cNvPr id="79887" name="Object 15">
                        <a:extLst>
                          <a:ext uri="{FF2B5EF4-FFF2-40B4-BE49-F238E27FC236}">
                            <a16:creationId xmlns:a16="http://schemas.microsoft.com/office/drawing/2014/main" id="{F53F8312-EFE2-452C-94B5-62879DCE8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02" y="5558266"/>
                        <a:ext cx="41687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 2">
            <a:extLst>
              <a:ext uri="{FF2B5EF4-FFF2-40B4-BE49-F238E27FC236}">
                <a16:creationId xmlns:a16="http://schemas.microsoft.com/office/drawing/2014/main" id="{BFA0C3CB-20AC-4153-B198-F5E8C36CF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20065"/>
              </p:ext>
            </p:extLst>
          </p:nvPr>
        </p:nvGraphicFramePr>
        <p:xfrm>
          <a:off x="4557296" y="5533996"/>
          <a:ext cx="20145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60" name="Equation" r:id="rId22" imgW="1104840" imgH="228600" progId="Equation.DSMT4">
                  <p:embed/>
                </p:oleObj>
              </mc:Choice>
              <mc:Fallback>
                <p:oleObj name="Equation" r:id="rId22" imgW="1104840" imgH="228600" progId="Equation.DSMT4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id="{C1BB8E71-2193-4915-AED8-B01A5B38E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296" y="5533996"/>
                        <a:ext cx="20145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0AFD081-6A1D-4EDE-9A9E-F8CBECFEE877}"/>
              </a:ext>
            </a:extLst>
          </p:cNvPr>
          <p:cNvSpPr txBox="1"/>
          <p:nvPr/>
        </p:nvSpPr>
        <p:spPr>
          <a:xfrm>
            <a:off x="5240215" y="2099573"/>
            <a:ext cx="23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8AE1D-8CBD-4276-9B41-30756205C1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15" y="4779717"/>
            <a:ext cx="3646712" cy="6572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82065E-F16D-4AAA-A687-D04CFB796923}"/>
              </a:ext>
            </a:extLst>
          </p:cNvPr>
          <p:cNvSpPr txBox="1"/>
          <p:nvPr/>
        </p:nvSpPr>
        <p:spPr>
          <a:xfrm>
            <a:off x="6404929" y="480200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(7.1)</a:t>
            </a:r>
            <a:endParaRPr lang="zh-CN" altLang="en-US" sz="28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261DA4-2F27-4C3A-8158-38E9C7ADBEC4}"/>
              </a:ext>
            </a:extLst>
          </p:cNvPr>
          <p:cNvSpPr txBox="1"/>
          <p:nvPr/>
        </p:nvSpPr>
        <p:spPr>
          <a:xfrm>
            <a:off x="323528" y="6021288"/>
            <a:ext cx="855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公式（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）称为求积公式，以上方法称为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数值积分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5CC9A84-641B-4F0E-AAAD-76C6A39BAE1E}"/>
              </a:ext>
            </a:extLst>
          </p:cNvPr>
          <p:cNvSpPr txBox="1">
            <a:spLocks noChangeArrowheads="1"/>
          </p:cNvSpPr>
          <p:nvPr/>
        </p:nvSpPr>
        <p:spPr>
          <a:xfrm>
            <a:off x="84956" y="623738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E3215-783D-4FFE-ACBF-A9CC7EC8DC78}"/>
              </a:ext>
            </a:extLst>
          </p:cNvPr>
          <p:cNvSpPr txBox="1"/>
          <p:nvPr/>
        </p:nvSpPr>
        <p:spPr>
          <a:xfrm>
            <a:off x="7236296" y="4725144"/>
            <a:ext cx="155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用有限来逼近无限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BF79-FC5A-4F3E-B594-1933329B0694}"/>
              </a:ext>
            </a:extLst>
          </p:cNvPr>
          <p:cNvSpPr txBox="1"/>
          <p:nvPr/>
        </p:nvSpPr>
        <p:spPr>
          <a:xfrm>
            <a:off x="7180540" y="689034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8698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37" name="Object 21">
            <a:extLst>
              <a:ext uri="{FF2B5EF4-FFF2-40B4-BE49-F238E27FC236}">
                <a16:creationId xmlns:a16="http://schemas.microsoft.com/office/drawing/2014/main" id="{5B4BBC87-98E4-41D4-A27C-8A3BE3677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80171"/>
              </p:ext>
            </p:extLst>
          </p:nvPr>
        </p:nvGraphicFramePr>
        <p:xfrm>
          <a:off x="251520" y="773009"/>
          <a:ext cx="7436600" cy="128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63" name="Equation" r:id="rId3" imgW="3276360" imgH="495000" progId="Equation.DSMT4">
                  <p:embed/>
                </p:oleObj>
              </mc:Choice>
              <mc:Fallback>
                <p:oleObj name="Equation" r:id="rId3" imgW="3276360" imgH="495000" progId="Equation.DSMT4">
                  <p:embed/>
                  <p:pic>
                    <p:nvPicPr>
                      <p:cNvPr id="60437" name="Object 21">
                        <a:extLst>
                          <a:ext uri="{FF2B5EF4-FFF2-40B4-BE49-F238E27FC236}">
                            <a16:creationId xmlns:a16="http://schemas.microsoft.com/office/drawing/2014/main" id="{5B4BBC87-98E4-41D4-A27C-8A3BE3677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73009"/>
                        <a:ext cx="7436600" cy="1289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>
            <a:extLst>
              <a:ext uri="{FF2B5EF4-FFF2-40B4-BE49-F238E27FC236}">
                <a16:creationId xmlns:a16="http://schemas.microsoft.com/office/drawing/2014/main" id="{7CA0C593-D79A-45D7-9EE5-F9B47A6B1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06971"/>
              </p:ext>
            </p:extLst>
          </p:nvPr>
        </p:nvGraphicFramePr>
        <p:xfrm>
          <a:off x="1198464" y="2009154"/>
          <a:ext cx="4032448" cy="98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64" name="Equation" r:id="rId5" imgW="1434960" imgH="342720" progId="Equation.DSMT4">
                  <p:embed/>
                </p:oleObj>
              </mc:Choice>
              <mc:Fallback>
                <p:oleObj name="Equation" r:id="rId5" imgW="1434960" imgH="342720" progId="Equation.DSMT4">
                  <p:embed/>
                  <p:pic>
                    <p:nvPicPr>
                      <p:cNvPr id="60438" name="Object 22">
                        <a:extLst>
                          <a:ext uri="{FF2B5EF4-FFF2-40B4-BE49-F238E27FC236}">
                            <a16:creationId xmlns:a16="http://schemas.microsoft.com/office/drawing/2014/main" id="{7CA0C593-D79A-45D7-9EE5-F9B47A6B1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64" y="2009154"/>
                        <a:ext cx="4032448" cy="982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48DAFE9-76ED-4B75-A0E7-0E519C126026}"/>
              </a:ext>
            </a:extLst>
          </p:cNvPr>
          <p:cNvSpPr txBox="1"/>
          <p:nvPr/>
        </p:nvSpPr>
        <p:spPr>
          <a:xfrm>
            <a:off x="83055" y="200024"/>
            <a:ext cx="4115916" cy="45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</a:rPr>
              <a:t>Simpson</a:t>
            </a:r>
            <a:r>
              <a:rPr lang="zh-CN" altLang="en-US" sz="2400" dirty="0">
                <a:solidFill>
                  <a:srgbClr val="0000FF"/>
                </a:solidFill>
              </a:rPr>
              <a:t>公式的收敛性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65584A-C083-4967-B5A7-CD0FE45BE575}"/>
              </a:ext>
            </a:extLst>
          </p:cNvPr>
          <p:cNvSpPr/>
          <p:nvPr/>
        </p:nvSpPr>
        <p:spPr>
          <a:xfrm>
            <a:off x="190342" y="3190772"/>
            <a:ext cx="426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复化</a:t>
            </a:r>
            <a:r>
              <a:rPr lang="en-US" altLang="zh-CN" sz="2400" dirty="0">
                <a:solidFill>
                  <a:srgbClr val="FF0000"/>
                </a:solidFill>
              </a:rPr>
              <a:t>Simpson</a:t>
            </a:r>
            <a:r>
              <a:rPr lang="zh-CN" altLang="en-US" sz="2400" dirty="0">
                <a:solidFill>
                  <a:srgbClr val="0000FF"/>
                </a:solidFill>
              </a:rPr>
              <a:t>公式的几何意义</a:t>
            </a:r>
          </a:p>
        </p:txBody>
      </p:sp>
      <p:pic>
        <p:nvPicPr>
          <p:cNvPr id="16" name="Picture 30" descr="Image000037">
            <a:extLst>
              <a:ext uri="{FF2B5EF4-FFF2-40B4-BE49-F238E27FC236}">
                <a16:creationId xmlns:a16="http://schemas.microsoft.com/office/drawing/2014/main" id="{F0B1D6AD-BF51-41DA-A2BF-7D959778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9" y="4433678"/>
            <a:ext cx="4515106" cy="19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2">
            <a:extLst>
              <a:ext uri="{FF2B5EF4-FFF2-40B4-BE49-F238E27FC236}">
                <a16:creationId xmlns:a16="http://schemas.microsoft.com/office/drawing/2014/main" id="{EFB98EC7-7F32-421E-B7B7-5AAF3C3C5FB6}"/>
              </a:ext>
            </a:extLst>
          </p:cNvPr>
          <p:cNvGrpSpPr>
            <a:grpSpLocks/>
          </p:cNvGrpSpPr>
          <p:nvPr/>
        </p:nvGrpSpPr>
        <p:grpSpPr bwMode="auto">
          <a:xfrm>
            <a:off x="1077948" y="4197176"/>
            <a:ext cx="4795937" cy="2204354"/>
            <a:chOff x="1536" y="2304"/>
            <a:chExt cx="3518" cy="1680"/>
          </a:xfrm>
        </p:grpSpPr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EAED7392-7027-4E66-A690-1BC29585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3975"/>
              <a:ext cx="3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4A11FED1-5E07-4375-AEF2-62BEB55DF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0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Rectangle 25">
            <a:extLst>
              <a:ext uri="{FF2B5EF4-FFF2-40B4-BE49-F238E27FC236}">
                <a16:creationId xmlns:a16="http://schemas.microsoft.com/office/drawing/2014/main" id="{C29B8721-FD58-4945-8A0D-1F7A2BFE4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38" y="4602278"/>
            <a:ext cx="2944634" cy="5038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22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小抛物</a:t>
            </a:r>
            <a:r>
              <a:rPr lang="zh-CN" altLang="en-US" sz="2400">
                <a:solidFill>
                  <a:srgbClr val="0000FF"/>
                </a:solidFill>
              </a:rPr>
              <a:t>面积</a:t>
            </a:r>
            <a:r>
              <a:rPr lang="zh-CN" altLang="en-US" sz="2400">
                <a:solidFill>
                  <a:srgbClr val="FF0000"/>
                </a:solidFill>
              </a:rPr>
              <a:t>之和</a:t>
            </a:r>
            <a:r>
              <a:rPr lang="zh-CN" altLang="en-US" sz="2400">
                <a:solidFill>
                  <a:srgbClr val="0000FF"/>
                </a:solidFill>
              </a:rPr>
              <a:t>近似</a:t>
            </a:r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9B0E46E2-36AA-4229-951A-C31118575B80}"/>
              </a:ext>
            </a:extLst>
          </p:cNvPr>
          <p:cNvGrpSpPr>
            <a:grpSpLocks/>
          </p:cNvGrpSpPr>
          <p:nvPr/>
        </p:nvGrpSpPr>
        <p:grpSpPr bwMode="auto">
          <a:xfrm>
            <a:off x="5875201" y="4940857"/>
            <a:ext cx="2462366" cy="936426"/>
            <a:chOff x="4789" y="3330"/>
            <a:chExt cx="978" cy="637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3E00268-62F9-4561-B431-5738A290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3330"/>
              <a:ext cx="978" cy="637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DB643153-ED56-4A19-BACD-FDAAEBE28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3391"/>
              <a:ext cx="344" cy="52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F0000"/>
                  </a:solidFill>
                  <a:sym typeface="Symbol" panose="05050102010706020507" pitchFamily="18" charset="2"/>
                </a:rPr>
                <a:t>---</a:t>
              </a:r>
              <a:endParaRPr lang="en-US" altLang="zh-CN" sz="4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3" name="Object 28">
              <a:extLst>
                <a:ext uri="{FF2B5EF4-FFF2-40B4-BE49-F238E27FC236}">
                  <a16:creationId xmlns:a16="http://schemas.microsoft.com/office/drawing/2014/main" id="{73CFA362-998C-4169-87BD-4D5504A41D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11799"/>
                </p:ext>
              </p:extLst>
            </p:nvPr>
          </p:nvGraphicFramePr>
          <p:xfrm>
            <a:off x="5114" y="3577"/>
            <a:ext cx="58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165" name="Equation" r:id="rId8" imgW="622080" imgH="203040" progId="Equation.DSMT4">
                    <p:embed/>
                  </p:oleObj>
                </mc:Choice>
                <mc:Fallback>
                  <p:oleObj name="Equation" r:id="rId8" imgW="622080" imgH="203040" progId="Equation.DSMT4">
                    <p:embed/>
                    <p:pic>
                      <p:nvPicPr>
                        <p:cNvPr id="54300" name="Object 28">
                          <a:extLst>
                            <a:ext uri="{FF2B5EF4-FFF2-40B4-BE49-F238E27FC236}">
                              <a16:creationId xmlns:a16="http://schemas.microsoft.com/office/drawing/2014/main" id="{4DA85DF0-1F24-40FE-BAA6-D0F04155A2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" y="3577"/>
                          <a:ext cx="58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0BE6ACF-5CD0-42F4-9544-0F9679BFDEBE}"/>
              </a:ext>
            </a:extLst>
          </p:cNvPr>
          <p:cNvSpPr txBox="1"/>
          <p:nvPr/>
        </p:nvSpPr>
        <p:spPr>
          <a:xfrm>
            <a:off x="6228707" y="2782669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33912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7" name="Rectangle 3">
            <a:extLst>
              <a:ext uri="{FF2B5EF4-FFF2-40B4-BE49-F238E27FC236}">
                <a16:creationId xmlns:a16="http://schemas.microsoft.com/office/drawing/2014/main" id="{76BFFEF4-667B-4F3E-AF64-01569E0BE32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79512" y="3645024"/>
            <a:ext cx="3168352" cy="1511796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复化辛普森公式算法的流程图</a:t>
            </a:r>
          </a:p>
        </p:txBody>
      </p:sp>
      <p:graphicFrame>
        <p:nvGraphicFramePr>
          <p:cNvPr id="337925" name="Object 5">
            <a:extLst>
              <a:ext uri="{FF2B5EF4-FFF2-40B4-BE49-F238E27FC236}">
                <a16:creationId xmlns:a16="http://schemas.microsoft.com/office/drawing/2014/main" id="{74A36C71-765C-459C-83D4-56FAD6AAA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995527"/>
              </p:ext>
            </p:extLst>
          </p:nvPr>
        </p:nvGraphicFramePr>
        <p:xfrm>
          <a:off x="3829846" y="342779"/>
          <a:ext cx="5256212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62" r:id="rId3" imgW="2514600" imgH="4000500" progId="Word.Picture.8">
                  <p:embed/>
                </p:oleObj>
              </mc:Choice>
              <mc:Fallback>
                <p:oleObj r:id="rId3" imgW="2514600" imgH="4000500" progId="Word.Picture.8">
                  <p:embed/>
                  <p:pic>
                    <p:nvPicPr>
                      <p:cNvPr id="337925" name="Object 5">
                        <a:extLst>
                          <a:ext uri="{FF2B5EF4-FFF2-40B4-BE49-F238E27FC236}">
                            <a16:creationId xmlns:a16="http://schemas.microsoft.com/office/drawing/2014/main" id="{74A36C71-765C-459C-83D4-56FAD6AAA9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96" r="7845"/>
                      <a:stretch>
                        <a:fillRect/>
                      </a:stretch>
                    </p:blipFill>
                    <p:spPr bwMode="auto">
                      <a:xfrm>
                        <a:off x="3829846" y="342779"/>
                        <a:ext cx="5256212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E1348E7A-F5C8-44B5-8961-039F1BE85A2C}"/>
              </a:ext>
            </a:extLst>
          </p:cNvPr>
          <p:cNvSpPr txBox="1">
            <a:spLocks noChangeArrowheads="1"/>
          </p:cNvSpPr>
          <p:nvPr/>
        </p:nvSpPr>
        <p:spPr>
          <a:xfrm>
            <a:off x="57942" y="620688"/>
            <a:ext cx="4836786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(1)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复化辛普森公式计算步骤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1)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确定步长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h=(b-a)/n	(n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为等分数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2)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k=1,2,…,n-1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S1, S2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3) S2=h[f(a)+4S1+2S2+f(b)]/6</a:t>
            </a:r>
          </a:p>
          <a:p>
            <a:pPr marL="0" indent="0" algn="just" fontAlgn="auto">
              <a:spcAft>
                <a:spcPts val="0"/>
              </a:spcAft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32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F6691F-231A-4592-8B2F-E8A6444F870E}"/>
              </a:ext>
            </a:extLst>
          </p:cNvPr>
          <p:cNvSpPr txBox="1"/>
          <p:nvPr/>
        </p:nvSpPr>
        <p:spPr>
          <a:xfrm>
            <a:off x="2123728" y="980728"/>
            <a:ext cx="61206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FuheSimpson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- f is the integrand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a and b are upper and lower limits of integration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M is the number of subintervals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- s is the 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simpson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sum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f=@(x) 20.*x.^3+sin(x)-6.*x-3;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a=1; b=3; M=10;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s=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FuheSimpson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f,a,b,M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zh-CN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h=(b-a)/(2*M);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s1=0;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s2=0;</a:t>
            </a:r>
          </a:p>
          <a:p>
            <a:pPr algn="l"/>
            <a:r>
              <a:rPr lang="zh-CN" altLang="en-US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k=1:M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x=a+h*(2*k-1);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s1=s1+f(x);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k=1:(M-1)</a:t>
            </a: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x=a+h*2*k;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s2=s2+f(x);</a:t>
            </a:r>
          </a:p>
          <a:p>
            <a:pPr algn="l"/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s=h*(f(a)+f(b)+4*s1+2*s2)/3;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646F1A-C5E0-46D6-8C1B-C18553F3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45252"/>
            <a:ext cx="859609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800" eaLnBrk="1" hangingPunct="1">
              <a:lnSpc>
                <a:spcPct val="90000"/>
              </a:lnSpc>
              <a:spcBef>
                <a:spcPts val="750"/>
              </a:spcBef>
            </a:pP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复化辛普森公式算法的程序实现   </a:t>
            </a:r>
            <a:r>
              <a:rPr lang="en-US" altLang="zh-CN" sz="2400" b="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FuheSimpson.m</a:t>
            </a:r>
            <a:endParaRPr lang="en-US" altLang="zh-CN" sz="24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35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C8EEA65C-25DA-48CD-BCF9-32918AB41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410200" cy="762000"/>
          </a:xfrm>
          <a:noFill/>
          <a:ln/>
        </p:spPr>
        <p:txBody>
          <a:bodyPr/>
          <a:lstStyle/>
          <a:p>
            <a:r>
              <a:rPr lang="zh-CN" altLang="en-US" sz="3600"/>
              <a:t>复化科特斯</a:t>
            </a:r>
            <a:r>
              <a:rPr lang="en-US" altLang="zh-CN" sz="3600"/>
              <a:t>(Cotes)</a:t>
            </a:r>
            <a:r>
              <a:rPr lang="zh-CN" altLang="en-US" sz="3600"/>
              <a:t>公式</a:t>
            </a:r>
          </a:p>
        </p:txBody>
      </p:sp>
      <p:sp>
        <p:nvSpPr>
          <p:cNvPr id="871427" name="Text Box 3">
            <a:extLst>
              <a:ext uri="{FF2B5EF4-FFF2-40B4-BE49-F238E27FC236}">
                <a16:creationId xmlns:a16="http://schemas.microsoft.com/office/drawing/2014/main" id="{70F06E47-DCB6-4E60-9BB1-8B0811AB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534400" cy="5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复化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Cotes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公式: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71431" name="Group 7">
            <a:extLst>
              <a:ext uri="{FF2B5EF4-FFF2-40B4-BE49-F238E27FC236}">
                <a16:creationId xmlns:a16="http://schemas.microsoft.com/office/drawing/2014/main" id="{6DC5783E-E509-4B55-964F-22C9A5127920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971801"/>
            <a:ext cx="895350" cy="523876"/>
            <a:chOff x="4800" y="872"/>
            <a:chExt cx="564" cy="330"/>
          </a:xfrm>
        </p:grpSpPr>
        <p:sp>
          <p:nvSpPr>
            <p:cNvPr id="871432" name="Rectangle 8">
              <a:extLst>
                <a:ext uri="{FF2B5EF4-FFF2-40B4-BE49-F238E27FC236}">
                  <a16:creationId xmlns:a16="http://schemas.microsoft.com/office/drawing/2014/main" id="{98832F46-0010-4015-B9EA-F7BFF49B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872"/>
              <a:ext cx="3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i="1">
                  <a:solidFill>
                    <a:srgbClr val="0000CC"/>
                  </a:solidFill>
                  <a:ea typeface="楷体_GB2312" pitchFamily="49" charset="-122"/>
                </a:rPr>
                <a:t>C</a:t>
              </a:r>
              <a:r>
                <a:rPr lang="en-US" altLang="zh-CN" sz="2800" b="1" i="1" baseline="-25000">
                  <a:solidFill>
                    <a:srgbClr val="0000CC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871433" name="Line 9">
              <a:extLst>
                <a:ext uri="{FF2B5EF4-FFF2-40B4-BE49-F238E27FC236}">
                  <a16:creationId xmlns:a16="http://schemas.microsoft.com/office/drawing/2014/main" id="{262EC6CD-3E08-4B2F-94BA-9CC1DFFCF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00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871434" name="Line 10">
              <a:extLst>
                <a:ext uri="{FF2B5EF4-FFF2-40B4-BE49-F238E27FC236}">
                  <a16:creationId xmlns:a16="http://schemas.microsoft.com/office/drawing/2014/main" id="{B73D4787-06BB-4BCB-9FEF-C4EEE9DB3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056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</p:grpSp>
      <p:sp>
        <p:nvSpPr>
          <p:cNvPr id="871436" name="Text Box 12">
            <a:extLst>
              <a:ext uri="{FF2B5EF4-FFF2-40B4-BE49-F238E27FC236}">
                <a16:creationId xmlns:a16="http://schemas.microsoft.com/office/drawing/2014/main" id="{9CACDF1F-8D90-4D3A-A983-3BB21DB6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2514600" cy="5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5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余项：</a:t>
            </a:r>
            <a:endParaRPr lang="zh-CN" altLang="en-US" sz="2800" b="1">
              <a:solidFill>
                <a:srgbClr val="99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71444" name="Group 20">
            <a:extLst>
              <a:ext uri="{FF2B5EF4-FFF2-40B4-BE49-F238E27FC236}">
                <a16:creationId xmlns:a16="http://schemas.microsoft.com/office/drawing/2014/main" id="{492225A5-D82C-4925-BD64-E04CB4A554E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05000"/>
            <a:ext cx="6473825" cy="1752600"/>
            <a:chOff x="672" y="1200"/>
            <a:chExt cx="4078" cy="1104"/>
          </a:xfrm>
        </p:grpSpPr>
        <p:graphicFrame>
          <p:nvGraphicFramePr>
            <p:cNvPr id="871430" name="Object 6">
              <a:extLst>
                <a:ext uri="{FF2B5EF4-FFF2-40B4-BE49-F238E27FC236}">
                  <a16:creationId xmlns:a16="http://schemas.microsoft.com/office/drawing/2014/main" id="{7B2EA0F3-1BE5-46DA-8BB1-B012286CC6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00"/>
            <a:ext cx="388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7" name="Equation" r:id="rId3" imgW="3263760" imgH="457200" progId="Equation.3">
                    <p:embed/>
                  </p:oleObj>
                </mc:Choice>
                <mc:Fallback>
                  <p:oleObj name="Equation" r:id="rId3" imgW="3263760" imgH="457200" progId="Equation.3">
                    <p:embed/>
                    <p:pic>
                      <p:nvPicPr>
                        <p:cNvPr id="871430" name="Object 6">
                          <a:extLst>
                            <a:ext uri="{FF2B5EF4-FFF2-40B4-BE49-F238E27FC236}">
                              <a16:creationId xmlns:a16="http://schemas.microsoft.com/office/drawing/2014/main" id="{7B2EA0F3-1BE5-46DA-8BB1-B012286CC6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00"/>
                          <a:ext cx="3883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443" name="Object 19">
              <a:extLst>
                <a:ext uri="{FF2B5EF4-FFF2-40B4-BE49-F238E27FC236}">
                  <a16:creationId xmlns:a16="http://schemas.microsoft.com/office/drawing/2014/main" id="{45CAAF80-F61C-4276-80CB-437A77C35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728"/>
            <a:ext cx="273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8" name="Equation" r:id="rId5" imgW="2298600" imgH="457200" progId="Equation.3">
                    <p:embed/>
                  </p:oleObj>
                </mc:Choice>
                <mc:Fallback>
                  <p:oleObj name="Equation" r:id="rId5" imgW="2298600" imgH="457200" progId="Equation.3">
                    <p:embed/>
                    <p:pic>
                      <p:nvPicPr>
                        <p:cNvPr id="871443" name="Object 19">
                          <a:extLst>
                            <a:ext uri="{FF2B5EF4-FFF2-40B4-BE49-F238E27FC236}">
                              <a16:creationId xmlns:a16="http://schemas.microsoft.com/office/drawing/2014/main" id="{45CAAF80-F61C-4276-80CB-437A77C352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728"/>
                          <a:ext cx="273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447" name="Group 23">
            <a:extLst>
              <a:ext uri="{FF2B5EF4-FFF2-40B4-BE49-F238E27FC236}">
                <a16:creationId xmlns:a16="http://schemas.microsoft.com/office/drawing/2014/main" id="{8A3BEF22-A8A1-4FDD-8817-500E2230C55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343400"/>
            <a:ext cx="5810251" cy="838200"/>
            <a:chOff x="816" y="2736"/>
            <a:chExt cx="3660" cy="528"/>
          </a:xfrm>
        </p:grpSpPr>
        <p:graphicFrame>
          <p:nvGraphicFramePr>
            <p:cNvPr id="871448" name="Object 24">
              <a:extLst>
                <a:ext uri="{FF2B5EF4-FFF2-40B4-BE49-F238E27FC236}">
                  <a16:creationId xmlns:a16="http://schemas.microsoft.com/office/drawing/2014/main" id="{F67D32AE-042A-4C56-9D96-CF19C31CE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736"/>
            <a:ext cx="252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9" name="Equation" r:id="rId7" imgW="2120760" imgH="419040" progId="Equation.3">
                    <p:embed/>
                  </p:oleObj>
                </mc:Choice>
                <mc:Fallback>
                  <p:oleObj name="Equation" r:id="rId7" imgW="2120760" imgH="419040" progId="Equation.3">
                    <p:embed/>
                    <p:pic>
                      <p:nvPicPr>
                        <p:cNvPr id="871448" name="Object 24">
                          <a:extLst>
                            <a:ext uri="{FF2B5EF4-FFF2-40B4-BE49-F238E27FC236}">
                              <a16:creationId xmlns:a16="http://schemas.microsoft.com/office/drawing/2014/main" id="{F67D32AE-042A-4C56-9D96-CF19C31CE6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36"/>
                          <a:ext cx="252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449" name="Rectangle 25">
              <a:extLst>
                <a:ext uri="{FF2B5EF4-FFF2-40B4-BE49-F238E27FC236}">
                  <a16:creationId xmlns:a16="http://schemas.microsoft.com/office/drawing/2014/main" id="{A1DAC3EE-3DF3-4AC3-8879-1058E3F3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80"/>
              <a:ext cx="11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b="1">
                  <a:sym typeface="Symbol" panose="05050102010706020507" pitchFamily="18" charset="2"/>
                </a:rPr>
                <a:t>，</a:t>
              </a:r>
              <a:r>
                <a:rPr lang="zh-CN" altLang="en-US" sz="2600" b="1" i="1">
                  <a:sym typeface="Symbol" panose="05050102010706020507" pitchFamily="18" charset="2"/>
                </a:rPr>
                <a:t> </a:t>
              </a:r>
              <a:r>
                <a:rPr lang="en-US" altLang="zh-CN" sz="2600" b="1">
                  <a:sym typeface="Symbol" panose="05050102010706020507" pitchFamily="18" charset="2"/>
                </a:rPr>
                <a:t>(</a:t>
              </a:r>
              <a:r>
                <a:rPr lang="en-US" altLang="zh-CN" sz="2600" b="1" i="1">
                  <a:ea typeface="楷体_GB2312" pitchFamily="49" charset="-122"/>
                </a:rPr>
                <a:t>a</a:t>
              </a:r>
              <a:r>
                <a:rPr lang="en-US" altLang="zh-CN" sz="2600" b="1">
                  <a:ea typeface="楷体_GB2312" pitchFamily="49" charset="-122"/>
                </a:rPr>
                <a:t>, </a:t>
              </a:r>
              <a:r>
                <a:rPr lang="en-US" altLang="zh-CN" sz="2600" b="1" i="1">
                  <a:ea typeface="楷体_GB2312" pitchFamily="49" charset="-122"/>
                </a:rPr>
                <a:t>b</a:t>
              </a:r>
              <a:r>
                <a:rPr lang="en-US" altLang="zh-CN" sz="2600" b="1">
                  <a:ea typeface="楷体_GB2312" pitchFamily="49" charset="-122"/>
                </a:rPr>
                <a:t>)</a:t>
              </a:r>
              <a:endParaRPr lang="zh-CN" altLang="en-US" sz="2600" b="1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00342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4">
            <a:extLst>
              <a:ext uri="{FF2B5EF4-FFF2-40B4-BE49-F238E27FC236}">
                <a16:creationId xmlns:a16="http://schemas.microsoft.com/office/drawing/2014/main" id="{7794159C-5077-46C1-B313-3A2FD8D28E17}"/>
              </a:ext>
            </a:extLst>
          </p:cNvPr>
          <p:cNvGrpSpPr>
            <a:grpSpLocks/>
          </p:cNvGrpSpPr>
          <p:nvPr/>
        </p:nvGrpSpPr>
        <p:grpSpPr bwMode="auto">
          <a:xfrm>
            <a:off x="47823" y="1153605"/>
            <a:ext cx="8777344" cy="474078"/>
            <a:chOff x="114" y="497"/>
            <a:chExt cx="5602" cy="328"/>
          </a:xfrm>
        </p:grpSpPr>
        <p:sp>
          <p:nvSpPr>
            <p:cNvPr id="4" name="Rectangle 57">
              <a:extLst>
                <a:ext uri="{FF2B5EF4-FFF2-40B4-BE49-F238E27FC236}">
                  <a16:creationId xmlns:a16="http://schemas.microsoft.com/office/drawing/2014/main" id="{1D0E4563-D030-40E5-A860-2D00661B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506"/>
              <a:ext cx="560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）使用复化梯形公式、</a:t>
              </a:r>
              <a:r>
                <a:rPr lang="en-US" altLang="zh-CN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Simpson</a:t>
              </a:r>
              <a:r>
                <a:rPr lang="zh-CN" altLang="en-US" sz="24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公式，首先要确定步长     ；</a:t>
              </a:r>
            </a:p>
          </p:txBody>
        </p:sp>
        <p:graphicFrame>
          <p:nvGraphicFramePr>
            <p:cNvPr id="5" name="Object 58">
              <a:extLst>
                <a:ext uri="{FF2B5EF4-FFF2-40B4-BE49-F238E27FC236}">
                  <a16:creationId xmlns:a16="http://schemas.microsoft.com/office/drawing/2014/main" id="{5F0E6A8A-39E6-4D8B-B58B-E3664B0AFB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8" y="497"/>
            <a:ext cx="22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993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5" name="Object 58">
                          <a:extLst>
                            <a:ext uri="{FF2B5EF4-FFF2-40B4-BE49-F238E27FC236}">
                              <a16:creationId xmlns:a16="http://schemas.microsoft.com/office/drawing/2014/main" id="{5F0E6A8A-39E6-4D8B-B58B-E3664B0AFB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497"/>
                          <a:ext cx="22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60">
            <a:extLst>
              <a:ext uri="{FF2B5EF4-FFF2-40B4-BE49-F238E27FC236}">
                <a16:creationId xmlns:a16="http://schemas.microsoft.com/office/drawing/2014/main" id="{DB191324-399B-4CD7-9B17-6D3DB3A0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" y="1660710"/>
            <a:ext cx="8418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）而步长要根据余项确定，这就涉及到高阶导数的估计；</a:t>
            </a: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380000A9-80DC-44A0-AC89-958CABD2D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5" y="2181206"/>
            <a:ext cx="8031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）高阶导数的估计一般比较困难，且估计值往往偏大；</a:t>
            </a: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C2131516-D8E1-46C3-90F6-2F22E0B5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" y="2666038"/>
            <a:ext cx="8882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）计算机上实现起来不方便，通常采用“事后估计法”。</a:t>
            </a:r>
          </a:p>
        </p:txBody>
      </p:sp>
      <p:sp>
        <p:nvSpPr>
          <p:cNvPr id="10" name="Rectangle 67">
            <a:extLst>
              <a:ext uri="{FF2B5EF4-FFF2-40B4-BE49-F238E27FC236}">
                <a16:creationId xmlns:a16="http://schemas.microsoft.com/office/drawing/2014/main" id="{B2DFC94E-F304-457B-9AD3-FB58AFF9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553300"/>
            <a:ext cx="240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注意事项：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CA54F1-0FD7-4524-A1A7-2113D940E28F}"/>
              </a:ext>
            </a:extLst>
          </p:cNvPr>
          <p:cNvSpPr txBox="1"/>
          <p:nvPr/>
        </p:nvSpPr>
        <p:spPr>
          <a:xfrm>
            <a:off x="2915816" y="23437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7.3.3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步长的选取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13A5174-6601-427B-BE08-9C0E5A0E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4967326"/>
            <a:ext cx="11620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ea typeface="楷体_GB2312" pitchFamily="49" charset="-122"/>
              </a:rPr>
              <a:t>太</a:t>
            </a:r>
            <a:r>
              <a:rPr lang="zh-CN" altLang="en-US" sz="3600" b="0" dirty="0">
                <a:solidFill>
                  <a:schemeClr val="tx1"/>
                </a:solidFill>
                <a:ea typeface="黑体" panose="02010609060101010101" pitchFamily="49" charset="-122"/>
              </a:rPr>
              <a:t>大</a:t>
            </a:r>
            <a:endParaRPr lang="en-US" altLang="zh-CN" sz="3600" b="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1CCF71E-1372-465E-A2BE-B03E3101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355017"/>
            <a:ext cx="83852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利用复化梯形公式、复化</a:t>
            </a:r>
            <a:r>
              <a:rPr lang="en-US" altLang="zh-CN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Simpson</a:t>
            </a:r>
            <a:r>
              <a:rPr lang="zh-CN" altLang="en-US" sz="2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公式等计算定积分时</a:t>
            </a:r>
            <a:r>
              <a:rPr lang="zh-CN" altLang="en-US" sz="2800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，对指定的误差界，</a:t>
            </a: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如何选取步长 </a:t>
            </a:r>
            <a:r>
              <a:rPr lang="en-US" altLang="zh-CN" sz="2800" b="1" i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800" i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99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使之能够达到计算精度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3B16FD7E-028C-4794-9856-AA087D9DFB34}"/>
              </a:ext>
            </a:extLst>
          </p:cNvPr>
          <p:cNvGrpSpPr>
            <a:grpSpLocks/>
          </p:cNvGrpSpPr>
          <p:nvPr/>
        </p:nvGrpSpPr>
        <p:grpSpPr bwMode="auto">
          <a:xfrm>
            <a:off x="3218225" y="4932971"/>
            <a:ext cx="3889375" cy="528638"/>
            <a:chOff x="1344" y="1728"/>
            <a:chExt cx="2450" cy="333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3582B67-1B8F-4DCC-BD76-C94B5216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922" cy="33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0" dirty="0">
                  <a:solidFill>
                    <a:schemeClr val="tx1"/>
                  </a:solidFill>
                  <a:ea typeface="楷体_GB2312" pitchFamily="49" charset="-122"/>
                </a:rPr>
                <a:t>计算精度难以保证</a:t>
              </a:r>
              <a:endParaRPr lang="en-US" altLang="zh-CN" sz="2800" b="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id="{12F1FF9D-F433-47C3-8AE5-D9276F49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40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7D739B79-3B3E-4318-B90A-F95229B241B9}"/>
              </a:ext>
            </a:extLst>
          </p:cNvPr>
          <p:cNvGrpSpPr>
            <a:grpSpLocks/>
          </p:cNvGrpSpPr>
          <p:nvPr/>
        </p:nvGrpSpPr>
        <p:grpSpPr bwMode="auto">
          <a:xfrm>
            <a:off x="2146970" y="5653126"/>
            <a:ext cx="4956175" cy="579438"/>
            <a:chOff x="672" y="2176"/>
            <a:chExt cx="3122" cy="365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2E639526-3263-447F-8B12-10FAAA58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76"/>
              <a:ext cx="672" cy="33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1"/>
                  </a:solidFill>
                  <a:ea typeface="楷体_GB2312" pitchFamily="49" charset="-122"/>
                </a:rPr>
                <a:t>太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</a:rPr>
                <a:t>小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F5A71C9F-0C4C-4675-A987-3AAAB9E59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08"/>
              <a:ext cx="1922" cy="33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0">
                  <a:solidFill>
                    <a:schemeClr val="tx1"/>
                  </a:solidFill>
                  <a:ea typeface="楷体_GB2312" pitchFamily="49" charset="-122"/>
                </a:rPr>
                <a:t>增加额外的计算量</a:t>
              </a:r>
              <a:endParaRPr lang="en-US" altLang="zh-CN" sz="2800" b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id="{894A2AAA-F46E-433C-B0D8-5010D46D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72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ED28CD9-FA7B-49F8-B20A-A246B30B9C19}"/>
              </a:ext>
            </a:extLst>
          </p:cNvPr>
          <p:cNvSpPr txBox="1"/>
          <p:nvPr/>
        </p:nvSpPr>
        <p:spPr>
          <a:xfrm>
            <a:off x="5916041" y="226552"/>
            <a:ext cx="30401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749063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8">
            <a:extLst>
              <a:ext uri="{FF2B5EF4-FFF2-40B4-BE49-F238E27FC236}">
                <a16:creationId xmlns:a16="http://schemas.microsoft.com/office/drawing/2014/main" id="{95954737-DC7D-4EFB-9586-60AAB19A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19" y="2488033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基本思想：</a:t>
            </a:r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15144CD1-A3A7-4DA4-8791-EC782CF20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038" y="2427019"/>
            <a:ext cx="3534753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将积分区间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逐次分半</a:t>
            </a: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20B1F2BE-0321-429E-A684-2BD30077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11" y="3251528"/>
            <a:ext cx="2372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终止法则：</a:t>
            </a:r>
          </a:p>
        </p:txBody>
      </p:sp>
      <p:sp>
        <p:nvSpPr>
          <p:cNvPr id="6" name="Rectangle 72">
            <a:extLst>
              <a:ext uri="{FF2B5EF4-FFF2-40B4-BE49-F238E27FC236}">
                <a16:creationId xmlns:a16="http://schemas.microsoft.com/office/drawing/2014/main" id="{60F6C3B3-DC99-4989-A8B8-884D0C3F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038" y="3188485"/>
            <a:ext cx="6068307" cy="555017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前后两次</a:t>
            </a:r>
            <a:r>
              <a:rPr lang="zh-CN" altLang="en-US" sz="24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近似值的误差小于</a:t>
            </a:r>
            <a:r>
              <a:rPr lang="zh-CN" altLang="en-US" sz="24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已知精度</a:t>
            </a:r>
          </a:p>
        </p:txBody>
      </p:sp>
      <p:graphicFrame>
        <p:nvGraphicFramePr>
          <p:cNvPr id="7" name="Object 73">
            <a:extLst>
              <a:ext uri="{FF2B5EF4-FFF2-40B4-BE49-F238E27FC236}">
                <a16:creationId xmlns:a16="http://schemas.microsoft.com/office/drawing/2014/main" id="{6D6A2C08-58E0-49C1-9455-64B343296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61492"/>
              </p:ext>
            </p:extLst>
          </p:nvPr>
        </p:nvGraphicFramePr>
        <p:xfrm>
          <a:off x="3512388" y="3921682"/>
          <a:ext cx="2119224" cy="66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40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15" name="Object 73">
                        <a:extLst>
                          <a:ext uri="{FF2B5EF4-FFF2-40B4-BE49-F238E27FC236}">
                            <a16:creationId xmlns:a16="http://schemas.microsoft.com/office/drawing/2014/main" id="{D5A50E40-7FDF-4500-A069-319B9149D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388" y="3921682"/>
                        <a:ext cx="2119224" cy="66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9FE93FCB-EDF7-4CF4-92A9-BE720A168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67904"/>
              </p:ext>
            </p:extLst>
          </p:nvPr>
        </p:nvGraphicFramePr>
        <p:xfrm>
          <a:off x="177651" y="4365104"/>
          <a:ext cx="48926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41" name="Equation" r:id="rId5" imgW="2679480" imgH="1155600" progId="Equation.DSMT4">
                  <p:embed/>
                </p:oleObj>
              </mc:Choice>
              <mc:Fallback>
                <p:oleObj name="Equation" r:id="rId5" imgW="2679480" imgH="1155600" progId="Equation.DSMT4">
                  <p:embed/>
                  <p:pic>
                    <p:nvPicPr>
                      <p:cNvPr id="102418" name="Object 18">
                        <a:extLst>
                          <a:ext uri="{FF2B5EF4-FFF2-40B4-BE49-F238E27FC236}">
                            <a16:creationId xmlns:a16="http://schemas.microsoft.com/office/drawing/2014/main" id="{D49A4F53-B7F6-40FE-9711-753C0B5DD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51" y="4365104"/>
                        <a:ext cx="4892675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1703D9D7-6F25-41AB-A140-C2FB32F1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92" y="134169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CC"/>
                </a:solidFill>
              </a:rPr>
              <a:t>解决办法：采用 </a:t>
            </a:r>
            <a:r>
              <a:rPr lang="zh-CN" altLang="en-US" sz="2800" b="1" dirty="0">
                <a:solidFill>
                  <a:srgbClr val="990000"/>
                </a:solidFill>
                <a:ea typeface="黑体" panose="02010609060101010101" pitchFamily="49" charset="-122"/>
              </a:rPr>
              <a:t>变步长算法</a:t>
            </a:r>
          </a:p>
        </p:txBody>
      </p:sp>
      <p:sp>
        <p:nvSpPr>
          <p:cNvPr id="11" name="Rectangle 14" descr="再生纸">
            <a:extLst>
              <a:ext uri="{FF2B5EF4-FFF2-40B4-BE49-F238E27FC236}">
                <a16:creationId xmlns:a16="http://schemas.microsoft.com/office/drawing/2014/main" id="{B228475D-9FB5-4488-A48E-A7790F51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867822"/>
            <a:ext cx="8568952" cy="1346074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通常采取将区间</a:t>
            </a:r>
            <a:r>
              <a:rPr lang="zh-CN" altLang="en-US" sz="2400" b="1" dirty="0">
                <a:solidFill>
                  <a:srgbClr val="990000"/>
                </a:solidFill>
                <a:latin typeface="+mn-ea"/>
                <a:ea typeface="+mn-ea"/>
              </a:rPr>
              <a:t>不断对分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的方法，即取 </a:t>
            </a:r>
            <a:r>
              <a:rPr lang="en-US" altLang="zh-CN" sz="2400" b="1" i="1" dirty="0">
                <a:solidFill>
                  <a:schemeClr val="hlink"/>
                </a:solidFill>
                <a:latin typeface="+mn-ea"/>
                <a:ea typeface="+mn-ea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  <a:ea typeface="+mn-ea"/>
              </a:rPr>
              <a:t> = 2</a:t>
            </a:r>
            <a:r>
              <a:rPr lang="en-US" altLang="zh-CN" sz="2400" b="1" i="1" baseline="30000" dirty="0">
                <a:solidFill>
                  <a:schemeClr val="hlink"/>
                </a:solidFill>
                <a:latin typeface="+mn-ea"/>
                <a:ea typeface="+mn-ea"/>
              </a:rPr>
              <a:t>k</a:t>
            </a:r>
            <a:r>
              <a:rPr lang="en-US" altLang="zh-CN" sz="2400" b="1" i="1" baseline="300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反复使用复化求积公式，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直到相邻两次计算结果之差的绝对值小于指定的精度为止。</a:t>
            </a:r>
            <a:endParaRPr lang="en-US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A7423F-DD72-4B37-8840-FC0BFC3EE525}"/>
              </a:ext>
            </a:extLst>
          </p:cNvPr>
          <p:cNvSpPr txBox="1"/>
          <p:nvPr/>
        </p:nvSpPr>
        <p:spPr>
          <a:xfrm>
            <a:off x="6732240" y="4805513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7785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BAABC0DB-D8B7-46A5-8A98-7FF9C4799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3989" y="150813"/>
            <a:ext cx="5410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变步长梯形法</a:t>
            </a:r>
          </a:p>
        </p:txBody>
      </p:sp>
      <p:graphicFrame>
        <p:nvGraphicFramePr>
          <p:cNvPr id="878595" name="Object 3">
            <a:extLst>
              <a:ext uri="{FF2B5EF4-FFF2-40B4-BE49-F238E27FC236}">
                <a16:creationId xmlns:a16="http://schemas.microsoft.com/office/drawing/2014/main" id="{26C9EED7-9610-447E-B906-57867B8BC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9015"/>
              </p:ext>
            </p:extLst>
          </p:nvPr>
        </p:nvGraphicFramePr>
        <p:xfrm>
          <a:off x="937320" y="1600200"/>
          <a:ext cx="6565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00" name="Equation" r:id="rId3" imgW="3479760" imgH="457200" progId="Equation.3">
                  <p:embed/>
                </p:oleObj>
              </mc:Choice>
              <mc:Fallback>
                <p:oleObj name="Equation" r:id="rId3" imgW="3479760" imgH="457200" progId="Equation.3">
                  <p:embed/>
                  <p:pic>
                    <p:nvPicPr>
                      <p:cNvPr id="878595" name="Object 3">
                        <a:extLst>
                          <a:ext uri="{FF2B5EF4-FFF2-40B4-BE49-F238E27FC236}">
                            <a16:creationId xmlns:a16="http://schemas.microsoft.com/office/drawing/2014/main" id="{26C9EED7-9610-447E-B906-57867B8BC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20" y="1600200"/>
                        <a:ext cx="65659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6" name="Text Box 4">
            <a:extLst>
              <a:ext uri="{FF2B5EF4-FFF2-40B4-BE49-F238E27FC236}">
                <a16:creationId xmlns:a16="http://schemas.microsoft.com/office/drawing/2014/main" id="{431F3660-FD3F-4104-9D99-C5BFAB2D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590800"/>
            <a:ext cx="655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6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66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718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步长折半：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+1/2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，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+1/2 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endParaRPr lang="en-US" altLang="zh-CN" b="1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78597" name="Object 5">
            <a:extLst>
              <a:ext uri="{FF2B5EF4-FFF2-40B4-BE49-F238E27FC236}">
                <a16:creationId xmlns:a16="http://schemas.microsoft.com/office/drawing/2014/main" id="{E02215B1-A0CC-49E5-B10C-113ED3097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34078"/>
              </p:ext>
            </p:extLst>
          </p:nvPr>
        </p:nvGraphicFramePr>
        <p:xfrm>
          <a:off x="656333" y="3048000"/>
          <a:ext cx="5829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01"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878597" name="Object 5">
                        <a:extLst>
                          <a:ext uri="{FF2B5EF4-FFF2-40B4-BE49-F238E27FC236}">
                            <a16:creationId xmlns:a16="http://schemas.microsoft.com/office/drawing/2014/main" id="{E02215B1-A0CC-49E5-B10C-113ED3097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33" y="3048000"/>
                        <a:ext cx="5829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8" name="Object 6">
            <a:extLst>
              <a:ext uri="{FF2B5EF4-FFF2-40B4-BE49-F238E27FC236}">
                <a16:creationId xmlns:a16="http://schemas.microsoft.com/office/drawing/2014/main" id="{006500B2-3918-48B4-8B37-691DA2791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69713"/>
              </p:ext>
            </p:extLst>
          </p:nvPr>
        </p:nvGraphicFramePr>
        <p:xfrm>
          <a:off x="1169095" y="3785889"/>
          <a:ext cx="39687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02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878598" name="Object 6">
                        <a:extLst>
                          <a:ext uri="{FF2B5EF4-FFF2-40B4-BE49-F238E27FC236}">
                            <a16:creationId xmlns:a16="http://schemas.microsoft.com/office/drawing/2014/main" id="{006500B2-3918-48B4-8B37-691DA2791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95" y="3785889"/>
                        <a:ext cx="39687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599" name="Object 7">
            <a:extLst>
              <a:ext uri="{FF2B5EF4-FFF2-40B4-BE49-F238E27FC236}">
                <a16:creationId xmlns:a16="http://schemas.microsoft.com/office/drawing/2014/main" id="{C29F18B2-535C-42D4-8F6C-C38DB9E24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60053"/>
              </p:ext>
            </p:extLst>
          </p:nvPr>
        </p:nvGraphicFramePr>
        <p:xfrm>
          <a:off x="1169095" y="4505623"/>
          <a:ext cx="43100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03" name="Equation" r:id="rId9" imgW="2539800" imgH="431640" progId="Equation.DSMT4">
                  <p:embed/>
                </p:oleObj>
              </mc:Choice>
              <mc:Fallback>
                <p:oleObj name="Equation" r:id="rId9" imgW="2539800" imgH="431640" progId="Equation.DSMT4">
                  <p:embed/>
                  <p:pic>
                    <p:nvPicPr>
                      <p:cNvPr id="878599" name="Object 7">
                        <a:extLst>
                          <a:ext uri="{FF2B5EF4-FFF2-40B4-BE49-F238E27FC236}">
                            <a16:creationId xmlns:a16="http://schemas.microsoft.com/office/drawing/2014/main" id="{C29F18B2-535C-42D4-8F6C-C38DB9E24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095" y="4505623"/>
                        <a:ext cx="43100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8600" name="Group 8">
            <a:extLst>
              <a:ext uri="{FF2B5EF4-FFF2-40B4-BE49-F238E27FC236}">
                <a16:creationId xmlns:a16="http://schemas.microsoft.com/office/drawing/2014/main" id="{7C0F25A3-C489-4FDB-8C71-EC6456FE328C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990600"/>
            <a:ext cx="7864475" cy="684213"/>
            <a:chOff x="240" y="912"/>
            <a:chExt cx="4954" cy="431"/>
          </a:xfrm>
        </p:grpSpPr>
        <p:sp>
          <p:nvSpPr>
            <p:cNvPr id="878601" name="Text Box 9">
              <a:extLst>
                <a:ext uri="{FF2B5EF4-FFF2-40B4-BE49-F238E27FC236}">
                  <a16:creationId xmlns:a16="http://schemas.microsoft.com/office/drawing/2014/main" id="{79B2B0F8-C3AC-4B69-9E4D-AD56212FB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12"/>
              <a:ext cx="4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将</a:t>
              </a: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,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分成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n 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等分 </a:t>
              </a:r>
              <a:r>
                <a:rPr lang="zh-CN" altLang="en-US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x</a:t>
              </a:r>
              <a:r>
                <a:rPr lang="en-US" altLang="zh-CN" b="1" i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i 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, </a:t>
              </a:r>
              <a:r>
                <a:rPr lang="en-US" altLang="zh-CN" b="1" i="1">
                  <a:latin typeface="华文仿宋" panose="02010600040101010101" pitchFamily="2" charset="-122"/>
                  <a:ea typeface="华文仿宋" panose="02010600040101010101" pitchFamily="2" charset="-122"/>
                </a:rPr>
                <a:t>x</a:t>
              </a:r>
              <a:r>
                <a:rPr lang="en-US" altLang="zh-CN" b="1" i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i</a:t>
              </a:r>
              <a:r>
                <a:rPr lang="en-US" altLang="zh-CN" b="1" baseline="-25000">
                  <a:latin typeface="华文仿宋" panose="02010600040101010101" pitchFamily="2" charset="-122"/>
                  <a:ea typeface="华文仿宋" panose="02010600040101010101" pitchFamily="2" charset="-122"/>
                </a:rPr>
                <a:t>+1</a:t>
              </a:r>
              <a:r>
                <a:rPr lang="en-US" altLang="zh-CN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b="1">
                  <a:solidFill>
                    <a:srgbClr val="0000CC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，</a:t>
              </a:r>
              <a:endParaRPr lang="en-US" altLang="zh-CN" b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878602" name="Object 10">
              <a:extLst>
                <a:ext uri="{FF2B5EF4-FFF2-40B4-BE49-F238E27FC236}">
                  <a16:creationId xmlns:a16="http://schemas.microsoft.com/office/drawing/2014/main" id="{9665E317-9A58-45B1-8996-B97783534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912"/>
            <a:ext cx="193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204" name="Equation" r:id="rId11" imgW="1536480" imgH="342720" progId="Equation.3">
                    <p:embed/>
                  </p:oleObj>
                </mc:Choice>
                <mc:Fallback>
                  <p:oleObj name="Equation" r:id="rId11" imgW="1536480" imgH="342720" progId="Equation.3">
                    <p:embed/>
                    <p:pic>
                      <p:nvPicPr>
                        <p:cNvPr id="878602" name="Object 10">
                          <a:extLst>
                            <a:ext uri="{FF2B5EF4-FFF2-40B4-BE49-F238E27FC236}">
                              <a16:creationId xmlns:a16="http://schemas.microsoft.com/office/drawing/2014/main" id="{9665E317-9A58-45B1-8996-B97783534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3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8603" name="Object 11">
            <a:extLst>
              <a:ext uri="{FF2B5EF4-FFF2-40B4-BE49-F238E27FC236}">
                <a16:creationId xmlns:a16="http://schemas.microsoft.com/office/drawing/2014/main" id="{C07D2F2B-C325-43B6-B46F-23952B719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05143"/>
              </p:ext>
            </p:extLst>
          </p:nvPr>
        </p:nvGraphicFramePr>
        <p:xfrm>
          <a:off x="1331640" y="5436393"/>
          <a:ext cx="3111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05" name="Equation" r:id="rId13" imgW="1650960" imgH="431640" progId="Equation.DSMT4">
                  <p:embed/>
                </p:oleObj>
              </mc:Choice>
              <mc:Fallback>
                <p:oleObj name="Equation" r:id="rId13" imgW="1650960" imgH="431640" progId="Equation.DSMT4">
                  <p:embed/>
                  <p:pic>
                    <p:nvPicPr>
                      <p:cNvPr id="878603" name="Object 11">
                        <a:extLst>
                          <a:ext uri="{FF2B5EF4-FFF2-40B4-BE49-F238E27FC236}">
                            <a16:creationId xmlns:a16="http://schemas.microsoft.com/office/drawing/2014/main" id="{C07D2F2B-C325-43B6-B46F-23952B719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36393"/>
                        <a:ext cx="3111500" cy="86201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604" name="Rectangle 12">
            <a:extLst>
              <a:ext uri="{FF2B5EF4-FFF2-40B4-BE49-F238E27FC236}">
                <a16:creationId xmlns:a16="http://schemas.microsoft.com/office/drawing/2014/main" id="{A292F800-5541-4AFA-A64D-BAFCCA6C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724" y="5636566"/>
            <a:ext cx="2162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= 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…</a:t>
            </a:r>
          </a:p>
        </p:txBody>
      </p:sp>
      <p:sp>
        <p:nvSpPr>
          <p:cNvPr id="878605" name="Line 13">
            <a:extLst>
              <a:ext uri="{FF2B5EF4-FFF2-40B4-BE49-F238E27FC236}">
                <a16:creationId xmlns:a16="http://schemas.microsoft.com/office/drawing/2014/main" id="{51AFAE7A-8D36-48BF-895F-7A2F115D3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2320" y="3048000"/>
            <a:ext cx="1447800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6" name="Line 14">
            <a:extLst>
              <a:ext uri="{FF2B5EF4-FFF2-40B4-BE49-F238E27FC236}">
                <a16:creationId xmlns:a16="http://schemas.microsoft.com/office/drawing/2014/main" id="{D9398550-C0C7-43BB-99CA-C9184EF9D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8120" y="3048000"/>
            <a:ext cx="0" cy="0"/>
          </a:xfrm>
          <a:prstGeom prst="line">
            <a:avLst/>
          </a:prstGeom>
          <a:noFill/>
          <a:ln w="2222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7" name="Rectangle 15">
            <a:extLst>
              <a:ext uri="{FF2B5EF4-FFF2-40B4-BE49-F238E27FC236}">
                <a16:creationId xmlns:a16="http://schemas.microsoft.com/office/drawing/2014/main" id="{6450A9DC-2B5B-405A-B1BF-BF0CF690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920" y="30480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endParaRPr lang="zh-CN" altLang="en-US" sz="2400" b="1" i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8" name="Rectangle 16">
            <a:extLst>
              <a:ext uri="{FF2B5EF4-FFF2-40B4-BE49-F238E27FC236}">
                <a16:creationId xmlns:a16="http://schemas.microsoft.com/office/drawing/2014/main" id="{64EF3B65-A1E3-4DCF-9C87-E8451182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720" y="3048000"/>
            <a:ext cx="657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sz="2400" b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endParaRPr lang="zh-CN" altLang="en-US" sz="2400" b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78609" name="Rectangle 17">
            <a:extLst>
              <a:ext uri="{FF2B5EF4-FFF2-40B4-BE49-F238E27FC236}">
                <a16:creationId xmlns:a16="http://schemas.microsoft.com/office/drawing/2014/main" id="{A823EB8B-1C4E-441D-8F9B-4E50BAAE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320" y="2514600"/>
            <a:ext cx="856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i="1" baseline="-2500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 </a:t>
            </a:r>
            <a:r>
              <a:rPr lang="en-US" altLang="zh-CN" sz="2400" b="1" baseline="-2500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+1/2</a:t>
            </a:r>
            <a:endParaRPr lang="zh-CN" altLang="en-US" sz="2400" b="1" baseline="-25000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E22F7D-9BE7-4EBF-BD78-2F82FFBFDCFD}"/>
              </a:ext>
            </a:extLst>
          </p:cNvPr>
          <p:cNvSpPr txBox="1"/>
          <p:nvPr/>
        </p:nvSpPr>
        <p:spPr>
          <a:xfrm>
            <a:off x="6776999" y="4407262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21346288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55" name="Rectangle 1095">
            <a:extLst>
              <a:ext uri="{FF2B5EF4-FFF2-40B4-BE49-F238E27FC236}">
                <a16:creationId xmlns:a16="http://schemas.microsoft.com/office/drawing/2014/main" id="{A64195AC-4DB0-45C9-A597-9D597D78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5907360"/>
            <a:ext cx="8261350" cy="762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上述条件</a:t>
            </a: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满足</a:t>
            </a: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，程序终止；否则，继续</a:t>
            </a:r>
            <a:r>
              <a:rPr lang="zh-CN" altLang="en-US" sz="280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分半</a:t>
            </a:r>
            <a:r>
              <a:rPr lang="zh-CN" altLang="en-US" sz="280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计算。</a:t>
            </a:r>
          </a:p>
        </p:txBody>
      </p:sp>
      <p:sp>
        <p:nvSpPr>
          <p:cNvPr id="67636" name="Rectangle 1076">
            <a:extLst>
              <a:ext uri="{FF2B5EF4-FFF2-40B4-BE49-F238E27FC236}">
                <a16:creationId xmlns:a16="http://schemas.microsoft.com/office/drawing/2014/main" id="{8DC3BD6C-2AEA-4902-99E0-05DF135B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9560"/>
            <a:ext cx="2605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终止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条件：</a:t>
            </a:r>
          </a:p>
        </p:txBody>
      </p:sp>
      <p:sp>
        <p:nvSpPr>
          <p:cNvPr id="67638" name="Rectangle 1078">
            <a:extLst>
              <a:ext uri="{FF2B5EF4-FFF2-40B4-BE49-F238E27FC236}">
                <a16:creationId xmlns:a16="http://schemas.microsoft.com/office/drawing/2014/main" id="{82F3E8B3-C27A-4C1C-9275-0A7D702C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64392"/>
            <a:ext cx="4275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由复化梯形公式的余项知</a:t>
            </a:r>
          </a:p>
        </p:txBody>
      </p:sp>
      <p:graphicFrame>
        <p:nvGraphicFramePr>
          <p:cNvPr id="67639" name="Object 1079">
            <a:extLst>
              <a:ext uri="{FF2B5EF4-FFF2-40B4-BE49-F238E27FC236}">
                <a16:creationId xmlns:a16="http://schemas.microsoft.com/office/drawing/2014/main" id="{D89D5969-0FF9-49BD-9B4B-C63E608F2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0484"/>
              </p:ext>
            </p:extLst>
          </p:nvPr>
        </p:nvGraphicFramePr>
        <p:xfrm>
          <a:off x="261727" y="1321209"/>
          <a:ext cx="4882218" cy="10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2" name="Equation" r:id="rId3" imgW="1917360" imgH="406080" progId="Equation.DSMT4">
                  <p:embed/>
                </p:oleObj>
              </mc:Choice>
              <mc:Fallback>
                <p:oleObj name="Equation" r:id="rId3" imgW="1917360" imgH="406080" progId="Equation.DSMT4">
                  <p:embed/>
                  <p:pic>
                    <p:nvPicPr>
                      <p:cNvPr id="67639" name="Object 1079">
                        <a:extLst>
                          <a:ext uri="{FF2B5EF4-FFF2-40B4-BE49-F238E27FC236}">
                            <a16:creationId xmlns:a16="http://schemas.microsoft.com/office/drawing/2014/main" id="{D89D5969-0FF9-49BD-9B4B-C63E608F2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27" y="1321209"/>
                        <a:ext cx="4882218" cy="103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1080">
            <a:extLst>
              <a:ext uri="{FF2B5EF4-FFF2-40B4-BE49-F238E27FC236}">
                <a16:creationId xmlns:a16="http://schemas.microsoft.com/office/drawing/2014/main" id="{7BC32DB2-CD40-44C4-B2B6-BCA424405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65063"/>
              </p:ext>
            </p:extLst>
          </p:nvPr>
        </p:nvGraphicFramePr>
        <p:xfrm>
          <a:off x="409339" y="2329103"/>
          <a:ext cx="4586993" cy="9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3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67640" name="Object 1080">
                        <a:extLst>
                          <a:ext uri="{FF2B5EF4-FFF2-40B4-BE49-F238E27FC236}">
                            <a16:creationId xmlns:a16="http://schemas.microsoft.com/office/drawing/2014/main" id="{7BC32DB2-CD40-44C4-B2B6-BCA424405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39" y="2329103"/>
                        <a:ext cx="4586993" cy="94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44" name="Group 1084">
            <a:extLst>
              <a:ext uri="{FF2B5EF4-FFF2-40B4-BE49-F238E27FC236}">
                <a16:creationId xmlns:a16="http://schemas.microsoft.com/office/drawing/2014/main" id="{D0F37DA3-96D7-40AB-98A5-0B354278551D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1914663"/>
            <a:ext cx="2402037" cy="1370128"/>
            <a:chOff x="3984" y="1056"/>
            <a:chExt cx="1584" cy="960"/>
          </a:xfrm>
        </p:grpSpPr>
        <p:sp>
          <p:nvSpPr>
            <p:cNvPr id="67643" name="Rectangle 1083">
              <a:extLst>
                <a:ext uri="{FF2B5EF4-FFF2-40B4-BE49-F238E27FC236}">
                  <a16:creationId xmlns:a16="http://schemas.microsoft.com/office/drawing/2014/main" id="{CFB77EEB-9DD4-4BB7-AF3C-E7A0251C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56"/>
              <a:ext cx="1584" cy="96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67642" name="Object 1082">
              <a:extLst>
                <a:ext uri="{FF2B5EF4-FFF2-40B4-BE49-F238E27FC236}">
                  <a16:creationId xmlns:a16="http://schemas.microsoft.com/office/drawing/2014/main" id="{B9DDCD76-6B45-4571-B605-C0ACE5EA9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104"/>
            <a:ext cx="1392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24" name="Equation" r:id="rId7" imgW="711000" imgH="444240" progId="Equation.DSMT4">
                    <p:embed/>
                  </p:oleObj>
                </mc:Choice>
                <mc:Fallback>
                  <p:oleObj name="Equation" r:id="rId7" imgW="711000" imgH="444240" progId="Equation.DSMT4">
                    <p:embed/>
                    <p:pic>
                      <p:nvPicPr>
                        <p:cNvPr id="67642" name="Object 1082">
                          <a:extLst>
                            <a:ext uri="{FF2B5EF4-FFF2-40B4-BE49-F238E27FC236}">
                              <a16:creationId xmlns:a16="http://schemas.microsoft.com/office/drawing/2014/main" id="{B9DDCD76-6B45-4571-B605-C0ACE5EA9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04"/>
                          <a:ext cx="1392" cy="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49" name="Group 1089">
            <a:extLst>
              <a:ext uri="{FF2B5EF4-FFF2-40B4-BE49-F238E27FC236}">
                <a16:creationId xmlns:a16="http://schemas.microsoft.com/office/drawing/2014/main" id="{BD45B99A-8263-474F-9FE1-B2BE2BF3A791}"/>
              </a:ext>
            </a:extLst>
          </p:cNvPr>
          <p:cNvGrpSpPr>
            <a:grpSpLocks/>
          </p:cNvGrpSpPr>
          <p:nvPr/>
        </p:nvGrpSpPr>
        <p:grpSpPr bwMode="auto">
          <a:xfrm>
            <a:off x="4852839" y="249560"/>
            <a:ext cx="3910161" cy="1370128"/>
            <a:chOff x="2880" y="96"/>
            <a:chExt cx="2640" cy="816"/>
          </a:xfrm>
        </p:grpSpPr>
        <p:sp>
          <p:nvSpPr>
            <p:cNvPr id="67648" name="AutoShape 1088">
              <a:extLst>
                <a:ext uri="{FF2B5EF4-FFF2-40B4-BE49-F238E27FC236}">
                  <a16:creationId xmlns:a16="http://schemas.microsoft.com/office/drawing/2014/main" id="{309B8398-F98D-4635-8550-287982ADE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6"/>
              <a:ext cx="2640" cy="816"/>
            </a:xfrm>
            <a:prstGeom prst="cloudCallout">
              <a:avLst>
                <a:gd name="adj1" fmla="val 30833"/>
                <a:gd name="adj2" fmla="val 106741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l"/>
              <a:endParaRPr lang="zh-CN" altLang="zh-CN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pSp>
          <p:nvGrpSpPr>
            <p:cNvPr id="67647" name="Group 1087">
              <a:extLst>
                <a:ext uri="{FF2B5EF4-FFF2-40B4-BE49-F238E27FC236}">
                  <a16:creationId xmlns:a16="http://schemas.microsoft.com/office/drawing/2014/main" id="{FCFA40EB-8855-421F-9B16-420161966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9" y="289"/>
              <a:ext cx="1954" cy="358"/>
              <a:chOff x="2744" y="2512"/>
              <a:chExt cx="1954" cy="358"/>
            </a:xfrm>
          </p:grpSpPr>
          <p:graphicFrame>
            <p:nvGraphicFramePr>
              <p:cNvPr id="67645" name="Object 1085">
                <a:extLst>
                  <a:ext uri="{FF2B5EF4-FFF2-40B4-BE49-F238E27FC236}">
                    <a16:creationId xmlns:a16="http://schemas.microsoft.com/office/drawing/2014/main" id="{96D0C409-328A-4C81-AB89-F1357D4B6E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4" y="2512"/>
              <a:ext cx="7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625" name="Equation" r:id="rId9" imgW="431640" imgH="203040" progId="Equation.DSMT4">
                      <p:embed/>
                    </p:oleObj>
                  </mc:Choice>
                  <mc:Fallback>
                    <p:oleObj name="Equation" r:id="rId9" imgW="431640" imgH="203040" progId="Equation.DSMT4">
                      <p:embed/>
                      <p:pic>
                        <p:nvPicPr>
                          <p:cNvPr id="67645" name="Object 1085">
                            <a:extLst>
                              <a:ext uri="{FF2B5EF4-FFF2-40B4-BE49-F238E27FC236}">
                                <a16:creationId xmlns:a16="http://schemas.microsoft.com/office/drawing/2014/main" id="{96D0C409-328A-4C81-AB89-F1357D4B6E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2512"/>
                            <a:ext cx="76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46" name="Rectangle 1086">
                <a:extLst>
                  <a:ext uri="{FF2B5EF4-FFF2-40B4-BE49-F238E27FC236}">
                    <a16:creationId xmlns:a16="http://schemas.microsoft.com/office/drawing/2014/main" id="{134A3DC5-EA58-4897-BCEC-555D89DFE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523"/>
                <a:ext cx="12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FF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变化不大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时</a:t>
                </a:r>
              </a:p>
            </p:txBody>
          </p:sp>
        </p:grpSp>
      </p:grpSp>
      <p:sp>
        <p:nvSpPr>
          <p:cNvPr id="67650" name="Rectangle 1090">
            <a:extLst>
              <a:ext uri="{FF2B5EF4-FFF2-40B4-BE49-F238E27FC236}">
                <a16:creationId xmlns:a16="http://schemas.microsoft.com/office/drawing/2014/main" id="{B984DA00-3C22-4357-955B-A91D1375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08188"/>
            <a:ext cx="3487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由此得到近似关系式</a:t>
            </a:r>
          </a:p>
        </p:txBody>
      </p:sp>
      <p:graphicFrame>
        <p:nvGraphicFramePr>
          <p:cNvPr id="67651" name="Object 1091">
            <a:extLst>
              <a:ext uri="{FF2B5EF4-FFF2-40B4-BE49-F238E27FC236}">
                <a16:creationId xmlns:a16="http://schemas.microsoft.com/office/drawing/2014/main" id="{42BB94C0-F788-4874-8161-D770C1EBB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98458"/>
              </p:ext>
            </p:extLst>
          </p:nvPr>
        </p:nvGraphicFramePr>
        <p:xfrm>
          <a:off x="3563888" y="3271416"/>
          <a:ext cx="3327473" cy="90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6" name="Equation" r:id="rId11" imgW="1498320" imgH="406080" progId="Equation.DSMT4">
                  <p:embed/>
                </p:oleObj>
              </mc:Choice>
              <mc:Fallback>
                <p:oleObj name="Equation" r:id="rId11" imgW="1498320" imgH="406080" progId="Equation.DSMT4">
                  <p:embed/>
                  <p:pic>
                    <p:nvPicPr>
                      <p:cNvPr id="67651" name="Object 1091">
                        <a:extLst>
                          <a:ext uri="{FF2B5EF4-FFF2-40B4-BE49-F238E27FC236}">
                            <a16:creationId xmlns:a16="http://schemas.microsoft.com/office/drawing/2014/main" id="{42BB94C0-F788-4874-8161-D770C1EBB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71416"/>
                        <a:ext cx="3327473" cy="90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52" name="Rectangle 1092">
            <a:extLst>
              <a:ext uri="{FF2B5EF4-FFF2-40B4-BE49-F238E27FC236}">
                <a16:creationId xmlns:a16="http://schemas.microsoft.com/office/drawing/2014/main" id="{6E98EAFF-4C4B-4A17-B7FB-7A91EF248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27367"/>
            <a:ext cx="2474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误差控制条件</a:t>
            </a:r>
          </a:p>
        </p:txBody>
      </p:sp>
      <p:graphicFrame>
        <p:nvGraphicFramePr>
          <p:cNvPr id="67653" name="Object 1093">
            <a:extLst>
              <a:ext uri="{FF2B5EF4-FFF2-40B4-BE49-F238E27FC236}">
                <a16:creationId xmlns:a16="http://schemas.microsoft.com/office/drawing/2014/main" id="{8AADF0CB-DEA4-4726-8916-2DA5CFBB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55603"/>
              </p:ext>
            </p:extLst>
          </p:nvPr>
        </p:nvGraphicFramePr>
        <p:xfrm>
          <a:off x="2545174" y="4106127"/>
          <a:ext cx="2503912" cy="91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7" name="Equation" r:id="rId13" imgW="1218960" imgH="444240" progId="Equation.DSMT4">
                  <p:embed/>
                </p:oleObj>
              </mc:Choice>
              <mc:Fallback>
                <p:oleObj name="Equation" r:id="rId13" imgW="1218960" imgH="444240" progId="Equation.DSMT4">
                  <p:embed/>
                  <p:pic>
                    <p:nvPicPr>
                      <p:cNvPr id="67653" name="Object 1093">
                        <a:extLst>
                          <a:ext uri="{FF2B5EF4-FFF2-40B4-BE49-F238E27FC236}">
                            <a16:creationId xmlns:a16="http://schemas.microsoft.com/office/drawing/2014/main" id="{8AADF0CB-DEA4-4726-8916-2DA5CFBB9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74" y="4106127"/>
                        <a:ext cx="2503912" cy="914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737B772-CA53-4900-AF98-73F88FFEC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24947"/>
              </p:ext>
            </p:extLst>
          </p:nvPr>
        </p:nvGraphicFramePr>
        <p:xfrm>
          <a:off x="296863" y="5233099"/>
          <a:ext cx="5248356" cy="55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8" name="Equation" r:id="rId15" imgW="2158920" imgH="228600" progId="Equation.DSMT4">
                  <p:embed/>
                </p:oleObj>
              </mc:Choice>
              <mc:Fallback>
                <p:oleObj name="Equation" r:id="rId15" imgW="2158920" imgH="2286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286ABEE-227D-4479-8DC4-2ECE32EBA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233099"/>
                        <a:ext cx="5248356" cy="558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345A13-B72F-4725-BF00-03B3254630A0}"/>
              </a:ext>
            </a:extLst>
          </p:cNvPr>
          <p:cNvSpPr txBox="1"/>
          <p:nvPr/>
        </p:nvSpPr>
        <p:spPr>
          <a:xfrm>
            <a:off x="6277343" y="4374178"/>
            <a:ext cx="271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这里构成了一个自动选步长的梯形积分公式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21FA2F-5467-4D3B-A8FC-B8BD60407896}"/>
              </a:ext>
            </a:extLst>
          </p:cNvPr>
          <p:cNvSpPr txBox="1"/>
          <p:nvPr/>
        </p:nvSpPr>
        <p:spPr>
          <a:xfrm>
            <a:off x="2389131" y="36800"/>
            <a:ext cx="20384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非常</a:t>
            </a: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937820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3" name="Rectangle 3">
            <a:extLst>
              <a:ext uri="{FF2B5EF4-FFF2-40B4-BE49-F238E27FC236}">
                <a16:creationId xmlns:a16="http://schemas.microsoft.com/office/drawing/2014/main" id="{437E768D-A01F-4730-B659-D5C2AD6011B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5387" y="188640"/>
            <a:ext cx="3168461" cy="136815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自动选步长梯形求积法的算法流程</a:t>
            </a:r>
          </a:p>
        </p:txBody>
      </p:sp>
      <p:graphicFrame>
        <p:nvGraphicFramePr>
          <p:cNvPr id="356356" name="Object 6">
            <a:extLst>
              <a:ext uri="{FF2B5EF4-FFF2-40B4-BE49-F238E27FC236}">
                <a16:creationId xmlns:a16="http://schemas.microsoft.com/office/drawing/2014/main" id="{F384B1A1-92EB-4A25-B1BA-185487D90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875340"/>
              </p:ext>
            </p:extLst>
          </p:nvPr>
        </p:nvGraphicFramePr>
        <p:xfrm>
          <a:off x="3347864" y="224644"/>
          <a:ext cx="4968552" cy="640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84" r:id="rId3" imgW="2968752" imgH="4395216" progId="Word.Picture.8">
                  <p:embed/>
                </p:oleObj>
              </mc:Choice>
              <mc:Fallback>
                <p:oleObj r:id="rId3" imgW="2968752" imgH="4395216" progId="Word.Picture.8">
                  <p:embed/>
                  <p:pic>
                    <p:nvPicPr>
                      <p:cNvPr id="356356" name="Object 6">
                        <a:extLst>
                          <a:ext uri="{FF2B5EF4-FFF2-40B4-BE49-F238E27FC236}">
                            <a16:creationId xmlns:a16="http://schemas.microsoft.com/office/drawing/2014/main" id="{F384B1A1-92EB-4A25-B1BA-185487D903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256" r="10204"/>
                      <a:stretch>
                        <a:fillRect/>
                      </a:stretch>
                    </p:blipFill>
                    <p:spPr bwMode="auto">
                      <a:xfrm>
                        <a:off x="3347864" y="224644"/>
                        <a:ext cx="4968552" cy="640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523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6705CCF5-8E8A-4308-9B82-929BCA0C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2C732D4F-C393-4B15-BB63-22B4696B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43595"/>
              </p:ext>
            </p:extLst>
          </p:nvPr>
        </p:nvGraphicFramePr>
        <p:xfrm>
          <a:off x="323528" y="834231"/>
          <a:ext cx="6467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6" name="Equation" r:id="rId3" imgW="3543120" imgH="203040" progId="Equation.DSMT4">
                  <p:embed/>
                </p:oleObj>
              </mc:Choice>
              <mc:Fallback>
                <p:oleObj name="Equation" r:id="rId3" imgW="3543120" imgH="203040" progId="Equation.DSMT4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2C732D4F-C393-4B15-BB63-22B4696B2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4231"/>
                        <a:ext cx="64674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942B0B9E-06A1-492B-BF00-81883D964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5985"/>
              </p:ext>
            </p:extLst>
          </p:nvPr>
        </p:nvGraphicFramePr>
        <p:xfrm>
          <a:off x="2102470" y="1293748"/>
          <a:ext cx="2711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7"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942B0B9E-06A1-492B-BF00-81883D964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470" y="1293748"/>
                        <a:ext cx="27114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FAE29C69-1F4C-4397-B7B5-A69D16053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93424"/>
              </p:ext>
            </p:extLst>
          </p:nvPr>
        </p:nvGraphicFramePr>
        <p:xfrm>
          <a:off x="1835770" y="2029619"/>
          <a:ext cx="3244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8" name="Equation" r:id="rId7" imgW="1777680" imgH="469800" progId="Equation.DSMT4">
                  <p:embed/>
                </p:oleObj>
              </mc:Choice>
              <mc:Fallback>
                <p:oleObj name="Equation" r:id="rId7" imgW="1777680" imgH="469800" progId="Equation.DSMT4">
                  <p:embed/>
                  <p:pic>
                    <p:nvPicPr>
                      <p:cNvPr id="104462" name="Object 14">
                        <a:extLst>
                          <a:ext uri="{FF2B5EF4-FFF2-40B4-BE49-F238E27FC236}">
                            <a16:creationId xmlns:a16="http://schemas.microsoft.com/office/drawing/2014/main" id="{FAE29C69-1F4C-4397-B7B5-A69D16053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70" y="2029619"/>
                        <a:ext cx="32448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>
            <a:extLst>
              <a:ext uri="{FF2B5EF4-FFF2-40B4-BE49-F238E27FC236}">
                <a16:creationId xmlns:a16="http://schemas.microsoft.com/office/drawing/2014/main" id="{F694D67B-7432-404B-9AA2-9B84B5DC9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18999"/>
              </p:ext>
            </p:extLst>
          </p:nvPr>
        </p:nvGraphicFramePr>
        <p:xfrm>
          <a:off x="680007" y="2903725"/>
          <a:ext cx="44719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9" name="Equation" r:id="rId9" imgW="2450880" imgH="685800" progId="Equation.DSMT4">
                  <p:embed/>
                </p:oleObj>
              </mc:Choice>
              <mc:Fallback>
                <p:oleObj name="Equation" r:id="rId9" imgW="2450880" imgH="685800" progId="Equation.DSMT4">
                  <p:embed/>
                  <p:pic>
                    <p:nvPicPr>
                      <p:cNvPr id="104463" name="Object 15">
                        <a:extLst>
                          <a:ext uri="{FF2B5EF4-FFF2-40B4-BE49-F238E27FC236}">
                            <a16:creationId xmlns:a16="http://schemas.microsoft.com/office/drawing/2014/main" id="{F694D67B-7432-404B-9AA2-9B84B5DC9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07" y="2903725"/>
                        <a:ext cx="4471988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16">
            <a:extLst>
              <a:ext uri="{FF2B5EF4-FFF2-40B4-BE49-F238E27FC236}">
                <a16:creationId xmlns:a16="http://schemas.microsoft.com/office/drawing/2014/main" id="{F84CF9BF-BE56-4EAF-8210-061C07102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63540"/>
              </p:ext>
            </p:extLst>
          </p:nvPr>
        </p:nvGraphicFramePr>
        <p:xfrm>
          <a:off x="539552" y="4306456"/>
          <a:ext cx="6835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0" name="Equation" r:id="rId11" imgW="3746160" imgH="393480" progId="Equation.DSMT4">
                  <p:embed/>
                </p:oleObj>
              </mc:Choice>
              <mc:Fallback>
                <p:oleObj name="Equation" r:id="rId11" imgW="3746160" imgH="393480" progId="Equation.DSMT4">
                  <p:embed/>
                  <p:pic>
                    <p:nvPicPr>
                      <p:cNvPr id="104464" name="Object 16">
                        <a:extLst>
                          <a:ext uri="{FF2B5EF4-FFF2-40B4-BE49-F238E27FC236}">
                            <a16:creationId xmlns:a16="http://schemas.microsoft.com/office/drawing/2014/main" id="{F84CF9BF-BE56-4EAF-8210-061C0710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06456"/>
                        <a:ext cx="68357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id="{7A35B105-7AEB-470F-9396-5DB933D70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89117"/>
              </p:ext>
            </p:extLst>
          </p:nvPr>
        </p:nvGraphicFramePr>
        <p:xfrm>
          <a:off x="539552" y="5116574"/>
          <a:ext cx="66500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1" name="Equation" r:id="rId13" imgW="3644640" imgH="393480" progId="Equation.DSMT4">
                  <p:embed/>
                </p:oleObj>
              </mc:Choice>
              <mc:Fallback>
                <p:oleObj name="Equation" r:id="rId13" imgW="3644640" imgH="393480" progId="Equation.DSMT4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id="{7A35B105-7AEB-470F-9396-5DB933D70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16574"/>
                        <a:ext cx="66500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8A6813D-D435-41F5-A704-03D9D4947722}"/>
              </a:ext>
            </a:extLst>
          </p:cNvPr>
          <p:cNvSpPr txBox="1"/>
          <p:nvPr/>
        </p:nvSpPr>
        <p:spPr>
          <a:xfrm>
            <a:off x="2916001" y="22798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7.3.3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步长的选取</a:t>
            </a:r>
          </a:p>
        </p:txBody>
      </p:sp>
    </p:spTree>
    <p:extLst>
      <p:ext uri="{BB962C8B-B14F-4D97-AF65-F5344CB8AC3E}">
        <p14:creationId xmlns:p14="http://schemas.microsoft.com/office/powerpoint/2010/main" val="23345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143" name="Group 31">
            <a:extLst>
              <a:ext uri="{FF2B5EF4-FFF2-40B4-BE49-F238E27FC236}">
                <a16:creationId xmlns:a16="http://schemas.microsoft.com/office/drawing/2014/main" id="{18C1377D-278D-427E-94B4-1FCE292153B0}"/>
              </a:ext>
            </a:extLst>
          </p:cNvPr>
          <p:cNvGrpSpPr>
            <a:grpSpLocks/>
          </p:cNvGrpSpPr>
          <p:nvPr/>
        </p:nvGrpSpPr>
        <p:grpSpPr bwMode="auto">
          <a:xfrm>
            <a:off x="209733" y="1168077"/>
            <a:ext cx="8367713" cy="1677988"/>
            <a:chOff x="105" y="864"/>
            <a:chExt cx="5271" cy="1057"/>
          </a:xfrm>
        </p:grpSpPr>
        <p:sp>
          <p:nvSpPr>
            <p:cNvPr id="6161" name="Text Box 3">
              <a:extLst>
                <a:ext uri="{FF2B5EF4-FFF2-40B4-BE49-F238E27FC236}">
                  <a16:creationId xmlns:a16="http://schemas.microsoft.com/office/drawing/2014/main" id="{1B104C1D-361B-4A6E-B590-F4D23E865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600" b="0" dirty="0"/>
                <a:t>取</a:t>
              </a:r>
              <a:r>
                <a:rPr lang="en-US" altLang="zh-CN" sz="2600" b="0" i="1" dirty="0">
                  <a:ea typeface="楷体_GB2312" pitchFamily="49" charset="-122"/>
                </a:rPr>
                <a:t>f </a:t>
              </a:r>
              <a:r>
                <a:rPr lang="en-US" altLang="zh-CN" sz="2600" b="0" dirty="0">
                  <a:ea typeface="楷体_GB2312" pitchFamily="49" charset="-122"/>
                </a:rPr>
                <a:t>(</a:t>
              </a:r>
              <a:r>
                <a:rPr lang="en-US" altLang="zh-CN" sz="2600" b="0" i="1" dirty="0">
                  <a:ea typeface="楷体_GB2312" pitchFamily="49" charset="-122"/>
                </a:rPr>
                <a:t>x</a:t>
              </a:r>
              <a:r>
                <a:rPr lang="en-US" altLang="zh-CN" sz="2600" b="0" dirty="0">
                  <a:ea typeface="楷体_GB2312" pitchFamily="49" charset="-122"/>
                </a:rPr>
                <a:t>) </a:t>
              </a:r>
              <a:r>
                <a:rPr lang="zh-CN" altLang="en-US" sz="2600" b="0" dirty="0"/>
                <a:t>在</a:t>
              </a:r>
              <a:r>
                <a:rPr lang="zh-CN" altLang="en-US" sz="2600" b="0" dirty="0">
                  <a:ea typeface="楷体_GB2312" pitchFamily="49" charset="-122"/>
                </a:rPr>
                <a:t> </a:t>
              </a:r>
              <a:r>
                <a:rPr lang="en-US" altLang="zh-CN" sz="2600" b="0" dirty="0">
                  <a:ea typeface="楷体_GB2312" pitchFamily="49" charset="-122"/>
                </a:rPr>
                <a:t>[</a:t>
              </a:r>
              <a:r>
                <a:rPr lang="en-US" altLang="zh-CN" sz="2600" b="0" i="1" dirty="0">
                  <a:ea typeface="楷体_GB2312" pitchFamily="49" charset="-122"/>
                </a:rPr>
                <a:t>a</a:t>
              </a:r>
              <a:r>
                <a:rPr lang="en-US" altLang="zh-CN" sz="2600" b="0" dirty="0">
                  <a:ea typeface="楷体_GB2312" pitchFamily="49" charset="-122"/>
                </a:rPr>
                <a:t>, </a:t>
              </a:r>
              <a:r>
                <a:rPr lang="en-US" altLang="zh-CN" sz="2600" b="0" i="1" dirty="0">
                  <a:ea typeface="楷体_GB2312" pitchFamily="49" charset="-122"/>
                </a:rPr>
                <a:t>b</a:t>
              </a:r>
              <a:r>
                <a:rPr lang="en-US" altLang="zh-CN" sz="2600" b="0" dirty="0">
                  <a:ea typeface="楷体_GB2312" pitchFamily="49" charset="-122"/>
                </a:rPr>
                <a:t>] </a:t>
              </a:r>
              <a:r>
                <a:rPr lang="zh-CN" altLang="en-US" sz="2600" b="0" dirty="0"/>
                <a:t>上的一些离散点 </a:t>
              </a:r>
              <a:endParaRPr lang="en-US" altLang="zh-CN" sz="2600" b="0" dirty="0"/>
            </a:p>
          </p:txBody>
        </p:sp>
        <p:pic>
          <p:nvPicPr>
            <p:cNvPr id="6162" name="Picture 14" descr="1">
              <a:extLst>
                <a:ext uri="{FF2B5EF4-FFF2-40B4-BE49-F238E27FC236}">
                  <a16:creationId xmlns:a16="http://schemas.microsoft.com/office/drawing/2014/main" id="{96CAE9E6-A6BA-4415-8716-638A401F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256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3" name="Rectangle 16">
              <a:extLst>
                <a:ext uri="{FF2B5EF4-FFF2-40B4-BE49-F238E27FC236}">
                  <a16:creationId xmlns:a16="http://schemas.microsoft.com/office/drawing/2014/main" id="{6CA03EAB-CE99-4769-B64C-70EF82130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613"/>
              <a:ext cx="45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0" dirty="0"/>
                <a:t>上的值加权平均作为 </a:t>
              </a:r>
              <a:r>
                <a:rPr lang="en-US" altLang="zh-CN" sz="2600" b="0" i="1" dirty="0">
                  <a:ea typeface="楷体_GB2312" pitchFamily="49" charset="-122"/>
                </a:rPr>
                <a:t>f </a:t>
              </a:r>
              <a:r>
                <a:rPr lang="en-US" altLang="zh-CN" sz="2600" b="0" dirty="0">
                  <a:ea typeface="楷体_GB2312" pitchFamily="49" charset="-122"/>
                </a:rPr>
                <a:t>(</a:t>
              </a:r>
              <a:r>
                <a:rPr lang="en-US" altLang="zh-CN" sz="2600" b="0" i="1" dirty="0">
                  <a:ea typeface="楷体_GB2312" pitchFamily="49" charset="-122"/>
                  <a:sym typeface="Symbol" panose="05050102010706020507" pitchFamily="18" charset="2"/>
                </a:rPr>
                <a:t></a:t>
              </a:r>
              <a:r>
                <a:rPr lang="en-US" altLang="zh-CN" sz="2600" b="0" dirty="0">
                  <a:ea typeface="楷体_GB2312" pitchFamily="49" charset="-122"/>
                </a:rPr>
                <a:t>) </a:t>
              </a:r>
              <a:r>
                <a:rPr lang="zh-CN" altLang="en-US" sz="2600" b="0" dirty="0"/>
                <a:t>的近似值，从而构造出</a:t>
              </a:r>
            </a:p>
          </p:txBody>
        </p:sp>
      </p:grpSp>
      <p:grpSp>
        <p:nvGrpSpPr>
          <p:cNvPr id="858144" name="Group 32">
            <a:extLst>
              <a:ext uri="{FF2B5EF4-FFF2-40B4-BE49-F238E27FC236}">
                <a16:creationId xmlns:a16="http://schemas.microsoft.com/office/drawing/2014/main" id="{C6BA5AE9-4B61-46F4-A9D6-DE16A08F3003}"/>
              </a:ext>
            </a:extLst>
          </p:cNvPr>
          <p:cNvGrpSpPr>
            <a:grpSpLocks/>
          </p:cNvGrpSpPr>
          <p:nvPr/>
        </p:nvGrpSpPr>
        <p:grpSpPr bwMode="auto">
          <a:xfrm>
            <a:off x="220148" y="3647091"/>
            <a:ext cx="8426450" cy="527050"/>
            <a:chOff x="199" y="2647"/>
            <a:chExt cx="5308" cy="332"/>
          </a:xfrm>
        </p:grpSpPr>
        <p:sp>
          <p:nvSpPr>
            <p:cNvPr id="6152" name="Text Box 28">
              <a:extLst>
                <a:ext uri="{FF2B5EF4-FFF2-40B4-BE49-F238E27FC236}">
                  <a16:creationId xmlns:a16="http://schemas.microsoft.com/office/drawing/2014/main" id="{03019FD7-97C4-468C-B073-2F60D682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2647"/>
              <a:ext cx="530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zh-CN" altLang="en-US" sz="2600" b="0" dirty="0"/>
                <a:t>则截断误差或余项为                                   </a:t>
              </a:r>
              <a:endParaRPr lang="en-US" altLang="zh-CN" sz="2600" b="0" dirty="0">
                <a:ea typeface="楷体_GB2312" pitchFamily="49" charset="-122"/>
              </a:endParaRPr>
            </a:p>
          </p:txBody>
        </p:sp>
        <p:graphicFrame>
          <p:nvGraphicFramePr>
            <p:cNvPr id="6154" name="Object 30">
              <a:extLst>
                <a:ext uri="{FF2B5EF4-FFF2-40B4-BE49-F238E27FC236}">
                  <a16:creationId xmlns:a16="http://schemas.microsoft.com/office/drawing/2014/main" id="{A66A72F0-D5C4-43B0-BF3B-909D929605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921518"/>
                </p:ext>
              </p:extLst>
            </p:nvPr>
          </p:nvGraphicFramePr>
          <p:xfrm>
            <a:off x="2175" y="2691"/>
            <a:ext cx="16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06" name="Equation" r:id="rId7" imgW="1307532" imgH="203112" progId="Equation.DSMT4">
                    <p:embed/>
                  </p:oleObj>
                </mc:Choice>
                <mc:Fallback>
                  <p:oleObj name="Equation" r:id="rId7" imgW="1307532" imgH="203112" progId="Equation.DSMT4">
                    <p:embed/>
                    <p:pic>
                      <p:nvPicPr>
                        <p:cNvPr id="6154" name="Object 30">
                          <a:extLst>
                            <a:ext uri="{FF2B5EF4-FFF2-40B4-BE49-F238E27FC236}">
                              <a16:creationId xmlns:a16="http://schemas.microsoft.com/office/drawing/2014/main" id="{A66A72F0-D5C4-43B0-BF3B-909D92960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2691"/>
                          <a:ext cx="1680" cy="2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1A4909BD-D6CD-4F3B-AF2B-26C375207573}"/>
              </a:ext>
            </a:extLst>
          </p:cNvPr>
          <p:cNvSpPr txBox="1">
            <a:spLocks noChangeArrowheads="1"/>
          </p:cNvSpPr>
          <p:nvPr/>
        </p:nvSpPr>
        <p:spPr>
          <a:xfrm>
            <a:off x="3012852" y="69203"/>
            <a:ext cx="3019821" cy="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7.1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数值积分概述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21292-A056-472E-903C-DD7E30B64D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5915"/>
            <a:ext cx="5373039" cy="661326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5A92A1BD-5067-438C-A84E-328B6B345DA1}"/>
              </a:ext>
            </a:extLst>
          </p:cNvPr>
          <p:cNvSpPr txBox="1">
            <a:spLocks noChangeArrowheads="1"/>
          </p:cNvSpPr>
          <p:nvPr/>
        </p:nvSpPr>
        <p:spPr>
          <a:xfrm>
            <a:off x="141468" y="680849"/>
            <a:ext cx="4291905" cy="434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7.1.3 </a:t>
            </a:r>
            <a:r>
              <a:rPr lang="zh-CN" altLang="en-US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数值积分的基本思想</a:t>
            </a:r>
          </a:p>
        </p:txBody>
      </p:sp>
      <p:grpSp>
        <p:nvGrpSpPr>
          <p:cNvPr id="13" name="Group 68">
            <a:extLst>
              <a:ext uri="{FF2B5EF4-FFF2-40B4-BE49-F238E27FC236}">
                <a16:creationId xmlns:a16="http://schemas.microsoft.com/office/drawing/2014/main" id="{01B44EF9-43E2-4828-9D72-2984D2A0B1DA}"/>
              </a:ext>
            </a:extLst>
          </p:cNvPr>
          <p:cNvGrpSpPr>
            <a:grpSpLocks/>
          </p:cNvGrpSpPr>
          <p:nvPr/>
        </p:nvGrpSpPr>
        <p:grpSpPr bwMode="auto">
          <a:xfrm>
            <a:off x="5026291" y="4740781"/>
            <a:ext cx="3215765" cy="1898283"/>
            <a:chOff x="1660" y="2937"/>
            <a:chExt cx="3035" cy="1401"/>
          </a:xfrm>
        </p:grpSpPr>
        <p:pic>
          <p:nvPicPr>
            <p:cNvPr id="14" name="Picture 65" descr="Image000028">
              <a:extLst>
                <a:ext uri="{FF2B5EF4-FFF2-40B4-BE49-F238E27FC236}">
                  <a16:creationId xmlns:a16="http://schemas.microsoft.com/office/drawing/2014/main" id="{F8125686-8B6C-44D2-9A0C-77ED1B892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" y="2937"/>
              <a:ext cx="3035" cy="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66">
              <a:extLst>
                <a:ext uri="{FF2B5EF4-FFF2-40B4-BE49-F238E27FC236}">
                  <a16:creationId xmlns:a16="http://schemas.microsoft.com/office/drawing/2014/main" id="{F6F804F0-6548-4FF4-84E7-8FF3FF6519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7" y="4119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07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28" name="Object 66">
                          <a:extLst>
                            <a:ext uri="{FF2B5EF4-FFF2-40B4-BE49-F238E27FC236}">
                              <a16:creationId xmlns:a16="http://schemas.microsoft.com/office/drawing/2014/main" id="{25E8E44C-7052-4132-B123-A03E113C07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4119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7">
              <a:extLst>
                <a:ext uri="{FF2B5EF4-FFF2-40B4-BE49-F238E27FC236}">
                  <a16:creationId xmlns:a16="http://schemas.microsoft.com/office/drawing/2014/main" id="{4CDB9411-0029-4737-8E72-D1C32B7A6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1" y="4093"/>
            <a:ext cx="17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08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29" name="Object 67">
                          <a:extLst>
                            <a:ext uri="{FF2B5EF4-FFF2-40B4-BE49-F238E27FC236}">
                              <a16:creationId xmlns:a16="http://schemas.microsoft.com/office/drawing/2014/main" id="{9DC061D6-2055-46A6-AA06-164D3E8AB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4093"/>
                          <a:ext cx="17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72">
            <a:extLst>
              <a:ext uri="{FF2B5EF4-FFF2-40B4-BE49-F238E27FC236}">
                <a16:creationId xmlns:a16="http://schemas.microsoft.com/office/drawing/2014/main" id="{D60426F5-5F0B-4EC4-82E1-25E6C57A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104" y="5041101"/>
            <a:ext cx="1763880" cy="5187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曲边梯形的面积</a:t>
            </a:r>
          </a:p>
        </p:txBody>
      </p:sp>
      <p:sp>
        <p:nvSpPr>
          <p:cNvPr id="18" name="Line 62">
            <a:extLst>
              <a:ext uri="{FF2B5EF4-FFF2-40B4-BE49-F238E27FC236}">
                <a16:creationId xmlns:a16="http://schemas.microsoft.com/office/drawing/2014/main" id="{FA895A87-1178-4F14-BC9F-036CFD725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78" y="4238224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3">
            <a:extLst>
              <a:ext uri="{FF2B5EF4-FFF2-40B4-BE49-F238E27FC236}">
                <a16:creationId xmlns:a16="http://schemas.microsoft.com/office/drawing/2014/main" id="{41EA06A8-1F11-4D68-ABE5-B72B23B51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78" y="6352696"/>
            <a:ext cx="3672400" cy="191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C5A3CB-DA66-4627-B1DB-E3440BC8BF21}"/>
              </a:ext>
            </a:extLst>
          </p:cNvPr>
          <p:cNvSpPr txBox="1"/>
          <p:nvPr/>
        </p:nvSpPr>
        <p:spPr>
          <a:xfrm>
            <a:off x="7236296" y="717445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4814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25B86BD4-13B3-40DF-AACA-1EB59973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7" y="2675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12A02B54-FCDE-434F-9C54-A5663220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60" y="180313"/>
            <a:ext cx="69845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7.3.3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步长的选取</a:t>
            </a:r>
          </a:p>
        </p:txBody>
      </p:sp>
      <p:graphicFrame>
        <p:nvGraphicFramePr>
          <p:cNvPr id="99465" name="Group 137">
            <a:extLst>
              <a:ext uri="{FF2B5EF4-FFF2-40B4-BE49-F238E27FC236}">
                <a16:creationId xmlns:a16="http://schemas.microsoft.com/office/drawing/2014/main" id="{A86F2D84-9392-434E-A609-AF5AFBB3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17383"/>
              </p:ext>
            </p:extLst>
          </p:nvPr>
        </p:nvGraphicFramePr>
        <p:xfrm>
          <a:off x="815459" y="1425054"/>
          <a:ext cx="6911975" cy="2479678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163303439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35981786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407939447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75497917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梯形公式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Simpson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Cotes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29467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1.753925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56046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1.7272219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1.7183188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1.7408548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15401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1.7205186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7018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0.0625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1.7188411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02337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0.03125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1.7184216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1.7182818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0038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0FD343D-EFF9-42E6-A259-6238F023D5F1}"/>
              </a:ext>
            </a:extLst>
          </p:cNvPr>
          <p:cNvSpPr txBox="1"/>
          <p:nvPr/>
        </p:nvSpPr>
        <p:spPr>
          <a:xfrm>
            <a:off x="244016" y="742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7.6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36017-B8F9-48A8-B6D4-3914B2254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55" y="677130"/>
            <a:ext cx="2160240" cy="671886"/>
          </a:xfrm>
          <a:prstGeom prst="rect">
            <a:avLst/>
          </a:prstGeom>
        </p:spPr>
      </p:pic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CE8C2466-7101-4D22-A155-DBDB7483A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2289"/>
              </p:ext>
            </p:extLst>
          </p:nvPr>
        </p:nvGraphicFramePr>
        <p:xfrm>
          <a:off x="201890" y="4105938"/>
          <a:ext cx="1227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89" name="Equation" r:id="rId4" imgW="672840" imgH="215640" progId="Equation.DSMT4">
                  <p:embed/>
                </p:oleObj>
              </mc:Choice>
              <mc:Fallback>
                <p:oleObj name="Equation" r:id="rId4" imgW="672840" imgH="215640" progId="Equation.DSMT4">
                  <p:embed/>
                  <p:pic>
                    <p:nvPicPr>
                      <p:cNvPr id="100359" name="Object 7">
                        <a:extLst>
                          <a:ext uri="{FF2B5EF4-FFF2-40B4-BE49-F238E27FC236}">
                            <a16:creationId xmlns:a16="http://schemas.microsoft.com/office/drawing/2014/main" id="{2486989A-7E1D-45BE-B746-203C7E311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90" y="4105938"/>
                        <a:ext cx="12271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5325104A-0222-4462-A987-6D6BE411E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32070"/>
              </p:ext>
            </p:extLst>
          </p:nvPr>
        </p:nvGraphicFramePr>
        <p:xfrm>
          <a:off x="1403648" y="4125522"/>
          <a:ext cx="5048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0" name="Equation" r:id="rId6" imgW="2768400" imgH="304560" progId="Equation.DSMT4">
                  <p:embed/>
                </p:oleObj>
              </mc:Choice>
              <mc:Fallback>
                <p:oleObj name="Equation" r:id="rId6" imgW="2768400" imgH="304560" progId="Equation.DSMT4">
                  <p:embed/>
                  <p:pic>
                    <p:nvPicPr>
                      <p:cNvPr id="100360" name="Object 8">
                        <a:extLst>
                          <a:ext uri="{FF2B5EF4-FFF2-40B4-BE49-F238E27FC236}">
                            <a16:creationId xmlns:a16="http://schemas.microsoft.com/office/drawing/2014/main" id="{3806148E-921C-432A-A8BF-C6FC761B0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25522"/>
                        <a:ext cx="50482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6">
            <a:extLst>
              <a:ext uri="{FF2B5EF4-FFF2-40B4-BE49-F238E27FC236}">
                <a16:creationId xmlns:a16="http://schemas.microsoft.com/office/drawing/2014/main" id="{31B93B5D-38E7-4439-B3E6-2E696A339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5095"/>
              </p:ext>
            </p:extLst>
          </p:nvPr>
        </p:nvGraphicFramePr>
        <p:xfrm>
          <a:off x="232447" y="4651714"/>
          <a:ext cx="31019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1" name="Equation" r:id="rId8" imgW="1701720" imgH="203040" progId="Equation.DSMT4">
                  <p:embed/>
                </p:oleObj>
              </mc:Choice>
              <mc:Fallback>
                <p:oleObj name="Equation" r:id="rId8" imgW="1701720" imgH="203040" progId="Equation.DSMT4">
                  <p:embed/>
                  <p:pic>
                    <p:nvPicPr>
                      <p:cNvPr id="100408" name="Object 56">
                        <a:extLst>
                          <a:ext uri="{FF2B5EF4-FFF2-40B4-BE49-F238E27FC236}">
                            <a16:creationId xmlns:a16="http://schemas.microsoft.com/office/drawing/2014/main" id="{A8C17B13-0E07-4D60-91E1-60D7EF45E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47" y="4651714"/>
                        <a:ext cx="31019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7">
            <a:extLst>
              <a:ext uri="{FF2B5EF4-FFF2-40B4-BE49-F238E27FC236}">
                <a16:creationId xmlns:a16="http://schemas.microsoft.com/office/drawing/2014/main" id="{B287C35A-8038-4435-8794-0EDBD634C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736675"/>
              </p:ext>
            </p:extLst>
          </p:nvPr>
        </p:nvGraphicFramePr>
        <p:xfrm>
          <a:off x="1980112" y="4990953"/>
          <a:ext cx="2178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2" name="Equation" r:id="rId10" imgW="1193760" imgH="393480" progId="Equation.DSMT4">
                  <p:embed/>
                </p:oleObj>
              </mc:Choice>
              <mc:Fallback>
                <p:oleObj name="Equation" r:id="rId10" imgW="1193760" imgH="393480" progId="Equation.DSMT4">
                  <p:embed/>
                  <p:pic>
                    <p:nvPicPr>
                      <p:cNvPr id="100409" name="Object 57">
                        <a:extLst>
                          <a:ext uri="{FF2B5EF4-FFF2-40B4-BE49-F238E27FC236}">
                            <a16:creationId xmlns:a16="http://schemas.microsoft.com/office/drawing/2014/main" id="{C35618DE-CA55-4106-87CF-4D5338FFB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12" y="4990953"/>
                        <a:ext cx="21780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8">
            <a:extLst>
              <a:ext uri="{FF2B5EF4-FFF2-40B4-BE49-F238E27FC236}">
                <a16:creationId xmlns:a16="http://schemas.microsoft.com/office/drawing/2014/main" id="{FBFC11FC-692A-47A6-BBFD-A61DE2D0E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47279"/>
              </p:ext>
            </p:extLst>
          </p:nvPr>
        </p:nvGraphicFramePr>
        <p:xfrm>
          <a:off x="4194245" y="4990953"/>
          <a:ext cx="12287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3" name="Equation" r:id="rId12" imgW="672840" imgH="393480" progId="Equation.DSMT4">
                  <p:embed/>
                </p:oleObj>
              </mc:Choice>
              <mc:Fallback>
                <p:oleObj name="Equation" r:id="rId12" imgW="672840" imgH="393480" progId="Equation.DSMT4">
                  <p:embed/>
                  <p:pic>
                    <p:nvPicPr>
                      <p:cNvPr id="100410" name="Object 58">
                        <a:extLst>
                          <a:ext uri="{FF2B5EF4-FFF2-40B4-BE49-F238E27FC236}">
                            <a16:creationId xmlns:a16="http://schemas.microsoft.com/office/drawing/2014/main" id="{DB19F3F4-AE79-4A06-80AE-6FC829E3B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245" y="4990953"/>
                        <a:ext cx="12287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9">
            <a:extLst>
              <a:ext uri="{FF2B5EF4-FFF2-40B4-BE49-F238E27FC236}">
                <a16:creationId xmlns:a16="http://schemas.microsoft.com/office/drawing/2014/main" id="{1039E7AA-62BF-4841-AB02-B12EA9F86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64523"/>
              </p:ext>
            </p:extLst>
          </p:nvPr>
        </p:nvGraphicFramePr>
        <p:xfrm>
          <a:off x="5422970" y="5163990"/>
          <a:ext cx="7191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4" name="Equation" r:id="rId14" imgW="393480" imgH="203040" progId="Equation.DSMT4">
                  <p:embed/>
                </p:oleObj>
              </mc:Choice>
              <mc:Fallback>
                <p:oleObj name="Equation" r:id="rId14" imgW="393480" imgH="203040" progId="Equation.DSMT4">
                  <p:embed/>
                  <p:pic>
                    <p:nvPicPr>
                      <p:cNvPr id="100411" name="Object 59">
                        <a:extLst>
                          <a:ext uri="{FF2B5EF4-FFF2-40B4-BE49-F238E27FC236}">
                            <a16:creationId xmlns:a16="http://schemas.microsoft.com/office/drawing/2014/main" id="{4E644E15-8751-408F-A971-FE2619AFF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70" y="5163990"/>
                        <a:ext cx="7191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0">
            <a:extLst>
              <a:ext uri="{FF2B5EF4-FFF2-40B4-BE49-F238E27FC236}">
                <a16:creationId xmlns:a16="http://schemas.microsoft.com/office/drawing/2014/main" id="{2564C1B6-2E3A-401C-A871-9775DE097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86228"/>
              </p:ext>
            </p:extLst>
          </p:nvPr>
        </p:nvGraphicFramePr>
        <p:xfrm>
          <a:off x="378325" y="5798017"/>
          <a:ext cx="2690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5" name="Equation" r:id="rId16" imgW="1473120" imgH="228600" progId="Equation.DSMT4">
                  <p:embed/>
                </p:oleObj>
              </mc:Choice>
              <mc:Fallback>
                <p:oleObj name="Equation" r:id="rId16" imgW="1473120" imgH="228600" progId="Equation.DSMT4">
                  <p:embed/>
                  <p:pic>
                    <p:nvPicPr>
                      <p:cNvPr id="100412" name="Object 60">
                        <a:extLst>
                          <a:ext uri="{FF2B5EF4-FFF2-40B4-BE49-F238E27FC236}">
                            <a16:creationId xmlns:a16="http://schemas.microsoft.com/office/drawing/2014/main" id="{C2FD0E63-9398-449B-828D-D1B5282F0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25" y="5798017"/>
                        <a:ext cx="2690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1">
            <a:extLst>
              <a:ext uri="{FF2B5EF4-FFF2-40B4-BE49-F238E27FC236}">
                <a16:creationId xmlns:a16="http://schemas.microsoft.com/office/drawing/2014/main" id="{A0296B6E-FBE3-498F-B86B-B0B2CF262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45793"/>
              </p:ext>
            </p:extLst>
          </p:nvPr>
        </p:nvGraphicFramePr>
        <p:xfrm>
          <a:off x="3334422" y="5844055"/>
          <a:ext cx="44307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96" name="Equation" r:id="rId18" imgW="2425680" imgH="203040" progId="Equation.DSMT4">
                  <p:embed/>
                </p:oleObj>
              </mc:Choice>
              <mc:Fallback>
                <p:oleObj name="Equation" r:id="rId18" imgW="2425680" imgH="203040" progId="Equation.DSMT4">
                  <p:embed/>
                  <p:pic>
                    <p:nvPicPr>
                      <p:cNvPr id="100413" name="Object 61">
                        <a:extLst>
                          <a:ext uri="{FF2B5EF4-FFF2-40B4-BE49-F238E27FC236}">
                            <a16:creationId xmlns:a16="http://schemas.microsoft.com/office/drawing/2014/main" id="{C2812D0F-D052-4370-8039-9FF20F86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422" y="5844055"/>
                        <a:ext cx="443071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020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491880" y="2418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课堂作业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F8CD79-6479-4E5E-9FAE-B6F50F00DF24}"/>
              </a:ext>
            </a:extLst>
          </p:cNvPr>
          <p:cNvSpPr txBox="1"/>
          <p:nvPr/>
        </p:nvSpPr>
        <p:spPr>
          <a:xfrm>
            <a:off x="306288" y="755838"/>
            <a:ext cx="745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给定函数                   ，已知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满足如下取值               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C16AAC2-93C7-4C8C-AC26-E88E6B752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09909"/>
              </p:ext>
            </p:extLst>
          </p:nvPr>
        </p:nvGraphicFramePr>
        <p:xfrm>
          <a:off x="1581145" y="676617"/>
          <a:ext cx="1543435" cy="61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21" name="MathType 6.0 Equation" r:id="rId3" imgW="825480" imgH="393480" progId="Equation.DSMT4">
                  <p:embed/>
                </p:oleObj>
              </mc:Choice>
              <mc:Fallback>
                <p:oleObj name="MathType 6.0 Equation" r:id="rId3" imgW="825480" imgH="393480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7BA16321-4A8A-4B6C-BA8C-2756E5075B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45" y="676617"/>
                        <a:ext cx="1543435" cy="618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F5F881-F99F-465F-8AA7-4E8E7C64D9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953641"/>
              </p:ext>
            </p:extLst>
          </p:nvPr>
        </p:nvGraphicFramePr>
        <p:xfrm>
          <a:off x="718517" y="1374293"/>
          <a:ext cx="7451725" cy="2839504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="1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="1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1.000 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0.625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0.946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0.125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0.997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0.75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0.909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0.25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0.989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0.875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0.877 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0.375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0.977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0.841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0.5</a:t>
                      </a:r>
                      <a:endParaRPr lang="zh-CN" altLang="en-US" sz="2500" b="1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en-US" altLang="zh-CN" sz="25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0.959</a:t>
                      </a:r>
                      <a:endParaRPr lang="zh-CN" altLang="en-US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zh-CN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zh-CN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endParaRPr lang="zh-CN" altLang="zh-CN" sz="25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6725" marB="4672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6D0461E-7C6D-4B75-B921-056C38E6DD0B}"/>
              </a:ext>
            </a:extLst>
          </p:cNvPr>
          <p:cNvSpPr txBox="1"/>
          <p:nvPr/>
        </p:nvSpPr>
        <p:spPr>
          <a:xfrm>
            <a:off x="179512" y="4353617"/>
            <a:ext cx="9145016" cy="94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请分别用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n=8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的复化梯形公式、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n=4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的复化辛普森公式以及用满足计算精度                              的自动选步长梯形公式计算定积分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8F23C99-3EA2-4685-B54C-F2C0B186A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239070"/>
              </p:ext>
            </p:extLst>
          </p:nvPr>
        </p:nvGraphicFramePr>
        <p:xfrm>
          <a:off x="3275856" y="5329375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22" name="MathType 6.0 Equation" r:id="rId5" imgW="876240" imgH="393480" progId="Equation.DSMT4">
                  <p:embed/>
                </p:oleObj>
              </mc:Choice>
              <mc:Fallback>
                <p:oleObj name="MathType 6.0 Equation" r:id="rId5" imgW="876240" imgH="393480" progId="Equation.DSMT4">
                  <p:embed/>
                  <p:pic>
                    <p:nvPicPr>
                      <p:cNvPr id="338948" name="Object 9">
                        <a:extLst>
                          <a:ext uri="{FF2B5EF4-FFF2-40B4-BE49-F238E27FC236}">
                            <a16:creationId xmlns:a16="http://schemas.microsoft.com/office/drawing/2014/main" id="{FEA512EB-9066-4F62-8345-948A190958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329375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9">
            <a:extLst>
              <a:ext uri="{FF2B5EF4-FFF2-40B4-BE49-F238E27FC236}">
                <a16:creationId xmlns:a16="http://schemas.microsoft.com/office/drawing/2014/main" id="{6E638047-3206-4DF4-B7F2-8D5295207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27" y="6120655"/>
            <a:ext cx="4572001" cy="51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注：该积分准确值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I=0.9460831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C0FE213-557C-49E0-B853-104C692C6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63569"/>
              </p:ext>
            </p:extLst>
          </p:nvPr>
        </p:nvGraphicFramePr>
        <p:xfrm>
          <a:off x="1581145" y="4843188"/>
          <a:ext cx="2240409" cy="39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23" name="MathType 6.0 Equation" r:id="rId7" imgW="1206360" imgH="241200" progId="Equation.DSMT4">
                  <p:embed/>
                </p:oleObj>
              </mc:Choice>
              <mc:Fallback>
                <p:oleObj name="MathType 6.0 Equation" r:id="rId7" imgW="1206360" imgH="241200" progId="Equation.DSMT4">
                  <p:embed/>
                  <p:pic>
                    <p:nvPicPr>
                      <p:cNvPr id="879623" name="Object 7">
                        <a:extLst>
                          <a:ext uri="{FF2B5EF4-FFF2-40B4-BE49-F238E27FC236}">
                            <a16:creationId xmlns:a16="http://schemas.microsoft.com/office/drawing/2014/main" id="{137318C4-6800-47CF-B1FA-ED067FDB2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45" y="4843188"/>
                        <a:ext cx="2240409" cy="399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>
            <a:extLst>
              <a:ext uri="{FF2B5EF4-FFF2-40B4-BE49-F238E27FC236}">
                <a16:creationId xmlns:a16="http://schemas.microsoft.com/office/drawing/2014/main" id="{A90813F0-F359-4DFD-B716-CA8974C5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5271E7B6-2153-45ED-8762-3F87ABA58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16153"/>
              </p:ext>
            </p:extLst>
          </p:nvPr>
        </p:nvGraphicFramePr>
        <p:xfrm>
          <a:off x="251520" y="1616540"/>
          <a:ext cx="4464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1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5271E7B6-2153-45ED-8762-3F87ABA58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16540"/>
                        <a:ext cx="4464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4671F45A-2B46-4B72-8467-847255FD4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44031"/>
              </p:ext>
            </p:extLst>
          </p:nvPr>
        </p:nvGraphicFramePr>
        <p:xfrm>
          <a:off x="4683810" y="161615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2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4671F45A-2B46-4B72-8467-847255FD4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810" y="1616158"/>
                        <a:ext cx="7635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id="{42C366A9-0A95-4202-875D-6490527C6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49423"/>
              </p:ext>
            </p:extLst>
          </p:nvPr>
        </p:nvGraphicFramePr>
        <p:xfrm>
          <a:off x="1297375" y="2279420"/>
          <a:ext cx="55530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3" name="Equation" r:id="rId7" imgW="3047760" imgH="431640" progId="Equation.DSMT4">
                  <p:embed/>
                </p:oleObj>
              </mc:Choice>
              <mc:Fallback>
                <p:oleObj name="Equation" r:id="rId7" imgW="3047760" imgH="431640" progId="Equation.DSMT4">
                  <p:embed/>
                  <p:pic>
                    <p:nvPicPr>
                      <p:cNvPr id="83989" name="Object 21">
                        <a:extLst>
                          <a:ext uri="{FF2B5EF4-FFF2-40B4-BE49-F238E27FC236}">
                            <a16:creationId xmlns:a16="http://schemas.microsoft.com/office/drawing/2014/main" id="{42C366A9-0A95-4202-875D-6490527C6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75" y="2279420"/>
                        <a:ext cx="55530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A3689F2F-F555-4167-B870-A8DCEBE8F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90848"/>
              </p:ext>
            </p:extLst>
          </p:nvPr>
        </p:nvGraphicFramePr>
        <p:xfrm>
          <a:off x="487750" y="3320052"/>
          <a:ext cx="3586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4" name="Equation" r:id="rId9" imgW="1968480" imgH="330120" progId="Equation.DSMT4">
                  <p:embed/>
                </p:oleObj>
              </mc:Choice>
              <mc:Fallback>
                <p:oleObj name="Equation" r:id="rId9" imgW="1968480" imgH="330120" progId="Equation.DSMT4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A3689F2F-F555-4167-B870-A8DCEBE8F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" y="3320052"/>
                        <a:ext cx="35861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876A4BDB-A3F6-4634-86BA-88BEB5791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99685"/>
              </p:ext>
            </p:extLst>
          </p:nvPr>
        </p:nvGraphicFramePr>
        <p:xfrm>
          <a:off x="2915632" y="4050349"/>
          <a:ext cx="21986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5" name="Equation" r:id="rId11" imgW="1206360" imgH="431640" progId="Equation.DSMT4">
                  <p:embed/>
                </p:oleObj>
              </mc:Choice>
              <mc:Fallback>
                <p:oleObj name="Equation" r:id="rId11" imgW="1206360" imgH="431640" progId="Equation.DSMT4">
                  <p:embed/>
                  <p:pic>
                    <p:nvPicPr>
                      <p:cNvPr id="83992" name="Object 24">
                        <a:extLst>
                          <a:ext uri="{FF2B5EF4-FFF2-40B4-BE49-F238E27FC236}">
                            <a16:creationId xmlns:a16="http://schemas.microsoft.com/office/drawing/2014/main" id="{876A4BDB-A3F6-4634-86BA-88BEB5791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32" y="4050349"/>
                        <a:ext cx="21986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5">
            <a:extLst>
              <a:ext uri="{FF2B5EF4-FFF2-40B4-BE49-F238E27FC236}">
                <a16:creationId xmlns:a16="http://schemas.microsoft.com/office/drawing/2014/main" id="{FD7431FB-67A0-429D-BD21-20D04D14F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55307"/>
              </p:ext>
            </p:extLst>
          </p:nvPr>
        </p:nvGraphicFramePr>
        <p:xfrm>
          <a:off x="4014976" y="3477132"/>
          <a:ext cx="485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6" name="Equation" r:id="rId13" imgW="266400" imgH="203040" progId="Equation.DSMT4">
                  <p:embed/>
                </p:oleObj>
              </mc:Choice>
              <mc:Fallback>
                <p:oleObj name="Equation" r:id="rId13" imgW="266400" imgH="203040" progId="Equation.DSMT4">
                  <p:embed/>
                  <p:pic>
                    <p:nvPicPr>
                      <p:cNvPr id="83993" name="Object 25">
                        <a:extLst>
                          <a:ext uri="{FF2B5EF4-FFF2-40B4-BE49-F238E27FC236}">
                            <a16:creationId xmlns:a16="http://schemas.microsoft.com/office/drawing/2014/main" id="{FD7431FB-67A0-429D-BD21-20D04D14F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976" y="3477132"/>
                        <a:ext cx="4857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36A8B2C5-440A-4A80-AF24-710738ED6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08185"/>
              </p:ext>
            </p:extLst>
          </p:nvPr>
        </p:nvGraphicFramePr>
        <p:xfrm>
          <a:off x="968379" y="5396945"/>
          <a:ext cx="2314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7" name="Equation" r:id="rId15" imgW="1269720" imgH="203040" progId="Equation.DSMT4">
                  <p:embed/>
                </p:oleObj>
              </mc:Choice>
              <mc:Fallback>
                <p:oleObj name="Equation" r:id="rId15" imgW="1269720" imgH="203040" progId="Equation.DSMT4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36A8B2C5-440A-4A80-AF24-710738ED6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9" y="5396945"/>
                        <a:ext cx="2314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E4362ABF-C660-4360-A728-E4376BD09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15161"/>
              </p:ext>
            </p:extLst>
          </p:nvPr>
        </p:nvGraphicFramePr>
        <p:xfrm>
          <a:off x="3329877" y="5241460"/>
          <a:ext cx="1457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8" name="Equation" r:id="rId17" imgW="799920" imgH="330120" progId="Equation.DSMT4">
                  <p:embed/>
                </p:oleObj>
              </mc:Choice>
              <mc:Fallback>
                <p:oleObj name="Equation" r:id="rId17" imgW="799920" imgH="330120" progId="Equation.DSMT4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E4362ABF-C660-4360-A728-E4376BD09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877" y="5241460"/>
                        <a:ext cx="145732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68DE3FB5-CB49-4D44-8AA0-78ADB9210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491332"/>
              </p:ext>
            </p:extLst>
          </p:nvPr>
        </p:nvGraphicFramePr>
        <p:xfrm>
          <a:off x="4781090" y="5137478"/>
          <a:ext cx="24050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9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83997" name="Object 29">
                        <a:extLst>
                          <a:ext uri="{FF2B5EF4-FFF2-40B4-BE49-F238E27FC236}">
                            <a16:creationId xmlns:a16="http://schemas.microsoft.com/office/drawing/2014/main" id="{68DE3FB5-CB49-4D44-8AA0-78ADB9210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90" y="5137478"/>
                        <a:ext cx="24050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2B747592-2F51-48D6-B54F-64901C02E99E}"/>
              </a:ext>
            </a:extLst>
          </p:cNvPr>
          <p:cNvSpPr txBox="1">
            <a:spLocks noChangeArrowheads="1"/>
          </p:cNvSpPr>
          <p:nvPr/>
        </p:nvSpPr>
        <p:spPr>
          <a:xfrm>
            <a:off x="2726646" y="323293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1FC62-0E21-4A48-A8C4-C686702ECD68}"/>
              </a:ext>
            </a:extLst>
          </p:cNvPr>
          <p:cNvSpPr txBox="1"/>
          <p:nvPr/>
        </p:nvSpPr>
        <p:spPr>
          <a:xfrm>
            <a:off x="483396" y="4681364"/>
            <a:ext cx="174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误差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E06937-C6FA-4304-8DF9-B9BAF4647C7A}"/>
              </a:ext>
            </a:extLst>
          </p:cNvPr>
          <p:cNvSpPr txBox="1"/>
          <p:nvPr/>
        </p:nvSpPr>
        <p:spPr>
          <a:xfrm>
            <a:off x="457644" y="880452"/>
            <a:ext cx="2243250" cy="46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7.2.1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引言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7B688C-EE94-4389-9B73-041DB7A95841}"/>
              </a:ext>
            </a:extLst>
          </p:cNvPr>
          <p:cNvSpPr txBox="1"/>
          <p:nvPr/>
        </p:nvSpPr>
        <p:spPr>
          <a:xfrm>
            <a:off x="7186152" y="697981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6059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EF8EDEF-EA59-4D9A-9C03-16595614B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060" y="652980"/>
            <a:ext cx="2721896" cy="42582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7.2.2 </a:t>
            </a:r>
            <a:r>
              <a:rPr lang="zh-CN" altLang="en-US" sz="2400" dirty="0"/>
              <a:t>代数精度</a:t>
            </a:r>
          </a:p>
        </p:txBody>
      </p:sp>
      <p:grpSp>
        <p:nvGrpSpPr>
          <p:cNvPr id="859162" name="Group 26">
            <a:extLst>
              <a:ext uri="{FF2B5EF4-FFF2-40B4-BE49-F238E27FC236}">
                <a16:creationId xmlns:a16="http://schemas.microsoft.com/office/drawing/2014/main" id="{2F28F2C2-639E-4251-B56A-B66DA8E0683A}"/>
              </a:ext>
            </a:extLst>
          </p:cNvPr>
          <p:cNvGrpSpPr>
            <a:grpSpLocks/>
          </p:cNvGrpSpPr>
          <p:nvPr/>
        </p:nvGrpSpPr>
        <p:grpSpPr bwMode="auto">
          <a:xfrm>
            <a:off x="233071" y="2780928"/>
            <a:ext cx="8534401" cy="3400425"/>
            <a:chOff x="336" y="2160"/>
            <a:chExt cx="5376" cy="2142"/>
          </a:xfrm>
        </p:grpSpPr>
        <p:sp>
          <p:nvSpPr>
            <p:cNvPr id="7174" name="Text Box 15">
              <a:extLst>
                <a:ext uri="{FF2B5EF4-FFF2-40B4-BE49-F238E27FC236}">
                  <a16:creationId xmlns:a16="http://schemas.microsoft.com/office/drawing/2014/main" id="{A1B97950-BD8F-47F8-934E-DE65C8C88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0"/>
              <a:ext cx="5136" cy="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</a:t>
              </a:r>
              <a:r>
                <a:rPr lang="zh-CN" altLang="en-US" sz="2600" dirty="0">
                  <a:solidFill>
                    <a:srgbClr val="0000CC"/>
                  </a:solidFill>
                </a:rPr>
                <a:t>要验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证一个求积公式具有 </a:t>
              </a:r>
              <a:r>
                <a:rPr lang="en-US" altLang="zh-CN" sz="2600" b="1" i="1" dirty="0"/>
                <a:t>m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次代数精度，只需验证对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)＝1,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, 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baseline="30000" dirty="0">
                  <a:ea typeface="楷体_GB2312" pitchFamily="49" charset="-122"/>
                </a:rPr>
                <a:t>2</a:t>
              </a:r>
              <a:r>
                <a:rPr lang="en-US" altLang="zh-CN" sz="2600" b="1" dirty="0">
                  <a:ea typeface="楷体_GB2312" pitchFamily="49" charset="-122"/>
                </a:rPr>
                <a:t>, … , </a:t>
              </a:r>
              <a:r>
                <a:rPr lang="en-US" altLang="zh-CN" sz="2600" b="1" i="1" dirty="0" err="1">
                  <a:ea typeface="楷体_GB2312" pitchFamily="49" charset="-122"/>
                </a:rPr>
                <a:t>x</a:t>
              </a:r>
              <a:r>
                <a:rPr lang="en-US" altLang="zh-CN" sz="2600" b="1" i="1" baseline="30000" dirty="0" err="1">
                  <a:ea typeface="楷体_GB2312" pitchFamily="49" charset="-122"/>
                </a:rPr>
                <a:t>m</a:t>
              </a:r>
              <a:r>
                <a:rPr lang="en-US" altLang="zh-CN" sz="2600" b="1" i="1" baseline="30000" dirty="0">
                  <a:ea typeface="楷体_GB2312" pitchFamily="49" charset="-122"/>
                </a:rPr>
                <a:t>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精确成立，但对 </a:t>
              </a:r>
              <a:r>
                <a:rPr lang="en-US" altLang="zh-CN" sz="2600" b="1" i="1" dirty="0">
                  <a:ea typeface="楷体_GB2312" pitchFamily="49" charset="-122"/>
                </a:rPr>
                <a:t>f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)＝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i="1" baseline="30000" dirty="0">
                  <a:ea typeface="楷体_GB2312" pitchFamily="49" charset="-122"/>
                </a:rPr>
                <a:t>m</a:t>
              </a:r>
              <a:r>
                <a:rPr lang="en-US" altLang="zh-CN" sz="2600" b="1" baseline="30000" dirty="0">
                  <a:ea typeface="楷体_GB2312" pitchFamily="49" charset="-122"/>
                </a:rPr>
                <a:t>+1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不精确成立即可，即：</a:t>
              </a:r>
              <a:endParaRPr lang="en-US" altLang="zh-CN" sz="2600" b="1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7175" name="Object 23">
              <a:extLst>
                <a:ext uri="{FF2B5EF4-FFF2-40B4-BE49-F238E27FC236}">
                  <a16:creationId xmlns:a16="http://schemas.microsoft.com/office/drawing/2014/main" id="{35BD9734-3E94-4D0D-9857-49ABBFF12D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6" y="3141"/>
            <a:ext cx="3096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70" name="Equation" r:id="rId5" imgW="2476500" imgH="927100" progId="Equation.DSMT4">
                    <p:embed/>
                  </p:oleObj>
                </mc:Choice>
                <mc:Fallback>
                  <p:oleObj name="Equation" r:id="rId5" imgW="2476500" imgH="927100" progId="Equation.DSMT4">
                    <p:embed/>
                    <p:pic>
                      <p:nvPicPr>
                        <p:cNvPr id="7175" name="Object 23">
                          <a:extLst>
                            <a:ext uri="{FF2B5EF4-FFF2-40B4-BE49-F238E27FC236}">
                              <a16:creationId xmlns:a16="http://schemas.microsoft.com/office/drawing/2014/main" id="{35BD9734-3E94-4D0D-9857-49ABBFF12D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3141"/>
                          <a:ext cx="3096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Rectangle 24">
              <a:extLst>
                <a:ext uri="{FF2B5EF4-FFF2-40B4-BE49-F238E27FC236}">
                  <a16:creationId xmlns:a16="http://schemas.microsoft.com/office/drawing/2014/main" id="{0AF80535-9879-46E6-8EB2-09BD033E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3270"/>
              <a:ext cx="162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 b="1">
                  <a:solidFill>
                    <a:srgbClr val="0000CC"/>
                  </a:solidFill>
                </a:rPr>
                <a:t>( </a:t>
              </a:r>
              <a:r>
                <a:rPr lang="en-US" altLang="zh-CN" sz="2600" b="1" i="1">
                  <a:solidFill>
                    <a:srgbClr val="0000CC"/>
                  </a:solidFill>
                </a:rPr>
                <a:t>k </a:t>
              </a:r>
              <a:r>
                <a:rPr lang="en-US" altLang="zh-CN" sz="2600" b="1">
                  <a:solidFill>
                    <a:srgbClr val="0000CC"/>
                  </a:solidFill>
                </a:rPr>
                <a:t>= 0, 1, … , </a:t>
              </a:r>
              <a:r>
                <a:rPr lang="en-US" altLang="zh-CN" sz="2600" b="1" i="1">
                  <a:solidFill>
                    <a:srgbClr val="0000CC"/>
                  </a:solidFill>
                </a:rPr>
                <a:t>m </a:t>
              </a:r>
              <a:r>
                <a:rPr lang="en-US" altLang="zh-CN" sz="2600" b="1">
                  <a:solidFill>
                    <a:srgbClr val="0000CC"/>
                  </a:solidFill>
                </a:rPr>
                <a:t>)</a:t>
              </a:r>
              <a:endParaRPr lang="zh-CN" altLang="en-US" sz="2600" b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C1FA524A-776D-42BA-B78F-E41A6EF7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14128"/>
              </p:ext>
            </p:extLst>
          </p:nvPr>
        </p:nvGraphicFramePr>
        <p:xfrm>
          <a:off x="1476951" y="1174143"/>
          <a:ext cx="44878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1" name="Equation" r:id="rId7" imgW="2463480" imgH="228600" progId="Equation.DSMT4">
                  <p:embed/>
                </p:oleObj>
              </mc:Choice>
              <mc:Fallback>
                <p:oleObj name="Equation" r:id="rId7" imgW="2463480" imgH="228600" progId="Equation.DSMT4">
                  <p:embed/>
                  <p:pic>
                    <p:nvPicPr>
                      <p:cNvPr id="85015" name="Object 23">
                        <a:extLst>
                          <a:ext uri="{FF2B5EF4-FFF2-40B4-BE49-F238E27FC236}">
                            <a16:creationId xmlns:a16="http://schemas.microsoft.com/office/drawing/2014/main" id="{98BA11CC-3068-4451-BFC5-D1C9B2C5D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951" y="1174143"/>
                        <a:ext cx="448786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B24869B6-78F0-4531-90BD-84945453E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72551"/>
              </p:ext>
            </p:extLst>
          </p:nvPr>
        </p:nvGraphicFramePr>
        <p:xfrm>
          <a:off x="5941001" y="1174143"/>
          <a:ext cx="24749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2" name="Equation" r:id="rId9" imgW="1358640" imgH="215640" progId="Equation.DSMT4">
                  <p:embed/>
                </p:oleObj>
              </mc:Choice>
              <mc:Fallback>
                <p:oleObj name="Equation" r:id="rId9" imgW="1358640" imgH="215640" progId="Equation.DSMT4">
                  <p:embed/>
                  <p:pic>
                    <p:nvPicPr>
                      <p:cNvPr id="85016" name="Object 24">
                        <a:extLst>
                          <a:ext uri="{FF2B5EF4-FFF2-40B4-BE49-F238E27FC236}">
                            <a16:creationId xmlns:a16="http://schemas.microsoft.com/office/drawing/2014/main" id="{0D9A5E47-9DF2-4AF6-A798-7FCAAB64E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001" y="1174143"/>
                        <a:ext cx="24749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>
            <a:extLst>
              <a:ext uri="{FF2B5EF4-FFF2-40B4-BE49-F238E27FC236}">
                <a16:creationId xmlns:a16="http://schemas.microsoft.com/office/drawing/2014/main" id="{20D51819-6953-4E07-85AB-8E4CF39DF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90141"/>
              </p:ext>
            </p:extLst>
          </p:nvPr>
        </p:nvGraphicFramePr>
        <p:xfrm>
          <a:off x="375327" y="1596388"/>
          <a:ext cx="22653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3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85017" name="Object 25">
                        <a:extLst>
                          <a:ext uri="{FF2B5EF4-FFF2-40B4-BE49-F238E27FC236}">
                            <a16:creationId xmlns:a16="http://schemas.microsoft.com/office/drawing/2014/main" id="{7202BF44-CBDB-4954-8599-D47F29E6C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27" y="1596388"/>
                        <a:ext cx="22653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>
            <a:extLst>
              <a:ext uri="{FF2B5EF4-FFF2-40B4-BE49-F238E27FC236}">
                <a16:creationId xmlns:a16="http://schemas.microsoft.com/office/drawing/2014/main" id="{42605057-7247-4B27-8C5F-60DDFB027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3185"/>
              </p:ext>
            </p:extLst>
          </p:nvPr>
        </p:nvGraphicFramePr>
        <p:xfrm>
          <a:off x="2604881" y="1596388"/>
          <a:ext cx="4021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4" name="Equation" r:id="rId13" imgW="2209680" imgH="228600" progId="Equation.DSMT4">
                  <p:embed/>
                </p:oleObj>
              </mc:Choice>
              <mc:Fallback>
                <p:oleObj name="Equation" r:id="rId13" imgW="2209680" imgH="228600" progId="Equation.DSMT4">
                  <p:embed/>
                  <p:pic>
                    <p:nvPicPr>
                      <p:cNvPr id="85018" name="Object 26">
                        <a:extLst>
                          <a:ext uri="{FF2B5EF4-FFF2-40B4-BE49-F238E27FC236}">
                            <a16:creationId xmlns:a16="http://schemas.microsoft.com/office/drawing/2014/main" id="{AB6FEEE9-2277-42EE-A74A-0056335AF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881" y="1596388"/>
                        <a:ext cx="40211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>
            <a:extLst>
              <a:ext uri="{FF2B5EF4-FFF2-40B4-BE49-F238E27FC236}">
                <a16:creationId xmlns:a16="http://schemas.microsoft.com/office/drawing/2014/main" id="{3D5B3C0C-E15F-48CE-ABFF-8B0DB0582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21161"/>
              </p:ext>
            </p:extLst>
          </p:nvPr>
        </p:nvGraphicFramePr>
        <p:xfrm>
          <a:off x="6587113" y="1591656"/>
          <a:ext cx="2149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5" name="Equation" r:id="rId15" imgW="1180800" imgH="228600" progId="Equation.DSMT4">
                  <p:embed/>
                </p:oleObj>
              </mc:Choice>
              <mc:Fallback>
                <p:oleObj name="Equation" r:id="rId15" imgW="1180800" imgH="228600" progId="Equation.DSMT4">
                  <p:embed/>
                  <p:pic>
                    <p:nvPicPr>
                      <p:cNvPr id="85019" name="Object 27">
                        <a:extLst>
                          <a:ext uri="{FF2B5EF4-FFF2-40B4-BE49-F238E27FC236}">
                            <a16:creationId xmlns:a16="http://schemas.microsoft.com/office/drawing/2014/main" id="{4AD514F7-2A96-4193-BEF6-2008C00A1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13" y="1591656"/>
                        <a:ext cx="21494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2A80D916-7B64-43BC-8219-EBDBF293F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57772"/>
              </p:ext>
            </p:extLst>
          </p:nvPr>
        </p:nvGraphicFramePr>
        <p:xfrm>
          <a:off x="402213" y="2155941"/>
          <a:ext cx="38830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6" name="Equation" r:id="rId17" imgW="2133360" imgH="203040" progId="Equation.DSMT4">
                  <p:embed/>
                </p:oleObj>
              </mc:Choice>
              <mc:Fallback>
                <p:oleObj name="Equation" r:id="rId17" imgW="2133360" imgH="203040" progId="Equation.DSMT4">
                  <p:embed/>
                  <p:pic>
                    <p:nvPicPr>
                      <p:cNvPr id="85020" name="Object 28">
                        <a:extLst>
                          <a:ext uri="{FF2B5EF4-FFF2-40B4-BE49-F238E27FC236}">
                            <a16:creationId xmlns:a16="http://schemas.microsoft.com/office/drawing/2014/main" id="{EE6CE9FB-4A95-4500-A193-3E75F8B93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13" y="2155941"/>
                        <a:ext cx="38830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>
            <a:extLst>
              <a:ext uri="{FF2B5EF4-FFF2-40B4-BE49-F238E27FC236}">
                <a16:creationId xmlns:a16="http://schemas.microsoft.com/office/drawing/2014/main" id="{EF2E0064-1E90-4B4F-99DD-891DE76AA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81807"/>
              </p:ext>
            </p:extLst>
          </p:nvPr>
        </p:nvGraphicFramePr>
        <p:xfrm>
          <a:off x="4285238" y="2109773"/>
          <a:ext cx="3721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77" name="Equation" r:id="rId19" imgW="2044440" imgH="203040" progId="Equation.DSMT4">
                  <p:embed/>
                </p:oleObj>
              </mc:Choice>
              <mc:Fallback>
                <p:oleObj name="Equation" r:id="rId19" imgW="2044440" imgH="203040" progId="Equation.DSMT4">
                  <p:embed/>
                  <p:pic>
                    <p:nvPicPr>
                      <p:cNvPr id="85021" name="Object 29">
                        <a:extLst>
                          <a:ext uri="{FF2B5EF4-FFF2-40B4-BE49-F238E27FC236}">
                            <a16:creationId xmlns:a16="http://schemas.microsoft.com/office/drawing/2014/main" id="{41CFC542-2C6F-4FD4-AC41-892B80D2D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38" y="2109773"/>
                        <a:ext cx="37211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3BFBB62-B778-403E-AA9D-E7E0B2F55B09}"/>
              </a:ext>
            </a:extLst>
          </p:cNvPr>
          <p:cNvSpPr txBox="1"/>
          <p:nvPr/>
        </p:nvSpPr>
        <p:spPr>
          <a:xfrm>
            <a:off x="229623" y="1104915"/>
            <a:ext cx="12241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7.1.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08C9710-D457-4DC4-9A44-B060B3BC0CD4}"/>
              </a:ext>
            </a:extLst>
          </p:cNvPr>
          <p:cNvSpPr txBox="1">
            <a:spLocks noChangeArrowheads="1"/>
          </p:cNvSpPr>
          <p:nvPr/>
        </p:nvSpPr>
        <p:spPr>
          <a:xfrm>
            <a:off x="2436740" y="13059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67AE22-8282-42AC-A508-5700A550513D}"/>
              </a:ext>
            </a:extLst>
          </p:cNvPr>
          <p:cNvSpPr txBox="1"/>
          <p:nvPr/>
        </p:nvSpPr>
        <p:spPr>
          <a:xfrm>
            <a:off x="7085786" y="288408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6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17" name="Rectangle 17">
            <a:extLst>
              <a:ext uri="{FF2B5EF4-FFF2-40B4-BE49-F238E27FC236}">
                <a16:creationId xmlns:a16="http://schemas.microsoft.com/office/drawing/2014/main" id="{F36B4919-8B35-4605-B313-C2C30F6CB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" y="841112"/>
            <a:ext cx="8496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由于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次拉格朗日插值对 </a:t>
            </a:r>
            <a:r>
              <a:rPr lang="en-US" altLang="zh-CN" sz="2600" b="1" i="1" dirty="0">
                <a:ea typeface="楷体_GB2312" pitchFamily="49" charset="-122"/>
              </a:rPr>
              <a:t>f </a:t>
            </a:r>
            <a:r>
              <a:rPr lang="en-US" altLang="zh-CN" sz="2600" b="1" dirty="0">
                <a:ea typeface="楷体_GB2312" pitchFamily="49" charset="-122"/>
              </a:rPr>
              <a:t>(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)＝1,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dirty="0">
                <a:ea typeface="楷体_GB2312" pitchFamily="49" charset="-122"/>
              </a:rPr>
              <a:t>, </a:t>
            </a:r>
            <a:r>
              <a:rPr lang="en-US" altLang="zh-CN" sz="2600" b="1" i="1" dirty="0">
                <a:ea typeface="楷体_GB2312" pitchFamily="49" charset="-122"/>
              </a:rPr>
              <a:t>x</a:t>
            </a:r>
            <a:r>
              <a:rPr lang="en-US" altLang="zh-CN" sz="2600" b="1" baseline="30000" dirty="0">
                <a:ea typeface="楷体_GB2312" pitchFamily="49" charset="-122"/>
              </a:rPr>
              <a:t>2</a:t>
            </a:r>
            <a:r>
              <a:rPr lang="en-US" altLang="zh-CN" sz="2600" b="1" dirty="0">
                <a:ea typeface="楷体_GB2312" pitchFamily="49" charset="-122"/>
              </a:rPr>
              <a:t>, … , </a:t>
            </a:r>
            <a:r>
              <a:rPr lang="en-US" altLang="zh-CN" sz="2600" b="1" i="1" dirty="0" err="1">
                <a:ea typeface="楷体_GB2312" pitchFamily="49" charset="-122"/>
              </a:rPr>
              <a:t>x</a:t>
            </a:r>
            <a:r>
              <a:rPr lang="en-US" altLang="zh-CN" sz="2600" b="1" i="1" baseline="30000" dirty="0" err="1">
                <a:ea typeface="楷体_GB2312" pitchFamily="49" charset="-122"/>
              </a:rPr>
              <a:t>n</a:t>
            </a:r>
            <a:r>
              <a:rPr lang="en-US" altLang="zh-CN" sz="2600" b="1" i="1" baseline="30000" dirty="0"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精确成立，所以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次插值型求积公式的代数精度至少为 </a:t>
            </a:r>
            <a:r>
              <a:rPr lang="en-US" altLang="zh-CN" sz="2600" b="1" i="1" dirty="0"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次。</a:t>
            </a:r>
          </a:p>
        </p:txBody>
      </p:sp>
      <p:sp>
        <p:nvSpPr>
          <p:cNvPr id="12292" name="Rectangle 18">
            <a:extLst>
              <a:ext uri="{FF2B5EF4-FFF2-40B4-BE49-F238E27FC236}">
                <a16:creationId xmlns:a16="http://schemas.microsoft.com/office/drawing/2014/main" id="{9DF862C2-65CB-4F6B-9E79-AEFB83BC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68" y="183113"/>
            <a:ext cx="22749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hlink"/>
              </a:buClr>
            </a:pPr>
            <a:r>
              <a:rPr lang="en-US" altLang="zh-CN" sz="2600" b="1" dirty="0">
                <a:solidFill>
                  <a:srgbClr val="0000CC"/>
                </a:solidFill>
              </a:rPr>
              <a:t>7</a:t>
            </a:r>
            <a:r>
              <a:rPr lang="en-US" altLang="zh-CN" sz="2600" dirty="0">
                <a:solidFill>
                  <a:srgbClr val="0000CC"/>
                </a:solidFill>
              </a:rPr>
              <a:t>.</a:t>
            </a:r>
            <a:r>
              <a:rPr lang="en-US" altLang="zh-CN" sz="2600" b="1" dirty="0">
                <a:solidFill>
                  <a:srgbClr val="0000CC"/>
                </a:solidFill>
              </a:rPr>
              <a:t>2.2 </a:t>
            </a:r>
            <a:r>
              <a:rPr lang="zh-CN" altLang="en-US" sz="2600" b="1" dirty="0">
                <a:solidFill>
                  <a:srgbClr val="0000CC"/>
                </a:solidFill>
              </a:rPr>
              <a:t>代数精度</a:t>
            </a:r>
          </a:p>
        </p:txBody>
      </p:sp>
      <p:grpSp>
        <p:nvGrpSpPr>
          <p:cNvPr id="844829" name="Group 29">
            <a:extLst>
              <a:ext uri="{FF2B5EF4-FFF2-40B4-BE49-F238E27FC236}">
                <a16:creationId xmlns:a16="http://schemas.microsoft.com/office/drawing/2014/main" id="{85CDAD13-F748-4B8E-9C74-4D3288BA9A25}"/>
              </a:ext>
            </a:extLst>
          </p:cNvPr>
          <p:cNvGrpSpPr>
            <a:grpSpLocks/>
          </p:cNvGrpSpPr>
          <p:nvPr/>
        </p:nvGrpSpPr>
        <p:grpSpPr bwMode="auto">
          <a:xfrm>
            <a:off x="198489" y="2073143"/>
            <a:ext cx="8153400" cy="1087438"/>
            <a:chOff x="336" y="2016"/>
            <a:chExt cx="5136" cy="685"/>
          </a:xfrm>
        </p:grpSpPr>
        <p:sp>
          <p:nvSpPr>
            <p:cNvPr id="12305" name="Rectangle 19">
              <a:extLst>
                <a:ext uri="{FF2B5EF4-FFF2-40B4-BE49-F238E27FC236}">
                  <a16:creationId xmlns:a16="http://schemas.microsoft.com/office/drawing/2014/main" id="{3B39476B-2906-49F4-9967-94A9403A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5136" cy="637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反之，如果求积公式                                  的代数精度至少为 </a:t>
              </a:r>
              <a:r>
                <a:rPr lang="en-US" altLang="zh-CN" sz="2600" b="1" i="1">
                  <a:ea typeface="楷体_GB2312" pitchFamily="49" charset="-122"/>
                </a:rPr>
                <a:t>n </a:t>
              </a:r>
              <a:r>
                <a:rPr lang="zh-CN" altLang="en-US" sz="2600" b="1">
                  <a:solidFill>
                    <a:srgbClr val="0000CC"/>
                  </a:solidFill>
                  <a:ea typeface="楷体_GB2312" pitchFamily="49" charset="-122"/>
                </a:rPr>
                <a:t>次，则它必定是插值型的。</a:t>
              </a:r>
            </a:p>
          </p:txBody>
        </p:sp>
        <p:graphicFrame>
          <p:nvGraphicFramePr>
            <p:cNvPr id="12306" name="Object 20">
              <a:extLst>
                <a:ext uri="{FF2B5EF4-FFF2-40B4-BE49-F238E27FC236}">
                  <a16:creationId xmlns:a16="http://schemas.microsoft.com/office/drawing/2014/main" id="{DA43DD35-F48E-43C1-9929-B2BB24879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016"/>
            <a:ext cx="1666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79" name="Equation" r:id="rId4" imgW="1473200" imgH="431800" progId="Equation.3">
                    <p:embed/>
                  </p:oleObj>
                </mc:Choice>
                <mc:Fallback>
                  <p:oleObj name="Equation" r:id="rId4" imgW="1473200" imgH="431800" progId="Equation.3">
                    <p:embed/>
                    <p:pic>
                      <p:nvPicPr>
                        <p:cNvPr id="12306" name="Object 20">
                          <a:extLst>
                            <a:ext uri="{FF2B5EF4-FFF2-40B4-BE49-F238E27FC236}">
                              <a16:creationId xmlns:a16="http://schemas.microsoft.com/office/drawing/2014/main" id="{DA43DD35-F48E-43C1-9929-B2BB248792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16"/>
                          <a:ext cx="1666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3" name="Group 33">
            <a:extLst>
              <a:ext uri="{FF2B5EF4-FFF2-40B4-BE49-F238E27FC236}">
                <a16:creationId xmlns:a16="http://schemas.microsoft.com/office/drawing/2014/main" id="{75553576-8513-45CC-BD58-C6214F12D475}"/>
              </a:ext>
            </a:extLst>
          </p:cNvPr>
          <p:cNvGrpSpPr>
            <a:grpSpLocks/>
          </p:cNvGrpSpPr>
          <p:nvPr/>
        </p:nvGrpSpPr>
        <p:grpSpPr bwMode="auto">
          <a:xfrm>
            <a:off x="151456" y="3435499"/>
            <a:ext cx="8574088" cy="1365251"/>
            <a:chOff x="185" y="2309"/>
            <a:chExt cx="5401" cy="860"/>
          </a:xfrm>
        </p:grpSpPr>
        <p:sp>
          <p:nvSpPr>
            <p:cNvPr id="12303" name="Rectangle 21">
              <a:extLst>
                <a:ext uri="{FF2B5EF4-FFF2-40B4-BE49-F238E27FC236}">
                  <a16:creationId xmlns:a16="http://schemas.microsoft.com/office/drawing/2014/main" id="{CB2A9775-3804-4FED-B123-C19B74AA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2309"/>
              <a:ext cx="540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 b="1" dirty="0">
                  <a:solidFill>
                    <a:srgbClr val="990000"/>
                  </a:solidFill>
                  <a:ea typeface="楷体_GB2312" pitchFamily="49" charset="-122"/>
                </a:rPr>
                <a:t>简证</a:t>
              </a:r>
              <a:r>
                <a:rPr lang="en-US" altLang="zh-CN" sz="2600" b="1" dirty="0">
                  <a:solidFill>
                    <a:srgbClr val="0000CC"/>
                  </a:solidFill>
                  <a:ea typeface="楷体_GB2312" pitchFamily="49" charset="-122"/>
                </a:rPr>
                <a:t>: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求积公式对</a:t>
              </a:r>
              <a:r>
                <a:rPr lang="en-US" altLang="zh-CN" sz="2600" b="1" i="1" dirty="0">
                  <a:solidFill>
                    <a:srgbClr val="0000CC"/>
                  </a:solidFill>
                  <a:ea typeface="楷体_GB2312" pitchFamily="49" charset="-122"/>
                </a:rPr>
                <a:t>n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次拉格朗日插值基函数 </a:t>
              </a:r>
              <a:r>
                <a:rPr lang="en-US" altLang="zh-CN" sz="2600" b="1" i="1" dirty="0" err="1">
                  <a:ea typeface="楷体_GB2312" pitchFamily="49" charset="-122"/>
                </a:rPr>
                <a:t>l</a:t>
              </a:r>
              <a:r>
                <a:rPr lang="en-US" altLang="zh-CN" sz="2600" b="1" i="1" baseline="-25000" dirty="0" err="1">
                  <a:ea typeface="楷体_GB2312" pitchFamily="49" charset="-122"/>
                </a:rPr>
                <a:t>k</a:t>
              </a:r>
              <a:r>
                <a:rPr lang="en-US" altLang="zh-CN" sz="2600" b="1" i="1" dirty="0">
                  <a:ea typeface="楷体_GB2312" pitchFamily="49" charset="-122"/>
                </a:rPr>
                <a:t> </a:t>
              </a:r>
              <a:r>
                <a:rPr lang="en-US" altLang="zh-CN" sz="2600" b="1" dirty="0">
                  <a:ea typeface="楷体_GB2312" pitchFamily="49" charset="-122"/>
                </a:rPr>
                <a:t>(</a:t>
              </a:r>
              <a:r>
                <a:rPr lang="en-US" altLang="zh-CN" sz="2600" b="1" i="1" dirty="0">
                  <a:ea typeface="楷体_GB2312" pitchFamily="49" charset="-122"/>
                </a:rPr>
                <a:t>x</a:t>
              </a:r>
              <a:r>
                <a:rPr lang="en-US" altLang="zh-CN" sz="2600" b="1" dirty="0">
                  <a:ea typeface="楷体_GB2312" pitchFamily="49" charset="-122"/>
                </a:rPr>
                <a:t>)</a:t>
              </a:r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精确成立，</a:t>
              </a:r>
            </a:p>
            <a:p>
              <a:pPr algn="l" eaLnBrk="1" hangingPunct="1"/>
              <a:r>
                <a:rPr lang="zh-CN" altLang="en-US" sz="2600" b="1" dirty="0">
                  <a:solidFill>
                    <a:srgbClr val="0000CC"/>
                  </a:solidFill>
                  <a:ea typeface="楷体_GB2312" pitchFamily="49" charset="-122"/>
                </a:rPr>
                <a:t>即有</a:t>
              </a:r>
              <a:endParaRPr lang="en-US" altLang="zh-CN" sz="2600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2304" name="Object 23">
              <a:extLst>
                <a:ext uri="{FF2B5EF4-FFF2-40B4-BE49-F238E27FC236}">
                  <a16:creationId xmlns:a16="http://schemas.microsoft.com/office/drawing/2014/main" id="{6247BFE9-E213-4F4C-AF29-A29A46DADA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059857"/>
                </p:ext>
              </p:extLst>
            </p:nvPr>
          </p:nvGraphicFramePr>
          <p:xfrm>
            <a:off x="787" y="2628"/>
            <a:ext cx="187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80" name="Equation" r:id="rId6" imgW="1497950" imgH="431613" progId="Equation.3">
                    <p:embed/>
                  </p:oleObj>
                </mc:Choice>
                <mc:Fallback>
                  <p:oleObj name="Equation" r:id="rId6" imgW="1497950" imgH="431613" progId="Equation.3">
                    <p:embed/>
                    <p:pic>
                      <p:nvPicPr>
                        <p:cNvPr id="12304" name="Object 23">
                          <a:extLst>
                            <a:ext uri="{FF2B5EF4-FFF2-40B4-BE49-F238E27FC236}">
                              <a16:creationId xmlns:a16="http://schemas.microsoft.com/office/drawing/2014/main" id="{6247BFE9-E213-4F4C-AF29-A29A46DADA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2628"/>
                          <a:ext cx="187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2" name="Group 32">
            <a:extLst>
              <a:ext uri="{FF2B5EF4-FFF2-40B4-BE49-F238E27FC236}">
                <a16:creationId xmlns:a16="http://schemas.microsoft.com/office/drawing/2014/main" id="{B81A8477-36A2-440E-8C03-CF080A6F8E66}"/>
              </a:ext>
            </a:extLst>
          </p:cNvPr>
          <p:cNvGrpSpPr>
            <a:grpSpLocks/>
          </p:cNvGrpSpPr>
          <p:nvPr/>
        </p:nvGrpSpPr>
        <p:grpSpPr bwMode="auto">
          <a:xfrm>
            <a:off x="4103164" y="4025202"/>
            <a:ext cx="4022725" cy="681038"/>
            <a:chOff x="2784" y="2721"/>
            <a:chExt cx="2534" cy="429"/>
          </a:xfrm>
        </p:grpSpPr>
        <p:sp>
          <p:nvSpPr>
            <p:cNvPr id="12300" name="AutoShape 24">
              <a:extLst>
                <a:ext uri="{FF2B5EF4-FFF2-40B4-BE49-F238E27FC236}">
                  <a16:creationId xmlns:a16="http://schemas.microsoft.com/office/drawing/2014/main" id="{4BE86977-DA68-438C-9248-042565E2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1248" cy="144"/>
            </a:xfrm>
            <a:prstGeom prst="rightArrow">
              <a:avLst>
                <a:gd name="adj1" fmla="val 38889"/>
                <a:gd name="adj2" fmla="val 11387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graphicFrame>
          <p:nvGraphicFramePr>
            <p:cNvPr id="12301" name="Object 26">
              <a:extLst>
                <a:ext uri="{FF2B5EF4-FFF2-40B4-BE49-F238E27FC236}">
                  <a16:creationId xmlns:a16="http://schemas.microsoft.com/office/drawing/2014/main" id="{626B39F0-BB44-4D7B-B014-3DAA9069C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2721"/>
            <a:ext cx="88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81" name="Equation" r:id="rId8" imgW="711200" imgH="228600" progId="Equation.3">
                    <p:embed/>
                  </p:oleObj>
                </mc:Choice>
                <mc:Fallback>
                  <p:oleObj name="Equation" r:id="rId8" imgW="711200" imgH="228600" progId="Equation.3">
                    <p:embed/>
                    <p:pic>
                      <p:nvPicPr>
                        <p:cNvPr id="12301" name="Object 26">
                          <a:extLst>
                            <a:ext uri="{FF2B5EF4-FFF2-40B4-BE49-F238E27FC236}">
                              <a16:creationId xmlns:a16="http://schemas.microsoft.com/office/drawing/2014/main" id="{626B39F0-BB44-4D7B-B014-3DAA9069CA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721"/>
                          <a:ext cx="88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7">
              <a:extLst>
                <a:ext uri="{FF2B5EF4-FFF2-40B4-BE49-F238E27FC236}">
                  <a16:creationId xmlns:a16="http://schemas.microsoft.com/office/drawing/2014/main" id="{02908FB3-F77F-4290-8434-91807AFB2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736"/>
            <a:ext cx="123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82" name="Equation" r:id="rId10" imgW="990170" imgH="330057" progId="Equation.3">
                    <p:embed/>
                  </p:oleObj>
                </mc:Choice>
                <mc:Fallback>
                  <p:oleObj name="Equation" r:id="rId10" imgW="990170" imgH="330057" progId="Equation.3">
                    <p:embed/>
                    <p:pic>
                      <p:nvPicPr>
                        <p:cNvPr id="12302" name="Object 27">
                          <a:extLst>
                            <a:ext uri="{FF2B5EF4-FFF2-40B4-BE49-F238E27FC236}">
                              <a16:creationId xmlns:a16="http://schemas.microsoft.com/office/drawing/2014/main" id="{02908FB3-F77F-4290-8434-91807AFB2E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36"/>
                          <a:ext cx="123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4834" name="Group 34">
            <a:extLst>
              <a:ext uri="{FF2B5EF4-FFF2-40B4-BE49-F238E27FC236}">
                <a16:creationId xmlns:a16="http://schemas.microsoft.com/office/drawing/2014/main" id="{3FBF0A40-4FB0-4FD9-B283-4C8403DBB725}"/>
              </a:ext>
            </a:extLst>
          </p:cNvPr>
          <p:cNvGrpSpPr>
            <a:grpSpLocks/>
          </p:cNvGrpSpPr>
          <p:nvPr/>
        </p:nvGrpSpPr>
        <p:grpSpPr bwMode="auto">
          <a:xfrm>
            <a:off x="185656" y="4962956"/>
            <a:ext cx="8305800" cy="1223963"/>
            <a:chOff x="288" y="3289"/>
            <a:chExt cx="5232" cy="771"/>
          </a:xfrm>
        </p:grpSpPr>
        <p:sp>
          <p:nvSpPr>
            <p:cNvPr id="12298" name="Rectangle 30">
              <a:extLst>
                <a:ext uri="{FF2B5EF4-FFF2-40B4-BE49-F238E27FC236}">
                  <a16:creationId xmlns:a16="http://schemas.microsoft.com/office/drawing/2014/main" id="{D35DEA15-2A7E-4065-9394-BC059D92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0"/>
              <a:ext cx="5232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5000"/>
                </a:lnSpc>
              </a:pPr>
              <a:r>
                <a:rPr lang="zh-CN" altLang="en-US" sz="2600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0000"/>
                  </a:solidFill>
                </a:rPr>
                <a:t>7.1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  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求积公式                                     至少具有 </a:t>
              </a:r>
              <a:r>
                <a:rPr lang="en-US" altLang="zh-CN" sz="2600" b="1" i="1" dirty="0"/>
                <a:t>n 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次代数精度的充要条件是：它是插值型的。</a:t>
              </a:r>
            </a:p>
          </p:txBody>
        </p:sp>
        <p:graphicFrame>
          <p:nvGraphicFramePr>
            <p:cNvPr id="12299" name="Object 31">
              <a:extLst>
                <a:ext uri="{FF2B5EF4-FFF2-40B4-BE49-F238E27FC236}">
                  <a16:creationId xmlns:a16="http://schemas.microsoft.com/office/drawing/2014/main" id="{3083D513-E1DA-495D-95DA-007CCF03C2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025258"/>
                </p:ext>
              </p:extLst>
            </p:nvPr>
          </p:nvGraphicFramePr>
          <p:xfrm>
            <a:off x="2130" y="3289"/>
            <a:ext cx="184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083" name="Equation" r:id="rId12" imgW="1473200" imgH="431800" progId="Equation.3">
                    <p:embed/>
                  </p:oleObj>
                </mc:Choice>
                <mc:Fallback>
                  <p:oleObj name="Equation" r:id="rId12" imgW="1473200" imgH="431800" progId="Equation.3">
                    <p:embed/>
                    <p:pic>
                      <p:nvPicPr>
                        <p:cNvPr id="12299" name="Object 31">
                          <a:extLst>
                            <a:ext uri="{FF2B5EF4-FFF2-40B4-BE49-F238E27FC236}">
                              <a16:creationId xmlns:a16="http://schemas.microsoft.com/office/drawing/2014/main" id="{3083D513-E1DA-495D-95DA-007CCF03C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289"/>
                          <a:ext cx="1842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B1CC1B6-4C34-4FCF-BB1D-AC70D33B8FD7}"/>
              </a:ext>
            </a:extLst>
          </p:cNvPr>
          <p:cNvSpPr txBox="1"/>
          <p:nvPr/>
        </p:nvSpPr>
        <p:spPr>
          <a:xfrm>
            <a:off x="6216421" y="143950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1234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941A4165-7F4B-4C42-9976-7A7AF1B81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33554"/>
              </p:ext>
            </p:extLst>
          </p:nvPr>
        </p:nvGraphicFramePr>
        <p:xfrm>
          <a:off x="583937" y="770013"/>
          <a:ext cx="40941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3" name="Equation" r:id="rId4" imgW="2247840" imgH="228600" progId="Equation.DSMT4">
                  <p:embed/>
                </p:oleObj>
              </mc:Choice>
              <mc:Fallback>
                <p:oleObj name="Equation" r:id="rId4" imgW="2247840" imgH="228600" progId="Equation.DSMT4">
                  <p:embed/>
                  <p:pic>
                    <p:nvPicPr>
                      <p:cNvPr id="82955" name="Object 11">
                        <a:extLst>
                          <a:ext uri="{FF2B5EF4-FFF2-40B4-BE49-F238E27FC236}">
                            <a16:creationId xmlns:a16="http://schemas.microsoft.com/office/drawing/2014/main" id="{941A4165-7F4B-4C42-9976-7A7AF1B81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37" y="770013"/>
                        <a:ext cx="40941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>
            <a:extLst>
              <a:ext uri="{FF2B5EF4-FFF2-40B4-BE49-F238E27FC236}">
                <a16:creationId xmlns:a16="http://schemas.microsoft.com/office/drawing/2014/main" id="{0FAFF7D9-4501-4C5D-A6CF-09D515B9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94078"/>
              </p:ext>
            </p:extLst>
          </p:nvPr>
        </p:nvGraphicFramePr>
        <p:xfrm>
          <a:off x="268688" y="1824388"/>
          <a:ext cx="4838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4" name="Equation" r:id="rId6" imgW="2654280" imgH="203040" progId="Equation.DSMT4">
                  <p:embed/>
                </p:oleObj>
              </mc:Choice>
              <mc:Fallback>
                <p:oleObj name="Equation" r:id="rId6" imgW="2654280" imgH="203040" progId="Equation.DSMT4">
                  <p:embed/>
                  <p:pic>
                    <p:nvPicPr>
                      <p:cNvPr id="82958" name="Object 14">
                        <a:extLst>
                          <a:ext uri="{FF2B5EF4-FFF2-40B4-BE49-F238E27FC236}">
                            <a16:creationId xmlns:a16="http://schemas.microsoft.com/office/drawing/2014/main" id="{0FAFF7D9-4501-4C5D-A6CF-09D515B9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88" y="1824388"/>
                        <a:ext cx="48387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162FDB9B-4C56-40EE-9B97-680369ECE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67585"/>
              </p:ext>
            </p:extLst>
          </p:nvPr>
        </p:nvGraphicFramePr>
        <p:xfrm>
          <a:off x="422594" y="3050539"/>
          <a:ext cx="8794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5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82960" name="Object 16">
                        <a:extLst>
                          <a:ext uri="{FF2B5EF4-FFF2-40B4-BE49-F238E27FC236}">
                            <a16:creationId xmlns:a16="http://schemas.microsoft.com/office/drawing/2014/main" id="{162FDB9B-4C56-40EE-9B97-680369EC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4" y="3050539"/>
                        <a:ext cx="8794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>
            <a:extLst>
              <a:ext uri="{FF2B5EF4-FFF2-40B4-BE49-F238E27FC236}">
                <a16:creationId xmlns:a16="http://schemas.microsoft.com/office/drawing/2014/main" id="{115F248D-6ABC-4E34-B8F1-D8A19065B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26656"/>
              </p:ext>
            </p:extLst>
          </p:nvPr>
        </p:nvGraphicFramePr>
        <p:xfrm>
          <a:off x="1502093" y="3033201"/>
          <a:ext cx="1735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6" name="Equation" r:id="rId10" imgW="952200" imgH="228600" progId="Equation.DSMT4">
                  <p:embed/>
                </p:oleObj>
              </mc:Choice>
              <mc:Fallback>
                <p:oleObj name="Equation" r:id="rId10" imgW="952200" imgH="228600" progId="Equation.DSMT4">
                  <p:embed/>
                  <p:pic>
                    <p:nvPicPr>
                      <p:cNvPr id="82961" name="Object 17">
                        <a:extLst>
                          <a:ext uri="{FF2B5EF4-FFF2-40B4-BE49-F238E27FC236}">
                            <a16:creationId xmlns:a16="http://schemas.microsoft.com/office/drawing/2014/main" id="{115F248D-6ABC-4E34-B8F1-D8A19065B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093" y="3033201"/>
                        <a:ext cx="17351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CE9EB22A-4A0D-45F8-B204-361320C77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548"/>
              </p:ext>
            </p:extLst>
          </p:nvPr>
        </p:nvGraphicFramePr>
        <p:xfrm>
          <a:off x="3410268" y="3038700"/>
          <a:ext cx="20129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7" name="Equation" r:id="rId12" imgW="1104840" imgH="203040" progId="Equation.DSMT4">
                  <p:embed/>
                </p:oleObj>
              </mc:Choice>
              <mc:Fallback>
                <p:oleObj name="Equation" r:id="rId12" imgW="1104840" imgH="203040" progId="Equation.DSMT4">
                  <p:embed/>
                  <p:pic>
                    <p:nvPicPr>
                      <p:cNvPr id="82962" name="Object 18">
                        <a:extLst>
                          <a:ext uri="{FF2B5EF4-FFF2-40B4-BE49-F238E27FC236}">
                            <a16:creationId xmlns:a16="http://schemas.microsoft.com/office/drawing/2014/main" id="{CE9EB22A-4A0D-45F8-B204-361320C77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68" y="3038700"/>
                        <a:ext cx="20129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>
            <a:extLst>
              <a:ext uri="{FF2B5EF4-FFF2-40B4-BE49-F238E27FC236}">
                <a16:creationId xmlns:a16="http://schemas.microsoft.com/office/drawing/2014/main" id="{CDDFCD98-A54D-4061-8E2B-6DC1F7528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99050"/>
              </p:ext>
            </p:extLst>
          </p:nvPr>
        </p:nvGraphicFramePr>
        <p:xfrm>
          <a:off x="1837195" y="3449126"/>
          <a:ext cx="3332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8" name="Equation" r:id="rId14" imgW="1828800" imgH="393480" progId="Equation.DSMT4">
                  <p:embed/>
                </p:oleObj>
              </mc:Choice>
              <mc:Fallback>
                <p:oleObj name="Equation" r:id="rId14" imgW="1828800" imgH="393480" progId="Equation.DSMT4">
                  <p:embed/>
                  <p:pic>
                    <p:nvPicPr>
                      <p:cNvPr id="82963" name="Object 19">
                        <a:extLst>
                          <a:ext uri="{FF2B5EF4-FFF2-40B4-BE49-F238E27FC236}">
                            <a16:creationId xmlns:a16="http://schemas.microsoft.com/office/drawing/2014/main" id="{CDDFCD98-A54D-4061-8E2B-6DC1F7528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95" y="3449126"/>
                        <a:ext cx="3332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>
            <a:extLst>
              <a:ext uri="{FF2B5EF4-FFF2-40B4-BE49-F238E27FC236}">
                <a16:creationId xmlns:a16="http://schemas.microsoft.com/office/drawing/2014/main" id="{5CBBD04B-F06D-4668-ABBA-A897EFEF8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12619"/>
              </p:ext>
            </p:extLst>
          </p:nvPr>
        </p:nvGraphicFramePr>
        <p:xfrm>
          <a:off x="3528390" y="4137446"/>
          <a:ext cx="2334540" cy="6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19" name="Equation" r:id="rId16" imgW="1396800" imgH="393480" progId="Equation.DSMT4">
                  <p:embed/>
                </p:oleObj>
              </mc:Choice>
              <mc:Fallback>
                <p:oleObj name="Equation" r:id="rId16" imgW="1396800" imgH="393480" progId="Equation.DSMT4">
                  <p:embed/>
                  <p:pic>
                    <p:nvPicPr>
                      <p:cNvPr id="82964" name="Object 20">
                        <a:extLst>
                          <a:ext uri="{FF2B5EF4-FFF2-40B4-BE49-F238E27FC236}">
                            <a16:creationId xmlns:a16="http://schemas.microsoft.com/office/drawing/2014/main" id="{5CBBD04B-F06D-4668-ABBA-A897EFEF8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90" y="4137446"/>
                        <a:ext cx="2334540" cy="65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1">
            <a:extLst>
              <a:ext uri="{FF2B5EF4-FFF2-40B4-BE49-F238E27FC236}">
                <a16:creationId xmlns:a16="http://schemas.microsoft.com/office/drawing/2014/main" id="{D994F1A3-36E4-40A1-A812-2B2B1C026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86751"/>
              </p:ext>
            </p:extLst>
          </p:nvPr>
        </p:nvGraphicFramePr>
        <p:xfrm>
          <a:off x="209989" y="4914162"/>
          <a:ext cx="40751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20" name="Equation" r:id="rId18" imgW="2234880" imgH="634680" progId="Equation.DSMT4">
                  <p:embed/>
                </p:oleObj>
              </mc:Choice>
              <mc:Fallback>
                <p:oleObj name="Equation" r:id="rId18" imgW="2234880" imgH="634680" progId="Equation.DSMT4">
                  <p:embed/>
                  <p:pic>
                    <p:nvPicPr>
                      <p:cNvPr id="82965" name="Object 21">
                        <a:extLst>
                          <a:ext uri="{FF2B5EF4-FFF2-40B4-BE49-F238E27FC236}">
                            <a16:creationId xmlns:a16="http://schemas.microsoft.com/office/drawing/2014/main" id="{D994F1A3-36E4-40A1-A812-2B2B1C026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89" y="4914162"/>
                        <a:ext cx="40751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C83489C-F06D-406B-82D4-AD539AC90417}"/>
              </a:ext>
            </a:extLst>
          </p:cNvPr>
          <p:cNvSpPr txBox="1"/>
          <p:nvPr/>
        </p:nvSpPr>
        <p:spPr>
          <a:xfrm>
            <a:off x="4629323" y="730281"/>
            <a:ext cx="54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713537-4550-4BFE-8BD9-013D6AB3A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94" y="1218867"/>
            <a:ext cx="6185307" cy="4352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FD618-AF31-4F23-8F00-46B6DCD6D832}"/>
              </a:ext>
            </a:extLst>
          </p:cNvPr>
          <p:cNvSpPr txBox="1"/>
          <p:nvPr/>
        </p:nvSpPr>
        <p:spPr>
          <a:xfrm>
            <a:off x="209989" y="2431982"/>
            <a:ext cx="4608512" cy="46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通常取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n=1, 2, 3, 4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等值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那么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0FC2C3-4715-463D-9ECE-9AC9FCB79F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6" y="4124006"/>
            <a:ext cx="3190875" cy="552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D27974-CFF0-4E8C-B49C-ED1A918F7715}"/>
              </a:ext>
            </a:extLst>
          </p:cNvPr>
          <p:cNvSpPr txBox="1"/>
          <p:nvPr/>
        </p:nvSpPr>
        <p:spPr>
          <a:xfrm>
            <a:off x="16660" y="418511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7D12-36AD-47E3-8C86-1A17428E80F9}"/>
              </a:ext>
            </a:extLst>
          </p:cNvPr>
          <p:cNvSpPr txBox="1"/>
          <p:nvPr/>
        </p:nvSpPr>
        <p:spPr>
          <a:xfrm>
            <a:off x="3340235" y="41851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9" name="Group 127">
            <a:extLst>
              <a:ext uri="{FF2B5EF4-FFF2-40B4-BE49-F238E27FC236}">
                <a16:creationId xmlns:a16="http://schemas.microsoft.com/office/drawing/2014/main" id="{48CC07D6-8161-4EC4-A37E-5E2C3212D982}"/>
              </a:ext>
            </a:extLst>
          </p:cNvPr>
          <p:cNvGrpSpPr>
            <a:grpSpLocks/>
          </p:cNvGrpSpPr>
          <p:nvPr/>
        </p:nvGrpSpPr>
        <p:grpSpPr bwMode="auto">
          <a:xfrm>
            <a:off x="5609853" y="4512047"/>
            <a:ext cx="3534147" cy="2030507"/>
            <a:chOff x="3504" y="1752"/>
            <a:chExt cx="2112" cy="1252"/>
          </a:xfrm>
        </p:grpSpPr>
        <p:sp>
          <p:nvSpPr>
            <p:cNvPr id="30" name="Freeform 128">
              <a:extLst>
                <a:ext uri="{FF2B5EF4-FFF2-40B4-BE49-F238E27FC236}">
                  <a16:creationId xmlns:a16="http://schemas.microsoft.com/office/drawing/2014/main" id="{485E9DC6-286B-44BE-ADFC-930CE3A01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792"/>
              <a:ext cx="1728" cy="403"/>
            </a:xfrm>
            <a:custGeom>
              <a:avLst/>
              <a:gdLst>
                <a:gd name="T0" fmla="*/ 0 w 1728"/>
                <a:gd name="T1" fmla="*/ 480 h 488"/>
                <a:gd name="T2" fmla="*/ 288 w 1728"/>
                <a:gd name="T3" fmla="*/ 336 h 488"/>
                <a:gd name="T4" fmla="*/ 528 w 1728"/>
                <a:gd name="T5" fmla="*/ 384 h 488"/>
                <a:gd name="T6" fmla="*/ 864 w 1728"/>
                <a:gd name="T7" fmla="*/ 480 h 488"/>
                <a:gd name="T8" fmla="*/ 1200 w 1728"/>
                <a:gd name="T9" fmla="*/ 432 h 488"/>
                <a:gd name="T10" fmla="*/ 1440 w 1728"/>
                <a:gd name="T11" fmla="*/ 288 h 488"/>
                <a:gd name="T12" fmla="*/ 1632 w 1728"/>
                <a:gd name="T13" fmla="*/ 96 h 488"/>
                <a:gd name="T14" fmla="*/ 1728 w 1728"/>
                <a:gd name="T15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488">
                  <a:moveTo>
                    <a:pt x="0" y="480"/>
                  </a:moveTo>
                  <a:cubicBezTo>
                    <a:pt x="100" y="416"/>
                    <a:pt x="200" y="352"/>
                    <a:pt x="288" y="336"/>
                  </a:cubicBezTo>
                  <a:cubicBezTo>
                    <a:pt x="376" y="320"/>
                    <a:pt x="432" y="360"/>
                    <a:pt x="528" y="384"/>
                  </a:cubicBezTo>
                  <a:cubicBezTo>
                    <a:pt x="624" y="408"/>
                    <a:pt x="752" y="472"/>
                    <a:pt x="864" y="480"/>
                  </a:cubicBezTo>
                  <a:cubicBezTo>
                    <a:pt x="976" y="488"/>
                    <a:pt x="1104" y="464"/>
                    <a:pt x="1200" y="432"/>
                  </a:cubicBezTo>
                  <a:cubicBezTo>
                    <a:pt x="1296" y="400"/>
                    <a:pt x="1368" y="344"/>
                    <a:pt x="1440" y="288"/>
                  </a:cubicBezTo>
                  <a:cubicBezTo>
                    <a:pt x="1512" y="232"/>
                    <a:pt x="1584" y="144"/>
                    <a:pt x="1632" y="96"/>
                  </a:cubicBezTo>
                  <a:cubicBezTo>
                    <a:pt x="1680" y="48"/>
                    <a:pt x="1712" y="16"/>
                    <a:pt x="1728" y="0"/>
                  </a:cubicBezTo>
                </a:path>
              </a:pathLst>
            </a:cu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1" name="Line 129">
              <a:extLst>
                <a:ext uri="{FF2B5EF4-FFF2-40B4-BE49-F238E27FC236}">
                  <a16:creationId xmlns:a16="http://schemas.microsoft.com/office/drawing/2014/main" id="{2A832B32-A75B-480E-9580-D4CA4976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188"/>
              <a:ext cx="0" cy="56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2" name="Line 130">
              <a:extLst>
                <a:ext uri="{FF2B5EF4-FFF2-40B4-BE49-F238E27FC236}">
                  <a16:creationId xmlns:a16="http://schemas.microsoft.com/office/drawing/2014/main" id="{0801D7E4-2242-4643-A74D-A0E23008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911"/>
              <a:ext cx="4" cy="80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Line 131">
              <a:extLst>
                <a:ext uri="{FF2B5EF4-FFF2-40B4-BE49-F238E27FC236}">
                  <a16:creationId xmlns:a16="http://schemas.microsoft.com/office/drawing/2014/main" id="{D1DA0511-5D28-42EB-A4B7-7F4082736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149"/>
              <a:ext cx="432" cy="39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B3CA812D-4675-4DFA-AB7D-DCD6A467F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030"/>
              <a:ext cx="816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23AB66A5-C063-44BD-8DF8-1E9551E8E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30"/>
              <a:ext cx="768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57B3AFB3-5CAA-452D-B0F4-C570A6B09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90"/>
              <a:ext cx="816" cy="753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9114B596-E5D3-45BB-A56D-C1C6CD99F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030"/>
              <a:ext cx="720" cy="67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1064A7D0-8B54-4ACC-8949-D2DACAC53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149"/>
              <a:ext cx="576" cy="51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66549456-B4F5-4F59-84B2-9687173D9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307"/>
              <a:ext cx="432" cy="39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0" name="Line 138">
              <a:extLst>
                <a:ext uri="{FF2B5EF4-FFF2-40B4-BE49-F238E27FC236}">
                  <a16:creationId xmlns:a16="http://schemas.microsoft.com/office/drawing/2014/main" id="{8E4B4BE9-6700-48CE-BE23-F71D42F08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149"/>
              <a:ext cx="240" cy="2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1" name="Line 139">
              <a:extLst>
                <a:ext uri="{FF2B5EF4-FFF2-40B4-BE49-F238E27FC236}">
                  <a16:creationId xmlns:a16="http://schemas.microsoft.com/office/drawing/2014/main" id="{1AAF1E6E-C260-4535-A882-D6D145B50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2466"/>
              <a:ext cx="240" cy="2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2" name="Line 140">
              <a:extLst>
                <a:ext uri="{FF2B5EF4-FFF2-40B4-BE49-F238E27FC236}">
                  <a16:creationId xmlns:a16="http://schemas.microsoft.com/office/drawing/2014/main" id="{2524F928-30C7-4CEB-BDBD-AB54A3919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14"/>
              <a:ext cx="1588" cy="3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E12CF8B-BE20-4588-BC82-27AA428E7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911"/>
              <a:ext cx="1632" cy="277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24C222CC-BF23-4F77-8CE1-652720103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5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1">
                  <a:solidFill>
                    <a:schemeClr val="tx2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y=f(x)</a:t>
              </a:r>
            </a:p>
          </p:txBody>
        </p:sp>
        <p:sp>
          <p:nvSpPr>
            <p:cNvPr id="45" name="Line 143">
              <a:extLst>
                <a:ext uri="{FF2B5EF4-FFF2-40B4-BE49-F238E27FC236}">
                  <a16:creationId xmlns:a16="http://schemas.microsoft.com/office/drawing/2014/main" id="{F2716AF5-54D1-475F-9560-74EFB9EFE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714"/>
              <a:ext cx="2112" cy="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08235FDB-F262-4034-9811-9337ECA3A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831"/>
              <a:ext cx="0" cy="1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47" name="Text Box 145">
              <a:extLst>
                <a:ext uri="{FF2B5EF4-FFF2-40B4-BE49-F238E27FC236}">
                  <a16:creationId xmlns:a16="http://schemas.microsoft.com/office/drawing/2014/main" id="{4EC62B4E-D634-47C6-9EAE-7EE73EFE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2676"/>
              <a:ext cx="3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48" name="Text Box 146">
              <a:extLst>
                <a:ext uri="{FF2B5EF4-FFF2-40B4-BE49-F238E27FC236}">
                  <a16:creationId xmlns:a16="http://schemas.microsoft.com/office/drawing/2014/main" id="{0B3AAEDB-050B-4419-BD95-87C415B46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0" y="2659"/>
              <a:ext cx="1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3B8749B0-5510-4670-83B5-8F0D6F91122A}"/>
              </a:ext>
            </a:extLst>
          </p:cNvPr>
          <p:cNvSpPr txBox="1"/>
          <p:nvPr/>
        </p:nvSpPr>
        <p:spPr>
          <a:xfrm>
            <a:off x="2270526" y="6109583"/>
            <a:ext cx="28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称为梯形求积公式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7B9BD10-20B5-4112-9CED-2136E3543199}"/>
              </a:ext>
            </a:extLst>
          </p:cNvPr>
          <p:cNvSpPr txBox="1">
            <a:spLocks noChangeArrowheads="1"/>
          </p:cNvSpPr>
          <p:nvPr/>
        </p:nvSpPr>
        <p:spPr>
          <a:xfrm>
            <a:off x="2594144" y="62606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14B775B-FD79-4BBF-B35F-8B731A0E1E65}"/>
              </a:ext>
            </a:extLst>
          </p:cNvPr>
          <p:cNvSpPr txBox="1"/>
          <p:nvPr/>
        </p:nvSpPr>
        <p:spPr>
          <a:xfrm>
            <a:off x="7300988" y="265885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2825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>
            <a:extLst>
              <a:ext uri="{FF2B5EF4-FFF2-40B4-BE49-F238E27FC236}">
                <a16:creationId xmlns:a16="http://schemas.microsoft.com/office/drawing/2014/main" id="{B7B680D7-3F6D-4575-99F1-D7071B83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8" y="3338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6B9FEB9D-8CE2-49B7-BA7C-6F7268383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26494"/>
              </p:ext>
            </p:extLst>
          </p:nvPr>
        </p:nvGraphicFramePr>
        <p:xfrm>
          <a:off x="395536" y="975807"/>
          <a:ext cx="971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6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87047" name="Object 7">
                        <a:extLst>
                          <a:ext uri="{FF2B5EF4-FFF2-40B4-BE49-F238E27FC236}">
                            <a16:creationId xmlns:a16="http://schemas.microsoft.com/office/drawing/2014/main" id="{6B9FEB9D-8CE2-49B7-BA7C-6F7268383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75807"/>
                        <a:ext cx="9715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9DC00A76-9C49-41BC-89B6-035C689C3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52834"/>
              </p:ext>
            </p:extLst>
          </p:nvPr>
        </p:nvGraphicFramePr>
        <p:xfrm>
          <a:off x="1502792" y="799775"/>
          <a:ext cx="40957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7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87048" name="Object 8">
                        <a:extLst>
                          <a:ext uri="{FF2B5EF4-FFF2-40B4-BE49-F238E27FC236}">
                            <a16:creationId xmlns:a16="http://schemas.microsoft.com/office/drawing/2014/main" id="{9DC00A76-9C49-41BC-89B6-035C689C3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792" y="799775"/>
                        <a:ext cx="40957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4817C471-1291-4566-8FE8-BF73C997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02660"/>
              </p:ext>
            </p:extLst>
          </p:nvPr>
        </p:nvGraphicFramePr>
        <p:xfrm>
          <a:off x="323528" y="1594018"/>
          <a:ext cx="17351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8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4817C471-1291-4566-8FE8-BF73C997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94018"/>
                        <a:ext cx="17351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>
            <a:extLst>
              <a:ext uri="{FF2B5EF4-FFF2-40B4-BE49-F238E27FC236}">
                <a16:creationId xmlns:a16="http://schemas.microsoft.com/office/drawing/2014/main" id="{C3A096A5-B9F6-4728-B176-89AFBA4C5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12683"/>
              </p:ext>
            </p:extLst>
          </p:nvPr>
        </p:nvGraphicFramePr>
        <p:xfrm>
          <a:off x="98389" y="2106603"/>
          <a:ext cx="6640685" cy="17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89" name="Equation" r:id="rId9" imgW="3416040" imgH="888840" progId="Equation.DSMT4">
                  <p:embed/>
                </p:oleObj>
              </mc:Choice>
              <mc:Fallback>
                <p:oleObj name="Equation" r:id="rId9" imgW="3416040" imgH="888840" progId="Equation.DSMT4">
                  <p:embed/>
                  <p:pic>
                    <p:nvPicPr>
                      <p:cNvPr id="87050" name="Object 10">
                        <a:extLst>
                          <a:ext uri="{FF2B5EF4-FFF2-40B4-BE49-F238E27FC236}">
                            <a16:creationId xmlns:a16="http://schemas.microsoft.com/office/drawing/2014/main" id="{C3A096A5-B9F6-4728-B176-89AFBA4C5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89" y="2106603"/>
                        <a:ext cx="6640685" cy="1727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4D31C2DB-566C-49AF-A82E-2E6BE9237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08014"/>
              </p:ext>
            </p:extLst>
          </p:nvPr>
        </p:nvGraphicFramePr>
        <p:xfrm>
          <a:off x="179512" y="3893619"/>
          <a:ext cx="34956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90" name="Equation" r:id="rId11" imgW="1917360" imgH="393480" progId="Equation.DSMT4">
                  <p:embed/>
                </p:oleObj>
              </mc:Choice>
              <mc:Fallback>
                <p:oleObj name="Equation" r:id="rId11" imgW="1917360" imgH="393480" progId="Equation.DSMT4">
                  <p:embed/>
                  <p:pic>
                    <p:nvPicPr>
                      <p:cNvPr id="87051" name="Object 11">
                        <a:extLst>
                          <a:ext uri="{FF2B5EF4-FFF2-40B4-BE49-F238E27FC236}">
                            <a16:creationId xmlns:a16="http://schemas.microsoft.com/office/drawing/2014/main" id="{4D31C2DB-566C-49AF-A82E-2E6BE9237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93619"/>
                        <a:ext cx="34956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6D511370-AA28-477B-89B0-B242028A4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12704"/>
              </p:ext>
            </p:extLst>
          </p:nvPr>
        </p:nvGraphicFramePr>
        <p:xfrm>
          <a:off x="87033" y="4750292"/>
          <a:ext cx="53244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91" name="Equation" r:id="rId13" imgW="2920680" imgH="634680" progId="Equation.DSMT4">
                  <p:embed/>
                </p:oleObj>
              </mc:Choice>
              <mc:Fallback>
                <p:oleObj name="Equation" r:id="rId13" imgW="2920680" imgH="634680" progId="Equation.DSMT4">
                  <p:embed/>
                  <p:pic>
                    <p:nvPicPr>
                      <p:cNvPr id="87052" name="Object 12">
                        <a:extLst>
                          <a:ext uri="{FF2B5EF4-FFF2-40B4-BE49-F238E27FC236}">
                            <a16:creationId xmlns:a16="http://schemas.microsoft.com/office/drawing/2014/main" id="{6D511370-AA28-477B-89B0-B242028A4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33" y="4750292"/>
                        <a:ext cx="53244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80">
            <a:extLst>
              <a:ext uri="{FF2B5EF4-FFF2-40B4-BE49-F238E27FC236}">
                <a16:creationId xmlns:a16="http://schemas.microsoft.com/office/drawing/2014/main" id="{7ADF1F8E-F34D-4DA4-8310-68952115BC66}"/>
              </a:ext>
            </a:extLst>
          </p:cNvPr>
          <p:cNvGrpSpPr>
            <a:grpSpLocks/>
          </p:cNvGrpSpPr>
          <p:nvPr/>
        </p:nvGrpSpPr>
        <p:grpSpPr bwMode="auto">
          <a:xfrm>
            <a:off x="5508104" y="3459040"/>
            <a:ext cx="3168352" cy="2522507"/>
            <a:chOff x="3456" y="1394"/>
            <a:chExt cx="1968" cy="1637"/>
          </a:xfrm>
        </p:grpSpPr>
        <p:sp>
          <p:nvSpPr>
            <p:cNvPr id="16" name="Line 54">
              <a:extLst>
                <a:ext uri="{FF2B5EF4-FFF2-40B4-BE49-F238E27FC236}">
                  <a16:creationId xmlns:a16="http://schemas.microsoft.com/office/drawing/2014/main" id="{2E14E867-A54A-4BDD-9B2C-97793C2D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74"/>
              <a:ext cx="0" cy="87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8DB688B9-7F90-4458-818D-491AF6853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90"/>
              <a:ext cx="4" cy="126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04B4E201-10BD-4B6C-8589-61109F610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018"/>
              <a:ext cx="432" cy="48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43962500-E0CC-44F8-950F-EA5AB3B8C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066"/>
              <a:ext cx="624" cy="62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78CB65F6-9BB9-481C-8A32-857701424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14"/>
              <a:ext cx="528" cy="57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1" name="Line 59">
              <a:extLst>
                <a:ext uri="{FF2B5EF4-FFF2-40B4-BE49-F238E27FC236}">
                  <a16:creationId xmlns:a16="http://schemas.microsoft.com/office/drawing/2014/main" id="{4B7C9DE1-5D46-4CB0-B5B8-42E6BE05A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066"/>
              <a:ext cx="576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2" name="Line 60">
              <a:extLst>
                <a:ext uri="{FF2B5EF4-FFF2-40B4-BE49-F238E27FC236}">
                  <a16:creationId xmlns:a16="http://schemas.microsoft.com/office/drawing/2014/main" id="{AEF0C462-6A32-4F32-A95D-DEC72D4C2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730"/>
              <a:ext cx="816" cy="96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9C551F35-F084-4126-BF96-FCD41578B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018"/>
              <a:ext cx="576" cy="62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7D4610AD-60AA-4C67-BA93-99AB0396E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210"/>
              <a:ext cx="432" cy="48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5" name="Line 63">
              <a:extLst>
                <a:ext uri="{FF2B5EF4-FFF2-40B4-BE49-F238E27FC236}">
                  <a16:creationId xmlns:a16="http://schemas.microsoft.com/office/drawing/2014/main" id="{7BEAA434-90F5-4558-96C5-FCA687C13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922"/>
              <a:ext cx="336" cy="384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6" name="Line 64">
              <a:extLst>
                <a:ext uri="{FF2B5EF4-FFF2-40B4-BE49-F238E27FC236}">
                  <a16:creationId xmlns:a16="http://schemas.microsoft.com/office/drawing/2014/main" id="{8B2EBC2F-618A-402C-88A3-18F8B7298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402"/>
              <a:ext cx="240" cy="28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7" name="Text Box 65">
              <a:extLst>
                <a:ext uri="{FF2B5EF4-FFF2-40B4-BE49-F238E27FC236}">
                  <a16:creationId xmlns:a16="http://schemas.microsoft.com/office/drawing/2014/main" id="{E6C64352-17D7-4F77-A940-C999D76D3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480"/>
              <a:ext cx="76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y=f(x)</a:t>
              </a: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2550073B-815A-4CD5-B84D-A2E14E181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8"/>
              <a:ext cx="1632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19EC9629-3316-4EF3-B92E-12083285F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482"/>
              <a:ext cx="1680" cy="624"/>
            </a:xfrm>
            <a:custGeom>
              <a:avLst/>
              <a:gdLst>
                <a:gd name="T0" fmla="*/ 0 w 1680"/>
                <a:gd name="T1" fmla="*/ 488 h 624"/>
                <a:gd name="T2" fmla="*/ 192 w 1680"/>
                <a:gd name="T3" fmla="*/ 296 h 624"/>
                <a:gd name="T4" fmla="*/ 288 w 1680"/>
                <a:gd name="T5" fmla="*/ 296 h 624"/>
                <a:gd name="T6" fmla="*/ 576 w 1680"/>
                <a:gd name="T7" fmla="*/ 392 h 624"/>
                <a:gd name="T8" fmla="*/ 864 w 1680"/>
                <a:gd name="T9" fmla="*/ 584 h 624"/>
                <a:gd name="T10" fmla="*/ 1248 w 1680"/>
                <a:gd name="T11" fmla="*/ 584 h 624"/>
                <a:gd name="T12" fmla="*/ 1440 w 1680"/>
                <a:gd name="T13" fmla="*/ 344 h 624"/>
                <a:gd name="T14" fmla="*/ 1632 w 1680"/>
                <a:gd name="T15" fmla="*/ 56 h 624"/>
                <a:gd name="T16" fmla="*/ 1680 w 1680"/>
                <a:gd name="T17" fmla="*/ 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0" h="624">
                  <a:moveTo>
                    <a:pt x="0" y="488"/>
                  </a:moveTo>
                  <a:cubicBezTo>
                    <a:pt x="72" y="408"/>
                    <a:pt x="144" y="328"/>
                    <a:pt x="192" y="296"/>
                  </a:cubicBezTo>
                  <a:cubicBezTo>
                    <a:pt x="240" y="264"/>
                    <a:pt x="224" y="280"/>
                    <a:pt x="288" y="296"/>
                  </a:cubicBezTo>
                  <a:cubicBezTo>
                    <a:pt x="352" y="312"/>
                    <a:pt x="480" y="344"/>
                    <a:pt x="576" y="392"/>
                  </a:cubicBezTo>
                  <a:cubicBezTo>
                    <a:pt x="672" y="440"/>
                    <a:pt x="752" y="552"/>
                    <a:pt x="864" y="584"/>
                  </a:cubicBezTo>
                  <a:cubicBezTo>
                    <a:pt x="976" y="616"/>
                    <a:pt x="1152" y="624"/>
                    <a:pt x="1248" y="584"/>
                  </a:cubicBezTo>
                  <a:cubicBezTo>
                    <a:pt x="1344" y="544"/>
                    <a:pt x="1376" y="432"/>
                    <a:pt x="1440" y="344"/>
                  </a:cubicBezTo>
                  <a:cubicBezTo>
                    <a:pt x="1504" y="256"/>
                    <a:pt x="1592" y="112"/>
                    <a:pt x="1632" y="56"/>
                  </a:cubicBezTo>
                  <a:cubicBezTo>
                    <a:pt x="1672" y="0"/>
                    <a:pt x="1672" y="16"/>
                    <a:pt x="1680" y="8"/>
                  </a:cubicBezTo>
                </a:path>
              </a:pathLst>
            </a:cu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C069B8D2-5348-405B-A696-03474F743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066"/>
              <a:ext cx="0" cy="672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FFFB2FAC-77CC-4384-9928-58629C63F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1" y="1842"/>
              <a:ext cx="238" cy="2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2" name="Line 75">
              <a:extLst>
                <a:ext uri="{FF2B5EF4-FFF2-40B4-BE49-F238E27FC236}">
                  <a16:creationId xmlns:a16="http://schemas.microsoft.com/office/drawing/2014/main" id="{5150D2E8-F407-4FCA-92BD-3E4A2F9ED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1916B62F-E0B6-494B-9708-E2B7362B3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394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4" name="Text Box 77">
              <a:extLst>
                <a:ext uri="{FF2B5EF4-FFF2-40B4-BE49-F238E27FC236}">
                  <a16:creationId xmlns:a16="http://schemas.microsoft.com/office/drawing/2014/main" id="{A3E08CFB-DE3C-4883-B2B0-DA13E17C6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65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a</a:t>
              </a:r>
            </a:p>
          </p:txBody>
        </p:sp>
        <p:sp>
          <p:nvSpPr>
            <p:cNvPr id="35" name="Text Box 78">
              <a:extLst>
                <a:ext uri="{FF2B5EF4-FFF2-40B4-BE49-F238E27FC236}">
                  <a16:creationId xmlns:a16="http://schemas.microsoft.com/office/drawing/2014/main" id="{BE9478D2-4A12-4C18-B1B6-0CA44780A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704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b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6E0EC47-4C3A-4D8F-8088-7D31C58B8ACC}"/>
              </a:ext>
            </a:extLst>
          </p:cNvPr>
          <p:cNvSpPr txBox="1"/>
          <p:nvPr/>
        </p:nvSpPr>
        <p:spPr>
          <a:xfrm>
            <a:off x="1904077" y="6152923"/>
            <a:ext cx="541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Simpson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（辛普森）求积公式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26D0772A-9A7C-487B-82B9-E360887D34F1}"/>
              </a:ext>
            </a:extLst>
          </p:cNvPr>
          <p:cNvSpPr txBox="1">
            <a:spLocks noChangeArrowheads="1"/>
          </p:cNvSpPr>
          <p:nvPr/>
        </p:nvSpPr>
        <p:spPr>
          <a:xfrm>
            <a:off x="2575806" y="160708"/>
            <a:ext cx="4270520" cy="60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7.2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牛顿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</a:rPr>
              <a:t>柯特斯求积公式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D40D86-5C02-4B30-B057-D40A231A76BB}"/>
              </a:ext>
            </a:extLst>
          </p:cNvPr>
          <p:cNvSpPr txBox="1"/>
          <p:nvPr/>
        </p:nvSpPr>
        <p:spPr>
          <a:xfrm>
            <a:off x="7162928" y="834590"/>
            <a:ext cx="1152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5036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5"/>
  <p:tag name="ORIGINALWIDTH" val="924.75"/>
  <p:tag name="LATEXADDIN" val="\documentclass{article}&#10;\usepackage{amsmath}&#10;\pagestyle{empty}&#10;\begin{document}&#10;&#10;&#10;$I(f)=\int_a^b{f(x)}dx$&#10;&#10;\end{document}"/>
  <p:tag name="IGUANATEXSIZE" val="28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3102.75"/>
  <p:tag name="LATEXADDIN" val="\documentclass{article}&#10;\usepackage{amsmath}&#10;\pagestyle{empty}&#10;\begin{document}&#10;&#10;&#10;$Q(f)=S_{3/8}=\frac{b-a}{8} \left[f(a)+ 3f\left(\frac{2a+b}{3}\right)  +3f\left(\frac{2b+a}{3}\right) +f(b) \right]$&#10; &#10;&#10;\end{document}"/>
  <p:tag name="IGUANATEXSIZE" val="28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2061"/>
  <p:tag name="LATEXADDIN" val="\documentclass{article}&#10;\usepackage{amsmath}&#10;\pagestyle{empty}&#10;\begin{document}&#10;&#10;&#10;$A_0=\frac{3h}{8}$, $A_1=\frac{9h}{8}$, $A_2=\frac{9h}{8}$, $A_3=\frac{3h}{8}$.&#10;&#10;&#10;&#10;\end{document}"/>
  <p:tag name="IGUANATEXSIZE" val="28"/>
  <p:tag name="IGUANATEXCURSOR" val="16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5"/>
  <p:tag name="ORIGINALWIDTH" val="50.25"/>
  <p:tag name="LATEXADDIN" val="\documentclass{article}&#10;\usepackage{amsmath}&#10;\pagestyle{empty}&#10;\begin{document}&#10;&#10;&#10;$\frac{3}{8}$&#10;&#10;\end{document}"/>
  <p:tag name="IGUANATEXSIZE" val="28"/>
  <p:tag name="IGUANATEXCURSOR" val="9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804.75"/>
  <p:tag name="LATEXADDIN" val="\documentclass{article}&#10;\usepackage{amsmath}&#10;\pagestyle{empty}&#10;\begin{document}&#10;&#10;&#10;$n=3,$ $h=\frac{b-a}{3}$&#10;&#10;\end{document}"/>
  <p:tag name="IGUANATEXSIZE" val="24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88"/>
  <p:tag name="LATEXADDIN" val="\documentclass{article}&#10;\usepackage{amsmath}&#10;\pagestyle{empty}&#10;\begin{document}&#10;&#10;&#10;$f''(x)$&#10;&#10;\end{document}"/>
  <p:tag name="IGUANATEXSIZE" val="24"/>
  <p:tag name="IGUANATEXCURSOR" val="8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1502.25"/>
  <p:tag name="LATEXADDIN" val="\documentclass{article}&#10;\usepackage{amsmath}&#10;\pagestyle{empty}&#10;\begin{document}&#10;&#10;$I(f)\approx Q(f)=\sum\limits_{k=0}^n A_k f\left(x_k\right)$&#10;\end{document}"/>
  <p:tag name="IGUANATEXSIZE" val="28"/>
  <p:tag name="IGUANATEXCURSOR" val="14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7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5"/>
  <p:tag name="ORIGINALWIDTH" val="2199.75"/>
  <p:tag name="LATEXADDIN" val="\documentclass{article}&#10;\usepackage{amsmath}&#10;\pagestyle{empty}&#10;\begin{document}&#10;&#10;$I(f)=\int_a^b{f(x)}dx \approx Q(f)=\sum\limits_{k=0}^n A_k f\left(x_k\right)$&#10;\end{document}"/>
  <p:tag name="IGUANATEXSIZE" val="28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2174.25"/>
  <p:tag name="LATEXADDIN" val="\documentclass{article}&#10;\usepackage{amsmath}&#10;\pagestyle{empty}&#10;\begin{document}&#10;&#10;&#10;$h=\frac{b-a}{n}$,  $x_k=a+kh$,  $k=0,1,2,\cdots, n.$&#10;&#10;\end{document}"/>
  <p:tag name="IGUANATEXSIZE" val="28"/>
  <p:tag name="IGUANATEXCURSOR" val="13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5"/>
  <p:tag name="ORIGINALWIDTH" val="2563.5"/>
  <p:tag name="LATEXADDIN" val="\documentclass{article}&#10;\usepackage{amsmath}&#10;\pagestyle{empty}&#10;\begin{document}&#10;&#10;&#10;$h=\frac{b-a}{3}$, $x_0=a,$ $x_1=\frac{2a+b}{3}$,  $x_2=\frac{a+2b}{3}$, $x_3=b.$&#10;&#10;&#10;\end{document}"/>
  <p:tag name="IGUANATEXSIZE" val="28"/>
  <p:tag name="IGUANATEXCURSOR" val="16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3447"/>
  <p:tag name="LATEXADDIN" val="\documentclass{article}&#10;\usepackage{amsmath}&#10;\pagestyle{empty}&#10;\begin{document}&#10;&#10;&#10;$p_3(x)=\frac{(x-x_1)(x-x_2)(x-x_3)}{(x_0-x_1)(x_0-x_2)(x_0-x_3)}f(x_0)+\frac{(x-x_0)(x-x_2)(x-x_3)}{(x_1-x_0)(x_1-x_2)(x_1-x_3)}f(x_1) $&#10;&#10;\end{document}"/>
  <p:tag name="IGUANATEXSIZE" val="28"/>
  <p:tag name="IGUANATEXCURSOR" val="218"/>
  <p:tag name="TRANSPARENCY" val="True"/>
  <p:tag name="FILENAME" val=""/>
  <p:tag name="LATEXENGINEID" val="0"/>
  <p:tag name="TEMPFOLDER" val="d:\Soft\charulatex\"/>
  <p:tag name="LATEXFORMHEIGHT" val="514.5"/>
  <p:tag name="LATEXFORMWIDTH" val="668.2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5"/>
  <p:tag name="ORIGINALWIDTH" val="3080.25"/>
  <p:tag name="LATEXADDIN" val="\documentclass{article}&#10;\usepackage{amsmath}&#10;\pagestyle{empty}&#10;\begin{document}&#10;&#10;&#10;$+\frac{(x-x_0)(x-x_1)(x-x_3)}{(x_2-x_0)(x_2-x_1)(x_2-x_3)}f(x_2)+\frac{(x-x_0)(x-x_1)(x-x_2)}{(x_3-x_0)(x_3-x_1)(x_3-x_2)}f(x_3)$&#10;&#10;\end{document}"/>
  <p:tag name="IGUANATEXSIZE" val="28"/>
  <p:tag name="IGUANATEXCURSOR" val="8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17892</TotalTime>
  <Words>2363</Words>
  <Application>Microsoft Office PowerPoint</Application>
  <PresentationFormat>全屏显示(4:3)</PresentationFormat>
  <Paragraphs>379</Paragraphs>
  <Slides>41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黑体</vt:lpstr>
      <vt:lpstr>华文仿宋</vt:lpstr>
      <vt:lpstr>宋体</vt:lpstr>
      <vt:lpstr>Arial</vt:lpstr>
      <vt:lpstr>Calibri</vt:lpstr>
      <vt:lpstr>Symbol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Equation</vt:lpstr>
      <vt:lpstr>Microsoft Equation 3.0</vt:lpstr>
      <vt:lpstr>Microsoft Word Picture</vt:lpstr>
      <vt:lpstr>MathType 5.0 Equation</vt:lpstr>
      <vt:lpstr>MathType 6.0 Equation</vt:lpstr>
      <vt:lpstr>第7章 数值积分</vt:lpstr>
      <vt:lpstr>PowerPoint 演示文稿</vt:lpstr>
      <vt:lpstr>PowerPoint 演示文稿</vt:lpstr>
      <vt:lpstr>PowerPoint 演示文稿</vt:lpstr>
      <vt:lpstr>PowerPoint 演示文稿</vt:lpstr>
      <vt:lpstr>7.2.2 代数精度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系数特点和稳定性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复化科特斯(Cotes)公式</vt:lpstr>
      <vt:lpstr>PowerPoint 演示文稿</vt:lpstr>
      <vt:lpstr>PowerPoint 演示文稿</vt:lpstr>
      <vt:lpstr>变步长梯形法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2287</cp:revision>
  <dcterms:created xsi:type="dcterms:W3CDTF">2008-11-26T09:45:55Z</dcterms:created>
  <dcterms:modified xsi:type="dcterms:W3CDTF">2020-03-24T14:05:01Z</dcterms:modified>
</cp:coreProperties>
</file>