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82" r:id="rId2"/>
  </p:sldMasterIdLst>
  <p:notesMasterIdLst>
    <p:notesMasterId r:id="rId35"/>
  </p:notesMasterIdLst>
  <p:handoutMasterIdLst>
    <p:handoutMasterId r:id="rId36"/>
  </p:handoutMasterIdLst>
  <p:sldIdLst>
    <p:sldId id="737" r:id="rId3"/>
    <p:sldId id="312" r:id="rId4"/>
    <p:sldId id="306" r:id="rId5"/>
    <p:sldId id="738" r:id="rId6"/>
    <p:sldId id="668" r:id="rId7"/>
    <p:sldId id="691" r:id="rId8"/>
    <p:sldId id="670" r:id="rId9"/>
    <p:sldId id="689" r:id="rId10"/>
    <p:sldId id="698" r:id="rId11"/>
    <p:sldId id="598" r:id="rId12"/>
    <p:sldId id="707" r:id="rId13"/>
    <p:sldId id="599" r:id="rId14"/>
    <p:sldId id="330" r:id="rId15"/>
    <p:sldId id="672" r:id="rId16"/>
    <p:sldId id="331" r:id="rId17"/>
    <p:sldId id="604" r:id="rId18"/>
    <p:sldId id="717" r:id="rId19"/>
    <p:sldId id="673" r:id="rId20"/>
    <p:sldId id="708" r:id="rId21"/>
    <p:sldId id="710" r:id="rId22"/>
    <p:sldId id="625" r:id="rId23"/>
    <p:sldId id="628" r:id="rId24"/>
    <p:sldId id="640" r:id="rId25"/>
    <p:sldId id="633" r:id="rId26"/>
    <p:sldId id="635" r:id="rId27"/>
    <p:sldId id="308" r:id="rId28"/>
    <p:sldId id="309" r:id="rId29"/>
    <p:sldId id="315" r:id="rId30"/>
    <p:sldId id="637" r:id="rId31"/>
    <p:sldId id="638" r:id="rId32"/>
    <p:sldId id="537" r:id="rId33"/>
    <p:sldId id="804" r:id="rId3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9091AA8-107A-45CB-9770-71D7FFB4189C}">
          <p14:sldIdLst>
            <p14:sldId id="737"/>
            <p14:sldId id="312"/>
            <p14:sldId id="306"/>
            <p14:sldId id="738"/>
            <p14:sldId id="668"/>
            <p14:sldId id="691"/>
            <p14:sldId id="670"/>
            <p14:sldId id="689"/>
            <p14:sldId id="698"/>
            <p14:sldId id="598"/>
            <p14:sldId id="707"/>
            <p14:sldId id="599"/>
            <p14:sldId id="330"/>
            <p14:sldId id="672"/>
            <p14:sldId id="331"/>
            <p14:sldId id="604"/>
            <p14:sldId id="717"/>
            <p14:sldId id="673"/>
            <p14:sldId id="708"/>
            <p14:sldId id="710"/>
            <p14:sldId id="625"/>
            <p14:sldId id="628"/>
            <p14:sldId id="640"/>
            <p14:sldId id="633"/>
            <p14:sldId id="635"/>
            <p14:sldId id="308"/>
            <p14:sldId id="309"/>
            <p14:sldId id="315"/>
            <p14:sldId id="637"/>
            <p14:sldId id="638"/>
            <p14:sldId id="537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090A0B"/>
    <a:srgbClr val="02058C"/>
    <a:srgbClr val="660066"/>
    <a:srgbClr val="FFCC00"/>
    <a:srgbClr val="990000"/>
    <a:srgbClr val="009999"/>
    <a:srgbClr val="6D6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5262" autoAdjust="0"/>
  </p:normalViewPr>
  <p:slideViewPr>
    <p:cSldViewPr>
      <p:cViewPr varScale="1">
        <p:scale>
          <a:sx n="86" d="100"/>
          <a:sy n="86" d="100"/>
        </p:scale>
        <p:origin x="14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8.wmf"/><Relationship Id="rId1" Type="http://schemas.openxmlformats.org/officeDocument/2006/relationships/image" Target="../media/image99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11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1.wmf"/><Relationship Id="rId5" Type="http://schemas.openxmlformats.org/officeDocument/2006/relationships/image" Target="../media/image12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6.wmf"/><Relationship Id="rId1" Type="http://schemas.openxmlformats.org/officeDocument/2006/relationships/image" Target="../media/image39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8B8324-74B6-472E-9B2D-DAF2F9541692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B95043-7C99-4038-B5DC-BD405067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AF7394C-7A88-4663-9E2C-D3107622A224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6D11E-7338-4CDA-8C9A-60AD196E8F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0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7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B0A8A6C-C9B8-4933-81A5-1CA9637F2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28D584-6198-45AC-813C-E2ED3F5FF341}" type="slidenum">
              <a:rPr lang="zh-CN" altLang="en-US" sz="1300">
                <a:latin typeface="Tahoma" panose="020B0604030504040204" pitchFamily="34" charset="0"/>
              </a:rPr>
              <a:pPr eaLnBrk="1" hangingPunct="1"/>
              <a:t>21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31812BA-4340-493C-AC2C-84C4A7CBF9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B05B7C8-6E23-469F-8BB1-F534B7C54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2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8352582-6F81-4857-9A3B-4272898B3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DAF9E1-0DA3-461F-B90C-1E669FFB732E}" type="slidenum">
              <a:rPr lang="zh-CN" altLang="en-US" sz="1300">
                <a:latin typeface="Tahoma" panose="020B0604030504040204" pitchFamily="34" charset="0"/>
              </a:rPr>
              <a:pPr eaLnBrk="1" hangingPunct="1"/>
              <a:t>22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9A26EC5-D929-498E-8A8C-554F71E974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4081B57-FED0-4907-842B-5A9053627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6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56640D0-D0CF-49C0-879E-C285CA92BB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08DFBA-5E9C-4E18-BF4C-90A25E46FB9A}" type="slidenum">
              <a:rPr lang="zh-CN" altLang="en-US" sz="1300">
                <a:latin typeface="Tahoma" panose="020B0604030504040204" pitchFamily="34" charset="0"/>
              </a:rPr>
              <a:pPr eaLnBrk="1" hangingPunct="1"/>
              <a:t>23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FCB3BB5-35E4-4794-9493-9F4275F9C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9D99155-1EF8-42B1-8AFA-CEC64E8E6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2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E9F4EE5-F7B2-488C-B6A6-7A172ED8D0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B2343F-F031-491C-87DC-8C2B8CE3C27F}" type="slidenum">
              <a:rPr lang="zh-CN" altLang="en-US" sz="1300">
                <a:latin typeface="Tahoma" panose="020B0604030504040204" pitchFamily="34" charset="0"/>
              </a:rPr>
              <a:pPr eaLnBrk="1" hangingPunct="1"/>
              <a:t>24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5E5F847-81EA-43BC-82BC-126577E51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7BFFDBD-B621-4836-83D6-24CC5E11D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4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A40F9FA-DE88-4A1C-AB20-28A9318CFD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4B0B5D-D267-4EAC-9A9F-CBBDDBED8DFE}" type="slidenum">
              <a:rPr lang="zh-CN" altLang="en-US" sz="1300">
                <a:latin typeface="Tahoma" panose="020B0604030504040204" pitchFamily="34" charset="0"/>
              </a:rPr>
              <a:pPr eaLnBrk="1" hangingPunct="1"/>
              <a:t>25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1938ECE-A550-4FE4-887E-CD3EF62C6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72E5861-74B1-483F-9B8C-7AFFAF68D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55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93CC2DD-82BD-459F-A0B6-D237322646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CE4FCA-E977-4228-8E00-15D524A053AC}" type="slidenum">
              <a:rPr lang="zh-CN" altLang="en-US" sz="1300">
                <a:latin typeface="Tahoma" panose="020B0604030504040204" pitchFamily="34" charset="0"/>
              </a:rPr>
              <a:pPr eaLnBrk="1" hangingPunct="1"/>
              <a:t>29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781349E-8E95-4742-954E-E2CFF23C6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5F510ED-4446-413D-B1AE-A6AE1DB47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9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2C8A4A99-41A9-48FA-8632-FDA920927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874685-9238-492E-8575-77E13778FD18}" type="slidenum">
              <a:rPr lang="zh-CN" altLang="en-US" sz="1300">
                <a:latin typeface="Tahoma" panose="020B0604030504040204" pitchFamily="34" charset="0"/>
              </a:rPr>
              <a:pPr eaLnBrk="1" hangingPunct="1"/>
              <a:t>30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5782B40-3197-487C-AE27-2122A7B91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F3A93EB-D919-44C9-9410-3AE50779A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7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9E528-8105-4E29-B640-5FBB839C2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2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1375A-7CF1-43C0-B4C7-B782C6D7685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14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E3DFD-4A80-4105-AB7F-712AAEE959B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21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B13D-F7F8-41C2-86B7-FE77A285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4B4AD-23D3-47F5-9457-F43195D5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4EA96-C951-497A-B5F9-1551731A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0641-35C4-4AD2-92B2-821DBCE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226F-1891-4F6B-8E24-89254B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E528-8105-4E29-B640-5FBB839C2FC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35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3721-8322-480F-9234-E1813D4F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BC726-C1C3-40FD-8730-7FADD973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ED740-6D1A-4BCA-9468-A4C076C3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F344-E121-49E8-8518-1B87E149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3ED28-A60B-4581-8BF8-217547DB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3DCF-2C93-4580-871F-2CF3AD984C8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13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C741-3890-411B-97C4-DF16092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DC89E-3806-4EED-921A-F1354027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936A-117B-4989-B666-41A9F14D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C06AC-1B6F-4E33-AEC9-38F29463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E1246-4E79-45D5-92A4-87DABB6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5916-8665-4B86-B4E4-279D0D2B4A6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13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159A-82EC-4250-A369-6D8DEAB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A7EF6-7B48-43D6-8C3F-0240E69C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6E701-6A66-43AC-89EB-737C2A25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A61AA-D161-414A-BC2B-34B09CDC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118E4-0AF0-411B-9A02-1A42CAF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C38DE-7978-4796-B677-985FD94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07B3-63AA-4B47-95E3-AE55904DD8E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20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E3A0-E3F4-490A-BCF0-9808387E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44E73-79F9-4A87-A5E5-8895D75C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DB71-AB12-4F81-9A66-4BBF05AA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0529E5-4C7F-4453-BCBE-2754B686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B0D1C-1CE5-4AA8-9E95-9D755CC04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12E6F-C70D-451D-A00C-C9C385A9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162A4-0629-4FBE-989A-A8F0C675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29F01-BB0C-4720-ABB6-056ECA6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837-3C42-4163-B9FF-0F527101447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8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39300-E04A-42BA-AEA2-026D7307F2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72000" bIns="36000" anchor="t" anchorCtr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262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2D85AC-FAFC-48DD-82C0-E51D8285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059C9-1A85-4508-B1A0-2191A75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C2CC4A-FB9C-431B-9200-A4F8A8E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B4A-A96A-4D35-9195-14CEB66CEFA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20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8F40-240A-4654-A494-8DC0C8E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D83A3-87A9-4828-9502-74481649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1D5CC-A2E7-4C45-9B55-205041B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9227F-689C-4053-A376-57BA8E2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7D46-FC2B-43A9-8E72-3DDB703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3C36E-C7C6-40B7-97F9-84925210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9340-544A-4913-AA86-7D197D90BAA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1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3DCF-2C93-4580-871F-2CF3AD984C8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92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79F9-2F07-4C49-B426-D03D595A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04341-5045-4700-B83E-A681C36E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E80D1-9F19-4CF5-8024-B982317F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7B198-E7DE-4598-97AF-3AE0AA7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74BA-1BFA-4D51-8253-1E034C7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CE0F-B8CB-4DE6-ADAE-7B0D2DD4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C8B8-9D62-48F7-8E35-1339B3F6646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691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EBFB-BFEB-4A5A-AB12-15FF0DA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469F9-EA53-4854-ADFB-0CF7E4AD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674A2-50A6-4F12-BABF-275E40AF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56CF-5955-4CB9-B33E-7AF95C50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17421-2738-47AC-9839-850A5FD3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375A-7CF1-43C0-B4C7-B782C6D7685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92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6F64CC-2BB8-425E-A3A7-894902853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777D8-3D52-46AD-8349-D32BAF69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52D4-B07D-4A1E-AA6C-AEBDD34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00930-A6C4-4C87-A55B-A578194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5F9DA-779D-4B7C-90BA-42B6D904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55916-8665-4B86-B4E4-279D0D2B4A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6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A07B3-63AA-4B47-95E3-AE55904DD8E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2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11837-3C42-4163-B9FF-0F527101447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11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0A0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9D2EF960-DAB6-4688-A9F2-A643B11AB05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0DBDF-8B30-4034-80E7-4FB75501C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500" y="1484313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17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2B4A-A96A-4D35-9195-14CEB66CEFA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0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9340-544A-4913-AA86-7D197D90BAA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7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3C8B8-9D62-48F7-8E35-1339B3F6646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7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E7AFCD57-BADE-4B45-B9D6-2562B9FBD952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ltGray">
          <a:xfrm>
            <a:off x="-9525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ltGray">
          <a:xfrm>
            <a:off x="0" y="404813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ltGray">
          <a:xfrm>
            <a:off x="-14288" y="1128713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ltGray">
          <a:xfrm>
            <a:off x="-14288" y="1847850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ltGray">
          <a:xfrm>
            <a:off x="-14288" y="2552700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rgbClr val="02058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02058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2058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2058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6F2EE-C635-428D-BB17-27ECB2A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8C6F9-925F-4029-8260-3E904758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3229-F86A-435B-957F-9A96486E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23F3-7AD8-468E-8B60-6B3993A6370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BF9F5-8EF9-4DEE-A6DF-82F915C03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3643E-4A24-4B25-89A2-ADB9DDEB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8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24.wmf"/><Relationship Id="rId3" Type="http://schemas.openxmlformats.org/officeDocument/2006/relationships/image" Target="../media/image40.png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3.wmf"/><Relationship Id="rId5" Type="http://schemas.openxmlformats.org/officeDocument/2006/relationships/image" Target="../media/image39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48.bin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50.jpeg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6.wmf"/><Relationship Id="rId2" Type="http://schemas.openxmlformats.org/officeDocument/2006/relationships/tags" Target="../tags/tag4.xml"/><Relationship Id="rId16" Type="http://schemas.openxmlformats.org/officeDocument/2006/relationships/oleObject" Target="../embeddings/oleObject47.bin"/><Relationship Id="rId20" Type="http://schemas.openxmlformats.org/officeDocument/2006/relationships/image" Target="../media/image49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3.wmf"/><Relationship Id="rId5" Type="http://schemas.openxmlformats.org/officeDocument/2006/relationships/image" Target="../media/image41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8.png"/><Relationship Id="rId14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2.bin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1.wmf"/><Relationship Id="rId12" Type="http://schemas.openxmlformats.org/officeDocument/2006/relationships/image" Target="../media/image63.wmf"/><Relationship Id="rId17" Type="http://schemas.openxmlformats.org/officeDocument/2006/relationships/image" Target="../media/image66.png"/><Relationship Id="rId2" Type="http://schemas.openxmlformats.org/officeDocument/2006/relationships/tags" Target="../tags/tag5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1.bin"/><Relationship Id="rId5" Type="http://schemas.openxmlformats.org/officeDocument/2006/relationships/image" Target="../media/image60.wmf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0.jpeg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2.wmf"/><Relationship Id="rId14" Type="http://schemas.openxmlformats.org/officeDocument/2006/relationships/image" Target="../media/image6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" Type="http://schemas.openxmlformats.org/officeDocument/2006/relationships/tags" Target="../tags/tag7.xml"/><Relationship Id="rId21" Type="http://schemas.openxmlformats.org/officeDocument/2006/relationships/image" Target="../media/image74.wmf"/><Relationship Id="rId34" Type="http://schemas.openxmlformats.org/officeDocument/2006/relationships/image" Target="../media/image81.png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2.wmf"/><Relationship Id="rId25" Type="http://schemas.openxmlformats.org/officeDocument/2006/relationships/image" Target="../media/image76.wmf"/><Relationship Id="rId33" Type="http://schemas.openxmlformats.org/officeDocument/2006/relationships/image" Target="../media/image80.wmf"/><Relationship Id="rId2" Type="http://schemas.openxmlformats.org/officeDocument/2006/relationships/tags" Target="../tags/tag6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78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9.wmf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77.bin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71.wmf"/><Relationship Id="rId23" Type="http://schemas.openxmlformats.org/officeDocument/2006/relationships/image" Target="../media/image75.wmf"/><Relationship Id="rId28" Type="http://schemas.openxmlformats.org/officeDocument/2006/relationships/oleObject" Target="../embeddings/oleObject75.bin"/><Relationship Id="rId36" Type="http://schemas.openxmlformats.org/officeDocument/2006/relationships/image" Target="../media/image83.png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3.wmf"/><Relationship Id="rId31" Type="http://schemas.openxmlformats.org/officeDocument/2006/relationships/image" Target="../media/image79.wmf"/><Relationship Id="rId4" Type="http://schemas.openxmlformats.org/officeDocument/2006/relationships/tags" Target="../tags/tag8.xml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77.wmf"/><Relationship Id="rId30" Type="http://schemas.openxmlformats.org/officeDocument/2006/relationships/oleObject" Target="../embeddings/oleObject76.bin"/><Relationship Id="rId35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7.png"/><Relationship Id="rId10" Type="http://schemas.openxmlformats.org/officeDocument/2006/relationships/image" Target="../media/image3.wmf"/><Relationship Id="rId4" Type="http://schemas.openxmlformats.org/officeDocument/2006/relationships/slideLayout" Target="../slideLayouts/slideLayout18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0.bin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0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9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8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102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101.wmf"/><Relationship Id="rId5" Type="http://schemas.openxmlformats.org/officeDocument/2006/relationships/image" Target="../media/image99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0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9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1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slideLayout" Target="../slideLayouts/slideLayout18.xml"/><Relationship Id="rId7" Type="http://schemas.openxmlformats.org/officeDocument/2006/relationships/oleObject" Target="../embeddings/oleObject104.bin"/><Relationship Id="rId2" Type="http://schemas.openxmlformats.org/officeDocument/2006/relationships/tags" Target="../tags/tag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7.png"/><Relationship Id="rId5" Type="http://schemas.openxmlformats.org/officeDocument/2006/relationships/image" Target="../media/image114.wmf"/><Relationship Id="rId10" Type="http://schemas.openxmlformats.org/officeDocument/2006/relationships/image" Target="../media/image116.emf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1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2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2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9.wmf"/><Relationship Id="rId12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Relationship Id="rId4" Type="http://schemas.openxmlformats.org/officeDocument/2006/relationships/image" Target="../media/image1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2">
            <a:extLst>
              <a:ext uri="{FF2B5EF4-FFF2-40B4-BE49-F238E27FC236}">
                <a16:creationId xmlns:a16="http://schemas.microsoft.com/office/drawing/2014/main" id="{C331B82F-4269-4171-A2E9-0725E745131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123728" y="777746"/>
            <a:ext cx="4248472" cy="1080120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数值积分</a:t>
            </a: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F9ECCA2C-FA57-4A08-BAE0-E78239DF858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699792" y="1988840"/>
            <a:ext cx="5256584" cy="388669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  <a:p>
            <a:pPr marL="0" indent="0" algn="just"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7.2 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牛顿</a:t>
            </a:r>
            <a:r>
              <a:rPr lang="en-US" altLang="zh-CN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柯特斯求积公式</a:t>
            </a:r>
          </a:p>
          <a:p>
            <a:pPr marL="0" indent="0" algn="just"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 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复化求积公式</a:t>
            </a:r>
          </a:p>
          <a:p>
            <a:pPr marL="0" indent="0" algn="just"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龙贝格求积公式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algn="just"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7.5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高斯型求积公式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D5B7F2-8E97-4F09-964E-7CC63CCF7587}"/>
              </a:ext>
            </a:extLst>
          </p:cNvPr>
          <p:cNvSpPr txBox="1"/>
          <p:nvPr/>
        </p:nvSpPr>
        <p:spPr>
          <a:xfrm>
            <a:off x="7000325" y="597748"/>
            <a:ext cx="134810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313754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3" name="Rectangle 3">
            <a:extLst>
              <a:ext uri="{FF2B5EF4-FFF2-40B4-BE49-F238E27FC236}">
                <a16:creationId xmlns:a16="http://schemas.microsoft.com/office/drawing/2014/main" id="{98551068-A37E-4A5A-9D69-498768D336D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13147" y="3686697"/>
            <a:ext cx="8517706" cy="190254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自动选步长梯形求积法算法简单，但精度较差，收敛速度较慢，但可以利用梯形法算法简单的优点，形成一个新算法，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这就是龙贝格求积公式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，即考虑使用低精度公式，计算高精度积分的方法。 </a:t>
            </a:r>
            <a:endParaRPr lang="zh-CN" altLang="en-US" sz="28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EE9109-24E4-428D-8BE8-C1A7A48D9463}"/>
              </a:ext>
            </a:extLst>
          </p:cNvPr>
          <p:cNvSpPr txBox="1"/>
          <p:nvPr/>
        </p:nvSpPr>
        <p:spPr>
          <a:xfrm>
            <a:off x="2386584" y="356589"/>
            <a:ext cx="4528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龙贝格法求积公式</a:t>
            </a:r>
            <a:endParaRPr lang="en-US" altLang="zh-CN" sz="32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B9AD2CB0-5510-4358-A780-ADD99D0090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537619"/>
              </p:ext>
            </p:extLst>
          </p:nvPr>
        </p:nvGraphicFramePr>
        <p:xfrm>
          <a:off x="221491" y="1306929"/>
          <a:ext cx="4323754" cy="47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28" name="Equation" r:id="rId3" imgW="1879560" imgH="203040" progId="Equation.DSMT4">
                  <p:embed/>
                </p:oleObj>
              </mc:Choice>
              <mc:Fallback>
                <p:oleObj name="Equation" r:id="rId3" imgW="1879560" imgH="203040" progId="Equation.DSMT4">
                  <p:embed/>
                  <p:pic>
                    <p:nvPicPr>
                      <p:cNvPr id="114695" name="Object 7">
                        <a:extLst>
                          <a:ext uri="{FF2B5EF4-FFF2-40B4-BE49-F238E27FC236}">
                            <a16:creationId xmlns:a16="http://schemas.microsoft.com/office/drawing/2014/main" id="{3C177A9A-EC7E-4B50-9AA4-B9CB232FB2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91" y="1306929"/>
                        <a:ext cx="4323754" cy="4701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64BFDD49-01E8-48FF-8939-3DEBC548E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41437"/>
              </p:ext>
            </p:extLst>
          </p:nvPr>
        </p:nvGraphicFramePr>
        <p:xfrm>
          <a:off x="1231243" y="1846980"/>
          <a:ext cx="1870759" cy="50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29" name="Equation" r:id="rId5" imgW="812520" imgH="215640" progId="Equation.DSMT4">
                  <p:embed/>
                </p:oleObj>
              </mc:Choice>
              <mc:Fallback>
                <p:oleObj name="Equation" r:id="rId5" imgW="812520" imgH="215640" progId="Equation.DSMT4">
                  <p:embed/>
                  <p:pic>
                    <p:nvPicPr>
                      <p:cNvPr id="114696" name="Object 8">
                        <a:extLst>
                          <a:ext uri="{FF2B5EF4-FFF2-40B4-BE49-F238E27FC236}">
                            <a16:creationId xmlns:a16="http://schemas.microsoft.com/office/drawing/2014/main" id="{7602A0AD-B8BC-46B8-BF7F-B6399F3E16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243" y="1846980"/>
                        <a:ext cx="1870759" cy="500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C14612CD-D580-465C-A14C-E8D04BB02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919150"/>
              </p:ext>
            </p:extLst>
          </p:nvPr>
        </p:nvGraphicFramePr>
        <p:xfrm>
          <a:off x="891690" y="2932634"/>
          <a:ext cx="3593454" cy="47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30" name="Equation" r:id="rId7" imgW="1562040" imgH="203040" progId="Equation.DSMT4">
                  <p:embed/>
                </p:oleObj>
              </mc:Choice>
              <mc:Fallback>
                <p:oleObj name="Equation" r:id="rId7" imgW="1562040" imgH="203040" progId="Equation.DSMT4">
                  <p:embed/>
                  <p:pic>
                    <p:nvPicPr>
                      <p:cNvPr id="114697" name="Object 9">
                        <a:extLst>
                          <a:ext uri="{FF2B5EF4-FFF2-40B4-BE49-F238E27FC236}">
                            <a16:creationId xmlns:a16="http://schemas.microsoft.com/office/drawing/2014/main" id="{BB0618ED-FEDF-4DE1-BACB-CAC2138EBF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690" y="2932634"/>
                        <a:ext cx="3593454" cy="4721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id="{E97B0E0E-0842-4C24-964E-A5BA4C3F0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106126"/>
              </p:ext>
            </p:extLst>
          </p:nvPr>
        </p:nvGraphicFramePr>
        <p:xfrm>
          <a:off x="1197812" y="2411381"/>
          <a:ext cx="2981210" cy="50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31" name="Equation" r:id="rId9" imgW="1295280" imgH="215640" progId="Equation.DSMT4">
                  <p:embed/>
                </p:oleObj>
              </mc:Choice>
              <mc:Fallback>
                <p:oleObj name="Equation" r:id="rId9" imgW="1295280" imgH="215640" progId="Equation.DSMT4">
                  <p:embed/>
                  <p:pic>
                    <p:nvPicPr>
                      <p:cNvPr id="114702" name="Object 14">
                        <a:extLst>
                          <a:ext uri="{FF2B5EF4-FFF2-40B4-BE49-F238E27FC236}">
                            <a16:creationId xmlns:a16="http://schemas.microsoft.com/office/drawing/2014/main" id="{9DBD8FB7-DB29-4873-96DC-6BB3552700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812" y="2411381"/>
                        <a:ext cx="2981210" cy="500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067694D-2ED8-444F-AE2B-1D27D008DC27}"/>
              </a:ext>
            </a:extLst>
          </p:cNvPr>
          <p:cNvSpPr txBox="1"/>
          <p:nvPr/>
        </p:nvSpPr>
        <p:spPr>
          <a:xfrm>
            <a:off x="365329" y="5589240"/>
            <a:ext cx="7014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龙贝格公式又称逐次分半加速法。</a:t>
            </a:r>
            <a:endParaRPr lang="zh-CN" altLang="en-US" sz="32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567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1740F3-8BC6-4734-A2EC-8733F8C16ED9}"/>
              </a:ext>
            </a:extLst>
          </p:cNvPr>
          <p:cNvSpPr txBox="1"/>
          <p:nvPr/>
        </p:nvSpPr>
        <p:spPr>
          <a:xfrm>
            <a:off x="2627784" y="116632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龙贝格法求积公式</a:t>
            </a:r>
            <a:endParaRPr lang="en-US" altLang="zh-CN" sz="24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8AEFB6-A020-4C82-B6A5-7E522EF5804A}"/>
              </a:ext>
            </a:extLst>
          </p:cNvPr>
          <p:cNvSpPr txBox="1"/>
          <p:nvPr/>
        </p:nvSpPr>
        <p:spPr>
          <a:xfrm>
            <a:off x="315344" y="658978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根据自动选步长的梯形积分公式，积分区间分成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等份和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等份时的误差估计式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944F4A-CDF0-4D91-B58C-21770FDC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58" y="5584488"/>
            <a:ext cx="4985862" cy="112939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5186B66-7D13-49FA-AD12-130FEA0AE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025421"/>
              </p:ext>
            </p:extLst>
          </p:nvPr>
        </p:nvGraphicFramePr>
        <p:xfrm>
          <a:off x="4604068" y="3112735"/>
          <a:ext cx="28194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352" r:id="rId4" imgW="1307532" imgH="393529" progId="Equation.3">
                  <p:embed/>
                </p:oleObj>
              </mc:Choice>
              <mc:Fallback>
                <p:oleObj r:id="rId4" imgW="1307532" imgH="393529" progId="Equation.3">
                  <p:embed/>
                  <p:pic>
                    <p:nvPicPr>
                      <p:cNvPr id="359428" name="Object 4">
                        <a:extLst>
                          <a:ext uri="{FF2B5EF4-FFF2-40B4-BE49-F238E27FC236}">
                            <a16:creationId xmlns:a16="http://schemas.microsoft.com/office/drawing/2014/main" id="{DA922B93-E2B0-4006-888C-BCA681CCF45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068" y="3112735"/>
                        <a:ext cx="28194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C4F6226-2257-438E-8C39-FB98D3B1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61186"/>
            <a:ext cx="8582943" cy="19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所以积分值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的误差大致等于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)/3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，如果用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)/3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对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进行修正时，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)/3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之和比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更接近积分真值，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所以可以将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)/3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看成是对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误差的一种补偿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，因此，可得到具有更好效果的式子：</a:t>
            </a:r>
            <a:endParaRPr lang="zh-CN" altLang="en-US" sz="2400" dirty="0"/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7" name="Object 1091">
            <a:extLst>
              <a:ext uri="{FF2B5EF4-FFF2-40B4-BE49-F238E27FC236}">
                <a16:creationId xmlns:a16="http://schemas.microsoft.com/office/drawing/2014/main" id="{4815CAAA-5BEA-4ED0-B888-C5C6175A4F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848228"/>
              </p:ext>
            </p:extLst>
          </p:nvPr>
        </p:nvGraphicFramePr>
        <p:xfrm>
          <a:off x="1030986" y="3026846"/>
          <a:ext cx="3007246" cy="81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353" name="Equation" r:id="rId6" imgW="1498320" imgH="406080" progId="Equation.DSMT4">
                  <p:embed/>
                </p:oleObj>
              </mc:Choice>
              <mc:Fallback>
                <p:oleObj name="Equation" r:id="rId6" imgW="1498320" imgH="406080" progId="Equation.DSMT4">
                  <p:embed/>
                  <p:pic>
                    <p:nvPicPr>
                      <p:cNvPr id="9" name="Object 1091">
                        <a:extLst>
                          <a:ext uri="{FF2B5EF4-FFF2-40B4-BE49-F238E27FC236}">
                            <a16:creationId xmlns:a16="http://schemas.microsoft.com/office/drawing/2014/main" id="{2AA43083-17E8-4BAE-9B54-36F6BD03E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986" y="3026846"/>
                        <a:ext cx="3007246" cy="81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DD34D04-0C70-431C-92EE-9297B97396BB}"/>
              </a:ext>
            </a:extLst>
          </p:cNvPr>
          <p:cNvSpPr txBox="1"/>
          <p:nvPr/>
        </p:nvSpPr>
        <p:spPr>
          <a:xfrm>
            <a:off x="4131768" y="32469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4DE968-36B8-4287-A918-02A0E6302814}"/>
              </a:ext>
            </a:extLst>
          </p:cNvPr>
          <p:cNvSpPr txBox="1"/>
          <p:nvPr/>
        </p:nvSpPr>
        <p:spPr>
          <a:xfrm>
            <a:off x="7005201" y="6025072"/>
            <a:ext cx="14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7.4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</a:p>
        </p:txBody>
      </p:sp>
      <p:graphicFrame>
        <p:nvGraphicFramePr>
          <p:cNvPr id="10" name="Object 1079">
            <a:extLst>
              <a:ext uri="{FF2B5EF4-FFF2-40B4-BE49-F238E27FC236}">
                <a16:creationId xmlns:a16="http://schemas.microsoft.com/office/drawing/2014/main" id="{BA998A3F-58FC-4161-99A5-BE80BE39F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948215"/>
              </p:ext>
            </p:extLst>
          </p:nvPr>
        </p:nvGraphicFramePr>
        <p:xfrm>
          <a:off x="586265" y="1511945"/>
          <a:ext cx="3688485" cy="69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354" name="Equation" r:id="rId8" imgW="1917360" imgH="406080" progId="Equation.DSMT4">
                  <p:embed/>
                </p:oleObj>
              </mc:Choice>
              <mc:Fallback>
                <p:oleObj name="Equation" r:id="rId8" imgW="1917360" imgH="406080" progId="Equation.DSMT4">
                  <p:embed/>
                  <p:pic>
                    <p:nvPicPr>
                      <p:cNvPr id="67639" name="Object 1079">
                        <a:extLst>
                          <a:ext uri="{FF2B5EF4-FFF2-40B4-BE49-F238E27FC236}">
                            <a16:creationId xmlns:a16="http://schemas.microsoft.com/office/drawing/2014/main" id="{D89D5969-0FF9-49BD-9B4B-C63E608F2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5" y="1511945"/>
                        <a:ext cx="3688485" cy="69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80">
            <a:extLst>
              <a:ext uri="{FF2B5EF4-FFF2-40B4-BE49-F238E27FC236}">
                <a16:creationId xmlns:a16="http://schemas.microsoft.com/office/drawing/2014/main" id="{66574B45-D674-48B6-B4DF-0D52B30CA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291241"/>
              </p:ext>
            </p:extLst>
          </p:nvPr>
        </p:nvGraphicFramePr>
        <p:xfrm>
          <a:off x="755575" y="2286796"/>
          <a:ext cx="3376939" cy="69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355" name="Equation" r:id="rId10" imgW="1981080" imgH="406080" progId="Equation.DSMT4">
                  <p:embed/>
                </p:oleObj>
              </mc:Choice>
              <mc:Fallback>
                <p:oleObj name="Equation" r:id="rId10" imgW="1981080" imgH="406080" progId="Equation.DSMT4">
                  <p:embed/>
                  <p:pic>
                    <p:nvPicPr>
                      <p:cNvPr id="67640" name="Object 1080">
                        <a:extLst>
                          <a:ext uri="{FF2B5EF4-FFF2-40B4-BE49-F238E27FC236}">
                            <a16:creationId xmlns:a16="http://schemas.microsoft.com/office/drawing/2014/main" id="{7BC32DB2-CD40-44C4-B2B6-BCA4244054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2286796"/>
                        <a:ext cx="3376939" cy="693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82">
            <a:extLst>
              <a:ext uri="{FF2B5EF4-FFF2-40B4-BE49-F238E27FC236}">
                <a16:creationId xmlns:a16="http://schemas.microsoft.com/office/drawing/2014/main" id="{D4854F7A-9DCC-4F5B-93EE-02F86C98E4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62736"/>
              </p:ext>
            </p:extLst>
          </p:nvPr>
        </p:nvGraphicFramePr>
        <p:xfrm>
          <a:off x="4869251" y="1781823"/>
          <a:ext cx="1712382" cy="100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356" name="Equation" r:id="rId12" imgW="711000" imgH="444240" progId="Equation.DSMT4">
                  <p:embed/>
                </p:oleObj>
              </mc:Choice>
              <mc:Fallback>
                <p:oleObj name="Equation" r:id="rId12" imgW="711000" imgH="444240" progId="Equation.DSMT4">
                  <p:embed/>
                  <p:pic>
                    <p:nvPicPr>
                      <p:cNvPr id="67642" name="Object 1082">
                        <a:extLst>
                          <a:ext uri="{FF2B5EF4-FFF2-40B4-BE49-F238E27FC236}">
                            <a16:creationId xmlns:a16="http://schemas.microsoft.com/office/drawing/2014/main" id="{B9DDCD76-6B45-4571-B605-C0ACE5EA9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251" y="1781823"/>
                        <a:ext cx="1712382" cy="1008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089">
            <a:extLst>
              <a:ext uri="{FF2B5EF4-FFF2-40B4-BE49-F238E27FC236}">
                <a16:creationId xmlns:a16="http://schemas.microsoft.com/office/drawing/2014/main" id="{227A6B5A-7F9D-44BB-ADC6-CA4FCFBC380E}"/>
              </a:ext>
            </a:extLst>
          </p:cNvPr>
          <p:cNvGrpSpPr>
            <a:grpSpLocks/>
          </p:cNvGrpSpPr>
          <p:nvPr/>
        </p:nvGrpSpPr>
        <p:grpSpPr bwMode="auto">
          <a:xfrm>
            <a:off x="6206267" y="1282249"/>
            <a:ext cx="2628563" cy="692025"/>
            <a:chOff x="4527" y="210"/>
            <a:chExt cx="2640" cy="816"/>
          </a:xfrm>
        </p:grpSpPr>
        <p:sp>
          <p:nvSpPr>
            <p:cNvPr id="14" name="AutoShape 1088">
              <a:extLst>
                <a:ext uri="{FF2B5EF4-FFF2-40B4-BE49-F238E27FC236}">
                  <a16:creationId xmlns:a16="http://schemas.microsoft.com/office/drawing/2014/main" id="{1B2F93D4-602B-4F19-8F8D-6E44B892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" y="210"/>
              <a:ext cx="2640" cy="816"/>
            </a:xfrm>
            <a:prstGeom prst="cloudCallout">
              <a:avLst>
                <a:gd name="adj1" fmla="val -34727"/>
                <a:gd name="adj2" fmla="val 73708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endParaRPr lang="zh-CN" altLang="zh-CN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pSp>
          <p:nvGrpSpPr>
            <p:cNvPr id="15" name="Group 1087">
              <a:extLst>
                <a:ext uri="{FF2B5EF4-FFF2-40B4-BE49-F238E27FC236}">
                  <a16:creationId xmlns:a16="http://schemas.microsoft.com/office/drawing/2014/main" id="{9A99FB32-E470-4A9B-A8D9-65E2A72015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" y="351"/>
              <a:ext cx="2049" cy="461"/>
              <a:chOff x="4448" y="2574"/>
              <a:chExt cx="2049" cy="461"/>
            </a:xfrm>
          </p:grpSpPr>
          <p:graphicFrame>
            <p:nvGraphicFramePr>
              <p:cNvPr id="16" name="Object 1085">
                <a:extLst>
                  <a:ext uri="{FF2B5EF4-FFF2-40B4-BE49-F238E27FC236}">
                    <a16:creationId xmlns:a16="http://schemas.microsoft.com/office/drawing/2014/main" id="{D939369C-E34A-4A29-AC3E-8784DB3090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2963873"/>
                  </p:ext>
                </p:extLst>
              </p:nvPr>
            </p:nvGraphicFramePr>
            <p:xfrm>
              <a:off x="4448" y="2677"/>
              <a:ext cx="760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3357" name="Equation" r:id="rId14" imgW="431640" imgH="203040" progId="Equation.DSMT4">
                      <p:embed/>
                    </p:oleObj>
                  </mc:Choice>
                  <mc:Fallback>
                    <p:oleObj name="Equation" r:id="rId14" imgW="431640" imgH="203040" progId="Equation.DSMT4">
                      <p:embed/>
                      <p:pic>
                        <p:nvPicPr>
                          <p:cNvPr id="67645" name="Object 1085">
                            <a:extLst>
                              <a:ext uri="{FF2B5EF4-FFF2-40B4-BE49-F238E27FC236}">
                                <a16:creationId xmlns:a16="http://schemas.microsoft.com/office/drawing/2014/main" id="{96D0C409-328A-4C81-AB89-F1357D4B6EF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8" y="2677"/>
                            <a:ext cx="760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Rectangle 1086">
                <a:extLst>
                  <a:ext uri="{FF2B5EF4-FFF2-40B4-BE49-F238E27FC236}">
                    <a16:creationId xmlns:a16="http://schemas.microsoft.com/office/drawing/2014/main" id="{0FAF6E61-18E2-40BB-B76C-4E1BAE322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1" y="2574"/>
                <a:ext cx="1356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FF00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变化不大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时</a:t>
                </a: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6B0D930-DCF9-4896-8D83-58B7B146FE48}"/>
              </a:ext>
            </a:extLst>
          </p:cNvPr>
          <p:cNvSpPr txBox="1"/>
          <p:nvPr/>
        </p:nvSpPr>
        <p:spPr>
          <a:xfrm>
            <a:off x="225181" y="3164352"/>
            <a:ext cx="9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可得</a:t>
            </a:r>
            <a:endParaRPr lang="zh-CN" altLang="en-US" sz="2400" b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689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5" name="Rectangle 3">
            <a:extLst>
              <a:ext uri="{FF2B5EF4-FFF2-40B4-BE49-F238E27FC236}">
                <a16:creationId xmlns:a16="http://schemas.microsoft.com/office/drawing/2014/main" id="{9B86C77B-3613-433A-8A42-6B436A163C5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10464"/>
            <a:ext cx="1547813" cy="5762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考查</a:t>
            </a:r>
          </a:p>
        </p:txBody>
      </p:sp>
      <p:graphicFrame>
        <p:nvGraphicFramePr>
          <p:cNvPr id="360452" name="Object 7">
            <a:extLst>
              <a:ext uri="{FF2B5EF4-FFF2-40B4-BE49-F238E27FC236}">
                <a16:creationId xmlns:a16="http://schemas.microsoft.com/office/drawing/2014/main" id="{5FF56069-F0B6-44C9-99E9-5698A22CC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761910"/>
              </p:ext>
            </p:extLst>
          </p:nvPr>
        </p:nvGraphicFramePr>
        <p:xfrm>
          <a:off x="858366" y="84831"/>
          <a:ext cx="3016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880" r:id="rId4" imgW="139579" imgH="203024" progId="Equation.3">
                  <p:embed/>
                </p:oleObj>
              </mc:Choice>
              <mc:Fallback>
                <p:oleObj r:id="rId4" imgW="139579" imgH="203024" progId="Equation.3">
                  <p:embed/>
                  <p:pic>
                    <p:nvPicPr>
                      <p:cNvPr id="360452" name="Object 7">
                        <a:extLst>
                          <a:ext uri="{FF2B5EF4-FFF2-40B4-BE49-F238E27FC236}">
                            <a16:creationId xmlns:a16="http://schemas.microsoft.com/office/drawing/2014/main" id="{5FF56069-F0B6-44C9-99E9-5698A22CCAA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366" y="84831"/>
                        <a:ext cx="3016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1720" name="Rectangle 8">
            <a:extLst>
              <a:ext uri="{FF2B5EF4-FFF2-40B4-BE49-F238E27FC236}">
                <a16:creationId xmlns:a16="http://schemas.microsoft.com/office/drawing/2014/main" id="{47191AE7-230A-45A7-8704-63EF8B10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745" y="163640"/>
            <a:ext cx="66960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等分辛普森公式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之间的关系，</a:t>
            </a:r>
          </a:p>
        </p:txBody>
      </p:sp>
      <p:sp>
        <p:nvSpPr>
          <p:cNvPr id="1011721" name="Rectangle 9">
            <a:extLst>
              <a:ext uri="{FF2B5EF4-FFF2-40B4-BE49-F238E27FC236}">
                <a16:creationId xmlns:a16="http://schemas.microsoft.com/office/drawing/2014/main" id="{55465B09-78C9-404E-AA26-7AAAA3D2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04" y="677778"/>
            <a:ext cx="3203575" cy="59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将复化梯形公式  </a:t>
            </a:r>
          </a:p>
        </p:txBody>
      </p:sp>
      <p:graphicFrame>
        <p:nvGraphicFramePr>
          <p:cNvPr id="360455" name="Object 10">
            <a:extLst>
              <a:ext uri="{FF2B5EF4-FFF2-40B4-BE49-F238E27FC236}">
                <a16:creationId xmlns:a16="http://schemas.microsoft.com/office/drawing/2014/main" id="{6CAEED65-298C-49C5-97C5-E466B03F7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99726"/>
              </p:ext>
            </p:extLst>
          </p:nvPr>
        </p:nvGraphicFramePr>
        <p:xfrm>
          <a:off x="2460155" y="633198"/>
          <a:ext cx="3203574" cy="62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881" r:id="rId6" imgW="2005729" imgH="431613" progId="Equation.3">
                  <p:embed/>
                </p:oleObj>
              </mc:Choice>
              <mc:Fallback>
                <p:oleObj r:id="rId6" imgW="2005729" imgH="431613" progId="Equation.3">
                  <p:embed/>
                  <p:pic>
                    <p:nvPicPr>
                      <p:cNvPr id="360455" name="Object 10">
                        <a:extLst>
                          <a:ext uri="{FF2B5EF4-FFF2-40B4-BE49-F238E27FC236}">
                            <a16:creationId xmlns:a16="http://schemas.microsoft.com/office/drawing/2014/main" id="{6CAEED65-298C-49C5-97C5-E466B03F7D6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155" y="633198"/>
                        <a:ext cx="3203574" cy="620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1725" name="Rectangle 13">
            <a:extLst>
              <a:ext uri="{FF2B5EF4-FFF2-40B4-BE49-F238E27FC236}">
                <a16:creationId xmlns:a16="http://schemas.microsoft.com/office/drawing/2014/main" id="{7D927FC6-6A79-4AE8-8826-5FB554596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853" y="746298"/>
            <a:ext cx="5943821" cy="40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代入式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(7.4)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得</a:t>
            </a:r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11728" name="Rectangle 16">
            <a:extLst>
              <a:ext uri="{FF2B5EF4-FFF2-40B4-BE49-F238E27FC236}">
                <a16:creationId xmlns:a16="http://schemas.microsoft.com/office/drawing/2014/main" id="{690375EE-133E-4064-923D-2602ECBCA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72" y="4662981"/>
            <a:ext cx="1042988" cy="58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所以  </a:t>
            </a:r>
          </a:p>
        </p:txBody>
      </p:sp>
      <p:sp>
        <p:nvSpPr>
          <p:cNvPr id="1011730" name="Rectangle 18">
            <a:extLst>
              <a:ext uri="{FF2B5EF4-FFF2-40B4-BE49-F238E27FC236}">
                <a16:creationId xmlns:a16="http://schemas.microsoft.com/office/drawing/2014/main" id="{5BEA8F21-1396-425D-95F8-54CD8125D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39" y="5816433"/>
            <a:ext cx="899003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用梯形法二分前后两个积分值</a:t>
            </a:r>
            <a:r>
              <a:rPr lang="en-US" altLang="zh-CN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="0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="0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zh-CN" altLang="en-US" sz="2400" b="0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按照上式所做的线性组合，可得到具有更高精度的由复化辛普森公式计算的积分值</a:t>
            </a:r>
            <a:r>
              <a:rPr lang="en-US" altLang="zh-CN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sz="2400" b="0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E2617EE-46E9-45F8-B813-CBEEB28CD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92" y="-43903"/>
            <a:ext cx="3063889" cy="6940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A3CCEB-E6CF-483D-B499-00C9E6B3C1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60" y="4582191"/>
            <a:ext cx="2293605" cy="742769"/>
          </a:xfrm>
          <a:prstGeom prst="rect">
            <a:avLst/>
          </a:prstGeom>
        </p:spPr>
      </p:pic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6E66E4D5-0ED5-4D40-9C52-B0C530229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12864"/>
              </p:ext>
            </p:extLst>
          </p:nvPr>
        </p:nvGraphicFramePr>
        <p:xfrm>
          <a:off x="950805" y="1334170"/>
          <a:ext cx="1735798" cy="67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882" name="Equation" r:id="rId10" imgW="1028520" imgH="393480" progId="Equation.DSMT4">
                  <p:embed/>
                </p:oleObj>
              </mc:Choice>
              <mc:Fallback>
                <p:oleObj name="Equation" r:id="rId10" imgW="1028520" imgH="393480" progId="Equation.DSMT4">
                  <p:embed/>
                  <p:pic>
                    <p:nvPicPr>
                      <p:cNvPr id="115727" name="Object 15">
                        <a:extLst>
                          <a:ext uri="{FF2B5EF4-FFF2-40B4-BE49-F238E27FC236}">
                            <a16:creationId xmlns:a16="http://schemas.microsoft.com/office/drawing/2014/main" id="{F0B1ACB9-5498-42F9-B613-3886295B0E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805" y="1334170"/>
                        <a:ext cx="1735798" cy="672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>
            <a:extLst>
              <a:ext uri="{FF2B5EF4-FFF2-40B4-BE49-F238E27FC236}">
                <a16:creationId xmlns:a16="http://schemas.microsoft.com/office/drawing/2014/main" id="{6FA95B45-A75D-4039-A88C-E730EC7C9C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339718"/>
              </p:ext>
            </p:extLst>
          </p:nvPr>
        </p:nvGraphicFramePr>
        <p:xfrm>
          <a:off x="2652713" y="1260475"/>
          <a:ext cx="40719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883" name="Equation" r:id="rId12" imgW="2400120" imgH="482400" progId="Equation.DSMT4">
                  <p:embed/>
                </p:oleObj>
              </mc:Choice>
              <mc:Fallback>
                <p:oleObj name="Equation" r:id="rId12" imgW="2400120" imgH="482400" progId="Equation.DSMT4">
                  <p:embed/>
                  <p:pic>
                    <p:nvPicPr>
                      <p:cNvPr id="115728" name="Object 16">
                        <a:extLst>
                          <a:ext uri="{FF2B5EF4-FFF2-40B4-BE49-F238E27FC236}">
                            <a16:creationId xmlns:a16="http://schemas.microsoft.com/office/drawing/2014/main" id="{9792F752-D84A-4480-9FDC-229F2F944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260475"/>
                        <a:ext cx="4071937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CA9E2D53-BE78-4D49-A674-F8FA5FF9BE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727191"/>
              </p:ext>
            </p:extLst>
          </p:nvPr>
        </p:nvGraphicFramePr>
        <p:xfrm>
          <a:off x="1475992" y="2027548"/>
          <a:ext cx="2969343" cy="78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884" name="Equation" r:id="rId14" imgW="1752480" imgH="457200" progId="Equation.DSMT4">
                  <p:embed/>
                </p:oleObj>
              </mc:Choice>
              <mc:Fallback>
                <p:oleObj name="Equation" r:id="rId14" imgW="1752480" imgH="457200" progId="Equation.DSMT4">
                  <p:embed/>
                  <p:pic>
                    <p:nvPicPr>
                      <p:cNvPr id="115729" name="Object 17">
                        <a:extLst>
                          <a:ext uri="{FF2B5EF4-FFF2-40B4-BE49-F238E27FC236}">
                            <a16:creationId xmlns:a16="http://schemas.microsoft.com/office/drawing/2014/main" id="{8A669CD2-A748-427E-B36D-6325D14160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992" y="2027548"/>
                        <a:ext cx="2969343" cy="782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4F99D640-B7E8-4F6E-999C-597E93DEB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857873"/>
              </p:ext>
            </p:extLst>
          </p:nvPr>
        </p:nvGraphicFramePr>
        <p:xfrm>
          <a:off x="1475992" y="2816529"/>
          <a:ext cx="6043148" cy="874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885" name="Equation" r:id="rId16" imgW="3365280" imgH="482400" progId="Equation.DSMT4">
                  <p:embed/>
                </p:oleObj>
              </mc:Choice>
              <mc:Fallback>
                <p:oleObj name="Equation" r:id="rId16" imgW="3365280" imgH="482400" progId="Equation.DSMT4">
                  <p:embed/>
                  <p:pic>
                    <p:nvPicPr>
                      <p:cNvPr id="115730" name="Object 18">
                        <a:extLst>
                          <a:ext uri="{FF2B5EF4-FFF2-40B4-BE49-F238E27FC236}">
                            <a16:creationId xmlns:a16="http://schemas.microsoft.com/office/drawing/2014/main" id="{B8A063ED-A61C-484D-90CB-F263CFDC12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992" y="2816529"/>
                        <a:ext cx="6043148" cy="8740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>
            <a:extLst>
              <a:ext uri="{FF2B5EF4-FFF2-40B4-BE49-F238E27FC236}">
                <a16:creationId xmlns:a16="http://schemas.microsoft.com/office/drawing/2014/main" id="{4304D3BE-24DF-4166-A842-E95F4691C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632733"/>
              </p:ext>
            </p:extLst>
          </p:nvPr>
        </p:nvGraphicFramePr>
        <p:xfrm>
          <a:off x="1475992" y="3726764"/>
          <a:ext cx="55197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886" name="Equation" r:id="rId18" imgW="3022560" imgH="457200" progId="Equation.DSMT4">
                  <p:embed/>
                </p:oleObj>
              </mc:Choice>
              <mc:Fallback>
                <p:oleObj name="Equation" r:id="rId18" imgW="3022560" imgH="457200" progId="Equation.DSMT4">
                  <p:embed/>
                  <p:pic>
                    <p:nvPicPr>
                      <p:cNvPr id="115731" name="Object 19">
                        <a:extLst>
                          <a:ext uri="{FF2B5EF4-FFF2-40B4-BE49-F238E27FC236}">
                            <a16:creationId xmlns:a16="http://schemas.microsoft.com/office/drawing/2014/main" id="{54515659-7332-45F5-95BE-60A35B043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992" y="3726764"/>
                        <a:ext cx="55197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5646C88-3E68-4CA8-AFCB-440C69ABE3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35" y="3979794"/>
            <a:ext cx="736092" cy="302971"/>
          </a:xfrm>
          <a:prstGeom prst="rect">
            <a:avLst/>
          </a:prstGeom>
        </p:spPr>
      </p:pic>
      <p:sp>
        <p:nvSpPr>
          <p:cNvPr id="20" name="AutoShape 88" descr="再生纸">
            <a:extLst>
              <a:ext uri="{FF2B5EF4-FFF2-40B4-BE49-F238E27FC236}">
                <a16:creationId xmlns:a16="http://schemas.microsoft.com/office/drawing/2014/main" id="{73D64129-3A00-40EA-AB6B-E9AF1E944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4" y="5304279"/>
            <a:ext cx="2556831" cy="439101"/>
          </a:xfrm>
          <a:prstGeom prst="bevel">
            <a:avLst>
              <a:gd name="adj" fmla="val 4917"/>
            </a:avLst>
          </a:prstGeom>
          <a:blipFill dpi="0" rotWithShape="0">
            <a:blip r:embed="rId2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上述公式说明：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46CC5A-1613-48DF-8649-A3826605FB01}"/>
              </a:ext>
            </a:extLst>
          </p:cNvPr>
          <p:cNvSpPr txBox="1"/>
          <p:nvPr/>
        </p:nvSpPr>
        <p:spPr>
          <a:xfrm>
            <a:off x="6439020" y="4953575"/>
            <a:ext cx="2160240" cy="65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12741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28" grpId="0"/>
      <p:bldP spid="1011730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5">
            <a:extLst>
              <a:ext uri="{FF2B5EF4-FFF2-40B4-BE49-F238E27FC236}">
                <a16:creationId xmlns:a16="http://schemas.microsoft.com/office/drawing/2014/main" id="{F7F63C1B-77EA-4035-BA92-3069B64F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59" y="3411119"/>
            <a:ext cx="84575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6743" name="Object 7">
            <a:extLst>
              <a:ext uri="{FF2B5EF4-FFF2-40B4-BE49-F238E27FC236}">
                <a16:creationId xmlns:a16="http://schemas.microsoft.com/office/drawing/2014/main" id="{148F9311-530C-4377-B247-0FBC154EB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919716"/>
              </p:ext>
            </p:extLst>
          </p:nvPr>
        </p:nvGraphicFramePr>
        <p:xfrm>
          <a:off x="95250" y="868363"/>
          <a:ext cx="88979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48" name="MathType 5.0 Equation" r:id="rId3" imgW="4356000" imgH="457200" progId="Equation.DSMT4">
                  <p:embed/>
                </p:oleObj>
              </mc:Choice>
              <mc:Fallback>
                <p:oleObj name="MathType 5.0 Equation" r:id="rId3" imgW="4356000" imgH="457200" progId="Equation.DSMT4">
                  <p:embed/>
                  <p:pic>
                    <p:nvPicPr>
                      <p:cNvPr id="116743" name="Object 7">
                        <a:extLst>
                          <a:ext uri="{FF2B5EF4-FFF2-40B4-BE49-F238E27FC236}">
                            <a16:creationId xmlns:a16="http://schemas.microsoft.com/office/drawing/2014/main" id="{148F9311-530C-4377-B247-0FBC154EB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868363"/>
                        <a:ext cx="8897938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>
            <a:extLst>
              <a:ext uri="{FF2B5EF4-FFF2-40B4-BE49-F238E27FC236}">
                <a16:creationId xmlns:a16="http://schemas.microsoft.com/office/drawing/2014/main" id="{09507405-5050-4180-BE74-8EB7D49A16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816912"/>
              </p:ext>
            </p:extLst>
          </p:nvPr>
        </p:nvGraphicFramePr>
        <p:xfrm>
          <a:off x="86531" y="2154518"/>
          <a:ext cx="5555945" cy="44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49" name="Equation" r:id="rId5" imgW="2565360" imgH="203040" progId="Equation.DSMT4">
                  <p:embed/>
                </p:oleObj>
              </mc:Choice>
              <mc:Fallback>
                <p:oleObj name="Equation" r:id="rId5" imgW="2565360" imgH="203040" progId="Equation.DSMT4">
                  <p:embed/>
                  <p:pic>
                    <p:nvPicPr>
                      <p:cNvPr id="116749" name="Object 13">
                        <a:extLst>
                          <a:ext uri="{FF2B5EF4-FFF2-40B4-BE49-F238E27FC236}">
                            <a16:creationId xmlns:a16="http://schemas.microsoft.com/office/drawing/2014/main" id="{09507405-5050-4180-BE74-8EB7D49A16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31" y="2154518"/>
                        <a:ext cx="5555945" cy="446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0" name="Object 14">
            <a:extLst>
              <a:ext uri="{FF2B5EF4-FFF2-40B4-BE49-F238E27FC236}">
                <a16:creationId xmlns:a16="http://schemas.microsoft.com/office/drawing/2014/main" id="{04E2E58D-D527-4D00-BCBD-3466A054E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047639"/>
              </p:ext>
            </p:extLst>
          </p:nvPr>
        </p:nvGraphicFramePr>
        <p:xfrm>
          <a:off x="1161181" y="2606570"/>
          <a:ext cx="3767415" cy="86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50" name="Equation" r:id="rId7" imgW="1739880" imgH="393480" progId="Equation.DSMT4">
                  <p:embed/>
                </p:oleObj>
              </mc:Choice>
              <mc:Fallback>
                <p:oleObj name="Equation" r:id="rId7" imgW="1739880" imgH="393480" progId="Equation.DSMT4">
                  <p:embed/>
                  <p:pic>
                    <p:nvPicPr>
                      <p:cNvPr id="116750" name="Object 14">
                        <a:extLst>
                          <a:ext uri="{FF2B5EF4-FFF2-40B4-BE49-F238E27FC236}">
                            <a16:creationId xmlns:a16="http://schemas.microsoft.com/office/drawing/2014/main" id="{04E2E58D-D527-4D00-BCBD-3466A054E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181" y="2606570"/>
                        <a:ext cx="3767415" cy="863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2" name="Object 16">
            <a:extLst>
              <a:ext uri="{FF2B5EF4-FFF2-40B4-BE49-F238E27FC236}">
                <a16:creationId xmlns:a16="http://schemas.microsoft.com/office/drawing/2014/main" id="{9A9CD29D-B81E-4DB2-908E-D502DDEE5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440813"/>
              </p:ext>
            </p:extLst>
          </p:nvPr>
        </p:nvGraphicFramePr>
        <p:xfrm>
          <a:off x="4995684" y="2566145"/>
          <a:ext cx="2502816" cy="91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51" name="Equation" r:id="rId9" imgW="1155600" imgH="419040" progId="Equation.DSMT4">
                  <p:embed/>
                </p:oleObj>
              </mc:Choice>
              <mc:Fallback>
                <p:oleObj name="Equation" r:id="rId9" imgW="1155600" imgH="419040" progId="Equation.DSMT4">
                  <p:embed/>
                  <p:pic>
                    <p:nvPicPr>
                      <p:cNvPr id="116752" name="Object 16">
                        <a:extLst>
                          <a:ext uri="{FF2B5EF4-FFF2-40B4-BE49-F238E27FC236}">
                            <a16:creationId xmlns:a16="http://schemas.microsoft.com/office/drawing/2014/main" id="{9A9CD29D-B81E-4DB2-908E-D502DDEE54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684" y="2566145"/>
                        <a:ext cx="2502816" cy="919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3" name="Object 17">
            <a:extLst>
              <a:ext uri="{FF2B5EF4-FFF2-40B4-BE49-F238E27FC236}">
                <a16:creationId xmlns:a16="http://schemas.microsoft.com/office/drawing/2014/main" id="{E886DB9A-C6A3-4217-BD46-E6FE7E85E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638503"/>
              </p:ext>
            </p:extLst>
          </p:nvPr>
        </p:nvGraphicFramePr>
        <p:xfrm>
          <a:off x="175526" y="3468108"/>
          <a:ext cx="8111535" cy="50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52" name="Equation" r:id="rId11" imgW="3746160" imgH="228600" progId="Equation.DSMT4">
                  <p:embed/>
                </p:oleObj>
              </mc:Choice>
              <mc:Fallback>
                <p:oleObj name="Equation" r:id="rId11" imgW="3746160" imgH="228600" progId="Equation.DSMT4">
                  <p:embed/>
                  <p:pic>
                    <p:nvPicPr>
                      <p:cNvPr id="116753" name="Object 17">
                        <a:extLst>
                          <a:ext uri="{FF2B5EF4-FFF2-40B4-BE49-F238E27FC236}">
                            <a16:creationId xmlns:a16="http://schemas.microsoft.com/office/drawing/2014/main" id="{E886DB9A-C6A3-4217-BD46-E6FE7E85E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26" y="3468108"/>
                        <a:ext cx="8111535" cy="501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4" name="Object 18">
            <a:extLst>
              <a:ext uri="{FF2B5EF4-FFF2-40B4-BE49-F238E27FC236}">
                <a16:creationId xmlns:a16="http://schemas.microsoft.com/office/drawing/2014/main" id="{364B336D-0C73-4974-8077-1D13D4767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061067"/>
              </p:ext>
            </p:extLst>
          </p:nvPr>
        </p:nvGraphicFramePr>
        <p:xfrm>
          <a:off x="80103" y="4243510"/>
          <a:ext cx="5226131" cy="44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53" name="Equation" r:id="rId13" imgW="2412720" imgH="203040" progId="Equation.DSMT4">
                  <p:embed/>
                </p:oleObj>
              </mc:Choice>
              <mc:Fallback>
                <p:oleObj name="Equation" r:id="rId13" imgW="2412720" imgH="203040" progId="Equation.DSMT4">
                  <p:embed/>
                  <p:pic>
                    <p:nvPicPr>
                      <p:cNvPr id="116754" name="Object 18">
                        <a:extLst>
                          <a:ext uri="{FF2B5EF4-FFF2-40B4-BE49-F238E27FC236}">
                            <a16:creationId xmlns:a16="http://schemas.microsoft.com/office/drawing/2014/main" id="{364B336D-0C73-4974-8077-1D13D4767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3" y="4243510"/>
                        <a:ext cx="5226131" cy="446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5" name="Object 19">
            <a:extLst>
              <a:ext uri="{FF2B5EF4-FFF2-40B4-BE49-F238E27FC236}">
                <a16:creationId xmlns:a16="http://schemas.microsoft.com/office/drawing/2014/main" id="{A7BE6308-E074-4F33-8DC6-9E3FD1893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811842"/>
              </p:ext>
            </p:extLst>
          </p:nvPr>
        </p:nvGraphicFramePr>
        <p:xfrm>
          <a:off x="1138879" y="4709884"/>
          <a:ext cx="3850340" cy="86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54" name="Equation" r:id="rId15" imgW="1777680" imgH="393480" progId="Equation.DSMT4">
                  <p:embed/>
                </p:oleObj>
              </mc:Choice>
              <mc:Fallback>
                <p:oleObj name="Equation" r:id="rId15" imgW="1777680" imgH="393480" progId="Equation.DSMT4">
                  <p:embed/>
                  <p:pic>
                    <p:nvPicPr>
                      <p:cNvPr id="116755" name="Object 19">
                        <a:extLst>
                          <a:ext uri="{FF2B5EF4-FFF2-40B4-BE49-F238E27FC236}">
                            <a16:creationId xmlns:a16="http://schemas.microsoft.com/office/drawing/2014/main" id="{A7BE6308-E074-4F33-8DC6-9E3FD18939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879" y="4709884"/>
                        <a:ext cx="3850340" cy="863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6" name="Object 20">
            <a:extLst>
              <a:ext uri="{FF2B5EF4-FFF2-40B4-BE49-F238E27FC236}">
                <a16:creationId xmlns:a16="http://schemas.microsoft.com/office/drawing/2014/main" id="{EFED7A8B-04DA-4328-8DC4-215F15E31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51214"/>
              </p:ext>
            </p:extLst>
          </p:nvPr>
        </p:nvGraphicFramePr>
        <p:xfrm>
          <a:off x="5076056" y="4735234"/>
          <a:ext cx="2531086" cy="91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55" name="Equation" r:id="rId17" imgW="1168200" imgH="419040" progId="Equation.DSMT4">
                  <p:embed/>
                </p:oleObj>
              </mc:Choice>
              <mc:Fallback>
                <p:oleObj name="Equation" r:id="rId17" imgW="1168200" imgH="419040" progId="Equation.DSMT4">
                  <p:embed/>
                  <p:pic>
                    <p:nvPicPr>
                      <p:cNvPr id="116756" name="Object 20">
                        <a:extLst>
                          <a:ext uri="{FF2B5EF4-FFF2-40B4-BE49-F238E27FC236}">
                            <a16:creationId xmlns:a16="http://schemas.microsoft.com/office/drawing/2014/main" id="{EFED7A8B-04DA-4328-8DC4-215F15E315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735234"/>
                        <a:ext cx="2531086" cy="919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7" name="Object 21">
            <a:extLst>
              <a:ext uri="{FF2B5EF4-FFF2-40B4-BE49-F238E27FC236}">
                <a16:creationId xmlns:a16="http://schemas.microsoft.com/office/drawing/2014/main" id="{842A4941-EECC-43A6-868A-29553BC64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564787"/>
              </p:ext>
            </p:extLst>
          </p:nvPr>
        </p:nvGraphicFramePr>
        <p:xfrm>
          <a:off x="175526" y="5654943"/>
          <a:ext cx="8497887" cy="50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56" name="Equation" r:id="rId19" imgW="3924000" imgH="228600" progId="Equation.DSMT4">
                  <p:embed/>
                </p:oleObj>
              </mc:Choice>
              <mc:Fallback>
                <p:oleObj name="Equation" r:id="rId19" imgW="3924000" imgH="228600" progId="Equation.DSMT4">
                  <p:embed/>
                  <p:pic>
                    <p:nvPicPr>
                      <p:cNvPr id="116757" name="Object 21">
                        <a:extLst>
                          <a:ext uri="{FF2B5EF4-FFF2-40B4-BE49-F238E27FC236}">
                            <a16:creationId xmlns:a16="http://schemas.microsoft.com/office/drawing/2014/main" id="{842A4941-EECC-43A6-868A-29553BC64F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26" y="5654943"/>
                        <a:ext cx="8497887" cy="501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56AB9B29-2C92-40B1-84E1-CF72CEC2A9B6}"/>
              </a:ext>
            </a:extLst>
          </p:cNvPr>
          <p:cNvSpPr txBox="1"/>
          <p:nvPr/>
        </p:nvSpPr>
        <p:spPr>
          <a:xfrm>
            <a:off x="2534724" y="222591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龙贝格法求积公式</a:t>
            </a:r>
            <a:endParaRPr lang="en-US" altLang="zh-CN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3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1" name="Rectangle 3">
            <a:extLst>
              <a:ext uri="{FF2B5EF4-FFF2-40B4-BE49-F238E27FC236}">
                <a16:creationId xmlns:a16="http://schemas.microsoft.com/office/drawing/2014/main" id="{8AB2C791-8424-4DC8-9A7F-9EF301427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9" y="2276252"/>
            <a:ext cx="1751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CC"/>
                </a:solidFill>
                <a:latin typeface="+mn-ea"/>
                <a:ea typeface="+mn-ea"/>
              </a:rPr>
              <a:t>同理可得</a:t>
            </a:r>
          </a:p>
        </p:txBody>
      </p:sp>
      <p:graphicFrame>
        <p:nvGraphicFramePr>
          <p:cNvPr id="882692" name="Object 4">
            <a:extLst>
              <a:ext uri="{FF2B5EF4-FFF2-40B4-BE49-F238E27FC236}">
                <a16:creationId xmlns:a16="http://schemas.microsoft.com/office/drawing/2014/main" id="{55D9CA87-D9E3-4626-99B2-244419D31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824050"/>
              </p:ext>
            </p:extLst>
          </p:nvPr>
        </p:nvGraphicFramePr>
        <p:xfrm>
          <a:off x="3154363" y="2263775"/>
          <a:ext cx="22256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34" name="Equation" r:id="rId4" imgW="1104840" imgH="419040" progId="Equation.DSMT4">
                  <p:embed/>
                </p:oleObj>
              </mc:Choice>
              <mc:Fallback>
                <p:oleObj name="Equation" r:id="rId4" imgW="1104840" imgH="419040" progId="Equation.DSMT4">
                  <p:embed/>
                  <p:pic>
                    <p:nvPicPr>
                      <p:cNvPr id="882692" name="Object 4">
                        <a:extLst>
                          <a:ext uri="{FF2B5EF4-FFF2-40B4-BE49-F238E27FC236}">
                            <a16:creationId xmlns:a16="http://schemas.microsoft.com/office/drawing/2014/main" id="{55D9CA87-D9E3-4626-99B2-244419D31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263775"/>
                        <a:ext cx="2225675" cy="836613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CC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3" name="Rectangle 5">
            <a:extLst>
              <a:ext uri="{FF2B5EF4-FFF2-40B4-BE49-F238E27FC236}">
                <a16:creationId xmlns:a16="http://schemas.microsoft.com/office/drawing/2014/main" id="{316F903A-5482-4858-8AF4-461EBA4E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30" y="1279803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一般地，有</a:t>
            </a:r>
          </a:p>
        </p:txBody>
      </p:sp>
      <p:graphicFrame>
        <p:nvGraphicFramePr>
          <p:cNvPr id="882694" name="Object 6">
            <a:extLst>
              <a:ext uri="{FF2B5EF4-FFF2-40B4-BE49-F238E27FC236}">
                <a16:creationId xmlns:a16="http://schemas.microsoft.com/office/drawing/2014/main" id="{1DB09285-CDCE-4FA5-9C03-CCC02A506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545861"/>
              </p:ext>
            </p:extLst>
          </p:nvPr>
        </p:nvGraphicFramePr>
        <p:xfrm>
          <a:off x="3200868" y="1206276"/>
          <a:ext cx="19986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35" name="Equation" r:id="rId6" imgW="990360" imgH="406080" progId="Equation.DSMT4">
                  <p:embed/>
                </p:oleObj>
              </mc:Choice>
              <mc:Fallback>
                <p:oleObj name="Equation" r:id="rId6" imgW="990360" imgH="406080" progId="Equation.DSMT4">
                  <p:embed/>
                  <p:pic>
                    <p:nvPicPr>
                      <p:cNvPr id="882694" name="Object 6">
                        <a:extLst>
                          <a:ext uri="{FF2B5EF4-FFF2-40B4-BE49-F238E27FC236}">
                            <a16:creationId xmlns:a16="http://schemas.microsoft.com/office/drawing/2014/main" id="{1DB09285-CDCE-4FA5-9C03-CCC02A506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868" y="1206276"/>
                        <a:ext cx="1998662" cy="811213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CC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5" name="Object 7">
            <a:extLst>
              <a:ext uri="{FF2B5EF4-FFF2-40B4-BE49-F238E27FC236}">
                <a16:creationId xmlns:a16="http://schemas.microsoft.com/office/drawing/2014/main" id="{B9CB436F-6346-4B7D-AF5F-69E9F2782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01611"/>
              </p:ext>
            </p:extLst>
          </p:nvPr>
        </p:nvGraphicFramePr>
        <p:xfrm>
          <a:off x="3167063" y="3330575"/>
          <a:ext cx="22510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36" name="Equation" r:id="rId8" imgW="1117440" imgH="419040" progId="Equation.DSMT4">
                  <p:embed/>
                </p:oleObj>
              </mc:Choice>
              <mc:Fallback>
                <p:oleObj name="Equation" r:id="rId8" imgW="1117440" imgH="419040" progId="Equation.DSMT4">
                  <p:embed/>
                  <p:pic>
                    <p:nvPicPr>
                      <p:cNvPr id="882695" name="Object 7">
                        <a:extLst>
                          <a:ext uri="{FF2B5EF4-FFF2-40B4-BE49-F238E27FC236}">
                            <a16:creationId xmlns:a16="http://schemas.microsoft.com/office/drawing/2014/main" id="{B9CB436F-6346-4B7D-AF5F-69E9F2782A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3330575"/>
                        <a:ext cx="2251075" cy="836613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CC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6" name="Rectangle 8">
            <a:extLst>
              <a:ext uri="{FF2B5EF4-FFF2-40B4-BE49-F238E27FC236}">
                <a16:creationId xmlns:a16="http://schemas.microsoft.com/office/drawing/2014/main" id="{001A2504-F86C-4557-8F8F-61C71251A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24" y="3495452"/>
            <a:ext cx="2087562" cy="46166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990000"/>
                </a:solidFill>
                <a:latin typeface="+mn-ea"/>
                <a:ea typeface="+mn-ea"/>
              </a:rPr>
              <a:t>龙贝格公式</a:t>
            </a:r>
          </a:p>
        </p:txBody>
      </p:sp>
      <p:sp>
        <p:nvSpPr>
          <p:cNvPr id="882701" name="AutoShape 13" descr="再生纸">
            <a:extLst>
              <a:ext uri="{FF2B5EF4-FFF2-40B4-BE49-F238E27FC236}">
                <a16:creationId xmlns:a16="http://schemas.microsoft.com/office/drawing/2014/main" id="{B1FC2BA6-7704-465B-83C9-DC3EED71B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631398"/>
            <a:ext cx="8099425" cy="1433088"/>
          </a:xfrm>
          <a:prstGeom prst="roundRect">
            <a:avLst>
              <a:gd name="adj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注：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(1)上述加速技巧称为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龙贝格求积算法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；</a:t>
            </a: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        (2)每加速一次，计算精度提高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二阶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；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        (3)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该技巧可以不断继续下去，但通常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最多用到 </a:t>
            </a:r>
            <a:r>
              <a:rPr lang="en-US" altLang="zh-CN" b="1" i="1" dirty="0">
                <a:solidFill>
                  <a:srgbClr val="0000CC"/>
                </a:solidFill>
                <a:latin typeface="+mn-ea"/>
                <a:ea typeface="+mn-ea"/>
              </a:rPr>
              <a:t>   </a:t>
            </a:r>
            <a:r>
              <a:rPr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.</a:t>
            </a:r>
            <a:endParaRPr lang="zh-CN" altLang="en-US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aphicFrame>
        <p:nvGraphicFramePr>
          <p:cNvPr id="882702" name="Object 14">
            <a:extLst>
              <a:ext uri="{FF2B5EF4-FFF2-40B4-BE49-F238E27FC236}">
                <a16:creationId xmlns:a16="http://schemas.microsoft.com/office/drawing/2014/main" id="{636AC137-3784-4DF7-BC5C-C9CCDF49D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183929"/>
              </p:ext>
            </p:extLst>
          </p:nvPr>
        </p:nvGraphicFramePr>
        <p:xfrm>
          <a:off x="5940574" y="1314227"/>
          <a:ext cx="23812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37" name="Equation" r:id="rId11" imgW="914400" imgH="228600" progId="Equation.DSMT4">
                  <p:embed/>
                </p:oleObj>
              </mc:Choice>
              <mc:Fallback>
                <p:oleObj name="Equation" r:id="rId11" imgW="914400" imgH="228600" progId="Equation.DSMT4">
                  <p:embed/>
                  <p:pic>
                    <p:nvPicPr>
                      <p:cNvPr id="882702" name="Object 14">
                        <a:extLst>
                          <a:ext uri="{FF2B5EF4-FFF2-40B4-BE49-F238E27FC236}">
                            <a16:creationId xmlns:a16="http://schemas.microsoft.com/office/drawing/2014/main" id="{636AC137-3784-4DF7-BC5C-C9CCDF49DE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574" y="1314227"/>
                        <a:ext cx="23812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704" name="Object 16">
            <a:extLst>
              <a:ext uri="{FF2B5EF4-FFF2-40B4-BE49-F238E27FC236}">
                <a16:creationId xmlns:a16="http://schemas.microsoft.com/office/drawing/2014/main" id="{A4B01FE4-65C5-497D-B382-1296DA3F89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041351"/>
              </p:ext>
            </p:extLst>
          </p:nvPr>
        </p:nvGraphicFramePr>
        <p:xfrm>
          <a:off x="5940574" y="2322290"/>
          <a:ext cx="23812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38" name="Equation" r:id="rId13" imgW="914400" imgH="228600" progId="Equation.DSMT4">
                  <p:embed/>
                </p:oleObj>
              </mc:Choice>
              <mc:Fallback>
                <p:oleObj name="Equation" r:id="rId13" imgW="914400" imgH="228600" progId="Equation.DSMT4">
                  <p:embed/>
                  <p:pic>
                    <p:nvPicPr>
                      <p:cNvPr id="882704" name="Object 16">
                        <a:extLst>
                          <a:ext uri="{FF2B5EF4-FFF2-40B4-BE49-F238E27FC236}">
                            <a16:creationId xmlns:a16="http://schemas.microsoft.com/office/drawing/2014/main" id="{A4B01FE4-65C5-497D-B382-1296DA3F8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574" y="2322290"/>
                        <a:ext cx="23812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705" name="Object 17">
            <a:extLst>
              <a:ext uri="{FF2B5EF4-FFF2-40B4-BE49-F238E27FC236}">
                <a16:creationId xmlns:a16="http://schemas.microsoft.com/office/drawing/2014/main" id="{5E07E91B-F68B-4E70-9D50-077693D16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548426"/>
              </p:ext>
            </p:extLst>
          </p:nvPr>
        </p:nvGraphicFramePr>
        <p:xfrm>
          <a:off x="5940574" y="3401790"/>
          <a:ext cx="23812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39" name="Equation" r:id="rId15" imgW="914400" imgH="228600" progId="Equation.DSMT4">
                  <p:embed/>
                </p:oleObj>
              </mc:Choice>
              <mc:Fallback>
                <p:oleObj name="Equation" r:id="rId15" imgW="914400" imgH="228600" progId="Equation.DSMT4">
                  <p:embed/>
                  <p:pic>
                    <p:nvPicPr>
                      <p:cNvPr id="882705" name="Object 17">
                        <a:extLst>
                          <a:ext uri="{FF2B5EF4-FFF2-40B4-BE49-F238E27FC236}">
                            <a16:creationId xmlns:a16="http://schemas.microsoft.com/office/drawing/2014/main" id="{5E07E91B-F68B-4E70-9D50-077693D16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574" y="3401790"/>
                        <a:ext cx="23812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5F0B093-9A9E-4A08-8D13-B65F5EDCDDCE}"/>
              </a:ext>
            </a:extLst>
          </p:cNvPr>
          <p:cNvSpPr txBox="1"/>
          <p:nvPr/>
        </p:nvSpPr>
        <p:spPr>
          <a:xfrm>
            <a:off x="2813161" y="286987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龙贝格法求积公式</a:t>
            </a:r>
            <a:endParaRPr lang="en-US" altLang="zh-CN" sz="24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897257-D601-483B-A1CB-C3FCDC095A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3" y="5663302"/>
            <a:ext cx="363931" cy="21397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0F6D77A-4A8F-45A2-9F44-1F9AA840CBD4}"/>
              </a:ext>
            </a:extLst>
          </p:cNvPr>
          <p:cNvSpPr txBox="1"/>
          <p:nvPr/>
        </p:nvSpPr>
        <p:spPr>
          <a:xfrm>
            <a:off x="6516216" y="298670"/>
            <a:ext cx="2160240" cy="65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2793679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5">
            <a:extLst>
              <a:ext uri="{FF2B5EF4-FFF2-40B4-BE49-F238E27FC236}">
                <a16:creationId xmlns:a16="http://schemas.microsoft.com/office/drawing/2014/main" id="{2D97876B-B8DB-42DB-A4A6-BE3F496A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247849-F1E6-4655-94B1-DB16ED03EAD9}"/>
              </a:ext>
            </a:extLst>
          </p:cNvPr>
          <p:cNvSpPr txBox="1"/>
          <p:nvPr/>
        </p:nvSpPr>
        <p:spPr>
          <a:xfrm>
            <a:off x="2494281" y="-13767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龙贝格法求积公式</a:t>
            </a:r>
            <a:endParaRPr lang="en-US" altLang="zh-CN" sz="24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4A316C6-B0C6-45D1-A3E2-FD4C4A0F9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609474"/>
              </p:ext>
            </p:extLst>
          </p:nvPr>
        </p:nvGraphicFramePr>
        <p:xfrm>
          <a:off x="251520" y="109274"/>
          <a:ext cx="1946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94" name="Equation" r:id="rId6" imgW="1066680" imgH="215640" progId="Equation.DSMT4">
                  <p:embed/>
                </p:oleObj>
              </mc:Choice>
              <mc:Fallback>
                <p:oleObj name="Equation" r:id="rId6" imgW="1066680" imgH="215640" progId="Equation.DSMT4">
                  <p:embed/>
                  <p:pic>
                    <p:nvPicPr>
                      <p:cNvPr id="118791" name="Object 7">
                        <a:extLst>
                          <a:ext uri="{FF2B5EF4-FFF2-40B4-BE49-F238E27FC236}">
                            <a16:creationId xmlns:a16="http://schemas.microsoft.com/office/drawing/2014/main" id="{1DAE4F7F-8F93-4D38-803A-84F8F469E6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09274"/>
                        <a:ext cx="19462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1797662-0692-42B7-BF13-DD3DFFF8E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969644"/>
              </p:ext>
            </p:extLst>
          </p:nvPr>
        </p:nvGraphicFramePr>
        <p:xfrm>
          <a:off x="730615" y="487276"/>
          <a:ext cx="325438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95" name="Equation" r:id="rId8" imgW="177480" imgH="914400" progId="Equation.DSMT4">
                  <p:embed/>
                </p:oleObj>
              </mc:Choice>
              <mc:Fallback>
                <p:oleObj name="Equation" r:id="rId8" imgW="177480" imgH="914400" progId="Equation.DSMT4">
                  <p:embed/>
                  <p:pic>
                    <p:nvPicPr>
                      <p:cNvPr id="118792" name="Object 8">
                        <a:extLst>
                          <a:ext uri="{FF2B5EF4-FFF2-40B4-BE49-F238E27FC236}">
                            <a16:creationId xmlns:a16="http://schemas.microsoft.com/office/drawing/2014/main" id="{E91CB517-FF3E-4E3D-B1F9-45BA45D166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615" y="487276"/>
                        <a:ext cx="325438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9C2F4E5A-9E93-4405-ADC4-A1C0E1A8E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749945"/>
              </p:ext>
            </p:extLst>
          </p:nvPr>
        </p:nvGraphicFramePr>
        <p:xfrm>
          <a:off x="1641840" y="501564"/>
          <a:ext cx="34766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96" name="Equation" r:id="rId10" imgW="190440" imgH="914400" progId="Equation.DSMT4">
                  <p:embed/>
                </p:oleObj>
              </mc:Choice>
              <mc:Fallback>
                <p:oleObj name="Equation" r:id="rId10" imgW="190440" imgH="914400" progId="Equation.DSMT4">
                  <p:embed/>
                  <p:pic>
                    <p:nvPicPr>
                      <p:cNvPr id="118797" name="Object 13">
                        <a:extLst>
                          <a:ext uri="{FF2B5EF4-FFF2-40B4-BE49-F238E27FC236}">
                            <a16:creationId xmlns:a16="http://schemas.microsoft.com/office/drawing/2014/main" id="{67838FBE-A780-4EA9-BF46-A35295B94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840" y="501564"/>
                        <a:ext cx="347663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0">
            <a:extLst>
              <a:ext uri="{FF2B5EF4-FFF2-40B4-BE49-F238E27FC236}">
                <a16:creationId xmlns:a16="http://schemas.microsoft.com/office/drawing/2014/main" id="{5CE5DC08-49AA-4877-8A8E-F877EB820102}"/>
              </a:ext>
            </a:extLst>
          </p:cNvPr>
          <p:cNvGrpSpPr>
            <a:grpSpLocks/>
          </p:cNvGrpSpPr>
          <p:nvPr/>
        </p:nvGrpSpPr>
        <p:grpSpPr bwMode="auto">
          <a:xfrm>
            <a:off x="1029065" y="703176"/>
            <a:ext cx="679450" cy="1277938"/>
            <a:chOff x="884" y="1797"/>
            <a:chExt cx="428" cy="805"/>
          </a:xfrm>
        </p:grpSpPr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271306C4-CB53-47EA-B32C-1C5007C56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79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6690BF5D-B633-4D38-A596-9119DDFBA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206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143B0AC-3737-462A-A850-18BA568B6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068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A3D6F91E-BA80-455F-99A2-5B146BC55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40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8C7C4E79-2324-41A6-A28D-A781EBBEA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" y="2330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C2A13C21-D13C-4DB1-85AB-E412E7ACD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0" y="2602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32">
            <a:extLst>
              <a:ext uri="{FF2B5EF4-FFF2-40B4-BE49-F238E27FC236}">
                <a16:creationId xmlns:a16="http://schemas.microsoft.com/office/drawing/2014/main" id="{291CE95E-9B81-41AE-AE2D-07EC73B07BC6}"/>
              </a:ext>
            </a:extLst>
          </p:cNvPr>
          <p:cNvGrpSpPr>
            <a:grpSpLocks/>
          </p:cNvGrpSpPr>
          <p:nvPr/>
        </p:nvGrpSpPr>
        <p:grpSpPr bwMode="auto">
          <a:xfrm>
            <a:off x="2026015" y="1192126"/>
            <a:ext cx="663575" cy="847725"/>
            <a:chOff x="1512" y="2105"/>
            <a:chExt cx="418" cy="534"/>
          </a:xfrm>
        </p:grpSpPr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E4AE5506-3900-4DE9-946E-3EBD7E322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2105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4C695A0B-BF33-479D-AD57-D0052FE6C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8" y="2377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603F7A95-6137-4EF0-9428-96E305904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2" y="236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84C4235-DA63-4132-A154-F72190659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" y="263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" name="Object 28">
            <a:extLst>
              <a:ext uri="{FF2B5EF4-FFF2-40B4-BE49-F238E27FC236}">
                <a16:creationId xmlns:a16="http://schemas.microsoft.com/office/drawing/2014/main" id="{8B321026-EC11-4345-9BD8-25C11A407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984987"/>
              </p:ext>
            </p:extLst>
          </p:nvPr>
        </p:nvGraphicFramePr>
        <p:xfrm>
          <a:off x="2818178" y="558714"/>
          <a:ext cx="369887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97" name="Equation" r:id="rId12" imgW="203040" imgH="914400" progId="Equation.DSMT4">
                  <p:embed/>
                </p:oleObj>
              </mc:Choice>
              <mc:Fallback>
                <p:oleObj name="Equation" r:id="rId12" imgW="203040" imgH="914400" progId="Equation.DSMT4">
                  <p:embed/>
                  <p:pic>
                    <p:nvPicPr>
                      <p:cNvPr id="118812" name="Object 28">
                        <a:extLst>
                          <a:ext uri="{FF2B5EF4-FFF2-40B4-BE49-F238E27FC236}">
                            <a16:creationId xmlns:a16="http://schemas.microsoft.com/office/drawing/2014/main" id="{65A84D39-A4BC-4C5D-9916-12E969153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178" y="558714"/>
                        <a:ext cx="369887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33">
            <a:extLst>
              <a:ext uri="{FF2B5EF4-FFF2-40B4-BE49-F238E27FC236}">
                <a16:creationId xmlns:a16="http://schemas.microsoft.com/office/drawing/2014/main" id="{2000D52D-4BE2-4FBA-9E34-9299A5940D08}"/>
              </a:ext>
            </a:extLst>
          </p:cNvPr>
          <p:cNvGrpSpPr>
            <a:grpSpLocks/>
          </p:cNvGrpSpPr>
          <p:nvPr/>
        </p:nvGrpSpPr>
        <p:grpSpPr bwMode="auto">
          <a:xfrm>
            <a:off x="3261090" y="1639801"/>
            <a:ext cx="647700" cy="431800"/>
            <a:chOff x="2290" y="2387"/>
            <a:chExt cx="408" cy="272"/>
          </a:xfrm>
        </p:grpSpPr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0213AFB7-D4EA-4A51-8580-6457028E9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28D46D7F-D08D-47E5-9861-F2BC33765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" name="Object 31">
            <a:extLst>
              <a:ext uri="{FF2B5EF4-FFF2-40B4-BE49-F238E27FC236}">
                <a16:creationId xmlns:a16="http://schemas.microsoft.com/office/drawing/2014/main" id="{8F253B8F-0E28-4B05-A9DB-E7C8B556B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188027"/>
              </p:ext>
            </p:extLst>
          </p:nvPr>
        </p:nvGraphicFramePr>
        <p:xfrm>
          <a:off x="3935778" y="515851"/>
          <a:ext cx="34607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98" name="Equation" r:id="rId14" imgW="190440" imgH="914400" progId="Equation.DSMT4">
                  <p:embed/>
                </p:oleObj>
              </mc:Choice>
              <mc:Fallback>
                <p:oleObj name="Equation" r:id="rId14" imgW="190440" imgH="914400" progId="Equation.DSMT4">
                  <p:embed/>
                  <p:pic>
                    <p:nvPicPr>
                      <p:cNvPr id="118815" name="Object 31">
                        <a:extLst>
                          <a:ext uri="{FF2B5EF4-FFF2-40B4-BE49-F238E27FC236}">
                            <a16:creationId xmlns:a16="http://schemas.microsoft.com/office/drawing/2014/main" id="{40A8105B-142F-4C84-92EF-A3289119D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78" y="515851"/>
                        <a:ext cx="346075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4">
            <a:extLst>
              <a:ext uri="{FF2B5EF4-FFF2-40B4-BE49-F238E27FC236}">
                <a16:creationId xmlns:a16="http://schemas.microsoft.com/office/drawing/2014/main" id="{CBAA955E-9389-44D5-9A54-D76A8981A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45754"/>
              </p:ext>
            </p:extLst>
          </p:nvPr>
        </p:nvGraphicFramePr>
        <p:xfrm>
          <a:off x="741728" y="2216064"/>
          <a:ext cx="349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99" name="Equation" r:id="rId16" imgW="190440" imgH="228600" progId="Equation.DSMT4">
                  <p:embed/>
                </p:oleObj>
              </mc:Choice>
              <mc:Fallback>
                <p:oleObj name="Equation" r:id="rId16" imgW="190440" imgH="228600" progId="Equation.DSMT4">
                  <p:embed/>
                  <p:pic>
                    <p:nvPicPr>
                      <p:cNvPr id="118818" name="Object 34">
                        <a:extLst>
                          <a:ext uri="{FF2B5EF4-FFF2-40B4-BE49-F238E27FC236}">
                            <a16:creationId xmlns:a16="http://schemas.microsoft.com/office/drawing/2014/main" id="{D0E94643-56AC-4B14-8B1B-DBA1D3297D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728" y="2216064"/>
                        <a:ext cx="349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5">
            <a:extLst>
              <a:ext uri="{FF2B5EF4-FFF2-40B4-BE49-F238E27FC236}">
                <a16:creationId xmlns:a16="http://schemas.microsoft.com/office/drawing/2014/main" id="{AF4AD24A-22F8-4F90-89DA-DEBC2F5674C2}"/>
              </a:ext>
            </a:extLst>
          </p:cNvPr>
          <p:cNvGrpSpPr>
            <a:grpSpLocks/>
          </p:cNvGrpSpPr>
          <p:nvPr/>
        </p:nvGrpSpPr>
        <p:grpSpPr bwMode="auto">
          <a:xfrm>
            <a:off x="1102090" y="2071601"/>
            <a:ext cx="647700" cy="431800"/>
            <a:chOff x="2290" y="2387"/>
            <a:chExt cx="408" cy="272"/>
          </a:xfrm>
        </p:grpSpPr>
        <p:sp>
          <p:nvSpPr>
            <p:cNvPr id="31" name="Line 36">
              <a:extLst>
                <a:ext uri="{FF2B5EF4-FFF2-40B4-BE49-F238E27FC236}">
                  <a16:creationId xmlns:a16="http://schemas.microsoft.com/office/drawing/2014/main" id="{2B33C234-5404-4DCE-B26D-DBE3D1FE5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7">
              <a:extLst>
                <a:ext uri="{FF2B5EF4-FFF2-40B4-BE49-F238E27FC236}">
                  <a16:creationId xmlns:a16="http://schemas.microsoft.com/office/drawing/2014/main" id="{D692392D-A06D-424F-BE43-908AD0A79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3" name="Object 38">
            <a:extLst>
              <a:ext uri="{FF2B5EF4-FFF2-40B4-BE49-F238E27FC236}">
                <a16:creationId xmlns:a16="http://schemas.microsoft.com/office/drawing/2014/main" id="{90F00FFE-EAF2-44DC-9E30-A436823F1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287391"/>
              </p:ext>
            </p:extLst>
          </p:nvPr>
        </p:nvGraphicFramePr>
        <p:xfrm>
          <a:off x="1703753" y="2200189"/>
          <a:ext cx="3254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00"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118822" name="Object 38">
                        <a:extLst>
                          <a:ext uri="{FF2B5EF4-FFF2-40B4-BE49-F238E27FC236}">
                            <a16:creationId xmlns:a16="http://schemas.microsoft.com/office/drawing/2014/main" id="{3A8A3FF9-9A41-4885-9388-2576C49E8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753" y="2200189"/>
                        <a:ext cx="3254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9">
            <a:extLst>
              <a:ext uri="{FF2B5EF4-FFF2-40B4-BE49-F238E27FC236}">
                <a16:creationId xmlns:a16="http://schemas.microsoft.com/office/drawing/2014/main" id="{C93C542C-143A-4378-8C77-AE1C11B6175A}"/>
              </a:ext>
            </a:extLst>
          </p:cNvPr>
          <p:cNvGrpSpPr>
            <a:grpSpLocks/>
          </p:cNvGrpSpPr>
          <p:nvPr/>
        </p:nvGrpSpPr>
        <p:grpSpPr bwMode="auto">
          <a:xfrm>
            <a:off x="2110153" y="2071601"/>
            <a:ext cx="647700" cy="431800"/>
            <a:chOff x="2290" y="2387"/>
            <a:chExt cx="408" cy="272"/>
          </a:xfrm>
        </p:grpSpPr>
        <p:sp>
          <p:nvSpPr>
            <p:cNvPr id="35" name="Line 40">
              <a:extLst>
                <a:ext uri="{FF2B5EF4-FFF2-40B4-BE49-F238E27FC236}">
                  <a16:creationId xmlns:a16="http://schemas.microsoft.com/office/drawing/2014/main" id="{FB6A5A03-802B-46B4-AEB8-9EC5CE550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1">
              <a:extLst>
                <a:ext uri="{FF2B5EF4-FFF2-40B4-BE49-F238E27FC236}">
                  <a16:creationId xmlns:a16="http://schemas.microsoft.com/office/drawing/2014/main" id="{AC9E7447-09E0-4233-B330-3720BD5CC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7" name="Object 42">
            <a:extLst>
              <a:ext uri="{FF2B5EF4-FFF2-40B4-BE49-F238E27FC236}">
                <a16:creationId xmlns:a16="http://schemas.microsoft.com/office/drawing/2014/main" id="{7EDFCD33-9C52-44E9-B06A-A4DF85CC5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742566"/>
              </p:ext>
            </p:extLst>
          </p:nvPr>
        </p:nvGraphicFramePr>
        <p:xfrm>
          <a:off x="2818178" y="2216064"/>
          <a:ext cx="349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01" name="Equation" r:id="rId20" imgW="190440" imgH="228600" progId="Equation.DSMT4">
                  <p:embed/>
                </p:oleObj>
              </mc:Choice>
              <mc:Fallback>
                <p:oleObj name="Equation" r:id="rId20" imgW="190440" imgH="228600" progId="Equation.DSMT4">
                  <p:embed/>
                  <p:pic>
                    <p:nvPicPr>
                      <p:cNvPr id="118826" name="Object 42">
                        <a:extLst>
                          <a:ext uri="{FF2B5EF4-FFF2-40B4-BE49-F238E27FC236}">
                            <a16:creationId xmlns:a16="http://schemas.microsoft.com/office/drawing/2014/main" id="{AF60EB10-2D53-486B-8A9A-3ADCD1091C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178" y="2216064"/>
                        <a:ext cx="349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43">
            <a:extLst>
              <a:ext uri="{FF2B5EF4-FFF2-40B4-BE49-F238E27FC236}">
                <a16:creationId xmlns:a16="http://schemas.microsoft.com/office/drawing/2014/main" id="{A6DA75A4-D88B-4064-ACA6-D8BB3740D9F3}"/>
              </a:ext>
            </a:extLst>
          </p:cNvPr>
          <p:cNvGrpSpPr>
            <a:grpSpLocks/>
          </p:cNvGrpSpPr>
          <p:nvPr/>
        </p:nvGrpSpPr>
        <p:grpSpPr bwMode="auto">
          <a:xfrm>
            <a:off x="3291253" y="2143039"/>
            <a:ext cx="647700" cy="431800"/>
            <a:chOff x="2290" y="2387"/>
            <a:chExt cx="408" cy="272"/>
          </a:xfrm>
        </p:grpSpPr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3460124A-94D6-4637-B7C0-322665290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72757FA3-82A2-4FD5-8B20-6E9B32A53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" name="Object 46">
            <a:extLst>
              <a:ext uri="{FF2B5EF4-FFF2-40B4-BE49-F238E27FC236}">
                <a16:creationId xmlns:a16="http://schemas.microsoft.com/office/drawing/2014/main" id="{803E96F6-EF58-4FD3-911A-AB62EE38F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545243"/>
              </p:ext>
            </p:extLst>
          </p:nvPr>
        </p:nvGraphicFramePr>
        <p:xfrm>
          <a:off x="3981815" y="2216064"/>
          <a:ext cx="349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02" name="Equation" r:id="rId22" imgW="190440" imgH="228600" progId="Equation.DSMT4">
                  <p:embed/>
                </p:oleObj>
              </mc:Choice>
              <mc:Fallback>
                <p:oleObj name="Equation" r:id="rId22" imgW="190440" imgH="228600" progId="Equation.DSMT4">
                  <p:embed/>
                  <p:pic>
                    <p:nvPicPr>
                      <p:cNvPr id="118830" name="Object 46">
                        <a:extLst>
                          <a:ext uri="{FF2B5EF4-FFF2-40B4-BE49-F238E27FC236}">
                            <a16:creationId xmlns:a16="http://schemas.microsoft.com/office/drawing/2014/main" id="{AE4DFA55-4DC2-42B1-B355-B2F7324662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815" y="2216064"/>
                        <a:ext cx="349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7">
            <a:extLst>
              <a:ext uri="{FF2B5EF4-FFF2-40B4-BE49-F238E27FC236}">
                <a16:creationId xmlns:a16="http://schemas.microsoft.com/office/drawing/2014/main" id="{2B3D89B4-89BB-44CF-BED1-683F25F2F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833950"/>
              </p:ext>
            </p:extLst>
          </p:nvPr>
        </p:nvGraphicFramePr>
        <p:xfrm>
          <a:off x="789353" y="2660564"/>
          <a:ext cx="3730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03" name="Equation" r:id="rId24" imgW="203040" imgH="228600" progId="Equation.DSMT4">
                  <p:embed/>
                </p:oleObj>
              </mc:Choice>
              <mc:Fallback>
                <p:oleObj name="Equation" r:id="rId24" imgW="203040" imgH="228600" progId="Equation.DSMT4">
                  <p:embed/>
                  <p:pic>
                    <p:nvPicPr>
                      <p:cNvPr id="118831" name="Object 47">
                        <a:extLst>
                          <a:ext uri="{FF2B5EF4-FFF2-40B4-BE49-F238E27FC236}">
                            <a16:creationId xmlns:a16="http://schemas.microsoft.com/office/drawing/2014/main" id="{A9A81FA4-F36E-41FA-831E-3C4978C5B0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53" y="2660564"/>
                        <a:ext cx="3730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48">
            <a:extLst>
              <a:ext uri="{FF2B5EF4-FFF2-40B4-BE49-F238E27FC236}">
                <a16:creationId xmlns:a16="http://schemas.microsoft.com/office/drawing/2014/main" id="{0280737E-CB69-442F-BA17-18B9E3667A52}"/>
              </a:ext>
            </a:extLst>
          </p:cNvPr>
          <p:cNvGrpSpPr>
            <a:grpSpLocks/>
          </p:cNvGrpSpPr>
          <p:nvPr/>
        </p:nvGrpSpPr>
        <p:grpSpPr bwMode="auto">
          <a:xfrm>
            <a:off x="1160828" y="2516101"/>
            <a:ext cx="647700" cy="431800"/>
            <a:chOff x="2290" y="2387"/>
            <a:chExt cx="408" cy="272"/>
          </a:xfrm>
        </p:grpSpPr>
        <p:sp>
          <p:nvSpPr>
            <p:cNvPr id="44" name="Line 49">
              <a:extLst>
                <a:ext uri="{FF2B5EF4-FFF2-40B4-BE49-F238E27FC236}">
                  <a16:creationId xmlns:a16="http://schemas.microsoft.com/office/drawing/2014/main" id="{5E7F584F-C966-41AF-98DA-EFFBD518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6899BEBC-7A5A-4329-815D-7C74D034F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6" name="Object 51">
            <a:extLst>
              <a:ext uri="{FF2B5EF4-FFF2-40B4-BE49-F238E27FC236}">
                <a16:creationId xmlns:a16="http://schemas.microsoft.com/office/drawing/2014/main" id="{6104A642-AB46-492E-9787-EB4820E97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211759"/>
              </p:ext>
            </p:extLst>
          </p:nvPr>
        </p:nvGraphicFramePr>
        <p:xfrm>
          <a:off x="1727565" y="2644689"/>
          <a:ext cx="3952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04" name="Equation" r:id="rId26" imgW="215640" imgH="228600" progId="Equation.DSMT4">
                  <p:embed/>
                </p:oleObj>
              </mc:Choice>
              <mc:Fallback>
                <p:oleObj name="Equation" r:id="rId26" imgW="215640" imgH="228600" progId="Equation.DSMT4">
                  <p:embed/>
                  <p:pic>
                    <p:nvPicPr>
                      <p:cNvPr id="118835" name="Object 51">
                        <a:extLst>
                          <a:ext uri="{FF2B5EF4-FFF2-40B4-BE49-F238E27FC236}">
                            <a16:creationId xmlns:a16="http://schemas.microsoft.com/office/drawing/2014/main" id="{F0AF6996-272A-432F-9EA2-994E7FC909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565" y="2644689"/>
                        <a:ext cx="3952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52">
            <a:extLst>
              <a:ext uri="{FF2B5EF4-FFF2-40B4-BE49-F238E27FC236}">
                <a16:creationId xmlns:a16="http://schemas.microsoft.com/office/drawing/2014/main" id="{AE230718-9C08-4EB7-923D-713A2F040FF9}"/>
              </a:ext>
            </a:extLst>
          </p:cNvPr>
          <p:cNvGrpSpPr>
            <a:grpSpLocks/>
          </p:cNvGrpSpPr>
          <p:nvPr/>
        </p:nvGrpSpPr>
        <p:grpSpPr bwMode="auto">
          <a:xfrm>
            <a:off x="2168890" y="2516101"/>
            <a:ext cx="647700" cy="431800"/>
            <a:chOff x="2290" y="2387"/>
            <a:chExt cx="408" cy="272"/>
          </a:xfrm>
        </p:grpSpPr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6B3072D6-84F6-4711-9F97-B0E004C9A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22329E62-0077-402C-995F-B64B2C533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0" name="Object 55">
            <a:extLst>
              <a:ext uri="{FF2B5EF4-FFF2-40B4-BE49-F238E27FC236}">
                <a16:creationId xmlns:a16="http://schemas.microsoft.com/office/drawing/2014/main" id="{96DB606B-3D00-4E26-BBDC-53A9A411D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682743"/>
              </p:ext>
            </p:extLst>
          </p:nvPr>
        </p:nvGraphicFramePr>
        <p:xfrm>
          <a:off x="2876915" y="2660564"/>
          <a:ext cx="349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05" name="Equation" r:id="rId28" imgW="190440" imgH="228600" progId="Equation.DSMT4">
                  <p:embed/>
                </p:oleObj>
              </mc:Choice>
              <mc:Fallback>
                <p:oleObj name="Equation" r:id="rId28" imgW="190440" imgH="228600" progId="Equation.DSMT4">
                  <p:embed/>
                  <p:pic>
                    <p:nvPicPr>
                      <p:cNvPr id="118839" name="Object 55">
                        <a:extLst>
                          <a:ext uri="{FF2B5EF4-FFF2-40B4-BE49-F238E27FC236}">
                            <a16:creationId xmlns:a16="http://schemas.microsoft.com/office/drawing/2014/main" id="{EA3973D0-1410-4FAF-9B1D-B45F84B99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915" y="2660564"/>
                        <a:ext cx="349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56">
            <a:extLst>
              <a:ext uri="{FF2B5EF4-FFF2-40B4-BE49-F238E27FC236}">
                <a16:creationId xmlns:a16="http://schemas.microsoft.com/office/drawing/2014/main" id="{DA13B343-4323-40F7-ABC0-AA7DF9A347ED}"/>
              </a:ext>
            </a:extLst>
          </p:cNvPr>
          <p:cNvGrpSpPr>
            <a:grpSpLocks/>
          </p:cNvGrpSpPr>
          <p:nvPr/>
        </p:nvGrpSpPr>
        <p:grpSpPr bwMode="auto">
          <a:xfrm>
            <a:off x="3349990" y="2587539"/>
            <a:ext cx="647700" cy="431800"/>
            <a:chOff x="2290" y="2387"/>
            <a:chExt cx="408" cy="272"/>
          </a:xfrm>
        </p:grpSpPr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F04357CB-BB57-4130-B654-BD26CFEAB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8">
              <a:extLst>
                <a:ext uri="{FF2B5EF4-FFF2-40B4-BE49-F238E27FC236}">
                  <a16:creationId xmlns:a16="http://schemas.microsoft.com/office/drawing/2014/main" id="{0708675E-2BEA-430E-8011-E67F99CEF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4" name="Object 59">
            <a:extLst>
              <a:ext uri="{FF2B5EF4-FFF2-40B4-BE49-F238E27FC236}">
                <a16:creationId xmlns:a16="http://schemas.microsoft.com/office/drawing/2014/main" id="{C0A974C3-117C-4E2A-9C4E-1BED0B73FB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20407"/>
              </p:ext>
            </p:extLst>
          </p:nvPr>
        </p:nvGraphicFramePr>
        <p:xfrm>
          <a:off x="4051665" y="2660564"/>
          <a:ext cx="3254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06" name="Equation" r:id="rId30" imgW="177480" imgH="228600" progId="Equation.DSMT4">
                  <p:embed/>
                </p:oleObj>
              </mc:Choice>
              <mc:Fallback>
                <p:oleObj name="Equation" r:id="rId30" imgW="177480" imgH="228600" progId="Equation.DSMT4">
                  <p:embed/>
                  <p:pic>
                    <p:nvPicPr>
                      <p:cNvPr id="118843" name="Object 59">
                        <a:extLst>
                          <a:ext uri="{FF2B5EF4-FFF2-40B4-BE49-F238E27FC236}">
                            <a16:creationId xmlns:a16="http://schemas.microsoft.com/office/drawing/2014/main" id="{343AFFC0-102E-46E1-9A8A-439C534A3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665" y="2660564"/>
                        <a:ext cx="32543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0">
            <a:extLst>
              <a:ext uri="{FF2B5EF4-FFF2-40B4-BE49-F238E27FC236}">
                <a16:creationId xmlns:a16="http://schemas.microsoft.com/office/drawing/2014/main" id="{03C6B276-A161-48D5-B2EB-62F899EED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655038"/>
              </p:ext>
            </p:extLst>
          </p:nvPr>
        </p:nvGraphicFramePr>
        <p:xfrm>
          <a:off x="882221" y="3273338"/>
          <a:ext cx="428477" cy="246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07" name="Equation" r:id="rId32" imgW="177480" imgH="101520" progId="Equation.DSMT4">
                  <p:embed/>
                </p:oleObj>
              </mc:Choice>
              <mc:Fallback>
                <p:oleObj name="Equation" r:id="rId32" imgW="177480" imgH="101520" progId="Equation.DSMT4">
                  <p:embed/>
                  <p:pic>
                    <p:nvPicPr>
                      <p:cNvPr id="118844" name="Object 60">
                        <a:extLst>
                          <a:ext uri="{FF2B5EF4-FFF2-40B4-BE49-F238E27FC236}">
                            <a16:creationId xmlns:a16="http://schemas.microsoft.com/office/drawing/2014/main" id="{02A6083C-5A79-443D-9FD3-7D5864936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221" y="3273338"/>
                        <a:ext cx="428477" cy="2466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58DDE32-E4FB-4C86-AFB8-8983DA03D014}"/>
              </a:ext>
            </a:extLst>
          </p:cNvPr>
          <p:cNvSpPr txBox="1"/>
          <p:nvPr/>
        </p:nvSpPr>
        <p:spPr>
          <a:xfrm>
            <a:off x="4672249" y="985666"/>
            <a:ext cx="412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设   为给定的误差限，当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939110-19AC-4C1E-8ECD-F8213783B1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16" y="1168083"/>
            <a:ext cx="124358" cy="144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ADCB9F-4E46-4001-9325-54310C7F60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42" y="1512870"/>
            <a:ext cx="2300630" cy="303581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1628A952-73FC-4345-9541-9E2446A76033}"/>
              </a:ext>
            </a:extLst>
          </p:cNvPr>
          <p:cNvSpPr txBox="1"/>
          <p:nvPr/>
        </p:nvSpPr>
        <p:spPr>
          <a:xfrm>
            <a:off x="4622407" y="1443252"/>
            <a:ext cx="4603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                          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时，取</a:t>
            </a:r>
            <a:endParaRPr lang="en-US" altLang="zh-CN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为积分的近似值。这样的一个计算过程称为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Romberg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积分方法。 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783FB2BB-B6F5-4F8C-9498-C557DBA11A9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34" y="1548534"/>
            <a:ext cx="759472" cy="290270"/>
          </a:xfrm>
          <a:prstGeom prst="rect">
            <a:avLst/>
          </a:prstGeom>
        </p:spPr>
      </p:pic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39D4886-1EF1-4027-B5F0-40F94D090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35296"/>
              </p:ext>
            </p:extLst>
          </p:nvPr>
        </p:nvGraphicFramePr>
        <p:xfrm>
          <a:off x="2529252" y="3760788"/>
          <a:ext cx="6146063" cy="2789741"/>
        </p:xfrm>
        <a:graphic>
          <a:graphicData uri="http://schemas.openxmlformats.org/drawingml/2006/table">
            <a:tbl>
              <a:tblPr/>
              <a:tblGrid>
                <a:gridCol w="31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47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k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区间等分数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n=2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k</a:t>
                      </a:r>
                      <a:endParaRPr lang="zh-CN" altLang="en-US" sz="2000" baseline="30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梯形序列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2000" baseline="-250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baseline="-25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辛普森</a:t>
                      </a: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序列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k-1</a:t>
                      </a:r>
                      <a:r>
                        <a:rPr lang="en-US" altLang="zh-CN" sz="2000" baseline="-250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柯特斯</a:t>
                      </a: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序列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k-2</a:t>
                      </a:r>
                      <a:r>
                        <a:rPr lang="en-US" altLang="zh-CN" sz="2000" baseline="-250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baseline="-25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龙贝格</a:t>
                      </a: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序列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k-3</a:t>
                      </a:r>
                      <a:r>
                        <a:rPr lang="en-US" altLang="zh-CN" sz="2000" baseline="-250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baseline="-25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0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2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4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T4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S2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C1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8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T8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C2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R1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T16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S8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C4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24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32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T32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S16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C8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R4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" name="Rectangle 3">
            <a:extLst>
              <a:ext uri="{FF2B5EF4-FFF2-40B4-BE49-F238E27FC236}">
                <a16:creationId xmlns:a16="http://schemas.microsoft.com/office/drawing/2014/main" id="{51043984-0090-4191-BFBC-8FA9DF6474A3}"/>
              </a:ext>
            </a:extLst>
          </p:cNvPr>
          <p:cNvSpPr txBox="1">
            <a:spLocks noChangeArrowheads="1"/>
          </p:cNvSpPr>
          <p:nvPr/>
        </p:nvSpPr>
        <p:spPr>
          <a:xfrm>
            <a:off x="298596" y="4679554"/>
            <a:ext cx="2024203" cy="82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+mn-ea"/>
              </a:rPr>
              <a:t>Romberg 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</a:rPr>
              <a:t>积分方法表格形式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0805130-1D18-487C-843E-D670CCF71EB8}"/>
              </a:ext>
            </a:extLst>
          </p:cNvPr>
          <p:cNvSpPr txBox="1"/>
          <p:nvPr/>
        </p:nvSpPr>
        <p:spPr>
          <a:xfrm>
            <a:off x="6012996" y="99925"/>
            <a:ext cx="2978327" cy="648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非常非常重要</a:t>
            </a:r>
          </a:p>
        </p:txBody>
      </p:sp>
    </p:spTree>
    <p:extLst>
      <p:ext uri="{BB962C8B-B14F-4D97-AF65-F5344CB8AC3E}">
        <p14:creationId xmlns:p14="http://schemas.microsoft.com/office/powerpoint/2010/main" val="224196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" grpId="0"/>
      <p:bldP spid="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24" name="Rectangle 16">
            <a:extLst>
              <a:ext uri="{FF2B5EF4-FFF2-40B4-BE49-F238E27FC236}">
                <a16:creationId xmlns:a16="http://schemas.microsoft.com/office/drawing/2014/main" id="{63443DCD-96EB-454A-BCA8-D2242747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841" y="29900"/>
            <a:ext cx="43924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龙贝格法求积公式的程序实现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00939F-810D-4BB1-A379-957C451D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0" y="2967743"/>
            <a:ext cx="8532440" cy="14005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D89257-DA8C-4087-9325-BA36DF51C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1" y="881022"/>
            <a:ext cx="7992888" cy="20867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9CDE8B7-8792-4CEF-8DEF-68EFA3EB4416}"/>
              </a:ext>
            </a:extLst>
          </p:cNvPr>
          <p:cNvSpPr txBox="1"/>
          <p:nvPr/>
        </p:nvSpPr>
        <p:spPr>
          <a:xfrm>
            <a:off x="3240737" y="625505"/>
            <a:ext cx="318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表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7.1 Romberg</a:t>
            </a: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积分表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3992F3-BCF9-43F4-9E2E-23379D70D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8" y="4368335"/>
            <a:ext cx="7866638" cy="18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9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A7E3C-11F2-44D9-AC8A-A29ED5F9A8E2}"/>
              </a:ext>
            </a:extLst>
          </p:cNvPr>
          <p:cNvSpPr txBox="1"/>
          <p:nvPr/>
        </p:nvSpPr>
        <p:spPr>
          <a:xfrm>
            <a:off x="158697" y="10680"/>
            <a:ext cx="459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>
                <a:solidFill>
                  <a:srgbClr val="FF0000"/>
                </a:solidFill>
                <a:latin typeface="+mn-ea"/>
                <a:ea typeface="+mn-ea"/>
              </a:rPr>
              <a:t>Matlab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程序：</a:t>
            </a:r>
            <a:r>
              <a:rPr lang="en-US" altLang="zh-CN" sz="2400" b="0" dirty="0" err="1">
                <a:solidFill>
                  <a:srgbClr val="FF0000"/>
                </a:solidFill>
                <a:latin typeface="+mn-ea"/>
                <a:ea typeface="+mn-ea"/>
              </a:rPr>
              <a:t>Romberg.m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965159-B309-495A-B2D0-57C4D026CE19}"/>
              </a:ext>
            </a:extLst>
          </p:cNvPr>
          <p:cNvSpPr txBox="1"/>
          <p:nvPr/>
        </p:nvSpPr>
        <p:spPr>
          <a:xfrm>
            <a:off x="107503" y="472346"/>
            <a:ext cx="5115127" cy="475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[R,quad,err,h]=Romberg(f,a,b,n,tol)</a:t>
            </a:r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- f is the integrand 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a and b are upper and lower limits of integration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n is the maximum number of rows in the table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tolerance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- R is the Romberg table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- quad is the quadrature value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- err is the error estimate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- h is the smallest step size used</a:t>
            </a:r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f=@(x) 20.*x.^3+sin(x)-6.*x-3;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a=1; b=3; n=5; tol=1e-6;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[R,quad,err,h]=Romberg(f,a,b,n,tol)</a:t>
            </a:r>
          </a:p>
          <a:p>
            <a:pPr algn="l"/>
            <a:endParaRPr lang="en-US" altLang="zh-CN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M=1;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h=b-a;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err=1;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R=zeros(4,4);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R(1,1)=h*(f(a)+f(b))/2;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85BD0A-6E3B-47BD-86CF-1B5BD9479673}"/>
              </a:ext>
            </a:extLst>
          </p:cNvPr>
          <p:cNvSpPr txBox="1"/>
          <p:nvPr/>
        </p:nvSpPr>
        <p:spPr>
          <a:xfrm>
            <a:off x="4283968" y="2132856"/>
            <a:ext cx="49685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while((err&gt;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)&amp;(J&lt;n))|(J&lt;4)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J=J+1;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h=h/2;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s=0;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p=1:M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x=a+h*(2*p-1);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s=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end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R(J+1,1)=R(J,1)/2+h*s;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M=2*M;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K=1:J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R(J+1,K+1)=R(J+1,K)+(R(J+1,K)-R(J,K))/(4^K-1);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end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err=abs(R(J,J)-R(J+1,K+1));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quad=R(J+1,J+1);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794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811" name="Group 75">
            <a:extLst>
              <a:ext uri="{FF2B5EF4-FFF2-40B4-BE49-F238E27FC236}">
                <a16:creationId xmlns:a16="http://schemas.microsoft.com/office/drawing/2014/main" id="{8CAEEE78-DA07-4F3B-8269-6D58A05974D5}"/>
              </a:ext>
            </a:extLst>
          </p:cNvPr>
          <p:cNvGrpSpPr>
            <a:grpSpLocks/>
          </p:cNvGrpSpPr>
          <p:nvPr/>
        </p:nvGrpSpPr>
        <p:grpSpPr bwMode="auto">
          <a:xfrm>
            <a:off x="178944" y="415331"/>
            <a:ext cx="8153400" cy="736600"/>
            <a:chOff x="192" y="791"/>
            <a:chExt cx="5136" cy="464"/>
          </a:xfrm>
        </p:grpSpPr>
        <p:sp>
          <p:nvSpPr>
            <p:cNvPr id="884740" name="Text Box 4">
              <a:extLst>
                <a:ext uri="{FF2B5EF4-FFF2-40B4-BE49-F238E27FC236}">
                  <a16:creationId xmlns:a16="http://schemas.microsoft.com/office/drawing/2014/main" id="{0F98E7D8-4A29-4790-B861-E00721B3E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864"/>
              <a:ext cx="5136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2461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4366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271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15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b="0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例</a:t>
              </a:r>
              <a:r>
                <a:rPr lang="en-US" altLang="zh-CN" b="0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7.9</a:t>
              </a:r>
              <a:r>
                <a:rPr lang="zh-CN" altLang="en-US" b="0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：用龙贝格算法计算                  ，要求精度</a:t>
              </a:r>
            </a:p>
          </p:txBody>
        </p:sp>
        <p:graphicFrame>
          <p:nvGraphicFramePr>
            <p:cNvPr id="884741" name="Object 5">
              <a:extLst>
                <a:ext uri="{FF2B5EF4-FFF2-40B4-BE49-F238E27FC236}">
                  <a16:creationId xmlns:a16="http://schemas.microsoft.com/office/drawing/2014/main" id="{8D24BC5A-8D55-4773-92DC-2A579BF688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0072607"/>
                </p:ext>
              </p:extLst>
            </p:nvPr>
          </p:nvGraphicFramePr>
          <p:xfrm>
            <a:off x="2592" y="791"/>
            <a:ext cx="911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042" name="Equation" r:id="rId3" imgW="799920" imgH="406080" progId="Equation.DSMT4">
                    <p:embed/>
                  </p:oleObj>
                </mc:Choice>
                <mc:Fallback>
                  <p:oleObj name="Equation" r:id="rId3" imgW="799920" imgH="406080" progId="Equation.DSMT4">
                    <p:embed/>
                    <p:pic>
                      <p:nvPicPr>
                        <p:cNvPr id="884741" name="Object 5">
                          <a:extLst>
                            <a:ext uri="{FF2B5EF4-FFF2-40B4-BE49-F238E27FC236}">
                              <a16:creationId xmlns:a16="http://schemas.microsoft.com/office/drawing/2014/main" id="{8D24BC5A-8D55-4773-92DC-2A579BF688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791"/>
                          <a:ext cx="911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4742" name="Object 6">
              <a:extLst>
                <a:ext uri="{FF2B5EF4-FFF2-40B4-BE49-F238E27FC236}">
                  <a16:creationId xmlns:a16="http://schemas.microsoft.com/office/drawing/2014/main" id="{9227809C-47BB-42B2-9158-514B1A38B2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0234046"/>
                </p:ext>
              </p:extLst>
            </p:nvPr>
          </p:nvGraphicFramePr>
          <p:xfrm>
            <a:off x="4463" y="892"/>
            <a:ext cx="70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043" name="Equation" r:id="rId5" imgW="533160" imgH="203040" progId="Equation.3">
                    <p:embed/>
                  </p:oleObj>
                </mc:Choice>
                <mc:Fallback>
                  <p:oleObj name="Equation" r:id="rId5" imgW="533160" imgH="203040" progId="Equation.3">
                    <p:embed/>
                    <p:pic>
                      <p:nvPicPr>
                        <p:cNvPr id="884742" name="Object 6">
                          <a:extLst>
                            <a:ext uri="{FF2B5EF4-FFF2-40B4-BE49-F238E27FC236}">
                              <a16:creationId xmlns:a16="http://schemas.microsoft.com/office/drawing/2014/main" id="{9227809C-47BB-42B2-9158-514B1A38B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3" y="892"/>
                          <a:ext cx="70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4743" name="Group 7">
            <a:extLst>
              <a:ext uri="{FF2B5EF4-FFF2-40B4-BE49-F238E27FC236}">
                <a16:creationId xmlns:a16="http://schemas.microsoft.com/office/drawing/2014/main" id="{6DD068C9-44C0-42E8-96B3-A4DF61504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2433"/>
              </p:ext>
            </p:extLst>
          </p:nvPr>
        </p:nvGraphicFramePr>
        <p:xfrm>
          <a:off x="564256" y="2097215"/>
          <a:ext cx="7581900" cy="2232026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4252486384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347962277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608275408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703440506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184092863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4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287354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0.92073549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743763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0.93979328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0.94614588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891957"/>
                  </a:ext>
                </a:extLst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0.94451352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0.94608693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0.94608300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60692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0.94569086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0.94608331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0.94608307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0.94608307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167362"/>
                  </a:ext>
                </a:extLst>
              </a:tr>
            </a:tbl>
          </a:graphicData>
        </a:graphic>
      </p:graphicFrame>
      <p:grpSp>
        <p:nvGrpSpPr>
          <p:cNvPr id="884782" name="Group 46">
            <a:extLst>
              <a:ext uri="{FF2B5EF4-FFF2-40B4-BE49-F238E27FC236}">
                <a16:creationId xmlns:a16="http://schemas.microsoft.com/office/drawing/2014/main" id="{B1E66972-C991-4B03-A967-F82E345C7843}"/>
              </a:ext>
            </a:extLst>
          </p:cNvPr>
          <p:cNvGrpSpPr>
            <a:grpSpLocks/>
          </p:cNvGrpSpPr>
          <p:nvPr/>
        </p:nvGrpSpPr>
        <p:grpSpPr bwMode="auto">
          <a:xfrm>
            <a:off x="564256" y="1350250"/>
            <a:ext cx="2178050" cy="484188"/>
            <a:chOff x="288" y="1296"/>
            <a:chExt cx="1372" cy="305"/>
          </a:xfrm>
        </p:grpSpPr>
        <p:sp>
          <p:nvSpPr>
            <p:cNvPr id="884783" name="Rectangle 47">
              <a:extLst>
                <a:ext uri="{FF2B5EF4-FFF2-40B4-BE49-F238E27FC236}">
                  <a16:creationId xmlns:a16="http://schemas.microsoft.com/office/drawing/2014/main" id="{30DAF7CE-52CF-4B49-913A-13C567072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96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解：</a:t>
              </a:r>
            </a:p>
          </p:txBody>
        </p:sp>
        <p:sp>
          <p:nvSpPr>
            <p:cNvPr id="884784" name="Rectangle 48">
              <a:extLst>
                <a:ext uri="{FF2B5EF4-FFF2-40B4-BE49-F238E27FC236}">
                  <a16:creationId xmlns:a16="http://schemas.microsoft.com/office/drawing/2014/main" id="{C9DF4345-2D5E-4694-84C5-129DA63D0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310"/>
              <a:ext cx="9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逐步计算 </a:t>
              </a:r>
            </a:p>
          </p:txBody>
        </p:sp>
      </p:grpSp>
      <p:grpSp>
        <p:nvGrpSpPr>
          <p:cNvPr id="884785" name="Group 49">
            <a:extLst>
              <a:ext uri="{FF2B5EF4-FFF2-40B4-BE49-F238E27FC236}">
                <a16:creationId xmlns:a16="http://schemas.microsoft.com/office/drawing/2014/main" id="{19B9E4B4-59ED-4AF3-A65E-511B1EC7935F}"/>
              </a:ext>
            </a:extLst>
          </p:cNvPr>
          <p:cNvGrpSpPr>
            <a:grpSpLocks/>
          </p:cNvGrpSpPr>
          <p:nvPr/>
        </p:nvGrpSpPr>
        <p:grpSpPr bwMode="auto">
          <a:xfrm>
            <a:off x="1065905" y="2009588"/>
            <a:ext cx="6654801" cy="690563"/>
            <a:chOff x="1008" y="1632"/>
            <a:chExt cx="4192" cy="435"/>
          </a:xfrm>
        </p:grpSpPr>
        <p:grpSp>
          <p:nvGrpSpPr>
            <p:cNvPr id="884786" name="Group 50">
              <a:extLst>
                <a:ext uri="{FF2B5EF4-FFF2-40B4-BE49-F238E27FC236}">
                  <a16:creationId xmlns:a16="http://schemas.microsoft.com/office/drawing/2014/main" id="{E964897A-87DE-4E50-ABC0-E347A05F3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632"/>
              <a:ext cx="480" cy="339"/>
              <a:chOff x="1296" y="3696"/>
              <a:chExt cx="480" cy="339"/>
            </a:xfrm>
          </p:grpSpPr>
          <p:sp>
            <p:nvSpPr>
              <p:cNvPr id="884787" name="Rectangle 51">
                <a:extLst>
                  <a:ext uri="{FF2B5EF4-FFF2-40B4-BE49-F238E27FC236}">
                    <a16:creationId xmlns:a16="http://schemas.microsoft.com/office/drawing/2014/main" id="{B6B7C1EE-3979-4687-8907-368FCFE91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r>
                  <a:rPr lang="en-US" altLang="zh-CN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788" name="Rectangle 52">
                <a:extLst>
                  <a:ext uri="{FF2B5EF4-FFF2-40B4-BE49-F238E27FC236}">
                    <a16:creationId xmlns:a16="http://schemas.microsoft.com/office/drawing/2014/main" id="{54C5EA09-2E28-46FC-A5A2-D57CF1AD4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9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i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</a:t>
                </a:r>
                <a:r>
                  <a:rPr lang="en-US" altLang="zh-CN" sz="2400" b="0" baseline="-250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0</a:t>
                </a:r>
                <a:endParaRPr lang="zh-CN" altLang="en-US" sz="2400" b="0" baseline="-2500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884789" name="Group 53">
              <a:extLst>
                <a:ext uri="{FF2B5EF4-FFF2-40B4-BE49-F238E27FC236}">
                  <a16:creationId xmlns:a16="http://schemas.microsoft.com/office/drawing/2014/main" id="{17EFA81E-CCD2-407F-ADF4-F5921DC25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680"/>
              <a:ext cx="565" cy="387"/>
              <a:chOff x="3552" y="1248"/>
              <a:chExt cx="565" cy="387"/>
            </a:xfrm>
          </p:grpSpPr>
          <p:sp>
            <p:nvSpPr>
              <p:cNvPr id="884790" name="Rectangle 54">
                <a:extLst>
                  <a:ext uri="{FF2B5EF4-FFF2-40B4-BE49-F238E27FC236}">
                    <a16:creationId xmlns:a16="http://schemas.microsoft.com/office/drawing/2014/main" id="{7012E3E5-90C9-429A-8AD6-CB9B68596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1344"/>
                <a:ext cx="2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2</a:t>
                </a:r>
                <a:r>
                  <a:rPr lang="en-US" altLang="zh-CN" sz="2400" b="0" i="1" baseline="3000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endParaRPr lang="zh-CN" altLang="en-US" sz="2400" b="0" i="1" baseline="3000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791" name="Rectangle 55">
                <a:extLst>
                  <a:ext uri="{FF2B5EF4-FFF2-40B4-BE49-F238E27FC236}">
                    <a16:creationId xmlns:a16="http://schemas.microsoft.com/office/drawing/2014/main" id="{5A51F1A2-5038-4298-97DD-B6604955B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5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S     </a:t>
                </a:r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884792" name="Group 56">
              <a:extLst>
                <a:ext uri="{FF2B5EF4-FFF2-40B4-BE49-F238E27FC236}">
                  <a16:creationId xmlns:a16="http://schemas.microsoft.com/office/drawing/2014/main" id="{E84AEED0-4495-4D15-A0DB-4D79EA9BD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632"/>
              <a:ext cx="480" cy="339"/>
              <a:chOff x="1296" y="3696"/>
              <a:chExt cx="480" cy="339"/>
            </a:xfrm>
          </p:grpSpPr>
          <p:sp>
            <p:nvSpPr>
              <p:cNvPr id="884793" name="Rectangle 57">
                <a:extLst>
                  <a:ext uri="{FF2B5EF4-FFF2-40B4-BE49-F238E27FC236}">
                    <a16:creationId xmlns:a16="http://schemas.microsoft.com/office/drawing/2014/main" id="{C619B6F6-6F9E-49E7-BBF2-630CAA585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r>
                  <a:rPr lang="en-US" altLang="zh-CN" sz="2400" b="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794" name="Rectangle 58">
                <a:extLst>
                  <a:ext uri="{FF2B5EF4-FFF2-40B4-BE49-F238E27FC236}">
                    <a16:creationId xmlns:a16="http://schemas.microsoft.com/office/drawing/2014/main" id="{711948F5-8E0B-4853-9D08-3164EAAC1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9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i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</a:t>
                </a:r>
                <a:r>
                  <a:rPr lang="en-US" altLang="zh-CN" sz="2400" b="0" baseline="-250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1</a:t>
                </a:r>
                <a:endParaRPr lang="zh-CN" altLang="en-US" sz="2400" b="0" baseline="-2500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884795" name="Group 59">
              <a:extLst>
                <a:ext uri="{FF2B5EF4-FFF2-40B4-BE49-F238E27FC236}">
                  <a16:creationId xmlns:a16="http://schemas.microsoft.com/office/drawing/2014/main" id="{AF71B4C9-2ABC-455B-8CED-8D94CFD2F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632"/>
              <a:ext cx="480" cy="339"/>
              <a:chOff x="1296" y="3696"/>
              <a:chExt cx="480" cy="339"/>
            </a:xfrm>
          </p:grpSpPr>
          <p:sp>
            <p:nvSpPr>
              <p:cNvPr id="884796" name="Rectangle 60">
                <a:extLst>
                  <a:ext uri="{FF2B5EF4-FFF2-40B4-BE49-F238E27FC236}">
                    <a16:creationId xmlns:a16="http://schemas.microsoft.com/office/drawing/2014/main" id="{CBFD1189-1628-46AB-8A1A-419A4E1EE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r>
                  <a:rPr lang="en-US" altLang="zh-CN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797" name="Rectangle 61">
                <a:extLst>
                  <a:ext uri="{FF2B5EF4-FFF2-40B4-BE49-F238E27FC236}">
                    <a16:creationId xmlns:a16="http://schemas.microsoft.com/office/drawing/2014/main" id="{98E788B4-A597-4E6A-A028-8A7A904D9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9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i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</a:t>
                </a:r>
                <a:r>
                  <a:rPr lang="en-US" altLang="zh-CN" sz="2400" b="0" baseline="-250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2</a:t>
                </a:r>
                <a:endParaRPr lang="zh-CN" altLang="en-US" sz="2400" b="0" baseline="-2500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884798" name="Group 62">
              <a:extLst>
                <a:ext uri="{FF2B5EF4-FFF2-40B4-BE49-F238E27FC236}">
                  <a16:creationId xmlns:a16="http://schemas.microsoft.com/office/drawing/2014/main" id="{F2A2C0AE-7033-4EB0-9DA7-D5980795C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632"/>
              <a:ext cx="480" cy="339"/>
              <a:chOff x="1296" y="3696"/>
              <a:chExt cx="480" cy="339"/>
            </a:xfrm>
          </p:grpSpPr>
          <p:sp>
            <p:nvSpPr>
              <p:cNvPr id="884799" name="Rectangle 63">
                <a:extLst>
                  <a:ext uri="{FF2B5EF4-FFF2-40B4-BE49-F238E27FC236}">
                    <a16:creationId xmlns:a16="http://schemas.microsoft.com/office/drawing/2014/main" id="{5C303F50-6FB2-4396-A470-D5B240DFB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r>
                  <a:rPr lang="en-US" altLang="zh-CN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800" name="Rectangle 64">
                <a:extLst>
                  <a:ext uri="{FF2B5EF4-FFF2-40B4-BE49-F238E27FC236}">
                    <a16:creationId xmlns:a16="http://schemas.microsoft.com/office/drawing/2014/main" id="{AC22A0F0-C538-4E3F-A0FB-2968C3A9F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9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i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</a:t>
                </a:r>
                <a:r>
                  <a:rPr lang="en-US" altLang="zh-CN" sz="2400" b="0" baseline="-250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3</a:t>
                </a:r>
                <a:endParaRPr lang="zh-CN" altLang="en-US" sz="2400" b="0" baseline="-2500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884801" name="Group 65">
              <a:extLst>
                <a:ext uri="{FF2B5EF4-FFF2-40B4-BE49-F238E27FC236}">
                  <a16:creationId xmlns:a16="http://schemas.microsoft.com/office/drawing/2014/main" id="{3D51B070-2533-4A5A-A8BB-3DA8F8084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1680"/>
              <a:ext cx="544" cy="387"/>
              <a:chOff x="3552" y="1248"/>
              <a:chExt cx="544" cy="387"/>
            </a:xfrm>
          </p:grpSpPr>
          <p:sp>
            <p:nvSpPr>
              <p:cNvPr id="884802" name="Rectangle 66">
                <a:extLst>
                  <a:ext uri="{FF2B5EF4-FFF2-40B4-BE49-F238E27FC236}">
                    <a16:creationId xmlns:a16="http://schemas.microsoft.com/office/drawing/2014/main" id="{5942762E-96C8-4665-A982-1906DDE70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1344"/>
                <a:ext cx="2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2</a:t>
                </a:r>
                <a:r>
                  <a:rPr lang="en-US" altLang="zh-CN" sz="2400" b="0" i="1" baseline="3000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endParaRPr lang="zh-CN" altLang="en-US" sz="2400" b="0" i="1" baseline="3000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803" name="Rectangle 67">
                <a:extLst>
                  <a:ext uri="{FF2B5EF4-FFF2-40B4-BE49-F238E27FC236}">
                    <a16:creationId xmlns:a16="http://schemas.microsoft.com/office/drawing/2014/main" id="{3B832B08-851F-4C2E-BB13-33A6078BC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5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R    </a:t>
                </a:r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884804" name="Group 68">
              <a:extLst>
                <a:ext uri="{FF2B5EF4-FFF2-40B4-BE49-F238E27FC236}">
                  <a16:creationId xmlns:a16="http://schemas.microsoft.com/office/drawing/2014/main" id="{FB1CFCB6-A476-4516-A6AD-6FCFAB8CD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680"/>
              <a:ext cx="542" cy="387"/>
              <a:chOff x="3552" y="1248"/>
              <a:chExt cx="542" cy="387"/>
            </a:xfrm>
          </p:grpSpPr>
          <p:sp>
            <p:nvSpPr>
              <p:cNvPr id="884805" name="Rectangle 69">
                <a:extLst>
                  <a:ext uri="{FF2B5EF4-FFF2-40B4-BE49-F238E27FC236}">
                    <a16:creationId xmlns:a16="http://schemas.microsoft.com/office/drawing/2014/main" id="{56B7A5A4-E50D-4D58-9C67-E003D20AF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1344"/>
                <a:ext cx="2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2</a:t>
                </a:r>
                <a:r>
                  <a:rPr lang="en-US" altLang="zh-CN" sz="2400" b="0" i="1" baseline="3000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endParaRPr lang="zh-CN" altLang="en-US" sz="2400" b="0" i="1" baseline="3000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806" name="Rectangle 70">
                <a:extLst>
                  <a:ext uri="{FF2B5EF4-FFF2-40B4-BE49-F238E27FC236}">
                    <a16:creationId xmlns:a16="http://schemas.microsoft.com/office/drawing/2014/main" id="{68928570-9580-42CA-9C09-D0ECC4688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54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    </a:t>
                </a:r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884807" name="Group 71">
              <a:extLst>
                <a:ext uri="{FF2B5EF4-FFF2-40B4-BE49-F238E27FC236}">
                  <a16:creationId xmlns:a16="http://schemas.microsoft.com/office/drawing/2014/main" id="{7F1AC5DB-448E-40BF-9C80-DDCDC0772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680"/>
              <a:ext cx="595" cy="387"/>
              <a:chOff x="3552" y="1248"/>
              <a:chExt cx="595" cy="387"/>
            </a:xfrm>
          </p:grpSpPr>
          <p:sp>
            <p:nvSpPr>
              <p:cNvPr id="884808" name="Rectangle 72">
                <a:extLst>
                  <a:ext uri="{FF2B5EF4-FFF2-40B4-BE49-F238E27FC236}">
                    <a16:creationId xmlns:a16="http://schemas.microsoft.com/office/drawing/2014/main" id="{2E226A06-9FFC-4372-BEA4-45046EB73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1344"/>
                <a:ext cx="2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2</a:t>
                </a:r>
                <a:r>
                  <a:rPr lang="en-US" altLang="zh-CN" sz="2400" b="0" i="1" baseline="3000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endParaRPr lang="zh-CN" altLang="en-US" sz="2400" b="0" i="1" baseline="3000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809" name="Rectangle 73">
                <a:extLst>
                  <a:ext uri="{FF2B5EF4-FFF2-40B4-BE49-F238E27FC236}">
                    <a16:creationId xmlns:a16="http://schemas.microsoft.com/office/drawing/2014/main" id="{0CDF7313-F437-409A-A2B6-481DE4AA4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5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C     </a:t>
                </a:r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</p:grpSp>
      <p:sp>
        <p:nvSpPr>
          <p:cNvPr id="884810" name="Rectangle 74">
            <a:extLst>
              <a:ext uri="{FF2B5EF4-FFF2-40B4-BE49-F238E27FC236}">
                <a16:creationId xmlns:a16="http://schemas.microsoft.com/office/drawing/2014/main" id="{61DA2526-6AB1-4A32-BD64-212056C80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906" y="4799730"/>
            <a:ext cx="3666388" cy="46166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精确值：</a:t>
            </a:r>
            <a:r>
              <a:rPr lang="zh-CN" altLang="en-US" sz="2400" b="0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0.94608307</a:t>
            </a:r>
            <a:r>
              <a:rPr lang="zh-CN" altLang="en-US" sz="2400" b="0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0367…</a:t>
            </a:r>
          </a:p>
        </p:txBody>
      </p:sp>
    </p:spTree>
    <p:extLst>
      <p:ext uri="{BB962C8B-B14F-4D97-AF65-F5344CB8AC3E}">
        <p14:creationId xmlns:p14="http://schemas.microsoft.com/office/powerpoint/2010/main" val="25777867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54B840-BE58-49CF-B0E3-AEE18D3C4F9A}"/>
              </a:ext>
            </a:extLst>
          </p:cNvPr>
          <p:cNvSpPr txBox="1"/>
          <p:nvPr/>
        </p:nvSpPr>
        <p:spPr>
          <a:xfrm>
            <a:off x="3779912" y="4766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作业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7.3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1A41E6-1E94-438E-8DA3-E0DD606C6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9" y="980728"/>
            <a:ext cx="7953375" cy="2047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3E384D-6D3F-4230-B9B9-531BF6176D9E}"/>
              </a:ext>
            </a:extLst>
          </p:cNvPr>
          <p:cNvSpPr txBox="1"/>
          <p:nvPr/>
        </p:nvSpPr>
        <p:spPr>
          <a:xfrm>
            <a:off x="147010" y="368538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算法与程序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C58834-7E1F-4E34-927B-9FD7F8485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" y="4365104"/>
            <a:ext cx="8622704" cy="104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Rectangle 6">
            <a:extLst>
              <a:ext uri="{FF2B5EF4-FFF2-40B4-BE49-F238E27FC236}">
                <a16:creationId xmlns:a16="http://schemas.microsoft.com/office/drawing/2014/main" id="{711D6ADE-E25A-444F-9FAE-071F868D6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5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9" name="Object 9">
            <a:extLst>
              <a:ext uri="{FF2B5EF4-FFF2-40B4-BE49-F238E27FC236}">
                <a16:creationId xmlns:a16="http://schemas.microsoft.com/office/drawing/2014/main" id="{73F61B67-062D-47E0-BBC5-F7CE537A7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115953"/>
              </p:ext>
            </p:extLst>
          </p:nvPr>
        </p:nvGraphicFramePr>
        <p:xfrm>
          <a:off x="-8984" y="1463909"/>
          <a:ext cx="6912768" cy="105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07" name="Equation" r:id="rId5" imgW="3111480" imgH="660240" progId="Equation.DSMT4">
                  <p:embed/>
                </p:oleObj>
              </mc:Choice>
              <mc:Fallback>
                <p:oleObj name="Equation" r:id="rId5" imgW="3111480" imgH="660240" progId="Equation.DSMT4">
                  <p:embed/>
                  <p:pic>
                    <p:nvPicPr>
                      <p:cNvPr id="97289" name="Object 9">
                        <a:extLst>
                          <a:ext uri="{FF2B5EF4-FFF2-40B4-BE49-F238E27FC236}">
                            <a16:creationId xmlns:a16="http://schemas.microsoft.com/office/drawing/2014/main" id="{73F61B67-062D-47E0-BBC5-F7CE537A7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984" y="1463909"/>
                        <a:ext cx="6912768" cy="1051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>
            <a:extLst>
              <a:ext uri="{FF2B5EF4-FFF2-40B4-BE49-F238E27FC236}">
                <a16:creationId xmlns:a16="http://schemas.microsoft.com/office/drawing/2014/main" id="{67C6CF27-F290-48BF-91B0-AB5539481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017004"/>
              </p:ext>
            </p:extLst>
          </p:nvPr>
        </p:nvGraphicFramePr>
        <p:xfrm>
          <a:off x="251520" y="979528"/>
          <a:ext cx="50577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08" name="Equation" r:id="rId7" imgW="2552400" imgH="203040" progId="Equation.DSMT4">
                  <p:embed/>
                </p:oleObj>
              </mc:Choice>
              <mc:Fallback>
                <p:oleObj name="Equation" r:id="rId7" imgW="2552400" imgH="203040" progId="Equation.DSMT4">
                  <p:embed/>
                  <p:pic>
                    <p:nvPicPr>
                      <p:cNvPr id="97290" name="Object 10">
                        <a:extLst>
                          <a:ext uri="{FF2B5EF4-FFF2-40B4-BE49-F238E27FC236}">
                            <a16:creationId xmlns:a16="http://schemas.microsoft.com/office/drawing/2014/main" id="{67C6CF27-F290-48BF-91B0-AB5539481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79528"/>
                        <a:ext cx="50577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>
            <a:extLst>
              <a:ext uri="{FF2B5EF4-FFF2-40B4-BE49-F238E27FC236}">
                <a16:creationId xmlns:a16="http://schemas.microsoft.com/office/drawing/2014/main" id="{8433E39B-B8A3-4AF9-A4E3-2B7915E33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93274"/>
              </p:ext>
            </p:extLst>
          </p:nvPr>
        </p:nvGraphicFramePr>
        <p:xfrm>
          <a:off x="-22592" y="2578426"/>
          <a:ext cx="7847346" cy="105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09" name="Equation" r:id="rId9" imgW="3797280" imgH="660240" progId="Equation.DSMT4">
                  <p:embed/>
                </p:oleObj>
              </mc:Choice>
              <mc:Fallback>
                <p:oleObj name="Equation" r:id="rId9" imgW="3797280" imgH="660240" progId="Equation.DSMT4">
                  <p:embed/>
                  <p:pic>
                    <p:nvPicPr>
                      <p:cNvPr id="97291" name="Object 11">
                        <a:extLst>
                          <a:ext uri="{FF2B5EF4-FFF2-40B4-BE49-F238E27FC236}">
                            <a16:creationId xmlns:a16="http://schemas.microsoft.com/office/drawing/2014/main" id="{8433E39B-B8A3-4AF9-A4E3-2B7915E33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592" y="2578426"/>
                        <a:ext cx="7847346" cy="105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>
            <a:extLst>
              <a:ext uri="{FF2B5EF4-FFF2-40B4-BE49-F238E27FC236}">
                <a16:creationId xmlns:a16="http://schemas.microsoft.com/office/drawing/2014/main" id="{79E0ECFC-EBBB-42C3-823A-415CA5DD8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067841"/>
              </p:ext>
            </p:extLst>
          </p:nvPr>
        </p:nvGraphicFramePr>
        <p:xfrm>
          <a:off x="-108520" y="5055565"/>
          <a:ext cx="9111877" cy="15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10" name="Equation" r:id="rId11" imgW="4140000" imgH="1066680" progId="Equation.DSMT4">
                  <p:embed/>
                </p:oleObj>
              </mc:Choice>
              <mc:Fallback>
                <p:oleObj name="Equation" r:id="rId11" imgW="4140000" imgH="1066680" progId="Equation.DSMT4">
                  <p:embed/>
                  <p:pic>
                    <p:nvPicPr>
                      <p:cNvPr id="97293" name="Object 13">
                        <a:extLst>
                          <a:ext uri="{FF2B5EF4-FFF2-40B4-BE49-F238E27FC236}">
                            <a16:creationId xmlns:a16="http://schemas.microsoft.com/office/drawing/2014/main" id="{79E0ECFC-EBBB-42C3-823A-415CA5DD8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5055565"/>
                        <a:ext cx="9111877" cy="15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43D876A-EAC0-4DE3-9706-773CE3BD809F}"/>
              </a:ext>
            </a:extLst>
          </p:cNvPr>
          <p:cNvSpPr txBox="1"/>
          <p:nvPr/>
        </p:nvSpPr>
        <p:spPr>
          <a:xfrm>
            <a:off x="15384" y="3792657"/>
            <a:ext cx="813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Simpson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</a:rPr>
              <a:t> （辛普森）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求积公式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677DF4F-1AAD-4598-ADB6-9F0859F5D0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792657"/>
            <a:ext cx="136505" cy="4331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8FC5BA-A4EF-4468-94FA-A87490A3C3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3" y="3840082"/>
            <a:ext cx="1962302" cy="3749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937E00-A7C2-414A-9E21-C9D565B9EB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4" y="4297298"/>
            <a:ext cx="8151311" cy="597204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008A64E6-B11D-4FB0-8410-7738D77284F4}"/>
              </a:ext>
            </a:extLst>
          </p:cNvPr>
          <p:cNvSpPr txBox="1">
            <a:spLocks noChangeArrowheads="1"/>
          </p:cNvSpPr>
          <p:nvPr/>
        </p:nvSpPr>
        <p:spPr>
          <a:xfrm>
            <a:off x="2420579" y="241760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B8F911-3060-4F87-A859-4B7978D75A6C}"/>
              </a:ext>
            </a:extLst>
          </p:cNvPr>
          <p:cNvSpPr txBox="1"/>
          <p:nvPr/>
        </p:nvSpPr>
        <p:spPr>
          <a:xfrm>
            <a:off x="6960865" y="574431"/>
            <a:ext cx="134810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41924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CF11D1-74B7-4CDF-A059-B81ED9AFC3B2}"/>
              </a:ext>
            </a:extLst>
          </p:cNvPr>
          <p:cNvSpPr txBox="1"/>
          <p:nvPr/>
        </p:nvSpPr>
        <p:spPr>
          <a:xfrm>
            <a:off x="2875411" y="20074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7.5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高斯型求积公式</a:t>
            </a:r>
            <a:endParaRPr lang="en-US" altLang="zh-CN" sz="28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1F516FFB-53C9-4B1E-BA31-F8E6306C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7" y="781943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7.5.1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、 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Gauss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积分问题的提法</a:t>
            </a:r>
          </a:p>
        </p:txBody>
      </p:sp>
      <p:sp>
        <p:nvSpPr>
          <p:cNvPr id="4" name="Rectangle 101">
            <a:extLst>
              <a:ext uri="{FF2B5EF4-FFF2-40B4-BE49-F238E27FC236}">
                <a16:creationId xmlns:a16="http://schemas.microsoft.com/office/drawing/2014/main" id="{13463585-B24E-44BE-9B40-F003B54B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7" y="2660068"/>
            <a:ext cx="876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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前述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Newton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—Cotes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求积公式中求积节点是取等距节点，求积系数计算方便，但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代数精度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要受到限制；</a:t>
            </a:r>
          </a:p>
        </p:txBody>
      </p:sp>
      <p:sp>
        <p:nvSpPr>
          <p:cNvPr id="5" name="Rectangle 102">
            <a:extLst>
              <a:ext uri="{FF2B5EF4-FFF2-40B4-BE49-F238E27FC236}">
                <a16:creationId xmlns:a16="http://schemas.microsoft.com/office/drawing/2014/main" id="{69B3160B-23B3-4C8D-AFF4-AAC4B3284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7" y="3712629"/>
            <a:ext cx="7667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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而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</a:rPr>
              <a:t>Gauss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</a:rPr>
              <a:t>积分问题是指：</a:t>
            </a:r>
            <a:endParaRPr lang="en-US" altLang="zh-CN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Rectangle 103">
            <a:extLst>
              <a:ext uri="{FF2B5EF4-FFF2-40B4-BE49-F238E27FC236}">
                <a16:creationId xmlns:a16="http://schemas.microsoft.com/office/drawing/2014/main" id="{19B65BC2-D4CE-4B9A-AB35-469EF48C3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27" y="4431915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①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当求积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节点个数确定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后，上述一般形式的积分公式所具有的最高代数精度是多少？</a:t>
            </a:r>
          </a:p>
        </p:txBody>
      </p:sp>
      <p:sp>
        <p:nvSpPr>
          <p:cNvPr id="7" name="Rectangle 104">
            <a:extLst>
              <a:ext uri="{FF2B5EF4-FFF2-40B4-BE49-F238E27FC236}">
                <a16:creationId xmlns:a16="http://schemas.microsoft.com/office/drawing/2014/main" id="{B7DC8941-04D0-4D32-81CD-83BD73F0F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47" y="5378878"/>
            <a:ext cx="891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②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具有最高代数精度的求积公式中求积节点如何选取？</a:t>
            </a:r>
          </a:p>
        </p:txBody>
      </p:sp>
      <p:grpSp>
        <p:nvGrpSpPr>
          <p:cNvPr id="8" name="Group 108">
            <a:extLst>
              <a:ext uri="{FF2B5EF4-FFF2-40B4-BE49-F238E27FC236}">
                <a16:creationId xmlns:a16="http://schemas.microsoft.com/office/drawing/2014/main" id="{093CA094-3B5C-4D34-A884-8ECE9AC67118}"/>
              </a:ext>
            </a:extLst>
          </p:cNvPr>
          <p:cNvGrpSpPr>
            <a:grpSpLocks/>
          </p:cNvGrpSpPr>
          <p:nvPr/>
        </p:nvGrpSpPr>
        <p:grpSpPr bwMode="auto">
          <a:xfrm>
            <a:off x="3635896" y="1406671"/>
            <a:ext cx="3460526" cy="970765"/>
            <a:chOff x="2412" y="909"/>
            <a:chExt cx="2553" cy="848"/>
          </a:xfrm>
        </p:grpSpPr>
        <p:sp>
          <p:nvSpPr>
            <p:cNvPr id="9" name="Rectangle 107">
              <a:extLst>
                <a:ext uri="{FF2B5EF4-FFF2-40B4-BE49-F238E27FC236}">
                  <a16:creationId xmlns:a16="http://schemas.microsoft.com/office/drawing/2014/main" id="{F0139DCD-3BD4-4906-92BD-E986CF20B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960"/>
              <a:ext cx="2544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400" b="0">
                <a:latin typeface="+mn-ea"/>
                <a:ea typeface="+mn-ea"/>
              </a:endParaRPr>
            </a:p>
          </p:txBody>
        </p:sp>
        <p:graphicFrame>
          <p:nvGraphicFramePr>
            <p:cNvPr id="10" name="Object 105">
              <a:extLst>
                <a:ext uri="{FF2B5EF4-FFF2-40B4-BE49-F238E27FC236}">
                  <a16:creationId xmlns:a16="http://schemas.microsoft.com/office/drawing/2014/main" id="{354F5865-EBC4-442A-A4BF-67EC5E6CF2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2" y="909"/>
            <a:ext cx="2547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06" name="Equation" r:id="rId6" imgW="1295280" imgH="431640" progId="Equation.DSMT4">
                    <p:embed/>
                  </p:oleObj>
                </mc:Choice>
                <mc:Fallback>
                  <p:oleObj name="Equation" r:id="rId6" imgW="1295280" imgH="431640" progId="Equation.DSMT4">
                    <p:embed/>
                    <p:pic>
                      <p:nvPicPr>
                        <p:cNvPr id="10" name="Object 105">
                          <a:extLst>
                            <a:ext uri="{FF2B5EF4-FFF2-40B4-BE49-F238E27FC236}">
                              <a16:creationId xmlns:a16="http://schemas.microsoft.com/office/drawing/2014/main" id="{354F5865-EBC4-442A-A4BF-67EC5E6CF2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909"/>
                          <a:ext cx="2547" cy="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06">
            <a:extLst>
              <a:ext uri="{FF2B5EF4-FFF2-40B4-BE49-F238E27FC236}">
                <a16:creationId xmlns:a16="http://schemas.microsoft.com/office/drawing/2014/main" id="{A327BF1B-0A23-4400-8B13-62E14C4F8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58" y="1481908"/>
            <a:ext cx="3881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积分公式的一般形式：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14E48A-B734-45B2-9499-E57220034423}"/>
              </a:ext>
            </a:extLst>
          </p:cNvPr>
          <p:cNvSpPr txBox="1"/>
          <p:nvPr/>
        </p:nvSpPr>
        <p:spPr>
          <a:xfrm>
            <a:off x="6697987" y="337461"/>
            <a:ext cx="2160240" cy="65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6447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F2F9B62-98F6-4940-94ED-EC6109158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6056" y="435746"/>
            <a:ext cx="54102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高斯（</a:t>
            </a:r>
            <a:r>
              <a:rPr lang="en-US" altLang="zh-CN" sz="3600" dirty="0">
                <a:latin typeface="Times New Roman" panose="02020603050405020304" pitchFamily="18" charset="0"/>
              </a:rPr>
              <a:t>Gauss</a:t>
            </a:r>
            <a:r>
              <a:rPr lang="zh-CN" altLang="en-US" sz="3600" dirty="0">
                <a:latin typeface="Times New Roman" panose="02020603050405020304" pitchFamily="18" charset="0"/>
              </a:rPr>
              <a:t>）求积公式</a:t>
            </a:r>
          </a:p>
        </p:txBody>
      </p:sp>
      <p:sp>
        <p:nvSpPr>
          <p:cNvPr id="875523" name="AutoShape 3" descr="白色大理石">
            <a:extLst>
              <a:ext uri="{FF2B5EF4-FFF2-40B4-BE49-F238E27FC236}">
                <a16:creationId xmlns:a16="http://schemas.microsoft.com/office/drawing/2014/main" id="{1915EB5D-7F0E-44FC-9961-28EF7DFF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" y="1366700"/>
            <a:ext cx="1440160" cy="524199"/>
          </a:xfrm>
          <a:prstGeom prst="bevel">
            <a:avLst>
              <a:gd name="adj" fmla="val 125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2800" b="1" dirty="0">
                <a:ea typeface="楷体_GB2312" pitchFamily="49" charset="-122"/>
              </a:rPr>
              <a:t>定义</a:t>
            </a:r>
            <a:r>
              <a:rPr kumimoji="0" lang="en-US" altLang="zh-CN" sz="2800" b="1" dirty="0">
                <a:ea typeface="楷体_GB2312" pitchFamily="49" charset="-122"/>
              </a:rPr>
              <a:t>7.3</a:t>
            </a:r>
            <a:endParaRPr kumimoji="0" lang="zh-CN" altLang="en-US" sz="2800" b="1" dirty="0">
              <a:ea typeface="楷体_GB2312" pitchFamily="49" charset="-122"/>
            </a:endParaRPr>
          </a:p>
        </p:txBody>
      </p:sp>
      <p:grpSp>
        <p:nvGrpSpPr>
          <p:cNvPr id="875524" name="Group 4">
            <a:extLst>
              <a:ext uri="{FF2B5EF4-FFF2-40B4-BE49-F238E27FC236}">
                <a16:creationId xmlns:a16="http://schemas.microsoft.com/office/drawing/2014/main" id="{6D27B4FB-CB9C-44AF-B4B1-AA8269E5DE74}"/>
              </a:ext>
            </a:extLst>
          </p:cNvPr>
          <p:cNvGrpSpPr>
            <a:grpSpLocks/>
          </p:cNvGrpSpPr>
          <p:nvPr/>
        </p:nvGrpSpPr>
        <p:grpSpPr bwMode="auto">
          <a:xfrm>
            <a:off x="419099" y="1366700"/>
            <a:ext cx="8305800" cy="2538413"/>
            <a:chOff x="192" y="864"/>
            <a:chExt cx="5232" cy="1599"/>
          </a:xfrm>
        </p:grpSpPr>
        <p:sp>
          <p:nvSpPr>
            <p:cNvPr id="23559" name="Rectangle 5">
              <a:extLst>
                <a:ext uri="{FF2B5EF4-FFF2-40B4-BE49-F238E27FC236}">
                  <a16:creationId xmlns:a16="http://schemas.microsoft.com/office/drawing/2014/main" id="{C28E3700-D8BB-4402-B1FE-6F801C0D9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864"/>
              <a:ext cx="5232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en-US" sz="2600" b="1" dirty="0">
                  <a:solidFill>
                    <a:srgbClr val="0000CC"/>
                  </a:solidFill>
                </a:rPr>
                <a:t>               若存在 </a:t>
              </a:r>
              <a:r>
                <a:rPr lang="en-US" altLang="zh-CN" b="1" i="1" dirty="0"/>
                <a:t>n</a:t>
              </a:r>
              <a:r>
                <a:rPr lang="en-US" altLang="zh-CN" b="1" dirty="0"/>
                <a:t>+1</a:t>
              </a:r>
              <a:r>
                <a:rPr lang="en-US" altLang="zh-CN" b="1" dirty="0">
                  <a:solidFill>
                    <a:srgbClr val="0000CC"/>
                  </a:solidFill>
                </a:rPr>
                <a:t> </a:t>
              </a:r>
              <a:r>
                <a:rPr lang="zh-CN" altLang="en-US" b="1" dirty="0">
                  <a:solidFill>
                    <a:srgbClr val="0000CC"/>
                  </a:solidFill>
                </a:rPr>
                <a:t>个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节点 </a:t>
              </a:r>
              <a:r>
                <a:rPr lang="en-US" altLang="zh-CN" sz="2600" b="1" i="1" dirty="0"/>
                <a:t>x</a:t>
              </a:r>
              <a:r>
                <a:rPr lang="en-US" altLang="zh-CN" sz="2600" b="1" i="1" baseline="-25000" dirty="0"/>
                <a:t>i </a:t>
              </a:r>
              <a:r>
                <a:rPr lang="zh-CN" altLang="en-US" sz="2600" b="1" dirty="0">
                  <a:sym typeface="Symbol" panose="05050102010706020507" pitchFamily="18" charset="2"/>
                </a:rPr>
                <a:t>[</a:t>
              </a:r>
              <a:r>
                <a:rPr lang="en-US" altLang="zh-CN" sz="2600" b="1" i="1" dirty="0">
                  <a:sym typeface="Symbol" panose="05050102010706020507" pitchFamily="18" charset="2"/>
                </a:rPr>
                <a:t>a</a:t>
              </a:r>
              <a:r>
                <a:rPr lang="en-US" altLang="zh-CN" sz="2600" b="1" dirty="0">
                  <a:sym typeface="Symbol" panose="05050102010706020507" pitchFamily="18" charset="2"/>
                </a:rPr>
                <a:t>, </a:t>
              </a:r>
              <a:r>
                <a:rPr lang="en-US" altLang="zh-CN" sz="2600" b="1" i="1" dirty="0">
                  <a:sym typeface="Symbol" panose="05050102010706020507" pitchFamily="18" charset="2"/>
                </a:rPr>
                <a:t>b</a:t>
              </a:r>
              <a:r>
                <a:rPr lang="en-US" altLang="zh-CN" sz="2600" b="1" dirty="0">
                  <a:sym typeface="Symbol" panose="05050102010706020507" pitchFamily="18" charset="2"/>
                </a:rPr>
                <a:t>]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及求积系数</a:t>
              </a:r>
              <a:r>
                <a:rPr lang="en-US" altLang="zh-CN" sz="2600" b="1" i="1" dirty="0">
                  <a:ea typeface="楷体_GB2312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600" b="1" i="1" baseline="-25000" dirty="0" err="1"/>
                <a:t>i</a:t>
              </a:r>
              <a:r>
                <a:rPr lang="en-US" altLang="zh-CN" sz="2600" b="1" i="1" baseline="-25000" dirty="0">
                  <a:solidFill>
                    <a:srgbClr val="990000"/>
                  </a:solidFill>
                </a:rPr>
                <a:t>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，使得下面的求积公式具有 </a:t>
              </a:r>
              <a:r>
                <a:rPr lang="zh-CN" altLang="en-US" sz="2600" b="1" dirty="0"/>
                <a:t>2</a:t>
              </a:r>
              <a:r>
                <a:rPr lang="en-US" altLang="zh-CN" sz="2600" b="1" i="1" dirty="0"/>
                <a:t>n</a:t>
              </a:r>
              <a:r>
                <a:rPr lang="zh-CN" altLang="en-US" sz="2600" b="1" dirty="0"/>
                <a:t>+1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次代数精度，则称节点 </a:t>
              </a:r>
              <a:r>
                <a:rPr lang="en-US" altLang="zh-CN" sz="2600" b="1" i="1" dirty="0"/>
                <a:t>x</a:t>
              </a:r>
              <a:r>
                <a:rPr lang="en-US" altLang="zh-CN" sz="2600" b="1" i="1" baseline="-25000" dirty="0"/>
                <a:t>i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为</a:t>
              </a:r>
              <a:r>
                <a:rPr lang="zh-CN" altLang="en-US" sz="2600" b="1" dirty="0">
                  <a:solidFill>
                    <a:srgbClr val="990000"/>
                  </a:solidFill>
                </a:rPr>
                <a:t>高斯点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，</a:t>
              </a:r>
              <a:r>
                <a:rPr lang="en-US" altLang="zh-CN" sz="2600" b="1" i="1" dirty="0">
                  <a:ea typeface="楷体_GB2312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600" b="1" i="1" baseline="-25000" dirty="0" err="1"/>
                <a:t>i</a:t>
              </a:r>
              <a:r>
                <a:rPr lang="en-US" altLang="zh-CN" sz="2600" b="1" i="1" baseline="-25000" dirty="0"/>
                <a:t>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为</a:t>
              </a:r>
              <a:r>
                <a:rPr lang="zh-CN" altLang="en-US" sz="2600" b="1" dirty="0">
                  <a:solidFill>
                    <a:srgbClr val="990000"/>
                  </a:solidFill>
                </a:rPr>
                <a:t>高斯系数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，求积公式为</a:t>
              </a:r>
              <a:r>
                <a:rPr lang="zh-CN" altLang="en-US" sz="2600" b="1" dirty="0">
                  <a:solidFill>
                    <a:srgbClr val="990000"/>
                  </a:solidFill>
                </a:rPr>
                <a:t>高斯(</a:t>
              </a:r>
              <a:r>
                <a:rPr lang="en-US" altLang="zh-CN" sz="2600" b="1" dirty="0">
                  <a:solidFill>
                    <a:srgbClr val="990000"/>
                  </a:solidFill>
                </a:rPr>
                <a:t>Gauss)</a:t>
              </a:r>
              <a:r>
                <a:rPr lang="zh-CN" altLang="en-US" sz="2600" b="1" dirty="0">
                  <a:solidFill>
                    <a:srgbClr val="990000"/>
                  </a:solidFill>
                </a:rPr>
                <a:t>求积公式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。</a:t>
              </a:r>
            </a:p>
          </p:txBody>
        </p:sp>
        <p:graphicFrame>
          <p:nvGraphicFramePr>
            <p:cNvPr id="23560" name="Object 6">
              <a:extLst>
                <a:ext uri="{FF2B5EF4-FFF2-40B4-BE49-F238E27FC236}">
                  <a16:creationId xmlns:a16="http://schemas.microsoft.com/office/drawing/2014/main" id="{83947261-2321-41F7-9304-013F9430BF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4033063"/>
                </p:ext>
              </p:extLst>
            </p:nvPr>
          </p:nvGraphicFramePr>
          <p:xfrm>
            <a:off x="1763" y="1922"/>
            <a:ext cx="1938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57" name="Equation" r:id="rId5" imgW="1548728" imgH="431613" progId="Equation.DSMT4">
                    <p:embed/>
                  </p:oleObj>
                </mc:Choice>
                <mc:Fallback>
                  <p:oleObj name="Equation" r:id="rId5" imgW="1548728" imgH="431613" progId="Equation.DSMT4">
                    <p:embed/>
                    <p:pic>
                      <p:nvPicPr>
                        <p:cNvPr id="23560" name="Object 6">
                          <a:extLst>
                            <a:ext uri="{FF2B5EF4-FFF2-40B4-BE49-F238E27FC236}">
                              <a16:creationId xmlns:a16="http://schemas.microsoft.com/office/drawing/2014/main" id="{83947261-2321-41F7-9304-013F9430BF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1922"/>
                          <a:ext cx="1938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5527" name="AutoShape 7" descr="再生纸">
            <a:extLst>
              <a:ext uri="{FF2B5EF4-FFF2-40B4-BE49-F238E27FC236}">
                <a16:creationId xmlns:a16="http://schemas.microsoft.com/office/drawing/2014/main" id="{3AA94894-806B-4C91-A12E-D34F93B6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79" y="4367526"/>
            <a:ext cx="8639175" cy="1351647"/>
          </a:xfrm>
          <a:prstGeom prst="roundRect">
            <a:avLst>
              <a:gd name="adj" fmla="val 16667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r>
              <a:rPr lang="zh-CN" altLang="en-US" sz="26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Gauss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求积公式仍然是</a:t>
            </a:r>
            <a:r>
              <a:rPr lang="zh-CN" altLang="en-US" sz="2600" b="1" dirty="0">
                <a:solidFill>
                  <a:srgbClr val="990000"/>
                </a:solidFill>
                <a:ea typeface="楷体_GB2312" pitchFamily="49" charset="-122"/>
              </a:rPr>
              <a:t>插值型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求积公式；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6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    (2)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Gauss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系数可通过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Gauss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点和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Lagrange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基函数得到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875528" name="Text Box 8">
            <a:extLst>
              <a:ext uri="{FF2B5EF4-FFF2-40B4-BE49-F238E27FC236}">
                <a16:creationId xmlns:a16="http://schemas.microsoft.com/office/drawing/2014/main" id="{2916E448-B56F-455F-B40C-9F769D562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026" y="3177244"/>
            <a:ext cx="194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(*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907DFB-6E7C-4C78-9579-4288C40B4FD1}"/>
              </a:ext>
            </a:extLst>
          </p:cNvPr>
          <p:cNvSpPr txBox="1"/>
          <p:nvPr/>
        </p:nvSpPr>
        <p:spPr>
          <a:xfrm>
            <a:off x="6743814" y="208467"/>
            <a:ext cx="2160240" cy="65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2652248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596" name="Group 4">
            <a:extLst>
              <a:ext uri="{FF2B5EF4-FFF2-40B4-BE49-F238E27FC236}">
                <a16:creationId xmlns:a16="http://schemas.microsoft.com/office/drawing/2014/main" id="{1580E808-FFB3-4D3E-9930-C53727D97C5F}"/>
              </a:ext>
            </a:extLst>
          </p:cNvPr>
          <p:cNvGrpSpPr>
            <a:grpSpLocks/>
          </p:cNvGrpSpPr>
          <p:nvPr/>
        </p:nvGrpSpPr>
        <p:grpSpPr bwMode="auto">
          <a:xfrm>
            <a:off x="323375" y="1384920"/>
            <a:ext cx="8137057" cy="1901981"/>
            <a:chOff x="98" y="192"/>
            <a:chExt cx="5850" cy="1114"/>
          </a:xfrm>
        </p:grpSpPr>
        <p:sp>
          <p:nvSpPr>
            <p:cNvPr id="24594" name="Rectangle 5">
              <a:extLst>
                <a:ext uri="{FF2B5EF4-FFF2-40B4-BE49-F238E27FC236}">
                  <a16:creationId xmlns:a16="http://schemas.microsoft.com/office/drawing/2014/main" id="{743F9E4A-44F5-4A6A-B54B-1BFFBD5B4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92"/>
              <a:ext cx="5156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00CC"/>
                  </a:solidFill>
                  <a:latin typeface="+mn-ea"/>
                  <a:ea typeface="+mn-ea"/>
                </a:rPr>
                <a:t>用 </a:t>
              </a:r>
              <a:r>
                <a:rPr lang="en-US" altLang="zh-CN" b="1" i="1" dirty="0">
                  <a:latin typeface="+mn-ea"/>
                  <a:ea typeface="+mn-ea"/>
                </a:rPr>
                <a:t>n</a:t>
              </a:r>
              <a:r>
                <a:rPr lang="en-US" altLang="zh-CN" b="1" dirty="0">
                  <a:latin typeface="+mn-ea"/>
                  <a:ea typeface="+mn-ea"/>
                </a:rPr>
                <a:t>+1</a:t>
              </a:r>
              <a:r>
                <a:rPr lang="en-US" altLang="zh-CN" b="1" dirty="0">
                  <a:solidFill>
                    <a:srgbClr val="0000CC"/>
                  </a:solidFill>
                  <a:latin typeface="+mn-ea"/>
                  <a:ea typeface="+mn-ea"/>
                </a:rPr>
                <a:t> </a:t>
              </a:r>
              <a:r>
                <a:rPr lang="zh-CN" altLang="en-US" b="1" dirty="0">
                  <a:solidFill>
                    <a:srgbClr val="0000CC"/>
                  </a:solidFill>
                  <a:latin typeface="+mn-ea"/>
                  <a:ea typeface="+mn-ea"/>
                </a:rPr>
                <a:t>个点 </a:t>
              </a:r>
              <a:r>
                <a:rPr lang="en-US" altLang="zh-CN" b="1" i="1" dirty="0">
                  <a:latin typeface="+mn-ea"/>
                  <a:ea typeface="+mn-ea"/>
                </a:rPr>
                <a:t>x</a:t>
              </a:r>
              <a:r>
                <a:rPr lang="en-US" altLang="zh-CN" b="1" baseline="-25000" dirty="0">
                  <a:latin typeface="+mn-ea"/>
                  <a:ea typeface="+mn-ea"/>
                </a:rPr>
                <a:t>0 </a:t>
              </a:r>
              <a:r>
                <a:rPr lang="en-US" altLang="zh-CN" b="1" dirty="0">
                  <a:latin typeface="+mn-ea"/>
                  <a:ea typeface="+mn-ea"/>
                </a:rPr>
                <a:t>,</a:t>
              </a:r>
              <a:r>
                <a:rPr lang="en-US" altLang="zh-CN" i="1" dirty="0">
                  <a:latin typeface="+mn-ea"/>
                </a:rPr>
                <a:t> x</a:t>
              </a:r>
              <a:r>
                <a:rPr lang="en-US" altLang="zh-CN" baseline="-25000" dirty="0">
                  <a:latin typeface="+mn-ea"/>
                </a:rPr>
                <a:t>1 </a:t>
              </a:r>
              <a:r>
                <a:rPr lang="en-US" altLang="zh-CN" dirty="0">
                  <a:latin typeface="+mn-ea"/>
                </a:rPr>
                <a:t>,</a:t>
              </a:r>
              <a:r>
                <a:rPr lang="en-US" altLang="zh-CN" b="1" dirty="0">
                  <a:latin typeface="+mn-ea"/>
                  <a:ea typeface="+mn-ea"/>
                </a:rPr>
                <a:t> … , </a:t>
              </a:r>
              <a:r>
                <a:rPr lang="en-US" altLang="zh-CN" b="1" i="1" dirty="0" err="1">
                  <a:latin typeface="+mn-ea"/>
                  <a:ea typeface="+mn-ea"/>
                </a:rPr>
                <a:t>x</a:t>
              </a:r>
              <a:r>
                <a:rPr lang="en-US" altLang="zh-CN" b="1" i="1" baseline="-25000" dirty="0" err="1">
                  <a:latin typeface="+mn-ea"/>
                  <a:ea typeface="+mn-ea"/>
                </a:rPr>
                <a:t>n</a:t>
              </a:r>
              <a:r>
                <a:rPr lang="en-US" altLang="zh-CN" b="1" i="1" baseline="-25000" dirty="0">
                  <a:solidFill>
                    <a:srgbClr val="990000"/>
                  </a:solidFill>
                  <a:latin typeface="+mn-ea"/>
                  <a:ea typeface="+mn-ea"/>
                </a:rPr>
                <a:t> </a:t>
              </a:r>
              <a:r>
                <a:rPr lang="zh-CN" altLang="en-US" b="1" dirty="0">
                  <a:solidFill>
                    <a:srgbClr val="0000CC"/>
                  </a:solidFill>
                  <a:latin typeface="+mn-ea"/>
                  <a:ea typeface="+mn-ea"/>
                </a:rPr>
                <a:t>构造的插值型求积公式</a:t>
              </a:r>
            </a:p>
          </p:txBody>
        </p:sp>
        <p:sp>
          <p:nvSpPr>
            <p:cNvPr id="24595" name="Rectangle 6">
              <a:extLst>
                <a:ext uri="{FF2B5EF4-FFF2-40B4-BE49-F238E27FC236}">
                  <a16:creationId xmlns:a16="http://schemas.microsoft.com/office/drawing/2014/main" id="{F0E67ACF-719A-4D0E-9923-8C7A5F96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" y="1007"/>
              <a:ext cx="290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000CC"/>
                  </a:solidFill>
                  <a:latin typeface="+mn-ea"/>
                  <a:ea typeface="+mn-ea"/>
                </a:rPr>
                <a:t>的代数精度不超过 </a:t>
              </a:r>
              <a:r>
                <a:rPr lang="zh-CN" altLang="en-US" b="1" dirty="0">
                  <a:latin typeface="+mn-ea"/>
                  <a:ea typeface="+mn-ea"/>
                </a:rPr>
                <a:t>2</a:t>
              </a:r>
              <a:r>
                <a:rPr lang="en-US" altLang="zh-CN" b="1" i="1" dirty="0">
                  <a:latin typeface="+mn-ea"/>
                  <a:ea typeface="+mn-ea"/>
                </a:rPr>
                <a:t>n</a:t>
              </a:r>
              <a:r>
                <a:rPr lang="en-US" altLang="zh-CN" b="1" dirty="0">
                  <a:latin typeface="+mn-ea"/>
                  <a:ea typeface="+mn-ea"/>
                </a:rPr>
                <a:t>+1</a:t>
              </a:r>
              <a:r>
                <a:rPr lang="zh-CN" altLang="en-US" b="1" dirty="0">
                  <a:solidFill>
                    <a:srgbClr val="0000CC"/>
                  </a:solidFill>
                  <a:latin typeface="+mn-ea"/>
                  <a:ea typeface="+mn-ea"/>
                </a:rPr>
                <a:t>。</a:t>
              </a:r>
            </a:p>
          </p:txBody>
        </p:sp>
        <p:graphicFrame>
          <p:nvGraphicFramePr>
            <p:cNvPr id="24596" name="Object 7">
              <a:extLst>
                <a:ext uri="{FF2B5EF4-FFF2-40B4-BE49-F238E27FC236}">
                  <a16:creationId xmlns:a16="http://schemas.microsoft.com/office/drawing/2014/main" id="{9D5048E5-FCA2-46A1-B9A2-FEA7409484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5678413"/>
                </p:ext>
              </p:extLst>
            </p:nvPr>
          </p:nvGraphicFramePr>
          <p:xfrm>
            <a:off x="2117" y="501"/>
            <a:ext cx="186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95" name="Equation" r:id="rId4" imgW="1548728" imgH="431613" progId="Equation.DSMT4">
                    <p:embed/>
                  </p:oleObj>
                </mc:Choice>
                <mc:Fallback>
                  <p:oleObj name="Equation" r:id="rId4" imgW="1548728" imgH="431613" progId="Equation.DSMT4">
                    <p:embed/>
                    <p:pic>
                      <p:nvPicPr>
                        <p:cNvPr id="24596" name="Object 7">
                          <a:extLst>
                            <a:ext uri="{FF2B5EF4-FFF2-40B4-BE49-F238E27FC236}">
                              <a16:creationId xmlns:a16="http://schemas.microsoft.com/office/drawing/2014/main" id="{9D5048E5-FCA2-46A1-B9A2-FEA7409484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" y="501"/>
                          <a:ext cx="186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8600" name="Rectangle 8">
            <a:extLst>
              <a:ext uri="{FF2B5EF4-FFF2-40B4-BE49-F238E27FC236}">
                <a16:creationId xmlns:a16="http://schemas.microsoft.com/office/drawing/2014/main" id="{69A4E7FF-5613-40FE-BFD2-D67D9D4D4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56" y="3368670"/>
            <a:ext cx="7849492" cy="5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即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Gauss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公式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插值型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求积公式中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代数精度最高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的。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E394A3-8763-428E-A914-B4797D3C6034}"/>
              </a:ext>
            </a:extLst>
          </p:cNvPr>
          <p:cNvSpPr txBox="1"/>
          <p:nvPr/>
        </p:nvSpPr>
        <p:spPr>
          <a:xfrm>
            <a:off x="322908" y="1389317"/>
            <a:ext cx="145464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7.7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Rectangle 75">
            <a:extLst>
              <a:ext uri="{FF2B5EF4-FFF2-40B4-BE49-F238E27FC236}">
                <a16:creationId xmlns:a16="http://schemas.microsoft.com/office/drawing/2014/main" id="{6D347526-41B1-47FA-A4E2-F0A694C24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08" y="4077345"/>
            <a:ext cx="3418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证明：略。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E389650-602F-46F8-8A7D-193A2E62F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6900" y="502508"/>
            <a:ext cx="54102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高斯（</a:t>
            </a:r>
            <a:r>
              <a:rPr lang="en-US" altLang="zh-CN" sz="3600" dirty="0">
                <a:latin typeface="Times New Roman" panose="02020603050405020304" pitchFamily="18" charset="0"/>
              </a:rPr>
              <a:t>Gauss</a:t>
            </a:r>
            <a:r>
              <a:rPr lang="zh-CN" altLang="en-US" sz="3600" dirty="0">
                <a:latin typeface="Times New Roman" panose="02020603050405020304" pitchFamily="18" charset="0"/>
              </a:rPr>
              <a:t>）求积公式</a:t>
            </a:r>
          </a:p>
        </p:txBody>
      </p:sp>
    </p:spTree>
    <p:extLst>
      <p:ext uri="{BB962C8B-B14F-4D97-AF65-F5344CB8AC3E}">
        <p14:creationId xmlns:p14="http://schemas.microsoft.com/office/powerpoint/2010/main" val="17111820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883" name="Group 3">
            <a:extLst>
              <a:ext uri="{FF2B5EF4-FFF2-40B4-BE49-F238E27FC236}">
                <a16:creationId xmlns:a16="http://schemas.microsoft.com/office/drawing/2014/main" id="{21D3CA50-30AE-4932-80E4-B299A271C826}"/>
              </a:ext>
            </a:extLst>
          </p:cNvPr>
          <p:cNvGrpSpPr>
            <a:grpSpLocks/>
          </p:cNvGrpSpPr>
          <p:nvPr/>
        </p:nvGrpSpPr>
        <p:grpSpPr bwMode="auto">
          <a:xfrm>
            <a:off x="191642" y="79391"/>
            <a:ext cx="8845550" cy="1270000"/>
            <a:chOff x="245" y="934"/>
            <a:chExt cx="5572" cy="800"/>
          </a:xfrm>
        </p:grpSpPr>
        <p:sp>
          <p:nvSpPr>
            <p:cNvPr id="26637" name="Text Box 4">
              <a:extLst>
                <a:ext uri="{FF2B5EF4-FFF2-40B4-BE49-F238E27FC236}">
                  <a16:creationId xmlns:a16="http://schemas.microsoft.com/office/drawing/2014/main" id="{990644DA-A8FA-494C-A177-C51F683F7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" y="934"/>
              <a:ext cx="55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buClr>
                  <a:srgbClr val="FF3300"/>
                </a:buClr>
              </a:pPr>
              <a:r>
                <a:rPr lang="zh-CN" altLang="en-US" sz="2600" b="0" dirty="0">
                  <a:latin typeface="+mn-ea"/>
                  <a:ea typeface="+mn-ea"/>
                </a:rPr>
                <a:t>例</a:t>
              </a:r>
              <a:r>
                <a:rPr lang="en-US" altLang="zh-CN" sz="2600" b="0" dirty="0">
                  <a:latin typeface="+mn-ea"/>
                  <a:ea typeface="+mn-ea"/>
                </a:rPr>
                <a:t>7.10</a:t>
              </a:r>
              <a:r>
                <a:rPr lang="zh-CN" altLang="en-US" sz="2600" b="0" dirty="0">
                  <a:latin typeface="+mn-ea"/>
                  <a:ea typeface="+mn-ea"/>
                </a:rPr>
                <a:t>：试确定 </a:t>
              </a:r>
              <a:r>
                <a:rPr lang="en-US" altLang="zh-CN" sz="2600" b="0" i="1" dirty="0">
                  <a:latin typeface="+mn-ea"/>
                  <a:ea typeface="+mn-ea"/>
                </a:rPr>
                <a:t>x</a:t>
              </a:r>
              <a:r>
                <a:rPr lang="en-US" altLang="zh-CN" sz="2600" b="0" baseline="-25000" dirty="0">
                  <a:latin typeface="+mn-ea"/>
                  <a:ea typeface="+mn-ea"/>
                </a:rPr>
                <a:t>0 </a:t>
              </a:r>
              <a:r>
                <a:rPr lang="en-US" altLang="zh-CN" sz="2600" b="0" dirty="0">
                  <a:latin typeface="+mn-ea"/>
                  <a:ea typeface="+mn-ea"/>
                </a:rPr>
                <a:t>, </a:t>
              </a:r>
              <a:r>
                <a:rPr lang="en-US" altLang="zh-CN" sz="2600" b="0" i="1" dirty="0">
                  <a:latin typeface="+mn-ea"/>
                  <a:ea typeface="+mn-ea"/>
                </a:rPr>
                <a:t>x</a:t>
              </a:r>
              <a:r>
                <a:rPr lang="en-US" altLang="zh-CN" sz="2600" b="0" baseline="-25000" dirty="0">
                  <a:latin typeface="+mn-ea"/>
                  <a:ea typeface="+mn-ea"/>
                </a:rPr>
                <a:t>1</a:t>
              </a:r>
              <a:r>
                <a:rPr lang="en-US" altLang="zh-CN" sz="2600" b="0" i="1" baseline="-25000" dirty="0">
                  <a:latin typeface="+mn-ea"/>
                  <a:ea typeface="+mn-ea"/>
                </a:rPr>
                <a:t> </a:t>
              </a:r>
              <a:r>
                <a:rPr lang="zh-CN" altLang="en-US" sz="2600" b="0" dirty="0">
                  <a:latin typeface="+mn-ea"/>
                  <a:ea typeface="+mn-ea"/>
                </a:rPr>
                <a:t>以及系数 </a:t>
              </a:r>
              <a:r>
                <a:rPr lang="en-US" altLang="zh-CN" sz="2600" b="0" i="1" dirty="0">
                  <a:latin typeface="+mn-ea"/>
                  <a:ea typeface="+mn-ea"/>
                  <a:sym typeface="Symbol" panose="05050102010706020507" pitchFamily="18" charset="2"/>
                </a:rPr>
                <a:t></a:t>
              </a:r>
              <a:r>
                <a:rPr lang="en-US" altLang="zh-CN" sz="2600" b="0" baseline="-25000" dirty="0">
                  <a:latin typeface="+mn-ea"/>
                  <a:ea typeface="+mn-ea"/>
                </a:rPr>
                <a:t>0</a:t>
              </a:r>
              <a:r>
                <a:rPr lang="en-US" altLang="zh-CN" sz="2600" b="0" dirty="0">
                  <a:latin typeface="+mn-ea"/>
                  <a:ea typeface="+mn-ea"/>
                </a:rPr>
                <a:t>, </a:t>
              </a:r>
              <a:r>
                <a:rPr lang="en-US" altLang="zh-CN" sz="2600" b="0" i="1" dirty="0">
                  <a:latin typeface="+mn-ea"/>
                  <a:ea typeface="+mn-ea"/>
                  <a:sym typeface="Symbol" panose="05050102010706020507" pitchFamily="18" charset="2"/>
                </a:rPr>
                <a:t></a:t>
              </a:r>
              <a:r>
                <a:rPr lang="en-US" altLang="zh-CN" sz="2600" b="0" baseline="-25000" dirty="0">
                  <a:latin typeface="+mn-ea"/>
                  <a:ea typeface="+mn-ea"/>
                </a:rPr>
                <a:t>1</a:t>
              </a:r>
              <a:r>
                <a:rPr lang="zh-CN" altLang="en-US" sz="2600" b="0" dirty="0">
                  <a:latin typeface="+mn-ea"/>
                  <a:ea typeface="+mn-ea"/>
                </a:rPr>
                <a:t>，导出两点</a:t>
              </a:r>
              <a:r>
                <a:rPr lang="en-US" altLang="zh-CN" sz="2600" b="0" dirty="0">
                  <a:latin typeface="+mn-ea"/>
                  <a:ea typeface="+mn-ea"/>
                </a:rPr>
                <a:t>Gauss</a:t>
              </a:r>
              <a:r>
                <a:rPr lang="zh-CN" altLang="en-US" sz="2600" b="0" dirty="0">
                  <a:latin typeface="+mn-ea"/>
                  <a:ea typeface="+mn-ea"/>
                </a:rPr>
                <a:t>求积公式</a:t>
              </a:r>
              <a:r>
                <a:rPr lang="en-US" altLang="zh-CN" sz="2600" b="0" dirty="0">
                  <a:latin typeface="+mn-ea"/>
                  <a:ea typeface="+mn-ea"/>
                </a:rPr>
                <a:t>:</a:t>
              </a:r>
            </a:p>
          </p:txBody>
        </p:sp>
        <p:graphicFrame>
          <p:nvGraphicFramePr>
            <p:cNvPr id="26638" name="Object 5">
              <a:extLst>
                <a:ext uri="{FF2B5EF4-FFF2-40B4-BE49-F238E27FC236}">
                  <a16:creationId xmlns:a16="http://schemas.microsoft.com/office/drawing/2014/main" id="{A4066382-969B-4959-8B9B-DE428D2969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0" y="1317"/>
            <a:ext cx="2589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662" name="Equation" r:id="rId4" imgW="1968500" imgH="330200" progId="Equation.3">
                    <p:embed/>
                  </p:oleObj>
                </mc:Choice>
                <mc:Fallback>
                  <p:oleObj name="Equation" r:id="rId4" imgW="1968500" imgH="330200" progId="Equation.3">
                    <p:embed/>
                    <p:pic>
                      <p:nvPicPr>
                        <p:cNvPr id="26638" name="Object 5">
                          <a:extLst>
                            <a:ext uri="{FF2B5EF4-FFF2-40B4-BE49-F238E27FC236}">
                              <a16:creationId xmlns:a16="http://schemas.microsoft.com/office/drawing/2014/main" id="{A4066382-969B-4959-8B9B-DE428D2969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1317"/>
                          <a:ext cx="2589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0886" name="Object 6">
            <a:extLst>
              <a:ext uri="{FF2B5EF4-FFF2-40B4-BE49-F238E27FC236}">
                <a16:creationId xmlns:a16="http://schemas.microsoft.com/office/drawing/2014/main" id="{B141E4F3-2C2F-495A-B01F-00C176649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977" y="2724313"/>
          <a:ext cx="3548466" cy="232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63" name="Equation" r:id="rId6" imgW="3962400" imgH="2705100" progId="Equation.DSMT4">
                  <p:embed/>
                </p:oleObj>
              </mc:Choice>
              <mc:Fallback>
                <p:oleObj name="Equation" r:id="rId6" imgW="3962400" imgH="2705100" progId="Equation.DSMT4">
                  <p:embed/>
                  <p:pic>
                    <p:nvPicPr>
                      <p:cNvPr id="890886" name="Object 6">
                        <a:extLst>
                          <a:ext uri="{FF2B5EF4-FFF2-40B4-BE49-F238E27FC236}">
                            <a16:creationId xmlns:a16="http://schemas.microsoft.com/office/drawing/2014/main" id="{B141E4F3-2C2F-495A-B01F-00C1766493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77" y="2724313"/>
                        <a:ext cx="3548466" cy="2324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887" name="Group 7">
            <a:extLst>
              <a:ext uri="{FF2B5EF4-FFF2-40B4-BE49-F238E27FC236}">
                <a16:creationId xmlns:a16="http://schemas.microsoft.com/office/drawing/2014/main" id="{82FD11EE-E4C0-48F3-9006-B69E5BC8B281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1905330"/>
            <a:ext cx="6519790" cy="513632"/>
            <a:chOff x="288" y="1968"/>
            <a:chExt cx="4417" cy="356"/>
          </a:xfrm>
        </p:grpSpPr>
        <p:sp>
          <p:nvSpPr>
            <p:cNvPr id="26635" name="Rectangle 8">
              <a:extLst>
                <a:ext uri="{FF2B5EF4-FFF2-40B4-BE49-F238E27FC236}">
                  <a16:creationId xmlns:a16="http://schemas.microsoft.com/office/drawing/2014/main" id="{FC9346C2-2E5F-4F10-9B26-CBB6A9C1D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6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>
                  <a:solidFill>
                    <a:srgbClr val="0000CC"/>
                  </a:solidFill>
                  <a:ea typeface="黑体" panose="02010609060101010101" pitchFamily="49" charset="-122"/>
                </a:rPr>
                <a:t>解：</a:t>
              </a:r>
            </a:p>
          </p:txBody>
        </p:sp>
        <p:sp>
          <p:nvSpPr>
            <p:cNvPr id="26636" name="Rectangle 9">
              <a:extLst>
                <a:ext uri="{FF2B5EF4-FFF2-40B4-BE49-F238E27FC236}">
                  <a16:creationId xmlns:a16="http://schemas.microsoft.com/office/drawing/2014/main" id="{FD7CDC43-9477-4CAC-819C-77C8FC8B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016"/>
              <a:ext cx="398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将 </a:t>
              </a:r>
              <a:r>
                <a:rPr lang="en-US" altLang="zh-CN" sz="2600" b="1" i="1" dirty="0">
                  <a:ea typeface="楷体_GB2312" pitchFamily="49" charset="-122"/>
                </a:rPr>
                <a:t>f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 = 1,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baseline="30000" dirty="0">
                  <a:ea typeface="楷体_GB2312" pitchFamily="49" charset="-122"/>
                </a:rPr>
                <a:t>2</a:t>
              </a:r>
              <a:r>
                <a:rPr lang="en-US" altLang="zh-CN" sz="2600" b="1" dirty="0">
                  <a:ea typeface="楷体_GB2312" pitchFamily="49" charset="-122"/>
                </a:rPr>
                <a:t>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baseline="30000" dirty="0">
                  <a:ea typeface="楷体_GB2312" pitchFamily="49" charset="-122"/>
                </a:rPr>
                <a:t>3</a:t>
              </a:r>
              <a:r>
                <a:rPr lang="en-US" altLang="zh-CN" sz="2600" b="1" baseline="30000" dirty="0">
                  <a:solidFill>
                    <a:srgbClr val="0000CC"/>
                  </a:solidFill>
                  <a:ea typeface="楷体_GB2312" pitchFamily="49" charset="-122"/>
                </a:rPr>
                <a:t>  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代入，使其精确成立得</a:t>
              </a:r>
            </a:p>
          </p:txBody>
        </p:sp>
      </p:grpSp>
      <p:grpSp>
        <p:nvGrpSpPr>
          <p:cNvPr id="890890" name="Group 10">
            <a:extLst>
              <a:ext uri="{FF2B5EF4-FFF2-40B4-BE49-F238E27FC236}">
                <a16:creationId xmlns:a16="http://schemas.microsoft.com/office/drawing/2014/main" id="{651A2ADD-C512-4E9A-8D56-6438172962D2}"/>
              </a:ext>
            </a:extLst>
          </p:cNvPr>
          <p:cNvGrpSpPr>
            <a:grpSpLocks/>
          </p:cNvGrpSpPr>
          <p:nvPr/>
        </p:nvGrpSpPr>
        <p:grpSpPr bwMode="auto">
          <a:xfrm>
            <a:off x="4076442" y="3059490"/>
            <a:ext cx="3331484" cy="1110945"/>
            <a:chOff x="2625" y="2653"/>
            <a:chExt cx="2257" cy="770"/>
          </a:xfrm>
        </p:grpSpPr>
        <p:sp>
          <p:nvSpPr>
            <p:cNvPr id="26632" name="AutoShape 11">
              <a:extLst>
                <a:ext uri="{FF2B5EF4-FFF2-40B4-BE49-F238E27FC236}">
                  <a16:creationId xmlns:a16="http://schemas.microsoft.com/office/drawing/2014/main" id="{9CC77900-EFCF-4DC1-8B15-EC3277043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975"/>
              <a:ext cx="960" cy="240"/>
            </a:xfrm>
            <a:prstGeom prst="rightArrow">
              <a:avLst>
                <a:gd name="adj1" fmla="val 49167"/>
                <a:gd name="adj2" fmla="val 136667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sp>
          <p:nvSpPr>
            <p:cNvPr id="26633" name="Rectangle 12">
              <a:extLst>
                <a:ext uri="{FF2B5EF4-FFF2-40B4-BE49-F238E27FC236}">
                  <a16:creationId xmlns:a16="http://schemas.microsoft.com/office/drawing/2014/main" id="{BF224BFA-16A6-4BB6-A7D9-48549BD9E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2701"/>
              <a:ext cx="53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解得</a:t>
              </a:r>
            </a:p>
          </p:txBody>
        </p:sp>
        <p:graphicFrame>
          <p:nvGraphicFramePr>
            <p:cNvPr id="26634" name="Object 13">
              <a:extLst>
                <a:ext uri="{FF2B5EF4-FFF2-40B4-BE49-F238E27FC236}">
                  <a16:creationId xmlns:a16="http://schemas.microsoft.com/office/drawing/2014/main" id="{70410A79-AB98-4EEE-83F4-B589187151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2" y="2653"/>
            <a:ext cx="1320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664" name="Equation" r:id="rId8" imgW="1002865" imgH="609336" progId="Equation.3">
                    <p:embed/>
                  </p:oleObj>
                </mc:Choice>
                <mc:Fallback>
                  <p:oleObj name="Equation" r:id="rId8" imgW="1002865" imgH="609336" progId="Equation.3">
                    <p:embed/>
                    <p:pic>
                      <p:nvPicPr>
                        <p:cNvPr id="26634" name="Object 13">
                          <a:extLst>
                            <a:ext uri="{FF2B5EF4-FFF2-40B4-BE49-F238E27FC236}">
                              <a16:creationId xmlns:a16="http://schemas.microsoft.com/office/drawing/2014/main" id="{70410A79-AB98-4EEE-83F4-B589187151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2653"/>
                          <a:ext cx="1320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0894" name="AutoShape 14">
            <a:extLst>
              <a:ext uri="{FF2B5EF4-FFF2-40B4-BE49-F238E27FC236}">
                <a16:creationId xmlns:a16="http://schemas.microsoft.com/office/drawing/2014/main" id="{9A11C302-8D37-44C5-8400-A565272D3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92" y="4421264"/>
            <a:ext cx="4312754" cy="513926"/>
          </a:xfrm>
          <a:prstGeom prst="wedgeEllipseCallout">
            <a:avLst>
              <a:gd name="adj1" fmla="val -44850"/>
              <a:gd name="adj2" fmla="val -77100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0" dirty="0">
                <a:solidFill>
                  <a:srgbClr val="990000"/>
                </a:solidFill>
                <a:latin typeface="+mn-ea"/>
                <a:ea typeface="+mn-ea"/>
              </a:rPr>
              <a:t>是非线性方程组</a:t>
            </a:r>
            <a:r>
              <a:rPr lang="en-US" altLang="zh-CN" sz="2000" b="0" dirty="0">
                <a:solidFill>
                  <a:srgbClr val="990000"/>
                </a:solidFill>
                <a:latin typeface="+mn-ea"/>
                <a:ea typeface="+mn-ea"/>
              </a:rPr>
              <a:t>,</a:t>
            </a:r>
            <a:r>
              <a:rPr lang="zh-CN" altLang="en-US" sz="2000" b="0" dirty="0">
                <a:solidFill>
                  <a:srgbClr val="990000"/>
                </a:solidFill>
                <a:latin typeface="+mn-ea"/>
                <a:ea typeface="+mn-ea"/>
              </a:rPr>
              <a:t>不易求解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DA7903-000E-4E65-AA0C-0CE380CA7627}"/>
              </a:ext>
            </a:extLst>
          </p:cNvPr>
          <p:cNvSpPr txBox="1"/>
          <p:nvPr/>
        </p:nvSpPr>
        <p:spPr>
          <a:xfrm>
            <a:off x="113851" y="1392416"/>
            <a:ext cx="632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注： 两个节点（</a:t>
            </a:r>
            <a:r>
              <a:rPr lang="en-US" altLang="zh-CN" sz="2400" b="0" dirty="0">
                <a:solidFill>
                  <a:srgbClr val="FF0000"/>
                </a:solidFill>
                <a:latin typeface="+mn-ea"/>
                <a:ea typeface="+mn-ea"/>
              </a:rPr>
              <a:t>n=1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），代数精度为</a:t>
            </a:r>
            <a:r>
              <a:rPr lang="en-US" altLang="zh-CN" sz="2400" b="0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D9CD7FB3-A51B-48E0-8AB0-2E1C25307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8982" y="5547178"/>
          <a:ext cx="61023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65" name="Equation" r:id="rId10" imgW="3073400" imgH="431800" progId="Equation.DSMT4">
                  <p:embed/>
                </p:oleObj>
              </mc:Choice>
              <mc:Fallback>
                <p:oleObj name="Equation" r:id="rId10" imgW="3073400" imgH="431800" progId="Equation.DSMT4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D9CD7FB3-A51B-48E0-8AB0-2E1C25307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982" y="5547178"/>
                        <a:ext cx="61023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604A0DA-803E-4338-8113-AF06A7C21A96}"/>
              </a:ext>
            </a:extLst>
          </p:cNvPr>
          <p:cNvSpPr txBox="1"/>
          <p:nvPr/>
        </p:nvSpPr>
        <p:spPr>
          <a:xfrm>
            <a:off x="336860" y="5165478"/>
            <a:ext cx="164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因此，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66D72A-329B-4B52-B500-9F97AE1FCAB6}"/>
              </a:ext>
            </a:extLst>
          </p:cNvPr>
          <p:cNvSpPr txBox="1"/>
          <p:nvPr/>
        </p:nvSpPr>
        <p:spPr>
          <a:xfrm>
            <a:off x="6965114" y="964562"/>
            <a:ext cx="2160240" cy="65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128962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94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9BA6E45-FFB9-4ECE-9252-D6694F80B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7632700" cy="427361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同理： 区间</a:t>
            </a:r>
            <a:r>
              <a:rPr lang="en-US" altLang="zh-CN" sz="2400" dirty="0">
                <a:latin typeface="+mn-ea"/>
                <a:ea typeface="+mn-ea"/>
              </a:rPr>
              <a:t>[-1,1]</a:t>
            </a:r>
            <a:r>
              <a:rPr lang="zh-CN" altLang="en-US" sz="2400" dirty="0">
                <a:latin typeface="+mn-ea"/>
                <a:ea typeface="+mn-ea"/>
              </a:rPr>
              <a:t>上几个简单的</a:t>
            </a:r>
            <a:r>
              <a:rPr lang="en-US" altLang="zh-CN" sz="2400" dirty="0">
                <a:latin typeface="+mn-ea"/>
                <a:ea typeface="+mn-ea"/>
              </a:rPr>
              <a:t>Gauss </a:t>
            </a:r>
            <a:r>
              <a:rPr lang="zh-CN" altLang="en-US" sz="2400" dirty="0">
                <a:latin typeface="+mn-ea"/>
                <a:ea typeface="+mn-ea"/>
              </a:rPr>
              <a:t>公式</a:t>
            </a:r>
          </a:p>
        </p:txBody>
      </p:sp>
      <p:sp>
        <p:nvSpPr>
          <p:cNvPr id="883715" name="Rectangle 3">
            <a:extLst>
              <a:ext uri="{FF2B5EF4-FFF2-40B4-BE49-F238E27FC236}">
                <a16:creationId xmlns:a16="http://schemas.microsoft.com/office/drawing/2014/main" id="{4E9B6574-6C33-4000-B9BB-33CA5B47C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0" y="838275"/>
            <a:ext cx="9124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+mn-ea"/>
                <a:ea typeface="+mn-ea"/>
              </a:rPr>
              <a:t>n</a:t>
            </a:r>
            <a:r>
              <a:rPr lang="en-US" altLang="zh-CN" b="1">
                <a:latin typeface="+mn-ea"/>
                <a:ea typeface="+mn-ea"/>
              </a:rPr>
              <a:t> = 1:</a:t>
            </a:r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883716" name="Rectangle 4">
            <a:extLst>
              <a:ext uri="{FF2B5EF4-FFF2-40B4-BE49-F238E27FC236}">
                <a16:creationId xmlns:a16="http://schemas.microsoft.com/office/drawing/2014/main" id="{3F06F2B5-FFF9-48AC-9C1F-EAA827FD1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980" y="838275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00CC"/>
                </a:solidFill>
                <a:latin typeface="+mn-ea"/>
                <a:ea typeface="+mn-ea"/>
              </a:rPr>
              <a:t>P</a:t>
            </a:r>
            <a:r>
              <a:rPr lang="en-US" altLang="zh-CN" b="1" i="1" baseline="-25000">
                <a:solidFill>
                  <a:srgbClr val="0000CC"/>
                </a:solidFill>
                <a:latin typeface="+mn-ea"/>
                <a:ea typeface="+mn-ea"/>
              </a:rPr>
              <a:t>n</a:t>
            </a:r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en-US" altLang="zh-CN" b="1" i="1">
                <a:solidFill>
                  <a:srgbClr val="0000CC"/>
                </a:solidFill>
                <a:latin typeface="+mn-ea"/>
                <a:ea typeface="+mn-ea"/>
              </a:rPr>
              <a:t>x</a:t>
            </a:r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</a:rPr>
              <a:t>) = 2</a:t>
            </a:r>
            <a:r>
              <a:rPr lang="en-US" altLang="zh-CN" b="1" i="1">
                <a:solidFill>
                  <a:srgbClr val="0000CC"/>
                </a:solidFill>
                <a:latin typeface="+mn-ea"/>
                <a:ea typeface="+mn-ea"/>
              </a:rPr>
              <a:t>x</a:t>
            </a:r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endParaRPr lang="zh-CN" altLang="en-US" b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883717" name="Rectangle 5">
            <a:extLst>
              <a:ext uri="{FF2B5EF4-FFF2-40B4-BE49-F238E27FC236}">
                <a16:creationId xmlns:a16="http://schemas.microsoft.com/office/drawing/2014/main" id="{3B8DA65E-FF26-4FEE-BF47-D66955C1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046" y="824437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0000CC"/>
                </a:solidFill>
                <a:latin typeface="+mn-ea"/>
                <a:ea typeface="+mn-ea"/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  <a:latin typeface="+mn-ea"/>
                <a:ea typeface="+mn-ea"/>
              </a:rPr>
              <a:t>0</a:t>
            </a:r>
            <a:r>
              <a:rPr lang="en-US" altLang="zh-CN" b="1" dirty="0">
                <a:solidFill>
                  <a:srgbClr val="0000CC"/>
                </a:solidFill>
                <a:latin typeface="+mn-ea"/>
                <a:ea typeface="+mn-ea"/>
              </a:rPr>
              <a:t> = 0, </a:t>
            </a:r>
            <a:endParaRPr lang="zh-CN" altLang="en-US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883718" name="Rectangle 6">
            <a:extLst>
              <a:ext uri="{FF2B5EF4-FFF2-40B4-BE49-F238E27FC236}">
                <a16:creationId xmlns:a16="http://schemas.microsoft.com/office/drawing/2014/main" id="{8015152A-2B7C-46B1-AF29-30175A1D2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908" y="787760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0000CC"/>
                </a:solidFill>
                <a:latin typeface="+mn-ea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solidFill>
                  <a:srgbClr val="0000CC"/>
                </a:solidFill>
                <a:latin typeface="+mn-ea"/>
                <a:ea typeface="+mn-ea"/>
              </a:rPr>
              <a:t>0</a:t>
            </a:r>
            <a:r>
              <a:rPr lang="en-US" altLang="zh-CN" b="1" dirty="0">
                <a:solidFill>
                  <a:srgbClr val="0000CC"/>
                </a:solidFill>
                <a:latin typeface="+mn-ea"/>
                <a:ea typeface="+mn-ea"/>
              </a:rPr>
              <a:t> = 2 </a:t>
            </a:r>
            <a:endParaRPr lang="zh-CN" altLang="en-US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aphicFrame>
        <p:nvGraphicFramePr>
          <p:cNvPr id="883719" name="Object 7">
            <a:extLst>
              <a:ext uri="{FF2B5EF4-FFF2-40B4-BE49-F238E27FC236}">
                <a16:creationId xmlns:a16="http://schemas.microsoft.com/office/drawing/2014/main" id="{95CA1850-2FA4-4DA8-B743-C444872A0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648" y="1290470"/>
          <a:ext cx="3671461" cy="767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03" name="Equation" r:id="rId4" imgW="2070100" imgH="431800" progId="Equation.DSMT4">
                  <p:embed/>
                </p:oleObj>
              </mc:Choice>
              <mc:Fallback>
                <p:oleObj name="Equation" r:id="rId4" imgW="2070100" imgH="431800" progId="Equation.DSMT4">
                  <p:embed/>
                  <p:pic>
                    <p:nvPicPr>
                      <p:cNvPr id="883719" name="Object 7">
                        <a:extLst>
                          <a:ext uri="{FF2B5EF4-FFF2-40B4-BE49-F238E27FC236}">
                            <a16:creationId xmlns:a16="http://schemas.microsoft.com/office/drawing/2014/main" id="{95CA1850-2FA4-4DA8-B743-C444872A0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648" y="1290470"/>
                        <a:ext cx="3671461" cy="767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20" name="Object 8">
            <a:extLst>
              <a:ext uri="{FF2B5EF4-FFF2-40B4-BE49-F238E27FC236}">
                <a16:creationId xmlns:a16="http://schemas.microsoft.com/office/drawing/2014/main" id="{7D42967D-291F-4AB9-8F79-AD70FAA87D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155" y="2894479"/>
          <a:ext cx="5594351" cy="787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04" name="Equation" r:id="rId6" imgW="3073400" imgH="431800" progId="Equation.DSMT4">
                  <p:embed/>
                </p:oleObj>
              </mc:Choice>
              <mc:Fallback>
                <p:oleObj name="Equation" r:id="rId6" imgW="3073400" imgH="431800" progId="Equation.DSMT4">
                  <p:embed/>
                  <p:pic>
                    <p:nvPicPr>
                      <p:cNvPr id="883720" name="Object 8">
                        <a:extLst>
                          <a:ext uri="{FF2B5EF4-FFF2-40B4-BE49-F238E27FC236}">
                            <a16:creationId xmlns:a16="http://schemas.microsoft.com/office/drawing/2014/main" id="{7D42967D-291F-4AB9-8F79-AD70FAA87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55" y="2894479"/>
                        <a:ext cx="5594351" cy="787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3721" name="Group 9">
            <a:extLst>
              <a:ext uri="{FF2B5EF4-FFF2-40B4-BE49-F238E27FC236}">
                <a16:creationId xmlns:a16="http://schemas.microsoft.com/office/drawing/2014/main" id="{9E5137CD-1429-4D41-9CEB-1557CD7A499D}"/>
              </a:ext>
            </a:extLst>
          </p:cNvPr>
          <p:cNvGrpSpPr>
            <a:grpSpLocks/>
          </p:cNvGrpSpPr>
          <p:nvPr/>
        </p:nvGrpSpPr>
        <p:grpSpPr bwMode="auto">
          <a:xfrm>
            <a:off x="60130" y="2253437"/>
            <a:ext cx="8262938" cy="571501"/>
            <a:chOff x="239" y="1853"/>
            <a:chExt cx="5205" cy="360"/>
          </a:xfrm>
        </p:grpSpPr>
        <p:sp>
          <p:nvSpPr>
            <p:cNvPr id="28693" name="Rectangle 10">
              <a:extLst>
                <a:ext uri="{FF2B5EF4-FFF2-40B4-BE49-F238E27FC236}">
                  <a16:creationId xmlns:a16="http://schemas.microsoft.com/office/drawing/2014/main" id="{9E7632B9-487F-4C7B-8ABC-4699E101E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" y="1856"/>
              <a:ext cx="5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latin typeface="+mn-ea"/>
                  <a:ea typeface="+mn-ea"/>
                </a:rPr>
                <a:t>n</a:t>
              </a:r>
              <a:r>
                <a:rPr lang="en-US" altLang="zh-CN" b="1">
                  <a:latin typeface="+mn-ea"/>
                  <a:ea typeface="+mn-ea"/>
                </a:rPr>
                <a:t> = 2:</a:t>
              </a: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694" name="Rectangle 11">
              <a:extLst>
                <a:ext uri="{FF2B5EF4-FFF2-40B4-BE49-F238E27FC236}">
                  <a16:creationId xmlns:a16="http://schemas.microsoft.com/office/drawing/2014/main" id="{707D1511-8826-4DE8-BCBA-22E58C02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1904"/>
              <a:ext cx="20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 dirty="0" err="1">
                  <a:solidFill>
                    <a:srgbClr val="0000CC"/>
                  </a:solidFill>
                  <a:latin typeface="+mn-ea"/>
                  <a:ea typeface="+mn-ea"/>
                </a:rPr>
                <a:t>P</a:t>
              </a:r>
              <a:r>
                <a:rPr lang="en-US" altLang="zh-CN" b="1" i="1" baseline="-25000" dirty="0" err="1">
                  <a:solidFill>
                    <a:srgbClr val="0000CC"/>
                  </a:solidFill>
                  <a:latin typeface="+mn-ea"/>
                  <a:ea typeface="+mn-ea"/>
                </a:rPr>
                <a:t>n</a:t>
              </a:r>
              <a:r>
                <a:rPr lang="en-US" altLang="zh-CN" b="1" dirty="0">
                  <a:solidFill>
                    <a:srgbClr val="0000CC"/>
                  </a:solidFill>
                  <a:latin typeface="+mn-ea"/>
                  <a:ea typeface="+mn-ea"/>
                </a:rPr>
                <a:t>(</a:t>
              </a:r>
              <a:r>
                <a:rPr lang="en-US" altLang="zh-CN" b="1" i="1" dirty="0">
                  <a:solidFill>
                    <a:srgbClr val="0000CC"/>
                  </a:solidFill>
                  <a:latin typeface="+mn-ea"/>
                  <a:ea typeface="+mn-ea"/>
                </a:rPr>
                <a:t>x</a:t>
              </a:r>
              <a:r>
                <a:rPr lang="en-US" altLang="zh-CN" b="1" dirty="0">
                  <a:solidFill>
                    <a:srgbClr val="0000CC"/>
                  </a:solidFill>
                  <a:latin typeface="+mn-ea"/>
                  <a:ea typeface="+mn-ea"/>
                </a:rPr>
                <a:t>) = 12</a:t>
              </a:r>
              <a:r>
                <a:rPr lang="en-US" altLang="zh-CN" b="1" i="1" dirty="0">
                  <a:solidFill>
                    <a:srgbClr val="0000CC"/>
                  </a:solidFill>
                  <a:latin typeface="+mn-ea"/>
                  <a:ea typeface="+mn-ea"/>
                </a:rPr>
                <a:t>x</a:t>
              </a:r>
              <a:r>
                <a:rPr lang="en-US" altLang="zh-CN" b="1" baseline="30000" dirty="0">
                  <a:solidFill>
                    <a:srgbClr val="0000CC"/>
                  </a:solidFill>
                  <a:latin typeface="+mn-ea"/>
                  <a:ea typeface="+mn-ea"/>
                </a:rPr>
                <a:t>2 </a:t>
              </a:r>
              <a:r>
                <a:rPr lang="en-US" altLang="zh-CN" b="1" dirty="0">
                  <a:solidFill>
                    <a:srgbClr val="0000CC"/>
                  </a:solidFill>
                  <a:latin typeface="+mn-ea"/>
                  <a:ea typeface="+mn-ea"/>
                </a:rPr>
                <a:t>-4, </a:t>
              </a:r>
              <a:endParaRPr lang="zh-CN" altLang="en-US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28695" name="Rectangle 12">
              <a:extLst>
                <a:ext uri="{FF2B5EF4-FFF2-40B4-BE49-F238E27FC236}">
                  <a16:creationId xmlns:a16="http://schemas.microsoft.com/office/drawing/2014/main" id="{97CAD7C6-18C5-4FF9-BA0A-9C23686F3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" y="1853"/>
              <a:ext cx="10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0000CC"/>
                  </a:solidFill>
                  <a:latin typeface="+mn-ea"/>
                  <a:ea typeface="+mn-ea"/>
                  <a:sym typeface="Symbol" panose="05050102010706020507" pitchFamily="18" charset="2"/>
                </a:rPr>
                <a:t></a:t>
              </a:r>
              <a:r>
                <a:rPr lang="en-US" altLang="zh-CN" b="1" baseline="-25000">
                  <a:solidFill>
                    <a:srgbClr val="0000CC"/>
                  </a:solidFill>
                  <a:latin typeface="+mn-ea"/>
                  <a:ea typeface="+mn-ea"/>
                </a:rPr>
                <a:t>0</a:t>
              </a:r>
              <a:r>
                <a:rPr lang="en-US" altLang="zh-CN" b="1">
                  <a:solidFill>
                    <a:srgbClr val="0000CC"/>
                  </a:solidFill>
                  <a:latin typeface="+mn-ea"/>
                  <a:ea typeface="+mn-ea"/>
                </a:rPr>
                <a:t>=</a:t>
              </a:r>
              <a:r>
                <a:rPr lang="en-US" altLang="zh-CN" b="1" i="1">
                  <a:solidFill>
                    <a:srgbClr val="0000CC"/>
                  </a:solidFill>
                  <a:latin typeface="+mn-ea"/>
                  <a:ea typeface="+mn-ea"/>
                  <a:sym typeface="Symbol" panose="05050102010706020507" pitchFamily="18" charset="2"/>
                </a:rPr>
                <a:t></a:t>
              </a:r>
              <a:r>
                <a:rPr lang="en-US" altLang="zh-CN" b="1" baseline="-25000">
                  <a:solidFill>
                    <a:srgbClr val="0000CC"/>
                  </a:solidFill>
                  <a:latin typeface="+mn-ea"/>
                  <a:ea typeface="+mn-ea"/>
                </a:rPr>
                <a:t>1</a:t>
              </a:r>
              <a:r>
                <a:rPr lang="en-US" altLang="zh-CN" b="1">
                  <a:solidFill>
                    <a:srgbClr val="0000CC"/>
                  </a:solidFill>
                  <a:latin typeface="+mn-ea"/>
                  <a:ea typeface="+mn-ea"/>
                </a:rPr>
                <a:t>=1 </a:t>
              </a:r>
              <a:endParaRPr lang="zh-CN" altLang="en-US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8696" name="Object 13">
              <a:extLst>
                <a:ext uri="{FF2B5EF4-FFF2-40B4-BE49-F238E27FC236}">
                  <a16:creationId xmlns:a16="http://schemas.microsoft.com/office/drawing/2014/main" id="{DF974FF8-4A15-496A-8CC5-B63A9BF983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" y="1877"/>
            <a:ext cx="192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705" name="Equation" r:id="rId8" imgW="1523339" imgH="266584" progId="Equation.DSMT4">
                    <p:embed/>
                  </p:oleObj>
                </mc:Choice>
                <mc:Fallback>
                  <p:oleObj name="Equation" r:id="rId8" imgW="1523339" imgH="266584" progId="Equation.DSMT4">
                    <p:embed/>
                    <p:pic>
                      <p:nvPicPr>
                        <p:cNvPr id="28696" name="Object 13">
                          <a:extLst>
                            <a:ext uri="{FF2B5EF4-FFF2-40B4-BE49-F238E27FC236}">
                              <a16:creationId xmlns:a16="http://schemas.microsoft.com/office/drawing/2014/main" id="{DF974FF8-4A15-496A-8CC5-B63A9BF983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" y="1877"/>
                          <a:ext cx="192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3729" name="Object 17">
            <a:extLst>
              <a:ext uri="{FF2B5EF4-FFF2-40B4-BE49-F238E27FC236}">
                <a16:creationId xmlns:a16="http://schemas.microsoft.com/office/drawing/2014/main" id="{974619B3-36D3-4A08-A0C4-FEEBE9C81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537" y="4659527"/>
          <a:ext cx="6071688" cy="6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06" name="Equation" r:id="rId10" imgW="3225800" imgH="342900" progId="Equation.DSMT4">
                  <p:embed/>
                </p:oleObj>
              </mc:Choice>
              <mc:Fallback>
                <p:oleObj name="Equation" r:id="rId10" imgW="3225800" imgH="342900" progId="Equation.DSMT4">
                  <p:embed/>
                  <p:pic>
                    <p:nvPicPr>
                      <p:cNvPr id="883729" name="Object 17">
                        <a:extLst>
                          <a:ext uri="{FF2B5EF4-FFF2-40B4-BE49-F238E27FC236}">
                            <a16:creationId xmlns:a16="http://schemas.microsoft.com/office/drawing/2014/main" id="{974619B3-36D3-4A08-A0C4-FEEBE9C81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37" y="4659527"/>
                        <a:ext cx="6071688" cy="647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3730" name="Rectangle 18">
            <a:extLst>
              <a:ext uri="{FF2B5EF4-FFF2-40B4-BE49-F238E27FC236}">
                <a16:creationId xmlns:a16="http://schemas.microsoft.com/office/drawing/2014/main" id="{864F864A-25CB-4B23-8705-3199532F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3015293"/>
            <a:ext cx="2153154" cy="46166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两点</a:t>
            </a:r>
            <a:r>
              <a:rPr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Gauss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公式</a:t>
            </a:r>
          </a:p>
        </p:txBody>
      </p:sp>
      <p:sp>
        <p:nvSpPr>
          <p:cNvPr id="883731" name="Rectangle 19">
            <a:extLst>
              <a:ext uri="{FF2B5EF4-FFF2-40B4-BE49-F238E27FC236}">
                <a16:creationId xmlns:a16="http://schemas.microsoft.com/office/drawing/2014/main" id="{1F3C9813-4B5C-4BEE-8FF3-766DFCA1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868" y="4727118"/>
            <a:ext cx="2153154" cy="46166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990000"/>
                </a:solidFill>
                <a:latin typeface="+mn-ea"/>
                <a:ea typeface="+mn-ea"/>
              </a:rPr>
              <a:t>三点</a:t>
            </a:r>
            <a:r>
              <a:rPr lang="en-US" altLang="zh-CN" b="1">
                <a:solidFill>
                  <a:srgbClr val="990000"/>
                </a:solidFill>
                <a:latin typeface="+mn-ea"/>
                <a:ea typeface="+mn-ea"/>
              </a:rPr>
              <a:t>Gauss</a:t>
            </a:r>
            <a:r>
              <a:rPr lang="zh-CN" altLang="en-US" b="1">
                <a:solidFill>
                  <a:srgbClr val="990000"/>
                </a:solidFill>
                <a:latin typeface="+mn-ea"/>
                <a:ea typeface="+mn-ea"/>
              </a:rPr>
              <a:t>公式</a:t>
            </a:r>
          </a:p>
        </p:txBody>
      </p:sp>
      <p:sp>
        <p:nvSpPr>
          <p:cNvPr id="28685" name="Rectangle 26">
            <a:extLst>
              <a:ext uri="{FF2B5EF4-FFF2-40B4-BE49-F238E27FC236}">
                <a16:creationId xmlns:a16="http://schemas.microsoft.com/office/drawing/2014/main" id="{B225DAB8-521C-490F-B701-D51A3E920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15" y="379495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28686" name="Rectangle 27">
            <a:extLst>
              <a:ext uri="{FF2B5EF4-FFF2-40B4-BE49-F238E27FC236}">
                <a16:creationId xmlns:a16="http://schemas.microsoft.com/office/drawing/2014/main" id="{A728E57D-BA07-47B3-A2E9-83BF59386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116" y="4174220"/>
            <a:ext cx="327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883742" name="Group 30">
            <a:extLst>
              <a:ext uri="{FF2B5EF4-FFF2-40B4-BE49-F238E27FC236}">
                <a16:creationId xmlns:a16="http://schemas.microsoft.com/office/drawing/2014/main" id="{5344C377-E94C-41F0-A491-3C5F89110E57}"/>
              </a:ext>
            </a:extLst>
          </p:cNvPr>
          <p:cNvGrpSpPr>
            <a:grpSpLocks/>
          </p:cNvGrpSpPr>
          <p:nvPr/>
        </p:nvGrpSpPr>
        <p:grpSpPr bwMode="auto">
          <a:xfrm>
            <a:off x="126515" y="3916330"/>
            <a:ext cx="7613650" cy="512763"/>
            <a:chOff x="239" y="3034"/>
            <a:chExt cx="4796" cy="323"/>
          </a:xfrm>
        </p:grpSpPr>
        <p:grpSp>
          <p:nvGrpSpPr>
            <p:cNvPr id="28689" name="Group 14">
              <a:extLst>
                <a:ext uri="{FF2B5EF4-FFF2-40B4-BE49-F238E27FC236}">
                  <a16:creationId xmlns:a16="http://schemas.microsoft.com/office/drawing/2014/main" id="{018AA549-F4CF-4429-91AC-47044E8FF7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" y="3056"/>
              <a:ext cx="3073" cy="301"/>
              <a:chOff x="239" y="3056"/>
              <a:chExt cx="3073" cy="301"/>
            </a:xfrm>
          </p:grpSpPr>
          <p:sp>
            <p:nvSpPr>
              <p:cNvPr id="28691" name="Rectangle 15">
                <a:extLst>
                  <a:ext uri="{FF2B5EF4-FFF2-40B4-BE49-F238E27FC236}">
                    <a16:creationId xmlns:a16="http://schemas.microsoft.com/office/drawing/2014/main" id="{48FDB8FC-007B-4A4B-A8B6-5CCB7DB02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" y="3056"/>
                <a:ext cx="57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b="1" i="1">
                    <a:latin typeface="+mn-ea"/>
                    <a:ea typeface="+mn-ea"/>
                  </a:rPr>
                  <a:t>n</a:t>
                </a:r>
                <a:r>
                  <a:rPr lang="en-US" altLang="zh-CN" b="1">
                    <a:latin typeface="+mn-ea"/>
                    <a:ea typeface="+mn-ea"/>
                  </a:rPr>
                  <a:t> = 3:</a:t>
                </a:r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28692" name="Rectangle 16">
                <a:extLst>
                  <a:ext uri="{FF2B5EF4-FFF2-40B4-BE49-F238E27FC236}">
                    <a16:creationId xmlns:a16="http://schemas.microsoft.com/office/drawing/2014/main" id="{26C7F796-7B98-4D5B-8F44-630D7B8CD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066"/>
                <a:ext cx="24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b="1" i="1" dirty="0" err="1">
                    <a:solidFill>
                      <a:srgbClr val="0000CC"/>
                    </a:solidFill>
                    <a:latin typeface="+mn-ea"/>
                    <a:ea typeface="+mn-ea"/>
                  </a:rPr>
                  <a:t>P</a:t>
                </a:r>
                <a:r>
                  <a:rPr lang="en-US" altLang="zh-CN" b="1" i="1" baseline="-25000" dirty="0" err="1">
                    <a:solidFill>
                      <a:srgbClr val="0000CC"/>
                    </a:solidFill>
                    <a:latin typeface="+mn-ea"/>
                    <a:ea typeface="+mn-ea"/>
                  </a:rPr>
                  <a:t>n</a:t>
                </a:r>
                <a:r>
                  <a:rPr lang="en-US" altLang="zh-CN" b="1" dirty="0">
                    <a:solidFill>
                      <a:srgbClr val="0000CC"/>
                    </a:solidFill>
                    <a:latin typeface="+mn-ea"/>
                    <a:ea typeface="+mn-ea"/>
                  </a:rPr>
                  <a:t>(</a:t>
                </a:r>
                <a:r>
                  <a:rPr lang="en-US" altLang="zh-CN" b="1" i="1" dirty="0">
                    <a:solidFill>
                      <a:srgbClr val="0000CC"/>
                    </a:solidFill>
                    <a:latin typeface="+mn-ea"/>
                    <a:ea typeface="+mn-ea"/>
                  </a:rPr>
                  <a:t>x</a:t>
                </a:r>
                <a:r>
                  <a:rPr lang="en-US" altLang="zh-CN" b="1" dirty="0">
                    <a:solidFill>
                      <a:srgbClr val="0000CC"/>
                    </a:solidFill>
                    <a:latin typeface="+mn-ea"/>
                    <a:ea typeface="+mn-ea"/>
                  </a:rPr>
                  <a:t>) = 120</a:t>
                </a:r>
                <a:r>
                  <a:rPr lang="en-US" altLang="zh-CN" b="1" i="1" dirty="0">
                    <a:solidFill>
                      <a:srgbClr val="0000CC"/>
                    </a:solidFill>
                    <a:latin typeface="+mn-ea"/>
                    <a:ea typeface="+mn-ea"/>
                  </a:rPr>
                  <a:t>x</a:t>
                </a:r>
                <a:r>
                  <a:rPr lang="en-US" altLang="zh-CN" b="1" baseline="30000" dirty="0">
                    <a:solidFill>
                      <a:srgbClr val="0000CC"/>
                    </a:solidFill>
                    <a:latin typeface="+mn-ea"/>
                    <a:ea typeface="+mn-ea"/>
                  </a:rPr>
                  <a:t>3 </a:t>
                </a:r>
                <a:r>
                  <a:rPr lang="en-US" altLang="zh-CN" b="1" dirty="0">
                    <a:solidFill>
                      <a:srgbClr val="0000CC"/>
                    </a:solidFill>
                    <a:latin typeface="+mn-ea"/>
                    <a:ea typeface="+mn-ea"/>
                  </a:rPr>
                  <a:t>- 72</a:t>
                </a:r>
                <a:r>
                  <a:rPr lang="en-US" altLang="zh-CN" b="1" i="1" dirty="0">
                    <a:solidFill>
                      <a:srgbClr val="0000CC"/>
                    </a:solidFill>
                    <a:latin typeface="+mn-ea"/>
                    <a:ea typeface="+mn-ea"/>
                  </a:rPr>
                  <a:t>x</a:t>
                </a:r>
                <a:r>
                  <a:rPr lang="en-US" altLang="zh-CN" b="1" dirty="0">
                    <a:solidFill>
                      <a:srgbClr val="0000CC"/>
                    </a:solidFill>
                    <a:latin typeface="+mn-ea"/>
                    <a:ea typeface="+mn-ea"/>
                  </a:rPr>
                  <a:t>, </a:t>
                </a:r>
                <a:endParaRPr lang="zh-CN" altLang="en-US" b="1" dirty="0">
                  <a:solidFill>
                    <a:srgbClr val="0000CC"/>
                  </a:solidFill>
                  <a:latin typeface="+mn-ea"/>
                  <a:ea typeface="+mn-ea"/>
                </a:endParaRPr>
              </a:p>
            </p:txBody>
          </p:sp>
        </p:grpSp>
        <p:graphicFrame>
          <p:nvGraphicFramePr>
            <p:cNvPr id="28690" name="Object 29">
              <a:extLst>
                <a:ext uri="{FF2B5EF4-FFF2-40B4-BE49-F238E27FC236}">
                  <a16:creationId xmlns:a16="http://schemas.microsoft.com/office/drawing/2014/main" id="{3C610937-6953-4680-A67C-F086CB1296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1" y="3034"/>
            <a:ext cx="248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707" name="Equation" r:id="rId12" imgW="1968500" imgH="254000" progId="Equation.DSMT4">
                    <p:embed/>
                  </p:oleObj>
                </mc:Choice>
                <mc:Fallback>
                  <p:oleObj name="Equation" r:id="rId12" imgW="1968500" imgH="254000" progId="Equation.DSMT4">
                    <p:embed/>
                    <p:pic>
                      <p:nvPicPr>
                        <p:cNvPr id="28690" name="Object 29">
                          <a:extLst>
                            <a:ext uri="{FF2B5EF4-FFF2-40B4-BE49-F238E27FC236}">
                              <a16:creationId xmlns:a16="http://schemas.microsoft.com/office/drawing/2014/main" id="{3C610937-6953-4680-A67C-F086CB1296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" y="3034"/>
                          <a:ext cx="248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3743" name="Rectangle 31">
            <a:extLst>
              <a:ext uri="{FF2B5EF4-FFF2-40B4-BE49-F238E27FC236}">
                <a16:creationId xmlns:a16="http://schemas.microsoft.com/office/drawing/2014/main" id="{BBFAADDA-9989-4645-BDD5-FAC4AF847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12" y="1072635"/>
            <a:ext cx="2153154" cy="46166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990000"/>
                </a:solidFill>
                <a:latin typeface="+mn-ea"/>
                <a:ea typeface="+mn-ea"/>
              </a:rPr>
              <a:t>一点</a:t>
            </a:r>
            <a:r>
              <a:rPr lang="en-US" altLang="zh-CN" b="1">
                <a:solidFill>
                  <a:srgbClr val="990000"/>
                </a:solidFill>
                <a:latin typeface="+mn-ea"/>
                <a:ea typeface="+mn-ea"/>
              </a:rPr>
              <a:t>Gauss</a:t>
            </a:r>
            <a:r>
              <a:rPr lang="zh-CN" altLang="en-US" b="1">
                <a:solidFill>
                  <a:srgbClr val="990000"/>
                </a:solidFill>
                <a:latin typeface="+mn-ea"/>
                <a:ea typeface="+mn-ea"/>
              </a:rPr>
              <a:t>公式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B4AACC-31F4-4364-B264-DF2B29E8652B}"/>
              </a:ext>
            </a:extLst>
          </p:cNvPr>
          <p:cNvSpPr txBox="1"/>
          <p:nvPr/>
        </p:nvSpPr>
        <p:spPr>
          <a:xfrm>
            <a:off x="6073668" y="140996"/>
            <a:ext cx="296878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非常非常重要</a:t>
            </a:r>
          </a:p>
        </p:txBody>
      </p:sp>
    </p:spTree>
    <p:extLst>
      <p:ext uri="{BB962C8B-B14F-4D97-AF65-F5344CB8AC3E}">
        <p14:creationId xmlns:p14="http://schemas.microsoft.com/office/powerpoint/2010/main" val="86895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31" grpId="0" animBg="1"/>
      <p:bldP spid="28685" grpId="0"/>
      <p:bldP spid="286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4EAFDDF-16C8-44F5-BF2F-CCEAF30E4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3" y="192304"/>
            <a:ext cx="6985000" cy="490006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latin typeface="+mn-ea"/>
                <a:ea typeface="+mn-ea"/>
              </a:rPr>
              <a:t>更多的区间</a:t>
            </a:r>
            <a:r>
              <a:rPr lang="en-US" altLang="zh-CN" sz="2800" dirty="0">
                <a:latin typeface="+mn-ea"/>
                <a:ea typeface="+mn-ea"/>
              </a:rPr>
              <a:t>[-1,1]</a:t>
            </a:r>
            <a:r>
              <a:rPr lang="zh-CN" altLang="en-US" sz="2800" dirty="0">
                <a:latin typeface="+mn-ea"/>
                <a:ea typeface="+mn-ea"/>
              </a:rPr>
              <a:t>上</a:t>
            </a:r>
            <a:r>
              <a:rPr lang="en-US" altLang="zh-CN" sz="2800" dirty="0">
                <a:latin typeface="+mn-ea"/>
                <a:ea typeface="+mn-ea"/>
              </a:rPr>
              <a:t>Gauss </a:t>
            </a:r>
            <a:r>
              <a:rPr lang="zh-CN" altLang="en-US" sz="2800" dirty="0">
                <a:latin typeface="+mn-ea"/>
                <a:ea typeface="+mn-ea"/>
              </a:rPr>
              <a:t>公式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64578B8-E5F9-4964-B7DA-8D65750BF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801687"/>
            <a:ext cx="8588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CC"/>
                </a:solidFill>
              </a:rPr>
              <a:t>当 </a:t>
            </a:r>
            <a:r>
              <a:rPr lang="en-US" altLang="zh-CN" sz="2600" b="1" i="1"/>
              <a:t>n</a:t>
            </a:r>
            <a:r>
              <a:rPr lang="en-US" altLang="zh-CN" sz="2600" b="1"/>
              <a:t> &gt; 3 </a:t>
            </a:r>
            <a:r>
              <a:rPr lang="zh-CN" altLang="en-US" sz="2600" b="1">
                <a:solidFill>
                  <a:srgbClr val="0000CC"/>
                </a:solidFill>
              </a:rPr>
              <a:t>时，可用数值方法计算 </a:t>
            </a:r>
            <a:r>
              <a:rPr lang="en-US" altLang="zh-CN" sz="2600" b="1" i="1"/>
              <a:t>P</a:t>
            </a:r>
            <a:r>
              <a:rPr lang="en-US" altLang="zh-CN" sz="2600" b="1" i="1" baseline="-25000"/>
              <a:t>n</a:t>
            </a:r>
            <a:r>
              <a:rPr lang="en-US" altLang="zh-CN" sz="2600" b="1" baseline="-25000"/>
              <a:t>+1</a:t>
            </a:r>
            <a:r>
              <a:rPr lang="en-US" altLang="zh-CN" sz="2600" b="1"/>
              <a:t>(</a:t>
            </a:r>
            <a:r>
              <a:rPr lang="en-US" altLang="zh-CN" sz="2600" b="1" i="1"/>
              <a:t>x</a:t>
            </a:r>
            <a:r>
              <a:rPr lang="en-US" altLang="zh-CN" sz="2600" b="1"/>
              <a:t>) </a:t>
            </a:r>
            <a:r>
              <a:rPr lang="zh-CN" altLang="en-US" sz="2600" b="1">
                <a:solidFill>
                  <a:srgbClr val="0000CC"/>
                </a:solidFill>
              </a:rPr>
              <a:t>的零点</a:t>
            </a:r>
            <a:r>
              <a:rPr lang="en-US" altLang="zh-CN" sz="2600" b="1">
                <a:solidFill>
                  <a:srgbClr val="0000CC"/>
                </a:solidFill>
              </a:rPr>
              <a:t>(</a:t>
            </a:r>
            <a:r>
              <a:rPr lang="zh-CN" altLang="en-US" sz="2600" b="1">
                <a:solidFill>
                  <a:srgbClr val="0000CC"/>
                </a:solidFill>
              </a:rPr>
              <a:t>三项递推</a:t>
            </a:r>
            <a:r>
              <a:rPr lang="en-US" altLang="zh-CN" sz="2600" b="1">
                <a:solidFill>
                  <a:srgbClr val="0000CC"/>
                </a:solidFill>
              </a:rPr>
              <a:t>)</a:t>
            </a:r>
          </a:p>
        </p:txBody>
      </p:sp>
      <p:graphicFrame>
        <p:nvGraphicFramePr>
          <p:cNvPr id="885764" name="Group 4">
            <a:extLst>
              <a:ext uri="{FF2B5EF4-FFF2-40B4-BE49-F238E27FC236}">
                <a16:creationId xmlns:a16="http://schemas.microsoft.com/office/drawing/2014/main" id="{E2B032C5-6321-4E64-8779-38E0A4B2162A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484784"/>
          <a:ext cx="8424863" cy="4726848"/>
        </p:xfrm>
        <a:graphic>
          <a:graphicData uri="http://schemas.openxmlformats.org/drawingml/2006/table">
            <a:tbl>
              <a:tblPr/>
              <a:tblGrid>
                <a:gridCol w="50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024" marB="4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节点个数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Gauss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点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Gauss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系数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代数精度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024" marB="4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024" marB="4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024" marB="4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  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8/9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5/9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024" marB="4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0.8611363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0.3399810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0.3478548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0.6521452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2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024" marB="4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0.9061798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0.5384693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0.0000000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0.2369269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0.4786287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0.5688889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2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024" marB="4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 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0.93246951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 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0.66120939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 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0.23861919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0.17132449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0.36076157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0.46791393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750" name="Object 56">
            <a:extLst>
              <a:ext uri="{FF2B5EF4-FFF2-40B4-BE49-F238E27FC236}">
                <a16:creationId xmlns:a16="http://schemas.microsoft.com/office/drawing/2014/main" id="{D735778D-ACCC-4DC3-BCCE-203CEFB61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7723" y="2382866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6" name="Equation" r:id="rId4" imgW="939392" imgH="393529" progId="Equation.DSMT4">
                  <p:embed/>
                </p:oleObj>
              </mc:Choice>
              <mc:Fallback>
                <p:oleObj name="Equation" r:id="rId4" imgW="939392" imgH="393529" progId="Equation.DSMT4">
                  <p:embed/>
                  <p:pic>
                    <p:nvPicPr>
                      <p:cNvPr id="29750" name="Object 56">
                        <a:extLst>
                          <a:ext uri="{FF2B5EF4-FFF2-40B4-BE49-F238E27FC236}">
                            <a16:creationId xmlns:a16="http://schemas.microsoft.com/office/drawing/2014/main" id="{D735778D-ACCC-4DC3-BCCE-203CEFB61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723" y="2382866"/>
                        <a:ext cx="93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1" name="Object 57">
            <a:extLst>
              <a:ext uri="{FF2B5EF4-FFF2-40B4-BE49-F238E27FC236}">
                <a16:creationId xmlns:a16="http://schemas.microsoft.com/office/drawing/2014/main" id="{265AB989-BC33-4795-924C-13480EEB2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8523" y="3140968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7" name="Equation" r:id="rId6" imgW="889000" imgH="368300" progId="Equation.DSMT4">
                  <p:embed/>
                </p:oleObj>
              </mc:Choice>
              <mc:Fallback>
                <p:oleObj name="Equation" r:id="rId6" imgW="889000" imgH="368300" progId="Equation.DSMT4">
                  <p:embed/>
                  <p:pic>
                    <p:nvPicPr>
                      <p:cNvPr id="29751" name="Object 57">
                        <a:extLst>
                          <a:ext uri="{FF2B5EF4-FFF2-40B4-BE49-F238E27FC236}">
                            <a16:creationId xmlns:a16="http://schemas.microsoft.com/office/drawing/2014/main" id="{265AB989-BC33-4795-924C-13480EEB2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523" y="3140968"/>
                        <a:ext cx="889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0D94643-9F30-47CA-BEFD-078FFA81A745}"/>
              </a:ext>
            </a:extLst>
          </p:cNvPr>
          <p:cNvSpPr txBox="1"/>
          <p:nvPr/>
        </p:nvSpPr>
        <p:spPr>
          <a:xfrm>
            <a:off x="6291718" y="85641"/>
            <a:ext cx="2160240" cy="65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1325796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81" name="Rectangle 61">
            <a:extLst>
              <a:ext uri="{FF2B5EF4-FFF2-40B4-BE49-F238E27FC236}">
                <a16:creationId xmlns:a16="http://schemas.microsoft.com/office/drawing/2014/main" id="{CC0E7C1E-449F-45CB-A92E-D3655CB2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157" y="122787"/>
            <a:ext cx="4448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下面讨论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一般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积分形式：</a:t>
            </a:r>
          </a:p>
        </p:txBody>
      </p:sp>
      <p:graphicFrame>
        <p:nvGraphicFramePr>
          <p:cNvPr id="56382" name="Object 62">
            <a:extLst>
              <a:ext uri="{FF2B5EF4-FFF2-40B4-BE49-F238E27FC236}">
                <a16:creationId xmlns:a16="http://schemas.microsoft.com/office/drawing/2014/main" id="{E24E8B3F-1B13-4991-87DD-67580DF1D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222125"/>
              </p:ext>
            </p:extLst>
          </p:nvPr>
        </p:nvGraphicFramePr>
        <p:xfrm>
          <a:off x="1916499" y="590465"/>
          <a:ext cx="2132825" cy="74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81" name="Equation" r:id="rId3" imgW="1002960" imgH="342720" progId="Equation.DSMT4">
                  <p:embed/>
                </p:oleObj>
              </mc:Choice>
              <mc:Fallback>
                <p:oleObj name="Equation" r:id="rId3" imgW="1002960" imgH="342720" progId="Equation.DSMT4">
                  <p:embed/>
                  <p:pic>
                    <p:nvPicPr>
                      <p:cNvPr id="56382" name="Object 62">
                        <a:extLst>
                          <a:ext uri="{FF2B5EF4-FFF2-40B4-BE49-F238E27FC236}">
                            <a16:creationId xmlns:a16="http://schemas.microsoft.com/office/drawing/2014/main" id="{E24E8B3F-1B13-4991-87DD-67580DF1DC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499" y="590465"/>
                        <a:ext cx="2132825" cy="744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85" name="Group 65">
            <a:extLst>
              <a:ext uri="{FF2B5EF4-FFF2-40B4-BE49-F238E27FC236}">
                <a16:creationId xmlns:a16="http://schemas.microsoft.com/office/drawing/2014/main" id="{9254623E-3B90-441F-B395-70E69B8D5B2B}"/>
              </a:ext>
            </a:extLst>
          </p:cNvPr>
          <p:cNvGrpSpPr>
            <a:grpSpLocks/>
          </p:cNvGrpSpPr>
          <p:nvPr/>
        </p:nvGrpSpPr>
        <p:grpSpPr bwMode="auto">
          <a:xfrm>
            <a:off x="4241083" y="786437"/>
            <a:ext cx="4448175" cy="461673"/>
            <a:chOff x="2354" y="1843"/>
            <a:chExt cx="2483" cy="240"/>
          </a:xfrm>
        </p:grpSpPr>
        <p:sp>
          <p:nvSpPr>
            <p:cNvPr id="56383" name="Rectangle 63">
              <a:extLst>
                <a:ext uri="{FF2B5EF4-FFF2-40B4-BE49-F238E27FC236}">
                  <a16:creationId xmlns:a16="http://schemas.microsoft.com/office/drawing/2014/main" id="{29A7872D-0F11-4CE6-8B47-BAB4C6994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1843"/>
              <a:ext cx="248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其中              为</a:t>
              </a:r>
              <a:r>
                <a:rPr lang="zh-CN" altLang="en-US" sz="2400" b="1" dirty="0">
                  <a:solidFill>
                    <a:srgbClr val="FF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权函数</a:t>
              </a:r>
            </a:p>
          </p:txBody>
        </p:sp>
        <p:graphicFrame>
          <p:nvGraphicFramePr>
            <p:cNvPr id="56384" name="Object 64">
              <a:extLst>
                <a:ext uri="{FF2B5EF4-FFF2-40B4-BE49-F238E27FC236}">
                  <a16:creationId xmlns:a16="http://schemas.microsoft.com/office/drawing/2014/main" id="{7E9F3CB5-B472-41BA-B747-859DD36350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6165007"/>
                </p:ext>
              </p:extLst>
            </p:nvPr>
          </p:nvGraphicFramePr>
          <p:xfrm>
            <a:off x="2749" y="1858"/>
            <a:ext cx="57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82" name="Equation" r:id="rId5" imgW="583920" imgH="203040" progId="Equation.DSMT4">
                    <p:embed/>
                  </p:oleObj>
                </mc:Choice>
                <mc:Fallback>
                  <p:oleObj name="Equation" r:id="rId5" imgW="583920" imgH="203040" progId="Equation.DSMT4">
                    <p:embed/>
                    <p:pic>
                      <p:nvPicPr>
                        <p:cNvPr id="56384" name="Object 64">
                          <a:extLst>
                            <a:ext uri="{FF2B5EF4-FFF2-40B4-BE49-F238E27FC236}">
                              <a16:creationId xmlns:a16="http://schemas.microsoft.com/office/drawing/2014/main" id="{7E9F3CB5-B472-41BA-B747-859DD36350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1858"/>
                          <a:ext cx="57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86" name="Rectangle 66">
            <a:extLst>
              <a:ext uri="{FF2B5EF4-FFF2-40B4-BE49-F238E27FC236}">
                <a16:creationId xmlns:a16="http://schemas.microsoft.com/office/drawing/2014/main" id="{C6948FAD-D867-426D-8DA8-DCE020475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042" y="1661765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构造积分公式</a:t>
            </a:r>
            <a:endParaRPr lang="zh-CN" altLang="en-US" sz="24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56389" name="Group 69">
            <a:extLst>
              <a:ext uri="{FF2B5EF4-FFF2-40B4-BE49-F238E27FC236}">
                <a16:creationId xmlns:a16="http://schemas.microsoft.com/office/drawing/2014/main" id="{E9ED73A4-4874-4581-8E8D-06F91B994530}"/>
              </a:ext>
            </a:extLst>
          </p:cNvPr>
          <p:cNvGrpSpPr>
            <a:grpSpLocks/>
          </p:cNvGrpSpPr>
          <p:nvPr/>
        </p:nvGrpSpPr>
        <p:grpSpPr bwMode="auto">
          <a:xfrm>
            <a:off x="2030678" y="1521159"/>
            <a:ext cx="3445261" cy="825416"/>
            <a:chOff x="1967" y="2152"/>
            <a:chExt cx="3628" cy="856"/>
          </a:xfrm>
        </p:grpSpPr>
        <p:sp>
          <p:nvSpPr>
            <p:cNvPr id="56388" name="Rectangle 68">
              <a:extLst>
                <a:ext uri="{FF2B5EF4-FFF2-40B4-BE49-F238E27FC236}">
                  <a16:creationId xmlns:a16="http://schemas.microsoft.com/office/drawing/2014/main" id="{2C58B69A-4252-48EA-AA82-81C6F59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2217"/>
              <a:ext cx="3618" cy="7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56387" name="Object 67">
              <a:extLst>
                <a:ext uri="{FF2B5EF4-FFF2-40B4-BE49-F238E27FC236}">
                  <a16:creationId xmlns:a16="http://schemas.microsoft.com/office/drawing/2014/main" id="{286859AA-AFF1-4869-8F5A-CDF54C4C78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872849"/>
                </p:ext>
              </p:extLst>
            </p:nvPr>
          </p:nvGraphicFramePr>
          <p:xfrm>
            <a:off x="1967" y="2152"/>
            <a:ext cx="3616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83" name="MathType 6.0 Equation" r:id="rId7" imgW="1866600" imgH="431640" progId="Equation.DSMT4">
                    <p:embed/>
                  </p:oleObj>
                </mc:Choice>
                <mc:Fallback>
                  <p:oleObj name="MathType 6.0 Equation" r:id="rId7" imgW="1866600" imgH="431640" progId="Equation.DSMT4">
                    <p:embed/>
                    <p:pic>
                      <p:nvPicPr>
                        <p:cNvPr id="56387" name="Object 67">
                          <a:extLst>
                            <a:ext uri="{FF2B5EF4-FFF2-40B4-BE49-F238E27FC236}">
                              <a16:creationId xmlns:a16="http://schemas.microsoft.com/office/drawing/2014/main" id="{286859AA-AFF1-4869-8F5A-CDF54C4C78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7" y="2152"/>
                          <a:ext cx="3616" cy="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90" name="Rectangle 70">
            <a:extLst>
              <a:ext uri="{FF2B5EF4-FFF2-40B4-BE49-F238E27FC236}">
                <a16:creationId xmlns:a16="http://schemas.microsoft.com/office/drawing/2014/main" id="{BE85D2ED-D04F-405F-82DE-B79833717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1702553"/>
            <a:ext cx="3384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具有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2n+1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次代数精度。</a:t>
            </a:r>
          </a:p>
        </p:txBody>
      </p:sp>
      <p:sp>
        <p:nvSpPr>
          <p:cNvPr id="56391" name="Rectangle 71">
            <a:extLst>
              <a:ext uri="{FF2B5EF4-FFF2-40B4-BE49-F238E27FC236}">
                <a16:creationId xmlns:a16="http://schemas.microsoft.com/office/drawing/2014/main" id="{9D4F4DE3-FAB0-4335-8ABE-1F39F20B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80" y="2420888"/>
            <a:ext cx="139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其中</a:t>
            </a:r>
          </a:p>
        </p:txBody>
      </p:sp>
      <p:graphicFrame>
        <p:nvGraphicFramePr>
          <p:cNvPr id="56392" name="Object 72">
            <a:extLst>
              <a:ext uri="{FF2B5EF4-FFF2-40B4-BE49-F238E27FC236}">
                <a16:creationId xmlns:a16="http://schemas.microsoft.com/office/drawing/2014/main" id="{39A04BAB-E66A-4517-846E-2758521B7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49619"/>
              </p:ext>
            </p:extLst>
          </p:nvPr>
        </p:nvGraphicFramePr>
        <p:xfrm>
          <a:off x="2166931" y="2663105"/>
          <a:ext cx="4465687" cy="52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84" name="Equation" r:id="rId9" imgW="1955520" imgH="228600" progId="Equation.DSMT4">
                  <p:embed/>
                </p:oleObj>
              </mc:Choice>
              <mc:Fallback>
                <p:oleObj name="Equation" r:id="rId9" imgW="1955520" imgH="228600" progId="Equation.DSMT4">
                  <p:embed/>
                  <p:pic>
                    <p:nvPicPr>
                      <p:cNvPr id="56392" name="Object 72">
                        <a:extLst>
                          <a:ext uri="{FF2B5EF4-FFF2-40B4-BE49-F238E27FC236}">
                            <a16:creationId xmlns:a16="http://schemas.microsoft.com/office/drawing/2014/main" id="{39A04BAB-E66A-4517-846E-2758521B7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1" y="2663105"/>
                        <a:ext cx="4465687" cy="522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3" name="Rectangle 73">
            <a:extLst>
              <a:ext uri="{FF2B5EF4-FFF2-40B4-BE49-F238E27FC236}">
                <a16:creationId xmlns:a16="http://schemas.microsoft.com/office/drawing/2014/main" id="{C9435462-FB36-43C7-9D94-7128E8B9B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34" y="2693289"/>
            <a:ext cx="1822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求积</a:t>
            </a:r>
            <a:r>
              <a:rPr lang="zh-CN" altLang="en-US" sz="24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节点</a:t>
            </a:r>
          </a:p>
        </p:txBody>
      </p:sp>
      <p:sp>
        <p:nvSpPr>
          <p:cNvPr id="56394" name="Rectangle 74">
            <a:extLst>
              <a:ext uri="{FF2B5EF4-FFF2-40B4-BE49-F238E27FC236}">
                <a16:creationId xmlns:a16="http://schemas.microsoft.com/office/drawing/2014/main" id="{EC81DF6B-2E89-481A-9D9C-8DFC67ED6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54" y="3304830"/>
            <a:ext cx="15959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求积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系数</a:t>
            </a:r>
          </a:p>
        </p:txBody>
      </p:sp>
      <p:graphicFrame>
        <p:nvGraphicFramePr>
          <p:cNvPr id="56395" name="Object 75">
            <a:extLst>
              <a:ext uri="{FF2B5EF4-FFF2-40B4-BE49-F238E27FC236}">
                <a16:creationId xmlns:a16="http://schemas.microsoft.com/office/drawing/2014/main" id="{FC1324FC-A827-4C25-B55E-0A71AE332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165620"/>
              </p:ext>
            </p:extLst>
          </p:nvPr>
        </p:nvGraphicFramePr>
        <p:xfrm>
          <a:off x="2227487" y="3304447"/>
          <a:ext cx="2472307" cy="49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85" name="Equation" r:id="rId11" imgW="1130040" imgH="228600" progId="Equation.DSMT4">
                  <p:embed/>
                </p:oleObj>
              </mc:Choice>
              <mc:Fallback>
                <p:oleObj name="Equation" r:id="rId11" imgW="1130040" imgH="228600" progId="Equation.DSMT4">
                  <p:embed/>
                  <p:pic>
                    <p:nvPicPr>
                      <p:cNvPr id="56395" name="Object 75">
                        <a:extLst>
                          <a:ext uri="{FF2B5EF4-FFF2-40B4-BE49-F238E27FC236}">
                            <a16:creationId xmlns:a16="http://schemas.microsoft.com/office/drawing/2014/main" id="{FC1324FC-A827-4C25-B55E-0A71AE3322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487" y="3304447"/>
                        <a:ext cx="2472307" cy="499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6" name="Rectangle 76">
            <a:extLst>
              <a:ext uri="{FF2B5EF4-FFF2-40B4-BE49-F238E27FC236}">
                <a16:creationId xmlns:a16="http://schemas.microsoft.com/office/drawing/2014/main" id="{8E154A32-8E8A-492D-90F9-437FEB50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967" y="3282755"/>
            <a:ext cx="2685858" cy="522031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仅与</a:t>
            </a:r>
            <a:r>
              <a:rPr lang="zh-CN" altLang="en-US" sz="24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求积节点</a:t>
            </a:r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有关</a:t>
            </a:r>
          </a:p>
        </p:txBody>
      </p:sp>
      <p:graphicFrame>
        <p:nvGraphicFramePr>
          <p:cNvPr id="56397" name="Object 77">
            <a:extLst>
              <a:ext uri="{FF2B5EF4-FFF2-40B4-BE49-F238E27FC236}">
                <a16:creationId xmlns:a16="http://schemas.microsoft.com/office/drawing/2014/main" id="{ED18DE69-0CF1-42AA-A388-90A39487B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54232"/>
              </p:ext>
            </p:extLst>
          </p:nvPr>
        </p:nvGraphicFramePr>
        <p:xfrm>
          <a:off x="1619672" y="3964080"/>
          <a:ext cx="5537291" cy="113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86" name="Equation" r:id="rId13" imgW="2781000" imgH="558720" progId="Equation.DSMT4">
                  <p:embed/>
                </p:oleObj>
              </mc:Choice>
              <mc:Fallback>
                <p:oleObj name="Equation" r:id="rId13" imgW="2781000" imgH="558720" progId="Equation.DSMT4">
                  <p:embed/>
                  <p:pic>
                    <p:nvPicPr>
                      <p:cNvPr id="56397" name="Object 77">
                        <a:extLst>
                          <a:ext uri="{FF2B5EF4-FFF2-40B4-BE49-F238E27FC236}">
                            <a16:creationId xmlns:a16="http://schemas.microsoft.com/office/drawing/2014/main" id="{ED18DE69-0CF1-42AA-A388-90A39487B3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964080"/>
                        <a:ext cx="5537291" cy="113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68">
            <a:extLst>
              <a:ext uri="{FF2B5EF4-FFF2-40B4-BE49-F238E27FC236}">
                <a16:creationId xmlns:a16="http://schemas.microsoft.com/office/drawing/2014/main" id="{F1E0424F-DF4B-401E-8807-A01EA79153E7}"/>
              </a:ext>
            </a:extLst>
          </p:cNvPr>
          <p:cNvGrpSpPr>
            <a:grpSpLocks/>
          </p:cNvGrpSpPr>
          <p:nvPr/>
        </p:nvGrpSpPr>
        <p:grpSpPr bwMode="auto">
          <a:xfrm>
            <a:off x="179387" y="5240877"/>
            <a:ext cx="8964613" cy="473075"/>
            <a:chOff x="0" y="214"/>
            <a:chExt cx="5647" cy="298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E698AAB4-72E4-4106-A3E9-1D0047990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4"/>
              <a:ext cx="56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由</a:t>
              </a:r>
              <a:r>
                <a:rPr lang="zh-CN" altLang="en-US" sz="2400" b="1" dirty="0">
                  <a:solidFill>
                    <a:srgbClr val="FF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代数精度</a:t>
              </a:r>
              <a:r>
                <a:rPr lang="zh-CN" altLang="en-US" sz="2400" b="1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定义，当                                          时</a:t>
              </a:r>
              <a:r>
                <a:rPr lang="zh-CN" altLang="en-US" sz="2400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，求积公式</a:t>
              </a:r>
              <a:endPara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21" name="Object 65">
              <a:extLst>
                <a:ext uri="{FF2B5EF4-FFF2-40B4-BE49-F238E27FC236}">
                  <a16:creationId xmlns:a16="http://schemas.microsoft.com/office/drawing/2014/main" id="{BBCA9F30-BBDA-4F03-8D14-7F4EB344F4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7532417"/>
                </p:ext>
              </p:extLst>
            </p:nvPr>
          </p:nvGraphicFramePr>
          <p:xfrm>
            <a:off x="1766" y="214"/>
            <a:ext cx="200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87" name="Equation" r:id="rId15" imgW="1549080" imgH="228600" progId="Equation.DSMT4">
                    <p:embed/>
                  </p:oleObj>
                </mc:Choice>
                <mc:Fallback>
                  <p:oleObj name="Equation" r:id="rId15" imgW="1549080" imgH="228600" progId="Equation.DSMT4">
                    <p:embed/>
                    <p:pic>
                      <p:nvPicPr>
                        <p:cNvPr id="57409" name="Object 65">
                          <a:extLst>
                            <a:ext uri="{FF2B5EF4-FFF2-40B4-BE49-F238E27FC236}">
                              <a16:creationId xmlns:a16="http://schemas.microsoft.com/office/drawing/2014/main" id="{B0356236-429B-4F24-9A97-AFF08954B9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214"/>
                          <a:ext cx="2003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60">
            <a:extLst>
              <a:ext uri="{FF2B5EF4-FFF2-40B4-BE49-F238E27FC236}">
                <a16:creationId xmlns:a16="http://schemas.microsoft.com/office/drawing/2014/main" id="{BB170A9C-D8A1-4D70-B00F-08069F421142}"/>
              </a:ext>
            </a:extLst>
          </p:cNvPr>
          <p:cNvGrpSpPr>
            <a:grpSpLocks/>
          </p:cNvGrpSpPr>
          <p:nvPr/>
        </p:nvGrpSpPr>
        <p:grpSpPr bwMode="auto">
          <a:xfrm>
            <a:off x="296202" y="5801563"/>
            <a:ext cx="3741458" cy="721126"/>
            <a:chOff x="159" y="1242"/>
            <a:chExt cx="2122" cy="369"/>
          </a:xfrm>
        </p:grpSpPr>
        <p:graphicFrame>
          <p:nvGraphicFramePr>
            <p:cNvPr id="23" name="Object 61">
              <a:extLst>
                <a:ext uri="{FF2B5EF4-FFF2-40B4-BE49-F238E27FC236}">
                  <a16:creationId xmlns:a16="http://schemas.microsoft.com/office/drawing/2014/main" id="{B61FABBA-DC8A-4B4E-8A05-5D789DDA94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97506"/>
                </p:ext>
              </p:extLst>
            </p:nvPr>
          </p:nvGraphicFramePr>
          <p:xfrm>
            <a:off x="159" y="1242"/>
            <a:ext cx="1081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88" name="Equation" r:id="rId17" imgW="1295280" imgH="431640" progId="Equation.DSMT4">
                    <p:embed/>
                  </p:oleObj>
                </mc:Choice>
                <mc:Fallback>
                  <p:oleObj name="Equation" r:id="rId17" imgW="1295280" imgH="431640" progId="Equation.DSMT4">
                    <p:embed/>
                    <p:pic>
                      <p:nvPicPr>
                        <p:cNvPr id="57405" name="Object 61">
                          <a:extLst>
                            <a:ext uri="{FF2B5EF4-FFF2-40B4-BE49-F238E27FC236}">
                              <a16:creationId xmlns:a16="http://schemas.microsoft.com/office/drawing/2014/main" id="{5B8F5B4B-A48B-46CB-B297-6A9D2B476F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" y="1242"/>
                          <a:ext cx="1081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62">
              <a:extLst>
                <a:ext uri="{FF2B5EF4-FFF2-40B4-BE49-F238E27FC236}">
                  <a16:creationId xmlns:a16="http://schemas.microsoft.com/office/drawing/2014/main" id="{4D186B00-125B-4614-AEE2-1F350814D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281"/>
              <a:ext cx="10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精确成立：</a:t>
              </a:r>
            </a:p>
          </p:txBody>
        </p:sp>
      </p:grpSp>
      <p:graphicFrame>
        <p:nvGraphicFramePr>
          <p:cNvPr id="25" name="Object 66">
            <a:extLst>
              <a:ext uri="{FF2B5EF4-FFF2-40B4-BE49-F238E27FC236}">
                <a16:creationId xmlns:a16="http://schemas.microsoft.com/office/drawing/2014/main" id="{5FF9B886-7B05-48B6-B42E-CC037CEC61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9834"/>
              </p:ext>
            </p:extLst>
          </p:nvPr>
        </p:nvGraphicFramePr>
        <p:xfrm>
          <a:off x="3851920" y="5816670"/>
          <a:ext cx="4313563" cy="721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89" name="Equation" r:id="rId19" imgW="2641320" imgH="431640" progId="Equation.DSMT4">
                  <p:embed/>
                </p:oleObj>
              </mc:Choice>
              <mc:Fallback>
                <p:oleObj name="Equation" r:id="rId19" imgW="2641320" imgH="431640" progId="Equation.DSMT4">
                  <p:embed/>
                  <p:pic>
                    <p:nvPicPr>
                      <p:cNvPr id="57410" name="Object 66">
                        <a:extLst>
                          <a:ext uri="{FF2B5EF4-FFF2-40B4-BE49-F238E27FC236}">
                            <a16:creationId xmlns:a16="http://schemas.microsoft.com/office/drawing/2014/main" id="{11F79353-0759-4477-82A2-9321C5DDB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816670"/>
                        <a:ext cx="4313563" cy="721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188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99" name="Rectangle 55">
            <a:extLst>
              <a:ext uri="{FF2B5EF4-FFF2-40B4-BE49-F238E27FC236}">
                <a16:creationId xmlns:a16="http://schemas.microsoft.com/office/drawing/2014/main" id="{5281EFDC-DDA2-4DF2-8D2F-2BB1DA54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032970"/>
            <a:ext cx="7735782" cy="170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如果一组节点                                               ，使得上述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插值型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求积公式具有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2n+1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次代数精度，则称该组节点为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Gauss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点，相应的公式为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Gauss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型求积公式。</a:t>
            </a:r>
          </a:p>
        </p:txBody>
      </p:sp>
      <p:sp>
        <p:nvSpPr>
          <p:cNvPr id="57411" name="Rectangle 67">
            <a:extLst>
              <a:ext uri="{FF2B5EF4-FFF2-40B4-BE49-F238E27FC236}">
                <a16:creationId xmlns:a16="http://schemas.microsoft.com/office/drawing/2014/main" id="{913B3278-14BE-458D-B0EB-B462DFCAF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58" y="1082514"/>
            <a:ext cx="6543326" cy="890587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2n+2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个未知数， 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2n+2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个方程的非线性方程组</a:t>
            </a:r>
          </a:p>
        </p:txBody>
      </p:sp>
      <p:graphicFrame>
        <p:nvGraphicFramePr>
          <p:cNvPr id="15" name="Object 66">
            <a:extLst>
              <a:ext uri="{FF2B5EF4-FFF2-40B4-BE49-F238E27FC236}">
                <a16:creationId xmlns:a16="http://schemas.microsoft.com/office/drawing/2014/main" id="{8406FA88-6A1B-4938-A88B-921BF9A09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275539"/>
              </p:ext>
            </p:extLst>
          </p:nvPr>
        </p:nvGraphicFramePr>
        <p:xfrm>
          <a:off x="3705225" y="49213"/>
          <a:ext cx="53276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8" name="Equation" r:id="rId4" imgW="2641320" imgH="431640" progId="Equation.DSMT4">
                  <p:embed/>
                </p:oleObj>
              </mc:Choice>
              <mc:Fallback>
                <p:oleObj name="Equation" r:id="rId4" imgW="2641320" imgH="431640" progId="Equation.DSMT4">
                  <p:embed/>
                  <p:pic>
                    <p:nvPicPr>
                      <p:cNvPr id="25" name="Object 66">
                        <a:extLst>
                          <a:ext uri="{FF2B5EF4-FFF2-40B4-BE49-F238E27FC236}">
                            <a16:creationId xmlns:a16="http://schemas.microsoft.com/office/drawing/2014/main" id="{5FF9B886-7B05-48B6-B42E-CC037CEC6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49213"/>
                        <a:ext cx="532765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C077C6B-C3B6-430B-8B40-DD59D46C5538}"/>
              </a:ext>
            </a:extLst>
          </p:cNvPr>
          <p:cNvSpPr txBox="1"/>
          <p:nvPr/>
        </p:nvSpPr>
        <p:spPr>
          <a:xfrm>
            <a:off x="148209" y="2197808"/>
            <a:ext cx="150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7.4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87EE03-631F-41B6-8E64-650FD6B522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190770"/>
            <a:ext cx="3575914" cy="354178"/>
          </a:xfrm>
          <a:prstGeom prst="rect">
            <a:avLst/>
          </a:prstGeom>
        </p:spPr>
      </p:pic>
      <p:sp>
        <p:nvSpPr>
          <p:cNvPr id="22" name="Rectangle 51">
            <a:extLst>
              <a:ext uri="{FF2B5EF4-FFF2-40B4-BE49-F238E27FC236}">
                <a16:creationId xmlns:a16="http://schemas.microsoft.com/office/drawing/2014/main" id="{210899D6-3CBB-4DBA-B94F-45F061C41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61" y="4091378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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 Gauss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求积公式的余项</a:t>
            </a:r>
          </a:p>
        </p:txBody>
      </p:sp>
      <p:graphicFrame>
        <p:nvGraphicFramePr>
          <p:cNvPr id="23" name="Object 59">
            <a:extLst>
              <a:ext uri="{FF2B5EF4-FFF2-40B4-BE49-F238E27FC236}">
                <a16:creationId xmlns:a16="http://schemas.microsoft.com/office/drawing/2014/main" id="{5AFD3E6D-13C9-4425-A5ED-C5982653C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556691"/>
              </p:ext>
            </p:extLst>
          </p:nvPr>
        </p:nvGraphicFramePr>
        <p:xfrm>
          <a:off x="623730" y="4690241"/>
          <a:ext cx="30607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9" name="Equation" r:id="rId7" imgW="1523880" imgH="431640" progId="Equation.DSMT4">
                  <p:embed/>
                </p:oleObj>
              </mc:Choice>
              <mc:Fallback>
                <p:oleObj name="Equation" r:id="rId7" imgW="1523880" imgH="431640" progId="Equation.DSMT4">
                  <p:embed/>
                  <p:pic>
                    <p:nvPicPr>
                      <p:cNvPr id="61499" name="Object 59">
                        <a:extLst>
                          <a:ext uri="{FF2B5EF4-FFF2-40B4-BE49-F238E27FC236}">
                            <a16:creationId xmlns:a16="http://schemas.microsoft.com/office/drawing/2014/main" id="{596DD32A-F978-4682-B6C5-6C011002A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30" y="4690241"/>
                        <a:ext cx="30607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2">
            <a:extLst>
              <a:ext uri="{FF2B5EF4-FFF2-40B4-BE49-F238E27FC236}">
                <a16:creationId xmlns:a16="http://schemas.microsoft.com/office/drawing/2014/main" id="{99FE960B-319A-45EB-9AB7-3723F007B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155572"/>
              </p:ext>
            </p:extLst>
          </p:nvPr>
        </p:nvGraphicFramePr>
        <p:xfrm>
          <a:off x="3705225" y="4650045"/>
          <a:ext cx="3825704" cy="93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60" name="Equation" r:id="rId9" imgW="1904760" imgH="444240" progId="Equation.DSMT4">
                  <p:embed/>
                </p:oleObj>
              </mc:Choice>
              <mc:Fallback>
                <p:oleObj name="Equation" r:id="rId9" imgW="1904760" imgH="444240" progId="Equation.DSMT4">
                  <p:embed/>
                  <p:pic>
                    <p:nvPicPr>
                      <p:cNvPr id="61502" name="Object 62">
                        <a:extLst>
                          <a:ext uri="{FF2B5EF4-FFF2-40B4-BE49-F238E27FC236}">
                            <a16:creationId xmlns:a16="http://schemas.microsoft.com/office/drawing/2014/main" id="{50967091-B403-4A8D-BED7-666B6ED86A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4650045"/>
                        <a:ext cx="3825704" cy="934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6EF7981-DDCD-4C3D-838F-29536C29D72D}"/>
              </a:ext>
            </a:extLst>
          </p:cNvPr>
          <p:cNvSpPr txBox="1"/>
          <p:nvPr/>
        </p:nvSpPr>
        <p:spPr>
          <a:xfrm>
            <a:off x="603872" y="5775486"/>
            <a:ext cx="144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证明略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6556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5" name="Rectangle 87">
            <a:extLst>
              <a:ext uri="{FF2B5EF4-FFF2-40B4-BE49-F238E27FC236}">
                <a16:creationId xmlns:a16="http://schemas.microsoft.com/office/drawing/2014/main" id="{6B23DF60-3FED-47AC-8BDA-74EBFEC10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64" y="617990"/>
            <a:ext cx="4722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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 Gauss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求积公式的稳定性</a:t>
            </a:r>
          </a:p>
        </p:txBody>
      </p:sp>
      <p:sp>
        <p:nvSpPr>
          <p:cNvPr id="63585" name="Rectangle 97">
            <a:extLst>
              <a:ext uri="{FF2B5EF4-FFF2-40B4-BE49-F238E27FC236}">
                <a16:creationId xmlns:a16="http://schemas.microsoft.com/office/drawing/2014/main" id="{16EAC068-CBC6-4D3A-B3E8-F62844AB4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52" y="1324068"/>
            <a:ext cx="74174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Gauss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型求积公式                                     总是稳定的。</a:t>
            </a:r>
          </a:p>
        </p:txBody>
      </p:sp>
      <p:sp>
        <p:nvSpPr>
          <p:cNvPr id="63587" name="Rectangle 99">
            <a:extLst>
              <a:ext uri="{FF2B5EF4-FFF2-40B4-BE49-F238E27FC236}">
                <a16:creationId xmlns:a16="http://schemas.microsoft.com/office/drawing/2014/main" id="{33CEA691-2755-4655-89FE-D83193669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64" y="4557929"/>
            <a:ext cx="18004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证明： 略。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D89EC0-B8FA-43F3-9C6E-E2B2D1D917AD}"/>
              </a:ext>
            </a:extLst>
          </p:cNvPr>
          <p:cNvSpPr txBox="1"/>
          <p:nvPr/>
        </p:nvSpPr>
        <p:spPr>
          <a:xfrm>
            <a:off x="202022" y="1324068"/>
            <a:ext cx="134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7.8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52E76BA5-102A-4ABD-9154-62A9E406C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07" y="3144886"/>
            <a:ext cx="3706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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 Gauss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求积公式的收敛性</a:t>
            </a:r>
          </a:p>
        </p:txBody>
      </p:sp>
      <p:grpSp>
        <p:nvGrpSpPr>
          <p:cNvPr id="28" name="Group 69">
            <a:extLst>
              <a:ext uri="{FF2B5EF4-FFF2-40B4-BE49-F238E27FC236}">
                <a16:creationId xmlns:a16="http://schemas.microsoft.com/office/drawing/2014/main" id="{C39B4849-EA94-40CB-9CFC-4849EAFD0825}"/>
              </a:ext>
            </a:extLst>
          </p:cNvPr>
          <p:cNvGrpSpPr>
            <a:grpSpLocks/>
          </p:cNvGrpSpPr>
          <p:nvPr/>
        </p:nvGrpSpPr>
        <p:grpSpPr bwMode="auto">
          <a:xfrm>
            <a:off x="1542944" y="3789040"/>
            <a:ext cx="6259513" cy="461963"/>
            <a:chOff x="1249" y="631"/>
            <a:chExt cx="3943" cy="291"/>
          </a:xfrm>
        </p:grpSpPr>
        <p:sp>
          <p:nvSpPr>
            <p:cNvPr id="29" name="Rectangle 65">
              <a:extLst>
                <a:ext uri="{FF2B5EF4-FFF2-40B4-BE49-F238E27FC236}">
                  <a16:creationId xmlns:a16="http://schemas.microsoft.com/office/drawing/2014/main" id="{DF315937-D48B-4273-8606-B878EDBE5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631"/>
              <a:ext cx="25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chemeClr val="tx1"/>
                  </a:solidFill>
                  <a:latin typeface="+mn-ea"/>
                  <a:ea typeface="+mn-ea"/>
                </a:rPr>
                <a:t>Gauss</a:t>
              </a:r>
              <a:r>
                <a:rPr lang="zh-CN" altLang="en-US" sz="2400" b="1" dirty="0">
                  <a:solidFill>
                    <a:schemeClr val="tx1"/>
                  </a:solidFill>
                  <a:latin typeface="+mn-ea"/>
                  <a:ea typeface="+mn-ea"/>
                </a:rPr>
                <a:t>型求积公式是收敛的。</a:t>
              </a:r>
            </a:p>
          </p:txBody>
        </p:sp>
        <p:graphicFrame>
          <p:nvGraphicFramePr>
            <p:cNvPr id="30" name="Object 66">
              <a:extLst>
                <a:ext uri="{FF2B5EF4-FFF2-40B4-BE49-F238E27FC236}">
                  <a16:creationId xmlns:a16="http://schemas.microsoft.com/office/drawing/2014/main" id="{3343FFBD-7CF5-419B-9E07-2E9D347526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2837012"/>
                </p:ext>
              </p:extLst>
            </p:nvPr>
          </p:nvGraphicFramePr>
          <p:xfrm>
            <a:off x="1501" y="632"/>
            <a:ext cx="100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54" name="MathType 5.0 Equation" r:id="rId3" imgW="723600" imgH="203040" progId="Equation.DSMT4">
                    <p:embed/>
                  </p:oleObj>
                </mc:Choice>
                <mc:Fallback>
                  <p:oleObj name="MathType 5.0 Equation" r:id="rId3" imgW="723600" imgH="203040" progId="Equation.DSMT4">
                    <p:embed/>
                    <p:pic>
                      <p:nvPicPr>
                        <p:cNvPr id="64578" name="Object 66">
                          <a:extLst>
                            <a:ext uri="{FF2B5EF4-FFF2-40B4-BE49-F238E27FC236}">
                              <a16:creationId xmlns:a16="http://schemas.microsoft.com/office/drawing/2014/main" id="{EF963517-AA0F-4381-8275-F2230ED22E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632"/>
                          <a:ext cx="1009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68">
              <a:extLst>
                <a:ext uri="{FF2B5EF4-FFF2-40B4-BE49-F238E27FC236}">
                  <a16:creationId xmlns:a16="http://schemas.microsoft.com/office/drawing/2014/main" id="{CAC63A18-92B2-4A8A-AC8A-25B78A60A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31"/>
              <a:ext cx="15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tx1"/>
                  </a:solidFill>
                  <a:latin typeface="+mn-ea"/>
                  <a:ea typeface="+mn-ea"/>
                </a:rPr>
                <a:t>设                     ，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1D49CC83-7389-49B9-AACF-6216DCBB9C73}"/>
              </a:ext>
            </a:extLst>
          </p:cNvPr>
          <p:cNvSpPr txBox="1"/>
          <p:nvPr/>
        </p:nvSpPr>
        <p:spPr>
          <a:xfrm>
            <a:off x="226201" y="3823543"/>
            <a:ext cx="125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7.9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4" name="Object 6">
            <a:extLst>
              <a:ext uri="{FF2B5EF4-FFF2-40B4-BE49-F238E27FC236}">
                <a16:creationId xmlns:a16="http://schemas.microsoft.com/office/drawing/2014/main" id="{5B07BBE0-ED25-414D-8502-4BD9BEBDC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070792"/>
              </p:ext>
            </p:extLst>
          </p:nvPr>
        </p:nvGraphicFramePr>
        <p:xfrm>
          <a:off x="3805159" y="1195542"/>
          <a:ext cx="2748064" cy="76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55" name="Equation" r:id="rId5" imgW="1548728" imgH="431613" progId="Equation.DSMT4">
                  <p:embed/>
                </p:oleObj>
              </mc:Choice>
              <mc:Fallback>
                <p:oleObj name="Equation" r:id="rId5" imgW="1548728" imgH="431613" progId="Equation.DSMT4">
                  <p:embed/>
                  <p:pic>
                    <p:nvPicPr>
                      <p:cNvPr id="23560" name="Object 6">
                        <a:extLst>
                          <a:ext uri="{FF2B5EF4-FFF2-40B4-BE49-F238E27FC236}">
                            <a16:creationId xmlns:a16="http://schemas.microsoft.com/office/drawing/2014/main" id="{83947261-2321-41F7-9304-013F9430BF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159" y="1195542"/>
                        <a:ext cx="2748064" cy="767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99">
            <a:extLst>
              <a:ext uri="{FF2B5EF4-FFF2-40B4-BE49-F238E27FC236}">
                <a16:creationId xmlns:a16="http://schemas.microsoft.com/office/drawing/2014/main" id="{9D2032FE-8755-41DC-93F5-B3FFA0E34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64" y="2048170"/>
            <a:ext cx="18004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证明： 略。</a:t>
            </a:r>
          </a:p>
        </p:txBody>
      </p:sp>
    </p:spTree>
    <p:extLst>
      <p:ext uri="{BB962C8B-B14F-4D97-AF65-F5344CB8AC3E}">
        <p14:creationId xmlns:p14="http://schemas.microsoft.com/office/powerpoint/2010/main" val="1561786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811" name="Group 3">
            <a:extLst>
              <a:ext uri="{FF2B5EF4-FFF2-40B4-BE49-F238E27FC236}">
                <a16:creationId xmlns:a16="http://schemas.microsoft.com/office/drawing/2014/main" id="{2723D8B2-1F68-42FB-A5B7-69FB8F9634FF}"/>
              </a:ext>
            </a:extLst>
          </p:cNvPr>
          <p:cNvGrpSpPr>
            <a:grpSpLocks/>
          </p:cNvGrpSpPr>
          <p:nvPr/>
        </p:nvGrpSpPr>
        <p:grpSpPr bwMode="auto">
          <a:xfrm>
            <a:off x="48494" y="72312"/>
            <a:ext cx="7621846" cy="1320740"/>
            <a:chOff x="192" y="912"/>
            <a:chExt cx="4512" cy="916"/>
          </a:xfrm>
        </p:grpSpPr>
        <p:sp>
          <p:nvSpPr>
            <p:cNvPr id="31759" name="Text Box 4">
              <a:extLst>
                <a:ext uri="{FF2B5EF4-FFF2-40B4-BE49-F238E27FC236}">
                  <a16:creationId xmlns:a16="http://schemas.microsoft.com/office/drawing/2014/main" id="{834CA0EC-5290-4688-96E1-353667D66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912"/>
              <a:ext cx="4512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 dirty="0">
                  <a:solidFill>
                    <a:srgbClr val="0000CC"/>
                  </a:solidFill>
                  <a:latin typeface="+mn-ea"/>
                  <a:ea typeface="+mn-ea"/>
                </a:rPr>
                <a:t> </a:t>
              </a:r>
              <a:r>
                <a:rPr lang="zh-CN" altLang="en-US" sz="2800" b="0" dirty="0">
                  <a:latin typeface="+mn-ea"/>
                  <a:ea typeface="+mn-ea"/>
                </a:rPr>
                <a:t>例</a:t>
              </a:r>
              <a:r>
                <a:rPr lang="en-US" altLang="zh-CN" sz="2800" b="0" dirty="0">
                  <a:latin typeface="+mn-ea"/>
                  <a:ea typeface="+mn-ea"/>
                </a:rPr>
                <a:t>7.11</a:t>
              </a:r>
              <a:r>
                <a:rPr lang="zh-CN" altLang="en-US" sz="2800" b="0" dirty="0">
                  <a:latin typeface="+mn-ea"/>
                  <a:ea typeface="+mn-ea"/>
                </a:rPr>
                <a:t>：</a:t>
              </a:r>
              <a:r>
                <a:rPr lang="zh-CN" altLang="en-US" sz="2600" b="1" dirty="0">
                  <a:solidFill>
                    <a:srgbClr val="0000CC"/>
                  </a:solidFill>
                  <a:latin typeface="+mn-ea"/>
                  <a:ea typeface="+mn-ea"/>
                </a:rPr>
                <a:t>用</a:t>
              </a:r>
              <a:r>
                <a:rPr lang="en-US" altLang="zh-CN" sz="2600" b="1" dirty="0">
                  <a:solidFill>
                    <a:srgbClr val="0000CC"/>
                  </a:solidFill>
                  <a:latin typeface="+mn-ea"/>
                  <a:ea typeface="+mn-ea"/>
                </a:rPr>
                <a:t>Gauss</a:t>
              </a:r>
              <a:r>
                <a:rPr lang="zh-CN" altLang="en-US" sz="2600" b="1" dirty="0">
                  <a:solidFill>
                    <a:srgbClr val="0000CC"/>
                  </a:solidFill>
                  <a:latin typeface="+mn-ea"/>
                  <a:ea typeface="+mn-ea"/>
                </a:rPr>
                <a:t>求积公式计算</a:t>
              </a:r>
              <a:r>
                <a:rPr lang="en-US" altLang="zh-CN" sz="2600" b="1" dirty="0">
                  <a:solidFill>
                    <a:srgbClr val="0000CC"/>
                  </a:solidFill>
                  <a:latin typeface="+mn-ea"/>
                  <a:ea typeface="+mn-ea"/>
                </a:rPr>
                <a:t> </a:t>
              </a:r>
            </a:p>
          </p:txBody>
        </p:sp>
        <p:graphicFrame>
          <p:nvGraphicFramePr>
            <p:cNvPr id="31760" name="Object 5">
              <a:extLst>
                <a:ext uri="{FF2B5EF4-FFF2-40B4-BE49-F238E27FC236}">
                  <a16:creationId xmlns:a16="http://schemas.microsoft.com/office/drawing/2014/main" id="{D09B1BED-6D7E-4F35-B19C-4BD41C75CC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7843133"/>
                </p:ext>
              </p:extLst>
            </p:nvPr>
          </p:nvGraphicFramePr>
          <p:xfrm>
            <a:off x="2017" y="1363"/>
            <a:ext cx="1386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253" name="Equation" r:id="rId4" imgW="1054100" imgH="368300" progId="Equation.DSMT4">
                    <p:embed/>
                  </p:oleObj>
                </mc:Choice>
                <mc:Fallback>
                  <p:oleObj name="Equation" r:id="rId4" imgW="1054100" imgH="368300" progId="Equation.DSMT4">
                    <p:embed/>
                    <p:pic>
                      <p:nvPicPr>
                        <p:cNvPr id="31760" name="Object 5">
                          <a:extLst>
                            <a:ext uri="{FF2B5EF4-FFF2-40B4-BE49-F238E27FC236}">
                              <a16:creationId xmlns:a16="http://schemas.microsoft.com/office/drawing/2014/main" id="{D09B1BED-6D7E-4F35-B19C-4BD41C75CC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7" y="1363"/>
                          <a:ext cx="1386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7814" name="Rectangle 6">
            <a:extLst>
              <a:ext uri="{FF2B5EF4-FFF2-40B4-BE49-F238E27FC236}">
                <a16:creationId xmlns:a16="http://schemas.microsoft.com/office/drawing/2014/main" id="{36B7903E-0A35-48AF-8D84-C034FE2D0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49869"/>
            <a:ext cx="9640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887815" name="Rectangle 7">
            <a:extLst>
              <a:ext uri="{FF2B5EF4-FFF2-40B4-BE49-F238E27FC236}">
                <a16:creationId xmlns:a16="http://schemas.microsoft.com/office/drawing/2014/main" id="{70EDBB18-9CFF-4C29-AF55-AF267EE07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429696"/>
            <a:ext cx="52839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令  </a:t>
            </a:r>
            <a:r>
              <a:rPr lang="en-US" altLang="zh-CN" sz="2800" b="1" i="1" dirty="0">
                <a:solidFill>
                  <a:srgbClr val="990000"/>
                </a:solidFill>
                <a:latin typeface="+mn-ea"/>
                <a:ea typeface="+mn-ea"/>
              </a:rPr>
              <a:t>x </a:t>
            </a:r>
            <a:r>
              <a:rPr lang="en-US" altLang="zh-CN" sz="2800" b="1" dirty="0">
                <a:solidFill>
                  <a:srgbClr val="990000"/>
                </a:solidFill>
                <a:latin typeface="+mn-ea"/>
                <a:ea typeface="+mn-ea"/>
              </a:rPr>
              <a:t>= (</a:t>
            </a:r>
            <a:r>
              <a:rPr lang="en-US" altLang="zh-CN" sz="2800" b="1" i="1" dirty="0">
                <a:solidFill>
                  <a:srgbClr val="990000"/>
                </a:solidFill>
                <a:latin typeface="+mn-ea"/>
                <a:ea typeface="+mn-ea"/>
              </a:rPr>
              <a:t>t + </a:t>
            </a:r>
            <a:r>
              <a:rPr lang="en-US" altLang="zh-CN" sz="2800" b="1" dirty="0">
                <a:solidFill>
                  <a:srgbClr val="990000"/>
                </a:solidFill>
                <a:latin typeface="+mn-ea"/>
                <a:ea typeface="+mn-ea"/>
              </a:rPr>
              <a:t>1)/2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，则 </a:t>
            </a:r>
            <a:r>
              <a:rPr lang="en-US" altLang="zh-CN" sz="2800" b="1" i="1" dirty="0">
                <a:latin typeface="+mn-ea"/>
                <a:ea typeface="+mn-ea"/>
              </a:rPr>
              <a:t>t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 </a:t>
            </a:r>
            <a:r>
              <a:rPr lang="en-US" altLang="zh-CN" sz="2800" b="1" dirty="0">
                <a:latin typeface="+mn-ea"/>
                <a:ea typeface="+mn-ea"/>
              </a:rPr>
              <a:t>[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-</a:t>
            </a:r>
            <a:r>
              <a:rPr lang="en-US" altLang="zh-CN" sz="2800" b="1" dirty="0">
                <a:latin typeface="+mn-ea"/>
                <a:ea typeface="+mn-ea"/>
              </a:rPr>
              <a:t>1,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+mn-ea"/>
                <a:ea typeface="+mn-ea"/>
              </a:rPr>
              <a:t>] 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887816" name="Object 8">
            <a:extLst>
              <a:ext uri="{FF2B5EF4-FFF2-40B4-BE49-F238E27FC236}">
                <a16:creationId xmlns:a16="http://schemas.microsoft.com/office/drawing/2014/main" id="{7B758EB3-4B25-474D-974D-5B28C8622C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463822"/>
              </p:ext>
            </p:extLst>
          </p:nvPr>
        </p:nvGraphicFramePr>
        <p:xfrm>
          <a:off x="1092157" y="2026985"/>
          <a:ext cx="7615089" cy="893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254" name="Equation" r:id="rId6" imgW="3429000" imgH="419040" progId="Equation.DSMT4">
                  <p:embed/>
                </p:oleObj>
              </mc:Choice>
              <mc:Fallback>
                <p:oleObj name="Equation" r:id="rId6" imgW="3429000" imgH="419040" progId="Equation.DSMT4">
                  <p:embed/>
                  <p:pic>
                    <p:nvPicPr>
                      <p:cNvPr id="887816" name="Object 8">
                        <a:extLst>
                          <a:ext uri="{FF2B5EF4-FFF2-40B4-BE49-F238E27FC236}">
                            <a16:creationId xmlns:a16="http://schemas.microsoft.com/office/drawing/2014/main" id="{7B758EB3-4B25-474D-974D-5B28C8622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157" y="2026985"/>
                        <a:ext cx="7615089" cy="893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819" name="Rectangle 11">
            <a:extLst>
              <a:ext uri="{FF2B5EF4-FFF2-40B4-BE49-F238E27FC236}">
                <a16:creationId xmlns:a16="http://schemas.microsoft.com/office/drawing/2014/main" id="{9A49C9DB-DD37-4693-9A46-027D75A52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9" y="4319767"/>
            <a:ext cx="29781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三点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G</a:t>
            </a:r>
            <a:r>
              <a:rPr lang="en-US" altLang="zh-CN" b="1" dirty="0">
                <a:solidFill>
                  <a:srgbClr val="0000CC"/>
                </a:solidFill>
                <a:latin typeface="+mn-ea"/>
                <a:ea typeface="+mn-ea"/>
              </a:rPr>
              <a:t>auss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公式：</a:t>
            </a:r>
          </a:p>
        </p:txBody>
      </p:sp>
      <p:grpSp>
        <p:nvGrpSpPr>
          <p:cNvPr id="887820" name="Group 12">
            <a:extLst>
              <a:ext uri="{FF2B5EF4-FFF2-40B4-BE49-F238E27FC236}">
                <a16:creationId xmlns:a16="http://schemas.microsoft.com/office/drawing/2014/main" id="{8A3DB269-F50F-4B26-80E8-8FF80380F521}"/>
              </a:ext>
            </a:extLst>
          </p:cNvPr>
          <p:cNvGrpSpPr>
            <a:grpSpLocks/>
          </p:cNvGrpSpPr>
          <p:nvPr/>
        </p:nvGrpSpPr>
        <p:grpSpPr bwMode="auto">
          <a:xfrm>
            <a:off x="1643007" y="4813869"/>
            <a:ext cx="6529393" cy="1090568"/>
            <a:chOff x="1680" y="3360"/>
            <a:chExt cx="3744" cy="753"/>
          </a:xfrm>
        </p:grpSpPr>
        <p:graphicFrame>
          <p:nvGraphicFramePr>
            <p:cNvPr id="31757" name="Object 13">
              <a:extLst>
                <a:ext uri="{FF2B5EF4-FFF2-40B4-BE49-F238E27FC236}">
                  <a16:creationId xmlns:a16="http://schemas.microsoft.com/office/drawing/2014/main" id="{2255378E-B3A9-4265-BD50-531A5277EB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360"/>
            <a:ext cx="3744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255" name="Equation" r:id="rId8" imgW="3467100" imgH="482600" progId="Equation.DSMT4">
                    <p:embed/>
                  </p:oleObj>
                </mc:Choice>
                <mc:Fallback>
                  <p:oleObj name="Equation" r:id="rId8" imgW="3467100" imgH="482600" progId="Equation.DSMT4">
                    <p:embed/>
                    <p:pic>
                      <p:nvPicPr>
                        <p:cNvPr id="31757" name="Object 13">
                          <a:extLst>
                            <a:ext uri="{FF2B5EF4-FFF2-40B4-BE49-F238E27FC236}">
                              <a16:creationId xmlns:a16="http://schemas.microsoft.com/office/drawing/2014/main" id="{2255378E-B3A9-4265-BD50-531A5277EB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360"/>
                          <a:ext cx="3744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14">
              <a:extLst>
                <a:ext uri="{FF2B5EF4-FFF2-40B4-BE49-F238E27FC236}">
                  <a16:creationId xmlns:a16="http://schemas.microsoft.com/office/drawing/2014/main" id="{A87EA0BA-966D-483D-867A-F13211D2A3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888"/>
            <a:ext cx="106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256" name="Equation" r:id="rId10" imgW="812447" imgH="177723" progId="Equation.DSMT4">
                    <p:embed/>
                  </p:oleObj>
                </mc:Choice>
                <mc:Fallback>
                  <p:oleObj name="Equation" r:id="rId10" imgW="812447" imgH="177723" progId="Equation.DSMT4">
                    <p:embed/>
                    <p:pic>
                      <p:nvPicPr>
                        <p:cNvPr id="31758" name="Object 14">
                          <a:extLst>
                            <a:ext uri="{FF2B5EF4-FFF2-40B4-BE49-F238E27FC236}">
                              <a16:creationId xmlns:a16="http://schemas.microsoft.com/office/drawing/2014/main" id="{A87EA0BA-966D-483D-867A-F13211D2A3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888"/>
                          <a:ext cx="106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7823" name="Rectangle 15">
            <a:extLst>
              <a:ext uri="{FF2B5EF4-FFF2-40B4-BE49-F238E27FC236}">
                <a16:creationId xmlns:a16="http://schemas.microsoft.com/office/drawing/2014/main" id="{65C814A1-D004-4E39-BFA6-3E9DD0E9A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993" y="6063982"/>
            <a:ext cx="3408094" cy="52322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hlink"/>
                </a:solidFill>
                <a:latin typeface="+mn-ea"/>
                <a:ea typeface="+mn-ea"/>
              </a:rPr>
              <a:t>精确值</a:t>
            </a:r>
            <a:r>
              <a:rPr lang="en-US" altLang="zh-CN" sz="2800" b="1" dirty="0">
                <a:solidFill>
                  <a:schemeClr val="hlink"/>
                </a:solidFill>
                <a:latin typeface="+mn-ea"/>
                <a:ea typeface="+mn-ea"/>
              </a:rPr>
              <a:t>0.946083070...</a:t>
            </a:r>
            <a:endParaRPr lang="zh-CN" altLang="en-US" sz="2800" b="1" dirty="0">
              <a:solidFill>
                <a:schemeClr val="hlink"/>
              </a:solidFill>
              <a:latin typeface="+mn-ea"/>
              <a:ea typeface="+mn-ea"/>
            </a:endParaRPr>
          </a:p>
        </p:txBody>
      </p:sp>
      <p:grpSp>
        <p:nvGrpSpPr>
          <p:cNvPr id="887825" name="Group 17">
            <a:extLst>
              <a:ext uri="{FF2B5EF4-FFF2-40B4-BE49-F238E27FC236}">
                <a16:creationId xmlns:a16="http://schemas.microsoft.com/office/drawing/2014/main" id="{F3F6E7B9-A367-4A5B-A148-E373CCD6607F}"/>
              </a:ext>
            </a:extLst>
          </p:cNvPr>
          <p:cNvGrpSpPr>
            <a:grpSpLocks/>
          </p:cNvGrpSpPr>
          <p:nvPr/>
        </p:nvGrpSpPr>
        <p:grpSpPr bwMode="auto">
          <a:xfrm>
            <a:off x="19978" y="3066677"/>
            <a:ext cx="8687268" cy="1432917"/>
            <a:chOff x="6" y="2221"/>
            <a:chExt cx="5359" cy="1037"/>
          </a:xfrm>
        </p:grpSpPr>
        <p:sp>
          <p:nvSpPr>
            <p:cNvPr id="31755" name="Rectangle 9">
              <a:extLst>
                <a:ext uri="{FF2B5EF4-FFF2-40B4-BE49-F238E27FC236}">
                  <a16:creationId xmlns:a16="http://schemas.microsoft.com/office/drawing/2014/main" id="{0AC53A20-D8CC-4387-AE6F-20659913F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2491"/>
              <a:ext cx="142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300" b="1" dirty="0">
                  <a:solidFill>
                    <a:srgbClr val="0000CC"/>
                  </a:solidFill>
                  <a:latin typeface="+mn-ea"/>
                  <a:ea typeface="+mn-ea"/>
                </a:rPr>
                <a:t>两点</a:t>
              </a:r>
              <a:r>
                <a:rPr lang="en-US" altLang="zh-CN" sz="2300" b="1" dirty="0">
                  <a:solidFill>
                    <a:srgbClr val="0000CC"/>
                  </a:solidFill>
                  <a:latin typeface="+mn-ea"/>
                  <a:ea typeface="+mn-ea"/>
                </a:rPr>
                <a:t>Gauss</a:t>
              </a:r>
              <a:r>
                <a:rPr lang="zh-CN" altLang="en-US" sz="2300" b="1" dirty="0">
                  <a:solidFill>
                    <a:srgbClr val="0000CC"/>
                  </a:solidFill>
                  <a:latin typeface="+mn-ea"/>
                  <a:ea typeface="+mn-ea"/>
                </a:rPr>
                <a:t>公式</a:t>
              </a:r>
              <a:r>
                <a:rPr lang="en-US" altLang="zh-CN" sz="2300" b="1" dirty="0">
                  <a:solidFill>
                    <a:srgbClr val="0000CC"/>
                  </a:solidFill>
                  <a:latin typeface="+mn-ea"/>
                  <a:ea typeface="+mn-ea"/>
                </a:rPr>
                <a:t>:</a:t>
              </a:r>
            </a:p>
          </p:txBody>
        </p:sp>
        <p:graphicFrame>
          <p:nvGraphicFramePr>
            <p:cNvPr id="31756" name="Object 16">
              <a:extLst>
                <a:ext uri="{FF2B5EF4-FFF2-40B4-BE49-F238E27FC236}">
                  <a16:creationId xmlns:a16="http://schemas.microsoft.com/office/drawing/2014/main" id="{8FE60136-B21E-433E-9D68-0F4B77BACB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7623393"/>
                </p:ext>
              </p:extLst>
            </p:nvPr>
          </p:nvGraphicFramePr>
          <p:xfrm>
            <a:off x="1441" y="2221"/>
            <a:ext cx="3924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257" name="Equation" r:id="rId12" imgW="3340100" imgH="825500" progId="Equation.DSMT4">
                    <p:embed/>
                  </p:oleObj>
                </mc:Choice>
                <mc:Fallback>
                  <p:oleObj name="Equation" r:id="rId12" imgW="3340100" imgH="825500" progId="Equation.DSMT4">
                    <p:embed/>
                    <p:pic>
                      <p:nvPicPr>
                        <p:cNvPr id="31756" name="Object 16">
                          <a:extLst>
                            <a:ext uri="{FF2B5EF4-FFF2-40B4-BE49-F238E27FC236}">
                              <a16:creationId xmlns:a16="http://schemas.microsoft.com/office/drawing/2014/main" id="{8FE60136-B21E-433E-9D68-0F4B77BACB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" y="2221"/>
                          <a:ext cx="3924" cy="1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270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25" name="Object 13">
            <a:extLst>
              <a:ext uri="{FF2B5EF4-FFF2-40B4-BE49-F238E27FC236}">
                <a16:creationId xmlns:a16="http://schemas.microsoft.com/office/drawing/2014/main" id="{772EB9D3-3144-45DE-8747-BB9DA554B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501637"/>
              </p:ext>
            </p:extLst>
          </p:nvPr>
        </p:nvGraphicFramePr>
        <p:xfrm>
          <a:off x="1159048" y="2685910"/>
          <a:ext cx="3867067" cy="47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00" name="Equation" r:id="rId4" imgW="1638000" imgH="203040" progId="Equation.DSMT4">
                  <p:embed/>
                </p:oleObj>
              </mc:Choice>
              <mc:Fallback>
                <p:oleObj name="Equation" r:id="rId4" imgW="1638000" imgH="203040" progId="Equation.DSMT4">
                  <p:embed/>
                  <p:pic>
                    <p:nvPicPr>
                      <p:cNvPr id="90125" name="Object 13">
                        <a:extLst>
                          <a:ext uri="{FF2B5EF4-FFF2-40B4-BE49-F238E27FC236}">
                            <a16:creationId xmlns:a16="http://schemas.microsoft.com/office/drawing/2014/main" id="{772EB9D3-3144-45DE-8747-BB9DA554B1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048" y="2685910"/>
                        <a:ext cx="3867067" cy="479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7" name="Object 15">
            <a:extLst>
              <a:ext uri="{FF2B5EF4-FFF2-40B4-BE49-F238E27FC236}">
                <a16:creationId xmlns:a16="http://schemas.microsoft.com/office/drawing/2014/main" id="{1BFD3A82-1186-43B4-BE05-3C3F9897E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889810"/>
              </p:ext>
            </p:extLst>
          </p:nvPr>
        </p:nvGraphicFramePr>
        <p:xfrm>
          <a:off x="1187624" y="3190735"/>
          <a:ext cx="4946393" cy="47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01" name="Equation" r:id="rId6" imgW="2095200" imgH="203040" progId="Equation.DSMT4">
                  <p:embed/>
                </p:oleObj>
              </mc:Choice>
              <mc:Fallback>
                <p:oleObj name="Equation" r:id="rId6" imgW="2095200" imgH="203040" progId="Equation.DSMT4">
                  <p:embed/>
                  <p:pic>
                    <p:nvPicPr>
                      <p:cNvPr id="90127" name="Object 15">
                        <a:extLst>
                          <a:ext uri="{FF2B5EF4-FFF2-40B4-BE49-F238E27FC236}">
                            <a16:creationId xmlns:a16="http://schemas.microsoft.com/office/drawing/2014/main" id="{1BFD3A82-1186-43B4-BE05-3C3F9897E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190735"/>
                        <a:ext cx="4946393" cy="479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8" name="Object 16">
            <a:extLst>
              <a:ext uri="{FF2B5EF4-FFF2-40B4-BE49-F238E27FC236}">
                <a16:creationId xmlns:a16="http://schemas.microsoft.com/office/drawing/2014/main" id="{7FA79864-44DB-4C92-A6F7-8E3A1FD70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915267"/>
              </p:ext>
            </p:extLst>
          </p:nvPr>
        </p:nvGraphicFramePr>
        <p:xfrm>
          <a:off x="1187624" y="4221088"/>
          <a:ext cx="4767533" cy="47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02" name="Equation" r:id="rId8" imgW="2019240" imgH="203040" progId="Equation.DSMT4">
                  <p:embed/>
                </p:oleObj>
              </mc:Choice>
              <mc:Fallback>
                <p:oleObj name="Equation" r:id="rId8" imgW="2019240" imgH="203040" progId="Equation.DSMT4">
                  <p:embed/>
                  <p:pic>
                    <p:nvPicPr>
                      <p:cNvPr id="90128" name="Object 16">
                        <a:extLst>
                          <a:ext uri="{FF2B5EF4-FFF2-40B4-BE49-F238E27FC236}">
                            <a16:creationId xmlns:a16="http://schemas.microsoft.com/office/drawing/2014/main" id="{7FA79864-44DB-4C92-A6F7-8E3A1FD707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21088"/>
                        <a:ext cx="4767533" cy="4790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9" name="Object 17">
            <a:extLst>
              <a:ext uri="{FF2B5EF4-FFF2-40B4-BE49-F238E27FC236}">
                <a16:creationId xmlns:a16="http://schemas.microsoft.com/office/drawing/2014/main" id="{C7997B80-72EF-431C-A9FB-5AEEE4E32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782019"/>
              </p:ext>
            </p:extLst>
          </p:nvPr>
        </p:nvGraphicFramePr>
        <p:xfrm>
          <a:off x="466898" y="2038210"/>
          <a:ext cx="1529558" cy="47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03" name="Equation" r:id="rId10" imgW="647640" imgH="203040" progId="Equation.DSMT4">
                  <p:embed/>
                </p:oleObj>
              </mc:Choice>
              <mc:Fallback>
                <p:oleObj name="Equation" r:id="rId10" imgW="647640" imgH="203040" progId="Equation.DSMT4">
                  <p:embed/>
                  <p:pic>
                    <p:nvPicPr>
                      <p:cNvPr id="90129" name="Object 17">
                        <a:extLst>
                          <a:ext uri="{FF2B5EF4-FFF2-40B4-BE49-F238E27FC236}">
                            <a16:creationId xmlns:a16="http://schemas.microsoft.com/office/drawing/2014/main" id="{C7997B80-72EF-431C-A9FB-5AEEE4E32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98" y="2038210"/>
                        <a:ext cx="1529558" cy="479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86F93DD-D0B6-4099-BA9D-B58A5B40BF16}"/>
              </a:ext>
            </a:extLst>
          </p:cNvPr>
          <p:cNvSpPr txBox="1"/>
          <p:nvPr/>
        </p:nvSpPr>
        <p:spPr>
          <a:xfrm>
            <a:off x="1138324" y="3683808"/>
            <a:ext cx="587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Simpon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求积公式的代数精度为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  </a:t>
            </a:r>
            <a:endParaRPr lang="zh-CN" altLang="en-US" sz="2800" b="0" dirty="0">
              <a:solidFill>
                <a:schemeClr val="tx1">
                  <a:lumMod val="95000"/>
                  <a:lumOff val="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166D31F-5FAA-4765-96E9-832710D4927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96" y="3726352"/>
            <a:ext cx="136505" cy="433121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008BE5C3-9F2C-4D5C-919A-E9F7EC1B6BC9}"/>
              </a:ext>
            </a:extLst>
          </p:cNvPr>
          <p:cNvSpPr txBox="1">
            <a:spLocks noChangeArrowheads="1"/>
          </p:cNvSpPr>
          <p:nvPr/>
        </p:nvSpPr>
        <p:spPr>
          <a:xfrm>
            <a:off x="2436740" y="980728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26A4A6-5603-47BB-B9D1-8788B7DCEBD1}"/>
              </a:ext>
            </a:extLst>
          </p:cNvPr>
          <p:cNvSpPr txBox="1"/>
          <p:nvPr/>
        </p:nvSpPr>
        <p:spPr>
          <a:xfrm>
            <a:off x="6876256" y="799324"/>
            <a:ext cx="134810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4152971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5506814-B376-4D91-8E7F-1961EC0F7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49250"/>
            <a:ext cx="54102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</a:rPr>
              <a:t>Gauss </a:t>
            </a:r>
            <a:r>
              <a:rPr lang="zh-CN" altLang="en-US" sz="3600">
                <a:latin typeface="Times New Roman" panose="02020603050405020304" pitchFamily="18" charset="0"/>
              </a:rPr>
              <a:t>公式的优缺点</a:t>
            </a:r>
          </a:p>
        </p:txBody>
      </p:sp>
      <p:sp>
        <p:nvSpPr>
          <p:cNvPr id="888839" name="Text Box 7">
            <a:extLst>
              <a:ext uri="{FF2B5EF4-FFF2-40B4-BE49-F238E27FC236}">
                <a16:creationId xmlns:a16="http://schemas.microsoft.com/office/drawing/2014/main" id="{06858424-E938-423F-BA47-5798D1B33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340768"/>
            <a:ext cx="4800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en-US" altLang="zh-CN" sz="2800" b="1">
                <a:solidFill>
                  <a:srgbClr val="0000CC"/>
                </a:solidFill>
              </a:rPr>
              <a:t>Gauss</a:t>
            </a:r>
            <a:r>
              <a:rPr lang="zh-CN" altLang="en-US" sz="2800" b="1">
                <a:solidFill>
                  <a:srgbClr val="0000CC"/>
                </a:solidFill>
              </a:rPr>
              <a:t>求积公式的优点：</a:t>
            </a:r>
            <a:endParaRPr lang="zh-CN" altLang="en-US" sz="2600" b="1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888840" name="Rectangle 8">
            <a:extLst>
              <a:ext uri="{FF2B5EF4-FFF2-40B4-BE49-F238E27FC236}">
                <a16:creationId xmlns:a16="http://schemas.microsoft.com/office/drawing/2014/main" id="{C72A500F-6CD6-4984-BD25-520B8037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4" y="2062473"/>
            <a:ext cx="78152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rgbClr val="990000"/>
                </a:solidFill>
                <a:ea typeface="楷体_GB2312" pitchFamily="49" charset="-122"/>
              </a:rPr>
              <a:t>计算精度高；可计算无穷区间上的积分和奇异积分。</a:t>
            </a:r>
          </a:p>
        </p:txBody>
      </p:sp>
      <p:sp>
        <p:nvSpPr>
          <p:cNvPr id="888841" name="Text Box 9">
            <a:extLst>
              <a:ext uri="{FF2B5EF4-FFF2-40B4-BE49-F238E27FC236}">
                <a16:creationId xmlns:a16="http://schemas.microsoft.com/office/drawing/2014/main" id="{9A27128B-7E58-471E-99C5-99F9386B4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60" y="2751584"/>
            <a:ext cx="48006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en-US" altLang="zh-CN" sz="2800" b="1">
                <a:solidFill>
                  <a:srgbClr val="0000CC"/>
                </a:solidFill>
              </a:rPr>
              <a:t>Gauss</a:t>
            </a:r>
            <a:r>
              <a:rPr lang="zh-CN" altLang="en-US" sz="2800" b="1">
                <a:solidFill>
                  <a:srgbClr val="0000CC"/>
                </a:solidFill>
              </a:rPr>
              <a:t>求积公式的缺点：</a:t>
            </a:r>
            <a:endParaRPr lang="zh-CN" altLang="en-US" sz="2600" b="1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888842" name="Rectangle 10">
            <a:extLst>
              <a:ext uri="{FF2B5EF4-FFF2-40B4-BE49-F238E27FC236}">
                <a16:creationId xmlns:a16="http://schemas.microsoft.com/office/drawing/2014/main" id="{CAE13FAE-3231-48C1-9CD0-92A030C5E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4" y="3473288"/>
            <a:ext cx="82153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rgbClr val="990000"/>
                </a:solidFill>
                <a:ea typeface="楷体_GB2312" pitchFamily="49" charset="-122"/>
              </a:rPr>
              <a:t>需计算</a:t>
            </a:r>
            <a:r>
              <a:rPr lang="en-US" altLang="zh-CN" sz="2600" b="1">
                <a:solidFill>
                  <a:srgbClr val="990000"/>
                </a:solidFill>
                <a:ea typeface="楷体_GB2312" pitchFamily="49" charset="-122"/>
              </a:rPr>
              <a:t>Gauss</a:t>
            </a:r>
            <a:r>
              <a:rPr lang="zh-CN" altLang="en-US" sz="2600" b="1">
                <a:solidFill>
                  <a:srgbClr val="990000"/>
                </a:solidFill>
                <a:ea typeface="楷体_GB2312" pitchFamily="49" charset="-122"/>
              </a:rPr>
              <a:t>点和</a:t>
            </a:r>
            <a:r>
              <a:rPr lang="en-US" altLang="zh-CN" sz="2600" b="1">
                <a:solidFill>
                  <a:srgbClr val="990000"/>
                </a:solidFill>
                <a:ea typeface="楷体_GB2312" pitchFamily="49" charset="-122"/>
              </a:rPr>
              <a:t>Gauss</a:t>
            </a:r>
            <a:r>
              <a:rPr lang="zh-CN" altLang="en-US" sz="2600" b="1">
                <a:solidFill>
                  <a:srgbClr val="990000"/>
                </a:solidFill>
                <a:ea typeface="楷体_GB2312" pitchFamily="49" charset="-122"/>
              </a:rPr>
              <a:t>系数；增加节点时需重新计算。</a:t>
            </a:r>
          </a:p>
        </p:txBody>
      </p:sp>
    </p:spTree>
    <p:extLst>
      <p:ext uri="{BB962C8B-B14F-4D97-AF65-F5344CB8AC3E}">
        <p14:creationId xmlns:p14="http://schemas.microsoft.com/office/powerpoint/2010/main" val="2056069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标题 290817">
            <a:extLst>
              <a:ext uri="{FF2B5EF4-FFF2-40B4-BE49-F238E27FC236}">
                <a16:creationId xmlns:a16="http://schemas.microsoft.com/office/drawing/2014/main" id="{3F53BD30-1B5C-4D3D-B2BB-2063D8F8E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6844"/>
            <a:ext cx="8229600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本章教学要求及重点难点</a:t>
            </a:r>
          </a:p>
        </p:txBody>
      </p:sp>
      <p:sp>
        <p:nvSpPr>
          <p:cNvPr id="291842" name="文本占位符 290818">
            <a:extLst>
              <a:ext uri="{FF2B5EF4-FFF2-40B4-BE49-F238E27FC236}">
                <a16:creationId xmlns:a16="http://schemas.microsoft.com/office/drawing/2014/main" id="{1899E7B6-0112-4B35-A7AB-CA08AC305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1324919"/>
            <a:ext cx="8064896" cy="4768377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600" b="1" dirty="0">
                <a:latin typeface="宋体" panose="02010600030101010101" pitchFamily="2" charset="-122"/>
              </a:rPr>
              <a:t>理解数值积分的基本思想、方法和理论</a:t>
            </a:r>
          </a:p>
          <a:p>
            <a:pPr>
              <a:lnSpc>
                <a:spcPts val="3100"/>
              </a:lnSpc>
            </a:pP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重点： 代数精度的概念</a:t>
            </a:r>
          </a:p>
          <a:p>
            <a:pPr>
              <a:lnSpc>
                <a:spcPts val="3100"/>
              </a:lnSpc>
            </a:pPr>
            <a:r>
              <a:rPr lang="zh-CN" altLang="en-US" sz="2600" b="1" dirty="0">
                <a:latin typeface="宋体" panose="02010600030101010101" pitchFamily="2" charset="-122"/>
              </a:rPr>
              <a:t>熟练掌握数值求积公式的代数精度的计算方法</a:t>
            </a:r>
          </a:p>
          <a:p>
            <a:pPr>
              <a:lnSpc>
                <a:spcPts val="3100"/>
              </a:lnSpc>
            </a:pPr>
            <a:r>
              <a:rPr lang="zh-CN" altLang="en-US" sz="2600" b="1" dirty="0">
                <a:latin typeface="宋体" panose="02010600030101010101" pitchFamily="2" charset="-122"/>
              </a:rPr>
              <a:t>掌握各类牛顿</a:t>
            </a:r>
            <a:r>
              <a:rPr lang="en-US" altLang="zh-CN" sz="2600" b="1" dirty="0">
                <a:latin typeface="宋体" panose="02010600030101010101" pitchFamily="2" charset="-122"/>
              </a:rPr>
              <a:t>-</a:t>
            </a:r>
            <a:r>
              <a:rPr lang="zh-CN" altLang="en-US" sz="2600" b="1" dirty="0">
                <a:latin typeface="宋体" panose="02010600030101010101" pitchFamily="2" charset="-122"/>
              </a:rPr>
              <a:t>柯特斯求积公式构造方法及误差分析</a:t>
            </a:r>
          </a:p>
          <a:p>
            <a:pPr>
              <a:lnSpc>
                <a:spcPts val="3100"/>
              </a:lnSpc>
            </a:pP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重点：复化梯形求积法和复化</a:t>
            </a:r>
            <a:r>
              <a:rPr lang="en-US" altLang="zh-CN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Simpson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求积法的算法</a:t>
            </a:r>
            <a:endParaRPr lang="en-US" altLang="zh-CN" sz="2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ts val="3100"/>
              </a:lnSpc>
              <a:buNone/>
            </a:pPr>
            <a:r>
              <a:rPr lang="en-US" altLang="zh-CN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设计思想</a:t>
            </a:r>
          </a:p>
          <a:p>
            <a:pPr>
              <a:lnSpc>
                <a:spcPts val="3100"/>
              </a:lnSpc>
            </a:pP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重点：龙贝格法求积公式的构造与误差分析</a:t>
            </a:r>
            <a:endParaRPr lang="en-US" altLang="zh-CN" sz="2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sz="2600" b="1" dirty="0">
                <a:latin typeface="宋体" panose="02010600030101010101" pitchFamily="2" charset="-122"/>
              </a:rPr>
              <a:t>难点：高斯型求积公式的构造与误差分析</a:t>
            </a:r>
          </a:p>
          <a:p>
            <a:pPr marL="0" indent="0">
              <a:lnSpc>
                <a:spcPts val="3100"/>
              </a:lnSpc>
              <a:buNone/>
            </a:pP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496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D9E79A-4814-4972-A0DA-646EE1D6ED50}"/>
              </a:ext>
            </a:extLst>
          </p:cNvPr>
          <p:cNvSpPr txBox="1"/>
          <p:nvPr/>
        </p:nvSpPr>
        <p:spPr>
          <a:xfrm>
            <a:off x="3599892" y="44900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tx1"/>
                </a:solidFill>
                <a:latin typeface="+mn-ea"/>
                <a:ea typeface="+mn-ea"/>
              </a:rPr>
              <a:t>课堂作业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D0461E-7C6D-4B75-B921-056C38E6DD0B}"/>
              </a:ext>
            </a:extLst>
          </p:cNvPr>
          <p:cNvSpPr txBox="1"/>
          <p:nvPr/>
        </p:nvSpPr>
        <p:spPr>
          <a:xfrm>
            <a:off x="467544" y="1312569"/>
            <a:ext cx="6264696" cy="58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用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Romberg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积分方法计算如下定积分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45BE2D1-DFE1-4BF6-A78E-7BACA38C3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1" t="46332" r="43711" b="-1088"/>
          <a:stretch/>
        </p:blipFill>
        <p:spPr>
          <a:xfrm>
            <a:off x="2771800" y="1943286"/>
            <a:ext cx="2664296" cy="104957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90E6E4E-FEBE-470D-8C42-60DAC73CC5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149435"/>
            <a:ext cx="1146654" cy="26700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3D9CFB-6A4D-49F7-AD5E-4247DB96A8F9}"/>
              </a:ext>
            </a:extLst>
          </p:cNvPr>
          <p:cNvSpPr txBox="1"/>
          <p:nvPr/>
        </p:nvSpPr>
        <p:spPr>
          <a:xfrm>
            <a:off x="467544" y="2992857"/>
            <a:ext cx="4104456" cy="58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lnSpc>
                <a:spcPct val="120000"/>
              </a:lnSpc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要求精度               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09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8E12EF-4EF3-4489-A24D-CCE1EF9F1CB1}"/>
              </a:ext>
            </a:extLst>
          </p:cNvPr>
          <p:cNvSpPr txBox="1"/>
          <p:nvPr/>
        </p:nvSpPr>
        <p:spPr>
          <a:xfrm>
            <a:off x="2987824" y="262389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复化求积公式</a:t>
            </a:r>
            <a:endParaRPr lang="zh-CN" altLang="en-US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6E4779D-F095-4588-8D64-5BAFE072861C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908720"/>
            <a:ext cx="8603114" cy="3677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800" b="0" dirty="0">
                <a:latin typeface="+mn-ea"/>
              </a:rPr>
              <a:t>        </a:t>
            </a:r>
            <a:r>
              <a:rPr lang="zh-CN" altLang="en-US" sz="2800" b="0" dirty="0">
                <a:latin typeface="+mn-ea"/>
              </a:rPr>
              <a:t>由梯形、辛普森和柯特斯求积公式余项可知，随着求积节点数的增多，对应公式的精度也会相应提高。但由于</a:t>
            </a:r>
            <a:r>
              <a:rPr lang="en-US" altLang="zh-CN" sz="2800" b="0" dirty="0">
                <a:latin typeface="+mn-ea"/>
              </a:rPr>
              <a:t>n≥8</a:t>
            </a:r>
            <a:r>
              <a:rPr lang="zh-CN" altLang="en-US" sz="2800" b="0" dirty="0">
                <a:latin typeface="+mn-ea"/>
              </a:rPr>
              <a:t>时的牛顿</a:t>
            </a:r>
            <a:r>
              <a:rPr lang="en-US" altLang="zh-CN" sz="2800" b="0" dirty="0">
                <a:latin typeface="+mn-ea"/>
              </a:rPr>
              <a:t>—</a:t>
            </a:r>
            <a:r>
              <a:rPr lang="zh-CN" altLang="en-US" sz="2800" b="0" dirty="0">
                <a:latin typeface="+mn-ea"/>
              </a:rPr>
              <a:t>柯特斯求积公式开始</a:t>
            </a:r>
            <a:r>
              <a:rPr lang="zh-CN" altLang="en-US" sz="2800" b="0" dirty="0">
                <a:solidFill>
                  <a:srgbClr val="FF0000"/>
                </a:solidFill>
                <a:latin typeface="+mn-ea"/>
              </a:rPr>
              <a:t>出现负值的柯特斯系数</a:t>
            </a:r>
            <a:r>
              <a:rPr lang="zh-CN" altLang="en-US" sz="2800" b="0" dirty="0">
                <a:latin typeface="+mn-ea"/>
              </a:rPr>
              <a:t>。根据误差理论的分析研究，当积分公式出现负系数时，可能导致舍入误差增大，并且往往难以估计。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</a:rPr>
              <a:t>因此不能用增加求积节点数的方法来提高计算精度。</a:t>
            </a:r>
            <a:endParaRPr lang="zh-CN" altLang="en-US" sz="2400" b="0" dirty="0">
              <a:solidFill>
                <a:srgbClr val="0000FF"/>
              </a:solidFill>
              <a:latin typeface="+mn-ea"/>
            </a:endParaRPr>
          </a:p>
          <a:p>
            <a:pPr marL="0" indent="0" algn="just" fontAlgn="auto">
              <a:spcAft>
                <a:spcPts val="0"/>
              </a:spcAft>
              <a:buNone/>
            </a:pPr>
            <a:r>
              <a:rPr lang="zh-CN" altLang="en-US" sz="2400" b="0" dirty="0">
                <a:latin typeface="+mn-ea"/>
              </a:rPr>
              <a:t>       </a:t>
            </a:r>
            <a:r>
              <a:rPr lang="zh-CN" altLang="en-US" sz="2800" b="0" dirty="0">
                <a:latin typeface="+mn-ea"/>
              </a:rPr>
              <a:t>在实际应用中，提高积分计算精度的常用两种方法</a:t>
            </a:r>
            <a:endParaRPr lang="en-US" altLang="zh-CN" sz="2800" b="0" dirty="0">
              <a:latin typeface="+mn-ea"/>
            </a:endParaRPr>
          </a:p>
          <a:p>
            <a:pPr marL="0" indent="0" algn="just" fontAlgn="auto">
              <a:spcAft>
                <a:spcPts val="0"/>
              </a:spcAft>
              <a:buNone/>
            </a:pPr>
            <a:endParaRPr lang="zh-CN" altLang="en-US" sz="2400" b="0" dirty="0">
              <a:latin typeface="+mn-ea"/>
            </a:endParaRPr>
          </a:p>
          <a:p>
            <a:pPr marL="0" indent="0" algn="just" fontAlgn="auto">
              <a:spcAft>
                <a:spcPts val="0"/>
              </a:spcAft>
              <a:buFontTx/>
              <a:buNone/>
            </a:pPr>
            <a:endParaRPr lang="zh-CN" altLang="en-US" sz="2400" b="0" dirty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B0D1266-E1D5-48EB-B09C-7B124542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4304616"/>
            <a:ext cx="2441694" cy="56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 用 </a:t>
            </a:r>
            <a:r>
              <a:rPr lang="zh-CN" altLang="en-US" sz="2800" b="1" dirty="0">
                <a:solidFill>
                  <a:srgbClr val="990000"/>
                </a:solidFill>
                <a:latin typeface="+mn-ea"/>
                <a:ea typeface="+mn-ea"/>
              </a:rPr>
              <a:t>复化公式</a:t>
            </a:r>
            <a:endParaRPr lang="en-US" altLang="zh-CN" sz="2800" b="1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304EA4B-2145-4678-8D86-38F9DFAB0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359" y="4304616"/>
            <a:ext cx="2800768" cy="56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 用 </a:t>
            </a:r>
            <a:r>
              <a:rPr lang="zh-CN" altLang="en-US" sz="2800" b="1" dirty="0">
                <a:solidFill>
                  <a:srgbClr val="990000"/>
                </a:solidFill>
                <a:latin typeface="+mn-ea"/>
                <a:ea typeface="+mn-ea"/>
              </a:rPr>
              <a:t>非等距节点</a:t>
            </a:r>
            <a:endParaRPr lang="en-US" altLang="zh-CN" sz="2800" b="1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7CC6C3-9122-4869-91C1-69CE773A189A}"/>
              </a:ext>
            </a:extLst>
          </p:cNvPr>
          <p:cNvSpPr txBox="1"/>
          <p:nvPr/>
        </p:nvSpPr>
        <p:spPr>
          <a:xfrm>
            <a:off x="7164288" y="139279"/>
            <a:ext cx="134810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DB9FAEAC-3F38-429F-9A4B-853F0233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43" y="5085184"/>
            <a:ext cx="86031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 复化求积公式：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将积分区间分割成多个小区间，然后在每个</a:t>
            </a:r>
            <a:r>
              <a:rPr lang="zh-CN" altLang="en-US" b="1" dirty="0">
                <a:latin typeface="+mn-ea"/>
                <a:ea typeface="+mn-ea"/>
              </a:rPr>
              <a:t>小区间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上使用低次牛顿－科特斯求积公式。</a:t>
            </a:r>
            <a:r>
              <a:rPr lang="zh-CN" altLang="en-US" b="0" dirty="0">
                <a:latin typeface="+mn-ea"/>
                <a:ea typeface="+mn-ea"/>
              </a:rPr>
              <a:t>然后把所有小区间上的计算结果加起来得到整个区间上的求积公式。</a:t>
            </a:r>
          </a:p>
        </p:txBody>
      </p:sp>
    </p:spTree>
    <p:extLst>
      <p:ext uri="{BB962C8B-B14F-4D97-AF65-F5344CB8AC3E}">
        <p14:creationId xmlns:p14="http://schemas.microsoft.com/office/powerpoint/2010/main" val="10765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66" name="Text Box 14">
            <a:extLst>
              <a:ext uri="{FF2B5EF4-FFF2-40B4-BE49-F238E27FC236}">
                <a16:creationId xmlns:a16="http://schemas.microsoft.com/office/drawing/2014/main" id="{7CBCFE2C-F4AE-4AF3-AA73-7C738A85B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742" y="674429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600" b="1" dirty="0">
                <a:latin typeface="Times New Roman" panose="02020603050405020304" pitchFamily="18" charset="0"/>
              </a:rPr>
              <a:t> 定步长：将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600" b="1" dirty="0">
                <a:latin typeface="Times New Roman" panose="02020603050405020304" pitchFamily="18" charset="0"/>
              </a:rPr>
              <a:t> 分成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600" b="1" dirty="0">
                <a:latin typeface="Times New Roman" panose="02020603050405020304" pitchFamily="18" charset="0"/>
              </a:rPr>
              <a:t>等分 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，其中节点：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grpSp>
        <p:nvGrpSpPr>
          <p:cNvPr id="868369" name="Group 17">
            <a:extLst>
              <a:ext uri="{FF2B5EF4-FFF2-40B4-BE49-F238E27FC236}">
                <a16:creationId xmlns:a16="http://schemas.microsoft.com/office/drawing/2014/main" id="{DF515EF2-C719-446C-A53E-6B7DC3CF64DA}"/>
              </a:ext>
            </a:extLst>
          </p:cNvPr>
          <p:cNvGrpSpPr>
            <a:grpSpLocks/>
          </p:cNvGrpSpPr>
          <p:nvPr/>
        </p:nvGrpSpPr>
        <p:grpSpPr bwMode="auto">
          <a:xfrm>
            <a:off x="1933058" y="1214380"/>
            <a:ext cx="5375276" cy="684213"/>
            <a:chOff x="741" y="3037"/>
            <a:chExt cx="3386" cy="431"/>
          </a:xfrm>
        </p:grpSpPr>
        <p:sp>
          <p:nvSpPr>
            <p:cNvPr id="868367" name="Rectangle 15">
              <a:extLst>
                <a:ext uri="{FF2B5EF4-FFF2-40B4-BE49-F238E27FC236}">
                  <a16:creationId xmlns:a16="http://schemas.microsoft.com/office/drawing/2014/main" id="{86E782A1-E49D-4CAC-894A-7F126ABC4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3103"/>
              <a:ext cx="134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sz="2600" b="1" i="1" dirty="0" err="1">
                  <a:solidFill>
                    <a:schemeClr val="tx1"/>
                  </a:solidFill>
                  <a:latin typeface="+mn-ea"/>
                  <a:ea typeface="+mn-ea"/>
                </a:rPr>
                <a:t>i</a:t>
              </a:r>
              <a:r>
                <a:rPr lang="en-US" altLang="zh-CN" sz="2600" b="1" i="1" dirty="0">
                  <a:solidFill>
                    <a:schemeClr val="tx1"/>
                  </a:solidFill>
                  <a:latin typeface="+mn-ea"/>
                  <a:ea typeface="+mn-ea"/>
                </a:rPr>
                <a:t> = </a:t>
              </a: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0, 1, …, </a:t>
              </a:r>
              <a:r>
                <a:rPr lang="en-US" altLang="zh-CN" sz="2600" b="1" i="1" dirty="0">
                  <a:solidFill>
                    <a:schemeClr val="tx1"/>
                  </a:solidFill>
                  <a:latin typeface="+mn-ea"/>
                  <a:ea typeface="+mn-ea"/>
                </a:rPr>
                <a:t>n</a:t>
              </a: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graphicFrame>
          <p:nvGraphicFramePr>
            <p:cNvPr id="868368" name="Object 16">
              <a:extLst>
                <a:ext uri="{FF2B5EF4-FFF2-40B4-BE49-F238E27FC236}">
                  <a16:creationId xmlns:a16="http://schemas.microsoft.com/office/drawing/2014/main" id="{FBA30F62-6E31-4E08-83C2-67AB78E367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4588237"/>
                </p:ext>
              </p:extLst>
            </p:nvPr>
          </p:nvGraphicFramePr>
          <p:xfrm>
            <a:off x="741" y="3037"/>
            <a:ext cx="1930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177" name="Equation" r:id="rId3" imgW="1536480" imgH="342720" progId="Equation.3">
                    <p:embed/>
                  </p:oleObj>
                </mc:Choice>
                <mc:Fallback>
                  <p:oleObj name="Equation" r:id="rId3" imgW="1536480" imgH="342720" progId="Equation.3">
                    <p:embed/>
                    <p:pic>
                      <p:nvPicPr>
                        <p:cNvPr id="868368" name="Object 16">
                          <a:extLst>
                            <a:ext uri="{FF2B5EF4-FFF2-40B4-BE49-F238E27FC236}">
                              <a16:creationId xmlns:a16="http://schemas.microsoft.com/office/drawing/2014/main" id="{FBA30F62-6E31-4E08-83C2-67AB78E367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3037"/>
                          <a:ext cx="1930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20B97D8-7C04-477F-8F8D-6DC5BB378E97}"/>
              </a:ext>
            </a:extLst>
          </p:cNvPr>
          <p:cNvSpPr txBox="1"/>
          <p:nvPr/>
        </p:nvSpPr>
        <p:spPr>
          <a:xfrm>
            <a:off x="1192605" y="165217"/>
            <a:ext cx="675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7.3.1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复化梯形公式及其误差分析和算法实现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6AAC836-1270-4A28-8732-98AE05D91D4D}"/>
              </a:ext>
            </a:extLst>
          </p:cNvPr>
          <p:cNvSpPr txBox="1">
            <a:spLocks noChangeArrowheads="1"/>
          </p:cNvSpPr>
          <p:nvPr/>
        </p:nvSpPr>
        <p:spPr>
          <a:xfrm>
            <a:off x="128486" y="1978239"/>
            <a:ext cx="8604448" cy="42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在每个小区间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[x</a:t>
            </a:r>
            <a:r>
              <a:rPr lang="en-US" altLang="zh-CN" sz="24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24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k+1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](k=0,1,</a:t>
            </a:r>
            <a:r>
              <a:rPr lang="en-US" altLang="zh-CN" sz="2400" b="0" dirty="0">
                <a:ea typeface="黑体" panose="02010609060101010101" pitchFamily="49" charset="-122"/>
              </a:rPr>
              <a:t>…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,n-1)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上应用梯形公式</a:t>
            </a: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02363E58-8439-493C-AD5F-07681CAC1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465756"/>
              </p:ext>
            </p:extLst>
          </p:nvPr>
        </p:nvGraphicFramePr>
        <p:xfrm>
          <a:off x="2340910" y="2371708"/>
          <a:ext cx="4179599" cy="77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178" r:id="rId5" imgW="2044700" imgH="393700" progId="Equation.3">
                  <p:embed/>
                </p:oleObj>
              </mc:Choice>
              <mc:Fallback>
                <p:oleObj r:id="rId5" imgW="2044700" imgH="393700" progId="Equation.3">
                  <p:embed/>
                  <p:pic>
                    <p:nvPicPr>
                      <p:cNvPr id="329732" name="Object 4">
                        <a:extLst>
                          <a:ext uri="{FF2B5EF4-FFF2-40B4-BE49-F238E27FC236}">
                            <a16:creationId xmlns:a16="http://schemas.microsoft.com/office/drawing/2014/main" id="{032A6071-E4E4-45C5-B9D9-9C3485D3A46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910" y="2371708"/>
                        <a:ext cx="4179599" cy="778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>
            <a:extLst>
              <a:ext uri="{FF2B5EF4-FFF2-40B4-BE49-F238E27FC236}">
                <a16:creationId xmlns:a16="http://schemas.microsoft.com/office/drawing/2014/main" id="{C8821ACB-7BAB-4E37-B9C5-7599066BF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85" y="3107748"/>
            <a:ext cx="5508104" cy="5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累加求和可得复化梯形公式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A2BADC-332C-446C-960F-E788B8E49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04" y="3565574"/>
            <a:ext cx="4179599" cy="831385"/>
          </a:xfrm>
          <a:prstGeom prst="rect">
            <a:avLst/>
          </a:prstGeom>
        </p:spPr>
      </p:pic>
      <p:sp>
        <p:nvSpPr>
          <p:cNvPr id="18" name="Rectangle 31">
            <a:extLst>
              <a:ext uri="{FF2B5EF4-FFF2-40B4-BE49-F238E27FC236}">
                <a16:creationId xmlns:a16="http://schemas.microsoft.com/office/drawing/2014/main" id="{FF681574-8DE9-4707-908E-944DC0CE3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7" y="449420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同样的，若在每个小区间内采用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Simpson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公式，可得</a:t>
            </a:r>
          </a:p>
        </p:txBody>
      </p:sp>
      <p:sp>
        <p:nvSpPr>
          <p:cNvPr id="27" name="Text Box 9">
            <a:extLst>
              <a:ext uri="{FF2B5EF4-FFF2-40B4-BE49-F238E27FC236}">
                <a16:creationId xmlns:a16="http://schemas.microsoft.com/office/drawing/2014/main" id="{6BC851EE-8458-4AA9-927B-FCE059176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659" y="5991671"/>
            <a:ext cx="32485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称为复化辛普森公式。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B26837F7-DF5A-4DAF-B2CE-493215206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044262"/>
              </p:ext>
            </p:extLst>
          </p:nvPr>
        </p:nvGraphicFramePr>
        <p:xfrm>
          <a:off x="1734343" y="5021049"/>
          <a:ext cx="56753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179" name="Equation" r:id="rId8" imgW="2895480" imgH="457200" progId="Equation.DSMT4">
                  <p:embed/>
                </p:oleObj>
              </mc:Choice>
              <mc:Fallback>
                <p:oleObj name="Equation" r:id="rId8" imgW="2895480" imgH="45720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F59C6FC2-32A5-489C-A2F1-5E3FCF054AC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343" y="5021049"/>
                        <a:ext cx="567531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BEC04EA4-62AE-47A7-81E2-5FEF7991BDA0}"/>
              </a:ext>
            </a:extLst>
          </p:cNvPr>
          <p:cNvSpPr txBox="1"/>
          <p:nvPr/>
        </p:nvSpPr>
        <p:spPr>
          <a:xfrm>
            <a:off x="7308334" y="3178742"/>
            <a:ext cx="134810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63764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CCA54F1-0FD7-4524-A1A7-2113D940E28F}"/>
              </a:ext>
            </a:extLst>
          </p:cNvPr>
          <p:cNvSpPr txBox="1"/>
          <p:nvPr/>
        </p:nvSpPr>
        <p:spPr>
          <a:xfrm>
            <a:off x="3017639" y="65525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fontAlgn="auto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7.3.3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步长的选取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313A5174-6601-427B-BE08-9C0E5A0E5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2" y="1466010"/>
            <a:ext cx="116205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ea typeface="楷体_GB2312" pitchFamily="49" charset="-122"/>
              </a:rPr>
              <a:t>太</a:t>
            </a:r>
            <a:r>
              <a:rPr lang="zh-CN" altLang="en-US" sz="3600" b="0" dirty="0">
                <a:solidFill>
                  <a:schemeClr val="tx1"/>
                </a:solidFill>
                <a:ea typeface="黑体" panose="02010609060101010101" pitchFamily="49" charset="-122"/>
              </a:rPr>
              <a:t>大</a:t>
            </a:r>
            <a:endParaRPr lang="en-US" altLang="zh-CN" sz="3600" b="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1CCF71E-1372-465E-A2BE-B03E3101A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54" y="533904"/>
            <a:ext cx="83852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利用复化梯形公式、复化</a:t>
            </a:r>
            <a:r>
              <a:rPr lang="en-US" altLang="zh-CN" sz="24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Simpson</a:t>
            </a:r>
            <a:r>
              <a:rPr lang="zh-CN" altLang="en-US" sz="24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公式等计算定积分时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，对指定的误差界，</a:t>
            </a:r>
            <a:r>
              <a:rPr lang="zh-CN" altLang="en-US" sz="24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如何选取步长 </a:t>
            </a:r>
            <a:r>
              <a:rPr lang="en-US" altLang="zh-CN" sz="2400" b="1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h</a:t>
            </a:r>
            <a:r>
              <a:rPr lang="en-US" altLang="zh-CN" sz="240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使之能够达到计算精度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3B16FD7E-028C-4794-9856-AA087D9DFB34}"/>
              </a:ext>
            </a:extLst>
          </p:cNvPr>
          <p:cNvGrpSpPr>
            <a:grpSpLocks/>
          </p:cNvGrpSpPr>
          <p:nvPr/>
        </p:nvGrpSpPr>
        <p:grpSpPr bwMode="auto">
          <a:xfrm>
            <a:off x="3165167" y="1431655"/>
            <a:ext cx="3889375" cy="528638"/>
            <a:chOff x="1344" y="1728"/>
            <a:chExt cx="2450" cy="333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63582B67-1B8F-4DCC-BD76-C94B52162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1922" cy="333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0" dirty="0">
                  <a:solidFill>
                    <a:schemeClr val="tx1"/>
                  </a:solidFill>
                  <a:ea typeface="楷体_GB2312" pitchFamily="49" charset="-122"/>
                </a:rPr>
                <a:t>计算精度难以保证</a:t>
              </a:r>
              <a:endParaRPr lang="en-US" altLang="zh-CN" sz="2800" b="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2" name="AutoShape 7">
              <a:extLst>
                <a:ext uri="{FF2B5EF4-FFF2-40B4-BE49-F238E27FC236}">
                  <a16:creationId xmlns:a16="http://schemas.microsoft.com/office/drawing/2014/main" id="{12F1FF9D-F433-47C3-8AE5-D9276F49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840"/>
              <a:ext cx="528" cy="192"/>
            </a:xfrm>
            <a:prstGeom prst="rightArrow">
              <a:avLst>
                <a:gd name="adj1" fmla="val 38889"/>
                <a:gd name="adj2" fmla="val 6875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7D739B79-3B3E-4318-B90A-F95229B241B9}"/>
              </a:ext>
            </a:extLst>
          </p:cNvPr>
          <p:cNvGrpSpPr>
            <a:grpSpLocks/>
          </p:cNvGrpSpPr>
          <p:nvPr/>
        </p:nvGrpSpPr>
        <p:grpSpPr bwMode="auto">
          <a:xfrm>
            <a:off x="2093912" y="2151810"/>
            <a:ext cx="4956175" cy="579438"/>
            <a:chOff x="672" y="2176"/>
            <a:chExt cx="3122" cy="365"/>
          </a:xfrm>
        </p:grpSpPr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2E639526-3263-447F-8B12-10FAAA580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76"/>
              <a:ext cx="672" cy="333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0">
                  <a:solidFill>
                    <a:schemeClr val="tx1"/>
                  </a:solidFill>
                  <a:ea typeface="楷体_GB2312" pitchFamily="49" charset="-122"/>
                </a:rPr>
                <a:t>太</a:t>
              </a:r>
              <a:r>
                <a:rPr lang="zh-CN" altLang="en-US" b="0">
                  <a:solidFill>
                    <a:schemeClr val="tx1"/>
                  </a:solidFill>
                  <a:ea typeface="黑体" panose="02010609060101010101" pitchFamily="49" charset="-122"/>
                </a:rPr>
                <a:t>小</a:t>
              </a:r>
              <a:endParaRPr lang="en-US" altLang="zh-CN" b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F5A71C9F-0C4C-4675-A987-3AAAB9E59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08"/>
              <a:ext cx="1922" cy="333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0">
                  <a:solidFill>
                    <a:schemeClr val="tx1"/>
                  </a:solidFill>
                  <a:ea typeface="楷体_GB2312" pitchFamily="49" charset="-122"/>
                </a:rPr>
                <a:t>增加额外的计算量</a:t>
              </a:r>
              <a:endParaRPr lang="en-US" altLang="zh-CN" sz="28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" name="AutoShape 11">
              <a:extLst>
                <a:ext uri="{FF2B5EF4-FFF2-40B4-BE49-F238E27FC236}">
                  <a16:creationId xmlns:a16="http://schemas.microsoft.com/office/drawing/2014/main" id="{894A2AAA-F46E-433C-B0D8-5010D46D5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72"/>
              <a:ext cx="528" cy="192"/>
            </a:xfrm>
            <a:prstGeom prst="rightArrow">
              <a:avLst>
                <a:gd name="adj1" fmla="val 38889"/>
                <a:gd name="adj2" fmla="val 6875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68">
            <a:extLst>
              <a:ext uri="{FF2B5EF4-FFF2-40B4-BE49-F238E27FC236}">
                <a16:creationId xmlns:a16="http://schemas.microsoft.com/office/drawing/2014/main" id="{9FE4F82D-73B6-4A1C-A23A-37D9FD00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93" y="4601876"/>
            <a:ext cx="2372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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基本思想：</a:t>
            </a:r>
          </a:p>
        </p:txBody>
      </p:sp>
      <p:sp>
        <p:nvSpPr>
          <p:cNvPr id="28" name="Rectangle 70">
            <a:extLst>
              <a:ext uri="{FF2B5EF4-FFF2-40B4-BE49-F238E27FC236}">
                <a16:creationId xmlns:a16="http://schemas.microsoft.com/office/drawing/2014/main" id="{B04EFF3F-13B9-439B-9D0C-0F28BA84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2" y="4540862"/>
            <a:ext cx="3534753" cy="555017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将积分区间</a:t>
            </a:r>
            <a:r>
              <a:rPr lang="zh-CN" altLang="en-US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逐次分半</a:t>
            </a:r>
          </a:p>
        </p:txBody>
      </p:sp>
      <p:sp>
        <p:nvSpPr>
          <p:cNvPr id="29" name="Rectangle 71">
            <a:extLst>
              <a:ext uri="{FF2B5EF4-FFF2-40B4-BE49-F238E27FC236}">
                <a16:creationId xmlns:a16="http://schemas.microsoft.com/office/drawing/2014/main" id="{9DE389FE-55B1-4A3C-A8BE-30933ED1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85" y="5365371"/>
            <a:ext cx="2372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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终止法则：</a:t>
            </a:r>
          </a:p>
        </p:txBody>
      </p:sp>
      <p:sp>
        <p:nvSpPr>
          <p:cNvPr id="30" name="Rectangle 72">
            <a:extLst>
              <a:ext uri="{FF2B5EF4-FFF2-40B4-BE49-F238E27FC236}">
                <a16:creationId xmlns:a16="http://schemas.microsoft.com/office/drawing/2014/main" id="{A6F56DBC-C3E4-4FDF-8891-5EADFD4A1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2" y="5302328"/>
            <a:ext cx="6068307" cy="555017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4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前后两次</a:t>
            </a:r>
            <a:r>
              <a:rPr lang="zh-CN" altLang="en-US" sz="24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近似值的误差小于</a:t>
            </a:r>
            <a:r>
              <a:rPr lang="zh-CN" altLang="en-US" sz="24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已知精度</a:t>
            </a:r>
          </a:p>
        </p:txBody>
      </p:sp>
      <p:graphicFrame>
        <p:nvGraphicFramePr>
          <p:cNvPr id="31" name="Object 73">
            <a:extLst>
              <a:ext uri="{FF2B5EF4-FFF2-40B4-BE49-F238E27FC236}">
                <a16:creationId xmlns:a16="http://schemas.microsoft.com/office/drawing/2014/main" id="{B6093C63-A4D7-45D8-BF86-DF75B2B05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023192"/>
              </p:ext>
            </p:extLst>
          </p:nvPr>
        </p:nvGraphicFramePr>
        <p:xfrm>
          <a:off x="3502262" y="6035525"/>
          <a:ext cx="2119224" cy="66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23" name="Equation" r:id="rId3" imgW="812520" imgH="253800" progId="Equation.DSMT4">
                  <p:embed/>
                </p:oleObj>
              </mc:Choice>
              <mc:Fallback>
                <p:oleObj name="Equation" r:id="rId3" imgW="812520" imgH="253800" progId="Equation.DSMT4">
                  <p:embed/>
                  <p:pic>
                    <p:nvPicPr>
                      <p:cNvPr id="7" name="Object 73">
                        <a:extLst>
                          <a:ext uri="{FF2B5EF4-FFF2-40B4-BE49-F238E27FC236}">
                            <a16:creationId xmlns:a16="http://schemas.microsoft.com/office/drawing/2014/main" id="{6D6A2C08-58E0-49C1-9455-64B343296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262" y="6035525"/>
                        <a:ext cx="2119224" cy="662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2">
            <a:extLst>
              <a:ext uri="{FF2B5EF4-FFF2-40B4-BE49-F238E27FC236}">
                <a16:creationId xmlns:a16="http://schemas.microsoft.com/office/drawing/2014/main" id="{40AAA662-5283-4224-BDCA-BE7EC57F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" y="2856998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CC"/>
                </a:solidFill>
              </a:rPr>
              <a:t>解决办法：采用 </a:t>
            </a:r>
            <a:r>
              <a:rPr lang="zh-CN" altLang="en-US" sz="2800" b="1" dirty="0">
                <a:solidFill>
                  <a:srgbClr val="990000"/>
                </a:solidFill>
                <a:ea typeface="黑体" panose="02010609060101010101" pitchFamily="49" charset="-122"/>
              </a:rPr>
              <a:t>变步长算法</a:t>
            </a:r>
          </a:p>
        </p:txBody>
      </p:sp>
      <p:sp>
        <p:nvSpPr>
          <p:cNvPr id="33" name="Rectangle 14" descr="再生纸">
            <a:extLst>
              <a:ext uri="{FF2B5EF4-FFF2-40B4-BE49-F238E27FC236}">
                <a16:creationId xmlns:a16="http://schemas.microsoft.com/office/drawing/2014/main" id="{A60AC30C-4B7F-4E92-9F76-D6F1BD084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9" y="3435551"/>
            <a:ext cx="9050482" cy="921342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通常采取将区间</a:t>
            </a:r>
            <a:r>
              <a:rPr lang="zh-CN" altLang="en-US" sz="2400" b="1" dirty="0">
                <a:solidFill>
                  <a:srgbClr val="990000"/>
                </a:solidFill>
                <a:latin typeface="+mn-ea"/>
                <a:ea typeface="+mn-ea"/>
              </a:rPr>
              <a:t>不断对分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的方法，即取 </a:t>
            </a:r>
            <a:r>
              <a:rPr lang="en-US" altLang="zh-CN" sz="2400" b="1" i="1" dirty="0">
                <a:solidFill>
                  <a:schemeClr val="hlink"/>
                </a:solidFill>
                <a:latin typeface="+mn-ea"/>
                <a:ea typeface="+mn-ea"/>
              </a:rPr>
              <a:t>n</a:t>
            </a:r>
            <a:r>
              <a:rPr lang="en-US" altLang="zh-CN" sz="2400" b="1" dirty="0">
                <a:solidFill>
                  <a:schemeClr val="hlink"/>
                </a:solidFill>
                <a:latin typeface="+mn-ea"/>
                <a:ea typeface="+mn-ea"/>
              </a:rPr>
              <a:t> = 2</a:t>
            </a:r>
            <a:r>
              <a:rPr lang="en-US" altLang="zh-CN" sz="2400" b="1" i="1" baseline="30000" dirty="0">
                <a:solidFill>
                  <a:schemeClr val="hlink"/>
                </a:solidFill>
                <a:latin typeface="+mn-ea"/>
                <a:ea typeface="+mn-ea"/>
              </a:rPr>
              <a:t>k</a:t>
            </a:r>
            <a:r>
              <a:rPr lang="en-US" altLang="zh-CN" sz="2400" b="1" i="1" baseline="30000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反复使用复化求积公式，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直到相邻两次计算结果之差的绝对值小于指定的精度为止。</a:t>
            </a:r>
            <a:endParaRPr lang="en-US" altLang="zh-CN" sz="24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33F63E5-BF13-428A-9505-AAD0D4E395FC}"/>
              </a:ext>
            </a:extLst>
          </p:cNvPr>
          <p:cNvSpPr txBox="1"/>
          <p:nvPr/>
        </p:nvSpPr>
        <p:spPr>
          <a:xfrm>
            <a:off x="7596336" y="2087557"/>
            <a:ext cx="134810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27490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  <p:bldP spid="30" grpId="0" animBg="1"/>
      <p:bldP spid="32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BAABC0DB-D8B7-46A5-8A98-7FF9C4799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3989" y="150813"/>
            <a:ext cx="5410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</a:rPr>
              <a:t>变步长梯形法</a:t>
            </a:r>
          </a:p>
        </p:txBody>
      </p:sp>
      <p:graphicFrame>
        <p:nvGraphicFramePr>
          <p:cNvPr id="878595" name="Object 3">
            <a:extLst>
              <a:ext uri="{FF2B5EF4-FFF2-40B4-BE49-F238E27FC236}">
                <a16:creationId xmlns:a16="http://schemas.microsoft.com/office/drawing/2014/main" id="{26C9EED7-9610-447E-B906-57867B8BC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69015"/>
              </p:ext>
            </p:extLst>
          </p:nvPr>
        </p:nvGraphicFramePr>
        <p:xfrm>
          <a:off x="937320" y="1600200"/>
          <a:ext cx="65659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380" name="Equation" r:id="rId3" imgW="3479760" imgH="457200" progId="Equation.3">
                  <p:embed/>
                </p:oleObj>
              </mc:Choice>
              <mc:Fallback>
                <p:oleObj name="Equation" r:id="rId3" imgW="3479760" imgH="457200" progId="Equation.3">
                  <p:embed/>
                  <p:pic>
                    <p:nvPicPr>
                      <p:cNvPr id="878595" name="Object 3">
                        <a:extLst>
                          <a:ext uri="{FF2B5EF4-FFF2-40B4-BE49-F238E27FC236}">
                            <a16:creationId xmlns:a16="http://schemas.microsoft.com/office/drawing/2014/main" id="{26C9EED7-9610-447E-B906-57867B8BC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320" y="1600200"/>
                        <a:ext cx="65659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6" name="Text Box 4">
            <a:extLst>
              <a:ext uri="{FF2B5EF4-FFF2-40B4-BE49-F238E27FC236}">
                <a16:creationId xmlns:a16="http://schemas.microsoft.com/office/drawing/2014/main" id="{431F3660-FD3F-4104-9D99-C5BFAB2D6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590800"/>
            <a:ext cx="655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步长折半：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 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+1/2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，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 </a:t>
            </a:r>
            <a:r>
              <a:rPr lang="en-US" altLang="zh-CN" b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+1/2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endParaRPr lang="en-US" altLang="zh-CN" b="1">
              <a:solidFill>
                <a:srgbClr val="00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878597" name="Object 5">
            <a:extLst>
              <a:ext uri="{FF2B5EF4-FFF2-40B4-BE49-F238E27FC236}">
                <a16:creationId xmlns:a16="http://schemas.microsoft.com/office/drawing/2014/main" id="{E02215B1-A0CC-49E5-B10C-113ED3097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734078"/>
              </p:ext>
            </p:extLst>
          </p:nvPr>
        </p:nvGraphicFramePr>
        <p:xfrm>
          <a:off x="656333" y="3048000"/>
          <a:ext cx="5829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381" name="Equation" r:id="rId5" imgW="3429000" imgH="431640" progId="Equation.DSMT4">
                  <p:embed/>
                </p:oleObj>
              </mc:Choice>
              <mc:Fallback>
                <p:oleObj name="Equation" r:id="rId5" imgW="3429000" imgH="431640" progId="Equation.DSMT4">
                  <p:embed/>
                  <p:pic>
                    <p:nvPicPr>
                      <p:cNvPr id="878597" name="Object 5">
                        <a:extLst>
                          <a:ext uri="{FF2B5EF4-FFF2-40B4-BE49-F238E27FC236}">
                            <a16:creationId xmlns:a16="http://schemas.microsoft.com/office/drawing/2014/main" id="{E02215B1-A0CC-49E5-B10C-113ED3097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33" y="3048000"/>
                        <a:ext cx="58293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598" name="Object 6">
            <a:extLst>
              <a:ext uri="{FF2B5EF4-FFF2-40B4-BE49-F238E27FC236}">
                <a16:creationId xmlns:a16="http://schemas.microsoft.com/office/drawing/2014/main" id="{006500B2-3918-48B4-8B37-691DA2791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069713"/>
              </p:ext>
            </p:extLst>
          </p:nvPr>
        </p:nvGraphicFramePr>
        <p:xfrm>
          <a:off x="1169095" y="3785889"/>
          <a:ext cx="39687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382" name="Equation" r:id="rId7" imgW="2336760" imgH="431640" progId="Equation.DSMT4">
                  <p:embed/>
                </p:oleObj>
              </mc:Choice>
              <mc:Fallback>
                <p:oleObj name="Equation" r:id="rId7" imgW="2336760" imgH="431640" progId="Equation.DSMT4">
                  <p:embed/>
                  <p:pic>
                    <p:nvPicPr>
                      <p:cNvPr id="878598" name="Object 6">
                        <a:extLst>
                          <a:ext uri="{FF2B5EF4-FFF2-40B4-BE49-F238E27FC236}">
                            <a16:creationId xmlns:a16="http://schemas.microsoft.com/office/drawing/2014/main" id="{006500B2-3918-48B4-8B37-691DA2791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095" y="3785889"/>
                        <a:ext cx="39687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599" name="Object 7">
            <a:extLst>
              <a:ext uri="{FF2B5EF4-FFF2-40B4-BE49-F238E27FC236}">
                <a16:creationId xmlns:a16="http://schemas.microsoft.com/office/drawing/2014/main" id="{C29F18B2-535C-42D4-8F6C-C38DB9E24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760053"/>
              </p:ext>
            </p:extLst>
          </p:nvPr>
        </p:nvGraphicFramePr>
        <p:xfrm>
          <a:off x="1169095" y="4505623"/>
          <a:ext cx="43100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383" name="Equation" r:id="rId9" imgW="2539800" imgH="431640" progId="Equation.DSMT4">
                  <p:embed/>
                </p:oleObj>
              </mc:Choice>
              <mc:Fallback>
                <p:oleObj name="Equation" r:id="rId9" imgW="2539800" imgH="431640" progId="Equation.DSMT4">
                  <p:embed/>
                  <p:pic>
                    <p:nvPicPr>
                      <p:cNvPr id="878599" name="Object 7">
                        <a:extLst>
                          <a:ext uri="{FF2B5EF4-FFF2-40B4-BE49-F238E27FC236}">
                            <a16:creationId xmlns:a16="http://schemas.microsoft.com/office/drawing/2014/main" id="{C29F18B2-535C-42D4-8F6C-C38DB9E24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095" y="4505623"/>
                        <a:ext cx="43100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8600" name="Group 8">
            <a:extLst>
              <a:ext uri="{FF2B5EF4-FFF2-40B4-BE49-F238E27FC236}">
                <a16:creationId xmlns:a16="http://schemas.microsoft.com/office/drawing/2014/main" id="{7C0F25A3-C489-4FDB-8C71-EC6456FE328C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990600"/>
            <a:ext cx="7864475" cy="684213"/>
            <a:chOff x="240" y="912"/>
            <a:chExt cx="4954" cy="431"/>
          </a:xfrm>
        </p:grpSpPr>
        <p:sp>
          <p:nvSpPr>
            <p:cNvPr id="878601" name="Text Box 9">
              <a:extLst>
                <a:ext uri="{FF2B5EF4-FFF2-40B4-BE49-F238E27FC236}">
                  <a16:creationId xmlns:a16="http://schemas.microsoft.com/office/drawing/2014/main" id="{79B2B0F8-C3AC-4B69-9E4D-AD56212FB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912"/>
              <a:ext cx="41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2461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4366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271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buClr>
                  <a:schemeClr val="hlink"/>
                </a:buClr>
                <a:buFont typeface="Wingdings" panose="05000000000000000000" pitchFamily="2" charset="2"/>
                <a:buChar char="q"/>
              </a:pPr>
              <a:r>
                <a:rPr lang="zh-CN" altLang="en-US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将</a:t>
              </a: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[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, 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b</a:t>
              </a:r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]</a:t>
              </a:r>
              <a:r>
                <a:rPr lang="zh-CN" altLang="en-US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分成 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n </a:t>
              </a:r>
              <a:r>
                <a:rPr lang="zh-CN" altLang="en-US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等分 </a:t>
              </a: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[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x</a:t>
              </a:r>
              <a:r>
                <a:rPr lang="en-US" altLang="zh-CN" b="1" i="1" baseline="-25000">
                  <a:latin typeface="华文仿宋" panose="02010600040101010101" pitchFamily="2" charset="-122"/>
                  <a:ea typeface="华文仿宋" panose="02010600040101010101" pitchFamily="2" charset="-122"/>
                </a:rPr>
                <a:t>i </a:t>
              </a:r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, 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x</a:t>
              </a:r>
              <a:r>
                <a:rPr lang="en-US" altLang="zh-CN" b="1" i="1" baseline="-25000">
                  <a:latin typeface="华文仿宋" panose="02010600040101010101" pitchFamily="2" charset="-122"/>
                  <a:ea typeface="华文仿宋" panose="02010600040101010101" pitchFamily="2" charset="-122"/>
                </a:rPr>
                <a:t>i</a:t>
              </a:r>
              <a:r>
                <a:rPr lang="en-US" altLang="zh-CN" b="1" baseline="-25000">
                  <a:latin typeface="华文仿宋" panose="02010600040101010101" pitchFamily="2" charset="-122"/>
                  <a:ea typeface="华文仿宋" panose="02010600040101010101" pitchFamily="2" charset="-122"/>
                </a:rPr>
                <a:t>+1</a:t>
              </a:r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]</a:t>
              </a:r>
              <a:r>
                <a:rPr lang="zh-CN" altLang="en-US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，</a:t>
              </a:r>
              <a:endParaRPr lang="en-US" altLang="zh-CN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878602" name="Object 10">
              <a:extLst>
                <a:ext uri="{FF2B5EF4-FFF2-40B4-BE49-F238E27FC236}">
                  <a16:creationId xmlns:a16="http://schemas.microsoft.com/office/drawing/2014/main" id="{9665E317-9A58-45B1-8996-B977835345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912"/>
            <a:ext cx="1930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384" name="Equation" r:id="rId11" imgW="1536480" imgH="342720" progId="Equation.3">
                    <p:embed/>
                  </p:oleObj>
                </mc:Choice>
                <mc:Fallback>
                  <p:oleObj name="Equation" r:id="rId11" imgW="1536480" imgH="342720" progId="Equation.3">
                    <p:embed/>
                    <p:pic>
                      <p:nvPicPr>
                        <p:cNvPr id="878602" name="Object 10">
                          <a:extLst>
                            <a:ext uri="{FF2B5EF4-FFF2-40B4-BE49-F238E27FC236}">
                              <a16:creationId xmlns:a16="http://schemas.microsoft.com/office/drawing/2014/main" id="{9665E317-9A58-45B1-8996-B977835345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30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8603" name="Object 11">
            <a:extLst>
              <a:ext uri="{FF2B5EF4-FFF2-40B4-BE49-F238E27FC236}">
                <a16:creationId xmlns:a16="http://schemas.microsoft.com/office/drawing/2014/main" id="{C07D2F2B-C325-43B6-B46F-23952B719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05143"/>
              </p:ext>
            </p:extLst>
          </p:nvPr>
        </p:nvGraphicFramePr>
        <p:xfrm>
          <a:off x="1331640" y="5436393"/>
          <a:ext cx="31115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385" name="Equation" r:id="rId13" imgW="1650960" imgH="431640" progId="Equation.DSMT4">
                  <p:embed/>
                </p:oleObj>
              </mc:Choice>
              <mc:Fallback>
                <p:oleObj name="Equation" r:id="rId13" imgW="1650960" imgH="431640" progId="Equation.DSMT4">
                  <p:embed/>
                  <p:pic>
                    <p:nvPicPr>
                      <p:cNvPr id="878603" name="Object 11">
                        <a:extLst>
                          <a:ext uri="{FF2B5EF4-FFF2-40B4-BE49-F238E27FC236}">
                            <a16:creationId xmlns:a16="http://schemas.microsoft.com/office/drawing/2014/main" id="{C07D2F2B-C325-43B6-B46F-23952B719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436393"/>
                        <a:ext cx="3111500" cy="862013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604" name="Rectangle 12">
            <a:extLst>
              <a:ext uri="{FF2B5EF4-FFF2-40B4-BE49-F238E27FC236}">
                <a16:creationId xmlns:a16="http://schemas.microsoft.com/office/drawing/2014/main" id="{A292F800-5541-4AFA-A64D-BAFCCA6C3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724" y="5636566"/>
            <a:ext cx="2162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="1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= 2</a:t>
            </a:r>
            <a:r>
              <a:rPr lang="en-US" altLang="zh-CN" sz="2400" b="1" baseline="30000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400" b="1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400" b="1" baseline="30000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400" b="1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400" b="1" baseline="30000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…</a:t>
            </a:r>
          </a:p>
        </p:txBody>
      </p:sp>
      <p:sp>
        <p:nvSpPr>
          <p:cNvPr id="878605" name="Line 13">
            <a:extLst>
              <a:ext uri="{FF2B5EF4-FFF2-40B4-BE49-F238E27FC236}">
                <a16:creationId xmlns:a16="http://schemas.microsoft.com/office/drawing/2014/main" id="{51AFAE7A-8D36-48BF-895F-7A2F115D3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2320" y="3048000"/>
            <a:ext cx="1447800" cy="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78606" name="Line 14">
            <a:extLst>
              <a:ext uri="{FF2B5EF4-FFF2-40B4-BE49-F238E27FC236}">
                <a16:creationId xmlns:a16="http://schemas.microsoft.com/office/drawing/2014/main" id="{D9398550-C0C7-43BB-99CA-C9184EF9D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8120" y="3048000"/>
            <a:ext cx="0" cy="0"/>
          </a:xfrm>
          <a:prstGeom prst="line">
            <a:avLst/>
          </a:prstGeom>
          <a:noFill/>
          <a:ln w="2222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78607" name="Rectangle 15">
            <a:extLst>
              <a:ext uri="{FF2B5EF4-FFF2-40B4-BE49-F238E27FC236}">
                <a16:creationId xmlns:a16="http://schemas.microsoft.com/office/drawing/2014/main" id="{6450A9DC-2B5B-405A-B1BF-BF0CF690B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920" y="304800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endParaRPr lang="zh-CN" altLang="en-US" sz="2400" b="1" i="1" baseline="-250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78608" name="Rectangle 16">
            <a:extLst>
              <a:ext uri="{FF2B5EF4-FFF2-40B4-BE49-F238E27FC236}">
                <a16:creationId xmlns:a16="http://schemas.microsoft.com/office/drawing/2014/main" id="{64EF3B65-A1E3-4DCF-9C87-E8451182C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720" y="3048000"/>
            <a:ext cx="6575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 </a:t>
            </a:r>
            <a:r>
              <a:rPr lang="en-US" altLang="zh-CN" sz="2400" b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endParaRPr lang="zh-CN" altLang="en-US" sz="2400" b="1" baseline="-250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78609" name="Rectangle 17">
            <a:extLst>
              <a:ext uri="{FF2B5EF4-FFF2-40B4-BE49-F238E27FC236}">
                <a16:creationId xmlns:a16="http://schemas.microsoft.com/office/drawing/2014/main" id="{A823EB8B-1C4E-441D-8F9B-4E50BAAE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320" y="2514600"/>
            <a:ext cx="856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i="1" baseline="-2500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 </a:t>
            </a:r>
            <a:r>
              <a:rPr lang="en-US" altLang="zh-CN" sz="2400" b="1" baseline="-2500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+1/2</a:t>
            </a:r>
            <a:endParaRPr lang="zh-CN" altLang="en-US" sz="2400" b="1" baseline="-25000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12D740-BE6A-40E1-8260-3DB0A1C8B5B8}"/>
              </a:ext>
            </a:extLst>
          </p:cNvPr>
          <p:cNvSpPr txBox="1"/>
          <p:nvPr/>
        </p:nvSpPr>
        <p:spPr>
          <a:xfrm>
            <a:off x="7300854" y="4177456"/>
            <a:ext cx="134810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21346288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55" name="Rectangle 1095">
            <a:extLst>
              <a:ext uri="{FF2B5EF4-FFF2-40B4-BE49-F238E27FC236}">
                <a16:creationId xmlns:a16="http://schemas.microsoft.com/office/drawing/2014/main" id="{A64195AC-4DB0-45C9-A597-9D597D78D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5731010"/>
            <a:ext cx="8261350" cy="762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8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上述条件</a:t>
            </a:r>
            <a:r>
              <a:rPr lang="zh-CN" altLang="en-US" sz="28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满足</a:t>
            </a:r>
            <a:r>
              <a:rPr lang="zh-CN" altLang="en-US" sz="28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，程序终止；否则，继续</a:t>
            </a:r>
            <a:r>
              <a:rPr lang="zh-CN" altLang="en-US" sz="28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分半</a:t>
            </a:r>
            <a:r>
              <a:rPr lang="zh-CN" altLang="en-US" sz="28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计算。</a:t>
            </a:r>
          </a:p>
        </p:txBody>
      </p:sp>
      <p:sp>
        <p:nvSpPr>
          <p:cNvPr id="67636" name="Rectangle 1076">
            <a:extLst>
              <a:ext uri="{FF2B5EF4-FFF2-40B4-BE49-F238E27FC236}">
                <a16:creationId xmlns:a16="http://schemas.microsoft.com/office/drawing/2014/main" id="{8DC3BD6C-2AEA-4902-99E0-05DF135B8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3210"/>
            <a:ext cx="2605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终止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条件：</a:t>
            </a:r>
          </a:p>
        </p:txBody>
      </p:sp>
      <p:sp>
        <p:nvSpPr>
          <p:cNvPr id="67638" name="Rectangle 1078">
            <a:extLst>
              <a:ext uri="{FF2B5EF4-FFF2-40B4-BE49-F238E27FC236}">
                <a16:creationId xmlns:a16="http://schemas.microsoft.com/office/drawing/2014/main" id="{82F3E8B3-C27A-4C1C-9275-0A7D702C3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88042"/>
            <a:ext cx="4275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由复化梯形公式的余项知</a:t>
            </a:r>
          </a:p>
        </p:txBody>
      </p:sp>
      <p:graphicFrame>
        <p:nvGraphicFramePr>
          <p:cNvPr id="67639" name="Object 1079">
            <a:extLst>
              <a:ext uri="{FF2B5EF4-FFF2-40B4-BE49-F238E27FC236}">
                <a16:creationId xmlns:a16="http://schemas.microsoft.com/office/drawing/2014/main" id="{D89D5969-0FF9-49BD-9B4B-C63E608F2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7584"/>
              </p:ext>
            </p:extLst>
          </p:nvPr>
        </p:nvGraphicFramePr>
        <p:xfrm>
          <a:off x="261727" y="1144859"/>
          <a:ext cx="4882218" cy="103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32" name="Equation" r:id="rId3" imgW="1917360" imgH="406080" progId="Equation.DSMT4">
                  <p:embed/>
                </p:oleObj>
              </mc:Choice>
              <mc:Fallback>
                <p:oleObj name="Equation" r:id="rId3" imgW="1917360" imgH="406080" progId="Equation.DSMT4">
                  <p:embed/>
                  <p:pic>
                    <p:nvPicPr>
                      <p:cNvPr id="67639" name="Object 1079">
                        <a:extLst>
                          <a:ext uri="{FF2B5EF4-FFF2-40B4-BE49-F238E27FC236}">
                            <a16:creationId xmlns:a16="http://schemas.microsoft.com/office/drawing/2014/main" id="{D89D5969-0FF9-49BD-9B4B-C63E608F2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27" y="1144859"/>
                        <a:ext cx="4882218" cy="1036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0" name="Object 1080">
            <a:extLst>
              <a:ext uri="{FF2B5EF4-FFF2-40B4-BE49-F238E27FC236}">
                <a16:creationId xmlns:a16="http://schemas.microsoft.com/office/drawing/2014/main" id="{7BC32DB2-CD40-44C4-B2B6-BCA424405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39052"/>
              </p:ext>
            </p:extLst>
          </p:nvPr>
        </p:nvGraphicFramePr>
        <p:xfrm>
          <a:off x="409339" y="2152753"/>
          <a:ext cx="4586993" cy="94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33" name="Equation" r:id="rId5" imgW="1981080" imgH="406080" progId="Equation.DSMT4">
                  <p:embed/>
                </p:oleObj>
              </mc:Choice>
              <mc:Fallback>
                <p:oleObj name="Equation" r:id="rId5" imgW="1981080" imgH="406080" progId="Equation.DSMT4">
                  <p:embed/>
                  <p:pic>
                    <p:nvPicPr>
                      <p:cNvPr id="67640" name="Object 1080">
                        <a:extLst>
                          <a:ext uri="{FF2B5EF4-FFF2-40B4-BE49-F238E27FC236}">
                            <a16:creationId xmlns:a16="http://schemas.microsoft.com/office/drawing/2014/main" id="{7BC32DB2-CD40-44C4-B2B6-BCA4244054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39" y="2152753"/>
                        <a:ext cx="4586993" cy="94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44" name="Group 1084">
            <a:extLst>
              <a:ext uri="{FF2B5EF4-FFF2-40B4-BE49-F238E27FC236}">
                <a16:creationId xmlns:a16="http://schemas.microsoft.com/office/drawing/2014/main" id="{D0F37DA3-96D7-40AB-98A5-0B354278551D}"/>
              </a:ext>
            </a:extLst>
          </p:cNvPr>
          <p:cNvGrpSpPr>
            <a:grpSpLocks/>
          </p:cNvGrpSpPr>
          <p:nvPr/>
        </p:nvGrpSpPr>
        <p:grpSpPr bwMode="auto">
          <a:xfrm>
            <a:off x="6156176" y="1738313"/>
            <a:ext cx="2402037" cy="1370128"/>
            <a:chOff x="3984" y="1056"/>
            <a:chExt cx="1584" cy="960"/>
          </a:xfrm>
        </p:grpSpPr>
        <p:sp>
          <p:nvSpPr>
            <p:cNvPr id="67643" name="Rectangle 1083">
              <a:extLst>
                <a:ext uri="{FF2B5EF4-FFF2-40B4-BE49-F238E27FC236}">
                  <a16:creationId xmlns:a16="http://schemas.microsoft.com/office/drawing/2014/main" id="{CFB77EEB-9DD4-4BB7-AF3C-E7A0251C3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56"/>
              <a:ext cx="1584" cy="96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67642" name="Object 1082">
              <a:extLst>
                <a:ext uri="{FF2B5EF4-FFF2-40B4-BE49-F238E27FC236}">
                  <a16:creationId xmlns:a16="http://schemas.microsoft.com/office/drawing/2014/main" id="{B9DDCD76-6B45-4571-B605-C0ACE5EA99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104"/>
            <a:ext cx="1392" cy="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34" name="Equation" r:id="rId7" imgW="711000" imgH="444240" progId="Equation.DSMT4">
                    <p:embed/>
                  </p:oleObj>
                </mc:Choice>
                <mc:Fallback>
                  <p:oleObj name="Equation" r:id="rId7" imgW="711000" imgH="444240" progId="Equation.DSMT4">
                    <p:embed/>
                    <p:pic>
                      <p:nvPicPr>
                        <p:cNvPr id="67642" name="Object 1082">
                          <a:extLst>
                            <a:ext uri="{FF2B5EF4-FFF2-40B4-BE49-F238E27FC236}">
                              <a16:creationId xmlns:a16="http://schemas.microsoft.com/office/drawing/2014/main" id="{B9DDCD76-6B45-4571-B605-C0ACE5EA99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104"/>
                          <a:ext cx="1392" cy="8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49" name="Group 1089">
            <a:extLst>
              <a:ext uri="{FF2B5EF4-FFF2-40B4-BE49-F238E27FC236}">
                <a16:creationId xmlns:a16="http://schemas.microsoft.com/office/drawing/2014/main" id="{BD45B99A-8263-474F-9FE1-B2BE2BF3A791}"/>
              </a:ext>
            </a:extLst>
          </p:cNvPr>
          <p:cNvGrpSpPr>
            <a:grpSpLocks/>
          </p:cNvGrpSpPr>
          <p:nvPr/>
        </p:nvGrpSpPr>
        <p:grpSpPr bwMode="auto">
          <a:xfrm>
            <a:off x="4852839" y="73210"/>
            <a:ext cx="3910161" cy="1370128"/>
            <a:chOff x="2880" y="96"/>
            <a:chExt cx="2640" cy="816"/>
          </a:xfrm>
        </p:grpSpPr>
        <p:sp>
          <p:nvSpPr>
            <p:cNvPr id="67648" name="AutoShape 1088">
              <a:extLst>
                <a:ext uri="{FF2B5EF4-FFF2-40B4-BE49-F238E27FC236}">
                  <a16:creationId xmlns:a16="http://schemas.microsoft.com/office/drawing/2014/main" id="{309B8398-F98D-4635-8550-287982ADE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6"/>
              <a:ext cx="2640" cy="816"/>
            </a:xfrm>
            <a:prstGeom prst="cloudCallout">
              <a:avLst>
                <a:gd name="adj1" fmla="val 30833"/>
                <a:gd name="adj2" fmla="val 106741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endParaRPr lang="zh-CN" altLang="zh-CN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pSp>
          <p:nvGrpSpPr>
            <p:cNvPr id="67647" name="Group 1087">
              <a:extLst>
                <a:ext uri="{FF2B5EF4-FFF2-40B4-BE49-F238E27FC236}">
                  <a16:creationId xmlns:a16="http://schemas.microsoft.com/office/drawing/2014/main" id="{FCFA40EB-8855-421F-9B16-420161966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9" y="289"/>
              <a:ext cx="1954" cy="358"/>
              <a:chOff x="2744" y="2512"/>
              <a:chExt cx="1954" cy="358"/>
            </a:xfrm>
          </p:grpSpPr>
          <p:graphicFrame>
            <p:nvGraphicFramePr>
              <p:cNvPr id="67645" name="Object 1085">
                <a:extLst>
                  <a:ext uri="{FF2B5EF4-FFF2-40B4-BE49-F238E27FC236}">
                    <a16:creationId xmlns:a16="http://schemas.microsoft.com/office/drawing/2014/main" id="{96D0C409-328A-4C81-AB89-F1357D4B6E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4" y="2512"/>
              <a:ext cx="760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835" name="Equation" r:id="rId9" imgW="431640" imgH="203040" progId="Equation.DSMT4">
                      <p:embed/>
                    </p:oleObj>
                  </mc:Choice>
                  <mc:Fallback>
                    <p:oleObj name="Equation" r:id="rId9" imgW="431640" imgH="203040" progId="Equation.DSMT4">
                      <p:embed/>
                      <p:pic>
                        <p:nvPicPr>
                          <p:cNvPr id="67645" name="Object 1085">
                            <a:extLst>
                              <a:ext uri="{FF2B5EF4-FFF2-40B4-BE49-F238E27FC236}">
                                <a16:creationId xmlns:a16="http://schemas.microsoft.com/office/drawing/2014/main" id="{96D0C409-328A-4C81-AB89-F1357D4B6EF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4" y="2512"/>
                            <a:ext cx="760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46" name="Rectangle 1086">
                <a:extLst>
                  <a:ext uri="{FF2B5EF4-FFF2-40B4-BE49-F238E27FC236}">
                    <a16:creationId xmlns:a16="http://schemas.microsoft.com/office/drawing/2014/main" id="{134A3DC5-EA58-4897-BCEC-555D89DFE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2523"/>
                <a:ext cx="124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rgbClr val="FF00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变化不大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时</a:t>
                </a:r>
              </a:p>
            </p:txBody>
          </p:sp>
        </p:grpSp>
      </p:grpSp>
      <p:sp>
        <p:nvSpPr>
          <p:cNvPr id="67650" name="Rectangle 1090">
            <a:extLst>
              <a:ext uri="{FF2B5EF4-FFF2-40B4-BE49-F238E27FC236}">
                <a16:creationId xmlns:a16="http://schemas.microsoft.com/office/drawing/2014/main" id="{B984DA00-3C22-4357-955B-A91D13757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31838"/>
            <a:ext cx="3487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由此得到近似关系式</a:t>
            </a:r>
          </a:p>
        </p:txBody>
      </p:sp>
      <p:graphicFrame>
        <p:nvGraphicFramePr>
          <p:cNvPr id="67651" name="Object 1091">
            <a:extLst>
              <a:ext uri="{FF2B5EF4-FFF2-40B4-BE49-F238E27FC236}">
                <a16:creationId xmlns:a16="http://schemas.microsoft.com/office/drawing/2014/main" id="{42BB94C0-F788-4874-8161-D770C1EBB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811848"/>
              </p:ext>
            </p:extLst>
          </p:nvPr>
        </p:nvGraphicFramePr>
        <p:xfrm>
          <a:off x="3563888" y="3095066"/>
          <a:ext cx="3327473" cy="90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36" name="Equation" r:id="rId11" imgW="1498320" imgH="406080" progId="Equation.DSMT4">
                  <p:embed/>
                </p:oleObj>
              </mc:Choice>
              <mc:Fallback>
                <p:oleObj name="Equation" r:id="rId11" imgW="1498320" imgH="406080" progId="Equation.DSMT4">
                  <p:embed/>
                  <p:pic>
                    <p:nvPicPr>
                      <p:cNvPr id="67651" name="Object 1091">
                        <a:extLst>
                          <a:ext uri="{FF2B5EF4-FFF2-40B4-BE49-F238E27FC236}">
                            <a16:creationId xmlns:a16="http://schemas.microsoft.com/office/drawing/2014/main" id="{42BB94C0-F788-4874-8161-D770C1EBB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095066"/>
                        <a:ext cx="3327473" cy="903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52" name="Rectangle 1092">
            <a:extLst>
              <a:ext uri="{FF2B5EF4-FFF2-40B4-BE49-F238E27FC236}">
                <a16:creationId xmlns:a16="http://schemas.microsoft.com/office/drawing/2014/main" id="{6E98EAFF-4C4B-4A17-B7FB-7A91EF248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951017"/>
            <a:ext cx="2474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误差控制条件</a:t>
            </a:r>
          </a:p>
        </p:txBody>
      </p:sp>
      <p:graphicFrame>
        <p:nvGraphicFramePr>
          <p:cNvPr id="67653" name="Object 1093">
            <a:extLst>
              <a:ext uri="{FF2B5EF4-FFF2-40B4-BE49-F238E27FC236}">
                <a16:creationId xmlns:a16="http://schemas.microsoft.com/office/drawing/2014/main" id="{8AADF0CB-DEA4-4726-8916-2DA5CFBB9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517300"/>
              </p:ext>
            </p:extLst>
          </p:nvPr>
        </p:nvGraphicFramePr>
        <p:xfrm>
          <a:off x="2545174" y="3929777"/>
          <a:ext cx="2503912" cy="914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37" name="Equation" r:id="rId13" imgW="1218960" imgH="444240" progId="Equation.DSMT4">
                  <p:embed/>
                </p:oleObj>
              </mc:Choice>
              <mc:Fallback>
                <p:oleObj name="Equation" r:id="rId13" imgW="1218960" imgH="444240" progId="Equation.DSMT4">
                  <p:embed/>
                  <p:pic>
                    <p:nvPicPr>
                      <p:cNvPr id="67653" name="Object 1093">
                        <a:extLst>
                          <a:ext uri="{FF2B5EF4-FFF2-40B4-BE49-F238E27FC236}">
                            <a16:creationId xmlns:a16="http://schemas.microsoft.com/office/drawing/2014/main" id="{8AADF0CB-DEA4-4726-8916-2DA5CFBB9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174" y="3929777"/>
                        <a:ext cx="2503912" cy="914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C737B772-CA53-4900-AF98-73F88FFEC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01206"/>
              </p:ext>
            </p:extLst>
          </p:nvPr>
        </p:nvGraphicFramePr>
        <p:xfrm>
          <a:off x="296863" y="5056749"/>
          <a:ext cx="5248356" cy="558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38" name="Equation" r:id="rId15" imgW="2158920" imgH="228600" progId="Equation.DSMT4">
                  <p:embed/>
                </p:oleObj>
              </mc:Choice>
              <mc:Fallback>
                <p:oleObj name="Equation" r:id="rId15" imgW="2158920" imgH="2286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286ABEE-227D-4479-8DC4-2ECE32EBA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5056749"/>
                        <a:ext cx="5248356" cy="5580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A345A13-B72F-4725-BF00-03B3254630A0}"/>
              </a:ext>
            </a:extLst>
          </p:cNvPr>
          <p:cNvSpPr txBox="1"/>
          <p:nvPr/>
        </p:nvSpPr>
        <p:spPr>
          <a:xfrm>
            <a:off x="6277343" y="4197828"/>
            <a:ext cx="271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这里构成了一个自动选步长的梯形积分公式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F2CB4A-74FB-45E0-8EF7-172284944983}"/>
              </a:ext>
            </a:extLst>
          </p:cNvPr>
          <p:cNvSpPr txBox="1"/>
          <p:nvPr/>
        </p:nvSpPr>
        <p:spPr>
          <a:xfrm>
            <a:off x="2921041" y="42432"/>
            <a:ext cx="101044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93782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>
            <a:extLst>
              <a:ext uri="{FF2B5EF4-FFF2-40B4-BE49-F238E27FC236}">
                <a16:creationId xmlns:a16="http://schemas.microsoft.com/office/drawing/2014/main" id="{6705CCF5-8E8A-4308-9B82-929BCA0C8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2C732D4F-C393-4B15-BB63-22B4696B2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043595"/>
              </p:ext>
            </p:extLst>
          </p:nvPr>
        </p:nvGraphicFramePr>
        <p:xfrm>
          <a:off x="323528" y="834231"/>
          <a:ext cx="64674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2" name="Equation" r:id="rId3" imgW="3543120" imgH="203040" progId="Equation.DSMT4">
                  <p:embed/>
                </p:oleObj>
              </mc:Choice>
              <mc:Fallback>
                <p:oleObj name="Equation" r:id="rId3" imgW="3543120" imgH="203040" progId="Equation.DSMT4">
                  <p:embed/>
                  <p:pic>
                    <p:nvPicPr>
                      <p:cNvPr id="104455" name="Object 7">
                        <a:extLst>
                          <a:ext uri="{FF2B5EF4-FFF2-40B4-BE49-F238E27FC236}">
                            <a16:creationId xmlns:a16="http://schemas.microsoft.com/office/drawing/2014/main" id="{2C732D4F-C393-4B15-BB63-22B4696B2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834231"/>
                        <a:ext cx="6467475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>
            <a:extLst>
              <a:ext uri="{FF2B5EF4-FFF2-40B4-BE49-F238E27FC236}">
                <a16:creationId xmlns:a16="http://schemas.microsoft.com/office/drawing/2014/main" id="{942B0B9E-06A1-492B-BF00-81883D964E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05985"/>
              </p:ext>
            </p:extLst>
          </p:nvPr>
        </p:nvGraphicFramePr>
        <p:xfrm>
          <a:off x="2102470" y="1293748"/>
          <a:ext cx="27114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3" name="Equation" r:id="rId5" imgW="1485720" imgH="393480" progId="Equation.DSMT4">
                  <p:embed/>
                </p:oleObj>
              </mc:Choice>
              <mc:Fallback>
                <p:oleObj name="Equation" r:id="rId5" imgW="1485720" imgH="393480" progId="Equation.DSMT4">
                  <p:embed/>
                  <p:pic>
                    <p:nvPicPr>
                      <p:cNvPr id="104456" name="Object 8">
                        <a:extLst>
                          <a:ext uri="{FF2B5EF4-FFF2-40B4-BE49-F238E27FC236}">
                            <a16:creationId xmlns:a16="http://schemas.microsoft.com/office/drawing/2014/main" id="{942B0B9E-06A1-492B-BF00-81883D964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470" y="1293748"/>
                        <a:ext cx="27114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2" name="Object 14">
            <a:extLst>
              <a:ext uri="{FF2B5EF4-FFF2-40B4-BE49-F238E27FC236}">
                <a16:creationId xmlns:a16="http://schemas.microsoft.com/office/drawing/2014/main" id="{FAE29C69-1F4C-4397-B7B5-A69D160539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393424"/>
              </p:ext>
            </p:extLst>
          </p:nvPr>
        </p:nvGraphicFramePr>
        <p:xfrm>
          <a:off x="1835770" y="2029619"/>
          <a:ext cx="32448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4" name="Equation" r:id="rId7" imgW="1777680" imgH="469800" progId="Equation.DSMT4">
                  <p:embed/>
                </p:oleObj>
              </mc:Choice>
              <mc:Fallback>
                <p:oleObj name="Equation" r:id="rId7" imgW="1777680" imgH="469800" progId="Equation.DSMT4">
                  <p:embed/>
                  <p:pic>
                    <p:nvPicPr>
                      <p:cNvPr id="104462" name="Object 14">
                        <a:extLst>
                          <a:ext uri="{FF2B5EF4-FFF2-40B4-BE49-F238E27FC236}">
                            <a16:creationId xmlns:a16="http://schemas.microsoft.com/office/drawing/2014/main" id="{FAE29C69-1F4C-4397-B7B5-A69D160539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70" y="2029619"/>
                        <a:ext cx="32448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3" name="Object 15">
            <a:extLst>
              <a:ext uri="{FF2B5EF4-FFF2-40B4-BE49-F238E27FC236}">
                <a16:creationId xmlns:a16="http://schemas.microsoft.com/office/drawing/2014/main" id="{F694D67B-7432-404B-9AA2-9B84B5DC9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818999"/>
              </p:ext>
            </p:extLst>
          </p:nvPr>
        </p:nvGraphicFramePr>
        <p:xfrm>
          <a:off x="680007" y="2903725"/>
          <a:ext cx="447198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5" name="Equation" r:id="rId9" imgW="2450880" imgH="685800" progId="Equation.DSMT4">
                  <p:embed/>
                </p:oleObj>
              </mc:Choice>
              <mc:Fallback>
                <p:oleObj name="Equation" r:id="rId9" imgW="2450880" imgH="685800" progId="Equation.DSMT4">
                  <p:embed/>
                  <p:pic>
                    <p:nvPicPr>
                      <p:cNvPr id="104463" name="Object 15">
                        <a:extLst>
                          <a:ext uri="{FF2B5EF4-FFF2-40B4-BE49-F238E27FC236}">
                            <a16:creationId xmlns:a16="http://schemas.microsoft.com/office/drawing/2014/main" id="{F694D67B-7432-404B-9AA2-9B84B5DC9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07" y="2903725"/>
                        <a:ext cx="4471988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4" name="Object 16">
            <a:extLst>
              <a:ext uri="{FF2B5EF4-FFF2-40B4-BE49-F238E27FC236}">
                <a16:creationId xmlns:a16="http://schemas.microsoft.com/office/drawing/2014/main" id="{F84CF9BF-BE56-4EAF-8210-061C07102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063540"/>
              </p:ext>
            </p:extLst>
          </p:nvPr>
        </p:nvGraphicFramePr>
        <p:xfrm>
          <a:off x="539552" y="4306456"/>
          <a:ext cx="68357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6" name="Equation" r:id="rId11" imgW="3746160" imgH="393480" progId="Equation.DSMT4">
                  <p:embed/>
                </p:oleObj>
              </mc:Choice>
              <mc:Fallback>
                <p:oleObj name="Equation" r:id="rId11" imgW="3746160" imgH="393480" progId="Equation.DSMT4">
                  <p:embed/>
                  <p:pic>
                    <p:nvPicPr>
                      <p:cNvPr id="104464" name="Object 16">
                        <a:extLst>
                          <a:ext uri="{FF2B5EF4-FFF2-40B4-BE49-F238E27FC236}">
                            <a16:creationId xmlns:a16="http://schemas.microsoft.com/office/drawing/2014/main" id="{F84CF9BF-BE56-4EAF-8210-061C07102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306456"/>
                        <a:ext cx="68357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17">
            <a:extLst>
              <a:ext uri="{FF2B5EF4-FFF2-40B4-BE49-F238E27FC236}">
                <a16:creationId xmlns:a16="http://schemas.microsoft.com/office/drawing/2014/main" id="{7A35B105-7AEB-470F-9396-5DB933D70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289117"/>
              </p:ext>
            </p:extLst>
          </p:nvPr>
        </p:nvGraphicFramePr>
        <p:xfrm>
          <a:off x="539552" y="5116574"/>
          <a:ext cx="66500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7" name="Equation" r:id="rId13" imgW="3644640" imgH="393480" progId="Equation.DSMT4">
                  <p:embed/>
                </p:oleObj>
              </mc:Choice>
              <mc:Fallback>
                <p:oleObj name="Equation" r:id="rId13" imgW="3644640" imgH="393480" progId="Equation.DSMT4">
                  <p:embed/>
                  <p:pic>
                    <p:nvPicPr>
                      <p:cNvPr id="104465" name="Object 17">
                        <a:extLst>
                          <a:ext uri="{FF2B5EF4-FFF2-40B4-BE49-F238E27FC236}">
                            <a16:creationId xmlns:a16="http://schemas.microsoft.com/office/drawing/2014/main" id="{7A35B105-7AEB-470F-9396-5DB933D70E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116574"/>
                        <a:ext cx="6650037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8A6813D-D435-41F5-A704-03D9D4947722}"/>
              </a:ext>
            </a:extLst>
          </p:cNvPr>
          <p:cNvSpPr txBox="1"/>
          <p:nvPr/>
        </p:nvSpPr>
        <p:spPr>
          <a:xfrm>
            <a:off x="2916001" y="22798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fontAlgn="auto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7.3.3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步长的选取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8CE9E2-3B33-4127-AD9F-44D35C8E42EE}"/>
              </a:ext>
            </a:extLst>
          </p:cNvPr>
          <p:cNvSpPr txBox="1"/>
          <p:nvPr/>
        </p:nvSpPr>
        <p:spPr>
          <a:xfrm>
            <a:off x="6791003" y="2368800"/>
            <a:ext cx="134810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2334529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5"/>
  <p:tag name="ORIGINALWIDTH" val="50.25"/>
  <p:tag name="LATEXADDIN" val="\documentclass{article}&#10;\usepackage{amsmath}&#10;\pagestyle{empty}&#10;\begin{document}&#10;&#10;&#10;$\frac{3}{8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"/>
  <p:tag name="ORIGINALWIDTH" val="470.25"/>
  <p:tag name="LATEXADDIN" val="\documentclass{article}&#10;\usepackage{amsmath}&#10;\pagestyle{empty}&#10;\begin{document}&#10;&#10;&#10;$\varepsilon &lt; 10^{-4}$&#10;&#10;\end{document}"/>
  <p:tag name="IGUANATEXSIZE" val="24"/>
  <p:tag name="IGUANATEXCURSOR" val="10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5"/>
  <p:tag name="ORIGINALWIDTH" val="804.75"/>
  <p:tag name="LATEXADDIN" val="\documentclass{article}&#10;\usepackage{amsmath}&#10;\pagestyle{empty}&#10;\begin{document}&#10;&#10;&#10;$n=3,$ $h=\frac{b-a}{3}$&#10;&#10;\end{document}"/>
  <p:tag name="IGUANATEXSIZE" val="24"/>
  <p:tag name="IGUANATEXCURSOR" val="10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5"/>
  <p:tag name="ORIGINALWIDTH" val="50.25"/>
  <p:tag name="LATEXADDIN" val="\documentclass{article}&#10;\usepackage{amsmath}&#10;\pagestyle{empty}&#10;\begin{document}&#10;&#10;&#10;$\frac{3}{8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5"/>
  <p:tag name="ORIGINALWIDTH" val="258.75"/>
  <p:tag name="LATEXADDIN" val="\documentclass{article}&#10;\usepackage{amsmath}&#10;\pagestyle{empty}&#10;\begin{document}&#10;&#10;&#10;$=S_n$&#10;&#10;\end{document}"/>
  <p:tag name="IGUANATEXSIZE" val="28"/>
  <p:tag name="IGUANATEXCURSOR" val="87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5"/>
  <p:tag name="ORIGINALWIDTH" val="149.25"/>
  <p:tag name="LATEXADDIN" val="\documentclass{article}&#10;\usepackage{amsmath}&#10;\pagestyle{empty}&#10;\begin{document}&#10;&#10;&#10;$R^n$&#10;&#10;\end{document}"/>
  <p:tag name="IGUANATEXSIZE" val="24"/>
  <p:tag name="IGUANATEXCURSOR" val="8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25"/>
  <p:tag name="ORIGINALWIDTH" val="51"/>
  <p:tag name="LATEXADDIN" val="\documentclass{article}&#10;\usepackage{amsmath}&#10;\pagestyle{empty}&#10;\begin{document}&#10;&#10;&#10;$\varepsilon$&#10;&#10;\end{document}"/>
  <p:tag name="IGUANATEXSIZE" val="24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943.5"/>
  <p:tag name="LATEXADDIN" val="\documentclass{article}&#10;\usepackage{amsmath}&#10;\pagestyle{empty}&#10;\begin{document}&#10;&#10;$\left|R_{2^{k+1}}-R_{2^{k}}\right|&lt;\varepsilon$&#10;&#10;\end{document}"/>
  <p:tag name="IGUANATEXSIZE" val="24"/>
  <p:tag name="IGUANATEXCURSOR" val="129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"/>
  <p:tag name="ORIGINALWIDTH" val="286.5"/>
  <p:tag name="LATEXADDIN" val="\documentclass{article}&#10;\usepackage{amsmath}&#10;\pagestyle{empty}&#10;\begin{document}&#10;&#10;&#10;$R_{2^{k+1}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257"/>
  <p:tag name="LATEXADDIN" val="\documentclass{article}&#10;\usepackage{amsmath}&#10;\pagestyle{empty}&#10;\begin{document}&#10;&#10;&#10;$\left\{x_0, x_1,\cdots,x_n\right\}\subseteq [a,b]$&#10;&#10;\end{document}"/>
  <p:tag name="IGUANATEXSIZE" val="28"/>
  <p:tag name="IGUANATEXCURSOR" val="13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很不错的模版">
  <a:themeElements>
    <a:clrScheme name="自定义 7">
      <a:dk1>
        <a:srgbClr val="121618"/>
      </a:dk1>
      <a:lt1>
        <a:srgbClr val="FFFFFF"/>
      </a:lt1>
      <a:dk2>
        <a:srgbClr val="FFFFFF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自定义 1">
      <a:majorFont>
        <a:latin typeface="Times New Roman"/>
        <a:ea typeface="华文仿宋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很不错的模版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l">
          <a:spcBef>
            <a:spcPct val="20000"/>
          </a:spcBef>
          <a:defRPr sz="2800" dirty="0">
            <a:solidFill>
              <a:srgbClr val="0000FF"/>
            </a:solidFill>
            <a:latin typeface="华文仿宋" panose="02010600040101010101" pitchFamily="2" charset="-122"/>
            <a:ea typeface="华文仿宋" panose="0201060004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sz="2400" b="0" dirty="0" smtClean="0">
            <a:solidFill>
              <a:schemeClr val="tx1">
                <a:lumMod val="95000"/>
                <a:lumOff val="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很不错的模版</Template>
  <TotalTime>17875</TotalTime>
  <Words>2191</Words>
  <Application>Microsoft Office PowerPoint</Application>
  <PresentationFormat>全屏显示(4:3)</PresentationFormat>
  <Paragraphs>352</Paragraphs>
  <Slides>32</Slides>
  <Notes>8</Notes>
  <HiddenSlides>2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黑体</vt:lpstr>
      <vt:lpstr>华文仿宋</vt:lpstr>
      <vt:lpstr>楷体_GB2312</vt:lpstr>
      <vt:lpstr>宋体</vt:lpstr>
      <vt:lpstr>Arial</vt:lpstr>
      <vt:lpstr>Calibri</vt:lpstr>
      <vt:lpstr>Courier New</vt:lpstr>
      <vt:lpstr>Tahoma</vt:lpstr>
      <vt:lpstr>Times New Roman</vt:lpstr>
      <vt:lpstr>Tw Cen MT</vt:lpstr>
      <vt:lpstr>Verdana</vt:lpstr>
      <vt:lpstr>Wingdings</vt:lpstr>
      <vt:lpstr>1_很不错的模版</vt:lpstr>
      <vt:lpstr>Office 主题​​</vt:lpstr>
      <vt:lpstr>Equation</vt:lpstr>
      <vt:lpstr>MathType 6.0 Equation</vt:lpstr>
      <vt:lpstr>Microsoft Equation 3.0</vt:lpstr>
      <vt:lpstr>MathType 5.0 Equation</vt:lpstr>
      <vt:lpstr>第7章 数值积分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变步长梯形法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高斯（Gauss）求积公式</vt:lpstr>
      <vt:lpstr>高斯（Gauss）求积公式</vt:lpstr>
      <vt:lpstr>PowerPoint 演示文稿</vt:lpstr>
      <vt:lpstr>同理： 区间[-1,1]上几个简单的Gauss 公式</vt:lpstr>
      <vt:lpstr>更多的区间[-1,1]上Gauss 公式</vt:lpstr>
      <vt:lpstr>PowerPoint 演示文稿</vt:lpstr>
      <vt:lpstr>PowerPoint 演示文稿</vt:lpstr>
      <vt:lpstr>PowerPoint 演示文稿</vt:lpstr>
      <vt:lpstr>PowerPoint 演示文稿</vt:lpstr>
      <vt:lpstr>Gauss 公式的优缺点</vt:lpstr>
      <vt:lpstr>本章教学要求及重点难点</vt:lpstr>
      <vt:lpstr>PowerPoint 演示文稿</vt:lpstr>
    </vt:vector>
  </TitlesOfParts>
  <Company>DEMI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Leo</dc:creator>
  <cp:lastModifiedBy>Fudong Ge</cp:lastModifiedBy>
  <cp:revision>2297</cp:revision>
  <dcterms:created xsi:type="dcterms:W3CDTF">2008-11-26T09:45:55Z</dcterms:created>
  <dcterms:modified xsi:type="dcterms:W3CDTF">2020-03-30T03:51:56Z</dcterms:modified>
</cp:coreProperties>
</file>